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92" r:id="rId32"/>
    <p:sldId id="290" r:id="rId33"/>
    <p:sldId id="288" r:id="rId34"/>
    <p:sldId id="289" r:id="rId35"/>
  </p:sldIdLst>
  <p:sldSz cx="10080625" cy="7559675"/>
  <p:notesSz cx="7772400" cy="10058400"/>
  <p:defaultTextStyle>
    <a:defPPr>
      <a:defRPr lang="en-GB"/>
    </a:defPPr>
    <a:lvl1pPr algn="l" defTabSz="449216" rtl="0" fontAlgn="base" hangingPunct="0">
      <a:lnSpc>
        <a:spcPct val="9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1pPr>
    <a:lvl2pPr marL="742873" indent="-285721" algn="l" defTabSz="449216" rtl="0" fontAlgn="base" hangingPunct="0">
      <a:lnSpc>
        <a:spcPct val="9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2pPr>
    <a:lvl3pPr marL="1142881" indent="-228576" algn="l" defTabSz="449216" rtl="0" fontAlgn="base" hangingPunct="0">
      <a:lnSpc>
        <a:spcPct val="9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3pPr>
    <a:lvl4pPr marL="1600034" indent="-228576" algn="l" defTabSz="449216" rtl="0" fontAlgn="base" hangingPunct="0">
      <a:lnSpc>
        <a:spcPct val="9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4pPr>
    <a:lvl5pPr marL="2057187" indent="-228576" algn="l" defTabSz="449216" rtl="0" fontAlgn="base" hangingPunct="0">
      <a:lnSpc>
        <a:spcPct val="99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6pPr>
    <a:lvl7pPr marL="2742916" algn="l" defTabSz="914305" rtl="0" eaLnBrk="1" latinLnBrk="0" hangingPunct="1"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8pPr>
    <a:lvl9pPr marL="3657221" algn="l" defTabSz="914305" rtl="0" eaLnBrk="1" latinLnBrk="0" hangingPunct="1">
      <a:defRPr sz="2400" kern="1200">
        <a:solidFill>
          <a:schemeClr val="bg1"/>
        </a:solidFill>
        <a:latin typeface="Utopia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3112" cy="343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7500" cy="381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5275" y="966788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279" y="4785020"/>
            <a:ext cx="5369844" cy="38650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5275" y="966788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279" y="4785020"/>
            <a:ext cx="5369844" cy="38650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84700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399087" cy="3730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333500" y="1006475"/>
            <a:ext cx="5105400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399087" cy="38211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931920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2" rIns="50392"/>
          <a:lstStyle>
            <a:lvl1pPr marL="0" marR="70548" indent="0" algn="r">
              <a:buNone/>
              <a:defRPr>
                <a:solidFill>
                  <a:schemeClr val="tx2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49" y="5459765"/>
            <a:ext cx="10084776" cy="210772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632893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5049" y="302742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282575"/>
            <a:ext cx="8596313" cy="1252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1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83" rIns="100783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4009188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68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68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8064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087" y="7063571"/>
            <a:ext cx="2116931" cy="403183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83" tIns="0" rIns="100783" anchor="t"/>
          <a:lstStyle>
            <a:lvl1pPr marL="0" marR="20157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28727" y="7063573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7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89823" y="5513772"/>
            <a:ext cx="4191444" cy="1590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9047" y="6376917"/>
            <a:ext cx="4191444" cy="923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61" y="6383785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83" tIns="50392" rIns="100783" bIns="5039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81" y="6379911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51583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4607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89823" y="5513772"/>
            <a:ext cx="4191444" cy="1590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9047" y="6376917"/>
            <a:ext cx="4191444" cy="923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61" y="6383785"/>
            <a:ext cx="3750815" cy="1191457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83" tIns="50392" rIns="100783" bIns="50392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81" y="6379911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16087" y="7063571"/>
            <a:ext cx="2116931" cy="403183"/>
          </a:xfrm>
          <a:prstGeom prst="rect">
            <a:avLst/>
          </a:prstGeom>
        </p:spPr>
        <p:txBody>
          <a:bodyPr vert="horz" lIns="100783" tIns="50392" rIns="100783" bIns="50392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9/19/2009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28727" y="7063573"/>
            <a:ext cx="2591463" cy="402483"/>
          </a:xfrm>
          <a:prstGeom prst="rect">
            <a:avLst/>
          </a:prstGeom>
        </p:spPr>
        <p:txBody>
          <a:bodyPr vert="horz" lIns="100783" tIns="50392" rIns="100783" bIns="50392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33018" y="7063573"/>
            <a:ext cx="403225" cy="402483"/>
          </a:xfrm>
          <a:prstGeom prst="rect">
            <a:avLst/>
          </a:prstGeom>
        </p:spPr>
        <p:txBody>
          <a:bodyPr vert="horz" lIns="100783" tIns="50392" rIns="100783" bIns="50392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1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35" indent="-28219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30" indent="-251960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368" indent="-251960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99" indent="-251960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758" indent="-251960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717" indent="-251960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677" indent="-251960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637" indent="-251960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597" indent="-251960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rvey@nsr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icket.sourceforge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mrtg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t-snmp.sourceforge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rt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gio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nms.org/" TargetMode="External"/><Relationship Id="rId4" Type="http://schemas.openxmlformats.org/officeDocument/2006/relationships/hyperlink" Target="http://www.sysmo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4" y="282575"/>
            <a:ext cx="8607425" cy="1260475"/>
          </a:xfrm>
          <a:prstGeom prst="rect">
            <a:avLst/>
          </a:prstGeom>
          <a:noFill/>
          <a:ln/>
        </p:spPr>
        <p:txBody>
          <a:bodyPr lIns="0" tIns="0" rIns="0" bIns="0" anchor="ctr"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3600" dirty="0" err="1" smtClean="0"/>
              <a:t>Administración</a:t>
            </a:r>
            <a:r>
              <a:rPr lang="en-GB" sz="3600" dirty="0" smtClean="0"/>
              <a:t> y </a:t>
            </a:r>
            <a:r>
              <a:rPr lang="en-GB" sz="3600" dirty="0" err="1" smtClean="0"/>
              <a:t>Monitoreo</a:t>
            </a:r>
            <a:r>
              <a:rPr lang="en-GB" sz="3600" dirty="0" smtClean="0"/>
              <a:t> de </a:t>
            </a:r>
            <a:r>
              <a:rPr lang="en-GB" sz="3600" dirty="0" err="1" smtClean="0"/>
              <a:t>Redes</a:t>
            </a:r>
            <a:endParaRPr lang="en-GB" sz="36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87526"/>
            <a:ext cx="8772525" cy="5038725"/>
          </a:xfrm>
          <a:ln/>
        </p:spPr>
        <p:txBody>
          <a:bodyPr tIns="12094"/>
          <a:lstStyle/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3200" dirty="0" err="1" smtClean="0">
                <a:solidFill>
                  <a:srgbClr val="000080"/>
                </a:solidFill>
                <a:latin typeface="Utopia" pitchFamily="16" charset="0"/>
              </a:rPr>
              <a:t>Diseño</a:t>
            </a:r>
            <a:r>
              <a:rPr lang="en-GB" sz="3200" dirty="0" smtClean="0">
                <a:solidFill>
                  <a:srgbClr val="000080"/>
                </a:solidFill>
                <a:latin typeface="Utopia" pitchFamily="16" charset="0"/>
              </a:rPr>
              <a:t> y </a:t>
            </a:r>
            <a:r>
              <a:rPr lang="en-GB" sz="3200" dirty="0" err="1" smtClean="0">
                <a:solidFill>
                  <a:srgbClr val="000080"/>
                </a:solidFill>
                <a:latin typeface="Utopia" pitchFamily="16" charset="0"/>
              </a:rPr>
              <a:t>Operaciones</a:t>
            </a:r>
            <a:r>
              <a:rPr lang="en-GB" sz="3200" dirty="0" smtClean="0">
                <a:solidFill>
                  <a:srgbClr val="000080"/>
                </a:solidFill>
                <a:latin typeface="Utopia" pitchFamily="16" charset="0"/>
              </a:rPr>
              <a:t> de </a:t>
            </a:r>
            <a:r>
              <a:rPr lang="en-GB" sz="3200" dirty="0" err="1" smtClean="0">
                <a:solidFill>
                  <a:srgbClr val="000080"/>
                </a:solidFill>
                <a:latin typeface="Utopia" pitchFamily="16" charset="0"/>
              </a:rPr>
              <a:t>Redes</a:t>
            </a:r>
            <a:endParaRPr lang="en-GB" sz="3200" dirty="0">
              <a:solidFill>
                <a:srgbClr val="00008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3200" dirty="0">
              <a:solidFill>
                <a:srgbClr val="333333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00000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Utopia" pitchFamily="16" charset="0"/>
              </a:rPr>
              <a:t>      Hervey Allen</a:t>
            </a: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Utopia" pitchFamily="16" charset="0"/>
                <a:hlinkClick r:id="rId3"/>
              </a:rPr>
              <a:t>      hervey@nsrc.org</a:t>
            </a:r>
            <a:endParaRPr lang="en-GB" sz="2400" i="1" dirty="0" smtClean="0">
              <a:solidFill>
                <a:srgbClr val="00000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00000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00000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Utopia" pitchFamily="16" charset="0"/>
              </a:rPr>
              <a:t>Carlos </a:t>
            </a:r>
            <a:r>
              <a:rPr lang="en-GB" sz="2400" i="1" dirty="0" err="1" smtClean="0">
                <a:solidFill>
                  <a:srgbClr val="000000"/>
                </a:solidFill>
                <a:latin typeface="Utopia" pitchFamily="16" charset="0"/>
              </a:rPr>
              <a:t>Armas</a:t>
            </a:r>
            <a:endParaRPr lang="en-GB" sz="2400" i="1" dirty="0" smtClean="0">
              <a:solidFill>
                <a:srgbClr val="000000"/>
              </a:solidFill>
              <a:latin typeface="Utopia" pitchFamily="16" charset="0"/>
            </a:endParaRP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Utopia" pitchFamily="16" charset="0"/>
                <a:hlinkClick r:id="rId3"/>
              </a:rPr>
              <a:t>carmas@roundtripnetworks.com</a:t>
            </a:r>
          </a:p>
          <a:p>
            <a:pPr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>
              <a:solidFill>
                <a:srgbClr val="000000"/>
              </a:solidFill>
              <a:latin typeface="Utopia" pitchFamily="1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2113" y="2941638"/>
            <a:ext cx="4724399" cy="1251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0263" y="7056439"/>
            <a:ext cx="14859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 descr="RTNLogoGreyWe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513" y="4922837"/>
            <a:ext cx="4657725" cy="730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63512" y="1417638"/>
            <a:ext cx="9539288" cy="957263"/>
          </a:xfrm>
          <a:ln/>
        </p:spPr>
        <p:txBody>
          <a:bodyPr tIns="0">
            <a:normAutofit/>
          </a:bodyPr>
          <a:lstStyle/>
          <a:p>
            <a:pPr>
              <a:spcBef>
                <a:spcPts val="700"/>
              </a:spcBef>
              <a:tabLst>
                <a:tab pos="25397" algn="l"/>
                <a:tab pos="474614" algn="l"/>
                <a:tab pos="923829" algn="l"/>
                <a:tab pos="1373046" algn="l"/>
                <a:tab pos="1822261" algn="l"/>
                <a:tab pos="2271478" algn="l"/>
                <a:tab pos="2720692" algn="l"/>
                <a:tab pos="3169909" algn="l"/>
                <a:tab pos="3619124" algn="l"/>
                <a:tab pos="4068341" algn="l"/>
                <a:tab pos="4517556" algn="l"/>
                <a:tab pos="4966773" algn="l"/>
                <a:tab pos="5415989" algn="l"/>
                <a:tab pos="5865205" algn="l"/>
                <a:tab pos="6314421" algn="l"/>
                <a:tab pos="6763637" algn="l"/>
                <a:tab pos="7212853" algn="l"/>
                <a:tab pos="7662069" algn="l"/>
                <a:tab pos="8111284" algn="l"/>
                <a:tab pos="8560500" algn="l"/>
                <a:tab pos="8685899" algn="l"/>
                <a:tab pos="9409724" algn="l"/>
              </a:tabLst>
            </a:pPr>
            <a:r>
              <a:rPr lang="en-US" sz="3200" b="1" dirty="0" err="1" smtClean="0">
                <a:solidFill>
                  <a:srgbClr val="000000"/>
                </a:solidFill>
              </a:rPr>
              <a:t>Cómo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controlar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toda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esa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información</a:t>
            </a:r>
            <a:r>
              <a:rPr lang="en-US" sz="3200" b="1" dirty="0" smtClean="0">
                <a:solidFill>
                  <a:srgbClr val="000000"/>
                </a:solidFill>
              </a:rPr>
              <a:t>?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</a:t>
            </a:r>
            <a:endParaRPr lang="da-DK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513" y="3017837"/>
            <a:ext cx="3147556" cy="3730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48375" y="2376489"/>
            <a:ext cx="3708400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5154" rIns="89991" bIns="44996"/>
          <a:lstStyle/>
          <a:p>
            <a:pPr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...En la Universidad de Oregon,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crearon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 un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programa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para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ello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...</a:t>
            </a:r>
            <a:endParaRPr lang="en-US" sz="2000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76713"/>
            <a:ext cx="4013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03914" y="5148264"/>
            <a:ext cx="3959225" cy="771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75232" rIns="89991" bIns="44996"/>
          <a:lstStyle/>
          <a:p>
            <a:pPr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4900" b="1" i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Netdot!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 tIns="0">
            <a:normAutofit/>
          </a:bodyPr>
          <a:lstStyle/>
          <a:p>
            <a:pPr marL="420644" indent="-315881">
              <a:spcBef>
                <a:spcPts val="7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800" dirty="0" err="1" smtClean="0"/>
              <a:t>Datos</a:t>
            </a:r>
            <a:r>
              <a:rPr lang="en-US" sz="2800" dirty="0" smtClean="0"/>
              <a:t> </a:t>
            </a:r>
            <a:r>
              <a:rPr lang="en-US" sz="2800" dirty="0" err="1" smtClean="0"/>
              <a:t>básicos</a:t>
            </a:r>
            <a:r>
              <a:rPr lang="en-US" sz="2800" dirty="0" smtClean="0"/>
              <a:t>,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, </a:t>
            </a:r>
            <a:r>
              <a:rPr lang="en-US" sz="2800" dirty="0" err="1" smtClean="0"/>
              <a:t>conmutadores</a:t>
            </a:r>
            <a:r>
              <a:rPr lang="en-US" sz="2800" dirty="0" smtClean="0"/>
              <a:t>...</a:t>
            </a:r>
            <a:endParaRPr lang="en-US" sz="2800" dirty="0"/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smtClean="0"/>
              <a:t>A </a:t>
            </a:r>
            <a:r>
              <a:rPr lang="en-US" sz="2400" dirty="0" err="1" smtClean="0"/>
              <a:t>qué</a:t>
            </a:r>
            <a:r>
              <a:rPr lang="en-US" sz="2400" dirty="0" smtClean="0"/>
              <a:t> se </a:t>
            </a:r>
            <a:r>
              <a:rPr lang="en-US" sz="2400" dirty="0" err="1" smtClean="0"/>
              <a:t>conecta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puerto</a:t>
            </a:r>
            <a:r>
              <a:rPr lang="en-US" sz="2400" dirty="0" smtClean="0"/>
              <a:t>?</a:t>
            </a:r>
            <a:endParaRPr lang="en-US" sz="2400" dirty="0"/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err="1" smtClean="0"/>
              <a:t>Puede</a:t>
            </a:r>
            <a:r>
              <a:rPr lang="en-US" sz="2400" dirty="0" smtClean="0"/>
              <a:t> ser un simple </a:t>
            </a:r>
            <a:r>
              <a:rPr lang="en-US" sz="2400" dirty="0" err="1" smtClean="0"/>
              <a:t>fichero</a:t>
            </a:r>
            <a:r>
              <a:rPr lang="en-US" sz="2400" dirty="0" smtClean="0"/>
              <a:t> </a:t>
            </a:r>
            <a:r>
              <a:rPr lang="en-US" sz="2400" dirty="0" err="1" smtClean="0"/>
              <a:t>texto</a:t>
            </a:r>
            <a:r>
              <a:rPr lang="en-US" sz="2400" dirty="0" smtClean="0"/>
              <a:t>:</a:t>
            </a:r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1300" dirty="0" smtClean="0"/>
              <a:t>health-switch1</a:t>
            </a:r>
            <a:r>
              <a:rPr lang="en-US" sz="1300" dirty="0"/>
              <a:t>, port 1, Room 29 – Director’s office</a:t>
            </a:r>
          </a:p>
          <a:p>
            <a:pPr marL="702839" lvl="1" indent="-315881">
              <a:lnSpc>
                <a:spcPct val="103000"/>
              </a:lnSpc>
              <a:spcBef>
                <a:spcPts val="450"/>
              </a:spcBef>
              <a:buClrTx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1300" dirty="0" smtClean="0"/>
              <a:t>    health-switch1</a:t>
            </a:r>
            <a:r>
              <a:rPr lang="en-US" sz="1300" dirty="0"/>
              <a:t>, port 2, Room 43 – Receptionist</a:t>
            </a:r>
          </a:p>
          <a:p>
            <a:pPr marL="702839" lvl="1" indent="-315881">
              <a:lnSpc>
                <a:spcPct val="103000"/>
              </a:lnSpc>
              <a:spcBef>
                <a:spcPts val="450"/>
              </a:spcBef>
              <a:buClrTx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1300" dirty="0" smtClean="0"/>
              <a:t>    health-switch1</a:t>
            </a:r>
            <a:r>
              <a:rPr lang="en-US" sz="1300" dirty="0"/>
              <a:t>, port 3, Room 100 – Classroom</a:t>
            </a:r>
          </a:p>
          <a:p>
            <a:pPr marL="702839" lvl="1" indent="-315881">
              <a:lnSpc>
                <a:spcPct val="103000"/>
              </a:lnSpc>
              <a:spcBef>
                <a:spcPts val="450"/>
              </a:spcBef>
              <a:buClrTx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1300" dirty="0" smtClean="0"/>
              <a:t>    health-switch1</a:t>
            </a:r>
            <a:r>
              <a:rPr lang="en-US" sz="1300" dirty="0"/>
              <a:t>, port 4, Room 105 – </a:t>
            </a:r>
            <a:r>
              <a:rPr lang="en-US" sz="1300" dirty="0" smtClean="0"/>
              <a:t>Hervey’s computer closet</a:t>
            </a:r>
            <a:endParaRPr lang="en-US" sz="1800" dirty="0"/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US" sz="2400" dirty="0" smtClean="0"/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ser </a:t>
            </a:r>
            <a:r>
              <a:rPr lang="en-US" sz="2400" dirty="0" err="1" smtClean="0"/>
              <a:t>accedida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grupo</a:t>
            </a:r>
            <a:r>
              <a:rPr lang="en-US" sz="2400" dirty="0" smtClean="0"/>
              <a:t> de </a:t>
            </a:r>
            <a:r>
              <a:rPr lang="en-US" sz="2400" dirty="0" err="1" smtClean="0"/>
              <a:t>redes</a:t>
            </a:r>
            <a:r>
              <a:rPr lang="en-US" sz="2400" dirty="0" smtClean="0"/>
              <a:t>, NOC, o </a:t>
            </a:r>
            <a:r>
              <a:rPr lang="en-US" sz="2400" dirty="0" err="1" smtClean="0"/>
              <a:t>demás</a:t>
            </a:r>
            <a:r>
              <a:rPr lang="en-US" sz="2400" dirty="0" smtClean="0"/>
              <a:t> </a:t>
            </a:r>
            <a:r>
              <a:rPr lang="en-US" sz="2400" dirty="0" err="1" smtClean="0"/>
              <a:t>empleados</a:t>
            </a:r>
            <a:endParaRPr lang="en-US" sz="2400" dirty="0"/>
          </a:p>
          <a:p>
            <a:pPr marL="852400" lvl="1" indent="-282546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err="1" smtClean="0"/>
              <a:t>Recuerda</a:t>
            </a:r>
            <a:r>
              <a:rPr lang="en-US" sz="2400" dirty="0" smtClean="0"/>
              <a:t>: </a:t>
            </a:r>
            <a:r>
              <a:rPr lang="en-US" sz="2400" dirty="0" err="1" smtClean="0"/>
              <a:t>pon</a:t>
            </a:r>
            <a:r>
              <a:rPr lang="en-US" sz="2400" dirty="0" smtClean="0"/>
              <a:t> </a:t>
            </a:r>
            <a:r>
              <a:rPr lang="en-US" sz="2400" dirty="0" err="1" smtClean="0"/>
              <a:t>etiquetas</a:t>
            </a:r>
            <a:r>
              <a:rPr lang="en-US" sz="2400" dirty="0" smtClean="0"/>
              <a:t> de </a:t>
            </a:r>
            <a:r>
              <a:rPr lang="en-US" sz="2400" dirty="0" err="1" smtClean="0"/>
              <a:t>identificación</a:t>
            </a:r>
            <a:r>
              <a:rPr lang="en-US" sz="2400" dirty="0" smtClean="0"/>
              <a:t> en los </a:t>
            </a:r>
            <a:r>
              <a:rPr lang="en-US" sz="2400" dirty="0" err="1" smtClean="0"/>
              <a:t>puertos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</a:t>
            </a: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/>
          <a:lstStyle/>
          <a:p>
            <a:pPr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Como diría Hervey: ”Nice!”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7"/>
            <a:ext cx="8597900" cy="116522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Documentación: Etiquetas</a:t>
            </a:r>
            <a:r>
              <a:rPr lang="da-DK" dirty="0"/>
              <a:t/>
            </a:r>
            <a:br>
              <a:rPr lang="da-DK" dirty="0"/>
            </a:br>
            <a:endParaRPr lang="da-DK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287" y="2717801"/>
            <a:ext cx="26670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88" y="2717800"/>
            <a:ext cx="4548188" cy="344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>
            <a:normAutofit fontScale="92500" lnSpcReduction="10000"/>
          </a:bodyPr>
          <a:lstStyle/>
          <a:p>
            <a:pPr marL="842876" indent="-631759"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Otros proyectos de Codigo Abierto:</a:t>
            </a:r>
          </a:p>
          <a:p>
            <a:pPr marL="842876" indent="-631759"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da-DK" dirty="0"/>
          </a:p>
          <a:p>
            <a:pPr marL="842876" indent="-631759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/>
              <a:t>                  </a:t>
            </a:r>
            <a:r>
              <a:rPr lang="da-DK" dirty="0" smtClean="0"/>
              <a:t>DHCP y DNS </a:t>
            </a:r>
            <a:endParaRPr lang="da-DK" dirty="0"/>
          </a:p>
          <a:p>
            <a:pPr marL="852400" lvl="1" indent="-282546"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800" i="1" dirty="0"/>
              <a:t>See http://</a:t>
            </a:r>
            <a:r>
              <a:rPr lang="da-DK" sz="1800" i="1" dirty="0" smtClean="0"/>
              <a:t>maintainproject.osuosl.org</a:t>
            </a:r>
            <a:r>
              <a:rPr lang="da-DK" sz="1800" i="1" dirty="0"/>
              <a:t/>
            </a:r>
            <a:br>
              <a:rPr lang="da-DK" sz="1800" i="1" dirty="0"/>
            </a:br>
            <a:endParaRPr lang="da-DK" sz="1800" i="1" dirty="0"/>
          </a:p>
          <a:p>
            <a:pPr marL="842876" indent="-631759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3200" dirty="0"/>
              <a:t>        </a:t>
            </a:r>
            <a:r>
              <a:rPr lang="da-DK" sz="3200" i="1" dirty="0"/>
              <a:t>Netdisco</a:t>
            </a:r>
            <a:r>
              <a:rPr lang="da-DK" sz="3200" dirty="0"/>
              <a:t>:</a:t>
            </a:r>
          </a:p>
          <a:p>
            <a:pPr marL="888908" lvl="2" indent="-212703"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dirty="0"/>
              <a:t> </a:t>
            </a:r>
            <a:r>
              <a:rPr lang="da-DK" sz="1700" dirty="0" smtClean="0"/>
              <a:t>Localiza una estación en la red via dirección MAC o IP, y muestra en cuál conmutador y puerto está conectada. Contiene herramientas de inventario y registro de bitácora. </a:t>
            </a:r>
            <a:endParaRPr lang="da-DK" sz="1700" dirty="0"/>
          </a:p>
          <a:p>
            <a:pPr marL="888908" lvl="2" indent="-212703"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dirty="0" smtClean="0"/>
              <a:t>Inventario de la red:modelo, fabricante, firmware,  otros </a:t>
            </a:r>
            <a:endParaRPr lang="da-DK" sz="1700" dirty="0"/>
          </a:p>
          <a:p>
            <a:pPr marL="888908" lvl="2" indent="-212703"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dirty="0" smtClean="0"/>
              <a:t>Reporta uso de direcciones IP y puertos, tanto actual como histórico. </a:t>
            </a:r>
            <a:r>
              <a:rPr lang="da-DK" sz="1700" dirty="0"/>
              <a:t/>
            </a:r>
            <a:br>
              <a:rPr lang="da-DK" sz="1700" dirty="0"/>
            </a:br>
            <a:endParaRPr lang="da-DK" sz="1700" dirty="0"/>
          </a:p>
          <a:p>
            <a:pPr marL="842876" indent="-631759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3200" dirty="0"/>
              <a:t>               </a:t>
            </a:r>
            <a:r>
              <a:rPr lang="da-DK" sz="2400" dirty="0"/>
              <a:t> </a:t>
            </a:r>
            <a:r>
              <a:rPr lang="da-DK" sz="2400" dirty="0" smtClean="0"/>
              <a:t>Software web, multilingue, para administración de direcciones IP, y una herramienta de auditoria</a:t>
            </a:r>
            <a:endParaRPr lang="da-DK" sz="2400" dirty="0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7"/>
            <a:ext cx="8597900" cy="116522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</a:t>
            </a:r>
            <a:r>
              <a:rPr lang="da-DK" dirty="0"/>
              <a:t>:</a:t>
            </a:r>
            <a:br>
              <a:rPr lang="da-DK" dirty="0"/>
            </a:br>
            <a:r>
              <a:rPr lang="da-DK" sz="3100" dirty="0" smtClean="0"/>
              <a:t>Programas y Descubrimiento</a:t>
            </a:r>
            <a:endParaRPr lang="da-DK" sz="2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4" y="2843214"/>
            <a:ext cx="1597025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4" y="3600451"/>
            <a:ext cx="720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512" y="5761038"/>
            <a:ext cx="1843088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</a:t>
            </a:r>
            <a:r>
              <a:rPr lang="da-DK" dirty="0"/>
              <a:t>:</a:t>
            </a:r>
            <a:br>
              <a:rPr lang="da-DK" dirty="0"/>
            </a:br>
            <a:r>
              <a:rPr lang="da-DK" sz="3200" dirty="0" smtClean="0"/>
              <a:t>Diagramas</a:t>
            </a:r>
            <a:endParaRPr lang="da-DK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26" y="3671889"/>
            <a:ext cx="6323013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2" y="1800224"/>
            <a:ext cx="5364163" cy="2787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5241925"/>
          </a:xfrm>
          <a:ln/>
        </p:spPr>
        <p:txBody>
          <a:bodyPr tIns="37796">
            <a:normAutofit lnSpcReduction="10000"/>
          </a:bodyPr>
          <a:lstStyle/>
          <a:p>
            <a:pPr marL="420644" indent="-315881"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b="1" dirty="0"/>
              <a:t>Windows </a:t>
            </a:r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/>
              <a:t>Visio:</a:t>
            </a:r>
            <a:br>
              <a:rPr lang="da-DK" sz="2800" dirty="0"/>
            </a:br>
            <a:r>
              <a:rPr lang="da-DK" sz="2800" dirty="0"/>
              <a:t>		</a:t>
            </a:r>
            <a:r>
              <a:rPr lang="da-DK" sz="2400" dirty="0"/>
              <a:t>http://office.microsoft.com/en-us/visio/FX100487861033.aspx </a:t>
            </a:r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/>
              <a:t>Ezdraw:</a:t>
            </a:r>
            <a:br>
              <a:rPr lang="da-DK" sz="2800" dirty="0"/>
            </a:br>
            <a:r>
              <a:rPr lang="da-DK" sz="2800" dirty="0"/>
              <a:t>		</a:t>
            </a:r>
            <a:r>
              <a:rPr lang="da-DK" sz="2400" dirty="0"/>
              <a:t>http://www.edrawsoft.com/</a:t>
            </a:r>
          </a:p>
          <a:p>
            <a:pPr marL="420644" indent="-315881">
              <a:lnSpc>
                <a:spcPct val="90000"/>
              </a:lnSpc>
              <a:buClrTx/>
              <a:buSzTx/>
              <a:buNone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b="1" dirty="0" smtClean="0"/>
              <a:t>Código Abierto</a:t>
            </a:r>
            <a:endParaRPr lang="da-DK" b="1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/>
              <a:t>Dia:</a:t>
            </a:r>
            <a:br>
              <a:rPr lang="da-DK" sz="2800" dirty="0"/>
            </a:br>
            <a:r>
              <a:rPr lang="da-DK" sz="2800" dirty="0"/>
              <a:t>		</a:t>
            </a:r>
            <a:r>
              <a:rPr lang="da-DK" sz="2400" dirty="0"/>
              <a:t>http://live.gnome.org/Dia</a:t>
            </a:r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/>
              <a:t>Cisco reference icons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		</a:t>
            </a:r>
            <a:r>
              <a:rPr lang="da-DK" sz="2400" dirty="0"/>
              <a:t>http://www.cisco.com/web/about/ac50/ac47/2.html</a:t>
            </a:r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/>
              <a:t>Nagios Exchange:</a:t>
            </a:r>
            <a:br>
              <a:rPr lang="da-DK" sz="2800" dirty="0"/>
            </a:br>
            <a:r>
              <a:rPr lang="da-DK" sz="2800" dirty="0"/>
              <a:t>		</a:t>
            </a:r>
            <a:r>
              <a:rPr lang="da-DK" sz="2400" dirty="0"/>
              <a:t>http://www.nagiosexchange.org/</a:t>
            </a:r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Documentación</a:t>
            </a:r>
            <a:r>
              <a:rPr lang="da-DK" dirty="0"/>
              <a:t>:</a:t>
            </a:r>
            <a:br>
              <a:rPr lang="da-DK" dirty="0"/>
            </a:br>
            <a:r>
              <a:rPr lang="da-DK" sz="3200" dirty="0" smtClean="0"/>
              <a:t>Programas de Diagramas</a:t>
            </a:r>
            <a:endParaRPr lang="da-DK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4935537"/>
          </a:xfrm>
          <a:ln/>
        </p:spPr>
        <p:txBody>
          <a:bodyPr tIns="37796">
            <a:normAutofit lnSpcReduction="1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Tres</a:t>
            </a:r>
            <a:r>
              <a:rPr lang="en-GB" dirty="0" smtClean="0"/>
              <a:t> </a:t>
            </a:r>
            <a:r>
              <a:rPr lang="en-GB" dirty="0" err="1" smtClean="0"/>
              <a:t>Tipos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852400" lvl="1" indent="-282546"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b="1" dirty="0" err="1" smtClean="0"/>
              <a:t>Diagnóstico</a:t>
            </a:r>
            <a:r>
              <a:rPr lang="en-GB" b="1" dirty="0" smtClean="0"/>
              <a:t> 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probar</a:t>
            </a:r>
            <a:r>
              <a:rPr lang="en-GB" dirty="0" smtClean="0"/>
              <a:t> </a:t>
            </a:r>
            <a:r>
              <a:rPr lang="en-GB" dirty="0" err="1" smtClean="0"/>
              <a:t>conectividad</a:t>
            </a:r>
            <a:r>
              <a:rPr lang="en-GB" dirty="0" smtClean="0"/>
              <a:t>, y </a:t>
            </a:r>
            <a:r>
              <a:rPr lang="en-GB" dirty="0" err="1" smtClean="0"/>
              <a:t>acceso</a:t>
            </a:r>
            <a:r>
              <a:rPr lang="en-GB" dirty="0" smtClean="0"/>
              <a:t>, o </a:t>
            </a:r>
            <a:r>
              <a:rPr lang="en-GB" dirty="0" err="1" smtClean="0"/>
              <a:t>si</a:t>
            </a:r>
            <a:r>
              <a:rPr lang="en-GB" dirty="0" smtClean="0"/>
              <a:t> el </a:t>
            </a:r>
            <a:r>
              <a:rPr lang="en-GB" dirty="0" err="1" smtClean="0"/>
              <a:t>dispositivo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disponible</a:t>
            </a:r>
            <a:r>
              <a:rPr lang="en-GB" dirty="0" smtClean="0"/>
              <a:t>. </a:t>
            </a:r>
            <a:r>
              <a:rPr lang="en-GB" dirty="0" err="1" smtClean="0"/>
              <a:t>Herramientas</a:t>
            </a:r>
            <a:r>
              <a:rPr lang="en-GB" dirty="0" smtClean="0"/>
              <a:t> </a:t>
            </a:r>
            <a:r>
              <a:rPr lang="en-GB" dirty="0" err="1" smtClean="0"/>
              <a:t>generalmente</a:t>
            </a:r>
            <a:r>
              <a:rPr lang="en-GB" dirty="0" smtClean="0"/>
              <a:t> </a:t>
            </a:r>
            <a:r>
              <a:rPr lang="en-GB" dirty="0" err="1" smtClean="0"/>
              <a:t>activas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852400" lvl="1" indent="-282546"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b="1" dirty="0" err="1" smtClean="0"/>
              <a:t>Monitoreo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err="1" smtClean="0"/>
              <a:t>corren</a:t>
            </a:r>
            <a:r>
              <a:rPr lang="en-GB" dirty="0" smtClean="0"/>
              <a:t> “</a:t>
            </a:r>
            <a:r>
              <a:rPr lang="en-GB" dirty="0" err="1" smtClean="0"/>
              <a:t>tras</a:t>
            </a:r>
            <a:r>
              <a:rPr lang="en-GB" dirty="0" smtClean="0"/>
              <a:t> </a:t>
            </a:r>
            <a:r>
              <a:rPr lang="en-GB" dirty="0" err="1" smtClean="0"/>
              <a:t>bambalinas</a:t>
            </a:r>
            <a:r>
              <a:rPr lang="en-GB" dirty="0" smtClean="0"/>
              <a:t>” (background)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servicios</a:t>
            </a:r>
            <a:r>
              <a:rPr lang="en-GB" dirty="0" smtClean="0"/>
              <a:t> ”daemon”. </a:t>
            </a:r>
            <a:r>
              <a:rPr lang="en-GB" dirty="0" err="1" smtClean="0"/>
              <a:t>Coleccionan</a:t>
            </a:r>
            <a:r>
              <a:rPr lang="en-GB" dirty="0" smtClean="0"/>
              <a:t> </a:t>
            </a:r>
            <a:r>
              <a:rPr lang="en-GB" dirty="0" err="1" smtClean="0"/>
              <a:t>incidentes</a:t>
            </a:r>
            <a:r>
              <a:rPr lang="en-GB" dirty="0" smtClean="0"/>
              <a:t>, </a:t>
            </a:r>
            <a:r>
              <a:rPr lang="en-GB" dirty="0" err="1" smtClean="0"/>
              <a:t>pero</a:t>
            </a:r>
            <a:r>
              <a:rPr lang="en-GB" dirty="0" smtClean="0"/>
              <a:t> </a:t>
            </a:r>
            <a:r>
              <a:rPr lang="en-GB" dirty="0" err="1" smtClean="0"/>
              <a:t>tambien</a:t>
            </a:r>
            <a:r>
              <a:rPr lang="en-GB" dirty="0" smtClean="0"/>
              <a:t>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iniciar</a:t>
            </a:r>
            <a:r>
              <a:rPr lang="en-GB" dirty="0" smtClean="0"/>
              <a:t> </a:t>
            </a:r>
            <a:r>
              <a:rPr lang="en-GB" dirty="0" err="1" smtClean="0"/>
              <a:t>pruebas</a:t>
            </a:r>
            <a:r>
              <a:rPr lang="en-GB" dirty="0" smtClean="0"/>
              <a:t>,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determinada</a:t>
            </a:r>
            <a:r>
              <a:rPr lang="en-GB" dirty="0" smtClean="0"/>
              <a:t> </a:t>
            </a:r>
            <a:r>
              <a:rPr lang="en-GB" dirty="0" err="1" smtClean="0"/>
              <a:t>frecuencia</a:t>
            </a:r>
            <a:r>
              <a:rPr lang="en-GB" dirty="0" smtClean="0"/>
              <a:t>, y registrar los </a:t>
            </a:r>
            <a:r>
              <a:rPr lang="en-GB" dirty="0" err="1" smtClean="0"/>
              <a:t>datos</a:t>
            </a:r>
            <a:r>
              <a:rPr lang="en-GB" dirty="0" smtClean="0"/>
              <a:t>.</a:t>
            </a:r>
            <a:endParaRPr lang="en-GB" dirty="0"/>
          </a:p>
          <a:p>
            <a:pPr marL="852400" lvl="1" indent="-282546"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b="1" dirty="0" err="1" smtClean="0"/>
              <a:t>Rendimiento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cómo</a:t>
            </a:r>
            <a:r>
              <a:rPr lang="en-GB" dirty="0" smtClean="0"/>
              <a:t> la red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funcionando</a:t>
            </a:r>
            <a:r>
              <a:rPr lang="en-GB" dirty="0" smtClean="0"/>
              <a:t> y </a:t>
            </a:r>
            <a:r>
              <a:rPr lang="en-GB" dirty="0" err="1" smtClean="0"/>
              <a:t>manejando</a:t>
            </a:r>
            <a:r>
              <a:rPr lang="en-GB" dirty="0" smtClean="0"/>
              <a:t> el </a:t>
            </a:r>
            <a:r>
              <a:rPr lang="en-GB" dirty="0" err="1" smtClean="0"/>
              <a:t>flujo</a:t>
            </a:r>
            <a:r>
              <a:rPr lang="en-GB" dirty="0" smtClean="0"/>
              <a:t> de </a:t>
            </a:r>
            <a:r>
              <a:rPr lang="en-GB" dirty="0" err="1" smtClean="0"/>
              <a:t>datos</a:t>
            </a:r>
            <a:r>
              <a:rPr lang="en-GB" dirty="0" smtClean="0"/>
              <a:t>, “</a:t>
            </a:r>
            <a:r>
              <a:rPr lang="en-GB" dirty="0" err="1" smtClean="0"/>
              <a:t>cuellos</a:t>
            </a:r>
            <a:r>
              <a:rPr lang="en-GB" dirty="0" smtClean="0"/>
              <a:t> de </a:t>
            </a:r>
            <a:r>
              <a:rPr lang="en-GB" dirty="0" err="1" smtClean="0"/>
              <a:t>botella</a:t>
            </a:r>
            <a:r>
              <a:rPr lang="en-GB" dirty="0" smtClean="0"/>
              <a:t>”, y </a:t>
            </a:r>
            <a:r>
              <a:rPr lang="en-GB" dirty="0" err="1" smtClean="0"/>
              <a:t>otros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Sistemas</a:t>
            </a:r>
            <a:r>
              <a:rPr lang="en-GB" dirty="0" smtClean="0"/>
              <a:t> y </a:t>
            </a:r>
            <a:r>
              <a:rPr lang="en-GB" dirty="0" err="1" smtClean="0"/>
              <a:t>herramientas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/>
          <a:lstStyle/>
          <a:p>
            <a:pPr marL="420644" indent="-315881"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b="1" dirty="0" smtClean="0"/>
              <a:t>Rendimiento</a:t>
            </a:r>
            <a:endParaRPr lang="da-DK" b="1" dirty="0"/>
          </a:p>
          <a:p>
            <a:pPr marL="420644" indent="-315881"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err="1" smtClean="0"/>
              <a:t>Herramientas</a:t>
            </a:r>
            <a:r>
              <a:rPr lang="en-US" dirty="0" smtClean="0"/>
              <a:t> </a:t>
            </a:r>
            <a:r>
              <a:rPr lang="en-US" dirty="0" err="1" smtClean="0"/>
              <a:t>comunes</a:t>
            </a:r>
            <a:r>
              <a:rPr lang="en-US" dirty="0" smtClean="0"/>
              <a:t>:</a:t>
            </a:r>
            <a:endParaRPr lang="en-US" dirty="0"/>
          </a:p>
          <a:p>
            <a:pPr marL="741286" lvl="1" indent="-284133">
              <a:spcBef>
                <a:spcPts val="700"/>
              </a:spcBef>
              <a:buClr>
                <a:srgbClr val="009999"/>
              </a:buClr>
              <a:buFont typeface="Arial" charset="0"/>
              <a:buChar char="–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smtClean="0">
                <a:solidFill>
                  <a:srgbClr val="009999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9999"/>
                </a:solidFill>
                <a:hlinkClick r:id="rId3"/>
              </a:rPr>
              <a:t>://cricket.sourceforge.net/</a:t>
            </a:r>
          </a:p>
          <a:p>
            <a:pPr marL="741286" lvl="1" indent="-284133">
              <a:spcBef>
                <a:spcPts val="700"/>
              </a:spcBef>
              <a:buClr>
                <a:srgbClr val="009999"/>
              </a:buClr>
              <a:buFont typeface="Arial" charset="0"/>
              <a:buChar char="–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>
                <a:solidFill>
                  <a:srgbClr val="009999"/>
                </a:solidFill>
                <a:hlinkClick r:id="rId4"/>
              </a:rPr>
              <a:t>http://www.mrtg.com</a:t>
            </a:r>
            <a:r>
              <a:rPr lang="en-US" dirty="0" smtClean="0">
                <a:solidFill>
                  <a:srgbClr val="009999"/>
                </a:solidFill>
                <a:hlinkClick r:id="rId4"/>
              </a:rPr>
              <a:t>/</a:t>
            </a:r>
            <a:endParaRPr lang="en-US" dirty="0" smtClean="0">
              <a:solidFill>
                <a:srgbClr val="009999"/>
              </a:solidFill>
            </a:endParaRPr>
          </a:p>
          <a:p>
            <a:pPr marL="741286" lvl="1" indent="-284133">
              <a:spcBef>
                <a:spcPts val="700"/>
              </a:spcBef>
              <a:buClr>
                <a:srgbClr val="009999"/>
              </a:buClr>
              <a:buFont typeface="Arial" charset="0"/>
              <a:buChar char="–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9999"/>
                </a:solidFill>
                <a:hlinkClick r:id="rId4"/>
              </a:rPr>
              <a:t>http://www.cacti.net/</a:t>
            </a:r>
            <a:endParaRPr lang="en-US" dirty="0" smtClean="0">
              <a:solidFill>
                <a:srgbClr val="009999"/>
              </a:solidFill>
            </a:endParaRPr>
          </a:p>
          <a:p>
            <a:pPr marL="741286" lvl="1" indent="-284133">
              <a:spcBef>
                <a:spcPts val="700"/>
              </a:spcBef>
              <a:buClr>
                <a:srgbClr val="009999"/>
              </a:buClr>
              <a:buFont typeface="Arial" charset="0"/>
              <a:buChar char="–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en-US" dirty="0" smtClean="0"/>
          </a:p>
          <a:p>
            <a:pPr marL="741286" lvl="1" indent="-284133">
              <a:spcBef>
                <a:spcPts val="700"/>
              </a:spcBef>
              <a:buClr>
                <a:srgbClr val="009999"/>
              </a:buClr>
              <a:buFont typeface="Arial" charset="0"/>
              <a:buChar char="–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en-US" dirty="0"/>
          </a:p>
          <a:p>
            <a:pPr marL="420644" indent="-315881">
              <a:buClrTx/>
              <a:buSzTx/>
              <a:buNone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8113" y="4465638"/>
            <a:ext cx="6477000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Sistemas</a:t>
            </a:r>
            <a:r>
              <a:rPr lang="en-GB" dirty="0" smtClean="0"/>
              <a:t> y </a:t>
            </a:r>
            <a:r>
              <a:rPr lang="en-GB" dirty="0" err="1" smtClean="0"/>
              <a:t>herramientas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 - 2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855788"/>
            <a:ext cx="9359900" cy="5656262"/>
          </a:xfrm>
          <a:ln/>
        </p:spPr>
        <p:txBody>
          <a:bodyPr tIns="0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Herramientas</a:t>
            </a:r>
            <a:r>
              <a:rPr lang="en-GB" sz="2000" dirty="0" smtClean="0"/>
              <a:t> </a:t>
            </a:r>
            <a:r>
              <a:rPr lang="en-GB" sz="2000" dirty="0" err="1" smtClean="0"/>
              <a:t>Activas</a:t>
            </a:r>
            <a:endParaRPr lang="en-GB" sz="2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/>
              <a:t>Ping – </a:t>
            </a:r>
            <a:r>
              <a:rPr lang="en-GB" sz="1800" dirty="0" err="1" smtClean="0"/>
              <a:t>prueba</a:t>
            </a:r>
            <a:r>
              <a:rPr lang="en-GB" sz="1800" dirty="0" smtClean="0"/>
              <a:t> </a:t>
            </a:r>
            <a:r>
              <a:rPr lang="en-GB" sz="1800" dirty="0" err="1" smtClean="0"/>
              <a:t>conectividad</a:t>
            </a:r>
            <a:r>
              <a:rPr lang="en-GB" sz="1800" dirty="0" smtClean="0"/>
              <a:t> a un </a:t>
            </a:r>
            <a:r>
              <a:rPr lang="en-GB" sz="1800" dirty="0" err="1" smtClean="0"/>
              <a:t>dispositivo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/>
              <a:t>Traceroute</a:t>
            </a:r>
            <a:r>
              <a:rPr lang="en-GB" sz="1800" dirty="0"/>
              <a:t> – </a:t>
            </a:r>
            <a:r>
              <a:rPr lang="en-GB" sz="1800" dirty="0" err="1" smtClean="0"/>
              <a:t>muestra</a:t>
            </a:r>
            <a:r>
              <a:rPr lang="en-GB" sz="1800" dirty="0" smtClean="0"/>
              <a:t> la via a un </a:t>
            </a:r>
            <a:r>
              <a:rPr lang="en-GB" sz="1800" dirty="0" err="1" smtClean="0"/>
              <a:t>dispositivo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/>
              <a:t>MTR – </a:t>
            </a:r>
            <a:r>
              <a:rPr lang="en-GB" sz="1800" dirty="0" err="1" smtClean="0"/>
              <a:t>combinación</a:t>
            </a:r>
            <a:r>
              <a:rPr lang="en-GB" sz="1800" dirty="0" smtClean="0"/>
              <a:t> de </a:t>
            </a:r>
            <a:r>
              <a:rPr lang="en-GB" sz="1800" dirty="0"/>
              <a:t>ping + </a:t>
            </a:r>
            <a:r>
              <a:rPr lang="en-GB" sz="1800" dirty="0" err="1"/>
              <a:t>traceroute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 smtClean="0"/>
              <a:t>Collectores</a:t>
            </a:r>
            <a:r>
              <a:rPr lang="en-GB" sz="1800" dirty="0" smtClean="0"/>
              <a:t> de SNMP (en mode </a:t>
            </a:r>
            <a:r>
              <a:rPr lang="en-GB" sz="1800" dirty="0" err="1" smtClean="0"/>
              <a:t>encuesta</a:t>
            </a:r>
            <a:r>
              <a:rPr lang="en-GB" sz="1800" dirty="0" smtClean="0"/>
              <a:t>)</a:t>
            </a:r>
            <a:r>
              <a:rPr lang="en-GB" sz="1800" dirty="0"/>
              <a:t>‏</a:t>
            </a:r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000" dirty="0" smtClean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Herramientas</a:t>
            </a:r>
            <a:r>
              <a:rPr lang="en-GB" sz="2000" dirty="0" smtClean="0"/>
              <a:t> </a:t>
            </a:r>
            <a:r>
              <a:rPr lang="en-GB" sz="2000" dirty="0" err="1" smtClean="0"/>
              <a:t>Pasivas</a:t>
            </a:r>
            <a:endParaRPr lang="en-GB" sz="2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 smtClean="0"/>
              <a:t>Monitoreo</a:t>
            </a:r>
            <a:r>
              <a:rPr lang="en-GB" sz="1800" dirty="0" smtClean="0"/>
              <a:t> de logs, </a:t>
            </a:r>
            <a:r>
              <a:rPr lang="en-GB" sz="1800" dirty="0" err="1" smtClean="0"/>
              <a:t>Colectores</a:t>
            </a:r>
            <a:r>
              <a:rPr lang="en-GB" sz="1800" dirty="0" smtClean="0"/>
              <a:t> de “</a:t>
            </a:r>
            <a:r>
              <a:rPr lang="en-GB" sz="1800" dirty="0" err="1" smtClean="0"/>
              <a:t>trampas</a:t>
            </a:r>
            <a:r>
              <a:rPr lang="en-GB" sz="1800" dirty="0" smtClean="0"/>
              <a:t>” SNMP , </a:t>
            </a:r>
            <a:r>
              <a:rPr lang="en-GB" sz="1800" dirty="0" err="1"/>
              <a:t>NetFlow</a:t>
            </a:r>
            <a:endParaRPr lang="en-GB" sz="1800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000" dirty="0" smtClean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Herramientas</a:t>
            </a:r>
            <a:r>
              <a:rPr lang="en-GB" sz="2000" dirty="0" smtClean="0"/>
              <a:t> </a:t>
            </a:r>
            <a:r>
              <a:rPr lang="en-GB" sz="2000" dirty="0" err="1" smtClean="0"/>
              <a:t>iterativas</a:t>
            </a:r>
            <a:endParaRPr lang="en-GB" sz="2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/>
              <a:t>SmokePing</a:t>
            </a:r>
            <a:r>
              <a:rPr lang="en-GB" sz="1800" dirty="0"/>
              <a:t> – </a:t>
            </a:r>
            <a:r>
              <a:rPr lang="en-GB" sz="1800" dirty="0" err="1" smtClean="0"/>
              <a:t>muestrea</a:t>
            </a:r>
            <a:r>
              <a:rPr lang="en-GB" sz="1800" dirty="0" smtClean="0"/>
              <a:t>, </a:t>
            </a:r>
            <a:r>
              <a:rPr lang="en-GB" sz="1800" dirty="0" err="1" smtClean="0"/>
              <a:t>registra</a:t>
            </a:r>
            <a:r>
              <a:rPr lang="en-GB" sz="1800" dirty="0" smtClean="0"/>
              <a:t> y </a:t>
            </a:r>
            <a:r>
              <a:rPr lang="en-GB" sz="1800" dirty="0" err="1" smtClean="0"/>
              <a:t>grafica</a:t>
            </a:r>
            <a:r>
              <a:rPr lang="en-GB" sz="1800" dirty="0" smtClean="0"/>
              <a:t> </a:t>
            </a:r>
            <a:r>
              <a:rPr lang="en-GB" sz="1800" dirty="0" err="1" smtClean="0"/>
              <a:t>demora</a:t>
            </a:r>
            <a:r>
              <a:rPr lang="en-GB" sz="1800" dirty="0" smtClean="0"/>
              <a:t> a un </a:t>
            </a:r>
            <a:r>
              <a:rPr lang="en-GB" sz="1800" dirty="0" err="1" smtClean="0"/>
              <a:t>grupo</a:t>
            </a:r>
            <a:r>
              <a:rPr lang="en-GB" sz="1800" dirty="0" smtClean="0"/>
              <a:t> de </a:t>
            </a:r>
            <a:r>
              <a:rPr lang="en-GB" sz="1800" dirty="0" err="1" smtClean="0"/>
              <a:t>dispositivos</a:t>
            </a:r>
            <a:r>
              <a:rPr lang="en-GB" sz="1800" dirty="0" smtClean="0"/>
              <a:t>, </a:t>
            </a:r>
            <a:r>
              <a:rPr lang="en-GB" sz="1800" dirty="0" err="1" smtClean="0"/>
              <a:t>usando</a:t>
            </a:r>
            <a:r>
              <a:rPr lang="en-GB" sz="1800" dirty="0" smtClean="0"/>
              <a:t> ICMP </a:t>
            </a:r>
            <a:r>
              <a:rPr lang="en-GB" sz="1800" dirty="0"/>
              <a:t>(Ping) </a:t>
            </a:r>
            <a:r>
              <a:rPr lang="en-GB" sz="1800" dirty="0" smtClean="0"/>
              <a:t>u </a:t>
            </a:r>
            <a:r>
              <a:rPr lang="en-GB" sz="1800" dirty="0" err="1" smtClean="0"/>
              <a:t>otros</a:t>
            </a:r>
            <a:r>
              <a:rPr lang="en-GB" sz="1800" dirty="0" smtClean="0"/>
              <a:t> </a:t>
            </a:r>
            <a:r>
              <a:rPr lang="en-GB" sz="1800" dirty="0" err="1" smtClean="0"/>
              <a:t>protocolos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/>
              <a:t>MRTG/RRD – </a:t>
            </a:r>
            <a:r>
              <a:rPr lang="en-GB" sz="1800" dirty="0" err="1" smtClean="0"/>
              <a:t>registra</a:t>
            </a:r>
            <a:r>
              <a:rPr lang="en-GB" sz="1800" dirty="0" smtClean="0"/>
              <a:t> y </a:t>
            </a:r>
            <a:r>
              <a:rPr lang="en-GB" sz="1800" dirty="0" err="1" smtClean="0"/>
              <a:t>grafica</a:t>
            </a:r>
            <a:r>
              <a:rPr lang="en-GB" sz="1800" dirty="0" smtClean="0"/>
              <a:t> </a:t>
            </a:r>
            <a:r>
              <a:rPr lang="en-GB" sz="1800" dirty="0" err="1" smtClean="0"/>
              <a:t>ancho</a:t>
            </a:r>
            <a:r>
              <a:rPr lang="en-GB" sz="1800" dirty="0" smtClean="0"/>
              <a:t> de </a:t>
            </a:r>
            <a:r>
              <a:rPr lang="en-GB" sz="1800" dirty="0" err="1" smtClean="0"/>
              <a:t>banda</a:t>
            </a:r>
            <a:r>
              <a:rPr lang="en-GB" sz="1800" dirty="0" smtClean="0"/>
              <a:t> a </a:t>
            </a:r>
            <a:r>
              <a:rPr lang="en-GB" sz="1800" dirty="0" err="1" smtClean="0"/>
              <a:t>intervalos</a:t>
            </a:r>
            <a:r>
              <a:rPr lang="en-GB" sz="1800" dirty="0" smtClean="0"/>
              <a:t> </a:t>
            </a:r>
            <a:r>
              <a:rPr lang="en-GB" sz="1800" dirty="0" err="1" smtClean="0"/>
              <a:t>regulares</a:t>
            </a:r>
            <a:endParaRPr lang="en-GB" sz="18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Sistemas</a:t>
            </a:r>
            <a:r>
              <a:rPr lang="en-GB" dirty="0" smtClean="0"/>
              <a:t> y </a:t>
            </a:r>
            <a:r>
              <a:rPr lang="en-GB" dirty="0" err="1" smtClean="0"/>
              <a:t>herramientas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 - 3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8"/>
            <a:ext cx="9359900" cy="5238750"/>
          </a:xfrm>
          <a:ln/>
        </p:spPr>
        <p:txBody>
          <a:bodyPr tIns="37796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Herramientas</a:t>
            </a:r>
            <a:r>
              <a:rPr lang="en-GB" sz="2400" dirty="0" smtClean="0"/>
              <a:t> de </a:t>
            </a:r>
            <a:r>
              <a:rPr lang="en-GB" sz="2400" dirty="0" err="1" smtClean="0"/>
              <a:t>Monitoreo</a:t>
            </a:r>
            <a:r>
              <a:rPr lang="en-GB" sz="2400" dirty="0" smtClean="0"/>
              <a:t> de </a:t>
            </a:r>
            <a:r>
              <a:rPr lang="en-GB" sz="2400" dirty="0" err="1" smtClean="0"/>
              <a:t>Servicios</a:t>
            </a:r>
            <a:r>
              <a:rPr lang="en-GB" sz="2400" dirty="0" smtClean="0"/>
              <a:t> y </a:t>
            </a:r>
            <a:r>
              <a:rPr lang="en-GB" sz="2400" dirty="0" err="1" smtClean="0"/>
              <a:t>Redes</a:t>
            </a:r>
            <a:endParaRPr lang="en-GB" sz="2400" dirty="0" smtClean="0"/>
          </a:p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Nagios</a:t>
            </a:r>
            <a:r>
              <a:rPr lang="en-GB" sz="2400" dirty="0" smtClean="0"/>
              <a:t> </a:t>
            </a:r>
            <a:r>
              <a:rPr lang="en-GB" sz="2400" dirty="0"/>
              <a:t>– </a:t>
            </a:r>
            <a:r>
              <a:rPr lang="en-GB" sz="2400" dirty="0" smtClean="0"/>
              <a:t>monitor de </a:t>
            </a:r>
            <a:r>
              <a:rPr lang="en-GB" sz="2400" dirty="0" err="1" smtClean="0"/>
              <a:t>servidores</a:t>
            </a:r>
            <a:r>
              <a:rPr lang="en-GB" sz="2400" dirty="0" smtClean="0"/>
              <a:t> y </a:t>
            </a:r>
            <a:r>
              <a:rPr lang="en-GB" sz="2400" dirty="0" err="1" smtClean="0"/>
              <a:t>servicios</a:t>
            </a:r>
            <a:endParaRPr lang="en-GB" sz="2400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 smtClean="0"/>
              <a:t>Puede</a:t>
            </a:r>
            <a:r>
              <a:rPr lang="en-GB" sz="1800" dirty="0" smtClean="0"/>
              <a:t> </a:t>
            </a:r>
            <a:r>
              <a:rPr lang="en-GB" sz="1800" dirty="0" err="1" smtClean="0"/>
              <a:t>monitorear</a:t>
            </a:r>
            <a:r>
              <a:rPr lang="en-GB" sz="1800" dirty="0" smtClean="0"/>
              <a:t> </a:t>
            </a:r>
            <a:r>
              <a:rPr lang="en-GB" sz="1800" dirty="0" err="1" smtClean="0"/>
              <a:t>casi</a:t>
            </a:r>
            <a:r>
              <a:rPr lang="en-GB" sz="1800" dirty="0" smtClean="0"/>
              <a:t> </a:t>
            </a:r>
            <a:r>
              <a:rPr lang="en-GB" sz="1800" dirty="0" err="1" smtClean="0"/>
              <a:t>todo</a:t>
            </a:r>
            <a:endParaRPr lang="en-GB" sz="1800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/>
              <a:t>HTTP, SMTP, DNS, </a:t>
            </a:r>
            <a:r>
              <a:rPr lang="en-GB" sz="1800" dirty="0" err="1" smtClean="0"/>
              <a:t>espacio</a:t>
            </a:r>
            <a:r>
              <a:rPr lang="en-GB" sz="1800" dirty="0" smtClean="0"/>
              <a:t> en disco, </a:t>
            </a:r>
            <a:r>
              <a:rPr lang="en-GB" sz="1800" dirty="0" err="1" smtClean="0"/>
              <a:t>uso</a:t>
            </a:r>
            <a:r>
              <a:rPr lang="en-GB" sz="1800" dirty="0" smtClean="0"/>
              <a:t> de CPU, </a:t>
            </a:r>
            <a:r>
              <a:rPr lang="en-GB" sz="1800" dirty="0"/>
              <a:t>...</a:t>
            </a:r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smtClean="0"/>
              <a:t>Es </a:t>
            </a:r>
            <a:r>
              <a:rPr lang="en-GB" sz="1800" dirty="0" err="1" smtClean="0"/>
              <a:t>fácil</a:t>
            </a:r>
            <a:r>
              <a:rPr lang="en-GB" sz="1800" dirty="0" smtClean="0"/>
              <a:t> </a:t>
            </a:r>
            <a:r>
              <a:rPr lang="en-GB" sz="1800" dirty="0" err="1" smtClean="0"/>
              <a:t>crear</a:t>
            </a:r>
            <a:r>
              <a:rPr lang="en-GB" sz="1800" dirty="0" smtClean="0"/>
              <a:t> </a:t>
            </a:r>
            <a:r>
              <a:rPr lang="en-GB" sz="1800" dirty="0" err="1" smtClean="0"/>
              <a:t>extensiones</a:t>
            </a:r>
            <a:r>
              <a:rPr lang="en-GB" sz="1800" dirty="0" smtClean="0"/>
              <a:t> (</a:t>
            </a:r>
            <a:r>
              <a:rPr lang="en-GB" sz="1800" dirty="0" err="1" smtClean="0"/>
              <a:t>plugins</a:t>
            </a:r>
            <a:r>
              <a:rPr lang="en-GB" sz="1800" dirty="0" smtClean="0"/>
              <a:t>)‏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Con </a:t>
            </a:r>
            <a:r>
              <a:rPr lang="en-GB" sz="2000" dirty="0" err="1" smtClean="0"/>
              <a:t>habilidades</a:t>
            </a:r>
            <a:r>
              <a:rPr lang="en-GB" sz="2000" dirty="0" smtClean="0"/>
              <a:t> </a:t>
            </a:r>
            <a:r>
              <a:rPr lang="en-GB" sz="2000" dirty="0" err="1" smtClean="0"/>
              <a:t>básicas</a:t>
            </a:r>
            <a:r>
              <a:rPr lang="en-GB" sz="2000" dirty="0" smtClean="0"/>
              <a:t> de </a:t>
            </a:r>
            <a:r>
              <a:rPr lang="en-GB" sz="2000" dirty="0" err="1" smtClean="0"/>
              <a:t>programación</a:t>
            </a:r>
            <a:r>
              <a:rPr lang="en-GB" sz="2000" dirty="0" smtClean="0"/>
              <a:t> (scripting) : </a:t>
            </a:r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smtClean="0"/>
              <a:t>Perl</a:t>
            </a:r>
            <a:r>
              <a:rPr lang="en-GB" sz="1800" dirty="0"/>
              <a:t>, </a:t>
            </a:r>
            <a:r>
              <a:rPr lang="en-GB" sz="1800" dirty="0" err="1" smtClean="0"/>
              <a:t>Shellscript</a:t>
            </a:r>
            <a:r>
              <a:rPr lang="en-GB" sz="1800" dirty="0" smtClean="0"/>
              <a:t>, python, ruby</a:t>
            </a:r>
            <a:endParaRPr lang="en-GB" sz="18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Muchas</a:t>
            </a:r>
            <a:r>
              <a:rPr lang="en-GB" sz="2000" dirty="0" smtClean="0"/>
              <a:t> </a:t>
            </a:r>
            <a:r>
              <a:rPr lang="en-GB" sz="2000" dirty="0" err="1" smtClean="0"/>
              <a:t>herramientas</a:t>
            </a:r>
            <a:r>
              <a:rPr lang="en-GB" sz="2000" dirty="0" smtClean="0"/>
              <a:t> de </a:t>
            </a:r>
            <a:r>
              <a:rPr lang="en-GB" sz="2000" dirty="0" err="1" smtClean="0"/>
              <a:t>código</a:t>
            </a:r>
            <a:r>
              <a:rPr lang="en-GB" sz="2000" dirty="0" smtClean="0"/>
              <a:t> </a:t>
            </a:r>
            <a:r>
              <a:rPr lang="en-GB" sz="2000" dirty="0" err="1" smtClean="0"/>
              <a:t>abierto</a:t>
            </a:r>
            <a:endParaRPr lang="en-GB" sz="2000" dirty="0"/>
          </a:p>
          <a:p>
            <a:pPr marL="1201337" lvl="3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400" dirty="0" err="1"/>
              <a:t>Zabbix</a:t>
            </a:r>
            <a:r>
              <a:rPr lang="en-GB" sz="1400" dirty="0"/>
              <a:t>, </a:t>
            </a:r>
            <a:r>
              <a:rPr lang="en-GB" sz="1400" dirty="0" err="1"/>
              <a:t>ZenOSS</a:t>
            </a:r>
            <a:r>
              <a:rPr lang="en-GB" sz="1400" dirty="0"/>
              <a:t>, </a:t>
            </a:r>
            <a:r>
              <a:rPr lang="en-GB" sz="1400" dirty="0" err="1"/>
              <a:t>Hyperic</a:t>
            </a:r>
            <a:r>
              <a:rPr lang="en-GB" sz="1400" dirty="0"/>
              <a:t>, </a:t>
            </a:r>
            <a:r>
              <a:rPr lang="en-GB" sz="1400" dirty="0" smtClean="0"/>
              <a:t>Cacti, </a:t>
            </a:r>
            <a:r>
              <a:rPr lang="en-GB" sz="1400" dirty="0" err="1" smtClean="0"/>
              <a:t>OpenNMS</a:t>
            </a:r>
            <a:r>
              <a:rPr lang="en-GB" sz="1400" dirty="0" smtClean="0"/>
              <a:t>, </a:t>
            </a:r>
            <a:r>
              <a:rPr lang="en-GB" sz="1400" dirty="0" err="1" smtClean="0"/>
              <a:t>Groundworks</a:t>
            </a:r>
            <a:endParaRPr lang="en-GB" sz="1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Sistemas</a:t>
            </a:r>
            <a:r>
              <a:rPr lang="en-GB" dirty="0" smtClean="0"/>
              <a:t> y </a:t>
            </a:r>
            <a:r>
              <a:rPr lang="en-GB" dirty="0" err="1" smtClean="0"/>
              <a:t>herramientas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 - 4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8"/>
            <a:ext cx="9350375" cy="4838700"/>
          </a:xfrm>
          <a:ln/>
        </p:spPr>
        <p:txBody>
          <a:bodyPr tIns="0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Este es un tópico extenso...</a:t>
            </a:r>
            <a:endParaRPr lang="da-DK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Muchas herramientas para escoger:</a:t>
            </a:r>
            <a:endParaRPr lang="da-DK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/>
              <a:t>Open Source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Comerciales</a:t>
            </a:r>
            <a:endParaRPr lang="da-DK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Para Linux/Unix, para Windows</a:t>
            </a:r>
            <a:endParaRPr lang="da-DK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Herramientas de proveedores de equipos de red (Cisco, </a:t>
            </a:r>
            <a:r>
              <a:rPr lang="da-DK" dirty="0"/>
              <a:t>Juniper, others)</a:t>
            </a:r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No hay una combinación perfecta</a:t>
            </a:r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da-DK" dirty="0" smtClean="0"/>
              <a:t>La decisión debe basarse de acuerdo a lo que se necesita saber de la red</a:t>
            </a:r>
            <a:endParaRPr lang="da-DK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Introducción</a:t>
            </a: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39713" y="1722438"/>
            <a:ext cx="9359900" cy="4935537"/>
          </a:xfrm>
          <a:ln/>
        </p:spPr>
        <p:txBody>
          <a:bodyPr tIns="37796">
            <a:no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Monitorea</a:t>
            </a:r>
            <a:r>
              <a:rPr lang="en-GB" sz="2400" dirty="0" smtClean="0"/>
              <a:t> los </a:t>
            </a:r>
            <a:r>
              <a:rPr lang="en-GB" sz="2400" dirty="0" err="1" smtClean="0"/>
              <a:t>servicios</a:t>
            </a:r>
            <a:r>
              <a:rPr lang="en-GB" sz="2400" dirty="0" smtClean="0"/>
              <a:t> </a:t>
            </a:r>
            <a:r>
              <a:rPr lang="en-GB" sz="2400" dirty="0" err="1" smtClean="0"/>
              <a:t>esenciales</a:t>
            </a:r>
            <a:r>
              <a:rPr lang="en-GB" sz="2400" dirty="0" smtClean="0"/>
              <a:t> de la red</a:t>
            </a:r>
            <a:endParaRPr lang="en-GB" sz="24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DNS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Radius/LDAP/SQL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SSH </a:t>
            </a:r>
            <a:r>
              <a:rPr lang="en-GB" sz="2000" dirty="0" smtClean="0"/>
              <a:t>a </a:t>
            </a:r>
            <a:r>
              <a:rPr lang="en-GB" sz="2000" dirty="0" err="1" smtClean="0"/>
              <a:t>enrutadores</a:t>
            </a:r>
            <a:endParaRPr lang="en-GB" sz="2000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4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smtClean="0"/>
              <a:t>De </a:t>
            </a:r>
            <a:r>
              <a:rPr lang="en-GB" sz="2400" dirty="0" err="1" smtClean="0"/>
              <a:t>que</a:t>
            </a:r>
            <a:r>
              <a:rPr lang="en-GB" sz="2400" dirty="0" smtClean="0"/>
              <a:t> forma </a:t>
            </a:r>
            <a:r>
              <a:rPr lang="en-GB" sz="2400" dirty="0" err="1" smtClean="0"/>
              <a:t>recibirá</a:t>
            </a:r>
            <a:r>
              <a:rPr lang="en-GB" sz="2400" dirty="0" smtClean="0"/>
              <a:t> </a:t>
            </a:r>
            <a:r>
              <a:rPr lang="en-GB" sz="2400" dirty="0" err="1" smtClean="0"/>
              <a:t>notificaciones</a:t>
            </a:r>
            <a:r>
              <a:rPr lang="en-GB" sz="2400" dirty="0" smtClean="0"/>
              <a:t>?</a:t>
            </a:r>
            <a:endParaRPr lang="en-GB" sz="2400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4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smtClean="0"/>
              <a:t>No </a:t>
            </a:r>
            <a:r>
              <a:rPr lang="en-GB" sz="2400" dirty="0" err="1" smtClean="0"/>
              <a:t>olvidar</a:t>
            </a:r>
            <a:r>
              <a:rPr lang="en-GB" sz="2400" dirty="0" smtClean="0"/>
              <a:t> la </a:t>
            </a:r>
            <a:r>
              <a:rPr lang="en-GB" sz="2400" dirty="0" err="1" smtClean="0"/>
              <a:t>recolección</a:t>
            </a:r>
            <a:r>
              <a:rPr lang="en-GB" sz="2400" dirty="0" smtClean="0"/>
              <a:t> de </a:t>
            </a:r>
            <a:r>
              <a:rPr lang="en-GB" sz="2400" dirty="0" err="1" smtClean="0"/>
              <a:t>trazas</a:t>
            </a:r>
            <a:r>
              <a:rPr lang="en-GB" sz="2400" dirty="0" smtClean="0"/>
              <a:t>! </a:t>
            </a:r>
            <a:endParaRPr lang="en-GB" sz="24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Cada</a:t>
            </a:r>
            <a:r>
              <a:rPr lang="en-GB" sz="2000" dirty="0" smtClean="0"/>
              <a:t> </a:t>
            </a:r>
            <a:r>
              <a:rPr lang="en-GB" sz="2000" dirty="0" err="1" smtClean="0"/>
              <a:t>dispositivo</a:t>
            </a:r>
            <a:r>
              <a:rPr lang="en-GB" sz="2000" dirty="0" smtClean="0"/>
              <a:t> de red (al </a:t>
            </a:r>
            <a:r>
              <a:rPr lang="en-GB" sz="2000" dirty="0" err="1" smtClean="0"/>
              <a:t>igual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servidores</a:t>
            </a:r>
            <a:r>
              <a:rPr lang="en-GB" sz="2000" dirty="0" smtClean="0"/>
              <a:t> UNIX y Windows) son </a:t>
            </a:r>
            <a:r>
              <a:rPr lang="en-GB" sz="2000" dirty="0" err="1" smtClean="0"/>
              <a:t>capaces</a:t>
            </a:r>
            <a:r>
              <a:rPr lang="en-GB" sz="2000" dirty="0" smtClean="0"/>
              <a:t> de </a:t>
            </a:r>
            <a:r>
              <a:rPr lang="en-GB" sz="2000" dirty="0" err="1" smtClean="0"/>
              <a:t>reportar</a:t>
            </a:r>
            <a:r>
              <a:rPr lang="en-GB" sz="2000" dirty="0" smtClean="0"/>
              <a:t> </a:t>
            </a:r>
            <a:r>
              <a:rPr lang="en-GB" sz="2000" dirty="0" err="1" smtClean="0"/>
              <a:t>incidencias</a:t>
            </a:r>
            <a:r>
              <a:rPr lang="en-GB" sz="2000" dirty="0" smtClean="0"/>
              <a:t> </a:t>
            </a:r>
            <a:r>
              <a:rPr lang="en-GB" sz="2000" dirty="0" err="1" smtClean="0"/>
              <a:t>vía</a:t>
            </a:r>
            <a:r>
              <a:rPr lang="en-GB" sz="2000" dirty="0" smtClean="0"/>
              <a:t> </a:t>
            </a:r>
            <a:r>
              <a:rPr lang="en-GB" sz="2000" b="1" i="1" dirty="0" err="1" smtClean="0"/>
              <a:t>syslog</a:t>
            </a:r>
            <a:endParaRPr lang="en-GB" sz="2000" b="1" i="1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b="1" dirty="0" smtClean="0"/>
              <a:t>DEBE </a:t>
            </a:r>
            <a:r>
              <a:rPr lang="en-GB" sz="2000" dirty="0" err="1" smtClean="0"/>
              <a:t>recolectar</a:t>
            </a:r>
            <a:r>
              <a:rPr lang="en-GB" sz="2000" dirty="0" smtClean="0"/>
              <a:t> y </a:t>
            </a:r>
            <a:r>
              <a:rPr lang="en-GB" sz="2000" dirty="0" err="1" smtClean="0"/>
              <a:t>monitorear</a:t>
            </a:r>
            <a:r>
              <a:rPr lang="en-GB" sz="2000" dirty="0" smtClean="0"/>
              <a:t> </a:t>
            </a:r>
            <a:r>
              <a:rPr lang="en-GB" sz="2000" dirty="0" err="1" smtClean="0"/>
              <a:t>trazas</a:t>
            </a:r>
            <a:r>
              <a:rPr lang="en-GB" sz="2000" dirty="0"/>
              <a:t>!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La </a:t>
            </a:r>
            <a:r>
              <a:rPr lang="en-GB" sz="2000" dirty="0" err="1" smtClean="0"/>
              <a:t>omisión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tarea</a:t>
            </a:r>
            <a:r>
              <a:rPr lang="en-GB" sz="2000" dirty="0" smtClean="0"/>
              <a:t> </a:t>
            </a:r>
            <a:r>
              <a:rPr lang="en-GB" sz="2000" dirty="0" err="1" smtClean="0"/>
              <a:t>esencial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errores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comúnes</a:t>
            </a:r>
            <a:r>
              <a:rPr lang="en-GB" sz="2000" dirty="0" smtClean="0"/>
              <a:t> en la </a:t>
            </a:r>
            <a:r>
              <a:rPr lang="en-GB" sz="2000" dirty="0" err="1" smtClean="0"/>
              <a:t>administración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redes</a:t>
            </a:r>
            <a:endParaRPr lang="en-GB" sz="2000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Sistemas</a:t>
            </a:r>
            <a:r>
              <a:rPr lang="en-GB" dirty="0" smtClean="0"/>
              <a:t> y </a:t>
            </a:r>
            <a:r>
              <a:rPr lang="en-GB" dirty="0" err="1" smtClean="0"/>
              <a:t>herramientas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 - 5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4935537"/>
          </a:xfrm>
          <a:ln/>
        </p:spPr>
        <p:txBody>
          <a:bodyPr tIns="37796">
            <a:normAutofit fontScale="92500" lnSpcReduction="1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/>
              <a:t>SNMP – </a:t>
            </a:r>
            <a:r>
              <a:rPr lang="en-GB" sz="2000" dirty="0" err="1" smtClean="0"/>
              <a:t>Protocolo</a:t>
            </a:r>
            <a:r>
              <a:rPr lang="en-GB" sz="2000" dirty="0" smtClean="0"/>
              <a:t> Simple de </a:t>
            </a:r>
            <a:r>
              <a:rPr lang="en-GB" sz="2000" dirty="0" err="1" smtClean="0"/>
              <a:t>Administración</a:t>
            </a:r>
            <a:r>
              <a:rPr lang="en-GB" sz="2000" dirty="0" smtClean="0"/>
              <a:t> de Red </a:t>
            </a:r>
          </a:p>
          <a:p>
            <a:pPr marL="702839" lvl="1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700" dirty="0" smtClean="0"/>
              <a:t>no tan simple, en </a:t>
            </a:r>
            <a:r>
              <a:rPr lang="en-GB" sz="1700" dirty="0" err="1" smtClean="0"/>
              <a:t>realidad</a:t>
            </a:r>
            <a:r>
              <a:rPr lang="en-GB" sz="1700" dirty="0" smtClean="0"/>
              <a:t> </a:t>
            </a:r>
            <a:r>
              <a:rPr lang="en-GB" sz="1700" dirty="0" smtClean="0">
                <a:sym typeface="Wingdings" pitchFamily="2" charset="2"/>
              </a:rPr>
              <a:t></a:t>
            </a:r>
            <a:r>
              <a:rPr lang="en-GB" sz="600" dirty="0"/>
              <a:t/>
            </a:r>
            <a:br>
              <a:rPr lang="en-GB" sz="600" dirty="0"/>
            </a:br>
            <a:endParaRPr lang="en-GB" sz="6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Estándar</a:t>
            </a:r>
            <a:r>
              <a:rPr lang="en-GB" dirty="0" smtClean="0"/>
              <a:t>, </a:t>
            </a:r>
            <a:r>
              <a:rPr lang="en-GB" dirty="0" err="1" smtClean="0"/>
              <a:t>cientos</a:t>
            </a:r>
            <a:r>
              <a:rPr lang="en-GB" dirty="0" smtClean="0"/>
              <a:t> de </a:t>
            </a:r>
            <a:r>
              <a:rPr lang="en-GB" dirty="0" err="1" smtClean="0"/>
              <a:t>herramientas</a:t>
            </a:r>
            <a:r>
              <a:rPr lang="en-GB" dirty="0" smtClean="0"/>
              <a:t> lo </a:t>
            </a:r>
            <a:r>
              <a:rPr lang="en-GB" dirty="0" err="1" smtClean="0"/>
              <a:t>utilizan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núcleo</a:t>
            </a:r>
            <a:r>
              <a:rPr lang="en-GB" dirty="0" smtClean="0"/>
              <a:t> </a:t>
            </a:r>
            <a:r>
              <a:rPr lang="en-GB" dirty="0" err="1" smtClean="0"/>
              <a:t>operacional</a:t>
            </a:r>
            <a:r>
              <a:rPr lang="en-GB" dirty="0" smtClean="0"/>
              <a:t> 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Presente</a:t>
            </a: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n </a:t>
            </a:r>
            <a:r>
              <a:rPr lang="en-GB" dirty="0" err="1" smtClean="0"/>
              <a:t>cualquier</a:t>
            </a:r>
            <a:r>
              <a:rPr lang="en-GB" dirty="0" smtClean="0"/>
              <a:t> </a:t>
            </a:r>
            <a:r>
              <a:rPr lang="en-GB" dirty="0" err="1" smtClean="0"/>
              <a:t>dispositivo</a:t>
            </a:r>
            <a:r>
              <a:rPr lang="en-GB" dirty="0" smtClean="0"/>
              <a:t> de red </a:t>
            </a:r>
            <a:r>
              <a:rPr lang="en-GB" dirty="0" err="1" smtClean="0"/>
              <a:t>decente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Volúmen</a:t>
            </a:r>
            <a:r>
              <a:rPr lang="en-GB" dirty="0" smtClean="0"/>
              <a:t> de </a:t>
            </a:r>
            <a:r>
              <a:rPr lang="en-GB" dirty="0" err="1" smtClean="0"/>
              <a:t>datos</a:t>
            </a:r>
            <a:r>
              <a:rPr lang="en-GB" dirty="0" smtClean="0"/>
              <a:t>, </a:t>
            </a:r>
            <a:r>
              <a:rPr lang="en-GB" dirty="0" err="1" smtClean="0"/>
              <a:t>errores</a:t>
            </a:r>
            <a:r>
              <a:rPr lang="en-GB" dirty="0" smtClean="0"/>
              <a:t>, </a:t>
            </a:r>
            <a:r>
              <a:rPr lang="en-GB" dirty="0" err="1" smtClean="0"/>
              <a:t>carga</a:t>
            </a:r>
            <a:r>
              <a:rPr lang="en-GB" dirty="0" smtClean="0"/>
              <a:t> de CPU... </a:t>
            </a:r>
            <a:r>
              <a:rPr lang="en-GB" dirty="0" err="1" smtClean="0"/>
              <a:t>muchas</a:t>
            </a:r>
            <a:r>
              <a:rPr lang="en-GB" dirty="0" smtClean="0"/>
              <a:t> variables a </a:t>
            </a:r>
            <a:r>
              <a:rPr lang="en-GB" dirty="0" err="1" smtClean="0"/>
              <a:t>monitorear</a:t>
            </a:r>
            <a:r>
              <a:rPr lang="en-GB" dirty="0" smtClean="0"/>
              <a:t>  </a:t>
            </a:r>
            <a:r>
              <a:rPr lang="en-GB" dirty="0"/>
              <a:t>...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/>
              <a:t>UNIX </a:t>
            </a:r>
            <a:r>
              <a:rPr lang="en-GB" dirty="0" smtClean="0"/>
              <a:t>y </a:t>
            </a:r>
            <a:r>
              <a:rPr lang="en-GB" dirty="0"/>
              <a:t>Windows </a:t>
            </a:r>
            <a:r>
              <a:rPr lang="en-GB" dirty="0" smtClean="0"/>
              <a:t>lo </a:t>
            </a:r>
            <a:r>
              <a:rPr lang="en-GB" dirty="0" err="1" smtClean="0"/>
              <a:t>implementan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Espacio</a:t>
            </a:r>
            <a:r>
              <a:rPr lang="en-GB" dirty="0" smtClean="0"/>
              <a:t> en disco, </a:t>
            </a:r>
            <a:r>
              <a:rPr lang="en-GB" dirty="0" err="1" smtClean="0"/>
              <a:t>procesos</a:t>
            </a:r>
            <a:r>
              <a:rPr lang="en-GB" dirty="0" smtClean="0"/>
              <a:t> en </a:t>
            </a:r>
            <a:r>
              <a:rPr lang="en-GB" dirty="0" err="1" smtClean="0"/>
              <a:t>ejecución</a:t>
            </a:r>
            <a:r>
              <a:rPr lang="en-GB" dirty="0" smtClean="0"/>
              <a:t>, ...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/>
              <a:t>SSH </a:t>
            </a:r>
            <a:r>
              <a:rPr lang="en-GB" dirty="0" smtClean="0"/>
              <a:t>y </a:t>
            </a:r>
            <a:r>
              <a:rPr lang="en-GB" dirty="0"/>
              <a:t>telnet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 </a:t>
            </a:r>
            <a:r>
              <a:rPr lang="en-GB" dirty="0" err="1" smtClean="0"/>
              <a:t>también</a:t>
            </a:r>
            <a:r>
              <a:rPr lang="en-GB" dirty="0" smtClean="0"/>
              <a:t> </a:t>
            </a:r>
            <a:r>
              <a:rPr lang="en-GB" dirty="0" err="1" smtClean="0"/>
              <a:t>posible</a:t>
            </a:r>
            <a:r>
              <a:rPr lang="en-GB" dirty="0" smtClean="0"/>
              <a:t> </a:t>
            </a:r>
            <a:r>
              <a:rPr lang="en-GB" dirty="0" err="1" smtClean="0"/>
              <a:t>programar</a:t>
            </a:r>
            <a:r>
              <a:rPr lang="en-GB" dirty="0" smtClean="0"/>
              <a:t> </a:t>
            </a:r>
            <a:r>
              <a:rPr lang="en-GB" dirty="0" err="1" smtClean="0"/>
              <a:t>procesos</a:t>
            </a:r>
            <a:r>
              <a:rPr lang="en-GB" dirty="0" smtClean="0"/>
              <a:t> batch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automatizar</a:t>
            </a:r>
            <a:r>
              <a:rPr lang="en-GB" dirty="0" smtClean="0"/>
              <a:t> el </a:t>
            </a:r>
            <a:r>
              <a:rPr lang="en-GB" dirty="0" err="1" smtClean="0"/>
              <a:t>monitoreo</a:t>
            </a:r>
            <a:r>
              <a:rPr lang="en-GB" dirty="0" smtClean="0"/>
              <a:t> de </a:t>
            </a:r>
            <a:r>
              <a:rPr lang="en-GB" dirty="0" err="1" smtClean="0"/>
              <a:t>servidores</a:t>
            </a:r>
            <a:r>
              <a:rPr lang="en-GB" dirty="0" smtClean="0"/>
              <a:t> y </a:t>
            </a:r>
            <a:r>
              <a:rPr lang="en-GB" dirty="0" err="1" smtClean="0"/>
              <a:t>servicios</a:t>
            </a:r>
            <a:endParaRPr lang="en-GB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3600" dirty="0" err="1" smtClean="0"/>
              <a:t>Protocolos</a:t>
            </a:r>
            <a:r>
              <a:rPr lang="en-GB" sz="3600" dirty="0" smtClean="0"/>
              <a:t> de </a:t>
            </a:r>
            <a:r>
              <a:rPr lang="en-GB" sz="3600" dirty="0" err="1" smtClean="0"/>
              <a:t>Administracion</a:t>
            </a:r>
            <a:r>
              <a:rPr lang="en-GB" sz="3600" dirty="0" smtClean="0"/>
              <a:t> de Red</a:t>
            </a:r>
            <a:endParaRPr lang="en-GB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 tIns="0"/>
          <a:lstStyle/>
          <a:p>
            <a:pPr marL="420644" indent="-315881">
              <a:spcBef>
                <a:spcPts val="7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800" dirty="0" err="1" smtClean="0"/>
              <a:t>Conjunto</a:t>
            </a:r>
            <a:r>
              <a:rPr lang="en-US" sz="2800" dirty="0" smtClean="0"/>
              <a:t> de </a:t>
            </a:r>
            <a:r>
              <a:rPr lang="en-US" sz="2800" dirty="0" err="1" smtClean="0"/>
              <a:t>herramientas</a:t>
            </a:r>
            <a:r>
              <a:rPr lang="en-US" sz="2800" dirty="0" smtClean="0"/>
              <a:t> </a:t>
            </a:r>
            <a:r>
              <a:rPr lang="en-US" sz="2800" dirty="0"/>
              <a:t>SNMP </a:t>
            </a:r>
          </a:p>
          <a:p>
            <a:pPr marL="741286" lvl="1" indent="-284133">
              <a:lnSpc>
                <a:spcPct val="103000"/>
              </a:lnSpc>
              <a:spcBef>
                <a:spcPts val="600"/>
              </a:spcBef>
              <a:buClr>
                <a:srgbClr val="009999"/>
              </a:buClr>
              <a:buFont typeface="Arial" charset="0"/>
              <a:buChar char="–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>
                <a:solidFill>
                  <a:srgbClr val="009999"/>
                </a:solidFill>
                <a:hlinkClick r:id="rId3"/>
              </a:rPr>
              <a:t>http://net-snmp.sourceforge.net/</a:t>
            </a:r>
          </a:p>
          <a:p>
            <a:pPr marL="420644" indent="-315881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800" dirty="0" smtClean="0"/>
              <a:t>Es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fácil</a:t>
            </a:r>
            <a:r>
              <a:rPr lang="en-US" sz="2800" dirty="0" smtClean="0"/>
              <a:t> </a:t>
            </a:r>
            <a:r>
              <a:rPr lang="en-US" sz="2800" dirty="0" err="1" smtClean="0"/>
              <a:t>construir</a:t>
            </a:r>
            <a:r>
              <a:rPr lang="en-US" sz="2800" dirty="0" smtClean="0"/>
              <a:t> </a:t>
            </a:r>
            <a:r>
              <a:rPr lang="en-US" sz="2800" dirty="0" err="1" smtClean="0"/>
              <a:t>herramientas</a:t>
            </a:r>
            <a:r>
              <a:rPr lang="en-US" sz="2800" dirty="0" smtClean="0"/>
              <a:t> simples</a:t>
            </a:r>
            <a:endParaRPr lang="en-US" sz="2800" dirty="0"/>
          </a:p>
          <a:p>
            <a:pPr marL="741286" lvl="1" indent="-284133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err="1" smtClean="0"/>
              <a:t>Ejemplo</a:t>
            </a:r>
            <a:r>
              <a:rPr lang="en-US" sz="2400" dirty="0" smtClean="0"/>
              <a:t> 1: </a:t>
            </a:r>
            <a:r>
              <a:rPr lang="en-US" sz="2400" dirty="0" err="1" smtClean="0"/>
              <a:t>qué</a:t>
            </a:r>
            <a:r>
              <a:rPr lang="en-US" sz="2400" dirty="0" smtClean="0"/>
              <a:t> IP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asignada</a:t>
            </a:r>
            <a:r>
              <a:rPr lang="en-US" sz="2400" dirty="0" smtClean="0"/>
              <a:t> a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dirección</a:t>
            </a:r>
            <a:r>
              <a:rPr lang="en-US" sz="2400" dirty="0" smtClean="0"/>
              <a:t> MAC?</a:t>
            </a:r>
            <a:endParaRPr lang="en-US" sz="2400" dirty="0"/>
          </a:p>
          <a:p>
            <a:pPr marL="741286" lvl="1" indent="-284133">
              <a:lnSpc>
                <a:spcPct val="103000"/>
              </a:lnSpc>
              <a:spcBef>
                <a:spcPts val="6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sz="2400" dirty="0" err="1" smtClean="0"/>
              <a:t>Ejemplo</a:t>
            </a:r>
            <a:r>
              <a:rPr lang="en-US" sz="2400" dirty="0" smtClean="0"/>
              <a:t> 2: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dirección</a:t>
            </a:r>
            <a:r>
              <a:rPr lang="en-US" sz="2400" dirty="0" smtClean="0"/>
              <a:t> MAC </a:t>
            </a:r>
            <a:r>
              <a:rPr lang="en-US" sz="2400" dirty="0" err="1" smtClean="0"/>
              <a:t>existen</a:t>
            </a:r>
            <a:r>
              <a:rPr lang="en-US" sz="2400" dirty="0" smtClean="0"/>
              <a:t> en la </a:t>
            </a:r>
            <a:r>
              <a:rPr lang="en-US" sz="2400" dirty="0" err="1" smtClean="0"/>
              <a:t>tabla</a:t>
            </a:r>
            <a:r>
              <a:rPr lang="en-US" sz="2400" dirty="0" smtClean="0"/>
              <a:t> ARP de un </a:t>
            </a:r>
            <a:r>
              <a:rPr lang="en-US" sz="2400" dirty="0" err="1" smtClean="0"/>
              <a:t>conmutador</a:t>
            </a:r>
            <a:r>
              <a:rPr lang="en-US" sz="2400" dirty="0" smtClean="0"/>
              <a:t>? Y </a:t>
            </a:r>
            <a:r>
              <a:rPr lang="en-US" sz="2400" dirty="0" err="1" smtClean="0"/>
              <a:t>asignado</a:t>
            </a:r>
            <a:r>
              <a:rPr lang="en-US" sz="2400" dirty="0" smtClean="0"/>
              <a:t> a </a:t>
            </a:r>
            <a:r>
              <a:rPr lang="en-US" sz="2400" dirty="0" err="1" smtClean="0"/>
              <a:t>cual</a:t>
            </a:r>
            <a:r>
              <a:rPr lang="en-US" sz="2400" dirty="0" smtClean="0"/>
              <a:t> </a:t>
            </a:r>
            <a:r>
              <a:rPr lang="en-US" sz="2400" dirty="0" err="1" smtClean="0"/>
              <a:t>puerto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Herramientas SNMP</a:t>
            </a: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4935537"/>
          </a:xfrm>
          <a:ln/>
        </p:spPr>
        <p:txBody>
          <a:bodyPr tIns="37796">
            <a:normAutofit lnSpcReduction="1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Tabulación</a:t>
            </a:r>
            <a:r>
              <a:rPr lang="en-GB" dirty="0" smtClean="0"/>
              <a:t> y </a:t>
            </a:r>
            <a:r>
              <a:rPr lang="en-GB" dirty="0" err="1" smtClean="0"/>
              <a:t>análisis</a:t>
            </a:r>
            <a:r>
              <a:rPr lang="en-GB" dirty="0" smtClean="0"/>
              <a:t> de </a:t>
            </a:r>
            <a:r>
              <a:rPr lang="en-GB" dirty="0" err="1" smtClean="0"/>
              <a:t>tráfico</a:t>
            </a:r>
            <a:r>
              <a:rPr lang="en-GB" sz="1000" dirty="0"/>
              <a:t/>
            </a:r>
            <a:br>
              <a:rPr lang="en-GB" sz="1000" dirty="0"/>
            </a:br>
            <a:endParaRPr lang="en-GB" sz="1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Para </a:t>
            </a:r>
            <a:r>
              <a:rPr lang="en-GB" dirty="0" err="1" smtClean="0"/>
              <a:t>qué</a:t>
            </a:r>
            <a:r>
              <a:rPr lang="en-GB" dirty="0" smtClean="0"/>
              <a:t> se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usando</a:t>
            </a:r>
            <a:r>
              <a:rPr lang="en-GB" dirty="0" smtClean="0"/>
              <a:t> la red, y </a:t>
            </a:r>
            <a:r>
              <a:rPr lang="en-GB" dirty="0" err="1" smtClean="0"/>
              <a:t>cuanto</a:t>
            </a:r>
            <a:r>
              <a:rPr lang="en-GB" dirty="0" smtClean="0"/>
              <a:t> </a:t>
            </a:r>
            <a:r>
              <a:rPr lang="en-GB" dirty="0" err="1" smtClean="0"/>
              <a:t>tráfico</a:t>
            </a:r>
            <a:r>
              <a:rPr lang="en-GB" dirty="0" smtClean="0"/>
              <a:t>?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Util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establecer</a:t>
            </a:r>
            <a:r>
              <a:rPr lang="en-GB" dirty="0" smtClean="0"/>
              <a:t> </a:t>
            </a:r>
            <a:r>
              <a:rPr lang="en-GB" dirty="0" err="1" smtClean="0"/>
              <a:t>Calidad</a:t>
            </a:r>
            <a:r>
              <a:rPr lang="en-GB" dirty="0" smtClean="0"/>
              <a:t> de </a:t>
            </a:r>
            <a:r>
              <a:rPr lang="en-GB" dirty="0" err="1" smtClean="0"/>
              <a:t>Servicio</a:t>
            </a:r>
            <a:r>
              <a:rPr lang="en-GB" dirty="0" smtClean="0"/>
              <a:t> (QOS), </a:t>
            </a:r>
            <a:r>
              <a:rPr lang="en-GB" dirty="0" err="1" smtClean="0"/>
              <a:t>detectar</a:t>
            </a:r>
            <a:r>
              <a:rPr lang="en-GB" dirty="0" smtClean="0"/>
              <a:t> </a:t>
            </a:r>
            <a:r>
              <a:rPr lang="en-GB" dirty="0" err="1" smtClean="0"/>
              <a:t>abusos</a:t>
            </a:r>
            <a:r>
              <a:rPr lang="en-GB" dirty="0" smtClean="0"/>
              <a:t> de </a:t>
            </a:r>
            <a:r>
              <a:rPr lang="en-GB" dirty="0" err="1" smtClean="0"/>
              <a:t>recursos</a:t>
            </a:r>
            <a:r>
              <a:rPr lang="en-GB" dirty="0" smtClean="0"/>
              <a:t>, </a:t>
            </a:r>
            <a:r>
              <a:rPr lang="en-GB" dirty="0" err="1" smtClean="0"/>
              <a:t>así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facturación</a:t>
            </a:r>
            <a:endParaRPr lang="en-GB" dirty="0" smtClean="0"/>
          </a:p>
          <a:p>
            <a:pPr marL="570204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NetFlow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Identificar</a:t>
            </a:r>
            <a:r>
              <a:rPr lang="en-GB" dirty="0" smtClean="0"/>
              <a:t> “</a:t>
            </a:r>
            <a:r>
              <a:rPr lang="en-GB" dirty="0" err="1" smtClean="0"/>
              <a:t>flujos</a:t>
            </a:r>
            <a:r>
              <a:rPr lang="en-GB" dirty="0" smtClean="0"/>
              <a:t>” de </a:t>
            </a:r>
            <a:r>
              <a:rPr lang="en-GB" dirty="0" err="1" smtClean="0"/>
              <a:t>tráfico</a:t>
            </a:r>
            <a:r>
              <a:rPr lang="en-GB" dirty="0" smtClean="0"/>
              <a:t>: </a:t>
            </a:r>
            <a:r>
              <a:rPr lang="en-GB" dirty="0" err="1" smtClean="0"/>
              <a:t>protocolo</a:t>
            </a:r>
            <a:r>
              <a:rPr lang="en-GB" dirty="0" smtClean="0"/>
              <a:t>, </a:t>
            </a:r>
            <a:r>
              <a:rPr lang="en-GB" dirty="0" err="1" smtClean="0"/>
              <a:t>fuente</a:t>
            </a:r>
            <a:r>
              <a:rPr lang="en-GB" dirty="0" smtClean="0"/>
              <a:t>, </a:t>
            </a:r>
            <a:r>
              <a:rPr lang="en-GB" dirty="0" err="1" smtClean="0"/>
              <a:t>destino</a:t>
            </a:r>
            <a:r>
              <a:rPr lang="en-GB" dirty="0" smtClean="0"/>
              <a:t>, </a:t>
            </a:r>
            <a:r>
              <a:rPr lang="en-GB" dirty="0" err="1" smtClean="0"/>
              <a:t>cantidad</a:t>
            </a:r>
            <a:r>
              <a:rPr lang="en-GB" dirty="0" smtClean="0"/>
              <a:t> de bytes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Existen</a:t>
            </a:r>
            <a:r>
              <a:rPr lang="en-GB" dirty="0" smtClean="0"/>
              <a:t>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herramientas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procesar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de </a:t>
            </a:r>
            <a:r>
              <a:rPr lang="en-GB" dirty="0" err="1" smtClean="0"/>
              <a:t>información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/>
              <a:t>Flowtools</a:t>
            </a:r>
            <a:r>
              <a:rPr lang="en-GB" dirty="0"/>
              <a:t>, </a:t>
            </a:r>
            <a:r>
              <a:rPr lang="en-GB" dirty="0" err="1"/>
              <a:t>flowc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/>
              <a:t>NFSen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/>
              <a:t>...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Estadisticas</a:t>
            </a:r>
            <a:r>
              <a:rPr lang="en-GB" dirty="0" smtClean="0"/>
              <a:t> y </a:t>
            </a:r>
            <a:r>
              <a:rPr lang="en-GB" dirty="0" err="1" smtClean="0"/>
              <a:t>tabulación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5284787"/>
          </a:xfrm>
          <a:ln/>
        </p:spPr>
        <p:txBody>
          <a:bodyPr tIns="0">
            <a:normAutofit fontScale="92500" lnSpcReduction="2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 el </a:t>
            </a:r>
            <a:r>
              <a:rPr lang="en-GB" dirty="0" err="1" smtClean="0"/>
              <a:t>problema</a:t>
            </a:r>
            <a:r>
              <a:rPr lang="en-GB" dirty="0" smtClean="0"/>
              <a:t> temporal?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Sobrecarga</a:t>
            </a:r>
            <a:r>
              <a:rPr lang="en-GB" dirty="0" smtClean="0"/>
              <a:t>, </a:t>
            </a:r>
            <a:r>
              <a:rPr lang="en-GB" dirty="0" err="1" smtClean="0"/>
              <a:t>carencia</a:t>
            </a:r>
            <a:r>
              <a:rPr lang="en-GB" dirty="0" smtClean="0"/>
              <a:t> temporal de </a:t>
            </a:r>
            <a:r>
              <a:rPr lang="en-GB" dirty="0" err="1" smtClean="0"/>
              <a:t>recursos</a:t>
            </a:r>
            <a:endParaRPr lang="en-GB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 el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permanente</a:t>
            </a:r>
            <a:r>
              <a:rPr lang="en-GB" dirty="0" smtClean="0"/>
              <a:t>?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Fallo</a:t>
            </a:r>
            <a:r>
              <a:rPr lang="en-GB" dirty="0" smtClean="0"/>
              <a:t> de </a:t>
            </a:r>
            <a:r>
              <a:rPr lang="en-GB" dirty="0" err="1" smtClean="0"/>
              <a:t>equipmento</a:t>
            </a:r>
            <a:r>
              <a:rPr lang="en-GB" dirty="0" smtClean="0"/>
              <a:t>, enlace </a:t>
            </a:r>
            <a:r>
              <a:rPr lang="en-GB" dirty="0" err="1" smtClean="0"/>
              <a:t>caído</a:t>
            </a:r>
            <a:endParaRPr lang="en-GB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Cómo</a:t>
            </a:r>
            <a:r>
              <a:rPr lang="en-GB" dirty="0" smtClean="0"/>
              <a:t> </a:t>
            </a:r>
            <a:r>
              <a:rPr lang="en-GB" dirty="0" err="1" smtClean="0"/>
              <a:t>detectar</a:t>
            </a:r>
            <a:r>
              <a:rPr lang="en-GB" dirty="0" smtClean="0"/>
              <a:t> un </a:t>
            </a:r>
            <a:r>
              <a:rPr lang="en-GB" dirty="0"/>
              <a:t>error?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Monitoreo</a:t>
            </a:r>
            <a:r>
              <a:rPr lang="en-GB" dirty="0" smtClean="0"/>
              <a:t>!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Quejas</a:t>
            </a:r>
            <a:r>
              <a:rPr lang="en-GB" dirty="0" smtClean="0"/>
              <a:t> de </a:t>
            </a:r>
            <a:r>
              <a:rPr lang="en-GB" dirty="0" err="1" smtClean="0"/>
              <a:t>clientes</a:t>
            </a:r>
            <a:endParaRPr lang="en-GB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Un </a:t>
            </a:r>
            <a:r>
              <a:rPr lang="en-GB" dirty="0" err="1" smtClean="0"/>
              <a:t>sistema</a:t>
            </a:r>
            <a:r>
              <a:rPr lang="en-GB" dirty="0" smtClean="0"/>
              <a:t> de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incidencias</a:t>
            </a:r>
            <a:r>
              <a:rPr lang="en-GB" dirty="0" smtClean="0"/>
              <a:t> (tickets)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esencial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Abrir</a:t>
            </a:r>
            <a:r>
              <a:rPr lang="en-GB" dirty="0" smtClean="0"/>
              <a:t> un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seguir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incidencia</a:t>
            </a:r>
            <a:r>
              <a:rPr lang="en-GB" dirty="0" smtClean="0"/>
              <a:t> </a:t>
            </a:r>
            <a:r>
              <a:rPr lang="en-GB" dirty="0" err="1" smtClean="0"/>
              <a:t>detectada</a:t>
            </a:r>
            <a:r>
              <a:rPr lang="en-GB" dirty="0" smtClean="0"/>
              <a:t> o </a:t>
            </a:r>
            <a:r>
              <a:rPr lang="en-GB" dirty="0" err="1" smtClean="0"/>
              <a:t>reportada</a:t>
            </a:r>
            <a:r>
              <a:rPr lang="en-GB" dirty="0" smtClean="0"/>
              <a:t> (</a:t>
            </a:r>
            <a:r>
              <a:rPr lang="en-GB" dirty="0" err="1" smtClean="0"/>
              <a:t>planificada</a:t>
            </a:r>
            <a:r>
              <a:rPr lang="en-GB" dirty="0" smtClean="0"/>
              <a:t>, o de </a:t>
            </a:r>
            <a:r>
              <a:rPr lang="en-GB" dirty="0" err="1" smtClean="0"/>
              <a:t>emergencia</a:t>
            </a:r>
            <a:r>
              <a:rPr lang="en-GB" dirty="0" smtClean="0"/>
              <a:t>)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Definir</a:t>
            </a:r>
            <a:r>
              <a:rPr lang="en-GB" dirty="0" smtClean="0"/>
              <a:t> </a:t>
            </a:r>
            <a:r>
              <a:rPr lang="en-GB" dirty="0" err="1" smtClean="0"/>
              <a:t>asignación</a:t>
            </a:r>
            <a:r>
              <a:rPr lang="en-GB" dirty="0" smtClean="0"/>
              <a:t> de </a:t>
            </a:r>
            <a:r>
              <a:rPr lang="en-GB" dirty="0" err="1" smtClean="0"/>
              <a:t>caso</a:t>
            </a:r>
            <a:r>
              <a:rPr lang="en-GB" dirty="0" smtClean="0"/>
              <a:t>, y </a:t>
            </a:r>
            <a:r>
              <a:rPr lang="en-GB" dirty="0" err="1" smtClean="0"/>
              <a:t>escalamiento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endParaRPr lang="en-GB" dirty="0" smtClean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Quién</a:t>
            </a:r>
            <a:r>
              <a:rPr lang="en-GB" dirty="0" smtClean="0"/>
              <a:t> se </a:t>
            </a:r>
            <a:r>
              <a:rPr lang="en-GB" dirty="0" err="1" smtClean="0"/>
              <a:t>encarga</a:t>
            </a:r>
            <a:r>
              <a:rPr lang="en-GB" dirty="0" smtClean="0"/>
              <a:t> de </a:t>
            </a:r>
            <a:r>
              <a:rPr lang="en-GB" dirty="0" err="1" smtClean="0"/>
              <a:t>arreglar</a:t>
            </a:r>
            <a:r>
              <a:rPr lang="en-GB" dirty="0" smtClean="0"/>
              <a:t> el </a:t>
            </a:r>
            <a:r>
              <a:rPr lang="en-GB" dirty="0" err="1" smtClean="0"/>
              <a:t>problema</a:t>
            </a:r>
            <a:r>
              <a:rPr lang="en-GB" dirty="0" smtClean="0"/>
              <a:t>?</a:t>
            </a:r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recibe</a:t>
            </a:r>
            <a:r>
              <a:rPr lang="en-GB" dirty="0" smtClean="0"/>
              <a:t> el </a:t>
            </a:r>
            <a:r>
              <a:rPr lang="en-GB" dirty="0" err="1" smtClean="0"/>
              <a:t>caso</a:t>
            </a:r>
            <a:r>
              <a:rPr lang="en-GB" dirty="0" smtClean="0"/>
              <a:t> (</a:t>
            </a:r>
            <a:r>
              <a:rPr lang="en-GB" dirty="0" err="1" smtClean="0"/>
              <a:t>escalamiento</a:t>
            </a:r>
            <a:r>
              <a:rPr lang="en-GB" dirty="0" smtClean="0"/>
              <a:t>) </a:t>
            </a:r>
            <a:r>
              <a:rPr lang="en-GB" dirty="0" err="1" smtClean="0"/>
              <a:t>si</a:t>
            </a:r>
            <a:r>
              <a:rPr lang="en-GB" dirty="0" smtClean="0"/>
              <a:t> no hay </a:t>
            </a:r>
            <a:r>
              <a:rPr lang="en-GB" dirty="0" err="1" smtClean="0"/>
              <a:t>nadie</a:t>
            </a:r>
            <a:r>
              <a:rPr lang="en-GB" dirty="0" smtClean="0"/>
              <a:t> </a:t>
            </a:r>
            <a:r>
              <a:rPr lang="en-GB" dirty="0" err="1" smtClean="0"/>
              <a:t>disponible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Fallas</a:t>
            </a:r>
            <a:r>
              <a:rPr lang="en-GB" dirty="0" smtClean="0"/>
              <a:t> y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problemas</a:t>
            </a:r>
            <a:endParaRPr lang="en-GB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096250" y="-539751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39863" y="9359900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92113" y="1417638"/>
            <a:ext cx="9359900" cy="5097462"/>
          </a:xfrm>
          <a:ln/>
        </p:spPr>
        <p:txBody>
          <a:bodyPr tIns="0">
            <a:normAutofit fontScale="92500" lnSpcReduction="1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Importancia</a:t>
            </a:r>
            <a:r>
              <a:rPr lang="en-GB" sz="2400" dirty="0" smtClean="0"/>
              <a:t> </a:t>
            </a:r>
            <a:r>
              <a:rPr lang="en-GB" sz="2400" dirty="0"/>
              <a:t>?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Registro</a:t>
            </a:r>
            <a:r>
              <a:rPr lang="en-GB" sz="2000" dirty="0" smtClean="0"/>
              <a:t> y control de </a:t>
            </a:r>
            <a:r>
              <a:rPr lang="en-GB" sz="2000" dirty="0" err="1" smtClean="0"/>
              <a:t>incidencias</a:t>
            </a:r>
            <a:r>
              <a:rPr lang="en-GB" sz="2000" dirty="0" smtClean="0"/>
              <a:t>, </a:t>
            </a:r>
            <a:r>
              <a:rPr lang="en-GB" sz="2000" dirty="0" err="1" smtClean="0"/>
              <a:t>fallas</a:t>
            </a:r>
            <a:r>
              <a:rPr lang="en-GB" sz="2000" dirty="0" smtClean="0"/>
              <a:t> y </a:t>
            </a:r>
            <a:r>
              <a:rPr lang="en-GB" sz="2000" dirty="0" err="1" smtClean="0"/>
              <a:t>problemas</a:t>
            </a:r>
            <a:endParaRPr lang="en-GB" sz="2000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400" dirty="0" smtClean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Punto</a:t>
            </a:r>
            <a:r>
              <a:rPr lang="en-GB" sz="2400" dirty="0" smtClean="0"/>
              <a:t> focal de </a:t>
            </a:r>
            <a:r>
              <a:rPr lang="en-GB" sz="2400" dirty="0" err="1" smtClean="0"/>
              <a:t>comunicaciones</a:t>
            </a:r>
            <a:r>
              <a:rPr lang="en-GB" sz="2400" dirty="0" smtClean="0"/>
              <a:t> con el </a:t>
            </a:r>
            <a:r>
              <a:rPr lang="en-GB" sz="2400" dirty="0" err="1" smtClean="0"/>
              <a:t>buró</a:t>
            </a:r>
            <a:r>
              <a:rPr lang="en-GB" sz="2400" dirty="0" smtClean="0"/>
              <a:t> de </a:t>
            </a:r>
            <a:r>
              <a:rPr lang="en-GB" sz="2400" dirty="0" err="1" smtClean="0"/>
              <a:t>ayuda</a:t>
            </a:r>
            <a:endParaRPr lang="en-GB" sz="2400" dirty="0" smtClean="0"/>
          </a:p>
          <a:p>
            <a:pPr marL="702839" lvl="1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Registrar y </a:t>
            </a:r>
            <a:r>
              <a:rPr lang="en-GB" sz="2000" dirty="0" err="1" smtClean="0"/>
              <a:t>seguir</a:t>
            </a:r>
            <a:r>
              <a:rPr lang="en-GB" sz="2000" dirty="0" smtClean="0"/>
              <a:t> </a:t>
            </a:r>
            <a:r>
              <a:rPr lang="en-GB" sz="2000" dirty="0" err="1" smtClean="0"/>
              <a:t>todas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communicaciones</a:t>
            </a:r>
            <a:endParaRPr lang="en-GB" sz="2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Tanto</a:t>
            </a:r>
            <a:r>
              <a:rPr lang="en-GB" sz="2000" dirty="0" smtClean="0"/>
              <a:t> </a:t>
            </a:r>
            <a:r>
              <a:rPr lang="en-GB" sz="2000" dirty="0" err="1" smtClean="0"/>
              <a:t>internas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externas</a:t>
            </a:r>
            <a:endParaRPr lang="en-GB" sz="2000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400" dirty="0" smtClean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Incidentes</a:t>
            </a:r>
            <a:r>
              <a:rPr lang="en-GB" sz="2400" dirty="0" smtClean="0"/>
              <a:t> </a:t>
            </a:r>
            <a:r>
              <a:rPr lang="en-GB" sz="2400" dirty="0" err="1" smtClean="0"/>
              <a:t>externos</a:t>
            </a:r>
            <a:r>
              <a:rPr lang="en-GB" sz="2400" dirty="0" smtClean="0"/>
              <a:t>:</a:t>
            </a:r>
            <a:endParaRPr lang="en-GB" sz="24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Quejas</a:t>
            </a:r>
            <a:r>
              <a:rPr lang="en-GB" sz="2000" dirty="0" smtClean="0"/>
              <a:t> y solicitudes de </a:t>
            </a:r>
            <a:r>
              <a:rPr lang="en-GB" sz="2000" dirty="0" err="1" smtClean="0"/>
              <a:t>clientes</a:t>
            </a:r>
            <a:r>
              <a:rPr lang="en-GB" sz="2000" dirty="0" smtClean="0"/>
              <a:t> </a:t>
            </a:r>
            <a:endParaRPr lang="en-GB" sz="2000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400" dirty="0" smtClean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Incidentes</a:t>
            </a:r>
            <a:r>
              <a:rPr lang="en-GB" sz="2400" dirty="0" smtClean="0"/>
              <a:t> </a:t>
            </a:r>
            <a:r>
              <a:rPr lang="en-GB" sz="2400" dirty="0" err="1" smtClean="0"/>
              <a:t>internos</a:t>
            </a:r>
            <a:r>
              <a:rPr lang="en-GB" sz="2400" dirty="0" smtClean="0"/>
              <a:t>:</a:t>
            </a:r>
            <a:endParaRPr lang="en-GB" sz="24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Fallas</a:t>
            </a:r>
            <a:r>
              <a:rPr lang="en-GB" sz="2000" dirty="0" smtClean="0"/>
              <a:t> de </a:t>
            </a:r>
            <a:r>
              <a:rPr lang="en-GB" sz="2000" dirty="0" err="1" smtClean="0"/>
              <a:t>servicios</a:t>
            </a:r>
            <a:r>
              <a:rPr lang="en-GB" sz="2000" dirty="0" smtClean="0"/>
              <a:t> y </a:t>
            </a:r>
            <a:r>
              <a:rPr lang="en-GB" sz="2000" dirty="0" err="1" smtClean="0"/>
              <a:t>sistemas</a:t>
            </a:r>
            <a:r>
              <a:rPr lang="en-GB" sz="2000" dirty="0" smtClean="0"/>
              <a:t> </a:t>
            </a:r>
          </a:p>
          <a:p>
            <a:pPr marL="1114439" lvl="2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Notificados</a:t>
            </a:r>
            <a:r>
              <a:rPr lang="en-GB" sz="2000" dirty="0" smtClean="0"/>
              <a:t>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sistema</a:t>
            </a:r>
            <a:r>
              <a:rPr lang="en-GB" sz="2000" dirty="0" smtClean="0"/>
              <a:t> de </a:t>
            </a:r>
            <a:r>
              <a:rPr lang="en-GB" sz="2000" dirty="0" err="1" smtClean="0"/>
              <a:t>monitoreo</a:t>
            </a:r>
            <a:endParaRPr lang="en-GB" sz="2000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Mantenimiento</a:t>
            </a:r>
            <a:r>
              <a:rPr lang="en-GB" sz="2000" dirty="0" smtClean="0"/>
              <a:t> </a:t>
            </a:r>
            <a:r>
              <a:rPr lang="en-GB" sz="2000" dirty="0" err="1" smtClean="0"/>
              <a:t>planificado</a:t>
            </a:r>
            <a:r>
              <a:rPr lang="en-GB" sz="2000" dirty="0" smtClean="0"/>
              <a:t>  - </a:t>
            </a:r>
            <a:r>
              <a:rPr lang="en-GB" sz="2000" dirty="0" err="1" smtClean="0"/>
              <a:t>actualizacion</a:t>
            </a:r>
            <a:r>
              <a:rPr lang="en-GB" sz="2000" dirty="0" smtClean="0"/>
              <a:t>, </a:t>
            </a:r>
            <a:r>
              <a:rPr lang="en-GB" sz="2000" dirty="0" err="1" smtClean="0"/>
              <a:t>nuevos</a:t>
            </a:r>
            <a:r>
              <a:rPr lang="en-GB" sz="2000" dirty="0" smtClean="0"/>
              <a:t> </a:t>
            </a:r>
            <a:r>
              <a:rPr lang="en-GB" sz="2000" dirty="0" err="1" smtClean="0"/>
              <a:t>equipos</a:t>
            </a:r>
            <a:r>
              <a:rPr lang="en-GB" sz="2000" dirty="0" smtClean="0"/>
              <a:t> </a:t>
            </a:r>
          </a:p>
          <a:p>
            <a:pPr marL="1114439" lvl="2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No </a:t>
            </a:r>
            <a:r>
              <a:rPr lang="en-GB" sz="2000" dirty="0" err="1" smtClean="0"/>
              <a:t>olvide</a:t>
            </a:r>
            <a:r>
              <a:rPr lang="en-GB" sz="2000" dirty="0" smtClean="0"/>
              <a:t> </a:t>
            </a:r>
            <a:r>
              <a:rPr lang="en-GB" sz="2000" dirty="0" err="1" smtClean="0"/>
              <a:t>notificar</a:t>
            </a:r>
            <a:r>
              <a:rPr lang="en-GB" sz="2000" dirty="0" smtClean="0"/>
              <a:t> a los </a:t>
            </a:r>
            <a:r>
              <a:rPr lang="en-GB" sz="2000" dirty="0" err="1" smtClean="0"/>
              <a:t>clientes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4000" dirty="0" err="1" smtClean="0"/>
              <a:t>Sistema</a:t>
            </a:r>
            <a:r>
              <a:rPr lang="en-GB" sz="4000" dirty="0" smtClean="0"/>
              <a:t> de </a:t>
            </a:r>
            <a:r>
              <a:rPr lang="en-GB" sz="4000" dirty="0" err="1" smtClean="0"/>
              <a:t>Gestión</a:t>
            </a:r>
            <a:r>
              <a:rPr lang="en-GB" sz="4000" dirty="0" smtClean="0"/>
              <a:t> de </a:t>
            </a:r>
            <a:r>
              <a:rPr lang="en-GB" sz="4000" dirty="0" err="1" smtClean="0"/>
              <a:t>Incidencias</a:t>
            </a:r>
            <a:endParaRPr lang="en-GB" sz="4000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096250" y="-539751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39863" y="9359900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4935537"/>
          </a:xfrm>
          <a:ln/>
        </p:spPr>
        <p:txBody>
          <a:bodyPr tIns="37796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/>
              <a:t>Use </a:t>
            </a:r>
            <a:r>
              <a:rPr lang="en-GB" dirty="0" smtClean="0"/>
              <a:t>el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seguir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endParaRPr lang="en-GB" dirty="0" smtClean="0"/>
          </a:p>
          <a:p>
            <a:pPr marL="702839" lvl="1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Incluyendo</a:t>
            </a:r>
            <a:r>
              <a:rPr lang="en-GB" dirty="0" smtClean="0"/>
              <a:t> </a:t>
            </a:r>
            <a:r>
              <a:rPr lang="en-GB" dirty="0" err="1" smtClean="0"/>
              <a:t>comunicaciones</a:t>
            </a:r>
            <a:r>
              <a:rPr lang="en-GB" dirty="0" smtClean="0"/>
              <a:t> </a:t>
            </a:r>
            <a:r>
              <a:rPr lang="en-GB" dirty="0" err="1" smtClean="0"/>
              <a:t>internas</a:t>
            </a:r>
            <a:r>
              <a:rPr lang="en-GB" dirty="0" smtClean="0"/>
              <a:t> entre </a:t>
            </a:r>
            <a:r>
              <a:rPr lang="en-GB" dirty="0" err="1" smtClean="0"/>
              <a:t>técnicos</a:t>
            </a:r>
            <a:endParaRPr lang="en-GB" dirty="0" smtClean="0"/>
          </a:p>
          <a:p>
            <a:pPr marL="702839" lvl="1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A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se </a:t>
            </a:r>
            <a:r>
              <a:rPr lang="en-GB" dirty="0" err="1" smtClean="0"/>
              <a:t>asign</a:t>
            </a:r>
            <a:r>
              <a:rPr lang="en-GB" dirty="0" err="1" smtClean="0"/>
              <a:t>a</a:t>
            </a:r>
            <a:r>
              <a:rPr lang="en-GB" dirty="0" smtClean="0"/>
              <a:t> un </a:t>
            </a:r>
            <a:r>
              <a:rPr lang="en-GB" dirty="0" err="1" smtClean="0"/>
              <a:t>número</a:t>
            </a:r>
            <a:r>
              <a:rPr lang="en-GB" dirty="0" smtClean="0"/>
              <a:t> </a:t>
            </a:r>
            <a:r>
              <a:rPr lang="en-GB" dirty="0" err="1" smtClean="0"/>
              <a:t>único</a:t>
            </a:r>
            <a:endParaRPr lang="en-GB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sigue</a:t>
            </a:r>
            <a:r>
              <a:rPr lang="en-GB" dirty="0" smtClean="0"/>
              <a:t> el </a:t>
            </a:r>
            <a:r>
              <a:rPr lang="en-GB" dirty="0" err="1" smtClean="0"/>
              <a:t>mismo</a:t>
            </a:r>
            <a:r>
              <a:rPr lang="en-GB" dirty="0" smtClean="0"/>
              <a:t> </a:t>
            </a:r>
            <a:r>
              <a:rPr lang="en-GB" dirty="0" err="1" smtClean="0"/>
              <a:t>ciclo</a:t>
            </a:r>
            <a:r>
              <a:rPr lang="en-GB" dirty="0" smtClean="0"/>
              <a:t> </a:t>
            </a:r>
            <a:endParaRPr lang="en-GB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smtClean="0"/>
              <a:t>(</a:t>
            </a:r>
            <a:r>
              <a:rPr lang="en-GB" sz="2400" dirty="0" err="1" smtClean="0"/>
              <a:t>también</a:t>
            </a:r>
            <a:r>
              <a:rPr lang="en-GB" sz="2400" dirty="0" smtClean="0"/>
              <a:t> </a:t>
            </a:r>
            <a:r>
              <a:rPr lang="en-GB" sz="2400" dirty="0" err="1" smtClean="0"/>
              <a:t>conocido</a:t>
            </a:r>
            <a:r>
              <a:rPr lang="en-GB" sz="2400" dirty="0" smtClean="0"/>
              <a:t> </a:t>
            </a:r>
            <a:r>
              <a:rPr lang="en-GB" sz="2400" dirty="0" err="1" smtClean="0"/>
              <a:t>como</a:t>
            </a:r>
            <a:r>
              <a:rPr lang="en-GB" sz="2400" dirty="0" smtClean="0"/>
              <a:t> “</a:t>
            </a:r>
            <a:r>
              <a:rPr lang="en-GB" sz="2400" dirty="0" err="1" smtClean="0"/>
              <a:t>maquina</a:t>
            </a:r>
            <a:r>
              <a:rPr lang="en-GB" sz="2400" dirty="0" smtClean="0"/>
              <a:t> de </a:t>
            </a:r>
            <a:r>
              <a:rPr lang="en-GB" sz="2400" dirty="0" err="1" smtClean="0"/>
              <a:t>estado</a:t>
            </a:r>
            <a:r>
              <a:rPr lang="en-GB" sz="2400" dirty="0" smtClean="0"/>
              <a:t>”)</a:t>
            </a:r>
            <a:endParaRPr lang="en-GB" sz="24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</a:t>
            </a:r>
            <a:r>
              <a:rPr lang="en-GB" dirty="0" err="1" smtClean="0"/>
              <a:t>aso</a:t>
            </a:r>
            <a:r>
              <a:rPr lang="en-GB" dirty="0" smtClean="0"/>
              <a:t> Nuevo</a:t>
            </a:r>
            <a:endParaRPr lang="en-GB" dirty="0" smtClean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</a:t>
            </a:r>
            <a:r>
              <a:rPr lang="en-GB" dirty="0" err="1" smtClean="0"/>
              <a:t>aso</a:t>
            </a:r>
            <a:r>
              <a:rPr lang="en-GB" dirty="0" smtClean="0"/>
              <a:t> </a:t>
            </a:r>
            <a:r>
              <a:rPr lang="en-GB" dirty="0" err="1" smtClean="0"/>
              <a:t>Abierto</a:t>
            </a:r>
            <a:endParaRPr lang="en-GB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</a:t>
            </a:r>
            <a:r>
              <a:rPr lang="en-GB" dirty="0" err="1" smtClean="0"/>
              <a:t>aso</a:t>
            </a:r>
            <a:r>
              <a:rPr lang="en-GB" dirty="0" smtClean="0"/>
              <a:t> En-</a:t>
            </a:r>
            <a:r>
              <a:rPr lang="en-GB" dirty="0" err="1" smtClean="0"/>
              <a:t>Progreso</a:t>
            </a:r>
            <a:endParaRPr lang="en-GB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Resuelto</a:t>
            </a:r>
            <a:endParaRPr lang="en-GB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Cerrado</a:t>
            </a:r>
            <a:endParaRPr lang="en-GB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096250" y="-539751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39863" y="9359900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4000" dirty="0" err="1" smtClean="0"/>
              <a:t>Sistema</a:t>
            </a:r>
            <a:r>
              <a:rPr lang="en-GB" sz="4000" dirty="0" smtClean="0"/>
              <a:t> de </a:t>
            </a:r>
            <a:r>
              <a:rPr lang="en-GB" sz="4000" dirty="0" err="1" smtClean="0"/>
              <a:t>Gestión</a:t>
            </a:r>
            <a:r>
              <a:rPr lang="en-GB" sz="4000" dirty="0" smtClean="0"/>
              <a:t> de </a:t>
            </a:r>
            <a:r>
              <a:rPr lang="en-GB" sz="4000" dirty="0" err="1" smtClean="0"/>
              <a:t>Incidencias</a:t>
            </a:r>
            <a:r>
              <a:rPr lang="en-GB" sz="4000" dirty="0" smtClean="0"/>
              <a:t> - 2</a:t>
            </a:r>
            <a:endParaRPr lang="en-GB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6250" y="-539751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39863" y="9359900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4000" dirty="0" err="1" smtClean="0"/>
              <a:t>Sistema</a:t>
            </a:r>
            <a:r>
              <a:rPr lang="en-GB" sz="4000" dirty="0" smtClean="0"/>
              <a:t> de </a:t>
            </a:r>
            <a:r>
              <a:rPr lang="en-GB" sz="4000" dirty="0" err="1" smtClean="0"/>
              <a:t>Gestión</a:t>
            </a:r>
            <a:r>
              <a:rPr lang="en-GB" sz="4000" dirty="0" smtClean="0"/>
              <a:t> de </a:t>
            </a:r>
            <a:r>
              <a:rPr lang="en-GB" sz="4000" dirty="0" err="1" smtClean="0"/>
              <a:t>Incidencias</a:t>
            </a:r>
            <a:r>
              <a:rPr lang="en-GB" sz="4000" dirty="0" smtClean="0"/>
              <a:t> – 3</a:t>
            </a:r>
            <a:br>
              <a:rPr lang="en-GB" sz="4000" dirty="0" smtClean="0"/>
            </a:br>
            <a:r>
              <a:rPr lang="en-GB" sz="3100" dirty="0" err="1" smtClean="0"/>
              <a:t>Ciclo</a:t>
            </a:r>
            <a:r>
              <a:rPr lang="en-GB" sz="3100" dirty="0" smtClean="0"/>
              <a:t> de </a:t>
            </a:r>
            <a:r>
              <a:rPr lang="en-GB" sz="3100" dirty="0" err="1" smtClean="0"/>
              <a:t>vida</a:t>
            </a:r>
            <a:r>
              <a:rPr lang="en-GB" sz="3100" dirty="0" smtClean="0"/>
              <a:t> de un </a:t>
            </a:r>
            <a:r>
              <a:rPr lang="en-GB" sz="3100" dirty="0" err="1" smtClean="0"/>
              <a:t>caso</a:t>
            </a:r>
            <a:r>
              <a:rPr lang="en-GB" sz="3100" dirty="0" smtClean="0"/>
              <a:t> </a:t>
            </a:r>
            <a:endParaRPr lang="en-GB" sz="4000" dirty="0"/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1" y="2103438"/>
            <a:ext cx="963613" cy="914490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3" y="3932237"/>
            <a:ext cx="933449" cy="888206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8311" y="3017837"/>
            <a:ext cx="925513" cy="568678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9913" y="2027237"/>
            <a:ext cx="965199" cy="985681"/>
          </a:xfrm>
          <a:prstGeom prst="rect">
            <a:avLst/>
          </a:prstGeom>
          <a:noFill/>
        </p:spPr>
      </p:pic>
      <p:sp>
        <p:nvSpPr>
          <p:cNvPr id="17" name="Flowchart: Magnetic Disk 16"/>
          <p:cNvSpPr/>
          <p:nvPr/>
        </p:nvSpPr>
        <p:spPr>
          <a:xfrm>
            <a:off x="4125913" y="3398837"/>
            <a:ext cx="8382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/>
              <a:t>SGI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306512" y="2941637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2" y="5532437"/>
            <a:ext cx="1044745" cy="958849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1344613" y="4122737"/>
            <a:ext cx="2286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5912" y="3094037"/>
            <a:ext cx="1593686" cy="65600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1-Cliente </a:t>
            </a:r>
            <a:r>
              <a:rPr lang="en-US" sz="1700" dirty="0" err="1" smtClean="0">
                <a:solidFill>
                  <a:schemeClr val="tx1"/>
                </a:solidFill>
              </a:rPr>
              <a:t>pide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ayuda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112" y="5532437"/>
            <a:ext cx="1859784" cy="61028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1-Monitor </a:t>
            </a:r>
            <a:r>
              <a:rPr lang="en-US" sz="1700" dirty="0" err="1" smtClean="0">
                <a:solidFill>
                  <a:schemeClr val="tx1"/>
                </a:solidFill>
              </a:rPr>
              <a:t>reporta</a:t>
            </a:r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1700" dirty="0" err="1" smtClean="0">
                <a:solidFill>
                  <a:schemeClr val="tx1"/>
                </a:solidFill>
              </a:rPr>
              <a:t>incidente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35313" y="3322637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30313" y="1493837"/>
            <a:ext cx="1981613" cy="61028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2-NOC </a:t>
            </a:r>
            <a:r>
              <a:rPr lang="en-US" sz="1700" dirty="0" err="1" smtClean="0">
                <a:solidFill>
                  <a:schemeClr val="tx1"/>
                </a:solidFill>
              </a:rPr>
              <a:t>crea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caso</a:t>
            </a:r>
            <a:endParaRPr lang="en-US" sz="1700" dirty="0" smtClean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1"/>
                </a:solidFill>
              </a:rPr>
              <a:t>3-Notifica a </a:t>
            </a:r>
            <a:r>
              <a:rPr lang="en-US" sz="1700" dirty="0" err="1" smtClean="0">
                <a:solidFill>
                  <a:schemeClr val="tx1"/>
                </a:solidFill>
              </a:rPr>
              <a:t>cliente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535113" y="3094037"/>
            <a:ext cx="838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16313" y="2636837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74088" y="1828335"/>
            <a:ext cx="2090617" cy="65600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4-NOC </a:t>
            </a:r>
            <a:r>
              <a:rPr lang="en-US" sz="1700" dirty="0" err="1" smtClean="0">
                <a:solidFill>
                  <a:schemeClr val="tx1"/>
                </a:solidFill>
              </a:rPr>
              <a:t>asigna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caso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716713" y="2789237"/>
            <a:ext cx="114300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40513" y="1646237"/>
            <a:ext cx="2361524" cy="11739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5-ingenier@ </a:t>
            </a:r>
            <a:r>
              <a:rPr lang="en-US" sz="1700" dirty="0" err="1" smtClean="0">
                <a:solidFill>
                  <a:schemeClr val="tx1"/>
                </a:solidFill>
              </a:rPr>
              <a:t>investiga</a:t>
            </a:r>
            <a:r>
              <a:rPr lang="en-US" sz="17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Y </a:t>
            </a:r>
            <a:r>
              <a:rPr lang="en-US" sz="1700" dirty="0" err="1" smtClean="0">
                <a:solidFill>
                  <a:schemeClr val="tx1"/>
                </a:solidFill>
              </a:rPr>
              <a:t>arregla</a:t>
            </a:r>
            <a:r>
              <a:rPr lang="en-US" sz="1700" dirty="0" smtClean="0">
                <a:solidFill>
                  <a:schemeClr val="tx1"/>
                </a:solidFill>
              </a:rPr>
              <a:t> o </a:t>
            </a:r>
            <a:r>
              <a:rPr lang="en-US" sz="1700" dirty="0" err="1" smtClean="0">
                <a:solidFill>
                  <a:schemeClr val="tx1"/>
                </a:solidFill>
              </a:rPr>
              <a:t>escala</a:t>
            </a:r>
            <a:r>
              <a:rPr lang="en-US" sz="1700" dirty="0" smtClean="0">
                <a:solidFill>
                  <a:schemeClr val="tx1"/>
                </a:solidFill>
              </a:rPr>
              <a:t> a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segundo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nivel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913" y="3627438"/>
            <a:ext cx="1095151" cy="91498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6-Falla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corregida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6640513" y="2941636"/>
            <a:ext cx="1066800" cy="457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5040313" y="2941637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1687513" y="4618037"/>
            <a:ext cx="3276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4430713" y="3475038"/>
            <a:ext cx="1676400" cy="609600"/>
          </a:xfrm>
          <a:prstGeom prst="straightConnector1">
            <a:avLst/>
          </a:prstGeom>
          <a:ln>
            <a:solidFill>
              <a:srgbClr val="FF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73711" y="3475038"/>
            <a:ext cx="1813297" cy="143294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7-ing. </a:t>
            </a:r>
            <a:r>
              <a:rPr lang="en-US" sz="1700" dirty="0" err="1" smtClean="0">
                <a:solidFill>
                  <a:schemeClr val="tx1"/>
                </a:solidFill>
              </a:rPr>
              <a:t>actualiza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caso</a:t>
            </a:r>
            <a:r>
              <a:rPr lang="en-US" sz="1700" dirty="0" smtClean="0">
                <a:solidFill>
                  <a:schemeClr val="tx1"/>
                </a:solidFill>
              </a:rPr>
              <a:t> en  SGI, y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notifica</a:t>
            </a:r>
            <a:r>
              <a:rPr lang="en-US" sz="1700" dirty="0" smtClean="0">
                <a:solidFill>
                  <a:schemeClr val="tx1"/>
                </a:solidFill>
              </a:rPr>
              <a:t> a </a:t>
            </a:r>
            <a:r>
              <a:rPr lang="en-US" sz="1700" dirty="0" err="1" smtClean="0">
                <a:solidFill>
                  <a:schemeClr val="tx1"/>
                </a:solidFill>
              </a:rPr>
              <a:t>cliente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700" dirty="0" err="1" smtClean="0">
                <a:solidFill>
                  <a:schemeClr val="tx1"/>
                </a:solidFill>
              </a:rPr>
              <a:t>sobre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solucion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78313" y="5227637"/>
            <a:ext cx="4648200" cy="14635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30" tIns="45716" rIns="91430" bIns="4571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El SGI </a:t>
            </a:r>
            <a:r>
              <a:rPr lang="en-US" sz="1800" dirty="0" err="1" smtClean="0">
                <a:solidFill>
                  <a:schemeClr val="tx1"/>
                </a:solidFill>
              </a:rPr>
              <a:t>es</a:t>
            </a:r>
            <a:r>
              <a:rPr lang="en-US" sz="1800" dirty="0" smtClean="0">
                <a:solidFill>
                  <a:schemeClr val="tx1"/>
                </a:solidFill>
              </a:rPr>
              <a:t> el </a:t>
            </a:r>
            <a:r>
              <a:rPr lang="en-US" sz="1800" dirty="0" err="1" smtClean="0">
                <a:solidFill>
                  <a:schemeClr val="tx1"/>
                </a:solidFill>
              </a:rPr>
              <a:t>centro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colector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informacion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sobre</a:t>
            </a:r>
            <a:r>
              <a:rPr lang="en-US" sz="1800" dirty="0" smtClean="0">
                <a:solidFill>
                  <a:schemeClr val="tx1"/>
                </a:solidFill>
              </a:rPr>
              <a:t> el </a:t>
            </a:r>
            <a:r>
              <a:rPr lang="en-US" sz="1800" dirty="0" err="1" smtClean="0">
                <a:solidFill>
                  <a:schemeClr val="tx1"/>
                </a:solidFill>
              </a:rPr>
              <a:t>caso</a:t>
            </a:r>
            <a:r>
              <a:rPr lang="en-US" sz="1800" dirty="0" smtClean="0">
                <a:solidFill>
                  <a:schemeClr val="tx1"/>
                </a:solidFill>
              </a:rPr>
              <a:t>, de principio a fin.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Al </a:t>
            </a:r>
            <a:r>
              <a:rPr lang="en-US" sz="1800" dirty="0" err="1" smtClean="0">
                <a:solidFill>
                  <a:schemeClr val="tx1"/>
                </a:solidFill>
              </a:rPr>
              <a:t>cerrar</a:t>
            </a:r>
            <a:r>
              <a:rPr lang="en-US" sz="1800" dirty="0" smtClean="0">
                <a:solidFill>
                  <a:schemeClr val="tx1"/>
                </a:solidFill>
              </a:rPr>
              <a:t> el </a:t>
            </a:r>
            <a:r>
              <a:rPr lang="en-US" sz="1800" dirty="0" err="1" smtClean="0">
                <a:solidFill>
                  <a:schemeClr val="tx1"/>
                </a:solidFill>
              </a:rPr>
              <a:t>caso</a:t>
            </a:r>
            <a:r>
              <a:rPr lang="en-US" sz="1800" dirty="0" smtClean="0">
                <a:solidFill>
                  <a:schemeClr val="tx1"/>
                </a:solidFill>
              </a:rPr>
              <a:t>, la </a:t>
            </a:r>
            <a:r>
              <a:rPr lang="en-US" sz="1800" dirty="0" err="1" smtClean="0">
                <a:solidFill>
                  <a:schemeClr val="tx1"/>
                </a:solidFill>
              </a:rPr>
              <a:t>historia</a:t>
            </a:r>
            <a:r>
              <a:rPr lang="en-US" sz="1800" dirty="0" smtClean="0">
                <a:solidFill>
                  <a:schemeClr val="tx1"/>
                </a:solidFill>
              </a:rPr>
              <a:t> del </a:t>
            </a:r>
            <a:r>
              <a:rPr lang="en-US" sz="1800" dirty="0" err="1" smtClean="0">
                <a:solidFill>
                  <a:schemeClr val="tx1"/>
                </a:solidFill>
              </a:rPr>
              <a:t>incidente</a:t>
            </a:r>
            <a:r>
              <a:rPr lang="en-US" sz="1800" dirty="0" smtClean="0">
                <a:solidFill>
                  <a:schemeClr val="tx1"/>
                </a:solidFill>
              </a:rPr>
              <a:t> se </a:t>
            </a:r>
            <a:r>
              <a:rPr lang="en-US" sz="1800" dirty="0" err="1" smtClean="0">
                <a:solidFill>
                  <a:schemeClr val="tx1"/>
                </a:solidFill>
              </a:rPr>
              <a:t>guarda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futura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referencia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15913" y="1493838"/>
            <a:ext cx="9359900" cy="5268912"/>
          </a:xfrm>
          <a:ln/>
        </p:spPr>
        <p:txBody>
          <a:bodyPr tIns="52915">
            <a:normAutofit fontScale="92500" lnSpcReduction="10000"/>
          </a:bodyPr>
          <a:lstStyle/>
          <a:p>
            <a:pPr>
              <a:lnSpc>
                <a:spcPct val="86000"/>
              </a:lnSpc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sistemas</a:t>
            </a:r>
            <a:r>
              <a:rPr lang="en-GB" dirty="0" smtClean="0"/>
              <a:t> de </a:t>
            </a:r>
            <a:r>
              <a:rPr lang="en-GB" dirty="0" err="1" smtClean="0"/>
              <a:t>gestión</a:t>
            </a:r>
            <a:r>
              <a:rPr lang="en-GB" dirty="0" smtClean="0"/>
              <a:t> de </a:t>
            </a:r>
            <a:r>
              <a:rPr lang="en-GB" dirty="0" err="1" smtClean="0"/>
              <a:t>incidencias</a:t>
            </a:r>
            <a:r>
              <a:rPr lang="en-GB" dirty="0" smtClean="0"/>
              <a:t>:</a:t>
            </a:r>
          </a:p>
          <a:p>
            <a:pPr>
              <a:lnSpc>
                <a:spcPct val="86000"/>
              </a:lnSpc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 err="1" smtClean="0"/>
              <a:t>rt</a:t>
            </a:r>
            <a:r>
              <a:rPr lang="en-GB" b="1" dirty="0" smtClean="0"/>
              <a:t> </a:t>
            </a:r>
            <a:endParaRPr lang="en-GB" b="1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Extensivamente</a:t>
            </a:r>
            <a:r>
              <a:rPr lang="en-GB" dirty="0" smtClean="0"/>
              <a:t> </a:t>
            </a:r>
            <a:r>
              <a:rPr lang="en-GB" dirty="0" err="1" smtClean="0"/>
              <a:t>usado</a:t>
            </a:r>
            <a:r>
              <a:rPr lang="en-GB" dirty="0" smtClean="0"/>
              <a:t> </a:t>
            </a:r>
            <a:endParaRPr lang="en-GB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clásico</a:t>
            </a:r>
            <a:r>
              <a:rPr lang="en-GB" dirty="0" smtClean="0"/>
              <a:t>, </a:t>
            </a:r>
            <a:r>
              <a:rPr lang="en-GB" dirty="0" err="1" smtClean="0"/>
              <a:t>puede</a:t>
            </a:r>
            <a:r>
              <a:rPr lang="en-GB" dirty="0" smtClean="0"/>
              <a:t> ser </a:t>
            </a:r>
            <a:r>
              <a:rPr lang="en-GB" dirty="0" err="1" smtClean="0"/>
              <a:t>adaptado</a:t>
            </a:r>
            <a:r>
              <a:rPr lang="en-GB" dirty="0" smtClean="0"/>
              <a:t> a </a:t>
            </a:r>
            <a:r>
              <a:rPr lang="en-GB" dirty="0" err="1" smtClean="0"/>
              <a:t>necesidad</a:t>
            </a:r>
            <a:r>
              <a:rPr lang="en-GB" dirty="0" smtClean="0"/>
              <a:t> local</a:t>
            </a:r>
            <a:endParaRPr lang="en-GB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r</a:t>
            </a:r>
            <a:r>
              <a:rPr lang="en-GB" dirty="0" err="1" smtClean="0"/>
              <a:t>elativamente</a:t>
            </a:r>
            <a:r>
              <a:rPr lang="en-GB" dirty="0" smtClean="0"/>
              <a:t> </a:t>
            </a:r>
            <a:r>
              <a:rPr lang="en-GB" dirty="0" err="1" smtClean="0"/>
              <a:t>complejo</a:t>
            </a:r>
            <a:r>
              <a:rPr lang="en-GB" dirty="0" smtClean="0"/>
              <a:t> de </a:t>
            </a:r>
            <a:r>
              <a:rPr lang="en-GB" dirty="0" err="1" smtClean="0"/>
              <a:t>instalar</a:t>
            </a:r>
            <a:endParaRPr lang="en-GB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c</a:t>
            </a:r>
            <a:r>
              <a:rPr lang="en-GB" dirty="0" err="1" smtClean="0"/>
              <a:t>apaz</a:t>
            </a:r>
            <a:r>
              <a:rPr lang="en-GB" dirty="0" smtClean="0"/>
              <a:t> de </a:t>
            </a:r>
            <a:r>
              <a:rPr lang="en-GB" dirty="0" err="1" smtClean="0"/>
              <a:t>manipular</a:t>
            </a:r>
            <a:r>
              <a:rPr lang="en-GB" dirty="0" smtClean="0"/>
              <a:t>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volúmenes</a:t>
            </a:r>
            <a:r>
              <a:rPr lang="en-GB" dirty="0" smtClean="0"/>
              <a:t> de </a:t>
            </a:r>
            <a:r>
              <a:rPr lang="en-GB" dirty="0" err="1" smtClean="0"/>
              <a:t>transaccciones</a:t>
            </a:r>
            <a:endParaRPr lang="en-GB" dirty="0"/>
          </a:p>
          <a:p>
            <a:pPr>
              <a:lnSpc>
                <a:spcPct val="86000"/>
              </a:lnSpc>
              <a:buClrTx/>
              <a:buSzTx/>
              <a:buNone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 err="1"/>
              <a:t>trac</a:t>
            </a:r>
            <a:endParaRPr lang="en-GB" b="1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híbrido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incluye</a:t>
            </a:r>
            <a:r>
              <a:rPr lang="en-GB" dirty="0" smtClean="0"/>
              <a:t> un wiki</a:t>
            </a:r>
            <a:r>
              <a:rPr lang="en-GB" dirty="0" smtClean="0"/>
              <a:t>, </a:t>
            </a:r>
            <a:r>
              <a:rPr lang="en-GB" dirty="0" err="1" smtClean="0"/>
              <a:t>así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un </a:t>
            </a:r>
            <a:r>
              <a:rPr lang="en-GB" dirty="0" err="1" smtClean="0"/>
              <a:t>gestionador</a:t>
            </a:r>
            <a:r>
              <a:rPr lang="en-GB" dirty="0" smtClean="0"/>
              <a:t> de </a:t>
            </a:r>
            <a:r>
              <a:rPr lang="en-GB" dirty="0" err="1" smtClean="0"/>
              <a:t>proyectos</a:t>
            </a:r>
            <a:r>
              <a:rPr lang="en-GB" dirty="0" smtClean="0"/>
              <a:t> </a:t>
            </a:r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smtClean="0"/>
              <a:t>El </a:t>
            </a:r>
            <a:r>
              <a:rPr lang="en-GB" dirty="0" err="1" smtClean="0"/>
              <a:t>sistema</a:t>
            </a:r>
            <a:r>
              <a:rPr lang="en-GB" dirty="0" smtClean="0"/>
              <a:t> de </a:t>
            </a:r>
            <a:r>
              <a:rPr lang="en-GB" dirty="0" err="1" smtClean="0"/>
              <a:t>gestión</a:t>
            </a:r>
            <a:r>
              <a:rPr lang="en-GB" dirty="0" smtClean="0"/>
              <a:t> no </a:t>
            </a:r>
            <a:r>
              <a:rPr lang="en-GB" dirty="0" err="1" smtClean="0"/>
              <a:t>es</a:t>
            </a:r>
            <a:r>
              <a:rPr lang="en-GB" dirty="0" smtClean="0"/>
              <a:t> tan </a:t>
            </a:r>
            <a:r>
              <a:rPr lang="en-GB" dirty="0" err="1" smtClean="0"/>
              <a:t>robusto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b="1" dirty="0" smtClean="0"/>
              <a:t>rt. </a:t>
            </a:r>
            <a:r>
              <a:rPr lang="en-GB" dirty="0" err="1" smtClean="0"/>
              <a:t>Pero</a:t>
            </a:r>
            <a:r>
              <a:rPr lang="en-GB" dirty="0" smtClean="0"/>
              <a:t> </a:t>
            </a:r>
            <a:r>
              <a:rPr lang="en-GB" dirty="0" err="1" smtClean="0"/>
              <a:t>funciona</a:t>
            </a:r>
            <a:r>
              <a:rPr lang="en-GB" dirty="0" smtClean="0"/>
              <a:t> </a:t>
            </a:r>
            <a:r>
              <a:rPr lang="en-GB" dirty="0" err="1" smtClean="0"/>
              <a:t>bastante</a:t>
            </a:r>
            <a:r>
              <a:rPr lang="en-GB" dirty="0" smtClean="0"/>
              <a:t> </a:t>
            </a:r>
            <a:r>
              <a:rPr lang="en-GB" dirty="0" err="1" smtClean="0"/>
              <a:t>bién</a:t>
            </a:r>
            <a:endParaRPr lang="en-GB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Frecuentemente</a:t>
            </a:r>
            <a:r>
              <a:rPr lang="en-GB" dirty="0" smtClean="0"/>
              <a:t> </a:t>
            </a:r>
            <a:r>
              <a:rPr lang="en-GB" dirty="0" err="1" smtClean="0"/>
              <a:t>usado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gestionar</a:t>
            </a:r>
            <a:r>
              <a:rPr lang="en-GB" dirty="0" smtClean="0"/>
              <a:t> </a:t>
            </a:r>
            <a:r>
              <a:rPr lang="en-GB" dirty="0" err="1" smtClean="0"/>
              <a:t>proyectos</a:t>
            </a:r>
            <a:r>
              <a:rPr lang="en-GB" dirty="0" smtClean="0"/>
              <a:t> de </a:t>
            </a:r>
            <a:r>
              <a:rPr lang="en-GB" dirty="0" err="1" smtClean="0"/>
              <a:t>grupo</a:t>
            </a:r>
            <a:r>
              <a:rPr lang="en-GB" dirty="0" smtClean="0"/>
              <a:t>.</a:t>
            </a:r>
            <a:r>
              <a:rPr lang="en-GB" dirty="0" smtClean="0"/>
              <a:t> </a:t>
            </a:r>
          </a:p>
          <a:p>
            <a:pPr marL="570204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 err="1" smtClean="0"/>
              <a:t>redmine</a:t>
            </a:r>
            <a:endParaRPr lang="en-GB" b="1" dirty="0"/>
          </a:p>
          <a:p>
            <a:pPr marL="852400" lvl="1" indent="-282546">
              <a:lnSpc>
                <a:spcPct val="86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Parecido</a:t>
            </a:r>
            <a:r>
              <a:rPr lang="en-GB" dirty="0" smtClean="0"/>
              <a:t> a </a:t>
            </a:r>
            <a:r>
              <a:rPr lang="en-GB" b="1" dirty="0" err="1" smtClean="0"/>
              <a:t>trac</a:t>
            </a:r>
            <a:r>
              <a:rPr lang="en-GB" dirty="0"/>
              <a:t>, </a:t>
            </a:r>
            <a:r>
              <a:rPr lang="en-GB" dirty="0" err="1" smtClean="0"/>
              <a:t>aunque</a:t>
            </a:r>
            <a:r>
              <a:rPr lang="en-GB" dirty="0" smtClean="0"/>
              <a:t> 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robusto</a:t>
            </a:r>
            <a:r>
              <a:rPr lang="en-GB" dirty="0" smtClean="0"/>
              <a:t>. </a:t>
            </a:r>
            <a:r>
              <a:rPr lang="en-GB" dirty="0" err="1" smtClean="0"/>
              <a:t>Instalación</a:t>
            </a:r>
            <a:r>
              <a:rPr lang="en-GB" dirty="0" smtClean="0"/>
              <a:t> </a:t>
            </a:r>
            <a:r>
              <a:rPr lang="en-GB" dirty="0" err="1" smtClean="0"/>
              <a:t>compleja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096250" y="-539751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39863" y="9359900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4000" dirty="0" err="1" smtClean="0"/>
              <a:t>Sistema</a:t>
            </a:r>
            <a:r>
              <a:rPr lang="en-GB" sz="4000" dirty="0" smtClean="0"/>
              <a:t> de </a:t>
            </a:r>
            <a:r>
              <a:rPr lang="en-GB" sz="4000" dirty="0" err="1" smtClean="0"/>
              <a:t>Gestión</a:t>
            </a:r>
            <a:r>
              <a:rPr lang="en-GB" sz="4000" dirty="0" smtClean="0"/>
              <a:t> de </a:t>
            </a:r>
            <a:r>
              <a:rPr lang="en-GB" sz="4000" dirty="0" err="1" smtClean="0"/>
              <a:t>Incidencias</a:t>
            </a:r>
            <a:r>
              <a:rPr lang="en-GB" sz="4000" dirty="0" smtClean="0"/>
              <a:t> - 4</a:t>
            </a:r>
            <a:endParaRPr lang="en-GB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 tIns="0"/>
          <a:lstStyle/>
          <a:p>
            <a:pPr>
              <a:spcBef>
                <a:spcPts val="800"/>
              </a:spcBef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err="1" smtClean="0"/>
              <a:t>Monitorean</a:t>
            </a:r>
            <a:r>
              <a:rPr lang="en-US" dirty="0" smtClean="0"/>
              <a:t> de </a:t>
            </a:r>
            <a:r>
              <a:rPr lang="en-US" dirty="0" err="1" smtClean="0"/>
              <a:t>tráfico</a:t>
            </a:r>
            <a:r>
              <a:rPr lang="en-US" dirty="0" smtClean="0"/>
              <a:t> en </a:t>
            </a:r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patrones</a:t>
            </a:r>
            <a:r>
              <a:rPr lang="en-US" dirty="0" smtClean="0"/>
              <a:t> de </a:t>
            </a:r>
            <a:r>
              <a:rPr lang="en-US" dirty="0" err="1" smtClean="0"/>
              <a:t>ataque</a:t>
            </a:r>
            <a:r>
              <a:rPr lang="en-US" dirty="0" smtClean="0"/>
              <a:t> </a:t>
            </a:r>
            <a:r>
              <a:rPr lang="en-US" dirty="0" err="1" smtClean="0"/>
              <a:t>conocidos</a:t>
            </a:r>
            <a:r>
              <a:rPr lang="en-US" dirty="0" smtClean="0"/>
              <a:t>, o </a:t>
            </a:r>
            <a:r>
              <a:rPr lang="en-US" dirty="0" err="1" smtClean="0"/>
              <a:t>condiciones</a:t>
            </a:r>
            <a:r>
              <a:rPr lang="en-US" dirty="0" smtClean="0"/>
              <a:t> </a:t>
            </a:r>
            <a:r>
              <a:rPr lang="en-US" dirty="0" err="1" smtClean="0"/>
              <a:t>sospechosas</a:t>
            </a:r>
            <a:endParaRPr lang="en-US" dirty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en-US" dirty="0" smtClean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err="1" smtClean="0"/>
              <a:t>Ejemplos</a:t>
            </a:r>
            <a:r>
              <a:rPr lang="en-US" dirty="0" smtClean="0"/>
              <a:t>:</a:t>
            </a:r>
          </a:p>
          <a:p>
            <a:pPr marL="1114439" lvl="2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err="1" smtClean="0"/>
              <a:t>Servidores</a:t>
            </a:r>
            <a:r>
              <a:rPr lang="en-US" dirty="0" smtClean="0"/>
              <a:t> </a:t>
            </a:r>
            <a:r>
              <a:rPr lang="en-US" dirty="0" err="1" smtClean="0"/>
              <a:t>actuando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‘spamming’ </a:t>
            </a:r>
          </a:p>
          <a:p>
            <a:pPr marL="1114439" lvl="2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dirty="0" smtClean="0"/>
              <a:t>Gran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conexiones</a:t>
            </a:r>
            <a:r>
              <a:rPr lang="en-US" dirty="0" smtClean="0"/>
              <a:t> TCP “</a:t>
            </a:r>
            <a:r>
              <a:rPr lang="en-US" dirty="0" err="1" smtClean="0"/>
              <a:t>medio-abiertas</a:t>
            </a:r>
            <a:r>
              <a:rPr lang="en-US" dirty="0" smtClean="0"/>
              <a:t>” </a:t>
            </a:r>
            <a:r>
              <a:rPr lang="en-US" dirty="0" err="1" smtClean="0"/>
              <a:t>procedentes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IP</a:t>
            </a:r>
            <a:endParaRPr lang="en-US" dirty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endParaRPr lang="en-US" dirty="0" smtClean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US" b="1" dirty="0" smtClean="0"/>
              <a:t>SNORT</a:t>
            </a:r>
            <a:r>
              <a:rPr lang="en-US" dirty="0" smtClean="0"/>
              <a:t> </a:t>
            </a:r>
            <a:r>
              <a:rPr lang="en-US" dirty="0"/>
              <a:t>is the most common open source tool </a:t>
            </a:r>
            <a:r>
              <a:rPr lang="en-US" dirty="0">
                <a:solidFill>
                  <a:srgbClr val="009999"/>
                </a:solidFill>
                <a:hlinkClick r:id="rId3"/>
              </a:rPr>
              <a:t>http://www.snort.org/</a:t>
            </a:r>
            <a:r>
              <a:rPr lang="en-US" dirty="0"/>
              <a:t> 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17500"/>
            <a:ext cx="8597900" cy="118268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Sistema de Detección de Intrusiones - </a:t>
            </a:r>
            <a:r>
              <a:rPr lang="da-DK" dirty="0"/>
              <a:t>NIDS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315913" y="1493838"/>
            <a:ext cx="9359900" cy="5429250"/>
          </a:xfrm>
          <a:ln/>
        </p:spPr>
        <p:txBody>
          <a:bodyPr tIns="37796">
            <a:normAutofit fontScale="92500" lnSpcReduction="2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Monitoreo</a:t>
            </a:r>
            <a:r>
              <a:rPr lang="en-GB" sz="2800" dirty="0" smtClean="0"/>
              <a:t> de </a:t>
            </a:r>
            <a:r>
              <a:rPr lang="en-GB" sz="2800" dirty="0" err="1" smtClean="0"/>
              <a:t>Sistemas</a:t>
            </a:r>
            <a:r>
              <a:rPr lang="en-GB" sz="2800" dirty="0" smtClean="0"/>
              <a:t> y </a:t>
            </a:r>
            <a:r>
              <a:rPr lang="en-GB" sz="2800" dirty="0" err="1" smtClean="0"/>
              <a:t>Servicios</a:t>
            </a:r>
            <a:endParaRPr lang="en-GB" sz="2800" dirty="0" smtClean="0"/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Accesible</a:t>
            </a:r>
            <a:r>
              <a:rPr lang="en-GB" sz="2000" dirty="0" smtClean="0"/>
              <a:t>? </a:t>
            </a:r>
            <a:r>
              <a:rPr lang="en-GB" sz="2000" dirty="0" err="1" smtClean="0"/>
              <a:t>Disponible</a:t>
            </a:r>
            <a:r>
              <a:rPr lang="en-GB" sz="2000" dirty="0" smtClean="0"/>
              <a:t>?</a:t>
            </a:r>
            <a:endParaRPr lang="en-GB" sz="2000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8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Medición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recursos</a:t>
            </a:r>
            <a:endParaRPr lang="en-GB" sz="2800" dirty="0"/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Planificación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capacidad</a:t>
            </a:r>
            <a:r>
              <a:rPr lang="en-GB" sz="2000" dirty="0" smtClean="0"/>
              <a:t> </a:t>
            </a:r>
            <a:r>
              <a:rPr lang="en-GB" sz="2000" dirty="0" err="1" smtClean="0"/>
              <a:t>futura</a:t>
            </a:r>
            <a:r>
              <a:rPr lang="en-GB" sz="2000" dirty="0" smtClean="0"/>
              <a:t>, </a:t>
            </a:r>
            <a:r>
              <a:rPr lang="en-GB" sz="2000" dirty="0" err="1" smtClean="0"/>
              <a:t>disponibilidad</a:t>
            </a:r>
            <a:endParaRPr lang="en-GB" sz="2000" dirty="0" smtClean="0"/>
          </a:p>
          <a:p>
            <a:pPr marL="570204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800" dirty="0" smtClean="0"/>
          </a:p>
          <a:p>
            <a:pPr marL="570204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Monitoreo</a:t>
            </a:r>
            <a:r>
              <a:rPr lang="en-GB" sz="2800" dirty="0" smtClean="0"/>
              <a:t> de </a:t>
            </a:r>
            <a:r>
              <a:rPr lang="en-GB" sz="2800" dirty="0" err="1" smtClean="0"/>
              <a:t>Rendimiento</a:t>
            </a:r>
            <a:r>
              <a:rPr lang="en-GB" sz="2800" dirty="0" smtClean="0"/>
              <a:t> </a:t>
            </a:r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RTT</a:t>
            </a:r>
            <a:r>
              <a:rPr lang="en-GB" sz="2000" dirty="0"/>
              <a:t>, </a:t>
            </a:r>
            <a:r>
              <a:rPr lang="en-GB" sz="2000" dirty="0" err="1" smtClean="0"/>
              <a:t>volumen</a:t>
            </a:r>
            <a:r>
              <a:rPr lang="en-GB" sz="2000" dirty="0" smtClean="0"/>
              <a:t> de </a:t>
            </a:r>
            <a:r>
              <a:rPr lang="en-GB" sz="2000" dirty="0" err="1" smtClean="0"/>
              <a:t>tráfico</a:t>
            </a:r>
            <a:r>
              <a:rPr lang="en-GB" sz="2000" dirty="0" smtClean="0"/>
              <a:t>‏</a:t>
            </a:r>
            <a:endParaRPr lang="en-GB" sz="2000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8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Medición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Estadisticas</a:t>
            </a:r>
            <a:r>
              <a:rPr lang="en-GB" sz="2800" dirty="0" smtClean="0"/>
              <a:t>, y </a:t>
            </a:r>
            <a:r>
              <a:rPr lang="en-GB" sz="2800" dirty="0" err="1" smtClean="0"/>
              <a:t>Facturación</a:t>
            </a:r>
            <a:endParaRPr lang="en-GB" sz="28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8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Gestión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Fallas</a:t>
            </a:r>
            <a:r>
              <a:rPr lang="en-GB" sz="2800" dirty="0" smtClean="0"/>
              <a:t>, </a:t>
            </a:r>
            <a:r>
              <a:rPr lang="en-GB" sz="2800" dirty="0" err="1" smtClean="0"/>
              <a:t>Detección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Intrusos</a:t>
            </a:r>
            <a:endParaRPr lang="en-GB" sz="28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Detección</a:t>
            </a:r>
            <a:r>
              <a:rPr lang="en-GB" sz="2400" dirty="0" smtClean="0"/>
              <a:t> de </a:t>
            </a:r>
            <a:r>
              <a:rPr lang="en-GB" sz="2400" dirty="0" err="1" smtClean="0"/>
              <a:t>fallas</a:t>
            </a:r>
            <a:r>
              <a:rPr lang="en-GB" sz="2400" dirty="0" smtClean="0"/>
              <a:t>, </a:t>
            </a:r>
            <a:r>
              <a:rPr lang="en-GB" sz="2400" dirty="0" err="1" smtClean="0"/>
              <a:t>diagnóstico</a:t>
            </a:r>
            <a:r>
              <a:rPr lang="en-GB" sz="2400" dirty="0" smtClean="0"/>
              <a:t>, </a:t>
            </a:r>
            <a:r>
              <a:rPr lang="en-GB" sz="2400" dirty="0" err="1" smtClean="0"/>
              <a:t>seguimiento</a:t>
            </a:r>
            <a:endParaRPr lang="en-GB" sz="24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smtClean="0"/>
              <a:t>NOC, </a:t>
            </a:r>
            <a:r>
              <a:rPr lang="en-GB" sz="2400" dirty="0" err="1" smtClean="0"/>
              <a:t>Sistemas</a:t>
            </a:r>
            <a:r>
              <a:rPr lang="en-GB" sz="2400" dirty="0" smtClean="0"/>
              <a:t> de </a:t>
            </a:r>
            <a:r>
              <a:rPr lang="en-GB" sz="2400" dirty="0" err="1" smtClean="0"/>
              <a:t>Gestión</a:t>
            </a:r>
            <a:r>
              <a:rPr lang="en-GB" sz="2400" dirty="0" smtClean="0"/>
              <a:t> de </a:t>
            </a:r>
            <a:r>
              <a:rPr lang="en-GB" sz="2400" dirty="0" err="1" smtClean="0"/>
              <a:t>Incidencias</a:t>
            </a:r>
            <a:endParaRPr lang="en-GB" sz="24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800" dirty="0" smtClean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800" dirty="0" err="1" smtClean="0"/>
              <a:t>Gestión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Cambios</a:t>
            </a:r>
            <a:r>
              <a:rPr lang="en-GB" sz="2800" dirty="0" smtClean="0"/>
              <a:t>, y </a:t>
            </a:r>
            <a:r>
              <a:rPr lang="en-GB" sz="2800" dirty="0" err="1" smtClean="0"/>
              <a:t>Monitoreo</a:t>
            </a:r>
            <a:r>
              <a:rPr lang="en-GB" sz="2800" dirty="0" smtClean="0"/>
              <a:t> de </a:t>
            </a:r>
            <a:r>
              <a:rPr lang="en-GB" sz="2800" dirty="0" err="1" smtClean="0"/>
              <a:t>Configuraciones</a:t>
            </a:r>
            <a:endParaRPr lang="en-GB" sz="2800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administración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619250"/>
            <a:ext cx="8772525" cy="5786438"/>
          </a:xfrm>
          <a:ln/>
        </p:spPr>
        <p:txBody>
          <a:bodyPr/>
          <a:lstStyle/>
          <a:p>
            <a:pPr lvl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Tres</a:t>
            </a:r>
            <a:r>
              <a:rPr lang="en-GB" dirty="0" smtClean="0"/>
              <a:t> </a:t>
            </a:r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básicos</a:t>
            </a:r>
            <a:r>
              <a:rPr lang="en-GB" dirty="0" smtClean="0"/>
              <a:t>:</a:t>
            </a:r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Mantener</a:t>
            </a:r>
            <a:r>
              <a:rPr lang="en-GB" dirty="0" smtClean="0"/>
              <a:t> un </a:t>
            </a:r>
            <a:r>
              <a:rPr lang="en-GB" dirty="0" err="1" smtClean="0"/>
              <a:t>registro</a:t>
            </a:r>
            <a:r>
              <a:rPr lang="en-GB" dirty="0" smtClean="0"/>
              <a:t> e </a:t>
            </a:r>
            <a:r>
              <a:rPr lang="en-GB" dirty="0" err="1" smtClean="0"/>
              <a:t>historia</a:t>
            </a:r>
            <a:r>
              <a:rPr lang="en-GB" dirty="0" smtClean="0"/>
              <a:t> de </a:t>
            </a:r>
            <a:r>
              <a:rPr lang="en-GB" dirty="0" err="1" smtClean="0"/>
              <a:t>cambios</a:t>
            </a:r>
            <a:r>
              <a:rPr lang="en-GB" dirty="0" smtClean="0"/>
              <a:t>  ‏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Dar </a:t>
            </a:r>
            <a:r>
              <a:rPr lang="en-GB" dirty="0" err="1" smtClean="0"/>
              <a:t>acceso</a:t>
            </a:r>
            <a:r>
              <a:rPr lang="en-GB" dirty="0" smtClean="0"/>
              <a:t> </a:t>
            </a:r>
            <a:r>
              <a:rPr lang="en-GB" dirty="0" err="1" smtClean="0"/>
              <a:t>publico</a:t>
            </a:r>
            <a:r>
              <a:rPr lang="en-GB" dirty="0" smtClean="0"/>
              <a:t> a la </a:t>
            </a:r>
            <a:r>
              <a:rPr lang="en-GB" dirty="0" err="1" smtClean="0"/>
              <a:t>información</a:t>
            </a:r>
            <a:r>
              <a:rPr lang="en-GB" dirty="0" smtClean="0"/>
              <a:t> ‏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Mantener</a:t>
            </a:r>
            <a:r>
              <a:rPr lang="en-GB" dirty="0" smtClean="0"/>
              <a:t>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versiones</a:t>
            </a:r>
            <a:r>
              <a:rPr lang="en-GB" dirty="0" smtClean="0"/>
              <a:t> de un </a:t>
            </a:r>
            <a:r>
              <a:rPr lang="en-GB" dirty="0" err="1" smtClean="0"/>
              <a:t>mismo</a:t>
            </a:r>
            <a:r>
              <a:rPr lang="en-GB" dirty="0" smtClean="0"/>
              <a:t> </a:t>
            </a:r>
            <a:r>
              <a:rPr lang="en-GB" dirty="0" err="1" smtClean="0"/>
              <a:t>conjunto</a:t>
            </a:r>
            <a:r>
              <a:rPr lang="en-GB" dirty="0" smtClean="0"/>
              <a:t> de </a:t>
            </a:r>
            <a:r>
              <a:rPr lang="en-GB" dirty="0" err="1" smtClean="0"/>
              <a:t>datos</a:t>
            </a:r>
            <a:r>
              <a:rPr lang="en-GB" dirty="0" smtClean="0"/>
              <a:t> </a:t>
            </a:r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/>
          </a:p>
          <a:p>
            <a:pPr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de </a:t>
            </a:r>
            <a:r>
              <a:rPr lang="en-GB" dirty="0" err="1" smtClean="0"/>
              <a:t>datos</a:t>
            </a:r>
            <a:r>
              <a:rPr lang="en-GB" dirty="0" smtClean="0"/>
              <a:t> 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 err="1" smtClean="0"/>
              <a:t>Código</a:t>
            </a:r>
            <a:r>
              <a:rPr lang="en-GB" dirty="0" smtClean="0"/>
              <a:t> </a:t>
            </a:r>
            <a:r>
              <a:rPr lang="en-GB" dirty="0" err="1" smtClean="0"/>
              <a:t>fuente</a:t>
            </a:r>
            <a:r>
              <a:rPr lang="en-GB" dirty="0" smtClean="0"/>
              <a:t>, 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Documentación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Ficheros</a:t>
            </a:r>
            <a:r>
              <a:rPr lang="en-GB" dirty="0" smtClean="0"/>
              <a:t> de </a:t>
            </a:r>
            <a:r>
              <a:rPr lang="en-GB" dirty="0" err="1" smtClean="0"/>
              <a:t>configuración</a:t>
            </a:r>
            <a:endParaRPr lang="en-GB" dirty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En general, </a:t>
            </a:r>
            <a:r>
              <a:rPr lang="en-GB" dirty="0" err="1" smtClean="0"/>
              <a:t>cualquier</a:t>
            </a:r>
            <a:r>
              <a:rPr lang="en-GB" dirty="0" smtClean="0"/>
              <a:t> </a:t>
            </a:r>
            <a:r>
              <a:rPr lang="en-GB" dirty="0" err="1" smtClean="0"/>
              <a:t>dato</a:t>
            </a:r>
            <a:r>
              <a:rPr lang="en-GB" dirty="0" smtClean="0"/>
              <a:t>‏</a:t>
            </a:r>
            <a:endParaRPr lang="en-GB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609012" cy="1263650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Control de </a:t>
            </a:r>
            <a:r>
              <a:rPr lang="en-GB" dirty="0" err="1" smtClean="0"/>
              <a:t>cambios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960437"/>
            <a:ext cx="8772525" cy="5786438"/>
          </a:xfrm>
          <a:ln/>
        </p:spPr>
        <p:txBody>
          <a:bodyPr>
            <a:normAutofit fontScale="92500" lnSpcReduction="10000"/>
          </a:bodyPr>
          <a:lstStyle/>
          <a:p>
            <a:pPr lvl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Buenas</a:t>
            </a:r>
            <a:r>
              <a:rPr lang="en-GB" dirty="0" smtClean="0"/>
              <a:t> </a:t>
            </a:r>
            <a:r>
              <a:rPr lang="en-GB" dirty="0" err="1" smtClean="0"/>
              <a:t>Prácticas</a:t>
            </a:r>
            <a:r>
              <a:rPr lang="en-GB" dirty="0" smtClean="0"/>
              <a:t> :</a:t>
            </a:r>
          </a:p>
          <a:p>
            <a:pPr lvl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Dsiciplina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cambios</a:t>
            </a:r>
            <a:r>
              <a:rPr lang="en-GB" dirty="0" smtClean="0"/>
              <a:t>:</a:t>
            </a:r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smtClean="0"/>
              <a:t>Registrar </a:t>
            </a:r>
            <a:r>
              <a:rPr lang="en-GB" sz="2200" dirty="0" err="1" smtClean="0"/>
              <a:t>todos</a:t>
            </a:r>
            <a:r>
              <a:rPr lang="en-GB" sz="2200" dirty="0" smtClean="0"/>
              <a:t> los </a:t>
            </a:r>
            <a:r>
              <a:rPr lang="en-GB" sz="2200" dirty="0" err="1" smtClean="0"/>
              <a:t>cambios</a:t>
            </a:r>
            <a:endParaRPr lang="en-GB" sz="2200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 smtClean="0"/>
              <a:t>Consultar</a:t>
            </a:r>
            <a:r>
              <a:rPr lang="en-GB" sz="2200" dirty="0" smtClean="0"/>
              <a:t> </a:t>
            </a:r>
            <a:r>
              <a:rPr lang="en-GB" sz="2200" dirty="0" err="1" smtClean="0"/>
              <a:t>todos</a:t>
            </a:r>
            <a:r>
              <a:rPr lang="en-GB" sz="2200" dirty="0" smtClean="0"/>
              <a:t> los </a:t>
            </a:r>
            <a:r>
              <a:rPr lang="en-GB" sz="2200" dirty="0" err="1" smtClean="0"/>
              <a:t>cambios</a:t>
            </a:r>
            <a:r>
              <a:rPr lang="en-GB" sz="2200" dirty="0" smtClean="0"/>
              <a:t> </a:t>
            </a:r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smtClean="0"/>
              <a:t>El personal </a:t>
            </a:r>
            <a:r>
              <a:rPr lang="en-GB" sz="2200" dirty="0" err="1" smtClean="0"/>
              <a:t>más</a:t>
            </a:r>
            <a:r>
              <a:rPr lang="en-GB" sz="2200" dirty="0" smtClean="0"/>
              <a:t> </a:t>
            </a:r>
            <a:r>
              <a:rPr lang="en-GB" sz="2200" dirty="0" err="1" smtClean="0"/>
              <a:t>experimentados</a:t>
            </a:r>
            <a:r>
              <a:rPr lang="en-GB" sz="2200" dirty="0" smtClean="0"/>
              <a:t> </a:t>
            </a:r>
            <a:r>
              <a:rPr lang="en-GB" sz="2200" dirty="0" err="1" smtClean="0"/>
              <a:t>analiza</a:t>
            </a:r>
            <a:r>
              <a:rPr lang="en-GB" sz="2200" dirty="0" smtClean="0"/>
              <a:t> los </a:t>
            </a:r>
            <a:r>
              <a:rPr lang="en-GB" sz="2200" dirty="0" err="1" smtClean="0"/>
              <a:t>cambios</a:t>
            </a:r>
            <a:r>
              <a:rPr lang="en-GB" sz="2200" dirty="0" smtClean="0"/>
              <a:t> </a:t>
            </a:r>
            <a:r>
              <a:rPr lang="en-GB" sz="2200" dirty="0" err="1" smtClean="0"/>
              <a:t>propuestos</a:t>
            </a:r>
            <a:r>
              <a:rPr lang="en-GB" sz="2200" dirty="0" smtClean="0"/>
              <a:t> antes de </a:t>
            </a:r>
            <a:r>
              <a:rPr lang="en-GB" sz="2200" dirty="0" err="1" smtClean="0"/>
              <a:t>implementar</a:t>
            </a:r>
            <a:endParaRPr lang="en-GB" sz="2200" dirty="0" smtClean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Prueba</a:t>
            </a:r>
            <a:r>
              <a:rPr lang="en-GB" dirty="0" smtClean="0"/>
              <a:t> de </a:t>
            </a:r>
            <a:r>
              <a:rPr lang="en-GB" dirty="0" err="1" smtClean="0"/>
              <a:t>cambios</a:t>
            </a:r>
            <a:endParaRPr lang="en-GB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 smtClean="0"/>
              <a:t>Tener</a:t>
            </a:r>
            <a:r>
              <a:rPr lang="en-GB" sz="2200" dirty="0" smtClean="0"/>
              <a:t> un “</a:t>
            </a:r>
            <a:r>
              <a:rPr lang="en-GB" sz="2200" dirty="0" err="1" smtClean="0"/>
              <a:t>banco</a:t>
            </a:r>
            <a:r>
              <a:rPr lang="en-GB" sz="2200" dirty="0" smtClean="0"/>
              <a:t> de </a:t>
            </a:r>
            <a:r>
              <a:rPr lang="en-GB" sz="2200" dirty="0" err="1" smtClean="0"/>
              <a:t>prueba</a:t>
            </a:r>
            <a:r>
              <a:rPr lang="en-GB" sz="2200" dirty="0" smtClean="0"/>
              <a:t>”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verificar</a:t>
            </a:r>
            <a:r>
              <a:rPr lang="en-GB" sz="2200" dirty="0" smtClean="0"/>
              <a:t> </a:t>
            </a:r>
            <a:r>
              <a:rPr lang="en-GB" sz="2200" dirty="0" err="1" smtClean="0"/>
              <a:t>cambios</a:t>
            </a:r>
            <a:endParaRPr lang="en-GB" sz="2200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 smtClean="0"/>
              <a:t>Asignar</a:t>
            </a:r>
            <a:r>
              <a:rPr lang="en-GB" sz="2200" dirty="0" smtClean="0"/>
              <a:t> </a:t>
            </a:r>
            <a:r>
              <a:rPr lang="en-GB" sz="2200" dirty="0" err="1" smtClean="0"/>
              <a:t>responsabilidad</a:t>
            </a:r>
            <a:r>
              <a:rPr lang="en-GB" sz="2200" dirty="0" smtClean="0"/>
              <a:t> de control de </a:t>
            </a:r>
            <a:r>
              <a:rPr lang="en-GB" sz="2200" dirty="0" err="1" smtClean="0"/>
              <a:t>calidad</a:t>
            </a:r>
            <a:endParaRPr lang="en-GB" sz="2200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 lvl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err="1" smtClean="0"/>
              <a:t>Controlar</a:t>
            </a:r>
            <a:r>
              <a:rPr lang="en-GB" dirty="0" smtClean="0"/>
              <a:t> el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cambios</a:t>
            </a:r>
            <a:endParaRPr lang="en-GB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 smtClean="0"/>
              <a:t>Mantener</a:t>
            </a:r>
            <a:r>
              <a:rPr lang="en-GB" sz="2200" dirty="0" smtClean="0"/>
              <a:t> </a:t>
            </a:r>
            <a:r>
              <a:rPr lang="en-GB" sz="2200" dirty="0" err="1" smtClean="0"/>
              <a:t>historia</a:t>
            </a:r>
            <a:r>
              <a:rPr lang="en-GB" sz="2200" dirty="0" smtClean="0"/>
              <a:t> de </a:t>
            </a:r>
            <a:r>
              <a:rPr lang="en-GB" sz="2200" dirty="0" err="1" smtClean="0"/>
              <a:t>cambios</a:t>
            </a:r>
            <a:r>
              <a:rPr lang="en-GB" sz="2200" dirty="0" smtClean="0"/>
              <a:t> en un </a:t>
            </a:r>
            <a:r>
              <a:rPr lang="en-GB" sz="2200" dirty="0" err="1" smtClean="0"/>
              <a:t>registro</a:t>
            </a:r>
            <a:endParaRPr lang="en-GB" sz="2200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 smtClean="0"/>
              <a:t>Crear</a:t>
            </a:r>
            <a:r>
              <a:rPr lang="en-GB" sz="2200" dirty="0" smtClean="0"/>
              <a:t> </a:t>
            </a:r>
            <a:r>
              <a:rPr lang="en-GB" sz="2200" dirty="0" err="1" smtClean="0"/>
              <a:t>casos</a:t>
            </a:r>
            <a:r>
              <a:rPr lang="en-GB" sz="2200" dirty="0" smtClean="0"/>
              <a:t> en el SGI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cada</a:t>
            </a:r>
            <a:r>
              <a:rPr lang="en-GB" sz="2200" dirty="0" smtClean="0"/>
              <a:t> </a:t>
            </a:r>
            <a:r>
              <a:rPr lang="en-GB" sz="2200" dirty="0" err="1" smtClean="0"/>
              <a:t>cambio</a:t>
            </a:r>
            <a:r>
              <a:rPr lang="en-GB" sz="2200" dirty="0" smtClean="0"/>
              <a:t> </a:t>
            </a:r>
            <a:r>
              <a:rPr lang="en-GB" sz="2200" dirty="0" err="1" smtClean="0"/>
              <a:t>aprobado</a:t>
            </a:r>
            <a:r>
              <a:rPr lang="en-GB" sz="2200" dirty="0" smtClean="0"/>
              <a:t> e </a:t>
            </a:r>
            <a:r>
              <a:rPr lang="en-GB" sz="2200" dirty="0" err="1" smtClean="0"/>
              <a:t>implementado</a:t>
            </a:r>
            <a:endParaRPr lang="en-GB" sz="2200" dirty="0" smtClean="0"/>
          </a:p>
          <a:p>
            <a:pPr lvl="2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 smtClean="0"/>
          </a:p>
          <a:p>
            <a:pPr lvl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dirty="0" smtClean="0">
                <a:solidFill>
                  <a:srgbClr val="FF0000"/>
                </a:solidFill>
              </a:rPr>
              <a:t>En un team </a:t>
            </a:r>
            <a:r>
              <a:rPr lang="en-GB" sz="2200" b="1" dirty="0" err="1" smtClean="0">
                <a:solidFill>
                  <a:srgbClr val="FF0000"/>
                </a:solidFill>
              </a:rPr>
              <a:t>disciplinado</a:t>
            </a:r>
            <a:r>
              <a:rPr lang="en-GB" sz="2200" b="1" dirty="0" smtClean="0">
                <a:solidFill>
                  <a:srgbClr val="FF0000"/>
                </a:solidFill>
              </a:rPr>
              <a:t>, </a:t>
            </a:r>
            <a:r>
              <a:rPr lang="en-GB" sz="2200" b="1" dirty="0" err="1" smtClean="0">
                <a:solidFill>
                  <a:srgbClr val="FF0000"/>
                </a:solidFill>
              </a:rPr>
              <a:t>nunca</a:t>
            </a:r>
            <a:r>
              <a:rPr lang="en-GB" sz="2200" b="1" dirty="0" smtClean="0">
                <a:solidFill>
                  <a:srgbClr val="FF0000"/>
                </a:solidFill>
              </a:rPr>
              <a:t> se cambia nada sin </a:t>
            </a:r>
            <a:r>
              <a:rPr lang="en-GB" sz="2200" b="1" dirty="0" err="1" smtClean="0">
                <a:solidFill>
                  <a:srgbClr val="FF0000"/>
                </a:solidFill>
              </a:rPr>
              <a:t>consultar</a:t>
            </a:r>
            <a:r>
              <a:rPr lang="en-GB" sz="2200" b="1" dirty="0" smtClean="0">
                <a:solidFill>
                  <a:srgbClr val="FF0000"/>
                </a:solidFill>
              </a:rPr>
              <a:t>!!!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609012" cy="1263650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Control de </a:t>
            </a:r>
            <a:r>
              <a:rPr lang="en-GB" dirty="0" err="1" smtClean="0"/>
              <a:t>Cambios</a:t>
            </a:r>
            <a:r>
              <a:rPr lang="en-GB" dirty="0" smtClean="0"/>
              <a:t> - 2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7339"/>
            <a:ext cx="8597900" cy="996950"/>
          </a:xfrm>
          <a:ln/>
        </p:spPr>
        <p:txBody>
          <a:bodyPr/>
          <a:lstStyle/>
          <a:p>
            <a:pPr algn="ctr"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>
                <a:solidFill>
                  <a:schemeClr val="bg2"/>
                </a:solidFill>
              </a:rPr>
              <a:t>Visión</a:t>
            </a:r>
            <a:r>
              <a:rPr lang="en-GB" dirty="0" smtClean="0">
                <a:solidFill>
                  <a:schemeClr val="bg2"/>
                </a:solidFill>
              </a:rPr>
              <a:t> General, </a:t>
            </a:r>
            <a:r>
              <a:rPr lang="en-GB" dirty="0" err="1" smtClean="0">
                <a:solidFill>
                  <a:schemeClr val="bg2"/>
                </a:solidFill>
              </a:rPr>
              <a:t>otra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vez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096250" y="0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39863" y="7121525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16313" y="1570038"/>
            <a:ext cx="2590800" cy="102235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Monitoreo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buFontTx/>
              <a:buChar char="-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Recolección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Datos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Conteo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021513" y="3398837"/>
            <a:ext cx="2667000" cy="1524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Planear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/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Capacidad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buFontTx/>
              <a:buChar char="-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Disponibilidad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(</a:t>
            </a:r>
            <a:r>
              <a:rPr lang="en-GB" sz="14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SLAs)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‏</a:t>
            </a: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Tendencias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Detectar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problemas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9750" y="3095626"/>
            <a:ext cx="2595563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Control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cambios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/>
            </a:r>
            <a:b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  y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monitoreo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6264" y="4787901"/>
            <a:ext cx="2339975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Mejoramientos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Actualizaciones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068763" y="6480175"/>
            <a:ext cx="2571749" cy="5397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Arreglar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problemas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003800" y="5256214"/>
            <a:ext cx="2398713" cy="720725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Quejas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Clientes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Solicitudes 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668713" y="3475037"/>
            <a:ext cx="2416176" cy="113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Herramientas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 NOC</a:t>
            </a:r>
            <a:endParaRPr lang="en-GB" sz="1800" b="1" dirty="0">
              <a:solidFill>
                <a:schemeClr val="tx1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Sistema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 de Tickets</a:t>
            </a:r>
            <a:endParaRPr lang="en-GB" sz="1800" b="1" dirty="0">
              <a:solidFill>
                <a:schemeClr val="tx1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/>
        </p:nvSpPr>
        <p:spPr bwMode="auto">
          <a:xfrm>
            <a:off x="6183313" y="2103438"/>
            <a:ext cx="2060576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0" y="0"/>
              </a:cxn>
            </a:cxnLst>
            <a:rect l="0" t="0" r="r" b="b"/>
            <a:pathLst>
              <a:path w="6001" h="1">
                <a:moveTo>
                  <a:pt x="0" y="0"/>
                </a:moveTo>
                <a:lnTo>
                  <a:pt x="600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8243888" y="2103437"/>
            <a:ext cx="1588" cy="1260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00"/>
              </a:cxn>
            </a:cxnLst>
            <a:rect l="0" t="0" r="r" b="b"/>
            <a:pathLst>
              <a:path w="1" h="3501">
                <a:moveTo>
                  <a:pt x="0" y="0"/>
                </a:moveTo>
                <a:lnTo>
                  <a:pt x="0" y="350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7" name="Freeform 13"/>
          <p:cNvSpPr>
            <a:spLocks noChangeArrowheads="1"/>
          </p:cNvSpPr>
          <p:nvPr/>
        </p:nvSpPr>
        <p:spPr bwMode="auto">
          <a:xfrm>
            <a:off x="8271194" y="5075237"/>
            <a:ext cx="45719" cy="1655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0"/>
              </a:cxn>
            </a:cxnLst>
            <a:rect l="0" t="0" r="r" b="b"/>
            <a:pathLst>
              <a:path w="1" h="5501">
                <a:moveTo>
                  <a:pt x="0" y="0"/>
                </a:moveTo>
                <a:lnTo>
                  <a:pt x="0" y="550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 flipV="1">
            <a:off x="6792912" y="6675438"/>
            <a:ext cx="1487488" cy="45719"/>
          </a:xfrm>
          <a:custGeom>
            <a:avLst/>
            <a:gdLst/>
            <a:ahLst/>
            <a:cxnLst>
              <a:cxn ang="0">
                <a:pos x="6000" y="0"/>
              </a:cxn>
              <a:cxn ang="0">
                <a:pos x="0" y="0"/>
              </a:cxn>
            </a:cxnLst>
            <a:rect l="0" t="0" r="r" b="b"/>
            <a:pathLst>
              <a:path w="6001" h="1">
                <a:moveTo>
                  <a:pt x="6000" y="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9" name="Freeform 15"/>
          <p:cNvSpPr>
            <a:spLocks noChangeArrowheads="1"/>
          </p:cNvSpPr>
          <p:nvPr/>
        </p:nvSpPr>
        <p:spPr bwMode="auto">
          <a:xfrm>
            <a:off x="1619250" y="6732589"/>
            <a:ext cx="2339975" cy="1587"/>
          </a:xfrm>
          <a:custGeom>
            <a:avLst/>
            <a:gdLst/>
            <a:ahLst/>
            <a:cxnLst>
              <a:cxn ang="0">
                <a:pos x="6500" y="0"/>
              </a:cxn>
              <a:cxn ang="0">
                <a:pos x="0" y="0"/>
              </a:cxn>
            </a:cxnLst>
            <a:rect l="0" t="0" r="r" b="b"/>
            <a:pathLst>
              <a:path w="6501" h="1">
                <a:moveTo>
                  <a:pt x="6500" y="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1619250" y="5651500"/>
            <a:ext cx="1588" cy="1081088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0" y="0"/>
              </a:cxn>
            </a:cxnLst>
            <a:rect l="0" t="0" r="r" b="b"/>
            <a:pathLst>
              <a:path w="1" h="3001">
                <a:moveTo>
                  <a:pt x="0" y="30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1619250" y="3959226"/>
            <a:ext cx="1588" cy="720725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0" y="0"/>
              </a:cxn>
            </a:cxnLst>
            <a:rect l="0" t="0" r="r" b="b"/>
            <a:pathLst>
              <a:path w="1" h="2001">
                <a:moveTo>
                  <a:pt x="0" y="20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2" name="Freeform 18"/>
          <p:cNvSpPr>
            <a:spLocks noChangeArrowheads="1"/>
          </p:cNvSpPr>
          <p:nvPr/>
        </p:nvSpPr>
        <p:spPr bwMode="auto">
          <a:xfrm>
            <a:off x="1619250" y="2160588"/>
            <a:ext cx="1588" cy="863600"/>
          </a:xfrm>
          <a:custGeom>
            <a:avLst/>
            <a:gdLst/>
            <a:ahLst/>
            <a:cxnLst>
              <a:cxn ang="0">
                <a:pos x="0" y="2400"/>
              </a:cxn>
              <a:cxn ang="0">
                <a:pos x="0" y="0"/>
              </a:cxn>
            </a:cxnLst>
            <a:rect l="0" t="0" r="r" b="b"/>
            <a:pathLst>
              <a:path w="1" h="2401">
                <a:moveTo>
                  <a:pt x="0" y="24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1619251" y="2160589"/>
            <a:ext cx="1897063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0" y="0"/>
              </a:cxn>
            </a:cxnLst>
            <a:rect l="0" t="0" r="r" b="b"/>
            <a:pathLst>
              <a:path w="6501" h="1">
                <a:moveTo>
                  <a:pt x="0" y="0"/>
                </a:moveTo>
                <a:lnTo>
                  <a:pt x="650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5616575" y="4608514"/>
            <a:ext cx="1588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00"/>
              </a:cxn>
            </a:cxnLst>
            <a:rect l="0" t="0" r="r" b="b"/>
            <a:pathLst>
              <a:path w="1" h="1501">
                <a:moveTo>
                  <a:pt x="0" y="0"/>
                </a:moveTo>
                <a:lnTo>
                  <a:pt x="0" y="150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4859338" y="4679951"/>
            <a:ext cx="1588" cy="1620838"/>
          </a:xfrm>
          <a:custGeom>
            <a:avLst/>
            <a:gdLst/>
            <a:ahLst/>
            <a:cxnLst>
              <a:cxn ang="0">
                <a:pos x="0" y="4500"/>
              </a:cxn>
              <a:cxn ang="0">
                <a:pos x="0" y="0"/>
              </a:cxn>
            </a:cxnLst>
            <a:rect l="0" t="0" r="r" b="b"/>
            <a:pathLst>
              <a:path w="1" h="4501">
                <a:moveTo>
                  <a:pt x="0" y="45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3024188" y="4535489"/>
            <a:ext cx="1081088" cy="539750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3000" y="0"/>
              </a:cxn>
            </a:cxnLst>
            <a:rect l="0" t="0" r="r" b="b"/>
            <a:pathLst>
              <a:path w="3001" h="1501">
                <a:moveTo>
                  <a:pt x="0" y="1500"/>
                </a:moveTo>
                <a:lnTo>
                  <a:pt x="300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107112" y="4068763"/>
            <a:ext cx="900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00" y="0"/>
              </a:cxn>
            </a:cxnLst>
            <a:rect l="0" t="0" r="r" b="b"/>
            <a:pathLst>
              <a:path w="2501" h="1">
                <a:moveTo>
                  <a:pt x="0" y="0"/>
                </a:moveTo>
                <a:lnTo>
                  <a:pt x="250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932363" y="2700339"/>
            <a:ext cx="1588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0"/>
              </a:cxn>
            </a:cxnLst>
            <a:rect l="0" t="0" r="r" b="b"/>
            <a:pathLst>
              <a:path w="1" h="2001">
                <a:moveTo>
                  <a:pt x="0" y="0"/>
                </a:moveTo>
                <a:lnTo>
                  <a:pt x="0" y="200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6275388" y="1979613"/>
            <a:ext cx="28797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00" y="0"/>
              </a:cxn>
            </a:cxnLst>
            <a:rect l="0" t="0" r="r" b="b"/>
            <a:pathLst>
              <a:path w="8001" h="1">
                <a:moveTo>
                  <a:pt x="0" y="0"/>
                </a:moveTo>
                <a:lnTo>
                  <a:pt x="8000" y="0"/>
                </a:lnTo>
              </a:path>
            </a:pathLst>
          </a:custGeom>
          <a:noFill/>
          <a:ln w="36720">
            <a:solidFill>
              <a:srgbClr val="FF6309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176712" y="2879726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879726" y="4435476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156326" y="3600451"/>
            <a:ext cx="900113" cy="388937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580062" y="4722814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068762" y="5256213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804025" y="1655763"/>
            <a:ext cx="1443038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wrap="none"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 smtClean="0">
                <a:solidFill>
                  <a:srgbClr val="FF6309"/>
                </a:solidFill>
                <a:latin typeface="Arial" charset="0"/>
                <a:ea typeface="MS Gothic" charset="0"/>
                <a:cs typeface="MS Gothic" charset="0"/>
              </a:rPr>
              <a:t>Notificaciones</a:t>
            </a:r>
            <a:endParaRPr lang="da-DK" sz="1700" b="1" dirty="0">
              <a:solidFill>
                <a:srgbClr val="FF6309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4" y="1963739"/>
            <a:ext cx="2879725" cy="5268912"/>
          </a:xfrm>
          <a:ln/>
        </p:spPr>
        <p:txBody>
          <a:bodyPr tIns="86931">
            <a:normAutofit/>
          </a:bodyPr>
          <a:lstStyle/>
          <a:p>
            <a:pPr marL="420644" indent="-315881">
              <a:lnSpc>
                <a:spcPct val="77000"/>
              </a:lnSpc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b="1" dirty="0" smtClean="0">
                <a:solidFill>
                  <a:srgbClr val="0000FF"/>
                </a:solidFill>
              </a:rPr>
              <a:t>Rendimiento</a:t>
            </a:r>
            <a:endParaRPr lang="da-DK" sz="2400" b="1" dirty="0">
              <a:solidFill>
                <a:srgbClr val="0000FF"/>
              </a:solidFill>
            </a:endParaRP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/>
              <a:t>Cricket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/>
              <a:t>IFPFM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flowc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mrtg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netflow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NfSen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ntop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pmacct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rrdtool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SmokePing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Tx/>
              <a:buSzTx/>
              <a:buNone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>
                <a:solidFill>
                  <a:srgbClr val="0000FF"/>
                </a:solidFill>
              </a:rPr>
              <a:t>SNMP/Perl/ping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243262" y="1963739"/>
            <a:ext cx="3236913" cy="5402262"/>
          </a:xfrm>
          <a:ln/>
        </p:spPr>
        <p:txBody>
          <a:bodyPr tIns="86931">
            <a:normAutofit/>
          </a:bodyPr>
          <a:lstStyle/>
          <a:p>
            <a:pPr marL="420644" indent="-315881">
              <a:lnSpc>
                <a:spcPct val="77000"/>
              </a:lnSpc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b="1" dirty="0" smtClean="0">
                <a:solidFill>
                  <a:srgbClr val="0000FF"/>
                </a:solidFill>
              </a:rPr>
              <a:t>Administración</a:t>
            </a:r>
            <a:endParaRPr lang="da-DK" sz="2400" b="1" dirty="0">
              <a:solidFill>
                <a:srgbClr val="0000FF"/>
              </a:solidFill>
            </a:endParaRP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Big Brother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Big Sister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Cacti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Hyperic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Munin</a:t>
            </a:r>
            <a:endParaRPr lang="en-GB" sz="2400" dirty="0"/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Nagios*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Netdisco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Netdot   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OpenNMS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400" dirty="0"/>
              <a:t>Sysmon</a:t>
            </a:r>
          </a:p>
          <a:p>
            <a:pPr marL="420644" indent="-315881">
              <a:lnSpc>
                <a:spcPct val="77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2400" dirty="0" err="1"/>
              <a:t>Zabbix</a:t>
            </a:r>
            <a:r>
              <a:rPr lang="en-GB" sz="2400" dirty="0"/>
              <a:t>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597900" cy="1255713"/>
          </a:xfrm>
          <a:ln/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2800" dirty="0" smtClean="0"/>
              <a:t>Resumen de Herramientas de Codigo Abierto</a:t>
            </a:r>
            <a:endParaRPr lang="da-DK" sz="28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518276" y="1963739"/>
            <a:ext cx="3236913" cy="549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5340" rIns="0" bIns="0"/>
          <a:lstStyle/>
          <a:p>
            <a:pPr marL="420644" indent="-315881">
              <a:lnSpc>
                <a:spcPct val="77000"/>
              </a:lnSpc>
              <a:spcBef>
                <a:spcPts val="725"/>
              </a:spcBef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 err="1">
                <a:solidFill>
                  <a:srgbClr val="0000FF"/>
                </a:solidFill>
                <a:latin typeface="+mn-lt"/>
              </a:rPr>
              <a:t>Manejo</a:t>
            </a:r>
            <a:r>
              <a:rPr lang="en-GB" b="1" dirty="0">
                <a:solidFill>
                  <a:srgbClr val="0000FF"/>
                </a:solidFill>
                <a:latin typeface="+mn-lt"/>
              </a:rPr>
              <a:t> de </a:t>
            </a:r>
            <a:r>
              <a:rPr lang="en-GB" b="1" dirty="0" err="1">
                <a:solidFill>
                  <a:srgbClr val="0000FF"/>
                </a:solidFill>
                <a:latin typeface="+mn-lt"/>
              </a:rPr>
              <a:t>Cambios</a:t>
            </a:r>
            <a:endParaRPr lang="en-GB" b="1" dirty="0">
              <a:solidFill>
                <a:srgbClr val="0000FF"/>
              </a:solidFill>
              <a:latin typeface="+mn-lt"/>
            </a:endParaRP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Mercurial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Rancid (routers)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RCS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Subversion</a:t>
            </a:r>
          </a:p>
          <a:p>
            <a:pPr marL="420644" indent="-315881">
              <a:lnSpc>
                <a:spcPct val="77000"/>
              </a:lnSpc>
              <a:spcBef>
                <a:spcPts val="725"/>
              </a:spcBef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>
                <a:solidFill>
                  <a:srgbClr val="0000FF"/>
                </a:solidFill>
                <a:latin typeface="+mn-lt"/>
              </a:rPr>
              <a:t>Security/NIDS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>
                <a:solidFill>
                  <a:schemeClr val="tx1"/>
                </a:solidFill>
                <a:latin typeface="+mn-lt"/>
              </a:rPr>
              <a:t>Nessus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OSSEC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Prelude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>
                <a:solidFill>
                  <a:schemeClr val="tx1"/>
                </a:solidFill>
                <a:latin typeface="+mn-lt"/>
              </a:rPr>
              <a:t>Samhain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SNORT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Untangle</a:t>
            </a:r>
          </a:p>
          <a:p>
            <a:pPr marL="420644" indent="-315881">
              <a:lnSpc>
                <a:spcPct val="77000"/>
              </a:lnSpc>
              <a:spcBef>
                <a:spcPts val="725"/>
              </a:spcBef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b="1" dirty="0">
                <a:solidFill>
                  <a:srgbClr val="0000FF"/>
                </a:solidFill>
                <a:latin typeface="+mn-lt"/>
              </a:rPr>
              <a:t>Ticketing</a:t>
            </a:r>
          </a:p>
          <a:p>
            <a:pPr marL="420644" indent="-315881" hangingPunct="1">
              <a:lnSpc>
                <a:spcPct val="77000"/>
              </a:lnSpc>
              <a:spcBef>
                <a:spcPts val="441"/>
              </a:spcBef>
              <a:spcAft>
                <a:spcPts val="0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>
                <a:solidFill>
                  <a:schemeClr val="tx1"/>
                </a:solidFill>
                <a:latin typeface="+mn-lt"/>
              </a:rPr>
              <a:t>RT,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Trac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Redmine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4" y="282575"/>
            <a:ext cx="8607425" cy="126047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Resumen</a:t>
            </a:r>
            <a:r>
              <a:rPr lang="en-GB" dirty="0" smtClean="0"/>
              <a:t> – </a:t>
            </a:r>
            <a:r>
              <a:rPr lang="en-GB" dirty="0" err="1" smtClean="0"/>
              <a:t>las</a:t>
            </a:r>
            <a:r>
              <a:rPr lang="en-GB" dirty="0" smtClean="0"/>
              <a:t> “</a:t>
            </a:r>
            <a:r>
              <a:rPr lang="en-GB" dirty="0" err="1" smtClean="0"/>
              <a:t>reglas</a:t>
            </a:r>
            <a:r>
              <a:rPr lang="en-GB" dirty="0" smtClean="0"/>
              <a:t> de </a:t>
            </a:r>
            <a:r>
              <a:rPr lang="en-GB" dirty="0" err="1" smtClean="0"/>
              <a:t>oro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696912" y="1493837"/>
            <a:ext cx="8772525" cy="4937125"/>
          </a:xfrm>
          <a:ln/>
        </p:spPr>
        <p:txBody>
          <a:bodyPr tIns="12094">
            <a:normAutofit/>
          </a:bodyPr>
          <a:lstStyle/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Mantener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una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organización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(NOC)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responsabilizada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con la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administración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de la red</a:t>
            </a: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Monitorear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la red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para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garantizar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niveles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de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servicio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en el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presente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y el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futuro</a:t>
            </a:r>
            <a:endParaRPr lang="en-GB" sz="24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Mantener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y velar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por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la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seguridad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de la red.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Una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red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segura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garantiza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integridad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,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confidencialidad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, y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disponibilidad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de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sus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datos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y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servicios</a:t>
            </a:r>
            <a:endParaRPr lang="en-GB" sz="24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4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Controlar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,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analizar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,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probar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y registrar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cambios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en la red</a:t>
            </a: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Mantener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un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registro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de  </a:t>
            </a:r>
            <a:r>
              <a:rPr lang="en-GB" sz="2400" i="1" dirty="0" err="1" smtClean="0">
                <a:solidFill>
                  <a:srgbClr val="B84700"/>
                </a:solidFill>
                <a:latin typeface="Utopia" pitchFamily="16" charset="0"/>
              </a:rPr>
              <a:t>incidentes</a:t>
            </a:r>
            <a:r>
              <a:rPr lang="en-GB" sz="2400" i="1" dirty="0" smtClean="0">
                <a:solidFill>
                  <a:srgbClr val="B84700"/>
                </a:solidFill>
                <a:latin typeface="Utopia" pitchFamily="16" charset="0"/>
              </a:rPr>
              <a:t> y solicitudes</a:t>
            </a: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0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000" i="1" dirty="0" smtClean="0">
              <a:solidFill>
                <a:srgbClr val="B84700"/>
              </a:solidFill>
              <a:latin typeface="Utopia" pitchFamily="16" charset="0"/>
            </a:endParaRPr>
          </a:p>
          <a:p>
            <a:pPr>
              <a:lnSpc>
                <a:spcPct val="98000"/>
              </a:lnSpc>
              <a:tabLst>
                <a:tab pos="422232" algn="l"/>
                <a:tab pos="663506" algn="l"/>
                <a:tab pos="1112722" algn="l"/>
                <a:tab pos="1561938" algn="l"/>
                <a:tab pos="2011154" algn="l"/>
                <a:tab pos="2460370" algn="l"/>
                <a:tab pos="2909586" algn="l"/>
                <a:tab pos="3358802" algn="l"/>
                <a:tab pos="3808018" algn="l"/>
                <a:tab pos="4257234" algn="l"/>
                <a:tab pos="4706450" algn="l"/>
                <a:tab pos="5155665" algn="l"/>
                <a:tab pos="5604881" algn="l"/>
                <a:tab pos="6054097" algn="l"/>
                <a:tab pos="6503314" algn="l"/>
                <a:tab pos="6954117" algn="l"/>
                <a:tab pos="7401746" algn="l"/>
                <a:tab pos="7850961" algn="l"/>
                <a:tab pos="8300178" algn="l"/>
                <a:tab pos="8749393" algn="l"/>
                <a:tab pos="9198610" algn="l"/>
              </a:tabLst>
            </a:pPr>
            <a:endParaRPr lang="en-GB" sz="2000" i="1" dirty="0">
              <a:solidFill>
                <a:srgbClr val="B84700"/>
              </a:solidFill>
              <a:latin typeface="Utop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7339"/>
            <a:ext cx="8597900" cy="996950"/>
          </a:xfrm>
          <a:ln/>
        </p:spPr>
        <p:txBody>
          <a:bodyPr/>
          <a:lstStyle/>
          <a:p>
            <a:pPr algn="ctr"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>
                <a:solidFill>
                  <a:schemeClr val="bg2"/>
                </a:solidFill>
              </a:rPr>
              <a:t>Visión</a:t>
            </a:r>
            <a:r>
              <a:rPr lang="en-GB" dirty="0" smtClean="0">
                <a:solidFill>
                  <a:schemeClr val="bg2"/>
                </a:solidFill>
              </a:rPr>
              <a:t> General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096250" y="0"/>
            <a:ext cx="1809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39863" y="7121525"/>
            <a:ext cx="1588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16313" y="1570038"/>
            <a:ext cx="2590800" cy="1022351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Monitoreo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buFontTx/>
              <a:buChar char="-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Recolección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Datos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Conteo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021513" y="3398837"/>
            <a:ext cx="2667000" cy="1524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Planear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/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Capacidad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buFontTx/>
              <a:buChar char="-"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Disponibilidad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(</a:t>
            </a:r>
            <a:r>
              <a:rPr lang="en-GB" sz="14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SLAs)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‏</a:t>
            </a: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Tendencias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Detectar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problemas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9750" y="3095626"/>
            <a:ext cx="2595563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Control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cambios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/>
            </a:r>
            <a:b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</a:b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  y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monitoreo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6264" y="4787901"/>
            <a:ext cx="2339975" cy="720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Mejoramientos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Actualizaciones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068763" y="6480175"/>
            <a:ext cx="2571749" cy="5397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Arreglar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problemas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003800" y="5256214"/>
            <a:ext cx="2398713" cy="720725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Quejas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 de </a:t>
            </a:r>
            <a:r>
              <a:rPr lang="en-GB" sz="1800" b="1" dirty="0" err="1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Clientes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Solicitudes </a:t>
            </a:r>
            <a:endParaRPr lang="en-GB" sz="1800" b="1" dirty="0">
              <a:solidFill>
                <a:srgbClr val="00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668713" y="3475037"/>
            <a:ext cx="2416176" cy="113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69940" rIns="89991" bIns="44996" anchor="ctr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Herramientas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 NOC</a:t>
            </a:r>
            <a:endParaRPr lang="en-GB" sz="1800" b="1" dirty="0">
              <a:solidFill>
                <a:schemeClr val="tx1"/>
              </a:solidFill>
              <a:latin typeface="Arial" charset="0"/>
              <a:ea typeface="MS Gothic" charset="0"/>
              <a:cs typeface="MS Gothic" charset="0"/>
            </a:endParaRPr>
          </a:p>
          <a:p>
            <a:pPr algn="ctr">
              <a:lnSpc>
                <a:spcPct val="92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1800" b="1" dirty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GB" sz="1800" b="1" dirty="0" err="1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Sistema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rPr>
              <a:t> de Tickets</a:t>
            </a:r>
            <a:endParaRPr lang="en-GB" sz="1800" b="1" dirty="0">
              <a:solidFill>
                <a:schemeClr val="tx1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6155" name="Freeform 11"/>
          <p:cNvSpPr>
            <a:spLocks noChangeArrowheads="1"/>
          </p:cNvSpPr>
          <p:nvPr/>
        </p:nvSpPr>
        <p:spPr bwMode="auto">
          <a:xfrm>
            <a:off x="6183313" y="2103438"/>
            <a:ext cx="2060576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00" y="0"/>
              </a:cxn>
            </a:cxnLst>
            <a:rect l="0" t="0" r="r" b="b"/>
            <a:pathLst>
              <a:path w="6001" h="1">
                <a:moveTo>
                  <a:pt x="0" y="0"/>
                </a:moveTo>
                <a:lnTo>
                  <a:pt x="600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8243888" y="2103437"/>
            <a:ext cx="1588" cy="1260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00"/>
              </a:cxn>
            </a:cxnLst>
            <a:rect l="0" t="0" r="r" b="b"/>
            <a:pathLst>
              <a:path w="1" h="3501">
                <a:moveTo>
                  <a:pt x="0" y="0"/>
                </a:moveTo>
                <a:lnTo>
                  <a:pt x="0" y="350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7" name="Freeform 13"/>
          <p:cNvSpPr>
            <a:spLocks noChangeArrowheads="1"/>
          </p:cNvSpPr>
          <p:nvPr/>
        </p:nvSpPr>
        <p:spPr bwMode="auto">
          <a:xfrm>
            <a:off x="8271194" y="5075237"/>
            <a:ext cx="45719" cy="1655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0"/>
              </a:cxn>
            </a:cxnLst>
            <a:rect l="0" t="0" r="r" b="b"/>
            <a:pathLst>
              <a:path w="1" h="5501">
                <a:moveTo>
                  <a:pt x="0" y="0"/>
                </a:moveTo>
                <a:lnTo>
                  <a:pt x="0" y="550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 flipV="1">
            <a:off x="6792912" y="6675438"/>
            <a:ext cx="1487488" cy="45719"/>
          </a:xfrm>
          <a:custGeom>
            <a:avLst/>
            <a:gdLst/>
            <a:ahLst/>
            <a:cxnLst>
              <a:cxn ang="0">
                <a:pos x="6000" y="0"/>
              </a:cxn>
              <a:cxn ang="0">
                <a:pos x="0" y="0"/>
              </a:cxn>
            </a:cxnLst>
            <a:rect l="0" t="0" r="r" b="b"/>
            <a:pathLst>
              <a:path w="6001" h="1">
                <a:moveTo>
                  <a:pt x="6000" y="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59" name="Freeform 15"/>
          <p:cNvSpPr>
            <a:spLocks noChangeArrowheads="1"/>
          </p:cNvSpPr>
          <p:nvPr/>
        </p:nvSpPr>
        <p:spPr bwMode="auto">
          <a:xfrm>
            <a:off x="1619250" y="6732589"/>
            <a:ext cx="2339975" cy="1587"/>
          </a:xfrm>
          <a:custGeom>
            <a:avLst/>
            <a:gdLst/>
            <a:ahLst/>
            <a:cxnLst>
              <a:cxn ang="0">
                <a:pos x="6500" y="0"/>
              </a:cxn>
              <a:cxn ang="0">
                <a:pos x="0" y="0"/>
              </a:cxn>
            </a:cxnLst>
            <a:rect l="0" t="0" r="r" b="b"/>
            <a:pathLst>
              <a:path w="6501" h="1">
                <a:moveTo>
                  <a:pt x="6500" y="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1619250" y="5651500"/>
            <a:ext cx="1588" cy="1081088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0" y="0"/>
              </a:cxn>
            </a:cxnLst>
            <a:rect l="0" t="0" r="r" b="b"/>
            <a:pathLst>
              <a:path w="1" h="3001">
                <a:moveTo>
                  <a:pt x="0" y="30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1619250" y="3959226"/>
            <a:ext cx="1588" cy="720725"/>
          </a:xfrm>
          <a:custGeom>
            <a:avLst/>
            <a:gdLst/>
            <a:ahLst/>
            <a:cxnLst>
              <a:cxn ang="0">
                <a:pos x="0" y="2000"/>
              </a:cxn>
              <a:cxn ang="0">
                <a:pos x="0" y="0"/>
              </a:cxn>
            </a:cxnLst>
            <a:rect l="0" t="0" r="r" b="b"/>
            <a:pathLst>
              <a:path w="1" h="2001">
                <a:moveTo>
                  <a:pt x="0" y="20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2" name="Freeform 18"/>
          <p:cNvSpPr>
            <a:spLocks noChangeArrowheads="1"/>
          </p:cNvSpPr>
          <p:nvPr/>
        </p:nvSpPr>
        <p:spPr bwMode="auto">
          <a:xfrm>
            <a:off x="1619250" y="2160588"/>
            <a:ext cx="1588" cy="863600"/>
          </a:xfrm>
          <a:custGeom>
            <a:avLst/>
            <a:gdLst/>
            <a:ahLst/>
            <a:cxnLst>
              <a:cxn ang="0">
                <a:pos x="0" y="2400"/>
              </a:cxn>
              <a:cxn ang="0">
                <a:pos x="0" y="0"/>
              </a:cxn>
            </a:cxnLst>
            <a:rect l="0" t="0" r="r" b="b"/>
            <a:pathLst>
              <a:path w="1" h="2401">
                <a:moveTo>
                  <a:pt x="0" y="24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1619251" y="2160589"/>
            <a:ext cx="1897063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0" y="0"/>
              </a:cxn>
            </a:cxnLst>
            <a:rect l="0" t="0" r="r" b="b"/>
            <a:pathLst>
              <a:path w="6501" h="1">
                <a:moveTo>
                  <a:pt x="0" y="0"/>
                </a:moveTo>
                <a:lnTo>
                  <a:pt x="6500" y="0"/>
                </a:lnTo>
              </a:path>
            </a:pathLst>
          </a:custGeom>
          <a:noFill/>
          <a:ln w="36720">
            <a:solidFill>
              <a:srgbClr val="000000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5616575" y="4608514"/>
            <a:ext cx="1588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00"/>
              </a:cxn>
            </a:cxnLst>
            <a:rect l="0" t="0" r="r" b="b"/>
            <a:pathLst>
              <a:path w="1" h="1501">
                <a:moveTo>
                  <a:pt x="0" y="0"/>
                </a:moveTo>
                <a:lnTo>
                  <a:pt x="0" y="150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4859338" y="4679951"/>
            <a:ext cx="1588" cy="1620838"/>
          </a:xfrm>
          <a:custGeom>
            <a:avLst/>
            <a:gdLst/>
            <a:ahLst/>
            <a:cxnLst>
              <a:cxn ang="0">
                <a:pos x="0" y="4500"/>
              </a:cxn>
              <a:cxn ang="0">
                <a:pos x="0" y="0"/>
              </a:cxn>
            </a:cxnLst>
            <a:rect l="0" t="0" r="r" b="b"/>
            <a:pathLst>
              <a:path w="1" h="4501">
                <a:moveTo>
                  <a:pt x="0" y="4500"/>
                </a:moveTo>
                <a:lnTo>
                  <a:pt x="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3024188" y="4535489"/>
            <a:ext cx="1081088" cy="539750"/>
          </a:xfrm>
          <a:custGeom>
            <a:avLst/>
            <a:gdLst/>
            <a:ahLst/>
            <a:cxnLst>
              <a:cxn ang="0">
                <a:pos x="0" y="1500"/>
              </a:cxn>
              <a:cxn ang="0">
                <a:pos x="3000" y="0"/>
              </a:cxn>
            </a:cxnLst>
            <a:rect l="0" t="0" r="r" b="b"/>
            <a:pathLst>
              <a:path w="3001" h="1501">
                <a:moveTo>
                  <a:pt x="0" y="1500"/>
                </a:moveTo>
                <a:lnTo>
                  <a:pt x="300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6107112" y="4068763"/>
            <a:ext cx="900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00" y="0"/>
              </a:cxn>
            </a:cxnLst>
            <a:rect l="0" t="0" r="r" b="b"/>
            <a:pathLst>
              <a:path w="2501" h="1">
                <a:moveTo>
                  <a:pt x="0" y="0"/>
                </a:moveTo>
                <a:lnTo>
                  <a:pt x="2500" y="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932363" y="2700339"/>
            <a:ext cx="1588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0"/>
              </a:cxn>
            </a:cxnLst>
            <a:rect l="0" t="0" r="r" b="b"/>
            <a:pathLst>
              <a:path w="1" h="2001">
                <a:moveTo>
                  <a:pt x="0" y="0"/>
                </a:moveTo>
                <a:lnTo>
                  <a:pt x="0" y="2000"/>
                </a:lnTo>
              </a:path>
            </a:pathLst>
          </a:custGeom>
          <a:noFill/>
          <a:ln w="36720">
            <a:solidFill>
              <a:srgbClr val="800000"/>
            </a:solidFill>
            <a:bevel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6275388" y="1979613"/>
            <a:ext cx="28797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00" y="0"/>
              </a:cxn>
            </a:cxnLst>
            <a:rect l="0" t="0" r="r" b="b"/>
            <a:pathLst>
              <a:path w="8001" h="1">
                <a:moveTo>
                  <a:pt x="0" y="0"/>
                </a:moveTo>
                <a:lnTo>
                  <a:pt x="8000" y="0"/>
                </a:lnTo>
              </a:path>
            </a:pathLst>
          </a:custGeom>
          <a:noFill/>
          <a:ln w="36720">
            <a:solidFill>
              <a:srgbClr val="FF6309"/>
            </a:solidFill>
            <a:bevel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pPr algn="ctr"/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176712" y="2879726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879726" y="4435476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156326" y="3600451"/>
            <a:ext cx="900113" cy="388937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580062" y="4722814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068762" y="5256213"/>
            <a:ext cx="900113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>
                <a:solidFill>
                  <a:srgbClr val="800000"/>
                </a:solidFill>
                <a:latin typeface="Arial" charset="0"/>
                <a:ea typeface="MS Gothic" charset="0"/>
                <a:cs typeface="MS Gothic" charset="0"/>
              </a:rPr>
              <a:t>Ticket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804025" y="1655763"/>
            <a:ext cx="1443038" cy="352425"/>
          </a:xfrm>
          <a:prstGeom prst="rect">
            <a:avLst/>
          </a:prstGeom>
          <a:noFill/>
          <a:ln w="36720">
            <a:noFill/>
            <a:bevel/>
            <a:headEnd/>
            <a:tailEnd/>
          </a:ln>
          <a:effectLst/>
        </p:spPr>
        <p:txBody>
          <a:bodyPr wrap="none" lIns="108348" tIns="73432" rIns="108348" bIns="63354"/>
          <a:lstStyle/>
          <a:p>
            <a:pPr algn="ctr">
              <a:lnSpc>
                <a:spcPct val="93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sz="1700" b="1" dirty="0" smtClean="0">
                <a:solidFill>
                  <a:srgbClr val="FF6309"/>
                </a:solidFill>
                <a:latin typeface="Arial" charset="0"/>
                <a:ea typeface="MS Gothic" charset="0"/>
                <a:cs typeface="MS Gothic" charset="0"/>
              </a:rPr>
              <a:t>Notificaciones</a:t>
            </a:r>
            <a:endParaRPr lang="da-DK" sz="1700" b="1" dirty="0">
              <a:solidFill>
                <a:srgbClr val="FF6309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4935537"/>
          </a:xfrm>
          <a:ln/>
        </p:spPr>
        <p:txBody>
          <a:bodyPr tIns="37796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Asegurarse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la red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funcionando</a:t>
            </a:r>
            <a:r>
              <a:rPr lang="en-GB" dirty="0" smtClean="0"/>
              <a:t>. Se </a:t>
            </a:r>
            <a:r>
              <a:rPr lang="en-GB" dirty="0" err="1" smtClean="0"/>
              <a:t>necesita</a:t>
            </a:r>
            <a:r>
              <a:rPr lang="en-GB" dirty="0" smtClean="0"/>
              <a:t> </a:t>
            </a:r>
            <a:r>
              <a:rPr lang="en-GB" dirty="0" err="1" smtClean="0"/>
              <a:t>monitorearla</a:t>
            </a:r>
            <a:r>
              <a:rPr lang="en-GB" dirty="0" smtClean="0"/>
              <a:t>!</a:t>
            </a:r>
            <a:endParaRPr lang="en-GB" dirty="0"/>
          </a:p>
          <a:p>
            <a:pPr marL="852400" lvl="1" indent="-282546">
              <a:lnSpc>
                <a:spcPct val="112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Proveer</a:t>
            </a:r>
            <a:r>
              <a:rPr lang="en-GB" dirty="0" smtClean="0"/>
              <a:t> el </a:t>
            </a:r>
            <a:r>
              <a:rPr lang="en-GB" dirty="0" err="1" smtClean="0"/>
              <a:t>nivel</a:t>
            </a:r>
            <a:r>
              <a:rPr lang="en-GB" dirty="0" smtClean="0"/>
              <a:t> de </a:t>
            </a:r>
            <a:r>
              <a:rPr lang="en-GB" dirty="0" err="1" smtClean="0"/>
              <a:t>servicios</a:t>
            </a:r>
            <a:r>
              <a:rPr lang="en-GB" dirty="0" smtClean="0"/>
              <a:t> </a:t>
            </a:r>
            <a:r>
              <a:rPr lang="en-GB" dirty="0" err="1" smtClean="0"/>
              <a:t>acordado</a:t>
            </a:r>
            <a:r>
              <a:rPr lang="en-GB" dirty="0" smtClean="0"/>
              <a:t> (SLA)</a:t>
            </a:r>
            <a:r>
              <a:rPr lang="en-GB" dirty="0"/>
              <a:t>‏</a:t>
            </a:r>
          </a:p>
          <a:p>
            <a:pPr marL="852400" lvl="1" indent="-282546">
              <a:lnSpc>
                <a:spcPct val="112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Depende</a:t>
            </a:r>
            <a:r>
              <a:rPr lang="en-GB" dirty="0" smtClean="0"/>
              <a:t> de </a:t>
            </a:r>
            <a:r>
              <a:rPr lang="en-GB" dirty="0" err="1" smtClean="0"/>
              <a:t>factores</a:t>
            </a:r>
            <a:r>
              <a:rPr lang="en-GB" dirty="0" smtClean="0"/>
              <a:t> </a:t>
            </a:r>
            <a:r>
              <a:rPr lang="en-GB" dirty="0" err="1" smtClean="0"/>
              <a:t>administrativos</a:t>
            </a:r>
            <a:r>
              <a:rPr lang="en-GB" dirty="0" smtClean="0"/>
              <a:t> </a:t>
            </a:r>
            <a:endParaRPr lang="en-GB" dirty="0"/>
          </a:p>
          <a:p>
            <a:pPr marL="888908" lvl="2" indent="-212703">
              <a:lnSpc>
                <a:spcPct val="112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A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aspira</a:t>
            </a:r>
            <a:r>
              <a:rPr lang="en-GB" dirty="0" smtClean="0"/>
              <a:t> la </a:t>
            </a:r>
            <a:r>
              <a:rPr lang="en-GB" dirty="0" err="1" smtClean="0"/>
              <a:t>gerencia</a:t>
            </a:r>
            <a:r>
              <a:rPr lang="en-GB" dirty="0" smtClean="0"/>
              <a:t>?</a:t>
            </a:r>
            <a:endParaRPr lang="en-GB" dirty="0"/>
          </a:p>
          <a:p>
            <a:pPr marL="888908" lvl="2" indent="-212703">
              <a:lnSpc>
                <a:spcPct val="112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A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aspiran</a:t>
            </a:r>
            <a:r>
              <a:rPr lang="en-GB" dirty="0" smtClean="0"/>
              <a:t>  los </a:t>
            </a:r>
            <a:r>
              <a:rPr lang="en-GB" dirty="0" err="1" smtClean="0"/>
              <a:t>usuarios</a:t>
            </a:r>
            <a:r>
              <a:rPr lang="en-GB" dirty="0" smtClean="0"/>
              <a:t>, y </a:t>
            </a:r>
            <a:r>
              <a:rPr lang="en-GB" dirty="0" err="1" smtClean="0"/>
              <a:t>clientes</a:t>
            </a:r>
            <a:r>
              <a:rPr lang="en-GB" dirty="0" smtClean="0"/>
              <a:t>?</a:t>
            </a:r>
            <a:endParaRPr lang="en-GB" dirty="0"/>
          </a:p>
          <a:p>
            <a:pPr marL="852400" lvl="1" indent="-282546">
              <a:lnSpc>
                <a:spcPct val="112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Monitoreo</a:t>
            </a:r>
            <a:r>
              <a:rPr lang="en-GB" dirty="0" smtClean="0"/>
              <a:t> 24x7?</a:t>
            </a:r>
            <a:endParaRPr lang="en-GB" dirty="0"/>
          </a:p>
          <a:p>
            <a:pPr marL="888908" lvl="2" indent="-212703">
              <a:lnSpc>
                <a:spcPct val="112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No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posible</a:t>
            </a:r>
            <a:r>
              <a:rPr lang="en-GB" dirty="0" smtClean="0"/>
              <a:t> </a:t>
            </a:r>
            <a:r>
              <a:rPr lang="en-GB" dirty="0" err="1" smtClean="0"/>
              <a:t>proveer</a:t>
            </a:r>
            <a:r>
              <a:rPr lang="en-GB" dirty="0" smtClean="0"/>
              <a:t> </a:t>
            </a:r>
            <a:r>
              <a:rPr lang="en-GB" dirty="0" err="1" smtClean="0"/>
              <a:t>servicios</a:t>
            </a:r>
            <a:r>
              <a:rPr lang="en-GB" dirty="0" smtClean="0"/>
              <a:t> a100</a:t>
            </a:r>
            <a:r>
              <a:rPr lang="en-GB" dirty="0"/>
              <a:t>% </a:t>
            </a:r>
            <a:r>
              <a:rPr lang="en-GB" dirty="0" smtClean="0"/>
              <a:t> </a:t>
            </a:r>
            <a:r>
              <a:rPr lang="en-GB" dirty="0" err="1" smtClean="0"/>
              <a:t>disponibilidad</a:t>
            </a:r>
            <a:endParaRPr lang="en-GB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administración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?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60364" y="1963739"/>
            <a:ext cx="9350375" cy="4929187"/>
          </a:xfrm>
          <a:ln/>
        </p:spPr>
        <p:txBody>
          <a:bodyPr tIns="0">
            <a:normAutofit lnSpcReduction="10000"/>
          </a:bodyPr>
          <a:lstStyle/>
          <a:p>
            <a:pPr marL="420644" indent="-315881"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 smtClean="0"/>
              <a:t>Dado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conmutadores</a:t>
            </a:r>
            <a:r>
              <a:rPr lang="en-US" dirty="0" smtClean="0"/>
              <a:t> y </a:t>
            </a:r>
            <a:r>
              <a:rPr lang="en-US" dirty="0" err="1" smtClean="0"/>
              <a:t>enrutadores</a:t>
            </a:r>
            <a:r>
              <a:rPr lang="en-US" dirty="0" smtClean="0"/>
              <a:t> de la red </a:t>
            </a:r>
            <a:r>
              <a:rPr lang="en-US" dirty="0" err="1" smtClean="0"/>
              <a:t>soportan</a:t>
            </a:r>
            <a:r>
              <a:rPr lang="en-US" dirty="0" smtClean="0"/>
              <a:t> SNMP…</a:t>
            </a:r>
            <a:endParaRPr lang="en-US" dirty="0"/>
          </a:p>
          <a:p>
            <a:pPr marL="420644" indent="-315881">
              <a:lnSpc>
                <a:spcPct val="103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/>
              <a:t>Use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 (y gratis!)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monitorear</a:t>
            </a:r>
            <a:r>
              <a:rPr lang="en-US" dirty="0" smtClean="0"/>
              <a:t>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equipos</a:t>
            </a:r>
            <a:r>
              <a:rPr lang="en-US" dirty="0" smtClean="0"/>
              <a:t>:</a:t>
            </a:r>
            <a:endParaRPr lang="en-US" dirty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 err="1"/>
              <a:t>Nagios</a:t>
            </a:r>
            <a:r>
              <a:rPr lang="en-US" dirty="0"/>
              <a:t> – </a:t>
            </a:r>
            <a:r>
              <a:rPr lang="en-US" dirty="0">
                <a:solidFill>
                  <a:srgbClr val="009999"/>
                </a:solidFill>
                <a:hlinkClick r:id="rId3"/>
              </a:rPr>
              <a:t>http://nagios.org</a:t>
            </a:r>
            <a:r>
              <a:rPr lang="en-US" dirty="0">
                <a:solidFill>
                  <a:srgbClr val="009999"/>
                </a:solidFill>
              </a:rPr>
              <a:t>/</a:t>
            </a:r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 err="1"/>
              <a:t>Sysmon</a:t>
            </a:r>
            <a:r>
              <a:rPr lang="en-US" dirty="0"/>
              <a:t> - </a:t>
            </a:r>
            <a:r>
              <a:rPr lang="en-US" dirty="0">
                <a:solidFill>
                  <a:srgbClr val="009999"/>
                </a:solidFill>
                <a:hlinkClick r:id="rId4"/>
              </a:rPr>
              <a:t>http://www.sysmon.org</a:t>
            </a:r>
            <a:r>
              <a:rPr lang="en-US" dirty="0">
                <a:solidFill>
                  <a:srgbClr val="009999"/>
                </a:solidFill>
              </a:rPr>
              <a:t>/</a:t>
            </a:r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/>
              <a:t>Open NMS - </a:t>
            </a:r>
            <a:r>
              <a:rPr lang="en-US" dirty="0">
                <a:solidFill>
                  <a:srgbClr val="009999"/>
                </a:solidFill>
                <a:hlinkClick r:id="rId5"/>
              </a:rPr>
              <a:t>http://www.opennms.org/</a:t>
            </a:r>
            <a:r>
              <a:rPr lang="en-US" dirty="0"/>
              <a:t> </a:t>
            </a:r>
            <a:endParaRPr lang="en-US" dirty="0" smtClean="0"/>
          </a:p>
          <a:p>
            <a:pPr marL="852400" lvl="1" indent="-282546">
              <a:lnSpc>
                <a:spcPct val="103000"/>
              </a:lnSpc>
              <a:spcBef>
                <a:spcPts val="700"/>
              </a:spcBef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 smtClean="0"/>
              <a:t>Cacti – </a:t>
            </a:r>
            <a:r>
              <a:rPr lang="en-US" dirty="0" smtClean="0">
                <a:solidFill>
                  <a:srgbClr val="009999"/>
                </a:solidFill>
                <a:hlinkClick r:id="rId5"/>
              </a:rPr>
              <a:t>http://www.cacti.net</a:t>
            </a:r>
            <a:endParaRPr lang="en-US" dirty="0">
              <a:solidFill>
                <a:srgbClr val="009999"/>
              </a:solidFill>
              <a:hlinkClick r:id="rId5"/>
            </a:endParaRPr>
          </a:p>
          <a:p>
            <a:pPr marL="420644" indent="-315881">
              <a:lnSpc>
                <a:spcPct val="103000"/>
              </a:lnSpc>
              <a:spcBef>
                <a:spcPts val="800"/>
              </a:spcBef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US" dirty="0" smtClean="0"/>
              <a:t>La meta </a:t>
            </a:r>
            <a:r>
              <a:rPr lang="en-US" dirty="0" err="1" smtClean="0"/>
              <a:t>es</a:t>
            </a:r>
            <a:r>
              <a:rPr lang="en-US" dirty="0" smtClean="0"/>
              <a:t> saber </a:t>
            </a:r>
            <a:r>
              <a:rPr lang="en-US" dirty="0" err="1" smtClean="0"/>
              <a:t>que</a:t>
            </a:r>
            <a:r>
              <a:rPr lang="en-US" dirty="0" smtClean="0"/>
              <a:t> la red </a:t>
            </a:r>
            <a:r>
              <a:rPr lang="en-US" dirty="0" err="1" smtClean="0"/>
              <a:t>tiene</a:t>
            </a:r>
            <a:r>
              <a:rPr lang="en-US" dirty="0" smtClean="0"/>
              <a:t> problems antes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clientes</a:t>
            </a:r>
            <a:r>
              <a:rPr lang="en-US" dirty="0" smtClean="0"/>
              <a:t> </a:t>
            </a:r>
            <a:r>
              <a:rPr lang="en-US" dirty="0" err="1" smtClean="0"/>
              <a:t>empiezen</a:t>
            </a:r>
            <a:r>
              <a:rPr lang="en-US" dirty="0" smtClean="0"/>
              <a:t> a </a:t>
            </a:r>
            <a:r>
              <a:rPr lang="en-US" dirty="0" err="1" smtClean="0"/>
              <a:t>telefonear</a:t>
            </a:r>
            <a:endParaRPr lang="en-US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17500"/>
            <a:ext cx="8597900" cy="118268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Para qué administrar la red? - </a:t>
            </a:r>
            <a:r>
              <a:rPr lang="da-DK" dirty="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15913" y="1570037"/>
            <a:ext cx="9359900" cy="5300662"/>
          </a:xfrm>
          <a:ln/>
        </p:spPr>
        <p:txBody>
          <a:bodyPr tIns="37796">
            <a:normAutofit lnSpcReduction="10000"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Qué</a:t>
            </a:r>
            <a:r>
              <a:rPr lang="en-GB" sz="2400" dirty="0" smtClean="0"/>
              <a:t> se </a:t>
            </a:r>
            <a:r>
              <a:rPr lang="en-GB" sz="2400" dirty="0" err="1" smtClean="0"/>
              <a:t>necesita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proveer</a:t>
            </a:r>
            <a:r>
              <a:rPr lang="en-GB" sz="2400" dirty="0" smtClean="0"/>
              <a:t> 99.9 </a:t>
            </a:r>
            <a:r>
              <a:rPr lang="en-GB" sz="2400" dirty="0"/>
              <a:t>% </a:t>
            </a:r>
            <a:r>
              <a:rPr lang="en-GB" sz="2400" dirty="0" smtClean="0"/>
              <a:t>de </a:t>
            </a:r>
            <a:r>
              <a:rPr lang="en-GB" sz="2400" dirty="0" err="1" smtClean="0"/>
              <a:t>disponibilidad</a:t>
            </a:r>
            <a:r>
              <a:rPr lang="en-GB" sz="2400" dirty="0" smtClean="0"/>
              <a:t>?</a:t>
            </a:r>
            <a:endParaRPr lang="en-GB" sz="24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30,5 x 24 = 762 </a:t>
            </a:r>
            <a:r>
              <a:rPr lang="en-GB" sz="2000" dirty="0" err="1" smtClean="0"/>
              <a:t>horas</a:t>
            </a:r>
            <a:r>
              <a:rPr lang="en-GB" sz="2000" dirty="0" smtClean="0"/>
              <a:t> al </a:t>
            </a:r>
            <a:r>
              <a:rPr lang="en-GB" sz="2000" dirty="0" err="1" smtClean="0"/>
              <a:t>mes</a:t>
            </a:r>
            <a:endParaRPr lang="en-GB" sz="20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(762 – (762 x .999)) x 60 = 45 </a:t>
            </a:r>
            <a:r>
              <a:rPr lang="en-GB" sz="2000" dirty="0" err="1" smtClean="0"/>
              <a:t>minutos</a:t>
            </a:r>
            <a:r>
              <a:rPr lang="en-GB" sz="2000" dirty="0" smtClean="0"/>
              <a:t> - </a:t>
            </a:r>
            <a:r>
              <a:rPr lang="en-GB" sz="2000" dirty="0" err="1" smtClean="0"/>
              <a:t>máximo</a:t>
            </a:r>
            <a:r>
              <a:rPr lang="en-GB" sz="2000" dirty="0" smtClean="0"/>
              <a:t> </a:t>
            </a:r>
            <a:r>
              <a:rPr lang="en-GB" sz="2000" dirty="0" err="1" smtClean="0"/>
              <a:t>límite</a:t>
            </a:r>
            <a:r>
              <a:rPr lang="en-GB" sz="2000" dirty="0" smtClean="0"/>
              <a:t> de </a:t>
            </a:r>
            <a:r>
              <a:rPr lang="en-GB" sz="2000" dirty="0" err="1" smtClean="0"/>
              <a:t>tiempo</a:t>
            </a:r>
            <a:r>
              <a:rPr lang="en-GB" sz="2000" dirty="0" smtClean="0"/>
              <a:t> de red no </a:t>
            </a:r>
            <a:r>
              <a:rPr lang="en-GB" sz="2000" dirty="0" err="1" smtClean="0"/>
              <a:t>disponible</a:t>
            </a:r>
            <a:r>
              <a:rPr lang="en-GB" sz="2000" dirty="0" smtClean="0"/>
              <a:t> al </a:t>
            </a:r>
            <a:r>
              <a:rPr lang="en-GB" sz="2000" dirty="0" err="1" smtClean="0"/>
              <a:t>mes</a:t>
            </a:r>
            <a:r>
              <a:rPr lang="en-GB" sz="2000" dirty="0" smtClean="0"/>
              <a:t>!</a:t>
            </a:r>
            <a:endParaRPr lang="en-GB" sz="2000" dirty="0"/>
          </a:p>
          <a:p>
            <a:pPr marL="420644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400" dirty="0" err="1" smtClean="0"/>
              <a:t>Necesita</a:t>
            </a:r>
            <a:r>
              <a:rPr lang="en-GB" sz="2400" dirty="0" smtClean="0"/>
              <a:t> </a:t>
            </a:r>
            <a:r>
              <a:rPr lang="en-GB" sz="2400" dirty="0" err="1" smtClean="0"/>
              <a:t>detener</a:t>
            </a:r>
            <a:r>
              <a:rPr lang="en-GB" sz="2400" dirty="0" smtClean="0"/>
              <a:t> la red 1 </a:t>
            </a:r>
            <a:r>
              <a:rPr lang="en-GB" sz="2400" dirty="0" err="1" smtClean="0"/>
              <a:t>hora</a:t>
            </a:r>
            <a:r>
              <a:rPr lang="en-GB" sz="2400" dirty="0" smtClean="0"/>
              <a:t> </a:t>
            </a:r>
            <a:r>
              <a:rPr lang="en-GB" sz="2400" dirty="0"/>
              <a:t>/ </a:t>
            </a:r>
            <a:r>
              <a:rPr lang="en-GB" sz="2400" dirty="0" err="1" smtClean="0"/>
              <a:t>semana</a:t>
            </a:r>
            <a:r>
              <a:rPr lang="en-GB" sz="2400" dirty="0" smtClean="0"/>
              <a:t>?</a:t>
            </a:r>
            <a:endParaRPr lang="en-GB" sz="24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/>
              <a:t>(762 - 4) / 762 x 100 = 99.4 </a:t>
            </a:r>
            <a:r>
              <a:rPr lang="en-GB" sz="2000" dirty="0" smtClean="0"/>
              <a:t>%  &lt;= </a:t>
            </a:r>
            <a:r>
              <a:rPr lang="en-GB" sz="2000" dirty="0" smtClean="0">
                <a:sym typeface="Wingdings" pitchFamily="2" charset="2"/>
              </a:rPr>
              <a:t></a:t>
            </a:r>
            <a:endParaRPr lang="en-GB" sz="2000" dirty="0"/>
          </a:p>
          <a:p>
            <a:pPr marL="852400" lvl="1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570204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Recuerda</a:t>
            </a:r>
            <a:r>
              <a:rPr lang="en-GB" dirty="0" smtClean="0">
                <a:solidFill>
                  <a:srgbClr val="FF0000"/>
                </a:solidFill>
              </a:rPr>
              <a:t>! </a:t>
            </a:r>
          </a:p>
          <a:p>
            <a:pPr marL="1426868" lvl="3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Tener</a:t>
            </a:r>
            <a:r>
              <a:rPr lang="en-GB" sz="1800" dirty="0" smtClean="0">
                <a:solidFill>
                  <a:srgbClr val="FF0000"/>
                </a:solidFill>
              </a:rPr>
              <a:t> en </a:t>
            </a:r>
            <a:r>
              <a:rPr lang="en-GB" sz="1800" dirty="0" err="1" smtClean="0">
                <a:solidFill>
                  <a:srgbClr val="FF0000"/>
                </a:solidFill>
              </a:rPr>
              <a:t>cuenta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mantenimientos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planificados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para</a:t>
            </a:r>
            <a:r>
              <a:rPr lang="en-GB" sz="1800" dirty="0" smtClean="0">
                <a:solidFill>
                  <a:srgbClr val="FF0000"/>
                </a:solidFill>
              </a:rPr>
              <a:t> el </a:t>
            </a:r>
            <a:r>
              <a:rPr lang="en-GB" sz="1800" dirty="0" err="1" smtClean="0">
                <a:solidFill>
                  <a:srgbClr val="FF0000"/>
                </a:solidFill>
              </a:rPr>
              <a:t>cálculo</a:t>
            </a:r>
            <a:r>
              <a:rPr lang="en-GB" sz="1800" dirty="0" smtClean="0">
                <a:solidFill>
                  <a:srgbClr val="FF0000"/>
                </a:solidFill>
              </a:rPr>
              <a:t> del </a:t>
            </a:r>
            <a:r>
              <a:rPr lang="en-GB" sz="1800" dirty="0" err="1" smtClean="0">
                <a:solidFill>
                  <a:srgbClr val="FF0000"/>
                </a:solidFill>
              </a:rPr>
              <a:t>nivel</a:t>
            </a:r>
            <a:r>
              <a:rPr lang="en-GB" sz="1800" dirty="0" smtClean="0">
                <a:solidFill>
                  <a:srgbClr val="FF0000"/>
                </a:solidFill>
              </a:rPr>
              <a:t> de </a:t>
            </a:r>
            <a:r>
              <a:rPr lang="en-GB" sz="1800" dirty="0" err="1" smtClean="0">
                <a:solidFill>
                  <a:srgbClr val="FF0000"/>
                </a:solidFill>
              </a:rPr>
              <a:t>servicio</a:t>
            </a:r>
            <a:r>
              <a:rPr lang="en-GB" sz="1800" dirty="0" smtClean="0">
                <a:solidFill>
                  <a:srgbClr val="FF0000"/>
                </a:solidFill>
              </a:rPr>
              <a:t> (SLA). </a:t>
            </a:r>
          </a:p>
          <a:p>
            <a:pPr marL="1426868" lvl="3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1800" dirty="0" err="1" smtClean="0">
                <a:solidFill>
                  <a:srgbClr val="FF0000"/>
                </a:solidFill>
              </a:rPr>
              <a:t>Notificar</a:t>
            </a:r>
            <a:r>
              <a:rPr lang="en-GB" sz="1800" dirty="0" smtClean="0">
                <a:solidFill>
                  <a:srgbClr val="FF0000"/>
                </a:solidFill>
              </a:rPr>
              <a:t> a los </a:t>
            </a:r>
            <a:r>
              <a:rPr lang="en-GB" sz="1800" dirty="0" err="1" smtClean="0">
                <a:solidFill>
                  <a:srgbClr val="FF0000"/>
                </a:solidFill>
              </a:rPr>
              <a:t>clientes</a:t>
            </a:r>
            <a:r>
              <a:rPr lang="en-GB" sz="1800" dirty="0" smtClean="0">
                <a:solidFill>
                  <a:srgbClr val="FF0000"/>
                </a:solidFill>
              </a:rPr>
              <a:t> al </a:t>
            </a:r>
            <a:r>
              <a:rPr lang="en-GB" sz="1800" dirty="0" err="1" smtClean="0">
                <a:solidFill>
                  <a:srgbClr val="FF0000"/>
                </a:solidFill>
              </a:rPr>
              <a:t>respecto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en-GB" sz="1800" dirty="0" err="1" smtClean="0">
                <a:solidFill>
                  <a:srgbClr val="FF0000"/>
                </a:solidFill>
              </a:rPr>
              <a:t>vía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acuerdo</a:t>
            </a:r>
            <a:r>
              <a:rPr lang="en-GB" sz="1800" dirty="0" smtClean="0">
                <a:solidFill>
                  <a:srgbClr val="FF0000"/>
                </a:solidFill>
              </a:rPr>
              <a:t> o </a:t>
            </a:r>
            <a:r>
              <a:rPr lang="en-GB" sz="1800" dirty="0" err="1" smtClean="0">
                <a:solidFill>
                  <a:srgbClr val="FF0000"/>
                </a:solidFill>
              </a:rPr>
              <a:t>contrato</a:t>
            </a:r>
            <a:endParaRPr lang="en-GB" sz="1800" dirty="0">
              <a:solidFill>
                <a:srgbClr val="FF0000"/>
              </a:solidFill>
            </a:endParaRPr>
          </a:p>
          <a:p>
            <a:pPr marL="702839" lvl="1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endParaRPr lang="en-GB" sz="2000" dirty="0" smtClean="0"/>
          </a:p>
          <a:p>
            <a:pPr marL="702839" lvl="1" indent="-315881">
              <a:lnSpc>
                <a:spcPct val="90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Cómo</a:t>
            </a:r>
            <a:r>
              <a:rPr lang="en-GB" sz="2000" dirty="0" smtClean="0"/>
              <a:t> se </a:t>
            </a:r>
            <a:r>
              <a:rPr lang="en-GB" sz="2000" dirty="0" err="1" smtClean="0"/>
              <a:t>mide</a:t>
            </a:r>
            <a:r>
              <a:rPr lang="en-GB" sz="2000" dirty="0" smtClean="0"/>
              <a:t> la </a:t>
            </a:r>
            <a:r>
              <a:rPr lang="en-GB" sz="2000" dirty="0" err="1" smtClean="0"/>
              <a:t>disponibilidad</a:t>
            </a:r>
            <a:r>
              <a:rPr lang="en-GB" sz="2000" dirty="0" smtClean="0"/>
              <a:t>?</a:t>
            </a:r>
            <a:endParaRPr lang="en-GB" sz="2000" dirty="0"/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En el </a:t>
            </a:r>
            <a:r>
              <a:rPr lang="en-GB" sz="2000" dirty="0" err="1" smtClean="0"/>
              <a:t>núcleo</a:t>
            </a:r>
            <a:r>
              <a:rPr lang="en-GB" sz="2000" dirty="0" smtClean="0"/>
              <a:t> de la red? </a:t>
            </a:r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smtClean="0"/>
              <a:t>De </a:t>
            </a:r>
            <a:r>
              <a:rPr lang="en-GB" sz="2000" dirty="0" err="1" smtClean="0"/>
              <a:t>extremo</a:t>
            </a:r>
            <a:r>
              <a:rPr lang="en-GB" sz="2000" dirty="0" smtClean="0"/>
              <a:t> a </a:t>
            </a:r>
            <a:r>
              <a:rPr lang="en-GB" sz="2000" dirty="0" err="1" smtClean="0"/>
              <a:t>extremo</a:t>
            </a:r>
            <a:r>
              <a:rPr lang="en-GB" sz="2000" dirty="0" smtClean="0"/>
              <a:t>?</a:t>
            </a:r>
          </a:p>
          <a:p>
            <a:pPr marL="1114439" lvl="2" indent="-282546">
              <a:lnSpc>
                <a:spcPct val="90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sz="2000" dirty="0" err="1" smtClean="0"/>
              <a:t>Desde</a:t>
            </a:r>
            <a:r>
              <a:rPr lang="en-GB" sz="2000" dirty="0" smtClean="0"/>
              <a:t> Internet?‏</a:t>
            </a:r>
            <a:endParaRPr lang="en-GB" sz="20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17500"/>
            <a:ext cx="8597900" cy="118268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Para qué administrar la red? - 3</a:t>
            </a: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39713" y="1417637"/>
            <a:ext cx="9359900" cy="5359400"/>
          </a:xfrm>
          <a:ln/>
        </p:spPr>
        <p:txBody>
          <a:bodyPr tIns="0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Para </a:t>
            </a:r>
            <a:r>
              <a:rPr lang="en-GB" dirty="0" err="1" smtClean="0"/>
              <a:t>saber</a:t>
            </a:r>
            <a:r>
              <a:rPr lang="en-GB" dirty="0" smtClean="0"/>
              <a:t>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 smtClean="0"/>
              <a:t>aumentar</a:t>
            </a:r>
            <a:r>
              <a:rPr lang="en-GB" dirty="0" smtClean="0"/>
              <a:t> </a:t>
            </a:r>
            <a:r>
              <a:rPr lang="en-GB" dirty="0" err="1" smtClean="0"/>
              <a:t>recursos</a:t>
            </a:r>
            <a:r>
              <a:rPr lang="en-GB" dirty="0" smtClean="0"/>
              <a:t> 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 el </a:t>
            </a:r>
            <a:r>
              <a:rPr lang="en-GB" dirty="0" err="1" smtClean="0"/>
              <a:t>uso</a:t>
            </a:r>
            <a:r>
              <a:rPr lang="en-GB" dirty="0" smtClean="0"/>
              <a:t> de </a:t>
            </a:r>
            <a:r>
              <a:rPr lang="en-GB" dirty="0" err="1" smtClean="0"/>
              <a:t>ancho</a:t>
            </a:r>
            <a:r>
              <a:rPr lang="en-GB" dirty="0" smtClean="0"/>
              <a:t> de </a:t>
            </a:r>
            <a:r>
              <a:rPr lang="en-GB" dirty="0" err="1" smtClean="0"/>
              <a:t>banda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alto?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Hacia</a:t>
            </a:r>
            <a:r>
              <a:rPr lang="en-GB" dirty="0" smtClean="0"/>
              <a:t> </a:t>
            </a: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en-GB" dirty="0" smtClean="0"/>
              <a:t> el </a:t>
            </a:r>
            <a:r>
              <a:rPr lang="en-GB" dirty="0" err="1" smtClean="0"/>
              <a:t>tráfico</a:t>
            </a:r>
            <a:r>
              <a:rPr lang="en-GB" dirty="0" smtClean="0"/>
              <a:t>?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Se </a:t>
            </a:r>
            <a:r>
              <a:rPr lang="en-GB" dirty="0" err="1" smtClean="0"/>
              <a:t>necesita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conexión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rápida</a:t>
            </a:r>
            <a:r>
              <a:rPr lang="en-GB" dirty="0" smtClean="0"/>
              <a:t>, o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líneas</a:t>
            </a:r>
            <a:r>
              <a:rPr lang="en-GB" dirty="0" smtClean="0"/>
              <a:t>? </a:t>
            </a:r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proveedores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redundancia</a:t>
            </a:r>
            <a:r>
              <a:rPr lang="en-GB" dirty="0" smtClean="0"/>
              <a:t>?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 el </a:t>
            </a:r>
            <a:r>
              <a:rPr lang="en-GB" dirty="0" err="1" smtClean="0"/>
              <a:t>equipamiento</a:t>
            </a:r>
            <a:r>
              <a:rPr lang="en-GB" dirty="0" smtClean="0"/>
              <a:t> </a:t>
            </a:r>
            <a:r>
              <a:rPr lang="en-GB" dirty="0" err="1" smtClean="0"/>
              <a:t>muy</a:t>
            </a:r>
            <a:r>
              <a:rPr lang="en-GB" dirty="0" smtClean="0"/>
              <a:t> </a:t>
            </a:r>
            <a:r>
              <a:rPr lang="en-GB" dirty="0" err="1" smtClean="0"/>
              <a:t>viejo</a:t>
            </a:r>
            <a:r>
              <a:rPr lang="en-GB" dirty="0" smtClean="0"/>
              <a:t> u </a:t>
            </a:r>
            <a:r>
              <a:rPr lang="en-GB" dirty="0" err="1" smtClean="0"/>
              <a:t>obsoleto</a:t>
            </a:r>
            <a:r>
              <a:rPr lang="en-GB" dirty="0" smtClean="0"/>
              <a:t>?</a:t>
            </a:r>
            <a:endParaRPr lang="en-GB" dirty="0"/>
          </a:p>
          <a:p>
            <a:pPr marL="420644" indent="-315881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Para </a:t>
            </a:r>
            <a:r>
              <a:rPr lang="en-GB" dirty="0" err="1" smtClean="0"/>
              <a:t>mantener</a:t>
            </a:r>
            <a:r>
              <a:rPr lang="en-GB" dirty="0" smtClean="0"/>
              <a:t> un </a:t>
            </a:r>
            <a:r>
              <a:rPr lang="en-GB" dirty="0" err="1" smtClean="0"/>
              <a:t>registro</a:t>
            </a:r>
            <a:r>
              <a:rPr lang="en-GB" dirty="0" smtClean="0"/>
              <a:t> de </a:t>
            </a:r>
            <a:r>
              <a:rPr lang="en-GB" dirty="0" err="1" smtClean="0"/>
              <a:t>cambios</a:t>
            </a:r>
            <a:r>
              <a:rPr lang="en-GB" dirty="0" smtClean="0"/>
              <a:t> 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Registrar </a:t>
            </a:r>
            <a:r>
              <a:rPr lang="en-GB" dirty="0" err="1" smtClean="0"/>
              <a:t>todos</a:t>
            </a:r>
            <a:r>
              <a:rPr lang="en-GB" dirty="0" smtClean="0"/>
              <a:t> los </a:t>
            </a:r>
            <a:r>
              <a:rPr lang="en-GB" dirty="0" err="1" smtClean="0"/>
              <a:t>cambios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Facilitar</a:t>
            </a:r>
            <a:r>
              <a:rPr lang="en-GB" dirty="0" smtClean="0"/>
              <a:t> el </a:t>
            </a:r>
            <a:r>
              <a:rPr lang="en-GB" dirty="0" err="1" smtClean="0"/>
              <a:t>establecimineto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causas</a:t>
            </a:r>
            <a:r>
              <a:rPr lang="en-GB" dirty="0" smtClean="0"/>
              <a:t> de </a:t>
            </a:r>
            <a:r>
              <a:rPr lang="en-GB" dirty="0" err="1" smtClean="0"/>
              <a:t>fallas</a:t>
            </a:r>
            <a:r>
              <a:rPr lang="en-GB" dirty="0" smtClean="0"/>
              <a:t>,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fueron</a:t>
            </a:r>
            <a:r>
              <a:rPr lang="en-GB" dirty="0" smtClean="0"/>
              <a:t> </a:t>
            </a:r>
            <a:r>
              <a:rPr lang="en-GB" dirty="0" err="1" smtClean="0"/>
              <a:t>motivadas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cambios</a:t>
            </a:r>
            <a:r>
              <a:rPr lang="en-GB" dirty="0" smtClean="0"/>
              <a:t> o </a:t>
            </a:r>
            <a:r>
              <a:rPr lang="en-GB" dirty="0" err="1" smtClean="0"/>
              <a:t>actualizaciones</a:t>
            </a:r>
            <a:endParaRPr lang="en-GB" dirty="0" smtClean="0"/>
          </a:p>
          <a:p>
            <a:pPr marL="570204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consolidar</a:t>
            </a:r>
            <a:r>
              <a:rPr lang="en-GB" dirty="0" smtClean="0"/>
              <a:t>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actividades</a:t>
            </a:r>
            <a:r>
              <a:rPr lang="en-GB" dirty="0" smtClean="0"/>
              <a:t>?</a:t>
            </a:r>
            <a:endParaRPr lang="en-GB" dirty="0"/>
          </a:p>
          <a:p>
            <a:pPr marL="1426868" lvl="3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El Centro de </a:t>
            </a:r>
            <a:r>
              <a:rPr lang="en-GB" dirty="0" err="1" smtClean="0"/>
              <a:t>Operacion</a:t>
            </a:r>
            <a:r>
              <a:rPr lang="en-GB" dirty="0" smtClean="0"/>
              <a:t> de Red (</a:t>
            </a:r>
            <a:r>
              <a:rPr lang="en-GB" dirty="0"/>
              <a:t>NOC)‏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17500"/>
            <a:ext cx="8597900" cy="118268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da-DK" dirty="0" smtClean="0"/>
              <a:t>Para qué administrar la red? - 4</a:t>
            </a: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963739"/>
            <a:ext cx="9359900" cy="5056187"/>
          </a:xfrm>
          <a:ln/>
        </p:spPr>
        <p:txBody>
          <a:bodyPr tIns="0">
            <a:normAutofit/>
          </a:bodyPr>
          <a:lstStyle/>
          <a:p>
            <a:pPr marL="420644" indent="-315881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El </a:t>
            </a:r>
            <a:r>
              <a:rPr lang="en-GB" dirty="0" err="1" smtClean="0"/>
              <a:t>lugar</a:t>
            </a:r>
            <a:r>
              <a:rPr lang="en-GB" dirty="0" smtClean="0"/>
              <a:t> </a:t>
            </a: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sucede</a:t>
            </a:r>
            <a:r>
              <a:rPr lang="en-GB" dirty="0" smtClean="0"/>
              <a:t>!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Coordinación</a:t>
            </a:r>
            <a:r>
              <a:rPr lang="en-GB" dirty="0" smtClean="0"/>
              <a:t> de </a:t>
            </a:r>
            <a:r>
              <a:rPr lang="en-GB" dirty="0" err="1" smtClean="0"/>
              <a:t>tareas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Estado actual de la red y </a:t>
            </a:r>
            <a:r>
              <a:rPr lang="en-GB" dirty="0" err="1" smtClean="0"/>
              <a:t>servicios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Notificaciٕón</a:t>
            </a:r>
            <a:r>
              <a:rPr lang="en-GB" dirty="0" smtClean="0"/>
              <a:t> de </a:t>
            </a:r>
            <a:r>
              <a:rPr lang="en-GB" dirty="0" err="1" smtClean="0"/>
              <a:t>incidentes</a:t>
            </a:r>
            <a:r>
              <a:rPr lang="en-GB" dirty="0" smtClean="0"/>
              <a:t> y </a:t>
            </a:r>
            <a:r>
              <a:rPr lang="en-GB" dirty="0" err="1" smtClean="0"/>
              <a:t>quejas</a:t>
            </a:r>
            <a:r>
              <a:rPr lang="en-GB" dirty="0" smtClean="0"/>
              <a:t> </a:t>
            </a:r>
            <a:r>
              <a:rPr lang="en-GB" dirty="0" err="1" smtClean="0"/>
              <a:t>referentes</a:t>
            </a:r>
            <a:r>
              <a:rPr lang="en-GB" dirty="0" smtClean="0"/>
              <a:t> a la red</a:t>
            </a:r>
            <a:endParaRPr lang="en-GB" dirty="0"/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El </a:t>
            </a:r>
            <a:r>
              <a:rPr lang="en-GB" dirty="0" err="1" smtClean="0"/>
              <a:t>hogar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herramientas</a:t>
            </a:r>
            <a:r>
              <a:rPr lang="en-GB" dirty="0" smtClean="0"/>
              <a:t> de red (”</a:t>
            </a:r>
            <a:r>
              <a:rPr lang="en-GB" dirty="0" err="1" smtClean="0"/>
              <a:t>servidor</a:t>
            </a:r>
            <a:r>
              <a:rPr lang="en-GB" dirty="0" smtClean="0"/>
              <a:t> NOC”)</a:t>
            </a:r>
            <a:r>
              <a:rPr lang="en-GB" dirty="0"/>
              <a:t>‏</a:t>
            </a:r>
          </a:p>
          <a:p>
            <a:pPr marL="852400" lvl="1" indent="-282546">
              <a:lnSpc>
                <a:spcPct val="103000"/>
              </a:lnSpc>
              <a:buClr>
                <a:srgbClr val="800000"/>
              </a:buClr>
              <a:buSzPct val="75000"/>
              <a:buFont typeface="Symbol" charset="2"/>
              <a:buChar char="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El </a:t>
            </a:r>
            <a:r>
              <a:rPr lang="en-GB" dirty="0" err="1" smtClean="0"/>
              <a:t>hogar</a:t>
            </a:r>
            <a:r>
              <a:rPr lang="en-GB" dirty="0" smtClean="0"/>
              <a:t> de la </a:t>
            </a:r>
            <a:r>
              <a:rPr lang="en-GB" dirty="0" err="1" smtClean="0"/>
              <a:t>documentación</a:t>
            </a:r>
            <a:r>
              <a:rPr lang="en-GB" dirty="0" smtClean="0"/>
              <a:t>, </a:t>
            </a:r>
            <a:r>
              <a:rPr lang="en-GB" dirty="0" err="1" smtClean="0"/>
              <a:t>incluyendo</a:t>
            </a:r>
            <a:r>
              <a:rPr lang="en-GB" dirty="0" smtClean="0"/>
              <a:t>: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diagramas</a:t>
            </a:r>
            <a:r>
              <a:rPr lang="en-GB" dirty="0" smtClean="0"/>
              <a:t> de red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Base de </a:t>
            </a:r>
            <a:r>
              <a:rPr lang="en-GB" dirty="0" err="1" smtClean="0"/>
              <a:t>datos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puerto</a:t>
            </a:r>
            <a:r>
              <a:rPr lang="en-GB" dirty="0" smtClean="0"/>
              <a:t> en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conmutador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err="1" smtClean="0"/>
              <a:t>descripción</a:t>
            </a:r>
            <a:r>
              <a:rPr lang="en-GB" dirty="0" smtClean="0"/>
              <a:t> de la red</a:t>
            </a:r>
            <a:endParaRPr lang="en-GB" dirty="0"/>
          </a:p>
          <a:p>
            <a:pPr marL="888908" lvl="2" indent="-212703">
              <a:lnSpc>
                <a:spcPct val="103000"/>
              </a:lnSpc>
              <a:buClr>
                <a:srgbClr val="800000"/>
              </a:buClr>
              <a:buSzPct val="45000"/>
              <a:buFont typeface="Wingdings" charset="2"/>
              <a:buChar char="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2121" algn="l"/>
                <a:tab pos="3141338" algn="l"/>
                <a:tab pos="3590553" algn="l"/>
                <a:tab pos="4039770" algn="l"/>
                <a:tab pos="4488984" algn="l"/>
                <a:tab pos="4938201" algn="l"/>
                <a:tab pos="5387416" algn="l"/>
                <a:tab pos="5836633" algn="l"/>
                <a:tab pos="6285848" algn="l"/>
                <a:tab pos="6735065" algn="l"/>
                <a:tab pos="7184280" algn="l"/>
                <a:tab pos="7633497" algn="l"/>
                <a:tab pos="8082712" algn="l"/>
                <a:tab pos="8531929" algn="l"/>
                <a:tab pos="8981144" algn="l"/>
              </a:tabLst>
            </a:pPr>
            <a:r>
              <a:rPr lang="en-GB" dirty="0" smtClean="0"/>
              <a:t>Y mucho </a:t>
            </a:r>
            <a:r>
              <a:rPr lang="en-GB" dirty="0" err="1" smtClean="0"/>
              <a:t>más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4" y="282575"/>
            <a:ext cx="8607425" cy="1260475"/>
          </a:xfrm>
          <a:ln/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n-GB" sz="3600" dirty="0" smtClean="0"/>
              <a:t>El Centro de </a:t>
            </a:r>
            <a:r>
              <a:rPr lang="en-GB" sz="3600" dirty="0" err="1" smtClean="0"/>
              <a:t>Operación</a:t>
            </a:r>
            <a:r>
              <a:rPr lang="en-GB" sz="3600" dirty="0" smtClean="0"/>
              <a:t> de Red (NOC</a:t>
            </a:r>
            <a:r>
              <a:rPr lang="en-GB" sz="3600" dirty="0"/>
              <a:t>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4266</TotalTime>
  <Words>1873</Words>
  <PresentationFormat>Custom</PresentationFormat>
  <Paragraphs>401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Administración y Monitoreo de Redes</vt:lpstr>
      <vt:lpstr>Introducción</vt:lpstr>
      <vt:lpstr>Qué es administración de redes?</vt:lpstr>
      <vt:lpstr>Visión General</vt:lpstr>
      <vt:lpstr>Por qué administración de redes? </vt:lpstr>
      <vt:lpstr>Para qué administrar la red? - 2</vt:lpstr>
      <vt:lpstr>Para qué administrar la red? - 3</vt:lpstr>
      <vt:lpstr>Para qué administrar la red? - 4</vt:lpstr>
      <vt:lpstr>El Centro de Operación de Red (NOC)‏</vt:lpstr>
      <vt:lpstr>Documentación</vt:lpstr>
      <vt:lpstr>Documentación</vt:lpstr>
      <vt:lpstr>Documentación: Etiquetas </vt:lpstr>
      <vt:lpstr>Documentación: Programas y Descubrimiento</vt:lpstr>
      <vt:lpstr>Documentación: Diagramas</vt:lpstr>
      <vt:lpstr>Documentación: Programas de Diagramas</vt:lpstr>
      <vt:lpstr>Sistemas y herramientas de monitoreo de redes</vt:lpstr>
      <vt:lpstr>Sistemas y herramientas de monitoreo de redes - 2</vt:lpstr>
      <vt:lpstr>Sistemas y herramientas de monitoreo de redes - 3</vt:lpstr>
      <vt:lpstr>Sistemas y herramientas de monitoreo de redes - 4</vt:lpstr>
      <vt:lpstr>Sistemas y herramientas de monitoreo de redes - 5</vt:lpstr>
      <vt:lpstr>Protocolos de Administracion de Red</vt:lpstr>
      <vt:lpstr>Herramientas SNMP</vt:lpstr>
      <vt:lpstr>Estadisticas y tabulación</vt:lpstr>
      <vt:lpstr>Fallas y gestión de problemas</vt:lpstr>
      <vt:lpstr>Sistema de Gestión de Incidencias</vt:lpstr>
      <vt:lpstr>Sistema de Gestión de Incidencias - 2</vt:lpstr>
      <vt:lpstr>Sistema de Gestión de Incidencias – 3 Ciclo de vida de un caso </vt:lpstr>
      <vt:lpstr>Sistema de Gestión de Incidencias - 4</vt:lpstr>
      <vt:lpstr>Sistema de Detección de Intrusiones - NIDS</vt:lpstr>
      <vt:lpstr>Control de cambios</vt:lpstr>
      <vt:lpstr>Control de Cambios - 2</vt:lpstr>
      <vt:lpstr>Visión General, otra vez</vt:lpstr>
      <vt:lpstr>Resumen de Herramientas de Codigo Abierto</vt:lpstr>
      <vt:lpstr>Resumen – las “reglas de oro”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Track E0 AfNOG workshop April 23-27 2007 Abuja, Nigeria    </dc:title>
  <cp:lastModifiedBy>CA</cp:lastModifiedBy>
  <cp:revision>177</cp:revision>
  <cp:lastPrinted>2008-03-12T09:44:57Z</cp:lastPrinted>
  <dcterms:created xsi:type="dcterms:W3CDTF">1601-01-01T00:00:00Z</dcterms:created>
  <dcterms:modified xsi:type="dcterms:W3CDTF">2009-09-19T17:56:16Z</dcterms:modified>
</cp:coreProperties>
</file>