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slides/slide134.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embeddings/oleObject48.bin" ContentType="application/vnd.openxmlformats-officedocument.oleObject"/>
  <Override PartName="/ppt/slides/slide44.xml" ContentType="application/vnd.openxmlformats-officedocument.presentationml.slide+xml"/>
  <Override PartName="/ppt/notesSlides/notesSlide25.xml" ContentType="application/vnd.openxmlformats-officedocument.presentationml.notesSlide+xml"/>
  <Override PartName="/ppt/slides/slide15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148.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slides/slide132.xml" ContentType="application/vnd.openxmlformats-officedocument.presentationml.slide+xml"/>
  <Override PartName="/ppt/embeddings/oleObject68.bin" ContentType="application/vnd.openxmlformats-officedocument.oleObject"/>
  <Override PartName="/ppt/slides/slide64.xml" ContentType="application/vnd.openxmlformats-officedocument.presentationml.slide+xml"/>
  <Override PartName="/ppt/slides/slide126.xml" ContentType="application/vnd.openxmlformats-officedocument.presentationml.slide+xml"/>
  <Override PartName="/ppt/embeddings/oleObject8.bin" ContentType="application/vnd.openxmlformats-officedocument.oleObject"/>
  <Override PartName="/ppt/notesSlides/notesSlide45.xml" ContentType="application/vnd.openxmlformats-officedocument.presentationml.notes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embeddings/oleObject46.bin" ContentType="application/vnd.openxmlformats-officedocument.oleObject"/>
  <Override PartName="/ppt/slides/slide42.xml" ContentType="application/vnd.openxmlformats-officedocument.presentationml.slide+xml"/>
  <Override PartName="/ppt/notesSlides/notesSlide23.xml" ContentType="application/vnd.openxmlformats-officedocument.presentationml.notesSlide+xml"/>
  <Override PartName="/ppt/slides/slide152.xml" ContentType="application/vnd.openxmlformats-officedocument.presentationml.slide+xml"/>
  <Override PartName="/ppt/notesSlides/notesSlide65.xml" ContentType="application/vnd.openxmlformats-officedocument.presentationml.notesSlide+xml"/>
  <Override PartName="/ppt/slides/slide146.xml" ContentType="application/vnd.openxmlformats-officedocument.presentationml.slide+xml"/>
  <Override PartName="/ppt/slides/slide84.xml" ContentType="application/vnd.openxmlformats-officedocument.presentationml.slide+xml"/>
  <Override PartName="/ppt/embeddings/oleObject24.bin" ContentType="application/vnd.openxmlformats-officedocument.oleObject"/>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embeddings/oleObject66.bin" ContentType="application/vnd.openxmlformats-officedocument.oleObject"/>
  <Override PartName="/ppt/slides/slide62.xml" ContentType="application/vnd.openxmlformats-officedocument.presentationml.slide+xml"/>
  <Override PartName="/ppt/slides/slide124.xml" ContentType="application/vnd.openxmlformats-officedocument.presentationml.slide+xml"/>
  <Override PartName="/ppt/embeddings/oleObject6.bin" ContentType="application/vnd.openxmlformats-officedocument.oleObject"/>
  <Override PartName="/ppt/notesSlides/notesSlide43.xml" ContentType="application/vnd.openxmlformats-officedocument.presentationml.notesSlide+xml"/>
  <Override PartName="/ppt/notesSlides/notesSlide85.xml" ContentType="application/vnd.openxmlformats-officedocument.presentationml.notesSlide+xml"/>
  <Override PartName="/ppt/slides/slide166.xml" ContentType="application/vnd.openxmlformats-officedocument.presentationml.slide+xml"/>
  <Override PartName="/ppt/embeddings/oleObject44.bin" ContentType="application/vnd.openxmlformats-officedocument.oleObject"/>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50.xml" ContentType="application/vnd.openxmlformats-officedocument.presentationml.slide+xml"/>
  <Override PartName="/ppt/notesSlides/notesSlide21.xml" ContentType="application/vnd.openxmlformats-officedocument.presentationml.notesSlide+xml"/>
  <Override PartName="/ppt/notesSlides/notesSlide79.xml" ContentType="application/vnd.openxmlformats-officedocument.presentationml.notesSlide+xml"/>
  <Default Extension="jpeg" ContentType="image/jpeg"/>
  <Override PartName="/ppt/notesSlides/notesSlide63.xml" ContentType="application/vnd.openxmlformats-officedocument.presentationml.notesSlide+xml"/>
  <Override PartName="/ppt/slides/slide82.xml" ContentType="application/vnd.openxmlformats-officedocument.presentationml.slide+xml"/>
  <Override PartName="/ppt/slides/slide144.xml" ContentType="application/vnd.openxmlformats-officedocument.presentationml.slide+xml"/>
  <Override PartName="/ppt/embeddings/oleObject22.bin" ContentType="application/vnd.openxmlformats-officedocument.oleObject"/>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embeddings/oleObject4.bin" ContentType="application/vnd.openxmlformats-officedocument.oleObject"/>
  <Override PartName="/ppt/embeddings/oleObject64.bin" ContentType="application/vnd.openxmlformats-officedocument.oleObject"/>
  <Override PartName="/ppt/slideLayouts/slideLayout8.xml" ContentType="application/vnd.openxmlformats-officedocument.presentationml.slideLayout+xml"/>
  <Override PartName="/ppt/embeddings/oleObject58.bin" ContentType="application/vnd.openxmlformats-officedocument.oleObject"/>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83.xml" ContentType="application/vnd.openxmlformats-officedocument.presentationml.notesSlide+xml"/>
  <Override PartName="/ppt/slides/slide164.xml" ContentType="application/vnd.openxmlformats-officedocument.presentationml.slide+xml"/>
  <Override PartName="/ppt/embeddings/oleObject42.bin" ContentType="application/vnd.openxmlformats-officedocument.oleObject"/>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notesSlides/notesSlide61.xml" ContentType="application/vnd.openxmlformats-officedocument.presentationml.notesSlide+xml"/>
  <Override PartName="/ppt/embeddings/oleObject20.bin" ContentType="application/vnd.openxmlformats-officedocument.oleObject"/>
  <Override PartName="/ppt/notesSlides/notesSlide55.xml" ContentType="application/vnd.openxmlformats-officedocument.presentationml.notesSlide+xml"/>
  <Override PartName="/ppt/embeddings/oleObject78.bin" ContentType="application/vnd.openxmlformats-officedocument.oleObject"/>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embeddings/oleObject2.bin" ContentType="application/vnd.openxmlformats-officedocument.oleObject"/>
  <Override PartName="/ppt/embeddings/oleObject6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embeddings/oleObject56.bin" ContentType="application/vnd.openxmlformats-officedocument.oleObject"/>
  <Override PartName="/ppt/notesSlides/notesSlide33.xml" ContentType="application/vnd.openxmlformats-officedocument.presentationml.notesSlide+xml"/>
  <Override PartName="/ppt/notesSlides/notesSlide81.xml" ContentType="application/vnd.openxmlformats-officedocument.presentationml.notesSlide+xml"/>
  <Override PartName="/ppt/slides/slide162.xml" ContentType="application/vnd.openxmlformats-officedocument.presentationml.slide+xml"/>
  <Override PartName="/ppt/embeddings/oleObject40.bin" ContentType="application/vnd.openxmlformats-officedocument.oleObject"/>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embeddings/oleObject34.bin" ContentType="application/vnd.openxmlformats-officedocument.oleObject"/>
  <Override PartName="/ppt/slides/slide140.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embeddings/oleObject76.bin" ContentType="application/vnd.openxmlformats-officedocument.oleObject"/>
  <Override PartName="/ppt/embeddings/oleObject12.bin" ContentType="application/vnd.openxmlformats-officedocument.oleObject"/>
  <Override PartName="/ppt/slides/slide105.xml" ContentType="application/vnd.openxmlformats-officedocument.presentationml.slide+xml"/>
  <Override PartName="/ppt/embeddings/oleObject60.bin" ContentType="application/vnd.openxmlformats-officedocument.oleObject"/>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embeddings/oleObject54.bin" ContentType="application/vnd.openxmlformats-officedocument.oleObject"/>
  <Override PartName="/ppt/notesSlides/notesSlide31.xml" ContentType="application/vnd.openxmlformats-officedocument.presentationml.notesSlide+xml"/>
  <Override PartName="/ppt/slides/slide160.xml" ContentType="application/vnd.openxmlformats-officedocument.presentationml.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slides/slide3.xml" ContentType="application/vnd.openxmlformats-officedocument.presentationml.slide+xml"/>
  <Override PartName="/ppt/embeddings/oleObject32.bin" ContentType="application/vnd.openxmlformats-officedocument.oleObject"/>
  <Override PartName="/ppt/notesSlides/notesSlide73.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embeddings/oleObject10.bin" ContentType="application/vnd.openxmlformats-officedocument.oleObject"/>
  <Override PartName="/ppt/embeddings/oleObject74.bin" ContentType="application/vnd.openxmlformats-officedocument.oleObject"/>
  <Override PartName="/ppt/notesSlides/notesSlide8.xml" ContentType="application/vnd.openxmlformats-officedocument.presentationml.notesSlide+xml"/>
  <Override PartName="/ppt/slides/slide99.xml" ContentType="application/vnd.openxmlformats-officedocument.presentationml.slide+xml"/>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embeddings/oleObject52.bin" ContentType="application/vnd.openxmlformats-officedocument.oleObject"/>
  <Override PartName="/ppt/notesSlides/notesSlide16.xml" ContentType="application/vnd.openxmlformats-officedocument.presentationml.notes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embeddings/oleObject17.bin" ContentType="application/vnd.openxmlformats-officedocument.oleObject"/>
  <Override PartName="/ppt/embeddings/oleObject30.bin" ContentType="application/vnd.openxmlformats-officedocument.oleObject"/>
  <Override PartName="/ppt/notesSlides/notesSlide71.xml" ContentType="application/vnd.openxmlformats-officedocument.presentationml.notesSlide+xml"/>
  <Override PartName="/ppt/slideLayouts/slideLayout24.xml" ContentType="application/vnd.openxmlformats-officedocument.presentationml.slideLayout+xml"/>
  <Override PartName="/ppt/notesSlides/notesSlide36.xml" ContentType="application/vnd.openxmlformats-officedocument.presentationml.notesSlide+xml"/>
  <Override PartName="/ppt/slides/slide117.xml" ContentType="application/vnd.openxmlformats-officedocument.presentationml.slide+xml"/>
  <Override PartName="/ppt/slideLayouts/slideLayout18.xml" ContentType="application/vnd.openxmlformats-officedocument.presentationml.slideLayout+xml"/>
  <Override PartName="/ppt/slides/slide55.xml" ContentType="application/vnd.openxmlformats-officedocument.presentationml.slide+xml"/>
  <Override PartName="/ppt/embeddings/oleObject72.bin" ContentType="application/vnd.openxmlformats-officedocument.oleObject"/>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slides/slide159.xml" ContentType="application/vnd.openxmlformats-officedocument.presentationml.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embeddings/oleObject50.bin" ContentType="application/vnd.openxmlformats-officedocument.oleObject"/>
  <Override PartName="/ppt/slides/slide27.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slideLayouts/slideLayout22.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s/slide115.xml" ContentType="application/vnd.openxmlformats-officedocument.presentationml.slide+xml"/>
  <Override PartName="/ppt/embeddings/oleObject70.bin" ContentType="application/vnd.openxmlformats-officedocument.oleObject"/>
  <Override PartName="/ppt/notesSlides/notesSlide28.xml" ContentType="application/vnd.openxmlformats-officedocument.presentationml.notesSlide+xml"/>
  <Override PartName="/ppt/slides/slide47.xml" ContentType="application/vnd.openxmlformats-officedocument.presentationml.slide+xml"/>
  <Override PartName="/ppt/slides/slide15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slides/slide73.xml" ContentType="application/vnd.openxmlformats-officedocument.presentationml.slide+xml"/>
  <Override PartName="/ppt/slides/slide135.xml" ContentType="application/vnd.openxmlformats-officedocument.presentationml.slide+xml"/>
  <Override PartName="/ppt/embeddings/oleObject13.bin" ContentType="application/vnd.openxmlformats-officedocument.oleObject"/>
  <Override PartName="/ppt/notesSlides/notesSlide48.xml" ContentType="application/vnd.openxmlformats-officedocument.presentationml.notesSlide+xml"/>
  <Override PartName="/ppt/slides/slide67.xml" ContentType="application/vnd.openxmlformats-officedocument.presentationml.slide+xml"/>
  <Override PartName="/ppt/slideLayouts/slideLayout20.xml" ContentType="application/vnd.openxmlformats-officedocument.presentationml.slideLayout+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embeddings/oleObject49.bin" ContentType="application/vnd.openxmlformats-officedocument.oleObject"/>
  <Override PartName="/ppt/slides/slide45.xml" ContentType="application/vnd.openxmlformats-officedocument.presentationml.slide+xml"/>
  <Override PartName="/ppt/notesSlides/notesSlide26.xml" ContentType="application/vnd.openxmlformats-officedocument.presentationml.notesSlide+xml"/>
  <Override PartName="/ppt/slides/slide15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149.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slides/slide133.xml" ContentType="application/vnd.openxmlformats-officedocument.presentationml.slide+xml"/>
  <Override PartName="/ppt/embeddings/oleObject69.bin" ContentType="application/vnd.openxmlformats-officedocument.oleObject"/>
  <Override PartName="/ppt/slides/slide127.xml" ContentType="application/vnd.openxmlformats-officedocument.presentationml.slide+xml"/>
  <Override PartName="/ppt/slides/slide65.xml" ContentType="application/vnd.openxmlformats-officedocument.presentationml.slide+xml"/>
  <Override PartName="/ppt/embeddings/oleObject9.bin" ContentType="application/vnd.openxmlformats-officedocument.oleObject"/>
  <Override PartName="/ppt/notesSlides/notesSlide46.xml" ContentType="application/vnd.openxmlformats-officedocument.presentationml.notes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embeddings/oleObject47.bin" ContentType="application/vnd.openxmlformats-officedocument.oleObject"/>
  <Override PartName="/ppt/slides/slide43.xml" ContentType="application/vnd.openxmlformats-officedocument.presentationml.slide+xml"/>
  <Override PartName="/ppt/notesSlides/notesSlide24.xml" ContentType="application/vnd.openxmlformats-officedocument.presentationml.notesSlide+xml"/>
  <Override PartName="/ppt/slides/slide153.xml" ContentType="application/vnd.openxmlformats-officedocument.presentationml.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147.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embeddings/oleObject67.bin" ContentType="application/vnd.openxmlformats-officedocument.oleObject"/>
  <Override PartName="/ppt/slides/slide63.xml" ContentType="application/vnd.openxmlformats-officedocument.presentationml.slide+xml"/>
  <Override PartName="/ppt/slides/slide125.xml" ContentType="application/vnd.openxmlformats-officedocument.presentationml.slide+xml"/>
  <Override PartName="/ppt/embeddings/oleObject7.bin" ContentType="application/vnd.openxmlformats-officedocument.oleObject"/>
  <Override PartName="/ppt/notesSlides/notesSlide44.xml" ContentType="application/vnd.openxmlformats-officedocument.presentationml.notes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embeddings/oleObject45.bin" ContentType="application/vnd.openxmlformats-officedocument.oleObject"/>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22.xml" ContentType="application/vnd.openxmlformats-officedocument.presentationml.notesSlide+xml"/>
  <Override PartName="/ppt/slides/slide151.xml" ContentType="application/vnd.openxmlformats-officedocument.presentationml.slide+xml"/>
  <Override PartName="/ppt/notesSlides/notesSlide64.xml" ContentType="application/vnd.openxmlformats-officedocument.presentationml.notesSlide+xml"/>
  <Override PartName="/ppt/slides/slide83.xml" ContentType="application/vnd.openxmlformats-officedocument.presentationml.slide+xml"/>
  <Override PartName="/ppt/slides/slide145.xml" ContentType="application/vnd.openxmlformats-officedocument.presentationml.slide+xml"/>
  <Override PartName="/ppt/embeddings/oleObject23.bin" ContentType="application/vnd.openxmlformats-officedocument.oleObject"/>
  <Override PartName="/ppt/notesSlides/notesSlide58.xml" ContentType="application/vnd.openxmlformats-officedocument.presentationml.notesSlide+xml"/>
  <Override PartName="/ppt/embeddings/oleObject65.bin" ContentType="application/vnd.openxmlformats-officedocument.oleObject"/>
  <Override PartName="/ppt/slides/slide61.xml" ContentType="application/vnd.openxmlformats-officedocument.presentationml.slide+xml"/>
  <Override PartName="/ppt/slides/slide123.xml" ContentType="application/vnd.openxmlformats-officedocument.presentationml.slide+xml"/>
  <Override PartName="/ppt/embeddings/oleObject5.bin" ContentType="application/vnd.openxmlformats-officedocument.oleObject"/>
  <Override PartName="/ppt/notesSlides/notesSlide42.xml" ContentType="application/vnd.openxmlformats-officedocument.presentationml.notesSlide+xml"/>
  <Override PartName="/ppt/slideLayouts/slideLayout9.xml" ContentType="application/vnd.openxmlformats-officedocument.presentationml.slideLayout+xml"/>
  <Override PartName="/ppt/embeddings/oleObject59.bin" ContentType="application/vnd.openxmlformats-officedocument.oleObject"/>
  <Override PartName="/ppt/notesSlides/notesSlide84.xml" ContentType="application/vnd.openxmlformats-officedocument.presentationml.notesSlide+xml"/>
  <Override PartName="/ppt/slides/slide165.xml" ContentType="application/vnd.openxmlformats-officedocument.presentationml.slide+xml"/>
  <Override PartName="/ppt/embeddings/oleObject43.bin" ContentType="application/vnd.openxmlformats-officedocument.oleObject"/>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notesSlides/notesSlide78.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slides/slide143.xml" ContentType="application/vnd.openxmlformats-officedocument.presentationml.slide+xml"/>
  <Override PartName="/ppt/embeddings/oleObject21.bin" ContentType="application/vnd.openxmlformats-officedocument.oleObject"/>
  <Override PartName="/ppt/notesSlides/notesSlide56.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slideMasters/slideMaster2.xml" ContentType="application/vnd.openxmlformats-officedocument.presentationml.slideMaster+xml"/>
  <Override PartName="/ppt/embeddings/oleObject3.bin" ContentType="application/vnd.openxmlformats-officedocument.oleObject"/>
  <Override PartName="/ppt/embeddings/oleObject63.bin" ContentType="application/vnd.openxmlformats-officedocument.oleObject"/>
  <Override PartName="/ppt/slideLayouts/slideLayout7.xml" ContentType="application/vnd.openxmlformats-officedocument.presentationml.slideLayout+xml"/>
  <Override PartName="/ppt/embeddings/oleObject57.bin" ContentType="application/vnd.openxmlformats-officedocument.oleObject"/>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82.xml" ContentType="application/vnd.openxmlformats-officedocument.presentationml.notesSlide+xml"/>
  <Override PartName="/ppt/slides/slide163.xml" ContentType="application/vnd.openxmlformats-officedocument.presentationml.slide+xml"/>
  <Override PartName="/ppt/embeddings/oleObject41.bin" ContentType="application/vnd.openxmlformats-officedocument.oleObject"/>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notesSlides/notesSlide60.xml" ContentType="application/vnd.openxmlformats-officedocument.presentationml.notesSlide+xml"/>
  <Override PartName="/ppt/slides/slide141.xml" ContentType="application/vnd.openxmlformats-officedocument.presentationml.slide+xml"/>
  <Default Extension="vml" ContentType="application/vnd.openxmlformats-officedocument.vmlDrawing"/>
  <Override PartName="/ppt/notesSlides/notesSlide54.xml" ContentType="application/vnd.openxmlformats-officedocument.presentationml.notesSlide+xml"/>
  <Override PartName="/ppt/embeddings/oleObject77.bin" ContentType="application/vnd.openxmlformats-officedocument.oleObject"/>
  <Override PartName="/ppt/slides/slide106.xml" ContentType="application/vnd.openxmlformats-officedocument.presentationml.slide+xml"/>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embeddings/oleObject55.bin" ContentType="application/vnd.openxmlformats-officedocument.oleObject"/>
  <Override PartName="/ppt/notesSlides/notesSlide32.xml" ContentType="application/vnd.openxmlformats-officedocument.presentationml.notesSlide+xml"/>
  <Override PartName="/ppt/notesSlides/notesSlide80.xml" ContentType="application/vnd.openxmlformats-officedocument.presentationml.notesSlide+xml"/>
  <Override PartName="/ppt/slides/slide161.xml" ContentType="application/vnd.openxmlformats-officedocument.presentationml.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embeddings/oleObject33.bin" ContentType="application/vnd.openxmlformats-officedocument.oleObject"/>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oleObject75.bin" ContentType="application/vnd.openxmlformats-officedocument.oleObject"/>
  <Override PartName="/ppt/embeddings/oleObject11.bin" ContentType="application/vnd.openxmlformats-officedocument.oleObject"/>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embeddings/oleObject53.bin" ContentType="application/vnd.openxmlformats-officedocument.oleObject"/>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embeddings/oleObject18.bin" ContentType="application/vnd.openxmlformats-officedocument.oleObject"/>
  <Override PartName="/ppt/embeddings/oleObject31.bin" ContentType="application/vnd.openxmlformats-officedocument.oleObject"/>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slideLayouts/slideLayout19.xml" ContentType="application/vnd.openxmlformats-officedocument.presentationml.slideLayout+xml"/>
  <Override PartName="/ppt/embeddings/oleObject73.bin" ContentType="application/vnd.openxmlformats-officedocument.oleObject"/>
  <Override PartName="/ppt/notesSlides/notesSlide50.xml" ContentType="application/vnd.openxmlformats-officedocument.presentationml.notesSlide+xml"/>
  <Override PartName="/ppt/slides/slide98.xml" ContentType="application/vnd.openxmlformats-officedocument.presentationml.slide+xml"/>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embeddings/oleObject51.bin" ContentType="application/vnd.openxmlformats-officedocument.oleObject"/>
  <Override PartName="/ppt/notesSlides/notesSlide15.xml" ContentType="application/vnd.openxmlformats-officedocument.presentationml.notesSlide+xml"/>
  <Override PartName="/ppt/slides/slide28.xml" ContentType="application/vnd.openxmlformats-officedocument.presentationml.slide+xml"/>
  <Override PartName="/ppt/slides/slide76.xml" ContentType="application/vnd.openxmlformats-officedocument.presentationml.slide+xml"/>
  <Override PartName="/ppt/slides/slide138.xml" ContentType="application/vnd.openxmlformats-officedocument.presentationml.slide+xml"/>
  <Override PartName="/ppt/notesSlides/notesSlide70.xml" ContentType="application/vnd.openxmlformats-officedocument.presentationml.notesSlide+xml"/>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slideLayouts/slideLayout23.xml" ContentType="application/vnd.openxmlformats-officedocument.presentationml.slideLayout+xml"/>
  <Default Extension="emf" ContentType="image/x-emf"/>
  <Override PartName="/ppt/slides/slide54.xml" ContentType="application/vnd.openxmlformats-officedocument.presentationml.slide+xml"/>
  <Override PartName="/ppt/slideLayouts/slideLayout17.xml" ContentType="application/vnd.openxmlformats-officedocument.presentationml.slideLayout+xml"/>
  <Override PartName="/ppt/slides/slide116.xml" ContentType="application/vnd.openxmlformats-officedocument.presentationml.slide+xml"/>
  <Override PartName="/ppt/embeddings/oleObject71.bin" ContentType="application/vnd.openxmlformats-officedocument.oleObject"/>
  <Override PartName="/ppt/notesSlides/notesSlide29.xml" ContentType="application/vnd.openxmlformats-officedocument.presentationml.notesSlide+xml"/>
  <Override PartName="/ppt/slides/slide48.xml" ContentType="application/vnd.openxmlformats-officedocument.presentationml.slide+xml"/>
  <Default Extension="rels" ContentType="application/vnd.openxmlformats-package.relationships+xml"/>
  <Override PartName="/ppt/slides/slide96.xml" ContentType="application/vnd.openxmlformats-officedocument.presentationml.slide+xml"/>
  <Override PartName="/ppt/theme/theme2.xml" ContentType="application/vnd.openxmlformats-officedocument.theme+xml"/>
  <Override PartName="/ppt/slides/slide158.xml" ContentType="application/vnd.openxmlformats-officedocument.presentationml.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136.xml" ContentType="application/vnd.openxmlformats-officedocument.presentationml.slide+xml"/>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Layouts/slideLayout21.xml" ContentType="application/vnd.openxmlformats-officedocument.presentationml.slideLayout+xml"/>
  <Override PartName="/ppt/slides/slide52.xml" ContentType="application/vnd.openxmlformats-officedocument.presentationml.slide+xml"/>
  <Override PartName="/ppt/slideLayouts/slideLayout15.xml" ContentType="application/vnd.openxmlformats-officedocument.presentationml.slideLayout+xml"/>
  <Override PartName="/ppt/slides/slide114.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slides/slide156.xml" ContentType="application/vnd.openxmlformats-officedocument.presentationml.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Lst>
  <p:notesMasterIdLst>
    <p:notesMasterId r:id="rId169"/>
  </p:notesMasterIdLst>
  <p:sldIdLst>
    <p:sldId id="256" r:id="rId3"/>
    <p:sldId id="257" r:id="rId4"/>
    <p:sldId id="359" r:id="rId5"/>
    <p:sldId id="329" r:id="rId6"/>
    <p:sldId id="355" r:id="rId7"/>
    <p:sldId id="356" r:id="rId8"/>
    <p:sldId id="357" r:id="rId9"/>
    <p:sldId id="358" r:id="rId10"/>
    <p:sldId id="330" r:id="rId11"/>
    <p:sldId id="258" r:id="rId12"/>
    <p:sldId id="259" r:id="rId13"/>
    <p:sldId id="331" r:id="rId14"/>
    <p:sldId id="360" r:id="rId15"/>
    <p:sldId id="361" r:id="rId16"/>
    <p:sldId id="454" r:id="rId17"/>
    <p:sldId id="260" r:id="rId18"/>
    <p:sldId id="335" r:id="rId19"/>
    <p:sldId id="336" r:id="rId20"/>
    <p:sldId id="337" r:id="rId21"/>
    <p:sldId id="338" r:id="rId22"/>
    <p:sldId id="346" r:id="rId23"/>
    <p:sldId id="261" r:id="rId24"/>
    <p:sldId id="347" r:id="rId25"/>
    <p:sldId id="262" r:id="rId26"/>
    <p:sldId id="263" r:id="rId27"/>
    <p:sldId id="264" r:id="rId28"/>
    <p:sldId id="266" r:id="rId29"/>
    <p:sldId id="267" r:id="rId30"/>
    <p:sldId id="268" r:id="rId31"/>
    <p:sldId id="269" r:id="rId32"/>
    <p:sldId id="364" r:id="rId33"/>
    <p:sldId id="270" r:id="rId34"/>
    <p:sldId id="271" r:id="rId35"/>
    <p:sldId id="272" r:id="rId36"/>
    <p:sldId id="351" r:id="rId37"/>
    <p:sldId id="274" r:id="rId38"/>
    <p:sldId id="273" r:id="rId39"/>
    <p:sldId id="275" r:id="rId40"/>
    <p:sldId id="276" r:id="rId41"/>
    <p:sldId id="277" r:id="rId42"/>
    <p:sldId id="278" r:id="rId43"/>
    <p:sldId id="279" r:id="rId44"/>
    <p:sldId id="280" r:id="rId45"/>
    <p:sldId id="281"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448" r:id="rId75"/>
    <p:sldId id="449" r:id="rId76"/>
    <p:sldId id="452" r:id="rId77"/>
    <p:sldId id="453" r:id="rId78"/>
    <p:sldId id="312" r:id="rId79"/>
    <p:sldId id="313" r:id="rId80"/>
    <p:sldId id="314" r:id="rId81"/>
    <p:sldId id="315" r:id="rId82"/>
    <p:sldId id="316" r:id="rId83"/>
    <p:sldId id="354" r:id="rId84"/>
    <p:sldId id="317" r:id="rId85"/>
    <p:sldId id="318" r:id="rId86"/>
    <p:sldId id="319" r:id="rId87"/>
    <p:sldId id="320" r:id="rId88"/>
    <p:sldId id="447" r:id="rId89"/>
    <p:sldId id="321" r:id="rId90"/>
    <p:sldId id="322" r:id="rId91"/>
    <p:sldId id="323" r:id="rId92"/>
    <p:sldId id="324" r:id="rId93"/>
    <p:sldId id="325" r:id="rId94"/>
    <p:sldId id="328" r:id="rId95"/>
    <p:sldId id="326" r:id="rId96"/>
    <p:sldId id="327" r:id="rId97"/>
    <p:sldId id="363" r:id="rId98"/>
    <p:sldId id="44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80" r:id="rId112"/>
    <p:sldId id="381" r:id="rId113"/>
    <p:sldId id="382" r:id="rId114"/>
    <p:sldId id="383" r:id="rId115"/>
    <p:sldId id="384" r:id="rId116"/>
    <p:sldId id="385" r:id="rId117"/>
    <p:sldId id="386" r:id="rId118"/>
    <p:sldId id="387" r:id="rId119"/>
    <p:sldId id="389" r:id="rId120"/>
    <p:sldId id="390" r:id="rId121"/>
    <p:sldId id="391" r:id="rId122"/>
    <p:sldId id="392" r:id="rId123"/>
    <p:sldId id="393" r:id="rId124"/>
    <p:sldId id="394" r:id="rId125"/>
    <p:sldId id="396" r:id="rId126"/>
    <p:sldId id="446" r:id="rId127"/>
    <p:sldId id="397" r:id="rId128"/>
    <p:sldId id="398" r:id="rId129"/>
    <p:sldId id="399" r:id="rId130"/>
    <p:sldId id="400" r:id="rId131"/>
    <p:sldId id="401" r:id="rId132"/>
    <p:sldId id="402" r:id="rId133"/>
    <p:sldId id="404" r:id="rId134"/>
    <p:sldId id="405" r:id="rId135"/>
    <p:sldId id="406" r:id="rId136"/>
    <p:sldId id="407" r:id="rId137"/>
    <p:sldId id="408" r:id="rId138"/>
    <p:sldId id="409" r:id="rId139"/>
    <p:sldId id="410" r:id="rId140"/>
    <p:sldId id="411" r:id="rId141"/>
    <p:sldId id="412" r:id="rId142"/>
    <p:sldId id="413" r:id="rId143"/>
    <p:sldId id="414" r:id="rId144"/>
    <p:sldId id="415" r:id="rId145"/>
    <p:sldId id="416" r:id="rId146"/>
    <p:sldId id="417" r:id="rId147"/>
    <p:sldId id="418" r:id="rId148"/>
    <p:sldId id="419" r:id="rId149"/>
    <p:sldId id="420" r:id="rId150"/>
    <p:sldId id="421" r:id="rId151"/>
    <p:sldId id="422" r:id="rId152"/>
    <p:sldId id="423" r:id="rId153"/>
    <p:sldId id="424" r:id="rId154"/>
    <p:sldId id="425" r:id="rId155"/>
    <p:sldId id="426" r:id="rId156"/>
    <p:sldId id="427" r:id="rId157"/>
    <p:sldId id="428" r:id="rId158"/>
    <p:sldId id="429" r:id="rId159"/>
    <p:sldId id="430" r:id="rId160"/>
    <p:sldId id="431" r:id="rId161"/>
    <p:sldId id="432" r:id="rId162"/>
    <p:sldId id="433" r:id="rId163"/>
    <p:sldId id="434" r:id="rId164"/>
    <p:sldId id="435" r:id="rId165"/>
    <p:sldId id="440" r:id="rId166"/>
    <p:sldId id="442" r:id="rId167"/>
    <p:sldId id="443" r:id="rId168"/>
  </p:sldIdLst>
  <p:sldSz cx="9902825" cy="6858000"/>
  <p:notesSz cx="7008813" cy="9237663"/>
  <p:defaultTextStyle>
    <a:defPPr>
      <a:defRPr lang="en-GB"/>
    </a:defPPr>
    <a:lvl1pPr algn="l" defTabSz="457200" rtl="0" eaLnBrk="0" fontAlgn="base" hangingPunct="0">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1pPr>
    <a:lvl2pPr marL="742950" indent="-285750" algn="l" defTabSz="457200" rtl="0" eaLnBrk="0" fontAlgn="base" hangingPunct="0">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2pPr>
    <a:lvl3pPr marL="1143000" indent="-228600" algn="l" defTabSz="457200" rtl="0" eaLnBrk="0" fontAlgn="base" hangingPunct="0">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3pPr>
    <a:lvl4pPr marL="1600200" indent="-228600" algn="l" defTabSz="457200" rtl="0" eaLnBrk="0" fontAlgn="base" hangingPunct="0">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4pPr>
    <a:lvl5pPr marL="2057400" indent="-228600" algn="l" defTabSz="457200" rtl="0" eaLnBrk="0" fontAlgn="base" hangingPunct="0">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5pPr>
    <a:lvl6pPr marL="2286000" algn="l" defTabSz="457200" rtl="0" eaLnBrk="1" latinLnBrk="0" hangingPunct="1">
      <a:defRPr sz="2400" kern="1200">
        <a:solidFill>
          <a:schemeClr val="bg1"/>
        </a:solidFill>
        <a:latin typeface="Times New Roman" charset="0"/>
        <a:ea typeface="+mn-ea"/>
        <a:cs typeface="+mn-cs"/>
      </a:defRPr>
    </a:lvl6pPr>
    <a:lvl7pPr marL="2743200" algn="l" defTabSz="457200" rtl="0" eaLnBrk="1" latinLnBrk="0" hangingPunct="1">
      <a:defRPr sz="2400" kern="1200">
        <a:solidFill>
          <a:schemeClr val="bg1"/>
        </a:solidFill>
        <a:latin typeface="Times New Roman" charset="0"/>
        <a:ea typeface="+mn-ea"/>
        <a:cs typeface="+mn-cs"/>
      </a:defRPr>
    </a:lvl7pPr>
    <a:lvl8pPr marL="3200400" algn="l" defTabSz="457200" rtl="0" eaLnBrk="1" latinLnBrk="0" hangingPunct="1">
      <a:defRPr sz="2400" kern="1200">
        <a:solidFill>
          <a:schemeClr val="bg1"/>
        </a:solidFill>
        <a:latin typeface="Times New Roman" charset="0"/>
        <a:ea typeface="+mn-ea"/>
        <a:cs typeface="+mn-cs"/>
      </a:defRPr>
    </a:lvl8pPr>
    <a:lvl9pPr marL="3657600" algn="l" defTabSz="457200" rtl="0" eaLnBrk="1" latinLnBrk="0" hangingPunct="1">
      <a:defRPr sz="2400" kern="1200">
        <a:solidFill>
          <a:schemeClr val="bg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198" autoAdjust="0"/>
    <p:restoredTop sz="94660"/>
  </p:normalViewPr>
  <p:slideViewPr>
    <p:cSldViewPr>
      <p:cViewPr varScale="1">
        <p:scale>
          <a:sx n="137" d="100"/>
          <a:sy n="137" d="100"/>
        </p:scale>
        <p:origin x="-928"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50" d="100"/>
        <a:sy n="150" d="100"/>
      </p:scale>
      <p:origin x="0" y="432"/>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notesMaster" Target="notesMasters/notesMaster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printerSettings" Target="printerSettings/printerSettings1.bin"/><Relationship Id="rId171" Type="http://schemas.openxmlformats.org/officeDocument/2006/relationships/presProps" Target="presProps.xml"/><Relationship Id="rId172" Type="http://schemas.openxmlformats.org/officeDocument/2006/relationships/viewProps" Target="viewProps.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theme" Target="theme/theme1.xml"/><Relationship Id="rId174"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image" Target="../media/image2.wmf"/><Relationship Id="rId2"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08813" cy="9237663"/>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pPr>
              <a:defRPr/>
            </a:pPr>
            <a:endParaRPr lang="en-US"/>
          </a:p>
        </p:txBody>
      </p:sp>
      <p:sp>
        <p:nvSpPr>
          <p:cNvPr id="3074" name="AutoShape 2"/>
          <p:cNvSpPr>
            <a:spLocks noChangeArrowheads="1"/>
          </p:cNvSpPr>
          <p:nvPr/>
        </p:nvSpPr>
        <p:spPr bwMode="auto">
          <a:xfrm>
            <a:off x="0" y="0"/>
            <a:ext cx="7008813" cy="923766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5" name="AutoShape 3"/>
          <p:cNvSpPr>
            <a:spLocks noChangeArrowheads="1"/>
          </p:cNvSpPr>
          <p:nvPr/>
        </p:nvSpPr>
        <p:spPr bwMode="auto">
          <a:xfrm>
            <a:off x="0" y="0"/>
            <a:ext cx="7008813" cy="923766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6" name="AutoShape 4"/>
          <p:cNvSpPr>
            <a:spLocks noChangeArrowheads="1"/>
          </p:cNvSpPr>
          <p:nvPr/>
        </p:nvSpPr>
        <p:spPr bwMode="auto">
          <a:xfrm>
            <a:off x="0" y="0"/>
            <a:ext cx="7008813" cy="923766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7" name="AutoShape 5"/>
          <p:cNvSpPr>
            <a:spLocks noChangeArrowheads="1"/>
          </p:cNvSpPr>
          <p:nvPr/>
        </p:nvSpPr>
        <p:spPr bwMode="auto">
          <a:xfrm>
            <a:off x="0" y="0"/>
            <a:ext cx="7008813" cy="923766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8" name="AutoShape 6"/>
          <p:cNvSpPr>
            <a:spLocks noChangeArrowheads="1"/>
          </p:cNvSpPr>
          <p:nvPr/>
        </p:nvSpPr>
        <p:spPr bwMode="auto">
          <a:xfrm>
            <a:off x="0" y="0"/>
            <a:ext cx="7008813" cy="923766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9" name="AutoShape 7"/>
          <p:cNvSpPr>
            <a:spLocks noChangeArrowheads="1"/>
          </p:cNvSpPr>
          <p:nvPr/>
        </p:nvSpPr>
        <p:spPr bwMode="auto">
          <a:xfrm>
            <a:off x="0" y="0"/>
            <a:ext cx="7010400" cy="923766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80" name="AutoShape 8"/>
          <p:cNvSpPr>
            <a:spLocks noChangeArrowheads="1"/>
          </p:cNvSpPr>
          <p:nvPr/>
        </p:nvSpPr>
        <p:spPr bwMode="auto">
          <a:xfrm>
            <a:off x="0" y="0"/>
            <a:ext cx="7010400" cy="923766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81" name="Rectangle 9"/>
          <p:cNvSpPr>
            <a:spLocks noGrp="1" noChangeArrowheads="1"/>
          </p:cNvSpPr>
          <p:nvPr>
            <p:ph type="body"/>
          </p:nvPr>
        </p:nvSpPr>
        <p:spPr bwMode="auto">
          <a:xfrm>
            <a:off x="935038" y="4392613"/>
            <a:ext cx="5130800" cy="38782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82" name="Text Box 10"/>
          <p:cNvSpPr txBox="1">
            <a:spLocks noChangeArrowheads="1"/>
          </p:cNvSpPr>
          <p:nvPr/>
        </p:nvSpPr>
        <p:spPr bwMode="auto">
          <a:xfrm>
            <a:off x="1169988" y="806450"/>
            <a:ext cx="4673600" cy="3238500"/>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pPr>
              <a:defRPr/>
            </a:pPr>
            <a:endParaRPr lang="en-US"/>
          </a:p>
        </p:txBody>
      </p:sp>
      <p:sp>
        <p:nvSpPr>
          <p:cNvPr id="3083" name="Text Box 11"/>
          <p:cNvSpPr txBox="1">
            <a:spLocks noChangeArrowheads="1"/>
          </p:cNvSpPr>
          <p:nvPr/>
        </p:nvSpPr>
        <p:spPr bwMode="auto">
          <a:xfrm>
            <a:off x="6669088" y="8856663"/>
            <a:ext cx="271462" cy="285750"/>
          </a:xfrm>
          <a:prstGeom prst="rect">
            <a:avLst/>
          </a:prstGeom>
          <a:noFill/>
          <a:ln w="9525">
            <a:noFill/>
            <a:round/>
            <a:headEnd/>
            <a:tailEnd/>
          </a:ln>
          <a:effectLst/>
        </p:spPr>
        <p:txBody>
          <a:bodyPr wrap="none" lIns="90000" tIns="56627" rIns="90000" bIns="44280" anchor="ctr">
            <a:prstTxWarp prst="textNoShape">
              <a:avLst/>
            </a:prstTxWarp>
            <a:spAutoFit/>
          </a:bodyPr>
          <a:lstStyle/>
          <a:p>
            <a:pPr algn="r" eaLnBrk="1">
              <a:lnSpc>
                <a:spcPct val="93000"/>
              </a:lnSpc>
              <a:defRPr/>
            </a:pPr>
            <a:r>
              <a:rPr lang="en-GB" sz="1400">
                <a:solidFill>
                  <a:srgbClr val="000000"/>
                </a:solidFill>
                <a:ea typeface="DejaVu Sans" charset="0"/>
                <a:cs typeface="DejaVu Sans" charset="0"/>
              </a:rPr>
              <a:t>1</a:t>
            </a:r>
          </a:p>
        </p:txBody>
      </p:sp>
      <p:sp>
        <p:nvSpPr>
          <p:cNvPr id="27661" name="Rectangle 12"/>
          <p:cNvSpPr>
            <a:spLocks noGrp="1" noRot="1" noChangeAspect="1" noChangeArrowheads="1"/>
          </p:cNvSpPr>
          <p:nvPr>
            <p:ph type="sldImg"/>
          </p:nvPr>
        </p:nvSpPr>
        <p:spPr bwMode="auto">
          <a:xfrm>
            <a:off x="1003300" y="701675"/>
            <a:ext cx="4992688" cy="3460750"/>
          </a:xfrm>
          <a:prstGeom prst="rect">
            <a:avLst/>
          </a:prstGeom>
          <a:noFill/>
          <a:ln w="9525">
            <a:noFill/>
            <a:round/>
            <a:headEnd/>
            <a:tailEnd/>
          </a:ln>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ヒラギノ角ゴ Pro W3"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9699"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168400"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813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017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xfrm>
            <a:off x="1012825" y="698500"/>
            <a:ext cx="4983163" cy="3452813"/>
          </a:xfrm>
          <a:ln cap="flat"/>
        </p:spPr>
      </p:sp>
      <p:sp>
        <p:nvSpPr>
          <p:cNvPr id="3379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6323"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6349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6758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6963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1682" name="Text Box 1"/>
          <p:cNvSpPr>
            <a:spLocks noGrp="1" noRot="1" noChangeAspect="1" noChangeArrowheads="1"/>
          </p:cNvSpPr>
          <p:nvPr>
            <p:ph type="sldImg"/>
          </p:nvPr>
        </p:nvSpPr>
        <p:spPr>
          <a:xfrm>
            <a:off x="1001713" y="701675"/>
            <a:ext cx="4997450" cy="3462338"/>
          </a:xfrm>
          <a:solidFill>
            <a:srgbClr val="FFFFFF"/>
          </a:solidFill>
          <a:ln>
            <a:solidFill>
              <a:srgbClr val="000000"/>
            </a:solidFill>
            <a:miter lim="800000"/>
          </a:ln>
        </p:spPr>
      </p:sp>
      <p:sp>
        <p:nvSpPr>
          <p:cNvPr id="71683" name="Text Box 2"/>
          <p:cNvSpPr>
            <a:spLocks noGrp="1" noChangeArrowheads="1"/>
          </p:cNvSpPr>
          <p:nvPr>
            <p:ph type="body" idx="1"/>
          </p:nvPr>
        </p:nvSpPr>
        <p:spPr>
          <a:xfrm>
            <a:off x="935038" y="4392613"/>
            <a:ext cx="5132387" cy="3878262"/>
          </a:xfrm>
          <a:noFill/>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7577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7826" name="Text Box 1"/>
          <p:cNvSpPr>
            <a:spLocks noGrp="1" noRot="1" noChangeAspect="1" noChangeArrowheads="1"/>
          </p:cNvSpPr>
          <p:nvPr>
            <p:ph type="sldImg"/>
          </p:nvPr>
        </p:nvSpPr>
        <p:spPr>
          <a:xfrm>
            <a:off x="1001713" y="701675"/>
            <a:ext cx="4997450" cy="3462338"/>
          </a:xfrm>
          <a:solidFill>
            <a:srgbClr val="FFFFFF"/>
          </a:solidFill>
          <a:ln>
            <a:solidFill>
              <a:srgbClr val="000000"/>
            </a:solidFill>
            <a:miter lim="800000"/>
          </a:ln>
        </p:spPr>
      </p:sp>
      <p:sp>
        <p:nvSpPr>
          <p:cNvPr id="77827" name="Text Box 2"/>
          <p:cNvSpPr>
            <a:spLocks noGrp="1" noChangeArrowheads="1"/>
          </p:cNvSpPr>
          <p:nvPr>
            <p:ph type="body" idx="1"/>
          </p:nvPr>
        </p:nvSpPr>
        <p:spPr>
          <a:xfrm>
            <a:off x="935038" y="4392613"/>
            <a:ext cx="5132387" cy="3878262"/>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003300" y="701675"/>
            <a:ext cx="5002213"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174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9874" name="Text Box 1"/>
          <p:cNvSpPr>
            <a:spLocks noGrp="1" noRot="1" noChangeAspect="1" noChangeArrowheads="1"/>
          </p:cNvSpPr>
          <p:nvPr>
            <p:ph type="sldImg"/>
          </p:nvPr>
        </p:nvSpPr>
        <p:spPr>
          <a:xfrm>
            <a:off x="1001713" y="701675"/>
            <a:ext cx="4997450" cy="3462338"/>
          </a:xfrm>
          <a:solidFill>
            <a:srgbClr val="FFFFFF"/>
          </a:solidFill>
          <a:ln>
            <a:solidFill>
              <a:srgbClr val="000000"/>
            </a:solidFill>
            <a:miter lim="800000"/>
          </a:ln>
        </p:spPr>
      </p:sp>
      <p:sp>
        <p:nvSpPr>
          <p:cNvPr id="79875" name="Text Box 2"/>
          <p:cNvSpPr>
            <a:spLocks noGrp="1" noChangeArrowheads="1"/>
          </p:cNvSpPr>
          <p:nvPr>
            <p:ph type="body" idx="1"/>
          </p:nvPr>
        </p:nvSpPr>
        <p:spPr>
          <a:xfrm>
            <a:off x="935038" y="4392613"/>
            <a:ext cx="5132387" cy="3878262"/>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192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397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601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806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9011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9523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9728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9933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137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003300" y="701675"/>
            <a:ext cx="5002213"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379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342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5475"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752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957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1161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3666" name="Text Box 1"/>
          <p:cNvSpPr>
            <a:spLocks noGrp="1" noChangeArrowheads="1"/>
          </p:cNvSpPr>
          <p:nvPr>
            <p:ph type="body"/>
          </p:nvPr>
        </p:nvSpPr>
        <p:spPr>
          <a:xfrm>
            <a:off x="935038" y="4392613"/>
            <a:ext cx="5132387" cy="3968750"/>
          </a:xfrm>
          <a:noFill/>
          <a:ln/>
        </p:spPr>
        <p:txBody>
          <a:bodyPr wrap="none" anchor="ctr"/>
          <a:lstStyle/>
          <a:p>
            <a:endParaRPr lang="en-US"/>
          </a:p>
        </p:txBody>
      </p:sp>
      <p:sp>
        <p:nvSpPr>
          <p:cNvPr id="113667" name="Text Box 2"/>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5714" name="Text Box 1"/>
          <p:cNvSpPr>
            <a:spLocks noGrp="1" noChangeArrowheads="1"/>
          </p:cNvSpPr>
          <p:nvPr>
            <p:ph type="body"/>
          </p:nvPr>
        </p:nvSpPr>
        <p:spPr>
          <a:xfrm>
            <a:off x="935038" y="4392613"/>
            <a:ext cx="5132387" cy="3968750"/>
          </a:xfrm>
          <a:noFill/>
          <a:ln/>
        </p:spPr>
        <p:txBody>
          <a:bodyPr wrap="none" anchor="ctr"/>
          <a:lstStyle/>
          <a:p>
            <a:endParaRPr lang="en-US"/>
          </a:p>
        </p:txBody>
      </p:sp>
      <p:sp>
        <p:nvSpPr>
          <p:cNvPr id="115715" name="Text Box 2"/>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1776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1981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2185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5843"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2390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2595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2800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005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3005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3209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414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3414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3619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3824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029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4029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4233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970338" y="8774113"/>
            <a:ext cx="3036887" cy="461962"/>
          </a:xfrm>
          <a:prstGeom prst="rect">
            <a:avLst/>
          </a:prstGeom>
          <a:noFill/>
          <a:ln>
            <a:miter lim="800000"/>
            <a:headEnd/>
            <a:tailEnd/>
          </a:ln>
        </p:spPr>
        <p:txBody>
          <a:bodyPr lIns="92830" tIns="46415" rIns="92830" bIns="46415">
            <a:prstTxWarp prst="textNoShape">
              <a:avLst/>
            </a:prstTxWarp>
          </a:bodyPr>
          <a:lstStyle/>
          <a:p>
            <a:fld id="{76C9445D-5A10-344B-82F8-E939C9B561F9}" type="slidenum">
              <a:rPr lang="en-US"/>
              <a:pPr/>
              <a:t>5</a:t>
            </a:fld>
            <a:endParaRPr lang="en-US"/>
          </a:p>
        </p:txBody>
      </p:sp>
      <p:sp>
        <p:nvSpPr>
          <p:cNvPr id="37891" name="Rectangle 2"/>
          <p:cNvSpPr>
            <a:spLocks noGrp="1" noRot="1" noChangeAspect="1" noChangeArrowheads="1" noTextEdit="1"/>
          </p:cNvSpPr>
          <p:nvPr>
            <p:ph type="sldImg"/>
          </p:nvPr>
        </p:nvSpPr>
        <p:spPr>
          <a:xfrm>
            <a:off x="1001713" y="701675"/>
            <a:ext cx="4995862" cy="3460750"/>
          </a:xfrm>
        </p:spPr>
      </p:sp>
      <p:sp>
        <p:nvSpPr>
          <p:cNvPr id="37892" name="Rectangle 3"/>
          <p:cNvSpPr>
            <a:spLocks noGrp="1" noChangeArrowheads="1"/>
          </p:cNvSpPr>
          <p:nvPr>
            <p:ph type="body" idx="1"/>
          </p:nvPr>
        </p:nvSpPr>
        <p:spPr>
          <a:noFill/>
          <a:ln/>
        </p:spPr>
        <p:txBody>
          <a:bodyPr/>
          <a:lstStyle/>
          <a:p>
            <a:r>
              <a:rPr lang="en-GB"/>
              <a:t>1.8.1</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4438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4643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8482"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48483"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5053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2578" name="Text Box 1"/>
          <p:cNvSpPr txBox="1">
            <a:spLocks noChangeArrowheads="1"/>
          </p:cNvSpPr>
          <p:nvPr/>
        </p:nvSpPr>
        <p:spPr bwMode="auto">
          <a:xfrm>
            <a:off x="962025" y="682625"/>
            <a:ext cx="5040313" cy="34925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52579"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1114425" y="569913"/>
            <a:ext cx="4792663" cy="33210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54627"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1252538" y="461963"/>
            <a:ext cx="4446587" cy="3079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56675"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1252538" y="461963"/>
            <a:ext cx="4446587" cy="3079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58723"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1004888" y="692150"/>
            <a:ext cx="4999037"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60771" name="Text Box 2"/>
          <p:cNvSpPr>
            <a:spLocks noGrp="1" noChangeArrowheads="1"/>
          </p:cNvSpPr>
          <p:nvPr>
            <p:ph type="body"/>
          </p:nvPr>
        </p:nvSpPr>
        <p:spPr>
          <a:xfrm>
            <a:off x="935038" y="4387850"/>
            <a:ext cx="5138737" cy="4160838"/>
          </a:xfrm>
          <a:solidFill>
            <a:srgbClr val="FFFFFF"/>
          </a:solidFill>
          <a:ln w="9360">
            <a:solidFill>
              <a:srgbClr val="000000"/>
            </a:solidFill>
            <a:miter lim="800000"/>
          </a:ln>
        </p:spPr>
        <p:txBody>
          <a:bodyPr lIns="90000" tIns="57384" rIns="90000" bIns="46800"/>
          <a:lstStyle/>
          <a:p>
            <a:pPr>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ea typeface="Arial" charset="0"/>
                <a:cs typeface="Arial" charset="0"/>
              </a:rPr>
              <a:t>The actual addressing scheme of IPv6</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1114425" y="569913"/>
            <a:ext cx="4792663" cy="33210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62819"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970338" y="8774113"/>
            <a:ext cx="3036887" cy="461962"/>
          </a:xfrm>
          <a:prstGeom prst="rect">
            <a:avLst/>
          </a:prstGeom>
          <a:noFill/>
          <a:ln>
            <a:miter lim="800000"/>
            <a:headEnd/>
            <a:tailEnd/>
          </a:ln>
        </p:spPr>
        <p:txBody>
          <a:bodyPr lIns="92830" tIns="46415" rIns="92830" bIns="46415">
            <a:prstTxWarp prst="textNoShape">
              <a:avLst/>
            </a:prstTxWarp>
          </a:bodyPr>
          <a:lstStyle/>
          <a:p>
            <a:fld id="{2E9DB996-D634-2841-8D6E-2FB3AE0CE1A9}" type="slidenum">
              <a:rPr lang="en-US"/>
              <a:pPr/>
              <a:t>6</a:t>
            </a:fld>
            <a:endParaRPr lang="en-US"/>
          </a:p>
        </p:txBody>
      </p:sp>
      <p:sp>
        <p:nvSpPr>
          <p:cNvPr id="39939" name="Rectangle 2"/>
          <p:cNvSpPr>
            <a:spLocks noGrp="1" noRot="1" noChangeAspect="1" noChangeArrowheads="1" noTextEdit="1"/>
          </p:cNvSpPr>
          <p:nvPr>
            <p:ph type="sldImg"/>
          </p:nvPr>
        </p:nvSpPr>
        <p:spPr>
          <a:xfrm>
            <a:off x="1001713" y="701675"/>
            <a:ext cx="4995862" cy="3460750"/>
          </a:xfrm>
        </p:spPr>
      </p:sp>
      <p:sp>
        <p:nvSpPr>
          <p:cNvPr id="39940" name="Rectangle 3"/>
          <p:cNvSpPr>
            <a:spLocks noGrp="1" noChangeArrowheads="1"/>
          </p:cNvSpPr>
          <p:nvPr>
            <p:ph type="body" idx="1"/>
          </p:nvPr>
        </p:nvSpPr>
        <p:spPr>
          <a:noFill/>
          <a:ln/>
        </p:spPr>
        <p:txBody>
          <a:bodyPr/>
          <a:lstStyle/>
          <a:p>
            <a:r>
              <a:rPr lang="en-GB"/>
              <a:t>1.8.2</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1114425" y="569913"/>
            <a:ext cx="4792663" cy="33210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64867" name="Text Box 2"/>
          <p:cNvSpPr>
            <a:spLocks noGrp="1" noChangeArrowheads="1"/>
          </p:cNvSpPr>
          <p:nvPr>
            <p:ph type="body"/>
          </p:nvPr>
        </p:nvSpPr>
        <p:spPr>
          <a:xfrm>
            <a:off x="935038" y="4392613"/>
            <a:ext cx="5132387" cy="3968750"/>
          </a:xfrm>
          <a:solidFill>
            <a:srgbClr val="FFFFFF"/>
          </a:solidFill>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1252538" y="461963"/>
            <a:ext cx="4446587" cy="3079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66915"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1252538" y="461963"/>
            <a:ext cx="4446587" cy="3079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68963" name="Text Box 2"/>
          <p:cNvSpPr>
            <a:spLocks noGrp="1" noChangeArrowheads="1"/>
          </p:cNvSpPr>
          <p:nvPr>
            <p:ph type="body"/>
          </p:nvPr>
        </p:nvSpPr>
        <p:spPr>
          <a:xfrm>
            <a:off x="935038" y="4392613"/>
            <a:ext cx="5132387" cy="3978275"/>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1003300" y="701675"/>
            <a:ext cx="4999038"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101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3059"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510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715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920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227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432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970338" y="8774113"/>
            <a:ext cx="3036887" cy="461962"/>
          </a:xfrm>
          <a:prstGeom prst="rect">
            <a:avLst/>
          </a:prstGeom>
          <a:noFill/>
          <a:ln>
            <a:miter lim="800000"/>
            <a:headEnd/>
            <a:tailEnd/>
          </a:ln>
        </p:spPr>
        <p:txBody>
          <a:bodyPr lIns="92830" tIns="46415" rIns="92830" bIns="46415">
            <a:prstTxWarp prst="textNoShape">
              <a:avLst/>
            </a:prstTxWarp>
          </a:bodyPr>
          <a:lstStyle/>
          <a:p>
            <a:fld id="{520AB4DB-AC2D-5142-9A95-51D9D4EDA27B}" type="slidenum">
              <a:rPr lang="en-US"/>
              <a:pPr/>
              <a:t>7</a:t>
            </a:fld>
            <a:endParaRPr lang="en-US"/>
          </a:p>
        </p:txBody>
      </p:sp>
      <p:sp>
        <p:nvSpPr>
          <p:cNvPr id="41987" name="Rectangle 2"/>
          <p:cNvSpPr>
            <a:spLocks noGrp="1" noRot="1" noChangeAspect="1" noChangeArrowheads="1" noTextEdit="1"/>
          </p:cNvSpPr>
          <p:nvPr>
            <p:ph type="sldImg"/>
          </p:nvPr>
        </p:nvSpPr>
        <p:spPr>
          <a:xfrm>
            <a:off x="1001713" y="701675"/>
            <a:ext cx="4995862" cy="3460750"/>
          </a:xfrm>
        </p:spPr>
      </p:sp>
      <p:sp>
        <p:nvSpPr>
          <p:cNvPr id="41988" name="Rectangle 3"/>
          <p:cNvSpPr>
            <a:spLocks noGrp="1" noChangeArrowheads="1"/>
          </p:cNvSpPr>
          <p:nvPr>
            <p:ph type="body" idx="1"/>
          </p:nvPr>
        </p:nvSpPr>
        <p:spPr>
          <a:noFill/>
          <a:ln/>
        </p:spPr>
        <p:txBody>
          <a:bodyPr/>
          <a:lstStyle/>
          <a:p>
            <a:r>
              <a:rPr lang="en-GB"/>
              <a:t>1.8.3</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637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8419"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0467"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251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456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6611"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8658" name="Text Box 1"/>
          <p:cNvSpPr>
            <a:spLocks noGrp="1" noChangeArrowheads="1"/>
          </p:cNvSpPr>
          <p:nvPr>
            <p:ph type="body"/>
          </p:nvPr>
        </p:nvSpPr>
        <p:spPr>
          <a:xfrm>
            <a:off x="935038" y="4392613"/>
            <a:ext cx="5132387" cy="3968750"/>
          </a:xfrm>
          <a:noFill/>
          <a:ln/>
        </p:spPr>
        <p:txBody>
          <a:bodyPr wrap="none" anchor="ctr"/>
          <a:lstStyle/>
          <a:p>
            <a:endParaRPr lang="en-US"/>
          </a:p>
        </p:txBody>
      </p:sp>
      <p:sp>
        <p:nvSpPr>
          <p:cNvPr id="198659" name="Text Box 2"/>
          <p:cNvSpPr txBox="1">
            <a:spLocks noChangeArrowheads="1"/>
          </p:cNvSpPr>
          <p:nvPr/>
        </p:nvSpPr>
        <p:spPr bwMode="auto">
          <a:xfrm>
            <a:off x="1169988" y="806450"/>
            <a:ext cx="4673600" cy="3236913"/>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00707"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2754"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02755"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0480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970338" y="8774113"/>
            <a:ext cx="3036887" cy="461962"/>
          </a:xfrm>
          <a:prstGeom prst="rect">
            <a:avLst/>
          </a:prstGeom>
          <a:noFill/>
          <a:ln>
            <a:miter lim="800000"/>
            <a:headEnd/>
            <a:tailEnd/>
          </a:ln>
        </p:spPr>
        <p:txBody>
          <a:bodyPr lIns="92830" tIns="46415" rIns="92830" bIns="46415">
            <a:prstTxWarp prst="textNoShape">
              <a:avLst/>
            </a:prstTxWarp>
          </a:bodyPr>
          <a:lstStyle/>
          <a:p>
            <a:fld id="{C73137C1-F62C-0348-BD08-41B3AE47B41D}" type="slidenum">
              <a:rPr lang="en-US"/>
              <a:pPr/>
              <a:t>8</a:t>
            </a:fld>
            <a:endParaRPr lang="en-US"/>
          </a:p>
        </p:txBody>
      </p:sp>
      <p:sp>
        <p:nvSpPr>
          <p:cNvPr id="44035" name="Rectangle 2"/>
          <p:cNvSpPr>
            <a:spLocks noGrp="1" noRot="1" noChangeAspect="1" noChangeArrowheads="1" noTextEdit="1"/>
          </p:cNvSpPr>
          <p:nvPr>
            <p:ph type="sldImg"/>
          </p:nvPr>
        </p:nvSpPr>
        <p:spPr>
          <a:xfrm>
            <a:off x="1001713" y="701675"/>
            <a:ext cx="4995862" cy="3460750"/>
          </a:xfrm>
        </p:spPr>
      </p:sp>
      <p:sp>
        <p:nvSpPr>
          <p:cNvPr id="44036" name="Rectangle 3"/>
          <p:cNvSpPr>
            <a:spLocks noGrp="1" noChangeArrowheads="1"/>
          </p:cNvSpPr>
          <p:nvPr>
            <p:ph type="body" idx="1"/>
          </p:nvPr>
        </p:nvSpPr>
        <p:spPr>
          <a:noFill/>
          <a:ln/>
        </p:spPr>
        <p:txBody>
          <a:bodyPr/>
          <a:lstStyle/>
          <a:p>
            <a:r>
              <a:rPr lang="en-GB"/>
              <a:t>1.8.4</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1011238" y="704850"/>
            <a:ext cx="4997450" cy="346075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07875" name="Text Box 2"/>
          <p:cNvSpPr>
            <a:spLocks noGrp="1" noChangeArrowheads="1"/>
          </p:cNvSpPr>
          <p:nvPr>
            <p:ph type="body"/>
          </p:nvPr>
        </p:nvSpPr>
        <p:spPr>
          <a:xfrm>
            <a:off x="935038" y="4392613"/>
            <a:ext cx="5132387" cy="3879850"/>
          </a:xfrm>
          <a:noFill/>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1004888" y="692150"/>
            <a:ext cx="4999037" cy="3463925"/>
          </a:xfrm>
        </p:spPr>
      </p:sp>
      <p:sp>
        <p:nvSpPr>
          <p:cNvPr id="270339" name="Rectangle 3"/>
          <p:cNvSpPr>
            <a:spLocks noGrp="1" noChangeArrowheads="1"/>
          </p:cNvSpPr>
          <p:nvPr>
            <p:ph type="body" idx="1"/>
          </p:nvPr>
        </p:nvSpPr>
        <p:spPr>
          <a:xfrm>
            <a:off x="935038" y="4387850"/>
            <a:ext cx="5138737" cy="4157663"/>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xfrm>
            <a:off x="1004888" y="692150"/>
            <a:ext cx="4999037" cy="3463925"/>
          </a:xfrm>
        </p:spPr>
      </p:sp>
      <p:sp>
        <p:nvSpPr>
          <p:cNvPr id="273411" name="Rectangle 3"/>
          <p:cNvSpPr>
            <a:spLocks noGrp="1" noChangeArrowheads="1"/>
          </p:cNvSpPr>
          <p:nvPr>
            <p:ph type="body" idx="1"/>
          </p:nvPr>
        </p:nvSpPr>
        <p:spPr>
          <a:xfrm>
            <a:off x="935038" y="4387850"/>
            <a:ext cx="5138737" cy="4157663"/>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1003300" y="692150"/>
            <a:ext cx="5002213" cy="3465513"/>
          </a:xfrm>
        </p:spPr>
      </p:sp>
      <p:sp>
        <p:nvSpPr>
          <p:cNvPr id="275459" name="Rectangle 3"/>
          <p:cNvSpPr>
            <a:spLocks noGrp="1" noChangeArrowheads="1"/>
          </p:cNvSpPr>
          <p:nvPr>
            <p:ph type="body" idx="1"/>
          </p:nvPr>
        </p:nvSpPr>
        <p:spPr>
          <a:xfrm>
            <a:off x="935038" y="4387850"/>
            <a:ext cx="5529262" cy="4157663"/>
          </a:xfrm>
          <a:solidFill>
            <a:srgbClr val="FFFFFF"/>
          </a:solidFill>
          <a:ln>
            <a:solidFill>
              <a:srgbClr val="000000"/>
            </a:solidFill>
          </a:ln>
        </p:spPr>
        <p:txBody>
          <a:bodyPr/>
          <a:lstStyle/>
          <a:p>
            <a:pPr defTabSz="914400" eaLnBrk="1" hangingPunct="1">
              <a:lnSpc>
                <a:spcPct val="80000"/>
              </a:lnSpc>
            </a:pPr>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003300" y="692150"/>
            <a:ext cx="5002213" cy="3465513"/>
          </a:xfrm>
        </p:spPr>
      </p:sp>
      <p:sp>
        <p:nvSpPr>
          <p:cNvPr id="277507" name="Rectangle 3"/>
          <p:cNvSpPr>
            <a:spLocks noGrp="1" noChangeArrowheads="1"/>
          </p:cNvSpPr>
          <p:nvPr>
            <p:ph type="body" idx="1"/>
          </p:nvPr>
        </p:nvSpPr>
        <p:spPr>
          <a:xfrm>
            <a:off x="935038" y="4387850"/>
            <a:ext cx="5529262" cy="4157663"/>
          </a:xfrm>
          <a:solidFill>
            <a:srgbClr val="FFFFFF"/>
          </a:solidFill>
          <a:ln>
            <a:solidFill>
              <a:srgbClr val="000000"/>
            </a:solidFill>
          </a:ln>
        </p:spPr>
        <p:txBody>
          <a:bodyPr/>
          <a:lstStyle/>
          <a:p>
            <a:pPr defTabSz="914400" eaLnBrk="1" hangingPunct="1">
              <a:lnSpc>
                <a:spcPct val="80000"/>
              </a:lnSpc>
            </a:pPr>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003300" y="692150"/>
            <a:ext cx="5002213" cy="3465513"/>
          </a:xfrm>
        </p:spPr>
      </p:sp>
      <p:sp>
        <p:nvSpPr>
          <p:cNvPr id="280579" name="Rectangle 3"/>
          <p:cNvSpPr>
            <a:spLocks noGrp="1" noChangeArrowheads="1"/>
          </p:cNvSpPr>
          <p:nvPr>
            <p:ph type="body" idx="1"/>
          </p:nvPr>
        </p:nvSpPr>
        <p:spPr>
          <a:xfrm>
            <a:off x="935038" y="4387850"/>
            <a:ext cx="5138737" cy="4157663"/>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1006475" y="701675"/>
            <a:ext cx="4994275"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82627" name="Text Box 2"/>
          <p:cNvSpPr>
            <a:spLocks noGrp="1" noChangeArrowheads="1"/>
          </p:cNvSpPr>
          <p:nvPr>
            <p:ph type="body"/>
          </p:nvPr>
        </p:nvSpPr>
        <p:spPr>
          <a:xfrm>
            <a:off x="935038" y="4402138"/>
            <a:ext cx="5132387" cy="4170362"/>
          </a:xfrm>
          <a:noFill/>
          <a:ln/>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1006475" y="701675"/>
            <a:ext cx="4994275"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84675" name="Text Box 2"/>
          <p:cNvSpPr>
            <a:spLocks noGrp="1" noChangeArrowheads="1"/>
          </p:cNvSpPr>
          <p:nvPr>
            <p:ph type="body"/>
          </p:nvPr>
        </p:nvSpPr>
        <p:spPr>
          <a:xfrm>
            <a:off x="935038" y="4402138"/>
            <a:ext cx="5132387" cy="4170362"/>
          </a:xfrm>
          <a:noFill/>
          <a:ln/>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1006475" y="701675"/>
            <a:ext cx="4994275"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86723" name="Text Box 2"/>
          <p:cNvSpPr>
            <a:spLocks noGrp="1" noChangeArrowheads="1"/>
          </p:cNvSpPr>
          <p:nvPr>
            <p:ph type="body"/>
          </p:nvPr>
        </p:nvSpPr>
        <p:spPr>
          <a:xfrm>
            <a:off x="935038" y="4402138"/>
            <a:ext cx="5132387" cy="4170362"/>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003300" y="701675"/>
            <a:ext cx="5002213" cy="3463925"/>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6083" name="Text Box 2"/>
          <p:cNvSpPr>
            <a:spLocks noGrp="1" noChangeArrowheads="1"/>
          </p:cNvSpPr>
          <p:nvPr>
            <p:ph type="body"/>
          </p:nvPr>
        </p:nvSpPr>
        <p:spPr>
          <a:xfrm>
            <a:off x="935038" y="4392613"/>
            <a:ext cx="5132387" cy="3968750"/>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Date Placeholder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6" name="Rectangle 5"/>
          <p:cNvSpPr>
            <a:spLocks noGrp="1" noChangeArrowheads="1"/>
          </p:cNvSpPr>
          <p:nvPr>
            <p:ph type="sldNum" idx="12"/>
          </p:nvPr>
        </p:nvSpPr>
        <p:spPr/>
        <p:txBody>
          <a:bodyPr/>
          <a:lstStyle>
            <a:lvl1pPr>
              <a:defRPr/>
            </a:lvl1pPr>
          </a:lstStyle>
          <a:p>
            <a:pPr>
              <a:defRPr/>
            </a:pPr>
            <a:fld id="{5EFBA0B2-098C-2C44-BAB4-B810C74762C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6" name="Rectangle 5"/>
          <p:cNvSpPr>
            <a:spLocks noGrp="1" noChangeArrowheads="1"/>
          </p:cNvSpPr>
          <p:nvPr>
            <p:ph type="sldNum" idx="12"/>
          </p:nvPr>
        </p:nvSpPr>
        <p:spPr/>
        <p:txBody>
          <a:bodyPr/>
          <a:lstStyle>
            <a:lvl1pPr>
              <a:defRPr/>
            </a:lvl1pPr>
          </a:lstStyle>
          <a:p>
            <a:pPr>
              <a:defRPr/>
            </a:pPr>
            <a:fld id="{879954B4-0245-9E4E-8DC7-9439A0DA029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5500" y="246063"/>
            <a:ext cx="2225675" cy="58801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246063"/>
            <a:ext cx="6527800" cy="58801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6" name="Rectangle 5"/>
          <p:cNvSpPr>
            <a:spLocks noGrp="1" noChangeArrowheads="1"/>
          </p:cNvSpPr>
          <p:nvPr>
            <p:ph type="sldNum" idx="12"/>
          </p:nvPr>
        </p:nvSpPr>
        <p:spPr/>
        <p:txBody>
          <a:bodyPr/>
          <a:lstStyle>
            <a:lvl1pPr>
              <a:defRPr/>
            </a:lvl1pPr>
          </a:lstStyle>
          <a:p>
            <a:pPr>
              <a:defRPr/>
            </a:pPr>
            <a:fld id="{8EED0C95-A9B3-AE45-98A5-D4DD2E9389E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46063"/>
            <a:ext cx="8905875" cy="1165225"/>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495300" y="1600200"/>
            <a:ext cx="8905875" cy="21859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3938588"/>
            <a:ext cx="8905875" cy="21875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6"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7" name="Rectangle 5"/>
          <p:cNvSpPr>
            <a:spLocks noGrp="1" noChangeArrowheads="1"/>
          </p:cNvSpPr>
          <p:nvPr>
            <p:ph type="sldNum" idx="12"/>
          </p:nvPr>
        </p:nvSpPr>
        <p:spPr/>
        <p:txBody>
          <a:bodyPr/>
          <a:lstStyle>
            <a:lvl1pPr>
              <a:defRPr/>
            </a:lvl1pPr>
          </a:lstStyle>
          <a:p>
            <a:pPr>
              <a:defRPr/>
            </a:pPr>
            <a:fld id="{AB969B9E-14F9-2A4A-A665-637A61B769B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485900" y="3886200"/>
            <a:ext cx="693102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BEEBC7DA-A1A3-9742-8299-2562BFAC42B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495300" y="1604963"/>
            <a:ext cx="8907463" cy="4522787"/>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FDB3A078-C854-F045-B24C-54C047A60F3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82638" y="2906713"/>
            <a:ext cx="841692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D3F9639B-7F58-8746-A577-642754B9C31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95300" y="1604963"/>
            <a:ext cx="4376738"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024438" y="1604963"/>
            <a:ext cx="4378325"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F4FD105D-5216-8444-A6F2-19940E6FB82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95300" y="1535113"/>
            <a:ext cx="43751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030788" y="1535113"/>
            <a:ext cx="43767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GB"/>
          </a:p>
        </p:txBody>
      </p:sp>
      <p:sp>
        <p:nvSpPr>
          <p:cNvPr id="8" name="Rectangle 3"/>
          <p:cNvSpPr>
            <a:spLocks noGrp="1" noChangeArrowheads="1"/>
          </p:cNvSpPr>
          <p:nvPr>
            <p:ph type="ftr" idx="11"/>
          </p:nvPr>
        </p:nvSpPr>
        <p:spPr>
          <a:ln/>
        </p:spPr>
        <p:txBody>
          <a:bodyPr/>
          <a:lstStyle>
            <a:lvl1pPr>
              <a:defRPr/>
            </a:lvl1pPr>
          </a:lstStyle>
          <a:p>
            <a:pPr>
              <a:defRPr/>
            </a:pPr>
            <a:endParaRPr lang="en-GB"/>
          </a:p>
        </p:txBody>
      </p:sp>
      <p:sp>
        <p:nvSpPr>
          <p:cNvPr id="9" name="Rectangle 4"/>
          <p:cNvSpPr>
            <a:spLocks noGrp="1" noChangeArrowheads="1"/>
          </p:cNvSpPr>
          <p:nvPr>
            <p:ph type="sldNum" idx="12"/>
          </p:nvPr>
        </p:nvSpPr>
        <p:spPr>
          <a:ln/>
        </p:spPr>
        <p:txBody>
          <a:bodyPr/>
          <a:lstStyle>
            <a:lvl1pPr>
              <a:defRPr/>
            </a:lvl1pPr>
          </a:lstStyle>
          <a:p>
            <a:pPr>
              <a:defRPr/>
            </a:pPr>
            <a:fld id="{DDF2FCA4-9A89-4F43-8563-C60C1C35ED4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5EEDA85C-C8B5-BE4E-B667-919C68A272E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p>
        </p:txBody>
      </p:sp>
      <p:sp>
        <p:nvSpPr>
          <p:cNvPr id="3" name="Rectangle 3"/>
          <p:cNvSpPr>
            <a:spLocks noGrp="1" noChangeArrowheads="1"/>
          </p:cNvSpPr>
          <p:nvPr>
            <p:ph type="ftr" idx="11"/>
          </p:nvPr>
        </p:nvSpPr>
        <p:spPr>
          <a:ln/>
        </p:spPr>
        <p:txBody>
          <a:bodyPr/>
          <a:lstStyle>
            <a:lvl1pPr>
              <a:defRPr/>
            </a:lvl1pPr>
          </a:lstStyle>
          <a:p>
            <a:pPr>
              <a:defRPr/>
            </a:pPr>
            <a:endParaRPr lang="en-GB"/>
          </a:p>
        </p:txBody>
      </p:sp>
      <p:sp>
        <p:nvSpPr>
          <p:cNvPr id="4" name="Rectangle 4"/>
          <p:cNvSpPr>
            <a:spLocks noGrp="1" noChangeArrowheads="1"/>
          </p:cNvSpPr>
          <p:nvPr>
            <p:ph type="sldNum" idx="12"/>
          </p:nvPr>
        </p:nvSpPr>
        <p:spPr>
          <a:ln/>
        </p:spPr>
        <p:txBody>
          <a:bodyPr/>
          <a:lstStyle>
            <a:lvl1pPr>
              <a:defRPr/>
            </a:lvl1pPr>
          </a:lstStyle>
          <a:p>
            <a:pPr>
              <a:defRPr/>
            </a:pPr>
            <a:fld id="{48C14516-8045-1644-86D1-8545CED4B91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6" name="Rectangle 5"/>
          <p:cNvSpPr>
            <a:spLocks noGrp="1" noChangeArrowheads="1"/>
          </p:cNvSpPr>
          <p:nvPr>
            <p:ph type="sldNum" idx="12"/>
          </p:nvPr>
        </p:nvSpPr>
        <p:spPr/>
        <p:txBody>
          <a:bodyPr/>
          <a:lstStyle>
            <a:lvl1pPr>
              <a:defRPr/>
            </a:lvl1pPr>
          </a:lstStyle>
          <a:p>
            <a:pPr>
              <a:defRPr/>
            </a:pPr>
            <a:fld id="{387D8802-A871-4249-B69A-8801AF133F7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871913" y="273050"/>
            <a:ext cx="553561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1435100"/>
            <a:ext cx="3257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2FA325D6-5A7C-014E-ABA0-B62AA0D97055}"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41513" y="612775"/>
            <a:ext cx="594042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91614821-7CA9-BE48-9C8A-745C44A72C5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1604963"/>
            <a:ext cx="8907463" cy="4522787"/>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C71E748D-55A2-3840-8FBC-C84CCFDA3F0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7088" y="685800"/>
            <a:ext cx="2225675" cy="544195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685800"/>
            <a:ext cx="6529388" cy="544195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0BE50080-641F-644B-B9C1-1F487107E569}"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2950" y="685800"/>
            <a:ext cx="8410575" cy="2124075"/>
          </a:xfrm>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91DC4F8C-84AE-7740-862C-059C52D5F78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Date Placeholder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6" name="Rectangle 5"/>
          <p:cNvSpPr>
            <a:spLocks noGrp="1" noChangeArrowheads="1"/>
          </p:cNvSpPr>
          <p:nvPr>
            <p:ph type="sldNum" idx="12"/>
          </p:nvPr>
        </p:nvSpPr>
        <p:spPr/>
        <p:txBody>
          <a:bodyPr/>
          <a:lstStyle>
            <a:lvl1pPr>
              <a:defRPr/>
            </a:lvl1pPr>
          </a:lstStyle>
          <a:p>
            <a:pPr>
              <a:defRPr/>
            </a:pPr>
            <a:fld id="{D5E42578-9DB5-8145-A117-52012E4A1C4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95300" y="1600200"/>
            <a:ext cx="4376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024438" y="1600200"/>
            <a:ext cx="4376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6"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7" name="Rectangle 5"/>
          <p:cNvSpPr>
            <a:spLocks noGrp="1" noChangeArrowheads="1"/>
          </p:cNvSpPr>
          <p:nvPr>
            <p:ph type="sldNum" idx="12"/>
          </p:nvPr>
        </p:nvSpPr>
        <p:spPr/>
        <p:txBody>
          <a:bodyPr/>
          <a:lstStyle>
            <a:lvl1pPr>
              <a:defRPr/>
            </a:lvl1pPr>
          </a:lstStyle>
          <a:p>
            <a:pPr>
              <a:defRPr/>
            </a:pPr>
            <a:fld id="{416A342D-2F2B-5249-B078-6C17101FB5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8"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9" name="Rectangle 5"/>
          <p:cNvSpPr>
            <a:spLocks noGrp="1" noChangeArrowheads="1"/>
          </p:cNvSpPr>
          <p:nvPr>
            <p:ph type="sldNum" idx="12"/>
          </p:nvPr>
        </p:nvSpPr>
        <p:spPr/>
        <p:txBody>
          <a:bodyPr/>
          <a:lstStyle>
            <a:lvl1pPr>
              <a:defRPr/>
            </a:lvl1pPr>
          </a:lstStyle>
          <a:p>
            <a:pPr>
              <a:defRPr/>
            </a:pPr>
            <a:fld id="{DE8EB6AE-763B-654C-ACAD-B45B50214A8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4"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A71E0359-6A80-3C4C-B2F1-0787B0D0A0A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3"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4" name="Rectangle 5"/>
          <p:cNvSpPr>
            <a:spLocks noGrp="1" noChangeArrowheads="1"/>
          </p:cNvSpPr>
          <p:nvPr>
            <p:ph type="sldNum" idx="12"/>
          </p:nvPr>
        </p:nvSpPr>
        <p:spPr/>
        <p:txBody>
          <a:bodyPr/>
          <a:lstStyle>
            <a:lvl1pPr>
              <a:defRPr/>
            </a:lvl1pPr>
          </a:lstStyle>
          <a:p>
            <a:pPr>
              <a:defRPr/>
            </a:pPr>
            <a:fld id="{6A58EDDE-11D1-5944-922A-D69D747F3C0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6"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7" name="Rectangle 5"/>
          <p:cNvSpPr>
            <a:spLocks noGrp="1" noChangeArrowheads="1"/>
          </p:cNvSpPr>
          <p:nvPr>
            <p:ph type="sldNum" idx="12"/>
          </p:nvPr>
        </p:nvSpPr>
        <p:spPr/>
        <p:txBody>
          <a:bodyPr/>
          <a:lstStyle>
            <a:lvl1pPr>
              <a:defRPr/>
            </a:lvl1pPr>
          </a:lstStyle>
          <a:p>
            <a:pPr>
              <a:defRPr/>
            </a:pPr>
            <a:fld id="{FE5CF46F-634E-4749-878D-34B4F4EEEA8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3"/>
          <p:cNvSpPr>
            <a:spLocks noGrp="1" noChangeArrowheads="1"/>
          </p:cNvSpPr>
          <p:nvPr>
            <p:ph type="dt" idx="10"/>
          </p:nvPr>
        </p:nvSpPr>
        <p:spPr>
          <a:xfrm>
            <a:off x="495300" y="6248400"/>
            <a:ext cx="2303463" cy="450850"/>
          </a:xfrm>
          <a:prstGeom prst="rect">
            <a:avLst/>
          </a:prstGeom>
        </p:spPr>
        <p:txBody>
          <a:bodyPr/>
          <a:lstStyle>
            <a:lvl1pPr>
              <a:defRPr/>
            </a:lvl1pPr>
          </a:lstStyle>
          <a:p>
            <a:pPr>
              <a:defRPr/>
            </a:pPr>
            <a:endParaRPr lang="en-GB"/>
          </a:p>
        </p:txBody>
      </p:sp>
      <p:sp>
        <p:nvSpPr>
          <p:cNvPr id="6" name="Rectangle 4"/>
          <p:cNvSpPr>
            <a:spLocks noGrp="1" noChangeArrowheads="1"/>
          </p:cNvSpPr>
          <p:nvPr>
            <p:ph type="ftr" idx="11"/>
          </p:nvPr>
        </p:nvSpPr>
        <p:spPr>
          <a:xfrm>
            <a:off x="3382963" y="6248400"/>
            <a:ext cx="3130550" cy="450850"/>
          </a:xfrm>
          <a:prstGeom prst="rect">
            <a:avLst/>
          </a:prstGeom>
        </p:spPr>
        <p:txBody>
          <a:bodyPr/>
          <a:lstStyle>
            <a:lvl1pPr>
              <a:defRPr/>
            </a:lvl1pPr>
          </a:lstStyle>
          <a:p>
            <a:pPr>
              <a:defRPr/>
            </a:pPr>
            <a:endParaRPr lang="en-GB"/>
          </a:p>
        </p:txBody>
      </p:sp>
      <p:sp>
        <p:nvSpPr>
          <p:cNvPr id="7" name="Rectangle 5"/>
          <p:cNvSpPr>
            <a:spLocks noGrp="1" noChangeArrowheads="1"/>
          </p:cNvSpPr>
          <p:nvPr>
            <p:ph type="sldNum" idx="12"/>
          </p:nvPr>
        </p:nvSpPr>
        <p:spPr/>
        <p:txBody>
          <a:bodyPr/>
          <a:lstStyle>
            <a:lvl1pPr>
              <a:defRPr/>
            </a:lvl1pPr>
          </a:lstStyle>
          <a:p>
            <a:pPr>
              <a:defRPr/>
            </a:pPr>
            <a:fld id="{880A7FAA-EE4B-E949-85CE-9C48B981D13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95300" y="246063"/>
            <a:ext cx="8905875" cy="11652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95300" y="1600200"/>
            <a:ext cx="8905875"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7097713" y="6248400"/>
            <a:ext cx="2303462"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mn-lt"/>
                <a:ea typeface="msgothic" charset="0"/>
                <a:cs typeface="msgothic" charset="0"/>
              </a:defRPr>
            </a:lvl1pPr>
          </a:lstStyle>
          <a:p>
            <a:pPr>
              <a:defRPr/>
            </a:pPr>
            <a:fld id="{DA6F0F77-E03A-C044-8368-A94417855BC3}" type="slidenum">
              <a:rPr lang="en-GB"/>
              <a:pPr>
                <a:defRPr/>
              </a:pPr>
              <a:t>‹#›</a:t>
            </a:fld>
            <a:endParaRPr lang="en-GB"/>
          </a:p>
        </p:txBody>
      </p:sp>
      <p:sp>
        <p:nvSpPr>
          <p:cNvPr id="1030" name="Rectangle 6"/>
          <p:cNvSpPr>
            <a:spLocks noChangeArrowheads="1"/>
          </p:cNvSpPr>
          <p:nvPr/>
        </p:nvSpPr>
        <p:spPr bwMode="auto">
          <a:xfrm>
            <a:off x="0" y="0"/>
            <a:ext cx="247650" cy="2286000"/>
          </a:xfrm>
          <a:prstGeom prst="rect">
            <a:avLst/>
          </a:prstGeom>
          <a:solidFill>
            <a:schemeClr val="accent6">
              <a:lumMod val="60000"/>
              <a:lumOff val="40000"/>
            </a:schemeClr>
          </a:solidFill>
          <a:ln w="9525">
            <a:noFill/>
            <a:round/>
            <a:headEnd/>
            <a:tailEnd/>
          </a:ln>
          <a:effectLst/>
        </p:spPr>
        <p:txBody>
          <a:bodyPr wrap="none" anchor="ctr">
            <a:prstTxWarp prst="textNoShape">
              <a:avLst/>
            </a:prstTxWarp>
          </a:bodyPr>
          <a:lstStyle/>
          <a:p>
            <a:pPr>
              <a:defRPr/>
            </a:pPr>
            <a:endParaRPr lang="en-US"/>
          </a:p>
        </p:txBody>
      </p:sp>
      <p:sp>
        <p:nvSpPr>
          <p:cNvPr id="1031" name="Line 7"/>
          <p:cNvSpPr>
            <a:spLocks noChangeShapeType="1"/>
          </p:cNvSpPr>
          <p:nvPr/>
        </p:nvSpPr>
        <p:spPr bwMode="auto">
          <a:xfrm flipV="1">
            <a:off x="495300" y="1438275"/>
            <a:ext cx="8753475" cy="14288"/>
          </a:xfrm>
          <a:prstGeom prst="line">
            <a:avLst/>
          </a:prstGeom>
          <a:noFill/>
          <a:ln w="19080">
            <a:solidFill>
              <a:schemeClr val="accent6">
                <a:lumMod val="60000"/>
                <a:lumOff val="40000"/>
              </a:schemeClr>
            </a:solidFill>
            <a:miter lim="800000"/>
            <a:headEnd/>
            <a:tailEnd/>
          </a:ln>
          <a:effectLst/>
        </p:spPr>
        <p:txBody>
          <a:bodyPr>
            <a:prstTxWarp prst="textNoShape">
              <a:avLst/>
            </a:prstTxWarp>
          </a:bodyPr>
          <a:lstStyle/>
          <a:p>
            <a:pPr>
              <a:defRPr/>
            </a:pPr>
            <a:endParaRPr lang="en-US"/>
          </a:p>
        </p:txBody>
      </p:sp>
      <p:sp>
        <p:nvSpPr>
          <p:cNvPr id="1032" name="Rectangle 8"/>
          <p:cNvSpPr>
            <a:spLocks noChangeArrowheads="1"/>
          </p:cNvSpPr>
          <p:nvPr/>
        </p:nvSpPr>
        <p:spPr bwMode="auto">
          <a:xfrm>
            <a:off x="0" y="2286000"/>
            <a:ext cx="247650" cy="2286000"/>
          </a:xfrm>
          <a:prstGeom prst="rect">
            <a:avLst/>
          </a:prstGeom>
          <a:solidFill>
            <a:schemeClr val="accent6">
              <a:lumMod val="20000"/>
              <a:lumOff val="80000"/>
            </a:schemeClr>
          </a:solidFill>
          <a:ln w="9525">
            <a:noFill/>
            <a:round/>
            <a:headEnd/>
            <a:tailEnd/>
          </a:ln>
          <a:effectLst/>
        </p:spPr>
        <p:txBody>
          <a:bodyPr wrap="none" anchor="ctr">
            <a:prstTxWarp prst="textNoShape">
              <a:avLst/>
            </a:prstTxWarp>
          </a:bodyPr>
          <a:lstStyle/>
          <a:p>
            <a:pPr>
              <a:defRPr/>
            </a:pPr>
            <a:endParaRPr lang="en-US"/>
          </a:p>
        </p:txBody>
      </p:sp>
      <p:sp>
        <p:nvSpPr>
          <p:cNvPr id="1033" name="Rectangle 9"/>
          <p:cNvSpPr>
            <a:spLocks noChangeArrowheads="1"/>
          </p:cNvSpPr>
          <p:nvPr/>
        </p:nvSpPr>
        <p:spPr bwMode="auto">
          <a:xfrm>
            <a:off x="0" y="4572000"/>
            <a:ext cx="247650" cy="2286000"/>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2D2DB9"/>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2D2DB9"/>
          </a:solidFill>
          <a:latin typeface="Garamond" pitchFamily="1" charset="0"/>
          <a:ea typeface="Arial" charset="0"/>
          <a:cs typeface="Arial" charset="0"/>
        </a:defRPr>
      </a:lvl2pPr>
      <a:lvl3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2D2DB9"/>
          </a:solidFill>
          <a:latin typeface="Garamond" pitchFamily="1" charset="0"/>
          <a:ea typeface="Arial" charset="0"/>
          <a:cs typeface="Arial" charset="0"/>
        </a:defRPr>
      </a:lvl3pPr>
      <a:lvl4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2D2DB9"/>
          </a:solidFill>
          <a:latin typeface="Garamond" pitchFamily="1" charset="0"/>
          <a:ea typeface="Arial" charset="0"/>
          <a:cs typeface="Arial" charset="0"/>
        </a:defRPr>
      </a:lvl4pPr>
      <a:lvl5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2D2DB9"/>
          </a:solidFill>
          <a:latin typeface="Garamond" pitchFamily="1" charset="0"/>
          <a:ea typeface="Arial" charset="0"/>
          <a:cs typeface="Arial" charset="0"/>
        </a:defRPr>
      </a:lvl5pPr>
      <a:lvl6pPr marL="25146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6pPr>
      <a:lvl7pPr marL="29718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7pPr>
      <a:lvl8pPr marL="34290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8pPr>
      <a:lvl9pPr marL="38862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9pPr>
    </p:titleStyle>
    <p:bodyStyle>
      <a:lvl1pPr marL="342900" indent="-342900" algn="l" defTabSz="457200" rtl="0" eaLnBrk="0" fontAlgn="base" hangingPunct="0">
        <a:lnSpc>
          <a:spcPct val="108000"/>
        </a:lnSpc>
        <a:spcBef>
          <a:spcPts val="700"/>
        </a:spcBef>
        <a:spcAft>
          <a:spcPct val="0"/>
        </a:spcAft>
        <a:buClr>
          <a:srgbClr val="000000"/>
        </a:buClr>
        <a:buSzPct val="100000"/>
        <a:buFont typeface="Times New Roman" charset="0"/>
        <a:defRPr sz="2800">
          <a:solidFill>
            <a:srgbClr val="000000"/>
          </a:solidFill>
          <a:latin typeface="+mn-lt"/>
          <a:ea typeface="+mn-ea"/>
          <a:cs typeface="+mn-cs"/>
        </a:defRPr>
      </a:lvl1pPr>
      <a:lvl2pPr marL="742950" indent="-285750" algn="l" defTabSz="457200" rtl="0" eaLnBrk="0" fontAlgn="base" hangingPunct="0">
        <a:lnSpc>
          <a:spcPct val="108000"/>
        </a:lnSpc>
        <a:spcBef>
          <a:spcPts val="600"/>
        </a:spcBef>
        <a:spcAft>
          <a:spcPct val="0"/>
        </a:spcAft>
        <a:buClr>
          <a:srgbClr val="000000"/>
        </a:buClr>
        <a:buSzPct val="100000"/>
        <a:buFont typeface="Times New Roman" charset="0"/>
        <a:defRPr sz="2400">
          <a:solidFill>
            <a:srgbClr val="000000"/>
          </a:solidFill>
          <a:latin typeface="+mn-lt"/>
          <a:ea typeface="+mn-ea"/>
          <a:cs typeface="+mn-cs"/>
        </a:defRPr>
      </a:lvl2pPr>
      <a:lvl3pPr marL="1143000" indent="-228600" algn="l" defTabSz="457200" rtl="0" eaLnBrk="0" fontAlgn="base" hangingPunct="0">
        <a:lnSpc>
          <a:spcPct val="108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5pPr>
      <a:lvl6pPr marL="25146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742950" y="685800"/>
            <a:ext cx="8410575"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dt"/>
          </p:nvPr>
        </p:nvSpPr>
        <p:spPr bwMode="auto">
          <a:xfrm>
            <a:off x="495300" y="6248400"/>
            <a:ext cx="2303463"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endParaRPr lang="en-GB"/>
          </a:p>
        </p:txBody>
      </p:sp>
      <p:sp>
        <p:nvSpPr>
          <p:cNvPr id="2051" name="Rectangle 3"/>
          <p:cNvSpPr>
            <a:spLocks noGrp="1" noChangeArrowheads="1"/>
          </p:cNvSpPr>
          <p:nvPr>
            <p:ph type="ftr"/>
          </p:nvPr>
        </p:nvSpPr>
        <p:spPr bwMode="auto">
          <a:xfrm>
            <a:off x="3382963" y="6248400"/>
            <a:ext cx="3130550"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2000"/>
              </a:lnSpc>
              <a:tabLst>
                <a:tab pos="723900" algn="l"/>
                <a:tab pos="1447800" algn="l"/>
                <a:tab pos="2171700" algn="l"/>
                <a:tab pos="2895600" algn="l"/>
              </a:tabLst>
              <a:defRPr sz="1000">
                <a:solidFill>
                  <a:srgbClr val="000000"/>
                </a:solidFill>
                <a:latin typeface="+mn-lt"/>
                <a:ea typeface="+mn-ea"/>
                <a:cs typeface="+mn-cs"/>
              </a:defRPr>
            </a:lvl1pPr>
          </a:lstStyle>
          <a:p>
            <a:pPr>
              <a:defRPr/>
            </a:pPr>
            <a:endParaRPr lang="en-GB"/>
          </a:p>
        </p:txBody>
      </p:sp>
      <p:sp>
        <p:nvSpPr>
          <p:cNvPr id="2052" name="Rectangle 4"/>
          <p:cNvSpPr>
            <a:spLocks noGrp="1" noChangeArrowheads="1"/>
          </p:cNvSpPr>
          <p:nvPr>
            <p:ph type="sldNum"/>
          </p:nvPr>
        </p:nvSpPr>
        <p:spPr bwMode="auto">
          <a:xfrm>
            <a:off x="7097713" y="6248400"/>
            <a:ext cx="2303462"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fld id="{7439054B-9323-BA44-B025-57672476A59C}" type="slidenum">
              <a:rPr lang="en-GB"/>
              <a:pPr>
                <a:defRPr/>
              </a:pPr>
              <a:t>‹#›</a:t>
            </a:fld>
            <a:endParaRPr lang="en-GB"/>
          </a:p>
        </p:txBody>
      </p:sp>
      <p:sp>
        <p:nvSpPr>
          <p:cNvPr id="2054" name="Rectangle 6"/>
          <p:cNvSpPr>
            <a:spLocks noChangeArrowheads="1"/>
          </p:cNvSpPr>
          <p:nvPr/>
        </p:nvSpPr>
        <p:spPr bwMode="auto">
          <a:xfrm>
            <a:off x="247650" y="2889250"/>
            <a:ext cx="3108325" cy="201613"/>
          </a:xfrm>
          <a:prstGeom prst="rect">
            <a:avLst/>
          </a:prstGeom>
          <a:solidFill>
            <a:schemeClr val="accent6">
              <a:lumMod val="75000"/>
            </a:schemeClr>
          </a:solidFill>
          <a:ln w="9525">
            <a:noFill/>
            <a:round/>
            <a:headEnd/>
            <a:tailEnd/>
          </a:ln>
          <a:effectLst/>
        </p:spPr>
        <p:txBody>
          <a:bodyPr wrap="none" anchor="ctr">
            <a:prstTxWarp prst="textNoShape">
              <a:avLst/>
            </a:prstTxWarp>
          </a:bodyPr>
          <a:lstStyle/>
          <a:p>
            <a:pPr>
              <a:defRPr/>
            </a:pPr>
            <a:endParaRPr lang="en-US"/>
          </a:p>
        </p:txBody>
      </p:sp>
      <p:sp>
        <p:nvSpPr>
          <p:cNvPr id="2055" name="Rectangle 7"/>
          <p:cNvSpPr>
            <a:spLocks noChangeArrowheads="1"/>
          </p:cNvSpPr>
          <p:nvPr/>
        </p:nvSpPr>
        <p:spPr bwMode="auto">
          <a:xfrm>
            <a:off x="3355975" y="2889250"/>
            <a:ext cx="3108325" cy="201613"/>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
        <p:nvSpPr>
          <p:cNvPr id="2056" name="Rectangle 8"/>
          <p:cNvSpPr>
            <a:spLocks noChangeArrowheads="1"/>
          </p:cNvSpPr>
          <p:nvPr/>
        </p:nvSpPr>
        <p:spPr bwMode="auto">
          <a:xfrm>
            <a:off x="6464300" y="2889250"/>
            <a:ext cx="3108325" cy="201613"/>
          </a:xfrm>
          <a:prstGeom prst="rect">
            <a:avLst/>
          </a:prstGeom>
          <a:solidFill>
            <a:schemeClr val="accent6"/>
          </a:solidFill>
          <a:ln w="9525">
            <a:noFill/>
            <a:round/>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2pPr>
      <a:lvl3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3pPr>
      <a:lvl4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4pPr>
      <a:lvl5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5pPr>
      <a:lvl6pPr marL="25146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6pPr>
      <a:lvl7pPr marL="29718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7pPr>
      <a:lvl8pPr marL="34290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8pPr>
      <a:lvl9pPr marL="38862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9pPr>
    </p:titleStyle>
    <p:bodyStyle>
      <a:lvl1pPr marL="342900" indent="-342900" algn="l" defTabSz="457200" rtl="0" eaLnBrk="0" fontAlgn="base" hangingPunct="0">
        <a:lnSpc>
          <a:spcPct val="108000"/>
        </a:lnSpc>
        <a:spcBef>
          <a:spcPts val="700"/>
        </a:spcBef>
        <a:spcAft>
          <a:spcPct val="0"/>
        </a:spcAft>
        <a:buClr>
          <a:srgbClr val="000000"/>
        </a:buClr>
        <a:buSzPct val="100000"/>
        <a:buFont typeface="Times New Roman" charset="0"/>
        <a:defRPr sz="2800">
          <a:solidFill>
            <a:srgbClr val="000000"/>
          </a:solidFill>
          <a:latin typeface="+mn-lt"/>
          <a:ea typeface="+mn-ea"/>
          <a:cs typeface="+mn-cs"/>
        </a:defRPr>
      </a:lvl1pPr>
      <a:lvl2pPr marL="742950" indent="-285750" algn="l" defTabSz="457200" rtl="0" eaLnBrk="0" fontAlgn="base" hangingPunct="0">
        <a:lnSpc>
          <a:spcPct val="108000"/>
        </a:lnSpc>
        <a:spcBef>
          <a:spcPts val="600"/>
        </a:spcBef>
        <a:spcAft>
          <a:spcPct val="0"/>
        </a:spcAft>
        <a:buClr>
          <a:srgbClr val="000000"/>
        </a:buClr>
        <a:buSzPct val="100000"/>
        <a:buFont typeface="Times New Roman" charset="0"/>
        <a:defRPr sz="2400">
          <a:solidFill>
            <a:srgbClr val="000000"/>
          </a:solidFill>
          <a:latin typeface="+mn-lt"/>
          <a:ea typeface="+mn-ea"/>
          <a:cs typeface="+mn-cs"/>
        </a:defRPr>
      </a:lvl2pPr>
      <a:lvl3pPr marL="1143000" indent="-228600" algn="l" defTabSz="457200" rtl="0" eaLnBrk="0" fontAlgn="base" hangingPunct="0">
        <a:lnSpc>
          <a:spcPct val="108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5pPr>
      <a:lvl6pPr marL="25146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7.bin"/><Relationship Id="rId20" Type="http://schemas.openxmlformats.org/officeDocument/2006/relationships/oleObject" Target="../embeddings/oleObject18.bin"/><Relationship Id="rId10" Type="http://schemas.openxmlformats.org/officeDocument/2006/relationships/oleObject" Target="../embeddings/oleObject8.bin"/><Relationship Id="rId11" Type="http://schemas.openxmlformats.org/officeDocument/2006/relationships/oleObject" Target="../embeddings/oleObject9.bin"/><Relationship Id="rId12" Type="http://schemas.openxmlformats.org/officeDocument/2006/relationships/oleObject" Target="../embeddings/oleObject10.bin"/><Relationship Id="rId13" Type="http://schemas.openxmlformats.org/officeDocument/2006/relationships/oleObject" Target="../embeddings/oleObject11.bin"/><Relationship Id="rId14" Type="http://schemas.openxmlformats.org/officeDocument/2006/relationships/oleObject" Target="../embeddings/oleObject12.bin"/><Relationship Id="rId15" Type="http://schemas.openxmlformats.org/officeDocument/2006/relationships/oleObject" Target="../embeddings/oleObject13.bin"/><Relationship Id="rId16" Type="http://schemas.openxmlformats.org/officeDocument/2006/relationships/oleObject" Target="../embeddings/oleObject14.bin"/><Relationship Id="rId17" Type="http://schemas.openxmlformats.org/officeDocument/2006/relationships/oleObject" Target="../embeddings/oleObject15.bin"/><Relationship Id="rId18" Type="http://schemas.openxmlformats.org/officeDocument/2006/relationships/oleObject" Target="../embeddings/oleObject16.bin"/><Relationship Id="rId19" Type="http://schemas.openxmlformats.org/officeDocument/2006/relationships/oleObject" Target="../embeddings/oleObject17.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5.bin"/><Relationship Id="rId20" Type="http://schemas.openxmlformats.org/officeDocument/2006/relationships/oleObject" Target="../embeddings/oleObject36.bin"/><Relationship Id="rId10" Type="http://schemas.openxmlformats.org/officeDocument/2006/relationships/oleObject" Target="../embeddings/oleObject26.bin"/><Relationship Id="rId11" Type="http://schemas.openxmlformats.org/officeDocument/2006/relationships/oleObject" Target="../embeddings/oleObject27.bin"/><Relationship Id="rId12" Type="http://schemas.openxmlformats.org/officeDocument/2006/relationships/oleObject" Target="../embeddings/oleObject28.bin"/><Relationship Id="rId13" Type="http://schemas.openxmlformats.org/officeDocument/2006/relationships/oleObject" Target="../embeddings/oleObject29.bin"/><Relationship Id="rId14" Type="http://schemas.openxmlformats.org/officeDocument/2006/relationships/oleObject" Target="../embeddings/oleObject30.bin"/><Relationship Id="rId15" Type="http://schemas.openxmlformats.org/officeDocument/2006/relationships/oleObject" Target="../embeddings/oleObject31.bin"/><Relationship Id="rId16" Type="http://schemas.openxmlformats.org/officeDocument/2006/relationships/oleObject" Target="../embeddings/oleObject32.bin"/><Relationship Id="rId17" Type="http://schemas.openxmlformats.org/officeDocument/2006/relationships/oleObject" Target="../embeddings/oleObject33.bin"/><Relationship Id="rId18" Type="http://schemas.openxmlformats.org/officeDocument/2006/relationships/oleObject" Target="../embeddings/oleObject34.bin"/><Relationship Id="rId19" Type="http://schemas.openxmlformats.org/officeDocument/2006/relationships/oleObject" Target="../embeddings/oleObject35.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oleObject19.bin"/><Relationship Id="rId4" Type="http://schemas.openxmlformats.org/officeDocument/2006/relationships/oleObject" Target="../embeddings/oleObject20.bin"/><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8" Type="http://schemas.openxmlformats.org/officeDocument/2006/relationships/oleObject" Target="../embeddings/oleObject24.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oleObject" Target="../embeddings/oleObject54.bin"/><Relationship Id="rId10" Type="http://schemas.openxmlformats.org/officeDocument/2006/relationships/oleObject" Target="../embeddings/oleObject44.bin"/><Relationship Id="rId11" Type="http://schemas.openxmlformats.org/officeDocument/2006/relationships/oleObject" Target="../embeddings/oleObject45.bin"/><Relationship Id="rId12" Type="http://schemas.openxmlformats.org/officeDocument/2006/relationships/oleObject" Target="../embeddings/oleObject46.bin"/><Relationship Id="rId13" Type="http://schemas.openxmlformats.org/officeDocument/2006/relationships/oleObject" Target="../embeddings/oleObject47.bin"/><Relationship Id="rId14" Type="http://schemas.openxmlformats.org/officeDocument/2006/relationships/oleObject" Target="../embeddings/oleObject48.bin"/><Relationship Id="rId15" Type="http://schemas.openxmlformats.org/officeDocument/2006/relationships/oleObject" Target="../embeddings/oleObject49.bin"/><Relationship Id="rId16" Type="http://schemas.openxmlformats.org/officeDocument/2006/relationships/oleObject" Target="../embeddings/oleObject50.bin"/><Relationship Id="rId17" Type="http://schemas.openxmlformats.org/officeDocument/2006/relationships/oleObject" Target="../embeddings/oleObject51.bin"/><Relationship Id="rId18" Type="http://schemas.openxmlformats.org/officeDocument/2006/relationships/oleObject" Target="../embeddings/oleObject52.bin"/><Relationship Id="rId19" Type="http://schemas.openxmlformats.org/officeDocument/2006/relationships/oleObject" Target="../embeddings/oleObject53.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75.bin"/><Relationship Id="rId5" Type="http://schemas.openxmlformats.org/officeDocument/2006/relationships/oleObject" Target="../embeddings/oleObject7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77.bin"/><Relationship Id="rId5" Type="http://schemas.openxmlformats.org/officeDocument/2006/relationships/oleObject" Target="../embeddings/oleObject78.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oleObject" Target="../embeddings/oleObject64.bin"/><Relationship Id="rId13" Type="http://schemas.openxmlformats.org/officeDocument/2006/relationships/oleObject" Target="../embeddings/oleObject65.bin"/><Relationship Id="rId14" Type="http://schemas.openxmlformats.org/officeDocument/2006/relationships/oleObject" Target="../embeddings/oleObject66.bin"/><Relationship Id="rId15" Type="http://schemas.openxmlformats.org/officeDocument/2006/relationships/oleObject" Target="../embeddings/oleObject67.bin"/><Relationship Id="rId16" Type="http://schemas.openxmlformats.org/officeDocument/2006/relationships/oleObject" Target="../embeddings/oleObject68.bin"/><Relationship Id="rId17" Type="http://schemas.openxmlformats.org/officeDocument/2006/relationships/oleObject" Target="../embeddings/oleObject69.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oleObject" Target="../embeddings/oleObject55.bin"/><Relationship Id="rId4" Type="http://schemas.openxmlformats.org/officeDocument/2006/relationships/oleObject" Target="../embeddings/oleObject56.bin"/><Relationship Id="rId5" Type="http://schemas.openxmlformats.org/officeDocument/2006/relationships/oleObject" Target="../embeddings/oleObject57.bin"/><Relationship Id="rId6" Type="http://schemas.openxmlformats.org/officeDocument/2006/relationships/oleObject" Target="../embeddings/oleObject58.bin"/><Relationship Id="rId7" Type="http://schemas.openxmlformats.org/officeDocument/2006/relationships/oleObject" Target="../embeddings/oleObject59.bin"/><Relationship Id="rId8" Type="http://schemas.openxmlformats.org/officeDocument/2006/relationships/oleObject" Target="../embeddings/oleObject60.bin"/><Relationship Id="rId9" Type="http://schemas.openxmlformats.org/officeDocument/2006/relationships/oleObject" Target="../embeddings/oleObject61.bin"/><Relationship Id="rId10" Type="http://schemas.openxmlformats.org/officeDocument/2006/relationships/oleObject" Target="../embeddings/oleObject6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oleObject" Target="../embeddings/oleObject71.bin"/><Relationship Id="rId5" Type="http://schemas.openxmlformats.org/officeDocument/2006/relationships/oleObject" Target="../embeddings/oleObject72.bin"/><Relationship Id="rId6" Type="http://schemas.openxmlformats.org/officeDocument/2006/relationships/oleObject" Target="../embeddings/oleObject73.bin"/><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74.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742950" y="457200"/>
            <a:ext cx="8416925" cy="2127250"/>
          </a:xfrm>
        </p:spPr>
        <p:txBody>
          <a:bodyPr tIns="61416" anchor="b"/>
          <a:lstStyle/>
          <a:p>
            <a:pPr algn="ctr" eaLnBrk="1" hangingPunct="1">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800" dirty="0" smtClean="0">
                <a:solidFill>
                  <a:schemeClr val="accent6"/>
                </a:solidFill>
                <a:effectLst>
                  <a:outerShdw blurRad="50800" dist="38100" dir="2700000">
                    <a:srgbClr val="000000">
                      <a:alpha val="43000"/>
                    </a:srgbClr>
                  </a:outerShdw>
                </a:effectLst>
              </a:rPr>
              <a:t>09 COP 455</a:t>
            </a:r>
            <a:br>
              <a:rPr lang="en-GB" sz="5800" dirty="0" smtClean="0">
                <a:solidFill>
                  <a:schemeClr val="accent6"/>
                </a:solidFill>
                <a:effectLst>
                  <a:outerShdw blurRad="50800" dist="38100" dir="2700000">
                    <a:srgbClr val="000000">
                      <a:alpha val="43000"/>
                    </a:srgbClr>
                  </a:outerShdw>
                </a:effectLst>
              </a:rPr>
            </a:br>
            <a:r>
              <a:rPr lang="en-GB" sz="5800" dirty="0" smtClean="0">
                <a:solidFill>
                  <a:schemeClr val="accent6"/>
                </a:solidFill>
                <a:effectLst>
                  <a:outerShdw blurRad="50800" dist="38100" dir="2700000">
                    <a:srgbClr val="000000">
                      <a:alpha val="43000"/>
                    </a:srgbClr>
                  </a:outerShdw>
                </a:effectLst>
              </a:rPr>
              <a:t>Network Systems</a:t>
            </a:r>
          </a:p>
        </p:txBody>
      </p:sp>
      <p:sp>
        <p:nvSpPr>
          <p:cNvPr id="7" name="Rectangle 1"/>
          <p:cNvSpPr txBox="1">
            <a:spLocks noChangeArrowheads="1"/>
          </p:cNvSpPr>
          <p:nvPr/>
        </p:nvSpPr>
        <p:spPr bwMode="auto">
          <a:xfrm>
            <a:off x="725488" y="3733800"/>
            <a:ext cx="8416925" cy="2127250"/>
          </a:xfrm>
          <a:prstGeom prst="rect">
            <a:avLst/>
          </a:prstGeom>
          <a:noFill/>
          <a:ln w="9525">
            <a:noFill/>
            <a:round/>
            <a:headEnd/>
            <a:tailEnd/>
          </a:ln>
          <a:effectLst/>
        </p:spPr>
        <p:txBody>
          <a:bodyPr lIns="90000" tIns="61416" rIns="90000" bIns="46800" anchor="b">
            <a:prstTxWarp prst="textNoShape">
              <a:avLst/>
            </a:prstTxWarp>
          </a:bodyPr>
          <a:lstStyle/>
          <a:p>
            <a:pPr algn="ctr" eaLnBrk="1" hangingPunct="1">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200" kern="0" dirty="0">
                <a:solidFill>
                  <a:schemeClr val="tx1"/>
                </a:solidFill>
                <a:effectLst>
                  <a:outerShdw blurRad="50800" dist="38100" dir="2700000">
                    <a:srgbClr val="000000">
                      <a:alpha val="43000"/>
                    </a:srgbClr>
                  </a:outerShdw>
                </a:effectLst>
                <a:latin typeface="Verdana"/>
                <a:ea typeface="+mj-ea"/>
                <a:cs typeface="Verdana"/>
              </a:rPr>
              <a:t>Iain Phillips</a:t>
            </a:r>
            <a:br>
              <a:rPr lang="en-GB" sz="4200" kern="0" dirty="0">
                <a:solidFill>
                  <a:schemeClr val="tx1"/>
                </a:solidFill>
                <a:effectLst>
                  <a:outerShdw blurRad="50800" dist="38100" dir="2700000">
                    <a:srgbClr val="000000">
                      <a:alpha val="43000"/>
                    </a:srgbClr>
                  </a:outerShdw>
                </a:effectLst>
                <a:latin typeface="Verdana"/>
                <a:ea typeface="+mj-ea"/>
                <a:cs typeface="Verdana"/>
              </a:rPr>
            </a:br>
            <a:r>
              <a:rPr lang="en-GB" sz="4200" kern="0" dirty="0">
                <a:solidFill>
                  <a:schemeClr val="tx1"/>
                </a:solidFill>
                <a:effectLst>
                  <a:outerShdw blurRad="50800" dist="38100" dir="2700000">
                    <a:srgbClr val="000000">
                      <a:alpha val="43000"/>
                    </a:srgbClr>
                  </a:outerShdw>
                </a:effectLst>
                <a:latin typeface="Verdana"/>
                <a:ea typeface="+mj-ea"/>
                <a:cs typeface="Verdana"/>
              </a:rPr>
              <a:t>Olaf Maennel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srcRect/>
          <a:stretch>
            <a:fillRect/>
          </a:stretch>
        </p:blipFill>
        <p:spPr bwMode="auto">
          <a:xfrm>
            <a:off x="1063625" y="1916113"/>
            <a:ext cx="6551613" cy="4191000"/>
          </a:xfrm>
          <a:prstGeom prst="rect">
            <a:avLst/>
          </a:prstGeom>
          <a:noFill/>
          <a:ln w="9525">
            <a:noFill/>
            <a:round/>
            <a:headEnd/>
            <a:tailEnd/>
          </a:ln>
        </p:spPr>
      </p:pic>
      <p:sp>
        <p:nvSpPr>
          <p:cNvPr id="47107" name="Rectangle 2"/>
          <p:cNvSpPr>
            <a:spLocks noGrp="1" noChangeArrowheads="1"/>
          </p:cNvSpPr>
          <p:nvPr>
            <p:ph type="title"/>
          </p:nvPr>
        </p:nvSpPr>
        <p:spPr/>
        <p:txBody>
          <a:bodyPr/>
          <a:lstStyle/>
          <a:p>
            <a:r>
              <a:rPr lang="en-GB" smtClean="0"/>
              <a:t>A small internetwork or (small “i”) “internet”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4"/>
          <p:cNvSpPr>
            <a:spLocks noGrp="1" noChangeArrowheads="1"/>
          </p:cNvSpPr>
          <p:nvPr>
            <p:ph type="title"/>
          </p:nvPr>
        </p:nvSpPr>
        <p:spPr/>
        <p:txBody>
          <a:bodyPr/>
          <a:lstStyle/>
          <a:p>
            <a:r>
              <a:rPr lang="en-GB" smtClean="0"/>
              <a:t>Router Components</a:t>
            </a:r>
            <a:endParaRPr lang="en-US" smtClean="0"/>
          </a:p>
        </p:txBody>
      </p:sp>
      <p:sp>
        <p:nvSpPr>
          <p:cNvPr id="18435" name="Rectangle 5"/>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err="1" smtClean="0"/>
              <a:t>Config</a:t>
            </a:r>
            <a:r>
              <a:rPr lang="en-GB" dirty="0" smtClean="0"/>
              <a:t>-Register</a:t>
            </a:r>
          </a:p>
          <a:p>
            <a:pPr lvl="1">
              <a:buClr>
                <a:schemeClr val="accent6">
                  <a:lumMod val="60000"/>
                  <a:lumOff val="40000"/>
                </a:schemeClr>
              </a:buClr>
              <a:buFont typeface="Wingdings" charset="2"/>
              <a:buChar char="§"/>
              <a:defRPr/>
            </a:pPr>
            <a:r>
              <a:rPr lang="en-GB" sz="2300" dirty="0" smtClean="0"/>
              <a:t>controls how router boots; </a:t>
            </a:r>
          </a:p>
          <a:p>
            <a:pPr lvl="1">
              <a:buClr>
                <a:schemeClr val="accent6">
                  <a:lumMod val="60000"/>
                  <a:lumOff val="40000"/>
                </a:schemeClr>
              </a:buClr>
              <a:buFont typeface="Wingdings" charset="2"/>
              <a:buChar char="§"/>
              <a:defRPr/>
            </a:pPr>
            <a:r>
              <a:rPr lang="en-GB" sz="2300" dirty="0" smtClean="0"/>
              <a:t>value can be seen with “</a:t>
            </a:r>
            <a:r>
              <a:rPr lang="en-GB" sz="2300" i="1" dirty="0" smtClean="0"/>
              <a:t>show version</a:t>
            </a:r>
            <a:r>
              <a:rPr lang="en-GB" sz="2300" dirty="0" smtClean="0"/>
              <a:t>” command;</a:t>
            </a:r>
          </a:p>
          <a:p>
            <a:pPr lvl="1">
              <a:buClr>
                <a:schemeClr val="accent6">
                  <a:lumMod val="60000"/>
                  <a:lumOff val="40000"/>
                </a:schemeClr>
              </a:buClr>
              <a:buFont typeface="Wingdings" charset="2"/>
              <a:buChar char="§"/>
              <a:defRPr/>
            </a:pPr>
            <a:r>
              <a:rPr lang="en-GB" sz="2300" dirty="0" smtClean="0"/>
              <a:t>is typically 0x2102, which tells the router to load the IOS from flash memory and the </a:t>
            </a:r>
            <a:r>
              <a:rPr lang="en-GB" sz="2300" dirty="0" err="1" smtClean="0"/>
              <a:t>startup-config</a:t>
            </a:r>
            <a:r>
              <a:rPr lang="en-GB" sz="2300" dirty="0" smtClean="0"/>
              <a:t> file from NVRAM</a:t>
            </a:r>
          </a:p>
          <a:p>
            <a:pPr lvl="1">
              <a:buClr>
                <a:schemeClr val="accent6">
                  <a:lumMod val="60000"/>
                  <a:lumOff val="40000"/>
                </a:schemeClr>
              </a:buClr>
              <a:buFont typeface="Wingdings" charset="2"/>
              <a:buChar char="§"/>
              <a:defRPr/>
            </a:pPr>
            <a:r>
              <a:rPr lang="en-GB" sz="2300" dirty="0" smtClean="0"/>
              <a:t>0x2142, tells the router to go into </a:t>
            </a:r>
            <a:r>
              <a:rPr lang="en-GB" sz="2300" dirty="0" err="1" smtClean="0"/>
              <a:t>Rommon</a:t>
            </a:r>
            <a:r>
              <a:rPr lang="en-GB" sz="2300" dirty="0" smtClean="0"/>
              <a:t> mode</a:t>
            </a:r>
            <a:endParaRPr lang="en-US" sz="23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4"/>
          <p:cNvSpPr>
            <a:spLocks noGrp="1" noChangeArrowheads="1"/>
          </p:cNvSpPr>
          <p:nvPr>
            <p:ph type="title"/>
          </p:nvPr>
        </p:nvSpPr>
        <p:spPr/>
        <p:txBody>
          <a:bodyPr/>
          <a:lstStyle/>
          <a:p>
            <a:r>
              <a:rPr lang="en-GB" smtClean="0"/>
              <a:t>Purpose of the Config Register</a:t>
            </a:r>
            <a:endParaRPr lang="en-US" smtClean="0"/>
          </a:p>
        </p:txBody>
      </p:sp>
      <p:sp>
        <p:nvSpPr>
          <p:cNvPr id="19459" name="Rectangle 5"/>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Reasons why you would want to modify the </a:t>
            </a:r>
            <a:r>
              <a:rPr lang="en-GB" dirty="0" err="1" smtClean="0"/>
              <a:t>config</a:t>
            </a:r>
            <a:r>
              <a:rPr lang="en-GB" dirty="0" smtClean="0"/>
              <a:t>-register:</a:t>
            </a:r>
          </a:p>
          <a:p>
            <a:pPr lvl="1">
              <a:buClr>
                <a:schemeClr val="accent6">
                  <a:lumMod val="60000"/>
                  <a:lumOff val="40000"/>
                </a:schemeClr>
              </a:buClr>
              <a:buFont typeface="Wingdings" charset="2"/>
              <a:buChar char="§"/>
              <a:defRPr/>
            </a:pPr>
            <a:r>
              <a:rPr lang="en-GB" dirty="0" smtClean="0"/>
              <a:t>Force the router into ROM Monitor Mode</a:t>
            </a:r>
          </a:p>
          <a:p>
            <a:pPr lvl="1">
              <a:buClr>
                <a:schemeClr val="accent6">
                  <a:lumMod val="60000"/>
                  <a:lumOff val="40000"/>
                </a:schemeClr>
              </a:buClr>
              <a:buFont typeface="Wingdings" charset="2"/>
              <a:buChar char="§"/>
              <a:defRPr/>
            </a:pPr>
            <a:r>
              <a:rPr lang="en-GB" dirty="0" smtClean="0"/>
              <a:t>Select a boot source and default boot filename</a:t>
            </a:r>
          </a:p>
          <a:p>
            <a:pPr lvl="1">
              <a:buClr>
                <a:schemeClr val="accent6">
                  <a:lumMod val="60000"/>
                  <a:lumOff val="40000"/>
                </a:schemeClr>
              </a:buClr>
              <a:buFont typeface="Wingdings" charset="2"/>
              <a:buChar char="§"/>
              <a:defRPr/>
            </a:pPr>
            <a:r>
              <a:rPr lang="en-GB" dirty="0" smtClean="0"/>
              <a:t>Enable/Disable the Break function</a:t>
            </a:r>
          </a:p>
          <a:p>
            <a:pPr lvl="1">
              <a:buClr>
                <a:schemeClr val="accent6">
                  <a:lumMod val="60000"/>
                  <a:lumOff val="40000"/>
                </a:schemeClr>
              </a:buClr>
              <a:buFont typeface="Wingdings" charset="2"/>
              <a:buChar char="§"/>
              <a:defRPr/>
            </a:pPr>
            <a:r>
              <a:rPr lang="en-GB" dirty="0" smtClean="0"/>
              <a:t>Control broadcast addresses</a:t>
            </a:r>
          </a:p>
          <a:p>
            <a:pPr lvl="1">
              <a:buClr>
                <a:schemeClr val="accent6">
                  <a:lumMod val="60000"/>
                  <a:lumOff val="40000"/>
                </a:schemeClr>
              </a:buClr>
              <a:buFont typeface="Wingdings" charset="2"/>
              <a:buChar char="§"/>
              <a:defRPr/>
            </a:pPr>
            <a:r>
              <a:rPr lang="en-GB" dirty="0" smtClean="0"/>
              <a:t>Set console terminal baud rate</a:t>
            </a:r>
          </a:p>
          <a:p>
            <a:pPr lvl="1">
              <a:buClr>
                <a:schemeClr val="accent6">
                  <a:lumMod val="60000"/>
                  <a:lumOff val="40000"/>
                </a:schemeClr>
              </a:buClr>
              <a:buFont typeface="Wingdings" charset="2"/>
              <a:buChar char="§"/>
              <a:defRPr/>
            </a:pPr>
            <a:r>
              <a:rPr lang="en-GB" dirty="0" smtClean="0"/>
              <a:t>Load operating software from ROM</a:t>
            </a:r>
          </a:p>
          <a:p>
            <a:pPr lvl="1">
              <a:buClr>
                <a:schemeClr val="accent6">
                  <a:lumMod val="60000"/>
                  <a:lumOff val="40000"/>
                </a:schemeClr>
              </a:buClr>
              <a:buFont typeface="Wingdings" charset="2"/>
              <a:buChar char="§"/>
              <a:defRPr/>
            </a:pPr>
            <a:r>
              <a:rPr lang="en-GB" dirty="0" smtClean="0"/>
              <a:t>Enable booting from a TFTP server</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4"/>
          <p:cNvSpPr>
            <a:spLocks noGrp="1" noChangeArrowheads="1"/>
          </p:cNvSpPr>
          <p:nvPr>
            <p:ph type="title"/>
          </p:nvPr>
        </p:nvSpPr>
        <p:spPr/>
        <p:txBody>
          <a:bodyPr/>
          <a:lstStyle/>
          <a:p>
            <a:r>
              <a:rPr lang="en-GB" smtClean="0"/>
              <a:t>System Startup</a:t>
            </a:r>
            <a:endParaRPr lang="en-US" smtClean="0"/>
          </a:p>
        </p:txBody>
      </p:sp>
      <p:sp>
        <p:nvSpPr>
          <p:cNvPr id="20483" name="Rectangle 5"/>
          <p:cNvSpPr>
            <a:spLocks noGrp="1" noChangeArrowheads="1"/>
          </p:cNvSpPr>
          <p:nvPr>
            <p:ph type="body" idx="1"/>
          </p:nvPr>
        </p:nvSpPr>
        <p:spPr>
          <a:xfrm>
            <a:off x="495300" y="1493838"/>
            <a:ext cx="8905875" cy="4525962"/>
          </a:xfrm>
        </p:spPr>
        <p:txBody>
          <a:bodyPr/>
          <a:lstStyle/>
          <a:p>
            <a:pPr>
              <a:spcBef>
                <a:spcPts val="0"/>
              </a:spcBef>
              <a:buClr>
                <a:schemeClr val="accent6">
                  <a:lumMod val="60000"/>
                  <a:lumOff val="40000"/>
                </a:schemeClr>
              </a:buClr>
              <a:buFont typeface="Wingdings" charset="2"/>
              <a:buChar char="§"/>
              <a:defRPr/>
            </a:pPr>
            <a:r>
              <a:rPr lang="en-GB" dirty="0" smtClean="0"/>
              <a:t>POST</a:t>
            </a:r>
          </a:p>
          <a:p>
            <a:pPr lvl="1">
              <a:spcBef>
                <a:spcPts val="0"/>
              </a:spcBef>
              <a:buClr>
                <a:schemeClr val="accent6">
                  <a:lumMod val="60000"/>
                  <a:lumOff val="40000"/>
                </a:schemeClr>
              </a:buClr>
              <a:buFont typeface="Wingdings" charset="2"/>
              <a:buChar char="§"/>
              <a:defRPr/>
            </a:pPr>
            <a:r>
              <a:rPr lang="en-GB" sz="2200" dirty="0" smtClean="0"/>
              <a:t>loaded from ROM and runs diagnostics on all router hardware</a:t>
            </a:r>
          </a:p>
          <a:p>
            <a:pPr>
              <a:spcBef>
                <a:spcPts val="0"/>
              </a:spcBef>
              <a:buClr>
                <a:schemeClr val="accent6">
                  <a:lumMod val="60000"/>
                  <a:lumOff val="40000"/>
                </a:schemeClr>
              </a:buClr>
              <a:buFont typeface="Wingdings" charset="2"/>
              <a:buChar char="§"/>
              <a:defRPr/>
            </a:pPr>
            <a:r>
              <a:rPr lang="en-GB" dirty="0" smtClean="0"/>
              <a:t>Bootstrap</a:t>
            </a:r>
          </a:p>
          <a:p>
            <a:pPr lvl="1">
              <a:spcBef>
                <a:spcPts val="0"/>
              </a:spcBef>
              <a:buClr>
                <a:schemeClr val="accent6">
                  <a:lumMod val="60000"/>
                  <a:lumOff val="40000"/>
                </a:schemeClr>
              </a:buClr>
              <a:buFont typeface="Wingdings" charset="2"/>
              <a:buChar char="§"/>
              <a:defRPr/>
            </a:pPr>
            <a:r>
              <a:rPr lang="en-GB" sz="2200" dirty="0" smtClean="0"/>
              <a:t>locates and loads the IOS image; default setting is to load the IOS from flash memory</a:t>
            </a:r>
          </a:p>
          <a:p>
            <a:pPr>
              <a:spcBef>
                <a:spcPts val="0"/>
              </a:spcBef>
              <a:buClr>
                <a:schemeClr val="accent6">
                  <a:lumMod val="60000"/>
                  <a:lumOff val="40000"/>
                </a:schemeClr>
              </a:buClr>
              <a:buFont typeface="Wingdings" charset="2"/>
              <a:buChar char="§"/>
              <a:defRPr/>
            </a:pPr>
            <a:r>
              <a:rPr lang="en-GB" dirty="0" smtClean="0"/>
              <a:t>IOS</a:t>
            </a:r>
          </a:p>
          <a:p>
            <a:pPr lvl="1">
              <a:spcBef>
                <a:spcPts val="0"/>
              </a:spcBef>
              <a:buClr>
                <a:schemeClr val="accent6">
                  <a:lumMod val="60000"/>
                  <a:lumOff val="40000"/>
                </a:schemeClr>
              </a:buClr>
              <a:buFont typeface="Wingdings" charset="2"/>
              <a:buChar char="§"/>
              <a:defRPr/>
            </a:pPr>
            <a:r>
              <a:rPr lang="en-GB" sz="2200" dirty="0" smtClean="0"/>
              <a:t>locates and loads a valid configuration from NVRAM; file is called </a:t>
            </a:r>
            <a:r>
              <a:rPr lang="en-GB" sz="2200" dirty="0" err="1" smtClean="0"/>
              <a:t>startup-config</a:t>
            </a:r>
            <a:r>
              <a:rPr lang="en-GB" sz="2200" dirty="0" smtClean="0"/>
              <a:t>; only exists if you copy the running-</a:t>
            </a:r>
            <a:r>
              <a:rPr lang="en-GB" sz="2200" dirty="0" err="1" smtClean="0"/>
              <a:t>config</a:t>
            </a:r>
            <a:r>
              <a:rPr lang="en-GB" sz="2200" dirty="0" smtClean="0"/>
              <a:t> to NVRAM</a:t>
            </a:r>
          </a:p>
          <a:p>
            <a:pPr>
              <a:spcBef>
                <a:spcPts val="0"/>
              </a:spcBef>
              <a:buClr>
                <a:schemeClr val="accent6">
                  <a:lumMod val="60000"/>
                  <a:lumOff val="40000"/>
                </a:schemeClr>
              </a:buClr>
              <a:buFont typeface="Wingdings" charset="2"/>
              <a:buChar char="§"/>
              <a:defRPr/>
            </a:pPr>
            <a:r>
              <a:rPr lang="en-GB" dirty="0" err="1" smtClean="0"/>
              <a:t>startup-config</a:t>
            </a:r>
            <a:endParaRPr lang="en-GB" dirty="0" smtClean="0"/>
          </a:p>
          <a:p>
            <a:pPr lvl="1">
              <a:spcBef>
                <a:spcPts val="0"/>
              </a:spcBef>
              <a:buClr>
                <a:schemeClr val="accent6">
                  <a:lumMod val="60000"/>
                  <a:lumOff val="40000"/>
                </a:schemeClr>
              </a:buClr>
              <a:buFont typeface="Wingdings" charset="2"/>
              <a:buChar char="§"/>
              <a:defRPr/>
            </a:pPr>
            <a:r>
              <a:rPr lang="en-GB" sz="2200" dirty="0" smtClean="0"/>
              <a:t>if found, router loads it and runs embedded configuration; if not found, router enters setup mode</a:t>
            </a:r>
            <a:endParaRPr lang="en-US" sz="22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GB" smtClean="0"/>
              <a:t>Overview</a:t>
            </a:r>
            <a:endParaRPr lang="en-US" smtClean="0"/>
          </a:p>
        </p:txBody>
      </p:sp>
      <p:sp>
        <p:nvSpPr>
          <p:cNvPr id="21507"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Router configuration controls the operation of the router’s:</a:t>
            </a:r>
          </a:p>
          <a:p>
            <a:pPr lvl="1">
              <a:buClr>
                <a:schemeClr val="accent6">
                  <a:lumMod val="60000"/>
                  <a:lumOff val="40000"/>
                </a:schemeClr>
              </a:buClr>
              <a:buFont typeface="Wingdings" charset="2"/>
              <a:buChar char="§"/>
              <a:defRPr/>
            </a:pPr>
            <a:r>
              <a:rPr lang="en-GB" dirty="0" smtClean="0"/>
              <a:t>Interface IP address and </a:t>
            </a:r>
            <a:r>
              <a:rPr lang="en-GB" dirty="0" err="1" smtClean="0"/>
              <a:t>netmask</a:t>
            </a:r>
            <a:endParaRPr lang="en-GB" dirty="0" smtClean="0"/>
          </a:p>
          <a:p>
            <a:pPr lvl="1">
              <a:buClr>
                <a:schemeClr val="accent6">
                  <a:lumMod val="60000"/>
                  <a:lumOff val="40000"/>
                </a:schemeClr>
              </a:buClr>
              <a:buFont typeface="Wingdings" charset="2"/>
              <a:buChar char="§"/>
              <a:defRPr/>
            </a:pPr>
            <a:r>
              <a:rPr lang="en-GB" dirty="0" smtClean="0"/>
              <a:t>Routing information (static, dynamic or default)</a:t>
            </a:r>
          </a:p>
          <a:p>
            <a:pPr lvl="1">
              <a:buClr>
                <a:schemeClr val="accent6">
                  <a:lumMod val="60000"/>
                  <a:lumOff val="40000"/>
                </a:schemeClr>
              </a:buClr>
              <a:buFont typeface="Wingdings" charset="2"/>
              <a:buChar char="§"/>
              <a:defRPr/>
            </a:pPr>
            <a:r>
              <a:rPr lang="en-GB" dirty="0" smtClean="0"/>
              <a:t>Boot and </a:t>
            </a:r>
            <a:r>
              <a:rPr lang="en-GB" dirty="0" err="1" smtClean="0"/>
              <a:t>startup</a:t>
            </a:r>
            <a:r>
              <a:rPr lang="en-GB" dirty="0" smtClean="0"/>
              <a:t> information</a:t>
            </a:r>
          </a:p>
          <a:p>
            <a:pPr lvl="1">
              <a:buClr>
                <a:schemeClr val="accent6">
                  <a:lumMod val="60000"/>
                  <a:lumOff val="40000"/>
                </a:schemeClr>
              </a:buClr>
              <a:buFont typeface="Wingdings" charset="2"/>
              <a:buChar char="§"/>
              <a:defRPr/>
            </a:pPr>
            <a:r>
              <a:rPr lang="en-GB" dirty="0" smtClean="0"/>
              <a:t>Security (passwords and authentication)</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smtClean="0"/>
              <a:t>Where is the Configuration?</a:t>
            </a:r>
            <a:endParaRPr lang="en-US" smtClean="0"/>
          </a:p>
        </p:txBody>
      </p:sp>
      <p:sp>
        <p:nvSpPr>
          <p:cNvPr id="22531" name="Rectangle 3"/>
          <p:cNvSpPr>
            <a:spLocks noGrp="1" noChangeArrowheads="1"/>
          </p:cNvSpPr>
          <p:nvPr>
            <p:ph type="body" idx="1"/>
          </p:nvPr>
        </p:nvSpPr>
        <p:spPr/>
        <p:txBody>
          <a:bodyPr/>
          <a:lstStyle/>
          <a:p>
            <a:pPr>
              <a:spcBef>
                <a:spcPts val="0"/>
              </a:spcBef>
              <a:defRPr/>
            </a:pPr>
            <a:r>
              <a:rPr lang="en-GB" dirty="0" smtClean="0"/>
              <a:t>Router always has two configurations:</a:t>
            </a:r>
          </a:p>
          <a:p>
            <a:pPr>
              <a:spcBef>
                <a:spcPts val="0"/>
              </a:spcBef>
              <a:buClr>
                <a:schemeClr val="accent6">
                  <a:lumMod val="60000"/>
                  <a:lumOff val="40000"/>
                </a:schemeClr>
              </a:buClr>
              <a:buFont typeface="Wingdings" charset="2"/>
              <a:buChar char="§"/>
              <a:defRPr/>
            </a:pPr>
            <a:r>
              <a:rPr lang="en-GB" b="1" dirty="0" smtClean="0"/>
              <a:t>Running configuration</a:t>
            </a:r>
          </a:p>
          <a:p>
            <a:pPr lvl="1">
              <a:spcBef>
                <a:spcPts val="0"/>
              </a:spcBef>
              <a:buClr>
                <a:schemeClr val="accent6">
                  <a:lumMod val="60000"/>
                  <a:lumOff val="40000"/>
                </a:schemeClr>
              </a:buClr>
              <a:buFont typeface="Wingdings" charset="2"/>
              <a:buChar char="§"/>
              <a:defRPr/>
            </a:pPr>
            <a:r>
              <a:rPr lang="en-GB" dirty="0" smtClean="0"/>
              <a:t>In RAM, determines how the router is currently operating</a:t>
            </a:r>
          </a:p>
          <a:p>
            <a:pPr lvl="1">
              <a:spcBef>
                <a:spcPts val="0"/>
              </a:spcBef>
              <a:buClr>
                <a:schemeClr val="accent6">
                  <a:lumMod val="60000"/>
                  <a:lumOff val="40000"/>
                </a:schemeClr>
              </a:buClr>
              <a:buFont typeface="Wingdings" charset="2"/>
              <a:buChar char="§"/>
              <a:defRPr/>
            </a:pPr>
            <a:r>
              <a:rPr lang="en-GB" dirty="0" smtClean="0"/>
              <a:t>Is modified using the configure command</a:t>
            </a:r>
          </a:p>
          <a:p>
            <a:pPr lvl="1">
              <a:spcBef>
                <a:spcPts val="0"/>
              </a:spcBef>
              <a:buClr>
                <a:schemeClr val="accent6">
                  <a:lumMod val="60000"/>
                  <a:lumOff val="40000"/>
                </a:schemeClr>
              </a:buClr>
              <a:buFont typeface="Wingdings" charset="2"/>
              <a:buChar char="§"/>
              <a:defRPr/>
            </a:pPr>
            <a:r>
              <a:rPr lang="en-GB" dirty="0" smtClean="0"/>
              <a:t>To see it: show running-</a:t>
            </a:r>
            <a:r>
              <a:rPr lang="en-GB" dirty="0" err="1" smtClean="0"/>
              <a:t>config</a:t>
            </a:r>
            <a:endParaRPr lang="en-GB" dirty="0" smtClean="0"/>
          </a:p>
          <a:p>
            <a:pPr>
              <a:spcBef>
                <a:spcPts val="0"/>
              </a:spcBef>
              <a:buClr>
                <a:schemeClr val="accent6">
                  <a:lumMod val="60000"/>
                  <a:lumOff val="40000"/>
                </a:schemeClr>
              </a:buClr>
              <a:buFont typeface="Wingdings" charset="2"/>
              <a:buChar char="§"/>
              <a:defRPr/>
            </a:pPr>
            <a:r>
              <a:rPr lang="en-GB" b="1" dirty="0" err="1" smtClean="0"/>
              <a:t>Startup</a:t>
            </a:r>
            <a:r>
              <a:rPr lang="en-GB" b="1" dirty="0" smtClean="0"/>
              <a:t> </a:t>
            </a:r>
            <a:r>
              <a:rPr lang="en-GB" b="1" dirty="0" err="1" smtClean="0"/>
              <a:t>confguration</a:t>
            </a:r>
            <a:endParaRPr lang="en-GB" b="1" dirty="0" smtClean="0"/>
          </a:p>
          <a:p>
            <a:pPr lvl="1">
              <a:spcBef>
                <a:spcPts val="0"/>
              </a:spcBef>
              <a:buClr>
                <a:schemeClr val="accent6">
                  <a:lumMod val="60000"/>
                  <a:lumOff val="40000"/>
                </a:schemeClr>
              </a:buClr>
              <a:buFont typeface="Wingdings" charset="2"/>
              <a:buChar char="§"/>
              <a:defRPr/>
            </a:pPr>
            <a:r>
              <a:rPr lang="en-GB" dirty="0" smtClean="0"/>
              <a:t>In NVRAM, determines how the router will operate after next reload</a:t>
            </a:r>
          </a:p>
          <a:p>
            <a:pPr lvl="1">
              <a:spcBef>
                <a:spcPts val="0"/>
              </a:spcBef>
              <a:buClr>
                <a:schemeClr val="accent6">
                  <a:lumMod val="60000"/>
                  <a:lumOff val="40000"/>
                </a:schemeClr>
              </a:buClr>
              <a:buFont typeface="Wingdings" charset="2"/>
              <a:buChar char="§"/>
              <a:defRPr/>
            </a:pPr>
            <a:r>
              <a:rPr lang="en-GB" dirty="0" smtClean="0"/>
              <a:t>Is modified using the copy command</a:t>
            </a:r>
          </a:p>
          <a:p>
            <a:pPr lvl="1">
              <a:spcBef>
                <a:spcPts val="0"/>
              </a:spcBef>
              <a:buClr>
                <a:schemeClr val="accent6">
                  <a:lumMod val="60000"/>
                  <a:lumOff val="40000"/>
                </a:schemeClr>
              </a:buClr>
              <a:buFont typeface="Wingdings" charset="2"/>
              <a:buChar char="§"/>
              <a:defRPr/>
            </a:pPr>
            <a:r>
              <a:rPr lang="en-GB" dirty="0" smtClean="0"/>
              <a:t>To see it: show </a:t>
            </a:r>
            <a:r>
              <a:rPr lang="en-GB" dirty="0" err="1" smtClean="0"/>
              <a:t>startup-config</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GB" smtClean="0"/>
              <a:t>Where is the Configuration?</a:t>
            </a:r>
            <a:endParaRPr lang="en-US" smtClean="0"/>
          </a:p>
        </p:txBody>
      </p:sp>
      <p:sp>
        <p:nvSpPr>
          <p:cNvPr id="23555"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Can also be stored in more permanent places:</a:t>
            </a:r>
          </a:p>
          <a:p>
            <a:pPr lvl="1">
              <a:buClr>
                <a:schemeClr val="accent6">
                  <a:lumMod val="60000"/>
                  <a:lumOff val="40000"/>
                </a:schemeClr>
              </a:buClr>
              <a:buFont typeface="Wingdings" charset="2"/>
              <a:buChar char="§"/>
              <a:defRPr/>
            </a:pPr>
            <a:r>
              <a:rPr lang="en-GB" dirty="0" smtClean="0"/>
              <a:t>External hosts, using TFTP (Trivial File Transfer Protocol)</a:t>
            </a:r>
          </a:p>
          <a:p>
            <a:pPr lvl="1">
              <a:buClr>
                <a:schemeClr val="accent6">
                  <a:lumMod val="60000"/>
                  <a:lumOff val="40000"/>
                </a:schemeClr>
              </a:buClr>
              <a:buFont typeface="Wingdings" charset="2"/>
              <a:buChar char="§"/>
              <a:defRPr/>
            </a:pPr>
            <a:r>
              <a:rPr lang="en-GB" dirty="0" smtClean="0"/>
              <a:t>In flash memory in the router</a:t>
            </a:r>
          </a:p>
          <a:p>
            <a:pPr>
              <a:buClr>
                <a:schemeClr val="accent6">
                  <a:lumMod val="60000"/>
                  <a:lumOff val="40000"/>
                </a:schemeClr>
              </a:buClr>
              <a:buFont typeface="Wingdings" charset="2"/>
              <a:buChar char="§"/>
              <a:defRPr/>
            </a:pPr>
            <a:r>
              <a:rPr lang="en-GB" dirty="0" smtClean="0"/>
              <a:t>Copy command is used to move it around</a:t>
            </a:r>
          </a:p>
          <a:p>
            <a:pPr lvl="1">
              <a:buClr>
                <a:schemeClr val="accent6">
                  <a:lumMod val="60000"/>
                  <a:lumOff val="40000"/>
                </a:schemeClr>
              </a:buClr>
              <a:buFont typeface="Wingdings" charset="2"/>
              <a:buChar char="§"/>
              <a:defRPr/>
            </a:pPr>
            <a:r>
              <a:rPr lang="en-GB" dirty="0" smtClean="0">
                <a:latin typeface="Courier"/>
                <a:cs typeface="Courier"/>
              </a:rPr>
              <a:t>copy run start		copy run </a:t>
            </a:r>
            <a:r>
              <a:rPr lang="en-GB" dirty="0" err="1" smtClean="0">
                <a:latin typeface="Courier"/>
                <a:cs typeface="Courier"/>
              </a:rPr>
              <a:t>tftp</a:t>
            </a:r>
            <a:endParaRPr lang="en-GB" dirty="0" smtClean="0">
              <a:latin typeface="Courier"/>
              <a:cs typeface="Courier"/>
            </a:endParaRPr>
          </a:p>
          <a:p>
            <a:pPr lvl="1">
              <a:buClr>
                <a:schemeClr val="accent6">
                  <a:lumMod val="60000"/>
                  <a:lumOff val="40000"/>
                </a:schemeClr>
              </a:buClr>
              <a:buFont typeface="Wingdings" charset="2"/>
              <a:buChar char="§"/>
              <a:defRPr/>
            </a:pPr>
            <a:r>
              <a:rPr lang="en-GB" dirty="0" smtClean="0">
                <a:latin typeface="Courier"/>
                <a:cs typeface="Courier"/>
              </a:rPr>
              <a:t>copy start </a:t>
            </a:r>
            <a:r>
              <a:rPr lang="en-GB" dirty="0" err="1" smtClean="0">
                <a:latin typeface="Courier"/>
                <a:cs typeface="Courier"/>
              </a:rPr>
              <a:t>tftp</a:t>
            </a:r>
            <a:r>
              <a:rPr lang="en-GB" dirty="0" smtClean="0">
                <a:latin typeface="Courier"/>
                <a:cs typeface="Courier"/>
              </a:rPr>
              <a:t>		copy </a:t>
            </a:r>
            <a:r>
              <a:rPr lang="en-GB" dirty="0" err="1" smtClean="0">
                <a:latin typeface="Courier"/>
                <a:cs typeface="Courier"/>
              </a:rPr>
              <a:t>tftp</a:t>
            </a:r>
            <a:r>
              <a:rPr lang="en-GB" dirty="0" smtClean="0">
                <a:latin typeface="Courier"/>
                <a:cs typeface="Courier"/>
              </a:rPr>
              <a:t> start</a:t>
            </a:r>
          </a:p>
          <a:p>
            <a:pPr lvl="1">
              <a:buClr>
                <a:schemeClr val="accent6">
                  <a:lumMod val="60000"/>
                  <a:lumOff val="40000"/>
                </a:schemeClr>
              </a:buClr>
              <a:buFont typeface="Wingdings" charset="2"/>
              <a:buChar char="§"/>
              <a:defRPr/>
            </a:pPr>
            <a:r>
              <a:rPr lang="en-GB" dirty="0" smtClean="0">
                <a:latin typeface="Courier"/>
                <a:cs typeface="Courier"/>
              </a:rPr>
              <a:t>copy flash start	copy start flash</a:t>
            </a:r>
            <a:endParaRPr lang="en-US" dirty="0">
              <a:latin typeface="Courier"/>
              <a:cs typeface="Courier"/>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smtClean="0"/>
              <a:t>Router Access Modes</a:t>
            </a:r>
            <a:endParaRPr lang="en-US" smtClean="0"/>
          </a:p>
        </p:txBody>
      </p:sp>
      <p:sp>
        <p:nvSpPr>
          <p:cNvPr id="24579" name="Rectangle 3"/>
          <p:cNvSpPr>
            <a:spLocks noGrp="1" noChangeArrowheads="1"/>
          </p:cNvSpPr>
          <p:nvPr>
            <p:ph type="body" idx="1"/>
          </p:nvPr>
        </p:nvSpPr>
        <p:spPr/>
        <p:txBody>
          <a:bodyPr/>
          <a:lstStyle/>
          <a:p>
            <a:pPr>
              <a:lnSpc>
                <a:spcPct val="100000"/>
              </a:lnSpc>
              <a:spcBef>
                <a:spcPts val="0"/>
              </a:spcBef>
              <a:buClr>
                <a:schemeClr val="accent6">
                  <a:lumMod val="60000"/>
                  <a:lumOff val="40000"/>
                </a:schemeClr>
              </a:buClr>
              <a:buFont typeface="Wingdings" charset="2"/>
              <a:buChar char="§"/>
              <a:defRPr/>
            </a:pPr>
            <a:r>
              <a:rPr lang="en-GB" b="1" dirty="0" smtClean="0"/>
              <a:t>User </a:t>
            </a:r>
            <a:r>
              <a:rPr lang="en-GB" dirty="0" smtClean="0"/>
              <a:t>EXEC mode – limited examination of router</a:t>
            </a:r>
          </a:p>
          <a:p>
            <a:pPr lvl="1">
              <a:lnSpc>
                <a:spcPct val="100000"/>
              </a:lnSpc>
              <a:spcBef>
                <a:spcPts val="0"/>
              </a:spcBef>
              <a:buClr>
                <a:schemeClr val="accent6">
                  <a:lumMod val="60000"/>
                  <a:lumOff val="40000"/>
                </a:schemeClr>
              </a:buClr>
              <a:buFont typeface="Wingdings" charset="2"/>
              <a:buChar char="§"/>
              <a:defRPr/>
            </a:pPr>
            <a:r>
              <a:rPr lang="en-GB" dirty="0" smtClean="0">
                <a:latin typeface="Courier"/>
                <a:cs typeface="Courier"/>
              </a:rPr>
              <a:t>Router</a:t>
            </a:r>
            <a:r>
              <a:rPr lang="en-GB" b="1" dirty="0" smtClean="0">
                <a:latin typeface="Courier"/>
                <a:cs typeface="Courier"/>
              </a:rPr>
              <a:t>&gt;</a:t>
            </a:r>
          </a:p>
          <a:p>
            <a:pPr>
              <a:lnSpc>
                <a:spcPct val="100000"/>
              </a:lnSpc>
              <a:spcBef>
                <a:spcPts val="0"/>
              </a:spcBef>
              <a:buClr>
                <a:schemeClr val="accent6">
                  <a:lumMod val="60000"/>
                  <a:lumOff val="40000"/>
                </a:schemeClr>
              </a:buClr>
              <a:buFont typeface="Wingdings" charset="2"/>
              <a:buChar char="§"/>
              <a:defRPr/>
            </a:pPr>
            <a:r>
              <a:rPr lang="en-GB" b="1" dirty="0" smtClean="0"/>
              <a:t>Privileged </a:t>
            </a:r>
            <a:r>
              <a:rPr lang="en-GB" dirty="0" smtClean="0"/>
              <a:t>EXEC mode – detailed examination of router, debugging, testing, file manipulation </a:t>
            </a:r>
            <a:r>
              <a:rPr lang="en-US" dirty="0" smtClean="0"/>
              <a:t>(router prompt changes)</a:t>
            </a:r>
            <a:endParaRPr lang="en-GB" dirty="0" smtClean="0"/>
          </a:p>
          <a:p>
            <a:pPr lvl="1">
              <a:lnSpc>
                <a:spcPct val="100000"/>
              </a:lnSpc>
              <a:spcBef>
                <a:spcPts val="0"/>
              </a:spcBef>
              <a:buClr>
                <a:schemeClr val="accent6">
                  <a:lumMod val="60000"/>
                  <a:lumOff val="40000"/>
                </a:schemeClr>
              </a:buClr>
              <a:buFont typeface="Wingdings" charset="2"/>
              <a:buChar char="§"/>
              <a:defRPr/>
            </a:pPr>
            <a:r>
              <a:rPr lang="en-GB" dirty="0" smtClean="0">
                <a:latin typeface="Courier"/>
                <a:cs typeface="Courier"/>
              </a:rPr>
              <a:t>Router</a:t>
            </a:r>
            <a:r>
              <a:rPr lang="en-GB" b="1" i="1" dirty="0" smtClean="0">
                <a:latin typeface="Courier"/>
                <a:cs typeface="Courier"/>
              </a:rPr>
              <a:t>#</a:t>
            </a:r>
          </a:p>
          <a:p>
            <a:pPr lvl="1">
              <a:lnSpc>
                <a:spcPct val="100000"/>
              </a:lnSpc>
              <a:spcBef>
                <a:spcPts val="0"/>
              </a:spcBef>
              <a:buClr>
                <a:schemeClr val="accent6">
                  <a:lumMod val="60000"/>
                  <a:lumOff val="40000"/>
                </a:schemeClr>
              </a:buClr>
              <a:buFont typeface="Wingdings" charset="2"/>
              <a:buChar char="§"/>
              <a:defRPr/>
            </a:pPr>
            <a:endParaRPr lang="en-GB" dirty="0" smtClean="0">
              <a:latin typeface="Courier"/>
              <a:cs typeface="Courier"/>
            </a:endParaRPr>
          </a:p>
          <a:p>
            <a:pPr>
              <a:lnSpc>
                <a:spcPct val="100000"/>
              </a:lnSpc>
              <a:spcBef>
                <a:spcPts val="0"/>
              </a:spcBef>
              <a:buClr>
                <a:schemeClr val="accent6">
                  <a:lumMod val="60000"/>
                  <a:lumOff val="40000"/>
                </a:schemeClr>
              </a:buClr>
              <a:buFont typeface="Wingdings" charset="2"/>
              <a:buChar char="§"/>
              <a:defRPr/>
            </a:pPr>
            <a:r>
              <a:rPr lang="en-GB" sz="2200" dirty="0" smtClean="0"/>
              <a:t>ROM Monitor – useful for password recovery &amp; new IOS upload session</a:t>
            </a:r>
          </a:p>
          <a:p>
            <a:pPr>
              <a:lnSpc>
                <a:spcPct val="100000"/>
              </a:lnSpc>
              <a:spcBef>
                <a:spcPts val="0"/>
              </a:spcBef>
              <a:buClr>
                <a:schemeClr val="accent6">
                  <a:lumMod val="60000"/>
                  <a:lumOff val="40000"/>
                </a:schemeClr>
              </a:buClr>
              <a:buFont typeface="Wingdings" charset="2"/>
              <a:buChar char="§"/>
              <a:defRPr/>
            </a:pPr>
            <a:r>
              <a:rPr lang="en-GB" sz="2200" dirty="0" smtClean="0"/>
              <a:t>Setup Mode – available when router has no </a:t>
            </a:r>
            <a:r>
              <a:rPr lang="en-GB" sz="2200" dirty="0" err="1" smtClean="0"/>
              <a:t>startup-config</a:t>
            </a:r>
            <a:r>
              <a:rPr lang="en-GB" sz="2200" dirty="0" smtClean="0"/>
              <a:t> file</a:t>
            </a:r>
            <a:endParaRPr lang="en-US" sz="22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GB" smtClean="0"/>
              <a:t>External Configuration Sources</a:t>
            </a:r>
            <a:endParaRPr lang="en-US" smtClean="0"/>
          </a:p>
        </p:txBody>
      </p:sp>
      <p:sp>
        <p:nvSpPr>
          <p:cNvPr id="25603" name="Rectangle 3"/>
          <p:cNvSpPr>
            <a:spLocks noGrp="1" noChangeArrowheads="1"/>
          </p:cNvSpPr>
          <p:nvPr>
            <p:ph type="body" idx="1"/>
          </p:nvPr>
        </p:nvSpPr>
        <p:spPr/>
        <p:txBody>
          <a:bodyPr/>
          <a:lstStyle/>
          <a:p>
            <a:pPr>
              <a:spcBef>
                <a:spcPts val="0"/>
              </a:spcBef>
              <a:buClr>
                <a:schemeClr val="accent6">
                  <a:lumMod val="60000"/>
                  <a:lumOff val="40000"/>
                </a:schemeClr>
              </a:buClr>
              <a:buFont typeface="Wingdings" charset="2"/>
              <a:buChar char="§"/>
              <a:defRPr/>
            </a:pPr>
            <a:r>
              <a:rPr lang="en-GB" dirty="0" smtClean="0"/>
              <a:t>Console</a:t>
            </a:r>
          </a:p>
          <a:p>
            <a:pPr lvl="1">
              <a:spcBef>
                <a:spcPts val="0"/>
              </a:spcBef>
              <a:buClr>
                <a:schemeClr val="accent6">
                  <a:lumMod val="60000"/>
                  <a:lumOff val="40000"/>
                </a:schemeClr>
              </a:buClr>
              <a:buFont typeface="Wingdings" charset="2"/>
              <a:buChar char="§"/>
              <a:defRPr/>
            </a:pPr>
            <a:r>
              <a:rPr lang="en-GB" dirty="0" smtClean="0"/>
              <a:t>Direct PC serial access</a:t>
            </a:r>
          </a:p>
          <a:p>
            <a:pPr>
              <a:spcBef>
                <a:spcPts val="0"/>
              </a:spcBef>
              <a:buClr>
                <a:schemeClr val="accent6">
                  <a:lumMod val="60000"/>
                  <a:lumOff val="40000"/>
                </a:schemeClr>
              </a:buClr>
              <a:buFont typeface="Wingdings" charset="2"/>
              <a:buChar char="§"/>
              <a:defRPr/>
            </a:pPr>
            <a:r>
              <a:rPr lang="en-GB" dirty="0" smtClean="0"/>
              <a:t>Auxiliary port</a:t>
            </a:r>
          </a:p>
          <a:p>
            <a:pPr lvl="1">
              <a:spcBef>
                <a:spcPts val="0"/>
              </a:spcBef>
              <a:buClr>
                <a:schemeClr val="accent6">
                  <a:lumMod val="60000"/>
                  <a:lumOff val="40000"/>
                </a:schemeClr>
              </a:buClr>
              <a:buFont typeface="Wingdings" charset="2"/>
              <a:buChar char="§"/>
              <a:defRPr/>
            </a:pPr>
            <a:r>
              <a:rPr lang="en-GB" dirty="0" smtClean="0"/>
              <a:t>Modem access</a:t>
            </a:r>
          </a:p>
          <a:p>
            <a:pPr>
              <a:spcBef>
                <a:spcPts val="0"/>
              </a:spcBef>
              <a:buClr>
                <a:schemeClr val="accent6">
                  <a:lumMod val="60000"/>
                  <a:lumOff val="40000"/>
                </a:schemeClr>
              </a:buClr>
              <a:buFont typeface="Wingdings" charset="2"/>
              <a:buChar char="§"/>
              <a:defRPr/>
            </a:pPr>
            <a:r>
              <a:rPr lang="en-GB" dirty="0" smtClean="0"/>
              <a:t>Virtual terminals</a:t>
            </a:r>
          </a:p>
          <a:p>
            <a:pPr lvl="1">
              <a:spcBef>
                <a:spcPts val="0"/>
              </a:spcBef>
              <a:buClr>
                <a:schemeClr val="accent6">
                  <a:lumMod val="60000"/>
                  <a:lumOff val="40000"/>
                </a:schemeClr>
              </a:buClr>
              <a:buFont typeface="Wingdings" charset="2"/>
              <a:buChar char="§"/>
              <a:defRPr/>
            </a:pPr>
            <a:r>
              <a:rPr lang="en-GB" dirty="0" smtClean="0"/>
              <a:t>Telnet/SSH access</a:t>
            </a:r>
          </a:p>
          <a:p>
            <a:pPr>
              <a:spcBef>
                <a:spcPts val="0"/>
              </a:spcBef>
              <a:buClr>
                <a:schemeClr val="accent6">
                  <a:lumMod val="60000"/>
                  <a:lumOff val="40000"/>
                </a:schemeClr>
              </a:buClr>
              <a:buFont typeface="Wingdings" charset="2"/>
              <a:buChar char="§"/>
              <a:defRPr/>
            </a:pPr>
            <a:r>
              <a:rPr lang="en-GB" dirty="0" smtClean="0"/>
              <a:t>TFTP Server</a:t>
            </a:r>
          </a:p>
          <a:p>
            <a:pPr lvl="1">
              <a:spcBef>
                <a:spcPts val="0"/>
              </a:spcBef>
              <a:buClr>
                <a:schemeClr val="accent6">
                  <a:lumMod val="60000"/>
                  <a:lumOff val="40000"/>
                </a:schemeClr>
              </a:buClr>
              <a:buFont typeface="Wingdings" charset="2"/>
              <a:buChar char="§"/>
              <a:defRPr/>
            </a:pPr>
            <a:r>
              <a:rPr lang="en-GB" dirty="0" smtClean="0"/>
              <a:t>Copy configuration file into router RAM</a:t>
            </a:r>
          </a:p>
          <a:p>
            <a:pPr>
              <a:spcBef>
                <a:spcPts val="0"/>
              </a:spcBef>
              <a:buClr>
                <a:schemeClr val="accent6">
                  <a:lumMod val="60000"/>
                  <a:lumOff val="40000"/>
                </a:schemeClr>
              </a:buClr>
              <a:buFont typeface="Wingdings" charset="2"/>
              <a:buChar char="§"/>
              <a:defRPr/>
            </a:pPr>
            <a:r>
              <a:rPr lang="en-GB" dirty="0" smtClean="0"/>
              <a:t>Network Management Software</a:t>
            </a:r>
          </a:p>
          <a:p>
            <a:pPr lvl="1">
              <a:spcBef>
                <a:spcPts val="0"/>
              </a:spcBef>
              <a:buClr>
                <a:schemeClr val="accent6">
                  <a:lumMod val="60000"/>
                  <a:lumOff val="40000"/>
                </a:schemeClr>
              </a:buClr>
              <a:buFont typeface="Wingdings" charset="2"/>
              <a:buChar char="§"/>
              <a:defRPr/>
            </a:pPr>
            <a:r>
              <a:rPr lang="en-GB" dirty="0" smtClean="0"/>
              <a:t>e.g., </a:t>
            </a:r>
            <a:r>
              <a:rPr lang="en-GB" dirty="0" err="1" smtClean="0"/>
              <a:t>CiscoWorks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smtClean="0"/>
              <a:t>Changing the Configuration</a:t>
            </a:r>
            <a:endParaRPr lang="en-US" smtClean="0"/>
          </a:p>
        </p:txBody>
      </p:sp>
      <p:sp>
        <p:nvSpPr>
          <p:cNvPr id="26627" name="Rectangle 3"/>
          <p:cNvSpPr>
            <a:spLocks noGrp="1" noChangeArrowheads="1"/>
          </p:cNvSpPr>
          <p:nvPr>
            <p:ph type="body" idx="1"/>
          </p:nvPr>
        </p:nvSpPr>
        <p:spPr/>
        <p:txBody>
          <a:bodyPr/>
          <a:lstStyle/>
          <a:p>
            <a:pPr>
              <a:spcBef>
                <a:spcPts val="0"/>
              </a:spcBef>
              <a:buClr>
                <a:schemeClr val="accent6">
                  <a:lumMod val="60000"/>
                  <a:lumOff val="40000"/>
                </a:schemeClr>
              </a:buClr>
              <a:buFont typeface="Wingdings" charset="2"/>
              <a:buChar char="§"/>
              <a:defRPr/>
            </a:pPr>
            <a:r>
              <a:rPr lang="en-GB" dirty="0" smtClean="0"/>
              <a:t>Configuration statements can be entered interactively</a:t>
            </a:r>
          </a:p>
          <a:p>
            <a:pPr lvl="1">
              <a:spcBef>
                <a:spcPts val="0"/>
              </a:spcBef>
              <a:buClr>
                <a:schemeClr val="accent6">
                  <a:lumMod val="60000"/>
                  <a:lumOff val="40000"/>
                </a:schemeClr>
              </a:buClr>
              <a:buFont typeface="Wingdings" charset="2"/>
              <a:buChar char="§"/>
              <a:defRPr/>
            </a:pPr>
            <a:r>
              <a:rPr lang="en-GB" dirty="0" smtClean="0"/>
              <a:t>changes are made (almost) immediately, to the running configuration</a:t>
            </a:r>
          </a:p>
          <a:p>
            <a:pPr>
              <a:spcBef>
                <a:spcPts val="0"/>
              </a:spcBef>
              <a:buClr>
                <a:schemeClr val="accent6">
                  <a:lumMod val="60000"/>
                  <a:lumOff val="40000"/>
                </a:schemeClr>
              </a:buClr>
              <a:buFont typeface="Wingdings" charset="2"/>
              <a:buChar char="§"/>
              <a:defRPr/>
            </a:pPr>
            <a:r>
              <a:rPr lang="en-GB" dirty="0" smtClean="0"/>
              <a:t>Can use direct serial connection to console port, or</a:t>
            </a:r>
          </a:p>
          <a:p>
            <a:pPr>
              <a:spcBef>
                <a:spcPts val="0"/>
              </a:spcBef>
              <a:buClr>
                <a:schemeClr val="accent6">
                  <a:lumMod val="60000"/>
                  <a:lumOff val="40000"/>
                </a:schemeClr>
              </a:buClr>
              <a:buFont typeface="Wingdings" charset="2"/>
              <a:buChar char="§"/>
              <a:defRPr/>
            </a:pPr>
            <a:r>
              <a:rPr lang="en-GB" dirty="0" smtClean="0"/>
              <a:t>Telnet/SSH to </a:t>
            </a:r>
            <a:r>
              <a:rPr lang="en-GB" dirty="0" err="1" smtClean="0"/>
              <a:t>vty’s</a:t>
            </a:r>
            <a:r>
              <a:rPr lang="en-GB" dirty="0" smtClean="0"/>
              <a:t> (“virtual terminals”), or</a:t>
            </a:r>
          </a:p>
          <a:p>
            <a:pPr>
              <a:spcBef>
                <a:spcPts val="0"/>
              </a:spcBef>
              <a:buClr>
                <a:schemeClr val="accent6">
                  <a:lumMod val="60000"/>
                  <a:lumOff val="40000"/>
                </a:schemeClr>
              </a:buClr>
              <a:buFont typeface="Wingdings" charset="2"/>
              <a:buChar char="§"/>
              <a:defRPr/>
            </a:pPr>
            <a:r>
              <a:rPr lang="en-GB" dirty="0" smtClean="0"/>
              <a:t>Modem connection to aux port, or</a:t>
            </a:r>
          </a:p>
          <a:p>
            <a:pPr>
              <a:spcBef>
                <a:spcPts val="0"/>
              </a:spcBef>
              <a:buClr>
                <a:schemeClr val="accent6">
                  <a:lumMod val="60000"/>
                  <a:lumOff val="40000"/>
                </a:schemeClr>
              </a:buClr>
              <a:buFont typeface="Wingdings" charset="2"/>
              <a:buChar char="§"/>
              <a:defRPr/>
            </a:pPr>
            <a:r>
              <a:rPr lang="en-GB" dirty="0" smtClean="0"/>
              <a:t>Edited in a text file and uploaded to the router at a later time via </a:t>
            </a:r>
            <a:r>
              <a:rPr lang="en-GB" dirty="0" err="1" smtClean="0"/>
              <a:t>tftp</a:t>
            </a:r>
            <a:r>
              <a:rPr lang="en-GB" dirty="0" smtClean="0"/>
              <a:t>; </a:t>
            </a:r>
            <a:r>
              <a:rPr lang="en-GB" dirty="0" smtClean="0">
                <a:latin typeface="Courier"/>
                <a:cs typeface="Courier"/>
              </a:rPr>
              <a:t>copy </a:t>
            </a:r>
            <a:r>
              <a:rPr lang="en-GB" dirty="0" err="1" smtClean="0">
                <a:latin typeface="Courier"/>
                <a:cs typeface="Courier"/>
              </a:rPr>
              <a:t>tftp</a:t>
            </a:r>
            <a:r>
              <a:rPr lang="en-GB" dirty="0" smtClean="0">
                <a:latin typeface="Courier"/>
                <a:cs typeface="Courier"/>
              </a:rPr>
              <a:t> start </a:t>
            </a:r>
            <a:r>
              <a:rPr lang="en-GB" dirty="0" smtClean="0"/>
              <a:t>or </a:t>
            </a:r>
            <a:r>
              <a:rPr lang="en-GB" dirty="0" err="1" smtClean="0">
                <a:latin typeface="Courier"/>
                <a:cs typeface="Courier"/>
              </a:rPr>
              <a:t>config</a:t>
            </a:r>
            <a:r>
              <a:rPr lang="en-GB" dirty="0" smtClean="0">
                <a:latin typeface="Courier"/>
                <a:cs typeface="Courier"/>
              </a:rPr>
              <a:t> net</a:t>
            </a:r>
            <a:endParaRPr lang="en-US" dirty="0">
              <a:latin typeface="Courier"/>
              <a:cs typeface="Courier"/>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GB" smtClean="0"/>
              <a:t>Logging into the Router</a:t>
            </a:r>
            <a:endParaRPr lang="en-US" smtClean="0"/>
          </a:p>
        </p:txBody>
      </p:sp>
      <p:sp>
        <p:nvSpPr>
          <p:cNvPr id="27651" name="Rectangle 3"/>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sz="2400" dirty="0" smtClean="0"/>
              <a:t>Connect router to console port or telnet to router</a:t>
            </a:r>
          </a:p>
          <a:p>
            <a:pPr lvl="1" eaLnBrk="1" hangingPunct="1">
              <a:buFont typeface="Wingdings" charset="2"/>
              <a:buNone/>
              <a:defRPr/>
            </a:pPr>
            <a:r>
              <a:rPr lang="en-GB" sz="2000" b="1" dirty="0" smtClean="0">
                <a:latin typeface="Courier New" charset="0"/>
                <a:ea typeface="Courier New" charset="0"/>
                <a:cs typeface="Courier New" charset="0"/>
              </a:rPr>
              <a:t>	router&gt;</a:t>
            </a:r>
          </a:p>
          <a:p>
            <a:pPr lvl="1" eaLnBrk="1" hangingPunct="1">
              <a:buFont typeface="Wingdings" charset="2"/>
              <a:buNone/>
              <a:defRPr/>
            </a:pPr>
            <a:r>
              <a:rPr lang="en-GB" sz="2000" b="1" dirty="0" smtClean="0">
                <a:latin typeface="Courier New" charset="0"/>
                <a:ea typeface="Courier New" charset="0"/>
                <a:cs typeface="Courier New" charset="0"/>
              </a:rPr>
              <a:t>	router&gt;enable</a:t>
            </a:r>
          </a:p>
          <a:p>
            <a:pPr lvl="1" eaLnBrk="1" hangingPunct="1">
              <a:buFont typeface="Wingdings" charset="2"/>
              <a:buNone/>
              <a:defRPr/>
            </a:pPr>
            <a:r>
              <a:rPr lang="en-GB" sz="2000" b="1" dirty="0" smtClean="0">
                <a:latin typeface="Courier New" charset="0"/>
                <a:ea typeface="Courier New" charset="0"/>
                <a:cs typeface="Courier New" charset="0"/>
              </a:rPr>
              <a:t>	password</a:t>
            </a:r>
          </a:p>
          <a:p>
            <a:pPr lvl="1" eaLnBrk="1" hangingPunct="1">
              <a:buFont typeface="Wingdings" charset="2"/>
              <a:buNone/>
              <a:defRPr/>
            </a:pPr>
            <a:r>
              <a:rPr lang="en-GB" sz="2000" b="1" dirty="0" smtClean="0">
                <a:latin typeface="Courier New" charset="0"/>
                <a:ea typeface="Courier New" charset="0"/>
                <a:cs typeface="Courier New" charset="0"/>
              </a:rPr>
              <a:t>	router#</a:t>
            </a:r>
          </a:p>
          <a:p>
            <a:pPr lvl="1" eaLnBrk="1" hangingPunct="1">
              <a:buFont typeface="Wingdings" charset="2"/>
              <a:buNone/>
              <a:defRPr/>
            </a:pPr>
            <a:r>
              <a:rPr lang="en-GB" sz="2000" b="1" dirty="0" smtClean="0">
                <a:latin typeface="Courier New" charset="0"/>
                <a:ea typeface="Courier New" charset="0"/>
                <a:cs typeface="Courier New" charset="0"/>
              </a:rPr>
              <a:t>	router#?</a:t>
            </a:r>
          </a:p>
          <a:p>
            <a:pPr eaLnBrk="1" hangingPunct="1">
              <a:buClr>
                <a:schemeClr val="accent6">
                  <a:lumMod val="60000"/>
                  <a:lumOff val="40000"/>
                </a:schemeClr>
              </a:buClr>
              <a:buFont typeface="Wingdings" charset="2"/>
              <a:buChar char="§"/>
              <a:defRPr/>
            </a:pPr>
            <a:r>
              <a:rPr lang="en-GB" sz="2400" dirty="0" smtClean="0"/>
              <a:t>Configuring the router</a:t>
            </a:r>
          </a:p>
          <a:p>
            <a:pPr lvl="1" eaLnBrk="1" hangingPunct="1">
              <a:defRPr/>
            </a:pPr>
            <a:r>
              <a:rPr lang="en-GB" sz="2000" dirty="0" smtClean="0"/>
              <a:t>Terminal (entering the commands directly)</a:t>
            </a:r>
          </a:p>
          <a:p>
            <a:pPr lvl="1" eaLnBrk="1" hangingPunct="1">
              <a:buFont typeface="Wingdings" charset="2"/>
              <a:buNone/>
              <a:defRPr/>
            </a:pPr>
            <a:r>
              <a:rPr lang="en-GB" sz="2000" b="1" dirty="0" smtClean="0">
                <a:latin typeface="Courier New" charset="0"/>
                <a:ea typeface="Courier New" charset="0"/>
                <a:cs typeface="Courier New" charset="0"/>
              </a:rPr>
              <a:t>	router# configure terminal</a:t>
            </a:r>
          </a:p>
          <a:p>
            <a:pPr lvl="1" eaLnBrk="1" hangingPunct="1">
              <a:buFont typeface="Wingdings" charset="2"/>
              <a:buNone/>
              <a:defRPr/>
            </a:pPr>
            <a:r>
              <a:rPr lang="en-GB" sz="2000" b="1" dirty="0" smtClean="0">
                <a:latin typeface="Courier New" charset="0"/>
                <a:ea typeface="Courier New" charset="0"/>
                <a:cs typeface="Courier New" charset="0"/>
              </a:rPr>
              <a:t>	</a:t>
            </a:r>
            <a:r>
              <a:rPr lang="en-GB" sz="2000" b="1" dirty="0" err="1" smtClean="0">
                <a:latin typeface="Courier New" charset="0"/>
                <a:ea typeface="Courier New" charset="0"/>
                <a:cs typeface="Courier New" charset="0"/>
              </a:rPr>
              <a:t>router(config</a:t>
            </a:r>
            <a:r>
              <a:rPr lang="en-GB" sz="2000" b="1" dirty="0" smtClean="0">
                <a:latin typeface="Courier New" charset="0"/>
                <a:ea typeface="Courier New" charset="0"/>
                <a:cs typeface="Courier New" charset="0"/>
              </a:rPr>
              <a:t>)#</a:t>
            </a:r>
            <a:endParaRPr lang="en-US" sz="2000" dirty="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p:txBody>
          <a:bodyPr/>
          <a:lstStyle/>
          <a:p>
            <a:r>
              <a:rPr lang="en-GB" smtClean="0"/>
              <a:t>The principle of “Internetworking”</a:t>
            </a:r>
          </a:p>
        </p:txBody>
      </p:sp>
      <p:sp>
        <p:nvSpPr>
          <p:cNvPr id="47107" name="Rectangle 2"/>
          <p:cNvSpPr>
            <a:spLocks noGrp="1" noChangeArrowheads="1"/>
          </p:cNvSpPr>
          <p:nvPr>
            <p:ph type="body" idx="1"/>
          </p:nvPr>
        </p:nvSpPr>
        <p:spPr>
          <a:xfrm>
            <a:off x="495300" y="1524000"/>
            <a:ext cx="8905875" cy="4525963"/>
          </a:xfrm>
        </p:spPr>
        <p:txBody>
          <a:bodyPr/>
          <a:lstStyle/>
          <a:p>
            <a:pPr>
              <a:spcBef>
                <a:spcPts val="0"/>
              </a:spcBef>
              <a:buClr>
                <a:schemeClr val="accent6">
                  <a:lumMod val="60000"/>
                  <a:lumOff val="40000"/>
                </a:schemeClr>
              </a:buClr>
              <a:buFont typeface="Wingdings" charset="2"/>
              <a:buChar char="§"/>
              <a:defRPr/>
            </a:pPr>
            <a:r>
              <a:rPr lang="en-GB" dirty="0" smtClean="0"/>
              <a:t>We have lots of little networks</a:t>
            </a:r>
          </a:p>
          <a:p>
            <a:pPr>
              <a:spcBef>
                <a:spcPts val="0"/>
              </a:spcBef>
              <a:buClr>
                <a:schemeClr val="accent6">
                  <a:lumMod val="60000"/>
                  <a:lumOff val="40000"/>
                </a:schemeClr>
              </a:buClr>
              <a:buFont typeface="Wingdings" charset="2"/>
              <a:buChar char="§"/>
              <a:defRPr/>
            </a:pPr>
            <a:r>
              <a:rPr lang="en-GB" dirty="0" smtClean="0"/>
              <a:t>Many different owners/operators</a:t>
            </a:r>
          </a:p>
          <a:p>
            <a:pPr>
              <a:spcBef>
                <a:spcPts val="0"/>
              </a:spcBef>
              <a:buClr>
                <a:schemeClr val="accent6">
                  <a:lumMod val="60000"/>
                  <a:lumOff val="40000"/>
                </a:schemeClr>
              </a:buClr>
              <a:buFont typeface="Wingdings" charset="2"/>
              <a:buChar char="§"/>
              <a:defRPr/>
            </a:pPr>
            <a:r>
              <a:rPr lang="en-GB" dirty="0" smtClean="0"/>
              <a:t>Many different types</a:t>
            </a:r>
          </a:p>
          <a:p>
            <a:pPr lvl="1">
              <a:spcBef>
                <a:spcPts val="0"/>
              </a:spcBef>
              <a:buClr>
                <a:schemeClr val="accent6">
                  <a:lumMod val="60000"/>
                  <a:lumOff val="40000"/>
                </a:schemeClr>
              </a:buClr>
              <a:buFont typeface="Wingdings" charset="2"/>
              <a:buChar char="§"/>
              <a:defRPr/>
            </a:pPr>
            <a:r>
              <a:rPr lang="en-GB" dirty="0" smtClean="0"/>
              <a:t>Ethernet, dedicated leased lines, dialup, optical, broadband, wireless, ...</a:t>
            </a:r>
          </a:p>
          <a:p>
            <a:pPr>
              <a:spcBef>
                <a:spcPts val="0"/>
              </a:spcBef>
              <a:buClr>
                <a:schemeClr val="accent6">
                  <a:lumMod val="60000"/>
                  <a:lumOff val="40000"/>
                </a:schemeClr>
              </a:buClr>
              <a:buFont typeface="Wingdings" charset="2"/>
              <a:buChar char="§"/>
              <a:defRPr/>
            </a:pPr>
            <a:r>
              <a:rPr lang="en-GB" dirty="0" smtClean="0"/>
              <a:t>Each type has its own idea of low level addressing and protocols</a:t>
            </a:r>
          </a:p>
          <a:p>
            <a:pPr>
              <a:spcBef>
                <a:spcPts val="0"/>
              </a:spcBef>
              <a:buClr>
                <a:schemeClr val="accent6">
                  <a:lumMod val="60000"/>
                  <a:lumOff val="40000"/>
                </a:schemeClr>
              </a:buClr>
              <a:buFont typeface="Wingdings" charset="2"/>
              <a:buChar char="§"/>
              <a:defRPr/>
            </a:pPr>
            <a:r>
              <a:rPr lang="en-GB" dirty="0" smtClean="0"/>
              <a:t>We want to connect them all together and provide a unified view of the whole lot (treat the collection of networks as a single large internetwork)‏</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GB"/>
              <a:t>New Router Configuration Process</a:t>
            </a:r>
            <a:endParaRPr lang="en-US"/>
          </a:p>
        </p:txBody>
      </p:sp>
      <p:sp>
        <p:nvSpPr>
          <p:cNvPr id="30723" name="Rectangle 3"/>
          <p:cNvSpPr>
            <a:spLocks noGrp="1" noChangeArrowheads="1"/>
          </p:cNvSpPr>
          <p:nvPr>
            <p:ph type="body" idx="1"/>
          </p:nvPr>
        </p:nvSpPr>
        <p:spPr>
          <a:xfrm>
            <a:off x="495300" y="1600200"/>
            <a:ext cx="8912225" cy="4924425"/>
          </a:xfrm>
        </p:spPr>
        <p:txBody>
          <a:bodyPr/>
          <a:lstStyle/>
          <a:p>
            <a:pPr eaLnBrk="1" hangingPunct="1">
              <a:spcBef>
                <a:spcPts val="2375"/>
              </a:spcBef>
              <a:buClr>
                <a:schemeClr val="accent6">
                  <a:lumMod val="60000"/>
                  <a:lumOff val="40000"/>
                </a:schemeClr>
              </a:buClr>
              <a:buFont typeface="Wingdings" charset="2"/>
              <a:buChar char="§"/>
              <a:defRPr/>
            </a:pPr>
            <a:r>
              <a:rPr lang="en-GB" sz="2400" dirty="0"/>
              <a:t>Load configuration parameters into RAM</a:t>
            </a:r>
          </a:p>
          <a:p>
            <a:pPr lvl="1" eaLnBrk="1" hangingPunct="1">
              <a:buClr>
                <a:schemeClr val="accent6">
                  <a:lumMod val="60000"/>
                  <a:lumOff val="40000"/>
                </a:schemeClr>
              </a:buClr>
              <a:defRPr/>
            </a:pPr>
            <a:r>
              <a:rPr lang="en-GB" sz="2000" b="1" dirty="0" err="1">
                <a:latin typeface="Courier New" charset="0"/>
                <a:ea typeface="Courier New" charset="0"/>
                <a:cs typeface="Courier New" charset="0"/>
              </a:rPr>
              <a:t>Router#configure</a:t>
            </a:r>
            <a:r>
              <a:rPr lang="en-GB" sz="2000" b="1" dirty="0">
                <a:latin typeface="Courier New" charset="0"/>
                <a:ea typeface="Courier New" charset="0"/>
                <a:cs typeface="Courier New" charset="0"/>
              </a:rPr>
              <a:t> terminal</a:t>
            </a:r>
          </a:p>
          <a:p>
            <a:pPr eaLnBrk="1" hangingPunct="1">
              <a:spcBef>
                <a:spcPts val="2375"/>
              </a:spcBef>
              <a:buClr>
                <a:schemeClr val="accent6">
                  <a:lumMod val="60000"/>
                  <a:lumOff val="40000"/>
                </a:schemeClr>
              </a:buClr>
              <a:buFont typeface="Wingdings" charset="2"/>
              <a:buChar char="§"/>
              <a:defRPr/>
            </a:pPr>
            <a:r>
              <a:rPr lang="en-GB" sz="2400" dirty="0"/>
              <a:t>Personalize router identification</a:t>
            </a:r>
          </a:p>
          <a:p>
            <a:pPr lvl="1" eaLnBrk="1" hangingPunct="1">
              <a:buClr>
                <a:schemeClr val="accent6">
                  <a:lumMod val="60000"/>
                  <a:lumOff val="40000"/>
                </a:schemeClr>
              </a:buClr>
              <a:defRPr/>
            </a:pPr>
            <a:r>
              <a:rPr lang="en-GB" sz="2000" b="1" dirty="0" err="1">
                <a:latin typeface="Courier New" charset="0"/>
                <a:ea typeface="Courier New" charset="0"/>
                <a:cs typeface="Courier New" charset="0"/>
              </a:rPr>
              <a:t>Router#(config)hostname</a:t>
            </a:r>
            <a:r>
              <a:rPr lang="en-GB" sz="2000" b="1" dirty="0" smtClean="0">
                <a:latin typeface="Courier New" charset="0"/>
                <a:ea typeface="Courier New" charset="0"/>
                <a:cs typeface="Courier New" charset="0"/>
              </a:rPr>
              <a:t> </a:t>
            </a:r>
            <a:r>
              <a:rPr lang="en-GB" sz="2000" b="1" dirty="0" err="1" smtClean="0">
                <a:latin typeface="Courier New" charset="0"/>
                <a:ea typeface="Courier New" charset="0"/>
                <a:cs typeface="Courier New" charset="0"/>
              </a:rPr>
              <a:t>RouterA</a:t>
            </a:r>
            <a:endParaRPr lang="en-GB" sz="2000" b="1" dirty="0" smtClean="0">
              <a:latin typeface="Courier New" charset="0"/>
              <a:ea typeface="Courier New" charset="0"/>
              <a:cs typeface="Courier New" charset="0"/>
            </a:endParaRPr>
          </a:p>
          <a:p>
            <a:pPr eaLnBrk="1" hangingPunct="1">
              <a:spcBef>
                <a:spcPts val="2375"/>
              </a:spcBef>
              <a:buClr>
                <a:schemeClr val="accent6">
                  <a:lumMod val="60000"/>
                  <a:lumOff val="40000"/>
                </a:schemeClr>
              </a:buClr>
              <a:buFont typeface="Wingdings" charset="2"/>
              <a:buChar char="§"/>
              <a:defRPr/>
            </a:pPr>
            <a:r>
              <a:rPr lang="en-GB" sz="2400" dirty="0"/>
              <a:t>Assign access passwords</a:t>
            </a:r>
          </a:p>
          <a:p>
            <a:pPr lvl="1" eaLnBrk="1" hangingPunct="1">
              <a:buClr>
                <a:schemeClr val="accent6">
                  <a:lumMod val="60000"/>
                  <a:lumOff val="40000"/>
                </a:schemeClr>
              </a:buClr>
              <a:defRPr/>
            </a:pPr>
            <a:r>
              <a:rPr lang="en-GB" sz="2000" b="1" dirty="0" err="1" smtClean="0">
                <a:latin typeface="Courier New" charset="0"/>
                <a:ea typeface="Courier New" charset="0"/>
                <a:cs typeface="Courier New" charset="0"/>
              </a:rPr>
              <a:t>RouterA#</a:t>
            </a:r>
            <a:r>
              <a:rPr lang="en-GB" sz="2000" b="1" dirty="0" err="1">
                <a:latin typeface="Courier New" charset="0"/>
                <a:ea typeface="Courier New" charset="0"/>
                <a:cs typeface="Courier New" charset="0"/>
              </a:rPr>
              <a:t>(config)line</a:t>
            </a:r>
            <a:r>
              <a:rPr lang="en-GB" sz="2000" b="1" dirty="0">
                <a:latin typeface="Courier New" charset="0"/>
                <a:ea typeface="Courier New" charset="0"/>
                <a:cs typeface="Courier New" charset="0"/>
              </a:rPr>
              <a:t> console 0</a:t>
            </a:r>
          </a:p>
          <a:p>
            <a:pPr lvl="1" eaLnBrk="1" hangingPunct="1">
              <a:buClr>
                <a:schemeClr val="accent6">
                  <a:lumMod val="60000"/>
                  <a:lumOff val="40000"/>
                </a:schemeClr>
              </a:buClr>
              <a:defRPr/>
            </a:pPr>
            <a:r>
              <a:rPr lang="en-GB" sz="2000" b="1" dirty="0" err="1" smtClean="0">
                <a:latin typeface="Courier New" charset="0"/>
                <a:ea typeface="Courier New" charset="0"/>
                <a:cs typeface="Courier New" charset="0"/>
              </a:rPr>
              <a:t>RouterA#</a:t>
            </a:r>
            <a:r>
              <a:rPr lang="en-GB" sz="2000" b="1" dirty="0" err="1">
                <a:latin typeface="Courier New" charset="0"/>
                <a:ea typeface="Courier New" charset="0"/>
                <a:cs typeface="Courier New" charset="0"/>
              </a:rPr>
              <a:t>(config-line)password</a:t>
            </a:r>
            <a:r>
              <a:rPr lang="en-GB" sz="2000" b="1" dirty="0">
                <a:latin typeface="Courier New" charset="0"/>
                <a:ea typeface="Courier New" charset="0"/>
                <a:cs typeface="Courier New" charset="0"/>
              </a:rPr>
              <a:t> </a:t>
            </a:r>
            <a:r>
              <a:rPr lang="en-GB" sz="2000" b="1" dirty="0" err="1">
                <a:latin typeface="Courier New" charset="0"/>
                <a:ea typeface="Courier New" charset="0"/>
                <a:cs typeface="Courier New" charset="0"/>
              </a:rPr>
              <a:t>cisco</a:t>
            </a:r>
            <a:endParaRPr lang="en-GB" sz="2000" b="1" dirty="0">
              <a:latin typeface="Courier New" charset="0"/>
              <a:ea typeface="Courier New" charset="0"/>
              <a:cs typeface="Courier New" charset="0"/>
            </a:endParaRPr>
          </a:p>
          <a:p>
            <a:pPr lvl="1" eaLnBrk="1" hangingPunct="1">
              <a:buClr>
                <a:schemeClr val="accent6">
                  <a:lumMod val="60000"/>
                  <a:lumOff val="40000"/>
                </a:schemeClr>
              </a:buClr>
              <a:defRPr/>
            </a:pPr>
            <a:r>
              <a:rPr lang="en-GB" sz="2000" b="1" dirty="0" err="1" smtClean="0">
                <a:latin typeface="Courier New" charset="0"/>
                <a:ea typeface="Courier New" charset="0"/>
                <a:cs typeface="Courier New" charset="0"/>
              </a:rPr>
              <a:t>RouterA#</a:t>
            </a:r>
            <a:r>
              <a:rPr lang="en-GB" sz="2000" b="1" dirty="0" err="1">
                <a:latin typeface="Courier New" charset="0"/>
                <a:ea typeface="Courier New" charset="0"/>
                <a:cs typeface="Courier New" charset="0"/>
              </a:rPr>
              <a:t>(config-line)login</a:t>
            </a:r>
            <a:endParaRPr lang="en-US" sz="2000" b="1" dirty="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GB"/>
              <a:t>New Router Configuration Process</a:t>
            </a:r>
            <a:endParaRPr lang="en-US"/>
          </a:p>
        </p:txBody>
      </p:sp>
      <p:sp>
        <p:nvSpPr>
          <p:cNvPr id="31747" name="Rectangle 3"/>
          <p:cNvSpPr>
            <a:spLocks noGrp="1" noChangeArrowheads="1"/>
          </p:cNvSpPr>
          <p:nvPr>
            <p:ph type="body" idx="1"/>
          </p:nvPr>
        </p:nvSpPr>
        <p:spPr>
          <a:xfrm>
            <a:off x="495300" y="1600200"/>
            <a:ext cx="9213850" cy="4530725"/>
          </a:xfrm>
        </p:spPr>
        <p:txBody>
          <a:bodyPr/>
          <a:lstStyle/>
          <a:p>
            <a:pPr eaLnBrk="1" hangingPunct="1">
              <a:buClr>
                <a:schemeClr val="accent6">
                  <a:lumMod val="60000"/>
                  <a:lumOff val="40000"/>
                </a:schemeClr>
              </a:buClr>
              <a:buFont typeface="Wingdings" charset="2"/>
              <a:buChar char="§"/>
              <a:defRPr/>
            </a:pPr>
            <a:r>
              <a:rPr lang="en-GB" dirty="0"/>
              <a:t>Configure interfaces</a:t>
            </a:r>
          </a:p>
          <a:p>
            <a:pPr lvl="1" eaLnBrk="1" hangingPunct="1">
              <a:defRPr/>
            </a:pPr>
            <a:r>
              <a:rPr lang="en-GB" sz="2300" b="1" dirty="0" err="1">
                <a:latin typeface="Courier New" charset="0"/>
                <a:ea typeface="Courier New" charset="0"/>
                <a:cs typeface="Courier New" charset="0"/>
              </a:rPr>
              <a:t>RouterA#(config)interface</a:t>
            </a:r>
            <a:r>
              <a:rPr lang="en-GB" sz="2300" b="1" dirty="0">
                <a:latin typeface="Courier New" charset="0"/>
                <a:ea typeface="Courier New" charset="0"/>
                <a:cs typeface="Courier New" charset="0"/>
              </a:rPr>
              <a:t> </a:t>
            </a:r>
            <a:r>
              <a:rPr lang="en-GB" sz="2300" b="1" dirty="0" err="1">
                <a:latin typeface="Courier New" charset="0"/>
                <a:ea typeface="Courier New" charset="0"/>
                <a:cs typeface="Courier New" charset="0"/>
              </a:rPr>
              <a:t>fastethernet</a:t>
            </a:r>
            <a:r>
              <a:rPr lang="en-GB" sz="2300" b="1" dirty="0">
                <a:latin typeface="Courier New" charset="0"/>
                <a:ea typeface="Courier New" charset="0"/>
                <a:cs typeface="Courier New" charset="0"/>
              </a:rPr>
              <a:t> 0/0</a:t>
            </a:r>
          </a:p>
          <a:p>
            <a:pPr lvl="1" eaLnBrk="1" hangingPunct="1">
              <a:defRPr/>
            </a:pPr>
            <a:r>
              <a:rPr lang="en-GB" sz="2300" b="1" dirty="0" err="1">
                <a:latin typeface="Courier New" charset="0"/>
                <a:ea typeface="Courier New" charset="0"/>
                <a:cs typeface="Courier New" charset="0"/>
              </a:rPr>
              <a:t>RouterA#(config-if)ip</a:t>
            </a:r>
            <a:r>
              <a:rPr lang="en-GB" sz="2300" b="1" dirty="0">
                <a:latin typeface="Courier New" charset="0"/>
                <a:ea typeface="Courier New" charset="0"/>
                <a:cs typeface="Courier New" charset="0"/>
              </a:rPr>
              <a:t> address </a:t>
            </a:r>
            <a:r>
              <a:rPr lang="en-GB" sz="2300" b="1" dirty="0" err="1">
                <a:latin typeface="Courier New" charset="0"/>
                <a:ea typeface="Courier New" charset="0"/>
                <a:cs typeface="Courier New" charset="0"/>
              </a:rPr>
              <a:t>n.n.n.n</a:t>
            </a:r>
            <a:r>
              <a:rPr lang="en-GB" sz="2300" b="1" dirty="0">
                <a:latin typeface="Courier New" charset="0"/>
                <a:ea typeface="Courier New" charset="0"/>
                <a:cs typeface="Courier New" charset="0"/>
              </a:rPr>
              <a:t> </a:t>
            </a:r>
            <a:r>
              <a:rPr lang="en-GB" sz="2300" b="1" dirty="0" err="1">
                <a:latin typeface="Courier New" charset="0"/>
                <a:ea typeface="Courier New" charset="0"/>
                <a:cs typeface="Courier New" charset="0"/>
              </a:rPr>
              <a:t>m.m.m.m</a:t>
            </a:r>
            <a:endParaRPr lang="en-GB" sz="2300" b="1" dirty="0">
              <a:latin typeface="Courier New" charset="0"/>
              <a:ea typeface="Courier New" charset="0"/>
              <a:cs typeface="Courier New" charset="0"/>
            </a:endParaRPr>
          </a:p>
          <a:p>
            <a:pPr lvl="1" eaLnBrk="1" hangingPunct="1">
              <a:defRPr/>
            </a:pPr>
            <a:r>
              <a:rPr lang="en-GB" sz="2300" b="1" dirty="0" err="1">
                <a:latin typeface="Courier New" charset="0"/>
                <a:ea typeface="Courier New" charset="0"/>
                <a:cs typeface="Courier New" charset="0"/>
              </a:rPr>
              <a:t>RouterA#(config-if)no</a:t>
            </a:r>
            <a:r>
              <a:rPr lang="en-GB" sz="2300" b="1" dirty="0">
                <a:latin typeface="Courier New" charset="0"/>
                <a:ea typeface="Courier New" charset="0"/>
                <a:cs typeface="Courier New" charset="0"/>
              </a:rPr>
              <a:t> shutdown</a:t>
            </a:r>
          </a:p>
          <a:p>
            <a:pPr eaLnBrk="1" hangingPunct="1">
              <a:buClr>
                <a:schemeClr val="accent6">
                  <a:lumMod val="60000"/>
                  <a:lumOff val="40000"/>
                </a:schemeClr>
              </a:buClr>
              <a:buFont typeface="Wingdings" charset="2"/>
              <a:buChar char="§"/>
              <a:defRPr/>
            </a:pPr>
            <a:r>
              <a:rPr lang="en-GB" dirty="0"/>
              <a:t>Configure routing/routed protocols</a:t>
            </a:r>
          </a:p>
          <a:p>
            <a:pPr eaLnBrk="1" hangingPunct="1">
              <a:buClr>
                <a:schemeClr val="accent6">
                  <a:lumMod val="60000"/>
                  <a:lumOff val="40000"/>
                </a:schemeClr>
              </a:buClr>
              <a:buFont typeface="Wingdings" charset="2"/>
              <a:buChar char="§"/>
              <a:defRPr/>
            </a:pPr>
            <a:r>
              <a:rPr lang="en-GB" dirty="0"/>
              <a:t>Save configuration parameters to NVRAM</a:t>
            </a:r>
          </a:p>
          <a:p>
            <a:pPr lvl="1" eaLnBrk="1" hangingPunct="1">
              <a:defRPr/>
            </a:pPr>
            <a:r>
              <a:rPr lang="en-GB" b="1" dirty="0" err="1">
                <a:latin typeface="Courier New" charset="0"/>
                <a:ea typeface="Courier New" charset="0"/>
                <a:cs typeface="Courier New" charset="0"/>
              </a:rPr>
              <a:t>RouterA#copy</a:t>
            </a:r>
            <a:r>
              <a:rPr lang="en-GB" b="1" dirty="0">
                <a:latin typeface="Courier New" charset="0"/>
                <a:ea typeface="Courier New" charset="0"/>
                <a:cs typeface="Courier New" charset="0"/>
              </a:rPr>
              <a:t> running-</a:t>
            </a:r>
            <a:r>
              <a:rPr lang="en-GB" b="1" dirty="0" err="1">
                <a:latin typeface="Courier New" charset="0"/>
                <a:ea typeface="Courier New" charset="0"/>
                <a:cs typeface="Courier New" charset="0"/>
              </a:rPr>
              <a:t>config</a:t>
            </a:r>
            <a:r>
              <a:rPr lang="en-GB" b="1" dirty="0">
                <a:latin typeface="Courier New" charset="0"/>
                <a:ea typeface="Courier New" charset="0"/>
                <a:cs typeface="Courier New" charset="0"/>
              </a:rPr>
              <a:t> </a:t>
            </a:r>
            <a:r>
              <a:rPr lang="en-GB" b="1" dirty="0" err="1">
                <a:latin typeface="Courier New" charset="0"/>
                <a:ea typeface="Courier New" charset="0"/>
                <a:cs typeface="Courier New" charset="0"/>
              </a:rPr>
              <a:t>startup-config</a:t>
            </a:r>
            <a:r>
              <a:rPr lang="en-GB" b="1" dirty="0">
                <a:latin typeface="Courier New" charset="0"/>
                <a:ea typeface="Courier New" charset="0"/>
                <a:cs typeface="Courier New" charset="0"/>
              </a:rPr>
              <a:t> </a:t>
            </a:r>
          </a:p>
          <a:p>
            <a:pPr lvl="1" eaLnBrk="1" hangingPunct="1">
              <a:defRPr/>
            </a:pPr>
            <a:r>
              <a:rPr lang="en-GB" dirty="0"/>
              <a:t>(or </a:t>
            </a:r>
            <a:r>
              <a:rPr lang="en-GB" b="1" dirty="0">
                <a:latin typeface="Courier New" charset="0"/>
                <a:ea typeface="Courier New" charset="0"/>
                <a:cs typeface="Courier New" charset="0"/>
              </a:rPr>
              <a:t>write memory</a:t>
            </a:r>
            <a:r>
              <a:rPr lang="en-GB" dirty="0"/>
              <a:t>)</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smtClean="0"/>
              <a:t>Router Prompts – How to tell where you are on the router</a:t>
            </a:r>
            <a:endParaRPr lang="en-US" smtClean="0"/>
          </a:p>
        </p:txBody>
      </p:sp>
      <p:sp>
        <p:nvSpPr>
          <p:cNvPr id="32771" name="Rectangle 3"/>
          <p:cNvSpPr>
            <a:spLocks noGrp="1" noChangeArrowheads="1"/>
          </p:cNvSpPr>
          <p:nvPr>
            <p:ph type="body" idx="1"/>
          </p:nvPr>
        </p:nvSpPr>
        <p:spPr>
          <a:xfrm>
            <a:off x="511175" y="1798638"/>
            <a:ext cx="8905875" cy="4525962"/>
          </a:xfrm>
        </p:spPr>
        <p:txBody>
          <a:bodyPr/>
          <a:lstStyle/>
          <a:p>
            <a:pPr>
              <a:buClr>
                <a:schemeClr val="accent6">
                  <a:lumMod val="60000"/>
                  <a:lumOff val="40000"/>
                </a:schemeClr>
              </a:buClr>
              <a:buFont typeface="Wingdings" charset="2"/>
              <a:buChar char="§"/>
              <a:defRPr/>
            </a:pPr>
            <a:r>
              <a:rPr lang="en-GB" dirty="0" smtClean="0"/>
              <a:t>You can tell in which area of the router’s configuration you are by looking at the router prompts:</a:t>
            </a:r>
          </a:p>
          <a:p>
            <a:pPr lvl="1">
              <a:defRPr/>
            </a:pPr>
            <a:r>
              <a:rPr lang="en-GB" dirty="0" smtClean="0">
                <a:latin typeface="Courier"/>
                <a:cs typeface="Courier"/>
              </a:rPr>
              <a:t>Router&gt;</a:t>
            </a:r>
            <a:r>
              <a:rPr lang="en-GB" dirty="0" smtClean="0"/>
              <a:t> 				</a:t>
            </a:r>
            <a:r>
              <a:rPr lang="en-GB" sz="2000" dirty="0" smtClean="0"/>
              <a:t>=&gt; USER prompt mode</a:t>
            </a:r>
          </a:p>
          <a:p>
            <a:pPr lvl="1">
              <a:defRPr/>
            </a:pPr>
            <a:r>
              <a:rPr lang="en-GB" dirty="0" smtClean="0">
                <a:latin typeface="Courier"/>
                <a:cs typeface="Courier"/>
              </a:rPr>
              <a:t>Router#</a:t>
            </a:r>
            <a:r>
              <a:rPr lang="en-GB" dirty="0" smtClean="0"/>
              <a:t> 				</a:t>
            </a:r>
            <a:r>
              <a:rPr lang="en-GB" sz="2000" dirty="0" smtClean="0"/>
              <a:t>=&gt; PRIVILEGED EXEC prompt mode</a:t>
            </a:r>
          </a:p>
          <a:p>
            <a:pPr lvl="1">
              <a:defRPr/>
            </a:pPr>
            <a:r>
              <a:rPr lang="en-GB" dirty="0" err="1" smtClean="0">
                <a:latin typeface="Courier"/>
                <a:cs typeface="Courier"/>
              </a:rPr>
              <a:t>Router(config</a:t>
            </a:r>
            <a:r>
              <a:rPr lang="en-GB" dirty="0" smtClean="0">
                <a:latin typeface="Courier"/>
                <a:cs typeface="Courier"/>
              </a:rPr>
              <a:t>) 			</a:t>
            </a:r>
            <a:r>
              <a:rPr lang="en-GB" sz="2000" dirty="0" smtClean="0"/>
              <a:t>=&gt; terminal </a:t>
            </a:r>
            <a:r>
              <a:rPr lang="en-GB" sz="2000" dirty="0" err="1" smtClean="0"/>
              <a:t>config</a:t>
            </a:r>
            <a:r>
              <a:rPr lang="en-GB" sz="2000" dirty="0" smtClean="0"/>
              <a:t> prompt</a:t>
            </a:r>
          </a:p>
          <a:p>
            <a:pPr lvl="1">
              <a:defRPr/>
            </a:pPr>
            <a:r>
              <a:rPr lang="en-GB" dirty="0" err="1" smtClean="0">
                <a:latin typeface="Courier"/>
                <a:cs typeface="Courier"/>
              </a:rPr>
              <a:t>Router(config</a:t>
            </a:r>
            <a:r>
              <a:rPr lang="en-GB" dirty="0" smtClean="0">
                <a:latin typeface="Courier"/>
                <a:cs typeface="Courier"/>
              </a:rPr>
              <a:t>-if) 		</a:t>
            </a:r>
            <a:r>
              <a:rPr lang="en-GB" sz="2000" dirty="0" smtClean="0"/>
              <a:t>=&gt; interface </a:t>
            </a:r>
            <a:r>
              <a:rPr lang="en-GB" sz="2000" dirty="0" err="1" smtClean="0"/>
              <a:t>config</a:t>
            </a:r>
            <a:r>
              <a:rPr lang="en-GB" sz="2000" dirty="0" smtClean="0"/>
              <a:t> prompt</a:t>
            </a:r>
          </a:p>
          <a:p>
            <a:pPr lvl="1">
              <a:defRPr/>
            </a:pPr>
            <a:r>
              <a:rPr lang="en-GB" dirty="0" err="1" smtClean="0">
                <a:latin typeface="Courier"/>
                <a:cs typeface="Courier"/>
              </a:rPr>
              <a:t>Router(config-subif</a:t>
            </a:r>
            <a:r>
              <a:rPr lang="en-GB" dirty="0" smtClean="0">
                <a:latin typeface="Courier"/>
                <a:cs typeface="Courier"/>
              </a:rPr>
              <a:t>)	</a:t>
            </a:r>
            <a:r>
              <a:rPr lang="en-GB" sz="2000" dirty="0" smtClean="0"/>
              <a:t>=&gt; sub-interface </a:t>
            </a:r>
            <a:r>
              <a:rPr lang="en-GB" sz="2000" dirty="0" err="1" smtClean="0"/>
              <a:t>config</a:t>
            </a:r>
            <a:r>
              <a:rPr lang="en-GB" sz="2000" dirty="0" smtClean="0"/>
              <a:t> prompt</a:t>
            </a:r>
            <a:endParaRPr lang="en-GB" sz="20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smtClean="0"/>
              <a:t>Router Prompts – How to tell where you are on the router</a:t>
            </a:r>
            <a:endParaRPr lang="en-US" smtClean="0"/>
          </a:p>
        </p:txBody>
      </p:sp>
      <p:sp>
        <p:nvSpPr>
          <p:cNvPr id="33795" name="Rectangle 3"/>
          <p:cNvSpPr>
            <a:spLocks noGrp="1" noChangeArrowheads="1"/>
          </p:cNvSpPr>
          <p:nvPr>
            <p:ph type="body" idx="1"/>
          </p:nvPr>
        </p:nvSpPr>
        <p:spPr>
          <a:xfrm>
            <a:off x="511175" y="1800225"/>
            <a:ext cx="8905875" cy="4525963"/>
          </a:xfrm>
        </p:spPr>
        <p:txBody>
          <a:bodyPr/>
          <a:lstStyle/>
          <a:p>
            <a:pPr>
              <a:buClr>
                <a:schemeClr val="accent6">
                  <a:lumMod val="60000"/>
                  <a:lumOff val="40000"/>
                </a:schemeClr>
              </a:buClr>
              <a:buFont typeface="Wingdings" charset="2"/>
              <a:buChar char="§"/>
              <a:defRPr/>
            </a:pPr>
            <a:r>
              <a:rPr lang="en-GB" dirty="0" smtClean="0"/>
              <a:t>You can tell in which area of the router’s configuration you are by looking at the router prompts:</a:t>
            </a:r>
          </a:p>
          <a:p>
            <a:pPr lvl="1">
              <a:defRPr/>
            </a:pPr>
            <a:r>
              <a:rPr lang="en-GB" dirty="0" err="1" smtClean="0">
                <a:latin typeface="Courier"/>
                <a:cs typeface="Courier"/>
              </a:rPr>
              <a:t>Router(config</a:t>
            </a:r>
            <a:r>
              <a:rPr lang="en-GB" dirty="0" smtClean="0">
                <a:latin typeface="Courier"/>
                <a:cs typeface="Courier"/>
              </a:rPr>
              <a:t>-route-map)#</a:t>
            </a:r>
            <a:r>
              <a:rPr lang="en-GB" dirty="0" smtClean="0"/>
              <a:t> 	</a:t>
            </a:r>
            <a:r>
              <a:rPr lang="en-GB" sz="2000" dirty="0" smtClean="0"/>
              <a:t>=&gt; route-map </a:t>
            </a:r>
            <a:r>
              <a:rPr lang="en-GB" sz="2000" dirty="0" err="1" smtClean="0"/>
              <a:t>config</a:t>
            </a:r>
            <a:endParaRPr lang="en-US" sz="2000" dirty="0" smtClean="0"/>
          </a:p>
          <a:p>
            <a:pPr lvl="1">
              <a:defRPr/>
            </a:pPr>
            <a:r>
              <a:rPr lang="en-GB" dirty="0" err="1" smtClean="0">
                <a:latin typeface="Courier"/>
                <a:cs typeface="Courier"/>
              </a:rPr>
              <a:t>Router(config</a:t>
            </a:r>
            <a:r>
              <a:rPr lang="en-GB" dirty="0" smtClean="0">
                <a:latin typeface="Courier"/>
                <a:cs typeface="Courier"/>
              </a:rPr>
              <a:t>-router)#</a:t>
            </a:r>
            <a:r>
              <a:rPr lang="en-GB" dirty="0" smtClean="0"/>
              <a:t>			</a:t>
            </a:r>
            <a:r>
              <a:rPr lang="en-GB" sz="2000" dirty="0" smtClean="0"/>
              <a:t>=&gt; router </a:t>
            </a:r>
            <a:r>
              <a:rPr lang="en-GB" sz="2000" dirty="0" err="1" smtClean="0"/>
              <a:t>config</a:t>
            </a:r>
            <a:r>
              <a:rPr lang="en-GB" sz="2000" dirty="0" smtClean="0"/>
              <a:t> prompt</a:t>
            </a:r>
          </a:p>
          <a:p>
            <a:pPr lvl="1">
              <a:defRPr/>
            </a:pPr>
            <a:r>
              <a:rPr lang="en-GB" dirty="0" err="1" smtClean="0">
                <a:latin typeface="Courier"/>
                <a:cs typeface="Courier"/>
              </a:rPr>
              <a:t>Router(config</a:t>
            </a:r>
            <a:r>
              <a:rPr lang="en-GB" dirty="0" smtClean="0">
                <a:latin typeface="Courier"/>
                <a:cs typeface="Courier"/>
              </a:rPr>
              <a:t>-line)# 			</a:t>
            </a:r>
            <a:r>
              <a:rPr lang="en-GB" sz="2000" dirty="0" smtClean="0"/>
              <a:t>=&gt; line </a:t>
            </a:r>
            <a:r>
              <a:rPr lang="en-GB" sz="2000" dirty="0" err="1" smtClean="0"/>
              <a:t>config</a:t>
            </a:r>
            <a:r>
              <a:rPr lang="en-GB" sz="2000" dirty="0" smtClean="0"/>
              <a:t> prompt</a:t>
            </a:r>
          </a:p>
          <a:p>
            <a:pPr lvl="1">
              <a:defRPr/>
            </a:pPr>
            <a:r>
              <a:rPr lang="en-GB" dirty="0" err="1" smtClean="0">
                <a:latin typeface="Courier"/>
                <a:cs typeface="Courier"/>
              </a:rPr>
              <a:t>rommon</a:t>
            </a:r>
            <a:r>
              <a:rPr lang="en-GB" dirty="0" smtClean="0">
                <a:latin typeface="Courier"/>
                <a:cs typeface="Courier"/>
              </a:rPr>
              <a:t> 1&gt; 							</a:t>
            </a:r>
            <a:r>
              <a:rPr lang="en-GB" sz="2000" dirty="0" smtClean="0"/>
              <a:t>=&gt; ROM Monitor mode</a:t>
            </a:r>
            <a:endParaRPr lang="en-US" sz="20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5"/>
          <p:cNvSpPr>
            <a:spLocks noGrp="1" noChangeArrowheads="1"/>
          </p:cNvSpPr>
          <p:nvPr>
            <p:ph type="title"/>
          </p:nvPr>
        </p:nvSpPr>
        <p:spPr/>
        <p:txBody>
          <a:bodyPr/>
          <a:lstStyle/>
          <a:p>
            <a:pPr eaLnBrk="1" hangingPunct="1"/>
            <a:r>
              <a:rPr lang="en-GB" smtClean="0"/>
              <a:t>Configuring Your Router</a:t>
            </a:r>
            <a:endParaRPr lang="en-US" smtClean="0"/>
          </a:p>
        </p:txBody>
      </p:sp>
      <p:sp>
        <p:nvSpPr>
          <p:cNvPr id="34819" name="Rectangle 6"/>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sz="2400" dirty="0" smtClean="0"/>
              <a:t>Set the enable (secret) password:</a:t>
            </a:r>
          </a:p>
          <a:p>
            <a:pPr lvl="1" eaLnBrk="1" hangingPunct="1">
              <a:defRPr/>
            </a:pPr>
            <a:r>
              <a:rPr lang="en-GB" sz="2000" b="1" dirty="0" err="1" smtClean="0">
                <a:latin typeface="Courier New" charset="0"/>
              </a:rPr>
              <a:t>router(config</a:t>
            </a:r>
            <a:r>
              <a:rPr lang="en-GB" sz="2000" b="1" dirty="0" smtClean="0">
                <a:latin typeface="Courier New" charset="0"/>
              </a:rPr>
              <a:t>)# enable secret “your </a:t>
            </a:r>
            <a:r>
              <a:rPr lang="en-GB" sz="2000" b="1" dirty="0" err="1" smtClean="0">
                <a:latin typeface="Courier New" charset="0"/>
              </a:rPr>
              <a:t>pswd</a:t>
            </a:r>
            <a:r>
              <a:rPr lang="en-GB" sz="2000" b="1" dirty="0" smtClean="0">
                <a:latin typeface="Courier New" charset="0"/>
              </a:rPr>
              <a:t>”</a:t>
            </a:r>
            <a:endParaRPr lang="en-GB" sz="2000" dirty="0" smtClean="0"/>
          </a:p>
          <a:p>
            <a:pPr lvl="1" eaLnBrk="1" hangingPunct="1">
              <a:defRPr/>
            </a:pPr>
            <a:r>
              <a:rPr lang="en-GB" sz="2000" dirty="0" smtClean="0"/>
              <a:t>	</a:t>
            </a:r>
            <a:r>
              <a:rPr lang="en-GB" sz="1800" dirty="0" smtClean="0"/>
              <a:t>This MD5 encrypts the password</a:t>
            </a:r>
          </a:p>
          <a:p>
            <a:pPr lvl="1" eaLnBrk="1" hangingPunct="1">
              <a:buClr>
                <a:schemeClr val="accent6">
                  <a:lumMod val="60000"/>
                  <a:lumOff val="40000"/>
                </a:schemeClr>
              </a:buClr>
              <a:buFont typeface="Wingdings" charset="2"/>
              <a:buChar char="§"/>
              <a:defRPr/>
            </a:pPr>
            <a:r>
              <a:rPr lang="en-GB" sz="2000" dirty="0" smtClean="0"/>
              <a:t>The old method was to use the enable password command. But this is not secure (weak encryption) and is </a:t>
            </a:r>
            <a:r>
              <a:rPr lang="en-GB" sz="2000" dirty="0" smtClean="0">
                <a:solidFill>
                  <a:srgbClr val="FF0000"/>
                </a:solidFill>
              </a:rPr>
              <a:t>ABSOLUTELY NOT RECOMMENDED. DO NOT USE IN REAL NETWORK!</a:t>
            </a:r>
          </a:p>
          <a:p>
            <a:pPr eaLnBrk="1" hangingPunct="1">
              <a:buClr>
                <a:schemeClr val="accent6">
                  <a:lumMod val="60000"/>
                  <a:lumOff val="40000"/>
                </a:schemeClr>
              </a:buClr>
              <a:buFont typeface="Wingdings" charset="2"/>
              <a:buChar char="§"/>
              <a:defRPr/>
            </a:pPr>
            <a:r>
              <a:rPr lang="en-GB" sz="2400" dirty="0" smtClean="0"/>
              <a:t>Ensure that all passwords stored on router are (weakly) encrypted rather than clear text:</a:t>
            </a:r>
          </a:p>
          <a:p>
            <a:pPr lvl="1" eaLnBrk="1" hangingPunct="1">
              <a:defRPr/>
            </a:pPr>
            <a:r>
              <a:rPr lang="en-GB" sz="2000" b="1" dirty="0" err="1" smtClean="0"/>
              <a:t>router(config</a:t>
            </a:r>
            <a:r>
              <a:rPr lang="en-GB" sz="2000" b="1" dirty="0" smtClean="0"/>
              <a:t>)# service password-encryption</a:t>
            </a:r>
            <a:endParaRPr lang="en-US" sz="20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GB" smtClean="0"/>
              <a:t>Configuring Your Router</a:t>
            </a:r>
            <a:endParaRPr lang="en-US" smtClean="0"/>
          </a:p>
        </p:txBody>
      </p:sp>
      <p:sp>
        <p:nvSpPr>
          <p:cNvPr id="35843"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To configure interface you should go to interface configuration prompt</a:t>
            </a:r>
          </a:p>
          <a:p>
            <a:pPr lvl="1">
              <a:defRPr/>
            </a:pPr>
            <a:r>
              <a:rPr lang="en-GB" dirty="0" err="1" smtClean="0">
                <a:latin typeface="Courier"/>
                <a:cs typeface="Courier"/>
              </a:rPr>
              <a:t>router(config</a:t>
            </a:r>
            <a:r>
              <a:rPr lang="en-GB" dirty="0" smtClean="0">
                <a:latin typeface="Courier"/>
                <a:cs typeface="Courier"/>
              </a:rPr>
              <a:t>)# interface fastethernet0/0</a:t>
            </a:r>
          </a:p>
          <a:p>
            <a:pPr lvl="1">
              <a:defRPr/>
            </a:pPr>
            <a:r>
              <a:rPr lang="en-GB" dirty="0" err="1" smtClean="0">
                <a:latin typeface="Courier"/>
                <a:cs typeface="Courier"/>
              </a:rPr>
              <a:t>router(config</a:t>
            </a:r>
            <a:r>
              <a:rPr lang="en-GB" dirty="0" smtClean="0">
                <a:latin typeface="Courier"/>
                <a:cs typeface="Courier"/>
              </a:rPr>
              <a:t>-if)#</a:t>
            </a:r>
          </a:p>
          <a:p>
            <a:pPr lvl="1">
              <a:defRPr/>
            </a:pPr>
            <a:endParaRPr lang="en-GB" dirty="0" smtClean="0">
              <a:latin typeface="Courier"/>
              <a:cs typeface="Courier"/>
            </a:endParaRPr>
          </a:p>
          <a:p>
            <a:pPr>
              <a:buClr>
                <a:schemeClr val="accent6">
                  <a:lumMod val="60000"/>
                  <a:lumOff val="40000"/>
                </a:schemeClr>
              </a:buClr>
              <a:buFont typeface="Wingdings" charset="2"/>
              <a:buChar char="§"/>
              <a:defRPr/>
            </a:pPr>
            <a:r>
              <a:rPr lang="en-GB" dirty="0" smtClean="0"/>
              <a:t>Save your configuration</a:t>
            </a:r>
          </a:p>
          <a:p>
            <a:pPr lvl="1">
              <a:defRPr/>
            </a:pPr>
            <a:r>
              <a:rPr lang="en-GB" dirty="0" err="1" smtClean="0">
                <a:latin typeface="Courier"/>
                <a:cs typeface="Courier"/>
              </a:rPr>
              <a:t>router#copy</a:t>
            </a:r>
            <a:r>
              <a:rPr lang="en-GB" dirty="0" smtClean="0">
                <a:latin typeface="Courier"/>
                <a:cs typeface="Courier"/>
              </a:rPr>
              <a:t> running-</a:t>
            </a:r>
            <a:r>
              <a:rPr lang="en-GB" dirty="0" err="1" smtClean="0">
                <a:latin typeface="Courier"/>
                <a:cs typeface="Courier"/>
              </a:rPr>
              <a:t>config</a:t>
            </a:r>
            <a:r>
              <a:rPr lang="en-GB" dirty="0" smtClean="0">
                <a:latin typeface="Courier"/>
                <a:cs typeface="Courier"/>
              </a:rPr>
              <a:t> </a:t>
            </a:r>
            <a:r>
              <a:rPr lang="en-GB" dirty="0" err="1" smtClean="0">
                <a:latin typeface="Courier"/>
                <a:cs typeface="Courier"/>
              </a:rPr>
              <a:t>startup-config</a:t>
            </a:r>
            <a:endParaRPr lang="en-GB" dirty="0" smtClean="0">
              <a:latin typeface="Courier"/>
              <a:cs typeface="Courier"/>
            </a:endParaRPr>
          </a:p>
          <a:p>
            <a:pPr>
              <a:defRPr/>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GB"/>
              <a:t>Configuring Your Router</a:t>
            </a:r>
            <a:endParaRPr lang="en-US"/>
          </a:p>
        </p:txBody>
      </p:sp>
      <p:sp>
        <p:nvSpPr>
          <p:cNvPr id="227331" name="Rectangle 3"/>
          <p:cNvSpPr>
            <a:spLocks noGrp="1" noChangeArrowheads="1"/>
          </p:cNvSpPr>
          <p:nvPr>
            <p:ph type="body" idx="1"/>
          </p:nvPr>
        </p:nvSpPr>
        <p:spPr/>
        <p:txBody>
          <a:bodyPr/>
          <a:lstStyle/>
          <a:p>
            <a:pPr eaLnBrk="1" hangingPunct="1">
              <a:lnSpc>
                <a:spcPct val="90000"/>
              </a:lnSpc>
            </a:pPr>
            <a:r>
              <a:rPr lang="en-GB"/>
              <a:t>Global:</a:t>
            </a:r>
          </a:p>
          <a:p>
            <a:pPr lvl="1" eaLnBrk="1" hangingPunct="1">
              <a:lnSpc>
                <a:spcPct val="90000"/>
              </a:lnSpc>
              <a:buFont typeface="Wingdings" charset="2"/>
              <a:buNone/>
            </a:pPr>
            <a:r>
              <a:rPr lang="en-GB">
                <a:latin typeface="Courier" charset="0"/>
                <a:ea typeface="Courier New" charset="0"/>
              </a:rPr>
              <a:t>enable secret</a:t>
            </a:r>
            <a:r>
              <a:rPr lang="en-GB" smtClean="0">
                <a:latin typeface="Courier" charset="0"/>
                <a:ea typeface="Courier New" charset="0"/>
              </a:rPr>
              <a:t> </a:t>
            </a:r>
            <a:r>
              <a:rPr lang="en-GB" i="1" smtClean="0">
                <a:latin typeface="Courier" charset="0"/>
                <a:ea typeface="Courier New" charset="0"/>
              </a:rPr>
              <a:t>cop455</a:t>
            </a:r>
            <a:endParaRPr lang="en-GB" smtClean="0">
              <a:latin typeface="Courier" charset="0"/>
              <a:ea typeface="Courier New" charset="0"/>
            </a:endParaRPr>
          </a:p>
          <a:p>
            <a:pPr eaLnBrk="1" hangingPunct="1">
              <a:lnSpc>
                <a:spcPct val="90000"/>
              </a:lnSpc>
              <a:spcBef>
                <a:spcPts val="2000"/>
              </a:spcBef>
            </a:pPr>
            <a:r>
              <a:rPr lang="en-GB"/>
              <a:t>Interface:</a:t>
            </a:r>
          </a:p>
          <a:p>
            <a:pPr lvl="1" eaLnBrk="1" hangingPunct="1">
              <a:lnSpc>
                <a:spcPct val="90000"/>
              </a:lnSpc>
              <a:buFont typeface="Wingdings" charset="2"/>
              <a:buNone/>
            </a:pPr>
            <a:r>
              <a:rPr lang="en-GB">
                <a:latin typeface="Courier" charset="0"/>
                <a:ea typeface="Courier New" charset="0"/>
                <a:cs typeface="Courier New" charset="0"/>
              </a:rPr>
              <a:t>interface fastethernet 0/0</a:t>
            </a:r>
          </a:p>
          <a:p>
            <a:pPr lvl="1" eaLnBrk="1" hangingPunct="1">
              <a:lnSpc>
                <a:spcPct val="90000"/>
              </a:lnSpc>
              <a:buFont typeface="Wingdings" charset="2"/>
              <a:buNone/>
            </a:pPr>
            <a:r>
              <a:rPr lang="en-GB" smtClean="0">
                <a:latin typeface="Courier" charset="0"/>
                <a:ea typeface="Courier New" charset="0"/>
                <a:cs typeface="Courier New" charset="0"/>
              </a:rPr>
              <a:t>   ip </a:t>
            </a:r>
            <a:r>
              <a:rPr lang="en-GB">
                <a:latin typeface="Courier" charset="0"/>
                <a:ea typeface="Courier New" charset="0"/>
                <a:cs typeface="Courier New" charset="0"/>
              </a:rPr>
              <a:t>address</a:t>
            </a:r>
            <a:r>
              <a:rPr lang="en-GB" smtClean="0">
                <a:latin typeface="Courier" charset="0"/>
                <a:ea typeface="Courier New" charset="0"/>
                <a:cs typeface="Courier New" charset="0"/>
              </a:rPr>
              <a:t> 10.5.2.3 255.255.255.0</a:t>
            </a:r>
          </a:p>
          <a:p>
            <a:pPr eaLnBrk="1" hangingPunct="1">
              <a:lnSpc>
                <a:spcPct val="90000"/>
              </a:lnSpc>
              <a:spcBef>
                <a:spcPts val="2000"/>
              </a:spcBef>
            </a:pPr>
            <a:r>
              <a:rPr lang="en-GB"/>
              <a:t>Router:</a:t>
            </a:r>
          </a:p>
          <a:p>
            <a:pPr lvl="1" eaLnBrk="1" hangingPunct="1">
              <a:lnSpc>
                <a:spcPct val="90000"/>
              </a:lnSpc>
              <a:buFont typeface="Wingdings" charset="2"/>
              <a:buNone/>
            </a:pPr>
            <a:r>
              <a:rPr lang="en-GB">
                <a:latin typeface="Courier" charset="0"/>
                <a:ea typeface="Courier New" charset="0"/>
                <a:cs typeface="Courier New" charset="0"/>
              </a:rPr>
              <a:t>router</a:t>
            </a:r>
            <a:r>
              <a:rPr lang="en-GB" smtClean="0">
                <a:latin typeface="Courier" charset="0"/>
                <a:ea typeface="Courier New" charset="0"/>
                <a:cs typeface="Courier New" charset="0"/>
              </a:rPr>
              <a:t> isis </a:t>
            </a:r>
          </a:p>
          <a:p>
            <a:pPr lvl="1" eaLnBrk="1" hangingPunct="1">
              <a:lnSpc>
                <a:spcPct val="90000"/>
              </a:lnSpc>
              <a:buFont typeface="Wingdings" charset="2"/>
              <a:buNone/>
            </a:pPr>
            <a:r>
              <a:rPr lang="en-GB" smtClean="0">
                <a:latin typeface="Courier" charset="0"/>
                <a:ea typeface="Courier New" charset="0"/>
                <a:cs typeface="Courier New" charset="0"/>
              </a:rPr>
              <a:t>   net 49.0001.0020.0000.0002.00</a:t>
            </a:r>
          </a:p>
          <a:p>
            <a:pPr eaLnBrk="1" hangingPunct="1">
              <a:lnSpc>
                <a:spcPct val="90000"/>
              </a:lnSpc>
              <a:spcBef>
                <a:spcPts val="2000"/>
              </a:spcBef>
            </a:pPr>
            <a:r>
              <a:rPr lang="en-GB"/>
              <a:t>Line:</a:t>
            </a:r>
          </a:p>
          <a:p>
            <a:pPr lvl="1" eaLnBrk="1" hangingPunct="1">
              <a:lnSpc>
                <a:spcPct val="90000"/>
              </a:lnSpc>
              <a:buFont typeface="Wingdings" charset="2"/>
              <a:buNone/>
            </a:pPr>
            <a:r>
              <a:rPr lang="en-GB">
                <a:latin typeface="Courier" charset="0"/>
                <a:ea typeface="Courier New" charset="0"/>
                <a:cs typeface="Courier New" charset="0"/>
              </a:rPr>
              <a:t>line vty 0 4</a:t>
            </a:r>
            <a:endParaRPr lang="en-US">
              <a:latin typeface="Courier"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GB" smtClean="0"/>
              <a:t>Global Configuration</a:t>
            </a:r>
            <a:endParaRPr lang="en-US" smtClean="0"/>
          </a:p>
        </p:txBody>
      </p:sp>
      <p:sp>
        <p:nvSpPr>
          <p:cNvPr id="3789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Global configuration statements are independent of any particular interface or routing protocol, e.g.:</a:t>
            </a:r>
          </a:p>
          <a:p>
            <a:pPr lvl="1">
              <a:defRPr/>
            </a:pPr>
            <a:endParaRPr lang="en-GB" dirty="0" smtClean="0"/>
          </a:p>
          <a:p>
            <a:pPr lvl="1">
              <a:defRPr/>
            </a:pPr>
            <a:r>
              <a:rPr lang="en-GB" dirty="0" smtClean="0">
                <a:latin typeface="Courier"/>
                <a:cs typeface="Courier"/>
              </a:rPr>
              <a:t>hostname </a:t>
            </a:r>
            <a:r>
              <a:rPr lang="en-GB" dirty="0" err="1" smtClean="0">
                <a:latin typeface="Courier"/>
                <a:cs typeface="Courier"/>
              </a:rPr>
              <a:t>routerK</a:t>
            </a:r>
            <a:endParaRPr lang="en-GB" dirty="0" smtClean="0">
              <a:latin typeface="Courier"/>
              <a:cs typeface="Courier"/>
            </a:endParaRPr>
          </a:p>
          <a:p>
            <a:pPr lvl="1">
              <a:defRPr/>
            </a:pPr>
            <a:r>
              <a:rPr lang="en-GB" dirty="0" smtClean="0">
                <a:latin typeface="Courier"/>
                <a:cs typeface="Courier"/>
              </a:rPr>
              <a:t>enable secret cop455</a:t>
            </a:r>
          </a:p>
          <a:p>
            <a:pPr lvl="1">
              <a:defRPr/>
            </a:pPr>
            <a:r>
              <a:rPr lang="en-GB" dirty="0" smtClean="0">
                <a:latin typeface="Courier"/>
                <a:cs typeface="Courier"/>
              </a:rPr>
              <a:t>service password-encryption</a:t>
            </a:r>
          </a:p>
          <a:p>
            <a:pPr>
              <a:defRPr/>
            </a:pP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smtClean="0"/>
              <a:t>The NO Command</a:t>
            </a:r>
            <a:endParaRPr lang="en-US" smtClean="0"/>
          </a:p>
        </p:txBody>
      </p:sp>
      <p:sp>
        <p:nvSpPr>
          <p:cNvPr id="39939" name="Rectangle 3"/>
          <p:cNvSpPr>
            <a:spLocks noGrp="1" noChangeArrowheads="1"/>
          </p:cNvSpPr>
          <p:nvPr>
            <p:ph type="body" idx="1"/>
          </p:nvPr>
        </p:nvSpPr>
        <p:spPr/>
        <p:txBody>
          <a:bodyPr/>
          <a:lstStyle/>
          <a:p>
            <a:pPr>
              <a:spcBef>
                <a:spcPts val="400"/>
              </a:spcBef>
              <a:buClr>
                <a:schemeClr val="accent6">
                  <a:lumMod val="60000"/>
                  <a:lumOff val="40000"/>
                </a:schemeClr>
              </a:buClr>
              <a:buFont typeface="Wingdings" charset="2"/>
              <a:buChar char="§"/>
              <a:defRPr/>
            </a:pPr>
            <a:r>
              <a:rPr lang="en-GB" dirty="0" smtClean="0"/>
              <a:t>Used to reverse or disable commands, e.g.</a:t>
            </a:r>
          </a:p>
          <a:p>
            <a:pPr>
              <a:spcBef>
                <a:spcPts val="400"/>
              </a:spcBef>
              <a:defRPr/>
            </a:pPr>
            <a:endParaRPr lang="en-GB" dirty="0" smtClean="0"/>
          </a:p>
          <a:p>
            <a:pPr lvl="1">
              <a:spcBef>
                <a:spcPts val="400"/>
              </a:spcBef>
              <a:defRPr/>
            </a:pPr>
            <a:r>
              <a:rPr lang="en-GB" dirty="0" err="1" smtClean="0">
                <a:latin typeface="Courier"/>
                <a:cs typeface="Courier"/>
              </a:rPr>
              <a:t>ip</a:t>
            </a:r>
            <a:r>
              <a:rPr lang="en-GB" dirty="0" smtClean="0">
                <a:latin typeface="Courier"/>
                <a:cs typeface="Courier"/>
              </a:rPr>
              <a:t> domain-lookup</a:t>
            </a:r>
          </a:p>
          <a:p>
            <a:pPr lvl="1">
              <a:spcBef>
                <a:spcPts val="400"/>
              </a:spcBef>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domain-lookup</a:t>
            </a:r>
          </a:p>
          <a:p>
            <a:pPr lvl="1">
              <a:spcBef>
                <a:spcPts val="400"/>
              </a:spcBef>
              <a:defRPr/>
            </a:pPr>
            <a:endParaRPr lang="en-GB" dirty="0" smtClean="0">
              <a:latin typeface="Courier"/>
              <a:cs typeface="Courier"/>
            </a:endParaRPr>
          </a:p>
          <a:p>
            <a:pPr lvl="1">
              <a:spcBef>
                <a:spcPts val="400"/>
              </a:spcBef>
              <a:defRPr/>
            </a:pPr>
            <a:r>
              <a:rPr lang="en-GB" dirty="0" smtClean="0">
                <a:latin typeface="Courier"/>
                <a:cs typeface="Courier"/>
              </a:rPr>
              <a:t>router </a:t>
            </a:r>
            <a:r>
              <a:rPr lang="en-GB" dirty="0" err="1" smtClean="0">
                <a:latin typeface="Courier"/>
                <a:cs typeface="Courier"/>
              </a:rPr>
              <a:t>isis</a:t>
            </a:r>
            <a:endParaRPr lang="en-GB" dirty="0" smtClean="0">
              <a:latin typeface="Courier"/>
              <a:cs typeface="Courier"/>
            </a:endParaRPr>
          </a:p>
          <a:p>
            <a:pPr lvl="1">
              <a:spcBef>
                <a:spcPts val="400"/>
              </a:spcBef>
              <a:defRPr/>
            </a:pPr>
            <a:r>
              <a:rPr lang="en-GB" dirty="0" smtClean="0">
                <a:latin typeface="Courier"/>
                <a:cs typeface="Courier"/>
              </a:rPr>
              <a:t>no router </a:t>
            </a:r>
            <a:r>
              <a:rPr lang="en-GB" dirty="0" err="1" smtClean="0">
                <a:latin typeface="Courier"/>
                <a:cs typeface="Courier"/>
              </a:rPr>
              <a:t>isis</a:t>
            </a:r>
            <a:endParaRPr lang="en-GB" dirty="0" smtClean="0">
              <a:latin typeface="Courier"/>
              <a:cs typeface="Courier"/>
            </a:endParaRPr>
          </a:p>
          <a:p>
            <a:pPr lvl="1">
              <a:spcBef>
                <a:spcPts val="400"/>
              </a:spcBef>
              <a:defRPr/>
            </a:pPr>
            <a:endParaRPr lang="en-GB" dirty="0" smtClean="0">
              <a:latin typeface="Courier"/>
              <a:cs typeface="Courier"/>
            </a:endParaRPr>
          </a:p>
          <a:p>
            <a:pPr lvl="1">
              <a:spcBef>
                <a:spcPts val="400"/>
              </a:spcBef>
              <a:defRPr/>
            </a:pPr>
            <a:r>
              <a:rPr lang="en-GB" dirty="0" err="1" smtClean="0">
                <a:latin typeface="Courier"/>
                <a:cs typeface="Courier"/>
              </a:rPr>
              <a:t>ip</a:t>
            </a:r>
            <a:r>
              <a:rPr lang="en-GB" dirty="0" smtClean="0">
                <a:latin typeface="Courier"/>
                <a:cs typeface="Courier"/>
              </a:rPr>
              <a:t> address 1.1.1.1 255.255.255.0</a:t>
            </a:r>
          </a:p>
          <a:p>
            <a:pPr lvl="1">
              <a:spcBef>
                <a:spcPts val="400"/>
              </a:spcBef>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address</a:t>
            </a:r>
            <a:endParaRPr lang="en-US" dirty="0">
              <a:latin typeface="Courier"/>
              <a:cs typeface="Courier"/>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GB"/>
              <a:t>Interface Configuration</a:t>
            </a:r>
            <a:endParaRPr lang="en-US"/>
          </a:p>
        </p:txBody>
      </p:sp>
      <p:sp>
        <p:nvSpPr>
          <p:cNvPr id="40963" name="Rectangle 3"/>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dirty="0"/>
              <a:t>Interfaces are named by slot/type; </a:t>
            </a:r>
            <a:r>
              <a:rPr lang="en-GB" i="1" dirty="0"/>
              <a:t>e.g.</a:t>
            </a:r>
            <a:r>
              <a:rPr lang="en-GB" dirty="0"/>
              <a:t>:</a:t>
            </a:r>
            <a:endParaRPr lang="en-GB" dirty="0" smtClean="0"/>
          </a:p>
          <a:p>
            <a:pPr lvl="1" eaLnBrk="1" hangingPunct="1">
              <a:buClr>
                <a:schemeClr val="accent6">
                  <a:lumMod val="60000"/>
                  <a:lumOff val="40000"/>
                </a:schemeClr>
              </a:buClr>
              <a:buFont typeface="Wingdings" charset="2"/>
              <a:buChar char="§"/>
              <a:defRPr/>
            </a:pPr>
            <a:r>
              <a:rPr lang="en-GB" dirty="0" smtClean="0">
                <a:latin typeface="Courier"/>
                <a:cs typeface="Courier"/>
              </a:rPr>
              <a:t>FastEthernet0/0, FastEthernet0/1, FastEthernet0/1/0, ... </a:t>
            </a:r>
          </a:p>
          <a:p>
            <a:pPr lvl="1" eaLnBrk="1" hangingPunct="1">
              <a:buClr>
                <a:schemeClr val="accent6">
                  <a:lumMod val="60000"/>
                  <a:lumOff val="40000"/>
                </a:schemeClr>
              </a:buClr>
              <a:buFont typeface="Wingdings" charset="2"/>
              <a:buChar char="§"/>
              <a:defRPr/>
            </a:pPr>
            <a:r>
              <a:rPr lang="en-GB" dirty="0">
                <a:latin typeface="Courier"/>
                <a:cs typeface="Courier"/>
              </a:rPr>
              <a:t>Serial0/0,</a:t>
            </a:r>
            <a:r>
              <a:rPr lang="en-GB" dirty="0" smtClean="0">
                <a:latin typeface="Courier"/>
                <a:cs typeface="Courier"/>
              </a:rPr>
              <a:t> Serial1 </a:t>
            </a:r>
            <a:r>
              <a:rPr lang="en-GB" dirty="0">
                <a:latin typeface="Courier"/>
                <a:cs typeface="Courier"/>
              </a:rPr>
              <a:t>...</a:t>
            </a:r>
            <a:r>
              <a:rPr lang="en-GB" dirty="0" smtClean="0">
                <a:latin typeface="Courier"/>
                <a:cs typeface="Courier"/>
              </a:rPr>
              <a:t> Serial3</a:t>
            </a:r>
          </a:p>
          <a:p>
            <a:pPr lvl="1" eaLnBrk="1" hangingPunct="1">
              <a:buClr>
                <a:schemeClr val="accent6">
                  <a:lumMod val="60000"/>
                  <a:lumOff val="40000"/>
                </a:schemeClr>
              </a:buClr>
              <a:buFont typeface="Wingdings" charset="2"/>
              <a:buChar char="§"/>
              <a:defRPr/>
            </a:pPr>
            <a:r>
              <a:rPr lang="en-GB" dirty="0" smtClean="0">
                <a:latin typeface="Courier"/>
                <a:cs typeface="Courier"/>
              </a:rPr>
              <a:t>Vlan1, Vlan2</a:t>
            </a:r>
          </a:p>
          <a:p>
            <a:pPr eaLnBrk="1" hangingPunct="1">
              <a:buClr>
                <a:schemeClr val="accent6">
                  <a:lumMod val="60000"/>
                  <a:lumOff val="40000"/>
                </a:schemeClr>
              </a:buClr>
              <a:buFont typeface="Wingdings" charset="2"/>
              <a:buChar char="§"/>
              <a:defRPr/>
            </a:pPr>
            <a:r>
              <a:rPr lang="en-GB" dirty="0"/>
              <a:t>And can be abbreviated:</a:t>
            </a:r>
            <a:endParaRPr lang="en-GB" dirty="0" smtClean="0"/>
          </a:p>
          <a:p>
            <a:pPr lvl="1" eaLnBrk="1" hangingPunct="1">
              <a:buClr>
                <a:schemeClr val="accent6">
                  <a:lumMod val="60000"/>
                  <a:lumOff val="40000"/>
                </a:schemeClr>
              </a:buClr>
              <a:buFont typeface="Wingdings" charset="2"/>
              <a:buChar char="§"/>
              <a:defRPr/>
            </a:pPr>
            <a:r>
              <a:rPr lang="en-GB" dirty="0" smtClean="0">
                <a:latin typeface="Courier"/>
                <a:cs typeface="Courier"/>
              </a:rPr>
              <a:t>fa0/0</a:t>
            </a:r>
          </a:p>
          <a:p>
            <a:pPr lvl="1" eaLnBrk="1" hangingPunct="1">
              <a:buClr>
                <a:schemeClr val="accent6">
                  <a:lumMod val="60000"/>
                  <a:lumOff val="40000"/>
                </a:schemeClr>
              </a:buClr>
              <a:buFont typeface="Wingdings" charset="2"/>
              <a:buChar char="§"/>
              <a:defRPr/>
            </a:pPr>
            <a:r>
              <a:rPr lang="en-GB" dirty="0" smtClean="0">
                <a:latin typeface="Courier"/>
                <a:cs typeface="Courier"/>
              </a:rPr>
              <a:t>ser0</a:t>
            </a:r>
            <a:r>
              <a:rPr lang="en-GB" dirty="0">
                <a:latin typeface="Courier"/>
                <a:cs typeface="Courier"/>
              </a:rPr>
              <a:t>/0 or s0/0</a:t>
            </a:r>
            <a:endParaRPr lang="en-US" dirty="0">
              <a:latin typeface="Courier"/>
              <a:cs typeface="Courie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0" name="Rectangle 2"/>
          <p:cNvSpPr>
            <a:spLocks noGrp="1" noChangeArrowheads="1"/>
          </p:cNvSpPr>
          <p:nvPr>
            <p:ph type="title"/>
          </p:nvPr>
        </p:nvSpPr>
        <p:spPr/>
        <p:txBody>
          <a:bodyPr/>
          <a:lstStyle/>
          <a:p>
            <a:pPr eaLnBrk="1" hangingPunct="1"/>
            <a:r>
              <a:rPr lang="en-US"/>
              <a:t>What’s the Internet: “nuts and bolts” view</a:t>
            </a:r>
          </a:p>
        </p:txBody>
      </p:sp>
      <p:sp>
        <p:nvSpPr>
          <p:cNvPr id="51221" name="Rectangle 3"/>
          <p:cNvSpPr>
            <a:spLocks noGrp="1" noChangeArrowheads="1"/>
          </p:cNvSpPr>
          <p:nvPr>
            <p:ph type="body" sz="half" idx="4294967295"/>
          </p:nvPr>
        </p:nvSpPr>
        <p:spPr>
          <a:xfrm>
            <a:off x="531813" y="1600200"/>
            <a:ext cx="4538662" cy="4648200"/>
          </a:xfrm>
        </p:spPr>
        <p:txBody>
          <a:bodyPr/>
          <a:lstStyle/>
          <a:p>
            <a:pPr marL="0" indent="0" eaLnBrk="1" hangingPunct="1"/>
            <a:r>
              <a:rPr lang="en-US" sz="2400"/>
              <a:t>millions of connected computing devices: </a:t>
            </a:r>
            <a:r>
              <a:rPr lang="en-US" sz="2400" i="1">
                <a:solidFill>
                  <a:srgbClr val="FF0000"/>
                </a:solidFill>
              </a:rPr>
              <a:t>hosts, end-systems</a:t>
            </a:r>
            <a:endParaRPr lang="en-US" sz="2400">
              <a:solidFill>
                <a:srgbClr val="FF0000"/>
              </a:solidFill>
            </a:endParaRPr>
          </a:p>
          <a:p>
            <a:pPr marL="457200" lvl="1" indent="0" eaLnBrk="1" hangingPunct="1"/>
            <a:r>
              <a:rPr lang="en-US" sz="2000"/>
              <a:t>PC’s workstations, servers</a:t>
            </a:r>
          </a:p>
          <a:p>
            <a:pPr marL="457200" lvl="1" indent="0" eaLnBrk="1" hangingPunct="1"/>
            <a:r>
              <a:rPr lang="en-US" sz="2000"/>
              <a:t>PDA’s phones, toasters</a:t>
            </a:r>
          </a:p>
          <a:p>
            <a:pPr marL="457200" lvl="1" indent="0" eaLnBrk="1" hangingPunct="1">
              <a:buFont typeface="ZapfDingbats" pitchFamily="82" charset="2"/>
              <a:buNone/>
            </a:pPr>
            <a:r>
              <a:rPr lang="en-US"/>
              <a:t>running </a:t>
            </a:r>
            <a:r>
              <a:rPr lang="en-US" i="1">
                <a:solidFill>
                  <a:srgbClr val="FF0000"/>
                </a:solidFill>
              </a:rPr>
              <a:t>network apps</a:t>
            </a:r>
            <a:endParaRPr lang="en-US"/>
          </a:p>
          <a:p>
            <a:pPr marL="0" indent="0" eaLnBrk="1" hangingPunct="1"/>
            <a:r>
              <a:rPr lang="en-US" sz="2400" i="1">
                <a:solidFill>
                  <a:srgbClr val="FF0000"/>
                </a:solidFill>
              </a:rPr>
              <a:t>communication links</a:t>
            </a:r>
            <a:endParaRPr lang="en-US" sz="2400"/>
          </a:p>
          <a:p>
            <a:pPr marL="457200" lvl="1" indent="0" eaLnBrk="1" hangingPunct="1"/>
            <a:r>
              <a:rPr lang="en-US" sz="2000"/>
              <a:t>fiber, copper, radio, satellite</a:t>
            </a:r>
          </a:p>
          <a:p>
            <a:pPr marL="0" indent="0" eaLnBrk="1" hangingPunct="1"/>
            <a:r>
              <a:rPr lang="en-US" sz="2400" i="1">
                <a:solidFill>
                  <a:srgbClr val="FF0000"/>
                </a:solidFill>
              </a:rPr>
              <a:t>routers:</a:t>
            </a:r>
            <a:r>
              <a:rPr lang="en-US" sz="2400"/>
              <a:t> forward packets (chunks) of data through network</a:t>
            </a:r>
          </a:p>
          <a:p>
            <a:pPr marL="0" indent="0" eaLnBrk="1" hangingPunct="1"/>
            <a:endParaRPr lang="en-US" sz="2400"/>
          </a:p>
        </p:txBody>
      </p:sp>
      <p:sp>
        <p:nvSpPr>
          <p:cNvPr id="51222" name="Freeform 4"/>
          <p:cNvSpPr>
            <a:spLocks/>
          </p:cNvSpPr>
          <p:nvPr/>
        </p:nvSpPr>
        <p:spPr bwMode="auto">
          <a:xfrm>
            <a:off x="7316788" y="2979738"/>
            <a:ext cx="1947862" cy="167481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1223" name="Freeform 5"/>
          <p:cNvSpPr>
            <a:spLocks/>
          </p:cNvSpPr>
          <p:nvPr/>
        </p:nvSpPr>
        <p:spPr bwMode="auto">
          <a:xfrm>
            <a:off x="5281613" y="2836863"/>
            <a:ext cx="2022475" cy="1589087"/>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1224" name="Freeform 6"/>
          <p:cNvSpPr>
            <a:spLocks/>
          </p:cNvSpPr>
          <p:nvPr/>
        </p:nvSpPr>
        <p:spPr bwMode="auto">
          <a:xfrm>
            <a:off x="5680075" y="4287838"/>
            <a:ext cx="322262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grpSp>
        <p:nvGrpSpPr>
          <p:cNvPr id="51225" name="Group 7"/>
          <p:cNvGrpSpPr>
            <a:grpSpLocks/>
          </p:cNvGrpSpPr>
          <p:nvPr/>
        </p:nvGrpSpPr>
        <p:grpSpPr bwMode="auto">
          <a:xfrm>
            <a:off x="5408613" y="2971800"/>
            <a:ext cx="795337" cy="484188"/>
            <a:chOff x="3552" y="246"/>
            <a:chExt cx="527" cy="248"/>
          </a:xfrm>
        </p:grpSpPr>
        <p:graphicFrame>
          <p:nvGraphicFramePr>
            <p:cNvPr id="51217" name="Object 17"/>
            <p:cNvGraphicFramePr>
              <a:graphicFrameLocks noChangeAspect="1"/>
            </p:cNvGraphicFramePr>
            <p:nvPr/>
          </p:nvGraphicFramePr>
          <p:xfrm>
            <a:off x="3552" y="246"/>
            <a:ext cx="299" cy="248"/>
          </p:xfrm>
          <a:graphic>
            <a:graphicData uri="http://schemas.openxmlformats.org/presentationml/2006/ole">
              <p:oleObj spid="_x0000_s51217" name="Clip" r:id="rId3" imgW="1305000" imgH="1085760" progId="">
                <p:embed/>
              </p:oleObj>
            </a:graphicData>
          </a:graphic>
        </p:graphicFrame>
        <p:graphicFrame>
          <p:nvGraphicFramePr>
            <p:cNvPr id="51218" name="Object 18"/>
            <p:cNvGraphicFramePr>
              <a:graphicFrameLocks noChangeAspect="1"/>
            </p:cNvGraphicFramePr>
            <p:nvPr/>
          </p:nvGraphicFramePr>
          <p:xfrm>
            <a:off x="3878" y="338"/>
            <a:ext cx="201" cy="144"/>
          </p:xfrm>
          <a:graphic>
            <a:graphicData uri="http://schemas.openxmlformats.org/presentationml/2006/ole">
              <p:oleObj spid="_x0000_s51218" name="Clip" r:id="rId4" imgW="676440" imgH="485640" progId="">
                <p:embed/>
              </p:oleObj>
            </a:graphicData>
          </a:graphic>
        </p:graphicFrame>
        <p:sp>
          <p:nvSpPr>
            <p:cNvPr id="51456" name="Line 10"/>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1226" name="Group 11"/>
          <p:cNvGrpSpPr>
            <a:grpSpLocks/>
          </p:cNvGrpSpPr>
          <p:nvPr/>
        </p:nvGrpSpPr>
        <p:grpSpPr bwMode="auto">
          <a:xfrm>
            <a:off x="5408613" y="3567113"/>
            <a:ext cx="795337" cy="498475"/>
            <a:chOff x="3552" y="246"/>
            <a:chExt cx="527" cy="248"/>
          </a:xfrm>
        </p:grpSpPr>
        <p:graphicFrame>
          <p:nvGraphicFramePr>
            <p:cNvPr id="51215" name="Object 15"/>
            <p:cNvGraphicFramePr>
              <a:graphicFrameLocks noChangeAspect="1"/>
            </p:cNvGraphicFramePr>
            <p:nvPr/>
          </p:nvGraphicFramePr>
          <p:xfrm>
            <a:off x="3552" y="246"/>
            <a:ext cx="299" cy="248"/>
          </p:xfrm>
          <a:graphic>
            <a:graphicData uri="http://schemas.openxmlformats.org/presentationml/2006/ole">
              <p:oleObj spid="_x0000_s51215" name="Clip" r:id="rId5" imgW="1305000" imgH="1085760" progId="">
                <p:embed/>
              </p:oleObj>
            </a:graphicData>
          </a:graphic>
        </p:graphicFrame>
        <p:graphicFrame>
          <p:nvGraphicFramePr>
            <p:cNvPr id="51216" name="Object 16"/>
            <p:cNvGraphicFramePr>
              <a:graphicFrameLocks noChangeAspect="1"/>
            </p:cNvGraphicFramePr>
            <p:nvPr/>
          </p:nvGraphicFramePr>
          <p:xfrm>
            <a:off x="3878" y="338"/>
            <a:ext cx="201" cy="144"/>
          </p:xfrm>
          <a:graphic>
            <a:graphicData uri="http://schemas.openxmlformats.org/presentationml/2006/ole">
              <p:oleObj spid="_x0000_s51216" name="Clip" r:id="rId6" imgW="676440" imgH="485640" progId="">
                <p:embed/>
              </p:oleObj>
            </a:graphicData>
          </a:graphic>
        </p:graphicFrame>
        <p:sp>
          <p:nvSpPr>
            <p:cNvPr id="51455" name="Line 1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1227" name="Group 15"/>
          <p:cNvGrpSpPr>
            <a:grpSpLocks/>
          </p:cNvGrpSpPr>
          <p:nvPr/>
        </p:nvGrpSpPr>
        <p:grpSpPr bwMode="auto">
          <a:xfrm>
            <a:off x="5816600" y="3354388"/>
            <a:ext cx="76200" cy="214312"/>
            <a:chOff x="3842" y="406"/>
            <a:chExt cx="51" cy="167"/>
          </a:xfrm>
        </p:grpSpPr>
        <p:sp>
          <p:nvSpPr>
            <p:cNvPr id="51452" name="Oval 1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53" name="Oval 1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54" name="Oval 1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grpSp>
        <p:nvGrpSpPr>
          <p:cNvPr id="51228" name="Group 19"/>
          <p:cNvGrpSpPr>
            <a:grpSpLocks/>
          </p:cNvGrpSpPr>
          <p:nvPr/>
        </p:nvGrpSpPr>
        <p:grpSpPr bwMode="auto">
          <a:xfrm>
            <a:off x="6324600" y="3857625"/>
            <a:ext cx="227013" cy="395288"/>
            <a:chOff x="4180" y="783"/>
            <a:chExt cx="150" cy="307"/>
          </a:xfrm>
        </p:grpSpPr>
        <p:sp>
          <p:nvSpPr>
            <p:cNvPr id="51444" name="AutoShape 2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45" name="Rectangle 2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46"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47"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48" name="Line 2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49" name="Line 2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50"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1451" name="Rectangle 2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1229" name="Group 28"/>
          <p:cNvGrpSpPr>
            <a:grpSpLocks/>
          </p:cNvGrpSpPr>
          <p:nvPr/>
        </p:nvGrpSpPr>
        <p:grpSpPr bwMode="auto">
          <a:xfrm rot="-5400000">
            <a:off x="6667501" y="3925887"/>
            <a:ext cx="80962" cy="252413"/>
            <a:chOff x="3842" y="406"/>
            <a:chExt cx="51" cy="167"/>
          </a:xfrm>
        </p:grpSpPr>
        <p:sp>
          <p:nvSpPr>
            <p:cNvPr id="51441" name="Oval 29"/>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42" name="Oval 30"/>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43" name="Oval 31"/>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1230" name="Line 32"/>
          <p:cNvSpPr>
            <a:spLocks noChangeShapeType="1"/>
          </p:cNvSpPr>
          <p:nvPr/>
        </p:nvSpPr>
        <p:spPr bwMode="auto">
          <a:xfrm>
            <a:off x="6473825" y="3765550"/>
            <a:ext cx="534988" cy="1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1" name="Line 33"/>
          <p:cNvSpPr>
            <a:spLocks noChangeShapeType="1"/>
          </p:cNvSpPr>
          <p:nvPr/>
        </p:nvSpPr>
        <p:spPr bwMode="auto">
          <a:xfrm>
            <a:off x="6477000" y="3762375"/>
            <a:ext cx="1588" cy="952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2" name="Line 34"/>
          <p:cNvSpPr>
            <a:spLocks noChangeShapeType="1"/>
          </p:cNvSpPr>
          <p:nvPr/>
        </p:nvSpPr>
        <p:spPr bwMode="auto">
          <a:xfrm>
            <a:off x="7013575" y="3760788"/>
            <a:ext cx="1588" cy="825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3" name="Line 35"/>
          <p:cNvSpPr>
            <a:spLocks noChangeShapeType="1"/>
          </p:cNvSpPr>
          <p:nvPr/>
        </p:nvSpPr>
        <p:spPr bwMode="auto">
          <a:xfrm>
            <a:off x="6148388" y="3225800"/>
            <a:ext cx="312737" cy="265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4" name="Line 36"/>
          <p:cNvSpPr>
            <a:spLocks noChangeShapeType="1"/>
          </p:cNvSpPr>
          <p:nvPr/>
        </p:nvSpPr>
        <p:spPr bwMode="auto">
          <a:xfrm flipV="1">
            <a:off x="6162675" y="3511550"/>
            <a:ext cx="298450" cy="330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5" name="Line 37"/>
          <p:cNvSpPr>
            <a:spLocks noChangeShapeType="1"/>
          </p:cNvSpPr>
          <p:nvPr/>
        </p:nvSpPr>
        <p:spPr bwMode="auto">
          <a:xfrm flipV="1">
            <a:off x="6732588" y="3597275"/>
            <a:ext cx="1587" cy="1635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1236" name="Group 38"/>
          <p:cNvGrpSpPr>
            <a:grpSpLocks/>
          </p:cNvGrpSpPr>
          <p:nvPr/>
        </p:nvGrpSpPr>
        <p:grpSpPr bwMode="auto">
          <a:xfrm>
            <a:off x="6861175" y="3835400"/>
            <a:ext cx="227013" cy="395288"/>
            <a:chOff x="4180" y="783"/>
            <a:chExt cx="150" cy="307"/>
          </a:xfrm>
        </p:grpSpPr>
        <p:sp>
          <p:nvSpPr>
            <p:cNvPr id="51433"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34"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35"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36"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37"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38"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39"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1440"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aphicFrame>
        <p:nvGraphicFramePr>
          <p:cNvPr id="51213" name="Object 13"/>
          <p:cNvGraphicFramePr>
            <a:graphicFrameLocks noChangeAspect="1"/>
          </p:cNvGraphicFramePr>
          <p:nvPr/>
        </p:nvGraphicFramePr>
        <p:xfrm>
          <a:off x="5824538" y="4454525"/>
          <a:ext cx="450850" cy="449263"/>
        </p:xfrm>
        <a:graphic>
          <a:graphicData uri="http://schemas.openxmlformats.org/presentationml/2006/ole">
            <p:oleObj spid="_x0000_s51213" name="Clip" r:id="rId7" imgW="1305000" imgH="1085760" progId="">
              <p:embed/>
            </p:oleObj>
          </a:graphicData>
        </a:graphic>
      </p:graphicFrame>
      <p:sp>
        <p:nvSpPr>
          <p:cNvPr id="51237" name="Line 49"/>
          <p:cNvSpPr>
            <a:spLocks noChangeShapeType="1"/>
          </p:cNvSpPr>
          <p:nvPr/>
        </p:nvSpPr>
        <p:spPr bwMode="auto">
          <a:xfrm flipV="1">
            <a:off x="6265863" y="4737100"/>
            <a:ext cx="77787" cy="793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51214" name="Object 14"/>
          <p:cNvGraphicFramePr>
            <a:graphicFrameLocks noChangeAspect="1"/>
          </p:cNvGraphicFramePr>
          <p:nvPr/>
        </p:nvGraphicFramePr>
        <p:xfrm>
          <a:off x="5824538" y="5135563"/>
          <a:ext cx="450850" cy="530225"/>
        </p:xfrm>
        <a:graphic>
          <a:graphicData uri="http://schemas.openxmlformats.org/presentationml/2006/ole">
            <p:oleObj spid="_x0000_s51214" name="Clip" r:id="rId8" imgW="1305000" imgH="1085760" progId="">
              <p:embed/>
            </p:oleObj>
          </a:graphicData>
        </a:graphic>
      </p:graphicFrame>
      <p:sp>
        <p:nvSpPr>
          <p:cNvPr id="51238" name="Line 51"/>
          <p:cNvSpPr>
            <a:spLocks noChangeShapeType="1"/>
          </p:cNvSpPr>
          <p:nvPr/>
        </p:nvSpPr>
        <p:spPr bwMode="auto">
          <a:xfrm flipV="1">
            <a:off x="6265863" y="5421313"/>
            <a:ext cx="77787" cy="3175"/>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51239" name="Group 52"/>
          <p:cNvGrpSpPr>
            <a:grpSpLocks/>
          </p:cNvGrpSpPr>
          <p:nvPr/>
        </p:nvGrpSpPr>
        <p:grpSpPr bwMode="auto">
          <a:xfrm>
            <a:off x="5973763" y="4800600"/>
            <a:ext cx="76200" cy="255588"/>
            <a:chOff x="3842" y="406"/>
            <a:chExt cx="51" cy="167"/>
          </a:xfrm>
        </p:grpSpPr>
        <p:sp>
          <p:nvSpPr>
            <p:cNvPr id="51430" name="Oval 5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31" name="Oval 5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432" name="Oval 5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1240" name="Line 56"/>
          <p:cNvSpPr>
            <a:spLocks noChangeShapeType="1"/>
          </p:cNvSpPr>
          <p:nvPr/>
        </p:nvSpPr>
        <p:spPr bwMode="auto">
          <a:xfrm>
            <a:off x="6337300" y="4733925"/>
            <a:ext cx="0" cy="685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1202" name="Object 2"/>
          <p:cNvGraphicFramePr>
            <a:graphicFrameLocks noChangeAspect="1"/>
          </p:cNvGraphicFramePr>
          <p:nvPr/>
        </p:nvGraphicFramePr>
        <p:xfrm>
          <a:off x="6100763" y="5453063"/>
          <a:ext cx="449262" cy="593725"/>
        </p:xfrm>
        <a:graphic>
          <a:graphicData uri="http://schemas.openxmlformats.org/presentationml/2006/ole">
            <p:oleObj spid="_x0000_s51202" name="Clip" r:id="rId9" imgW="1305000" imgH="1085760" progId="">
              <p:embed/>
            </p:oleObj>
          </a:graphicData>
        </a:graphic>
      </p:graphicFrame>
      <p:sp>
        <p:nvSpPr>
          <p:cNvPr id="51241" name="Oval 59"/>
          <p:cNvSpPr>
            <a:spLocks noChangeArrowheads="1"/>
          </p:cNvSpPr>
          <p:nvPr/>
        </p:nvSpPr>
        <p:spPr bwMode="auto">
          <a:xfrm rot="-5400000">
            <a:off x="6553994" y="5553869"/>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242" name="Oval 60"/>
          <p:cNvSpPr>
            <a:spLocks noChangeArrowheads="1"/>
          </p:cNvSpPr>
          <p:nvPr/>
        </p:nvSpPr>
        <p:spPr bwMode="auto">
          <a:xfrm rot="-5400000">
            <a:off x="6646069" y="5552281"/>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243" name="Oval 61"/>
          <p:cNvSpPr>
            <a:spLocks noChangeArrowheads="1"/>
          </p:cNvSpPr>
          <p:nvPr/>
        </p:nvSpPr>
        <p:spPr bwMode="auto">
          <a:xfrm rot="-5400000">
            <a:off x="6730207" y="5557044"/>
            <a:ext cx="61912" cy="69850"/>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1244" name="Line 62"/>
          <p:cNvSpPr>
            <a:spLocks noChangeShapeType="1"/>
          </p:cNvSpPr>
          <p:nvPr/>
        </p:nvSpPr>
        <p:spPr bwMode="auto">
          <a:xfrm rot="-5400000">
            <a:off x="7011194" y="5439569"/>
            <a:ext cx="60325" cy="1587"/>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1245" name="Line 63"/>
          <p:cNvSpPr>
            <a:spLocks noChangeShapeType="1"/>
          </p:cNvSpPr>
          <p:nvPr/>
        </p:nvSpPr>
        <p:spPr bwMode="auto">
          <a:xfrm rot="5400000" flipH="1">
            <a:off x="6332538" y="5430838"/>
            <a:ext cx="635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1246" name="Line 64"/>
          <p:cNvSpPr>
            <a:spLocks noChangeShapeType="1"/>
          </p:cNvSpPr>
          <p:nvPr/>
        </p:nvSpPr>
        <p:spPr bwMode="auto">
          <a:xfrm rot="16200000" flipV="1">
            <a:off x="6705600" y="5065713"/>
            <a:ext cx="0" cy="6794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47" name="Line 65"/>
          <p:cNvSpPr>
            <a:spLocks noChangeShapeType="1"/>
          </p:cNvSpPr>
          <p:nvPr/>
        </p:nvSpPr>
        <p:spPr bwMode="auto">
          <a:xfrm flipV="1">
            <a:off x="6343650" y="5030788"/>
            <a:ext cx="101600" cy="3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48" name="Line 66"/>
          <p:cNvSpPr>
            <a:spLocks noChangeShapeType="1"/>
          </p:cNvSpPr>
          <p:nvPr/>
        </p:nvSpPr>
        <p:spPr bwMode="auto">
          <a:xfrm>
            <a:off x="6996113" y="5076825"/>
            <a:ext cx="328612" cy="3857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49" name="Line 67"/>
          <p:cNvSpPr>
            <a:spLocks noChangeShapeType="1"/>
          </p:cNvSpPr>
          <p:nvPr/>
        </p:nvSpPr>
        <p:spPr bwMode="auto">
          <a:xfrm flipH="1">
            <a:off x="7856538" y="5073650"/>
            <a:ext cx="303212" cy="392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1203" name="Object 3"/>
          <p:cNvGraphicFramePr>
            <a:graphicFrameLocks noChangeAspect="1"/>
          </p:cNvGraphicFramePr>
          <p:nvPr/>
        </p:nvGraphicFramePr>
        <p:xfrm>
          <a:off x="8050213" y="4625975"/>
          <a:ext cx="219075" cy="241300"/>
        </p:xfrm>
        <a:graphic>
          <a:graphicData uri="http://schemas.openxmlformats.org/presentationml/2006/ole">
            <p:oleObj spid="_x0000_s51203" name="Clip" r:id="rId10" imgW="981000" imgH="1209600" progId="">
              <p:embed/>
            </p:oleObj>
          </a:graphicData>
        </a:graphic>
      </p:graphicFrame>
      <p:graphicFrame>
        <p:nvGraphicFramePr>
          <p:cNvPr id="51204" name="Object 4"/>
          <p:cNvGraphicFramePr>
            <a:graphicFrameLocks noChangeAspect="1"/>
          </p:cNvGraphicFramePr>
          <p:nvPr/>
        </p:nvGraphicFramePr>
        <p:xfrm>
          <a:off x="6602413" y="4706938"/>
          <a:ext cx="219075" cy="239712"/>
        </p:xfrm>
        <a:graphic>
          <a:graphicData uri="http://schemas.openxmlformats.org/presentationml/2006/ole">
            <p:oleObj spid="_x0000_s51204" name="Clip" r:id="rId11" imgW="981000" imgH="1209600" progId="">
              <p:embed/>
            </p:oleObj>
          </a:graphicData>
        </a:graphic>
      </p:graphicFrame>
      <p:sp>
        <p:nvSpPr>
          <p:cNvPr id="51250" name="Freeform 70"/>
          <p:cNvSpPr>
            <a:spLocks/>
          </p:cNvSpPr>
          <p:nvPr/>
        </p:nvSpPr>
        <p:spPr bwMode="auto">
          <a:xfrm>
            <a:off x="6689725" y="4481513"/>
            <a:ext cx="1466850"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prstTxWarp prst="textNoShape">
              <a:avLst/>
            </a:prstTxWarp>
          </a:bodyPr>
          <a:lstStyle/>
          <a:p>
            <a:endParaRPr lang="en-US"/>
          </a:p>
        </p:txBody>
      </p:sp>
      <p:grpSp>
        <p:nvGrpSpPr>
          <p:cNvPr id="51251" name="Group 71"/>
          <p:cNvGrpSpPr>
            <a:grpSpLocks/>
          </p:cNvGrpSpPr>
          <p:nvPr/>
        </p:nvGrpSpPr>
        <p:grpSpPr bwMode="auto">
          <a:xfrm>
            <a:off x="6978650" y="5903913"/>
            <a:ext cx="439738" cy="600075"/>
            <a:chOff x="2870" y="1518"/>
            <a:chExt cx="292" cy="320"/>
          </a:xfrm>
        </p:grpSpPr>
        <p:graphicFrame>
          <p:nvGraphicFramePr>
            <p:cNvPr id="51211" name="Object 11"/>
            <p:cNvGraphicFramePr>
              <a:graphicFrameLocks noChangeAspect="1"/>
            </p:cNvGraphicFramePr>
            <p:nvPr/>
          </p:nvGraphicFramePr>
          <p:xfrm>
            <a:off x="2870" y="1518"/>
            <a:ext cx="272" cy="282"/>
          </p:xfrm>
          <a:graphic>
            <a:graphicData uri="http://schemas.openxmlformats.org/presentationml/2006/ole">
              <p:oleObj spid="_x0000_s51211" name="Clip" r:id="rId12" imgW="819000" imgH="847800" progId="">
                <p:embed/>
              </p:oleObj>
            </a:graphicData>
          </a:graphic>
        </p:graphicFrame>
        <p:graphicFrame>
          <p:nvGraphicFramePr>
            <p:cNvPr id="51212" name="Object 12"/>
            <p:cNvGraphicFramePr>
              <a:graphicFrameLocks noChangeAspect="1"/>
            </p:cNvGraphicFramePr>
            <p:nvPr/>
          </p:nvGraphicFramePr>
          <p:xfrm>
            <a:off x="2913" y="1602"/>
            <a:ext cx="249" cy="236"/>
          </p:xfrm>
          <a:graphic>
            <a:graphicData uri="http://schemas.openxmlformats.org/presentationml/2006/ole">
              <p:oleObj spid="_x0000_s51212" name="Clip" r:id="rId13" imgW="1266840" imgH="1200240" progId="">
                <p:embed/>
              </p:oleObj>
            </a:graphicData>
          </a:graphic>
        </p:graphicFrame>
      </p:grpSp>
      <p:grpSp>
        <p:nvGrpSpPr>
          <p:cNvPr id="51252" name="Group 74"/>
          <p:cNvGrpSpPr>
            <a:grpSpLocks/>
          </p:cNvGrpSpPr>
          <p:nvPr/>
        </p:nvGrpSpPr>
        <p:grpSpPr bwMode="auto">
          <a:xfrm>
            <a:off x="7821613" y="5935663"/>
            <a:ext cx="439737" cy="644525"/>
            <a:chOff x="2870" y="1518"/>
            <a:chExt cx="292" cy="320"/>
          </a:xfrm>
        </p:grpSpPr>
        <p:graphicFrame>
          <p:nvGraphicFramePr>
            <p:cNvPr id="51209" name="Object 9"/>
            <p:cNvGraphicFramePr>
              <a:graphicFrameLocks noChangeAspect="1"/>
            </p:cNvGraphicFramePr>
            <p:nvPr/>
          </p:nvGraphicFramePr>
          <p:xfrm>
            <a:off x="2870" y="1518"/>
            <a:ext cx="272" cy="282"/>
          </p:xfrm>
          <a:graphic>
            <a:graphicData uri="http://schemas.openxmlformats.org/presentationml/2006/ole">
              <p:oleObj spid="_x0000_s51209" name="Clip" r:id="rId14" imgW="819000" imgH="847800" progId="">
                <p:embed/>
              </p:oleObj>
            </a:graphicData>
          </a:graphic>
        </p:graphicFrame>
        <p:graphicFrame>
          <p:nvGraphicFramePr>
            <p:cNvPr id="51210" name="Object 10"/>
            <p:cNvGraphicFramePr>
              <a:graphicFrameLocks noChangeAspect="1"/>
            </p:cNvGraphicFramePr>
            <p:nvPr/>
          </p:nvGraphicFramePr>
          <p:xfrm>
            <a:off x="2913" y="1602"/>
            <a:ext cx="249" cy="236"/>
          </p:xfrm>
          <a:graphic>
            <a:graphicData uri="http://schemas.openxmlformats.org/presentationml/2006/ole">
              <p:oleObj spid="_x0000_s51210" name="Clip" r:id="rId15" imgW="1266840" imgH="1200240" progId="">
                <p:embed/>
              </p:oleObj>
            </a:graphicData>
          </a:graphic>
        </p:graphicFrame>
      </p:grpSp>
      <p:grpSp>
        <p:nvGrpSpPr>
          <p:cNvPr id="51253" name="Group 77"/>
          <p:cNvGrpSpPr>
            <a:grpSpLocks/>
          </p:cNvGrpSpPr>
          <p:nvPr/>
        </p:nvGrpSpPr>
        <p:grpSpPr bwMode="auto">
          <a:xfrm>
            <a:off x="7372350" y="5651500"/>
            <a:ext cx="411163" cy="376238"/>
            <a:chOff x="4733" y="2082"/>
            <a:chExt cx="272" cy="282"/>
          </a:xfrm>
        </p:grpSpPr>
        <p:graphicFrame>
          <p:nvGraphicFramePr>
            <p:cNvPr id="51208" name="Object 8"/>
            <p:cNvGraphicFramePr>
              <a:graphicFrameLocks noChangeAspect="1"/>
            </p:cNvGraphicFramePr>
            <p:nvPr/>
          </p:nvGraphicFramePr>
          <p:xfrm>
            <a:off x="4733" y="2082"/>
            <a:ext cx="272" cy="282"/>
          </p:xfrm>
          <a:graphic>
            <a:graphicData uri="http://schemas.openxmlformats.org/presentationml/2006/ole">
              <p:oleObj spid="_x0000_s51208" name="Clip" r:id="rId16" imgW="819000" imgH="847800" progId="">
                <p:embed/>
              </p:oleObj>
            </a:graphicData>
          </a:graphic>
        </p:graphicFrame>
        <p:sp>
          <p:nvSpPr>
            <p:cNvPr id="51429"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grpSp>
      <p:sp>
        <p:nvSpPr>
          <p:cNvPr id="51254" name="Line 80"/>
          <p:cNvSpPr>
            <a:spLocks noChangeShapeType="1"/>
          </p:cNvSpPr>
          <p:nvPr/>
        </p:nvSpPr>
        <p:spPr bwMode="auto">
          <a:xfrm>
            <a:off x="7704138" y="5554663"/>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1255" name="Group 81"/>
          <p:cNvGrpSpPr>
            <a:grpSpLocks/>
          </p:cNvGrpSpPr>
          <p:nvPr/>
        </p:nvGrpSpPr>
        <p:grpSpPr bwMode="auto">
          <a:xfrm>
            <a:off x="8485188" y="4978400"/>
            <a:ext cx="225425" cy="409575"/>
            <a:chOff x="4180" y="783"/>
            <a:chExt cx="150" cy="307"/>
          </a:xfrm>
        </p:grpSpPr>
        <p:sp>
          <p:nvSpPr>
            <p:cNvPr id="51421"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22"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23"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24"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25"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26"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27"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1428"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1256" name="Group 90"/>
          <p:cNvGrpSpPr>
            <a:grpSpLocks/>
          </p:cNvGrpSpPr>
          <p:nvPr/>
        </p:nvGrpSpPr>
        <p:grpSpPr bwMode="auto">
          <a:xfrm>
            <a:off x="8470900" y="5422900"/>
            <a:ext cx="225425" cy="409575"/>
            <a:chOff x="4180" y="783"/>
            <a:chExt cx="150" cy="307"/>
          </a:xfrm>
        </p:grpSpPr>
        <p:sp>
          <p:nvSpPr>
            <p:cNvPr id="51413"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14"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1415"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16"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1417"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18"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419"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1420"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1257" name="Line 99"/>
          <p:cNvSpPr>
            <a:spLocks noChangeShapeType="1"/>
          </p:cNvSpPr>
          <p:nvPr/>
        </p:nvSpPr>
        <p:spPr bwMode="auto">
          <a:xfrm rot="5400000" flipH="1">
            <a:off x="8090694" y="5352257"/>
            <a:ext cx="61118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58" name="Line 100"/>
          <p:cNvSpPr>
            <a:spLocks noChangeShapeType="1"/>
          </p:cNvSpPr>
          <p:nvPr/>
        </p:nvSpPr>
        <p:spPr bwMode="auto">
          <a:xfrm rot="-5400000">
            <a:off x="8449469" y="5599907"/>
            <a:ext cx="0" cy="11271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59" name="Line 101"/>
          <p:cNvSpPr>
            <a:spLocks noChangeShapeType="1"/>
          </p:cNvSpPr>
          <p:nvPr/>
        </p:nvSpPr>
        <p:spPr bwMode="auto">
          <a:xfrm rot="-5400000">
            <a:off x="8438357" y="5131594"/>
            <a:ext cx="0" cy="9683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0" name="Line 102"/>
          <p:cNvSpPr>
            <a:spLocks noChangeShapeType="1"/>
          </p:cNvSpPr>
          <p:nvPr/>
        </p:nvSpPr>
        <p:spPr bwMode="auto">
          <a:xfrm flipV="1">
            <a:off x="7007225" y="3276600"/>
            <a:ext cx="496888"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1" name="Line 103"/>
          <p:cNvSpPr>
            <a:spLocks noChangeShapeType="1"/>
          </p:cNvSpPr>
          <p:nvPr/>
        </p:nvSpPr>
        <p:spPr bwMode="auto">
          <a:xfrm>
            <a:off x="8020050" y="3260725"/>
            <a:ext cx="527050"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2" name="Line 104"/>
          <p:cNvSpPr>
            <a:spLocks noChangeShapeType="1"/>
          </p:cNvSpPr>
          <p:nvPr/>
        </p:nvSpPr>
        <p:spPr bwMode="auto">
          <a:xfrm flipH="1">
            <a:off x="8582025" y="3597275"/>
            <a:ext cx="261938" cy="68103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3" name="Line 105"/>
          <p:cNvSpPr>
            <a:spLocks noChangeShapeType="1"/>
          </p:cNvSpPr>
          <p:nvPr/>
        </p:nvSpPr>
        <p:spPr bwMode="auto">
          <a:xfrm>
            <a:off x="7748588" y="3373438"/>
            <a:ext cx="0" cy="431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4" name="Line 106"/>
          <p:cNvSpPr>
            <a:spLocks noChangeShapeType="1"/>
          </p:cNvSpPr>
          <p:nvPr/>
        </p:nvSpPr>
        <p:spPr bwMode="auto">
          <a:xfrm>
            <a:off x="7777163" y="4021138"/>
            <a:ext cx="577850"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5" name="Line 107"/>
          <p:cNvSpPr>
            <a:spLocks noChangeShapeType="1"/>
          </p:cNvSpPr>
          <p:nvPr/>
        </p:nvSpPr>
        <p:spPr bwMode="auto">
          <a:xfrm flipH="1">
            <a:off x="8275638" y="4486275"/>
            <a:ext cx="288925" cy="3603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6" name="Line 108"/>
          <p:cNvSpPr>
            <a:spLocks noChangeShapeType="1"/>
          </p:cNvSpPr>
          <p:nvPr/>
        </p:nvSpPr>
        <p:spPr bwMode="auto">
          <a:xfrm flipH="1">
            <a:off x="8029575" y="3565525"/>
            <a:ext cx="606425" cy="384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7" name="Line 109"/>
          <p:cNvSpPr>
            <a:spLocks noChangeShapeType="1"/>
          </p:cNvSpPr>
          <p:nvPr/>
        </p:nvSpPr>
        <p:spPr bwMode="auto">
          <a:xfrm flipH="1">
            <a:off x="8039100" y="3005138"/>
            <a:ext cx="381000" cy="255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8" name="Line 110"/>
          <p:cNvSpPr>
            <a:spLocks noChangeShapeType="1"/>
          </p:cNvSpPr>
          <p:nvPr/>
        </p:nvSpPr>
        <p:spPr bwMode="auto">
          <a:xfrm flipH="1">
            <a:off x="8816975" y="3181350"/>
            <a:ext cx="217488" cy="1762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9" name="Text Box 111"/>
          <p:cNvSpPr txBox="1">
            <a:spLocks noChangeArrowheads="1"/>
          </p:cNvSpPr>
          <p:nvPr/>
        </p:nvSpPr>
        <p:spPr bwMode="auto">
          <a:xfrm>
            <a:off x="5824538" y="2819400"/>
            <a:ext cx="1250950"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local ISP</a:t>
            </a:r>
            <a:endParaRPr lang="en-US"/>
          </a:p>
        </p:txBody>
      </p:sp>
      <p:sp>
        <p:nvSpPr>
          <p:cNvPr id="51270" name="Text Box 112"/>
          <p:cNvSpPr txBox="1">
            <a:spLocks noChangeArrowheads="1"/>
          </p:cNvSpPr>
          <p:nvPr/>
        </p:nvSpPr>
        <p:spPr bwMode="auto">
          <a:xfrm>
            <a:off x="5753100" y="5830888"/>
            <a:ext cx="1185863" cy="527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company</a:t>
            </a:r>
          </a:p>
          <a:p>
            <a:r>
              <a:rPr lang="en-US" sz="2000">
                <a:solidFill>
                  <a:srgbClr val="FF0000"/>
                </a:solidFill>
                <a:latin typeface="Comic Sans MS" charset="0"/>
              </a:rPr>
              <a:t>network</a:t>
            </a:r>
            <a:endParaRPr lang="en-US"/>
          </a:p>
        </p:txBody>
      </p:sp>
      <p:sp>
        <p:nvSpPr>
          <p:cNvPr id="51271" name="Text Box 113"/>
          <p:cNvSpPr txBox="1">
            <a:spLocks noChangeArrowheads="1"/>
          </p:cNvSpPr>
          <p:nvPr/>
        </p:nvSpPr>
        <p:spPr bwMode="auto">
          <a:xfrm>
            <a:off x="7480300" y="3971925"/>
            <a:ext cx="1655763"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regional ISP</a:t>
            </a:r>
          </a:p>
        </p:txBody>
      </p:sp>
      <p:grpSp>
        <p:nvGrpSpPr>
          <p:cNvPr id="51272" name="Group 114"/>
          <p:cNvGrpSpPr>
            <a:grpSpLocks/>
          </p:cNvGrpSpPr>
          <p:nvPr/>
        </p:nvGrpSpPr>
        <p:grpSpPr bwMode="auto">
          <a:xfrm>
            <a:off x="6292850" y="1524000"/>
            <a:ext cx="542925" cy="233363"/>
            <a:chOff x="3686" y="783"/>
            <a:chExt cx="316" cy="147"/>
          </a:xfrm>
        </p:grpSpPr>
        <p:sp>
          <p:nvSpPr>
            <p:cNvPr id="51400" name="Oval 115"/>
            <p:cNvSpPr>
              <a:spLocks noChangeArrowheads="1"/>
            </p:cNvSpPr>
            <p:nvPr/>
          </p:nvSpPr>
          <p:spPr bwMode="auto">
            <a:xfrm>
              <a:off x="3689" y="849"/>
              <a:ext cx="313" cy="81"/>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sp>
          <p:nvSpPr>
            <p:cNvPr id="51401" name="Line 116"/>
            <p:cNvSpPr>
              <a:spLocks noChangeShapeType="1"/>
            </p:cNvSpPr>
            <p:nvPr/>
          </p:nvSpPr>
          <p:spPr bwMode="auto">
            <a:xfrm>
              <a:off x="3689"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402" name="Line 117"/>
            <p:cNvSpPr>
              <a:spLocks noChangeShapeType="1"/>
            </p:cNvSpPr>
            <p:nvPr/>
          </p:nvSpPr>
          <p:spPr bwMode="auto">
            <a:xfrm>
              <a:off x="4002"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403" name="Rectangle 118"/>
            <p:cNvSpPr>
              <a:spLocks noChangeArrowheads="1"/>
            </p:cNvSpPr>
            <p:nvPr/>
          </p:nvSpPr>
          <p:spPr bwMode="auto">
            <a:xfrm>
              <a:off x="3689" y="842"/>
              <a:ext cx="310" cy="4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solidFill>
                  <a:schemeClr val="tx1"/>
                </a:solidFill>
              </a:endParaRPr>
            </a:p>
          </p:txBody>
        </p:sp>
        <p:sp>
          <p:nvSpPr>
            <p:cNvPr id="51404" name="Oval 119"/>
            <p:cNvSpPr>
              <a:spLocks noChangeArrowheads="1"/>
            </p:cNvSpPr>
            <p:nvPr/>
          </p:nvSpPr>
          <p:spPr bwMode="auto">
            <a:xfrm>
              <a:off x="3686" y="783"/>
              <a:ext cx="313" cy="95"/>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grpSp>
          <p:nvGrpSpPr>
            <p:cNvPr id="51405" name="Group 120"/>
            <p:cNvGrpSpPr>
              <a:grpSpLocks/>
            </p:cNvGrpSpPr>
            <p:nvPr/>
          </p:nvGrpSpPr>
          <p:grpSpPr bwMode="auto">
            <a:xfrm>
              <a:off x="3761" y="804"/>
              <a:ext cx="156" cy="55"/>
              <a:chOff x="2848" y="848"/>
              <a:chExt cx="140" cy="98"/>
            </a:xfrm>
          </p:grpSpPr>
          <p:sp>
            <p:nvSpPr>
              <p:cNvPr id="51410" name="Line 1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411" name="Line 1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412" name="Line 1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406" name="Group 124"/>
            <p:cNvGrpSpPr>
              <a:grpSpLocks/>
            </p:cNvGrpSpPr>
            <p:nvPr/>
          </p:nvGrpSpPr>
          <p:grpSpPr bwMode="auto">
            <a:xfrm flipV="1">
              <a:off x="3761" y="803"/>
              <a:ext cx="156" cy="56"/>
              <a:chOff x="2848" y="848"/>
              <a:chExt cx="140" cy="98"/>
            </a:xfrm>
          </p:grpSpPr>
          <p:sp>
            <p:nvSpPr>
              <p:cNvPr id="51407" name="Line 1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408" name="Line 1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409" name="Line 1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73" name="Group 128"/>
          <p:cNvGrpSpPr>
            <a:grpSpLocks/>
          </p:cNvGrpSpPr>
          <p:nvPr/>
        </p:nvGrpSpPr>
        <p:grpSpPr bwMode="auto">
          <a:xfrm>
            <a:off x="6302375" y="2151063"/>
            <a:ext cx="227013" cy="409575"/>
            <a:chOff x="4180" y="783"/>
            <a:chExt cx="150" cy="307"/>
          </a:xfrm>
        </p:grpSpPr>
        <p:sp>
          <p:nvSpPr>
            <p:cNvPr id="51392" name="AutoShape 12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1393" name="Rectangle 13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1394" name="Rectangle 13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1395" name="AutoShape 13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1396" name="Line 13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397" name="Line 13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398" name="Rectangle 13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1399" name="Rectangle 13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chemeClr val="tx1"/>
                </a:solidFill>
              </a:endParaRPr>
            </a:p>
          </p:txBody>
        </p:sp>
      </p:grpSp>
      <p:graphicFrame>
        <p:nvGraphicFramePr>
          <p:cNvPr id="51205" name="Object 5"/>
          <p:cNvGraphicFramePr>
            <a:graphicFrameLocks noChangeAspect="1"/>
          </p:cNvGraphicFramePr>
          <p:nvPr/>
        </p:nvGraphicFramePr>
        <p:xfrm>
          <a:off x="7661275" y="1628775"/>
          <a:ext cx="452438" cy="531813"/>
        </p:xfrm>
        <a:graphic>
          <a:graphicData uri="http://schemas.openxmlformats.org/presentationml/2006/ole">
            <p:oleObj spid="_x0000_s51205" name="Clip" r:id="rId17" imgW="1305000" imgH="1085760" progId="">
              <p:embed/>
            </p:oleObj>
          </a:graphicData>
        </a:graphic>
      </p:graphicFrame>
      <p:grpSp>
        <p:nvGrpSpPr>
          <p:cNvPr id="51274" name="Group 138"/>
          <p:cNvGrpSpPr>
            <a:grpSpLocks/>
          </p:cNvGrpSpPr>
          <p:nvPr/>
        </p:nvGrpSpPr>
        <p:grpSpPr bwMode="auto">
          <a:xfrm>
            <a:off x="7594600" y="2235200"/>
            <a:ext cx="439738" cy="687388"/>
            <a:chOff x="2870" y="1518"/>
            <a:chExt cx="292" cy="320"/>
          </a:xfrm>
        </p:grpSpPr>
        <p:graphicFrame>
          <p:nvGraphicFramePr>
            <p:cNvPr id="51206" name="Object 6"/>
            <p:cNvGraphicFramePr>
              <a:graphicFrameLocks noChangeAspect="1"/>
            </p:cNvGraphicFramePr>
            <p:nvPr/>
          </p:nvGraphicFramePr>
          <p:xfrm>
            <a:off x="2870" y="1518"/>
            <a:ext cx="272" cy="282"/>
          </p:xfrm>
          <a:graphic>
            <a:graphicData uri="http://schemas.openxmlformats.org/presentationml/2006/ole">
              <p:oleObj spid="_x0000_s51206" name="Clip" r:id="rId18" imgW="819000" imgH="847800" progId="">
                <p:embed/>
              </p:oleObj>
            </a:graphicData>
          </a:graphic>
        </p:graphicFrame>
        <p:graphicFrame>
          <p:nvGraphicFramePr>
            <p:cNvPr id="51207" name="Object 7"/>
            <p:cNvGraphicFramePr>
              <a:graphicFrameLocks noChangeAspect="1"/>
            </p:cNvGraphicFramePr>
            <p:nvPr/>
          </p:nvGraphicFramePr>
          <p:xfrm>
            <a:off x="2913" y="1602"/>
            <a:ext cx="249" cy="236"/>
          </p:xfrm>
          <a:graphic>
            <a:graphicData uri="http://schemas.openxmlformats.org/presentationml/2006/ole">
              <p:oleObj spid="_x0000_s51207" name="Clip" r:id="rId19" imgW="1266840" imgH="1200240" progId="">
                <p:embed/>
              </p:oleObj>
            </a:graphicData>
          </a:graphic>
        </p:graphicFrame>
      </p:grpSp>
      <p:grpSp>
        <p:nvGrpSpPr>
          <p:cNvPr id="51275" name="Group 141"/>
          <p:cNvGrpSpPr>
            <a:grpSpLocks/>
          </p:cNvGrpSpPr>
          <p:nvPr/>
        </p:nvGrpSpPr>
        <p:grpSpPr bwMode="auto">
          <a:xfrm>
            <a:off x="6445250" y="3373438"/>
            <a:ext cx="542925" cy="233362"/>
            <a:chOff x="3600" y="219"/>
            <a:chExt cx="360" cy="175"/>
          </a:xfrm>
        </p:grpSpPr>
        <p:sp>
          <p:nvSpPr>
            <p:cNvPr id="51379"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80" name="Line 1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81" name="Line 1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82" name="Rectangle 14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83"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84" name="Group 147"/>
            <p:cNvGrpSpPr>
              <a:grpSpLocks/>
            </p:cNvGrpSpPr>
            <p:nvPr/>
          </p:nvGrpSpPr>
          <p:grpSpPr bwMode="auto">
            <a:xfrm>
              <a:off x="3686" y="244"/>
              <a:ext cx="177" cy="66"/>
              <a:chOff x="2848" y="848"/>
              <a:chExt cx="140" cy="98"/>
            </a:xfrm>
          </p:grpSpPr>
          <p:sp>
            <p:nvSpPr>
              <p:cNvPr id="51389" name="Line 1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90" name="Line 1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91" name="Line 1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85" name="Group 151"/>
            <p:cNvGrpSpPr>
              <a:grpSpLocks/>
            </p:cNvGrpSpPr>
            <p:nvPr/>
          </p:nvGrpSpPr>
          <p:grpSpPr bwMode="auto">
            <a:xfrm flipV="1">
              <a:off x="3686" y="243"/>
              <a:ext cx="177" cy="66"/>
              <a:chOff x="2848" y="848"/>
              <a:chExt cx="140" cy="98"/>
            </a:xfrm>
          </p:grpSpPr>
          <p:sp>
            <p:nvSpPr>
              <p:cNvPr id="51386" name="Line 1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87" name="Line 1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88" name="Line 1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76" name="Group 155"/>
          <p:cNvGrpSpPr>
            <a:grpSpLocks/>
          </p:cNvGrpSpPr>
          <p:nvPr/>
        </p:nvGrpSpPr>
        <p:grpSpPr bwMode="auto">
          <a:xfrm>
            <a:off x="7477125" y="3144838"/>
            <a:ext cx="542925" cy="233362"/>
            <a:chOff x="3600" y="219"/>
            <a:chExt cx="360" cy="175"/>
          </a:xfrm>
        </p:grpSpPr>
        <p:sp>
          <p:nvSpPr>
            <p:cNvPr id="51366"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67" name="Line 1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68" name="Line 1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69" name="Rectangle 15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70"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71" name="Group 161"/>
            <p:cNvGrpSpPr>
              <a:grpSpLocks/>
            </p:cNvGrpSpPr>
            <p:nvPr/>
          </p:nvGrpSpPr>
          <p:grpSpPr bwMode="auto">
            <a:xfrm>
              <a:off x="3686" y="244"/>
              <a:ext cx="177" cy="66"/>
              <a:chOff x="2848" y="848"/>
              <a:chExt cx="140" cy="98"/>
            </a:xfrm>
          </p:grpSpPr>
          <p:sp>
            <p:nvSpPr>
              <p:cNvPr id="51376" name="Line 1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77" name="Line 1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78" name="Line 1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72" name="Group 165"/>
            <p:cNvGrpSpPr>
              <a:grpSpLocks/>
            </p:cNvGrpSpPr>
            <p:nvPr/>
          </p:nvGrpSpPr>
          <p:grpSpPr bwMode="auto">
            <a:xfrm flipV="1">
              <a:off x="3686" y="243"/>
              <a:ext cx="177" cy="66"/>
              <a:chOff x="2848" y="848"/>
              <a:chExt cx="140" cy="98"/>
            </a:xfrm>
          </p:grpSpPr>
          <p:sp>
            <p:nvSpPr>
              <p:cNvPr id="51373" name="Line 1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74" name="Line 1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75" name="Line 1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77" name="Group 169"/>
          <p:cNvGrpSpPr>
            <a:grpSpLocks/>
          </p:cNvGrpSpPr>
          <p:nvPr/>
        </p:nvGrpSpPr>
        <p:grpSpPr bwMode="auto">
          <a:xfrm>
            <a:off x="7496175" y="3802063"/>
            <a:ext cx="542925" cy="233362"/>
            <a:chOff x="3600" y="219"/>
            <a:chExt cx="360" cy="175"/>
          </a:xfrm>
        </p:grpSpPr>
        <p:sp>
          <p:nvSpPr>
            <p:cNvPr id="51353" name="Oval 1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54" name="Line 17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55" name="Line 17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56" name="Rectangle 17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57" name="Oval 1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58" name="Group 175"/>
            <p:cNvGrpSpPr>
              <a:grpSpLocks/>
            </p:cNvGrpSpPr>
            <p:nvPr/>
          </p:nvGrpSpPr>
          <p:grpSpPr bwMode="auto">
            <a:xfrm>
              <a:off x="3686" y="244"/>
              <a:ext cx="177" cy="66"/>
              <a:chOff x="2848" y="848"/>
              <a:chExt cx="140" cy="98"/>
            </a:xfrm>
          </p:grpSpPr>
          <p:sp>
            <p:nvSpPr>
              <p:cNvPr id="51363" name="Line 17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64" name="Line 17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65" name="Line 17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59" name="Group 179"/>
            <p:cNvGrpSpPr>
              <a:grpSpLocks/>
            </p:cNvGrpSpPr>
            <p:nvPr/>
          </p:nvGrpSpPr>
          <p:grpSpPr bwMode="auto">
            <a:xfrm flipV="1">
              <a:off x="3686" y="243"/>
              <a:ext cx="177" cy="66"/>
              <a:chOff x="2848" y="848"/>
              <a:chExt cx="140" cy="98"/>
            </a:xfrm>
          </p:grpSpPr>
          <p:sp>
            <p:nvSpPr>
              <p:cNvPr id="51360" name="Line 18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61" name="Line 18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62" name="Line 18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78" name="Group 183"/>
          <p:cNvGrpSpPr>
            <a:grpSpLocks/>
          </p:cNvGrpSpPr>
          <p:nvPr/>
        </p:nvGrpSpPr>
        <p:grpSpPr bwMode="auto">
          <a:xfrm>
            <a:off x="8547100" y="3352800"/>
            <a:ext cx="541338" cy="233363"/>
            <a:chOff x="3600" y="219"/>
            <a:chExt cx="360" cy="175"/>
          </a:xfrm>
        </p:grpSpPr>
        <p:sp>
          <p:nvSpPr>
            <p:cNvPr id="51340" name="Oval 1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41"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42"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43" name="Rectangle 18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44" name="Oval 1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45" name="Group 189"/>
            <p:cNvGrpSpPr>
              <a:grpSpLocks/>
            </p:cNvGrpSpPr>
            <p:nvPr/>
          </p:nvGrpSpPr>
          <p:grpSpPr bwMode="auto">
            <a:xfrm>
              <a:off x="3686" y="244"/>
              <a:ext cx="177" cy="66"/>
              <a:chOff x="2848" y="848"/>
              <a:chExt cx="140" cy="98"/>
            </a:xfrm>
          </p:grpSpPr>
          <p:sp>
            <p:nvSpPr>
              <p:cNvPr id="51350"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51"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52"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46" name="Group 193"/>
            <p:cNvGrpSpPr>
              <a:grpSpLocks/>
            </p:cNvGrpSpPr>
            <p:nvPr/>
          </p:nvGrpSpPr>
          <p:grpSpPr bwMode="auto">
            <a:xfrm flipV="1">
              <a:off x="3686" y="243"/>
              <a:ext cx="177" cy="66"/>
              <a:chOff x="2848" y="848"/>
              <a:chExt cx="140" cy="98"/>
            </a:xfrm>
          </p:grpSpPr>
          <p:sp>
            <p:nvSpPr>
              <p:cNvPr id="51347"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48"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49"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79" name="Group 197"/>
          <p:cNvGrpSpPr>
            <a:grpSpLocks/>
          </p:cNvGrpSpPr>
          <p:nvPr/>
        </p:nvGrpSpPr>
        <p:grpSpPr bwMode="auto">
          <a:xfrm>
            <a:off x="8337550" y="4249738"/>
            <a:ext cx="542925" cy="233362"/>
            <a:chOff x="3600" y="219"/>
            <a:chExt cx="360" cy="175"/>
          </a:xfrm>
        </p:grpSpPr>
        <p:sp>
          <p:nvSpPr>
            <p:cNvPr id="51327" name="Oval 1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28"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29"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30" name="Rectangle 20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31" name="Oval 2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32" name="Group 203"/>
            <p:cNvGrpSpPr>
              <a:grpSpLocks/>
            </p:cNvGrpSpPr>
            <p:nvPr/>
          </p:nvGrpSpPr>
          <p:grpSpPr bwMode="auto">
            <a:xfrm>
              <a:off x="3686" y="244"/>
              <a:ext cx="177" cy="66"/>
              <a:chOff x="2848" y="848"/>
              <a:chExt cx="140" cy="98"/>
            </a:xfrm>
          </p:grpSpPr>
          <p:sp>
            <p:nvSpPr>
              <p:cNvPr id="51337"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38"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39"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33" name="Group 207"/>
            <p:cNvGrpSpPr>
              <a:grpSpLocks/>
            </p:cNvGrpSpPr>
            <p:nvPr/>
          </p:nvGrpSpPr>
          <p:grpSpPr bwMode="auto">
            <a:xfrm flipV="1">
              <a:off x="3686" y="243"/>
              <a:ext cx="177" cy="66"/>
              <a:chOff x="2848" y="848"/>
              <a:chExt cx="140" cy="98"/>
            </a:xfrm>
          </p:grpSpPr>
          <p:sp>
            <p:nvSpPr>
              <p:cNvPr id="51334"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35"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36"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80" name="Group 211"/>
          <p:cNvGrpSpPr>
            <a:grpSpLocks/>
          </p:cNvGrpSpPr>
          <p:nvPr/>
        </p:nvGrpSpPr>
        <p:grpSpPr bwMode="auto">
          <a:xfrm>
            <a:off x="7975600" y="4833938"/>
            <a:ext cx="542925" cy="234950"/>
            <a:chOff x="3600" y="219"/>
            <a:chExt cx="360" cy="175"/>
          </a:xfrm>
        </p:grpSpPr>
        <p:sp>
          <p:nvSpPr>
            <p:cNvPr id="51314" name="Oval 2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15" name="Line 2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16" name="Line 2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17" name="Rectangle 2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18" name="Oval 2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19" name="Group 217"/>
            <p:cNvGrpSpPr>
              <a:grpSpLocks/>
            </p:cNvGrpSpPr>
            <p:nvPr/>
          </p:nvGrpSpPr>
          <p:grpSpPr bwMode="auto">
            <a:xfrm>
              <a:off x="3686" y="244"/>
              <a:ext cx="177" cy="66"/>
              <a:chOff x="2848" y="848"/>
              <a:chExt cx="140" cy="98"/>
            </a:xfrm>
          </p:grpSpPr>
          <p:sp>
            <p:nvSpPr>
              <p:cNvPr id="51324" name="Line 2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25" name="Line 2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26" name="Line 2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20" name="Group 221"/>
            <p:cNvGrpSpPr>
              <a:grpSpLocks/>
            </p:cNvGrpSpPr>
            <p:nvPr/>
          </p:nvGrpSpPr>
          <p:grpSpPr bwMode="auto">
            <a:xfrm flipV="1">
              <a:off x="3686" y="243"/>
              <a:ext cx="177" cy="66"/>
              <a:chOff x="2848" y="848"/>
              <a:chExt cx="140" cy="98"/>
            </a:xfrm>
          </p:grpSpPr>
          <p:sp>
            <p:nvSpPr>
              <p:cNvPr id="51321" name="Line 2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22" name="Line 2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23" name="Line 2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81" name="Group 225"/>
          <p:cNvGrpSpPr>
            <a:grpSpLocks/>
          </p:cNvGrpSpPr>
          <p:nvPr/>
        </p:nvGrpSpPr>
        <p:grpSpPr bwMode="auto">
          <a:xfrm>
            <a:off x="7315200" y="5322888"/>
            <a:ext cx="541338" cy="233362"/>
            <a:chOff x="3600" y="219"/>
            <a:chExt cx="360" cy="175"/>
          </a:xfrm>
        </p:grpSpPr>
        <p:sp>
          <p:nvSpPr>
            <p:cNvPr id="51301" name="Oval 2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302" name="Line 2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03" name="Line 2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04" name="Rectangle 2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305" name="Oval 2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306" name="Group 231"/>
            <p:cNvGrpSpPr>
              <a:grpSpLocks/>
            </p:cNvGrpSpPr>
            <p:nvPr/>
          </p:nvGrpSpPr>
          <p:grpSpPr bwMode="auto">
            <a:xfrm>
              <a:off x="3686" y="244"/>
              <a:ext cx="177" cy="66"/>
              <a:chOff x="2848" y="848"/>
              <a:chExt cx="140" cy="98"/>
            </a:xfrm>
          </p:grpSpPr>
          <p:sp>
            <p:nvSpPr>
              <p:cNvPr id="51311" name="Line 2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12" name="Line 2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13" name="Line 2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307" name="Group 235"/>
            <p:cNvGrpSpPr>
              <a:grpSpLocks/>
            </p:cNvGrpSpPr>
            <p:nvPr/>
          </p:nvGrpSpPr>
          <p:grpSpPr bwMode="auto">
            <a:xfrm flipV="1">
              <a:off x="3686" y="243"/>
              <a:ext cx="177" cy="66"/>
              <a:chOff x="2848" y="848"/>
              <a:chExt cx="140" cy="98"/>
            </a:xfrm>
          </p:grpSpPr>
          <p:sp>
            <p:nvSpPr>
              <p:cNvPr id="51308" name="Line 2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09" name="Line 2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10" name="Line 2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1282" name="Group 239"/>
          <p:cNvGrpSpPr>
            <a:grpSpLocks/>
          </p:cNvGrpSpPr>
          <p:nvPr/>
        </p:nvGrpSpPr>
        <p:grpSpPr bwMode="auto">
          <a:xfrm>
            <a:off x="6445250" y="4946650"/>
            <a:ext cx="542925" cy="233363"/>
            <a:chOff x="3600" y="219"/>
            <a:chExt cx="360" cy="175"/>
          </a:xfrm>
        </p:grpSpPr>
        <p:sp>
          <p:nvSpPr>
            <p:cNvPr id="51288" name="Oval 2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1289" name="Line 2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90" name="Line 2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91" name="Rectangle 2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1292" name="Oval 2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1293" name="Group 245"/>
            <p:cNvGrpSpPr>
              <a:grpSpLocks/>
            </p:cNvGrpSpPr>
            <p:nvPr/>
          </p:nvGrpSpPr>
          <p:grpSpPr bwMode="auto">
            <a:xfrm>
              <a:off x="3686" y="244"/>
              <a:ext cx="177" cy="66"/>
              <a:chOff x="2848" y="848"/>
              <a:chExt cx="140" cy="98"/>
            </a:xfrm>
          </p:grpSpPr>
          <p:sp>
            <p:nvSpPr>
              <p:cNvPr id="51298" name="Line 2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299" name="Line 2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300" name="Line 2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1294" name="Group 249"/>
            <p:cNvGrpSpPr>
              <a:grpSpLocks/>
            </p:cNvGrpSpPr>
            <p:nvPr/>
          </p:nvGrpSpPr>
          <p:grpSpPr bwMode="auto">
            <a:xfrm flipV="1">
              <a:off x="3686" y="243"/>
              <a:ext cx="177" cy="66"/>
              <a:chOff x="2848" y="848"/>
              <a:chExt cx="140" cy="98"/>
            </a:xfrm>
          </p:grpSpPr>
          <p:sp>
            <p:nvSpPr>
              <p:cNvPr id="51295" name="Line 2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296" name="Line 2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1297" name="Line 2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51283" name="Text Box 253"/>
          <p:cNvSpPr txBox="1">
            <a:spLocks noChangeArrowheads="1"/>
          </p:cNvSpPr>
          <p:nvPr/>
        </p:nvSpPr>
        <p:spPr bwMode="auto">
          <a:xfrm>
            <a:off x="6240463" y="1738313"/>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router</a:t>
            </a:r>
            <a:endParaRPr lang="en-US" sz="2000">
              <a:solidFill>
                <a:schemeClr val="tx1"/>
              </a:solidFill>
            </a:endParaRPr>
          </a:p>
        </p:txBody>
      </p:sp>
      <p:sp>
        <p:nvSpPr>
          <p:cNvPr id="51284" name="Text Box 254"/>
          <p:cNvSpPr txBox="1">
            <a:spLocks noChangeArrowheads="1"/>
          </p:cNvSpPr>
          <p:nvPr/>
        </p:nvSpPr>
        <p:spPr bwMode="auto">
          <a:xfrm>
            <a:off x="7553325" y="1865313"/>
            <a:ext cx="1595438"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workstation</a:t>
            </a:r>
            <a:endParaRPr lang="en-US" sz="2000">
              <a:solidFill>
                <a:schemeClr val="tx1"/>
              </a:solidFill>
            </a:endParaRPr>
          </a:p>
        </p:txBody>
      </p:sp>
      <p:sp>
        <p:nvSpPr>
          <p:cNvPr id="51285" name="Text Box 255"/>
          <p:cNvSpPr txBox="1">
            <a:spLocks noChangeArrowheads="1"/>
          </p:cNvSpPr>
          <p:nvPr/>
        </p:nvSpPr>
        <p:spPr bwMode="auto">
          <a:xfrm>
            <a:off x="6477000" y="2249488"/>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server</a:t>
            </a:r>
            <a:endParaRPr lang="en-US" sz="2000">
              <a:solidFill>
                <a:schemeClr val="tx1"/>
              </a:solidFill>
            </a:endParaRPr>
          </a:p>
        </p:txBody>
      </p:sp>
      <p:sp>
        <p:nvSpPr>
          <p:cNvPr id="51286" name="Text Box 256"/>
          <p:cNvSpPr txBox="1">
            <a:spLocks noChangeArrowheads="1"/>
          </p:cNvSpPr>
          <p:nvPr/>
        </p:nvSpPr>
        <p:spPr bwMode="auto">
          <a:xfrm>
            <a:off x="7969250" y="2435225"/>
            <a:ext cx="952500"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mobile</a:t>
            </a:r>
            <a:endParaRPr lang="en-US" sz="2000">
              <a:solidFill>
                <a:schemeClr val="tx1"/>
              </a:solidFill>
            </a:endParaRPr>
          </a:p>
        </p:txBody>
      </p:sp>
      <p:sp>
        <p:nvSpPr>
          <p:cNvPr id="51287" name="Line 257"/>
          <p:cNvSpPr>
            <a:spLocks noChangeShapeType="1"/>
          </p:cNvSpPr>
          <p:nvPr/>
        </p:nvSpPr>
        <p:spPr bwMode="auto">
          <a:xfrm flipV="1">
            <a:off x="6723063" y="5159375"/>
            <a:ext cx="1587" cy="24923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1219" name="Object 19"/>
          <p:cNvGraphicFramePr>
            <a:graphicFrameLocks noChangeAspect="1"/>
          </p:cNvGraphicFramePr>
          <p:nvPr/>
        </p:nvGraphicFramePr>
        <p:xfrm>
          <a:off x="6819900" y="5437188"/>
          <a:ext cx="449263" cy="593725"/>
        </p:xfrm>
        <a:graphic>
          <a:graphicData uri="http://schemas.openxmlformats.org/presentationml/2006/ole">
            <p:oleObj spid="_x0000_s51219" name="Clip" r:id="rId20" imgW="1305000" imgH="1085760" progId="">
              <p:embed/>
            </p:oleObj>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GB" smtClean="0"/>
              <a:t>Interface Configuration</a:t>
            </a:r>
            <a:endParaRPr lang="en-US" smtClean="0"/>
          </a:p>
        </p:txBody>
      </p:sp>
      <p:sp>
        <p:nvSpPr>
          <p:cNvPr id="41987"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Administratively enable/disable the interface</a:t>
            </a:r>
          </a:p>
          <a:p>
            <a:pPr lvl="1">
              <a:defRPr/>
            </a:pPr>
            <a:r>
              <a:rPr lang="en-GB" dirty="0" err="1" smtClean="0">
                <a:latin typeface="Courier"/>
                <a:cs typeface="Courier"/>
              </a:rPr>
              <a:t>router(config-if)#no</a:t>
            </a:r>
            <a:r>
              <a:rPr lang="en-GB" dirty="0" smtClean="0">
                <a:latin typeface="Courier"/>
                <a:cs typeface="Courier"/>
              </a:rPr>
              <a:t> shutdown</a:t>
            </a:r>
          </a:p>
          <a:p>
            <a:pPr lvl="1">
              <a:defRPr/>
            </a:pPr>
            <a:r>
              <a:rPr lang="en-GB" dirty="0" err="1" smtClean="0">
                <a:latin typeface="Courier"/>
                <a:cs typeface="Courier"/>
              </a:rPr>
              <a:t>router(config-if)#shutdown</a:t>
            </a:r>
            <a:endParaRPr lang="en-GB" dirty="0" smtClean="0">
              <a:latin typeface="Courier"/>
              <a:cs typeface="Courier"/>
            </a:endParaRPr>
          </a:p>
          <a:p>
            <a:pPr lvl="1">
              <a:defRPr/>
            </a:pPr>
            <a:endParaRPr lang="en-GB" dirty="0" smtClean="0"/>
          </a:p>
          <a:p>
            <a:pPr>
              <a:buClr>
                <a:schemeClr val="accent6">
                  <a:lumMod val="60000"/>
                  <a:lumOff val="40000"/>
                </a:schemeClr>
              </a:buClr>
              <a:buFont typeface="Wingdings" charset="2"/>
              <a:buChar char="§"/>
              <a:defRPr/>
            </a:pPr>
            <a:r>
              <a:rPr lang="en-GB" dirty="0" smtClean="0"/>
              <a:t>Description</a:t>
            </a:r>
          </a:p>
          <a:p>
            <a:pPr lvl="1">
              <a:defRPr/>
            </a:pPr>
            <a:r>
              <a:rPr lang="en-GB" dirty="0" err="1" smtClean="0">
                <a:latin typeface="Courier"/>
                <a:cs typeface="Courier"/>
              </a:rPr>
              <a:t>router(config-if)#description</a:t>
            </a:r>
            <a:r>
              <a:rPr lang="en-GB" dirty="0" smtClean="0">
                <a:latin typeface="Courier"/>
                <a:cs typeface="Courier"/>
              </a:rPr>
              <a:t> </a:t>
            </a:r>
            <a:r>
              <a:rPr lang="en-GB" dirty="0" err="1" smtClean="0">
                <a:latin typeface="Courier"/>
                <a:cs typeface="Courier"/>
              </a:rPr>
              <a:t>ethernet</a:t>
            </a:r>
            <a:r>
              <a:rPr lang="en-GB" dirty="0" smtClean="0">
                <a:latin typeface="Courier"/>
                <a:cs typeface="Courier"/>
              </a:rPr>
              <a:t> link 		to admin building router</a:t>
            </a:r>
          </a:p>
          <a:p>
            <a:pPr>
              <a:defRPr/>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smtClean="0"/>
              <a:t>Global Configuration Commands</a:t>
            </a:r>
            <a:endParaRPr lang="en-US" smtClean="0"/>
          </a:p>
        </p:txBody>
      </p:sp>
      <p:sp>
        <p:nvSpPr>
          <p:cNvPr id="4301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Cisco global </a:t>
            </a:r>
            <a:r>
              <a:rPr lang="en-GB" dirty="0" err="1" smtClean="0"/>
              <a:t>config</a:t>
            </a:r>
            <a:r>
              <a:rPr lang="en-GB" dirty="0" smtClean="0"/>
              <a:t> should always include:</a:t>
            </a:r>
          </a:p>
          <a:p>
            <a:pPr lvl="1">
              <a:spcBef>
                <a:spcPts val="0"/>
              </a:spcBef>
              <a:buClr>
                <a:schemeClr val="accent6">
                  <a:lumMod val="60000"/>
                  <a:lumOff val="40000"/>
                </a:schemeClr>
              </a:buClr>
              <a:defRPr/>
            </a:pPr>
            <a:r>
              <a:rPr lang="en-GB" dirty="0" err="1" smtClean="0">
                <a:latin typeface="Courier"/>
                <a:cs typeface="Courier"/>
              </a:rPr>
              <a:t>ip</a:t>
            </a:r>
            <a:r>
              <a:rPr lang="en-GB" dirty="0" smtClean="0">
                <a:latin typeface="Courier"/>
                <a:cs typeface="Courier"/>
              </a:rPr>
              <a:t> classless</a:t>
            </a:r>
          </a:p>
          <a:p>
            <a:pPr lvl="1">
              <a:spcBef>
                <a:spcPts val="0"/>
              </a:spcBef>
              <a:buClr>
                <a:schemeClr val="accent6">
                  <a:lumMod val="60000"/>
                  <a:lumOff val="40000"/>
                </a:schemeClr>
              </a:buClr>
              <a:defRPr/>
            </a:pPr>
            <a:r>
              <a:rPr lang="en-GB" dirty="0" err="1" smtClean="0">
                <a:latin typeface="Courier"/>
                <a:cs typeface="Courier"/>
              </a:rPr>
              <a:t>ip</a:t>
            </a:r>
            <a:r>
              <a:rPr lang="en-GB" dirty="0" smtClean="0">
                <a:latin typeface="Courier"/>
                <a:cs typeface="Courier"/>
              </a:rPr>
              <a:t> subnet-zero</a:t>
            </a:r>
          </a:p>
          <a:p>
            <a:pPr lvl="1">
              <a:spcBef>
                <a:spcPts val="0"/>
              </a:spcBef>
              <a:buClr>
                <a:schemeClr val="accent6">
                  <a:lumMod val="60000"/>
                  <a:lumOff val="40000"/>
                </a:schemeClr>
              </a:buClr>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domain-lookup</a:t>
            </a:r>
          </a:p>
          <a:p>
            <a:pPr>
              <a:buClr>
                <a:schemeClr val="accent6">
                  <a:lumMod val="60000"/>
                  <a:lumOff val="40000"/>
                </a:schemeClr>
              </a:buClr>
              <a:buFont typeface="Wingdings" charset="2"/>
              <a:buChar char="§"/>
              <a:defRPr/>
            </a:pPr>
            <a:r>
              <a:rPr lang="en-GB" dirty="0" smtClean="0"/>
              <a:t>Cisco interface </a:t>
            </a:r>
            <a:r>
              <a:rPr lang="en-GB" dirty="0" err="1" smtClean="0"/>
              <a:t>config</a:t>
            </a:r>
            <a:r>
              <a:rPr lang="en-GB" dirty="0" smtClean="0"/>
              <a:t> should usually include:</a:t>
            </a:r>
          </a:p>
          <a:p>
            <a:pPr lvl="1">
              <a:spcBef>
                <a:spcPts val="0"/>
              </a:spcBef>
              <a:buClr>
                <a:schemeClr val="accent6">
                  <a:lumMod val="60000"/>
                  <a:lumOff val="40000"/>
                </a:schemeClr>
              </a:buClr>
              <a:defRPr/>
            </a:pPr>
            <a:r>
              <a:rPr lang="en-GB" dirty="0" smtClean="0">
                <a:latin typeface="Courier"/>
                <a:cs typeface="Courier"/>
              </a:rPr>
              <a:t>no shutdown</a:t>
            </a:r>
          </a:p>
          <a:p>
            <a:pPr lvl="1">
              <a:spcBef>
                <a:spcPts val="0"/>
              </a:spcBef>
              <a:buClr>
                <a:schemeClr val="accent6">
                  <a:lumMod val="60000"/>
                  <a:lumOff val="40000"/>
                </a:schemeClr>
              </a:buClr>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proxy-</a:t>
            </a:r>
            <a:r>
              <a:rPr lang="en-GB" dirty="0" err="1" smtClean="0">
                <a:latin typeface="Courier"/>
                <a:cs typeface="Courier"/>
              </a:rPr>
              <a:t>arp</a:t>
            </a:r>
            <a:endParaRPr lang="en-GB" dirty="0" smtClean="0">
              <a:latin typeface="Courier"/>
              <a:cs typeface="Courier"/>
            </a:endParaRPr>
          </a:p>
          <a:p>
            <a:pPr lvl="1">
              <a:spcBef>
                <a:spcPts val="0"/>
              </a:spcBef>
              <a:buClr>
                <a:schemeClr val="accent6">
                  <a:lumMod val="60000"/>
                  <a:lumOff val="40000"/>
                </a:schemeClr>
              </a:buClr>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redirects</a:t>
            </a:r>
          </a:p>
          <a:p>
            <a:pPr lvl="1">
              <a:spcBef>
                <a:spcPts val="0"/>
              </a:spcBef>
              <a:buClr>
                <a:schemeClr val="accent6">
                  <a:lumMod val="60000"/>
                  <a:lumOff val="40000"/>
                </a:schemeClr>
              </a:buClr>
              <a:defRPr/>
            </a:pPr>
            <a:r>
              <a:rPr lang="en-GB" dirty="0" smtClean="0">
                <a:latin typeface="Courier"/>
                <a:cs typeface="Courier"/>
              </a:rPr>
              <a:t>no </a:t>
            </a:r>
            <a:r>
              <a:rPr lang="en-GB" dirty="0" err="1" smtClean="0">
                <a:latin typeface="Courier"/>
                <a:cs typeface="Courier"/>
              </a:rPr>
              <a:t>ip</a:t>
            </a:r>
            <a:r>
              <a:rPr lang="en-GB" dirty="0" smtClean="0">
                <a:latin typeface="Courier"/>
                <a:cs typeface="Courier"/>
              </a:rPr>
              <a:t> directed-broadcast</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GB" smtClean="0"/>
              <a:t>Looking at the Configuration</a:t>
            </a:r>
            <a:endParaRPr lang="en-US" smtClean="0"/>
          </a:p>
        </p:txBody>
      </p:sp>
      <p:sp>
        <p:nvSpPr>
          <p:cNvPr id="44035"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Use “</a:t>
            </a:r>
            <a:r>
              <a:rPr lang="en-GB" dirty="0" smtClean="0">
                <a:latin typeface="Courier"/>
                <a:cs typeface="Courier"/>
              </a:rPr>
              <a:t>show running-configuration</a:t>
            </a:r>
            <a:r>
              <a:rPr lang="en-GB" dirty="0" smtClean="0"/>
              <a:t>” to see the current configuration</a:t>
            </a:r>
          </a:p>
          <a:p>
            <a:pPr>
              <a:buClr>
                <a:schemeClr val="accent6">
                  <a:lumMod val="60000"/>
                  <a:lumOff val="40000"/>
                </a:schemeClr>
              </a:buClr>
              <a:buFont typeface="Wingdings" charset="2"/>
              <a:buChar char="§"/>
              <a:defRPr/>
            </a:pPr>
            <a:endParaRPr lang="en-GB" dirty="0" smtClean="0"/>
          </a:p>
          <a:p>
            <a:pPr>
              <a:buClr>
                <a:schemeClr val="accent6">
                  <a:lumMod val="60000"/>
                  <a:lumOff val="40000"/>
                </a:schemeClr>
              </a:buClr>
              <a:buFont typeface="Wingdings" charset="2"/>
              <a:buChar char="§"/>
              <a:defRPr/>
            </a:pPr>
            <a:r>
              <a:rPr lang="en-GB" dirty="0" smtClean="0"/>
              <a:t>Use “</a:t>
            </a:r>
            <a:r>
              <a:rPr lang="en-GB" dirty="0" smtClean="0">
                <a:latin typeface="Courier"/>
                <a:cs typeface="Courier"/>
              </a:rPr>
              <a:t>show </a:t>
            </a:r>
            <a:r>
              <a:rPr lang="en-GB" dirty="0" err="1" smtClean="0">
                <a:latin typeface="Courier"/>
                <a:cs typeface="Courier"/>
              </a:rPr>
              <a:t>startup</a:t>
            </a:r>
            <a:r>
              <a:rPr lang="en-GB" dirty="0" smtClean="0">
                <a:latin typeface="Courier"/>
                <a:cs typeface="Courier"/>
              </a:rPr>
              <a:t>-configuration</a:t>
            </a:r>
            <a:r>
              <a:rPr lang="en-GB" dirty="0" smtClean="0"/>
              <a:t>” to see the configuration in NVRAM, that will be loaded the next time the router is rebooted or reloaded</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GB"/>
              <a:t>Interactive Configuration</a:t>
            </a:r>
            <a:endParaRPr lang="en-US"/>
          </a:p>
        </p:txBody>
      </p:sp>
      <p:sp>
        <p:nvSpPr>
          <p:cNvPr id="45059" name="Rectangle 3"/>
          <p:cNvSpPr>
            <a:spLocks noGrp="1" noChangeArrowheads="1"/>
          </p:cNvSpPr>
          <p:nvPr>
            <p:ph type="body" idx="1"/>
          </p:nvPr>
        </p:nvSpPr>
        <p:spPr/>
        <p:txBody>
          <a:bodyPr/>
          <a:lstStyle/>
          <a:p>
            <a:pPr eaLnBrk="1" hangingPunct="1">
              <a:spcBef>
                <a:spcPts val="2375"/>
              </a:spcBef>
              <a:buClr>
                <a:schemeClr val="accent6">
                  <a:lumMod val="60000"/>
                  <a:lumOff val="40000"/>
                </a:schemeClr>
              </a:buClr>
              <a:buFont typeface="Wingdings" charset="2"/>
              <a:buChar char="§"/>
              <a:defRPr/>
            </a:pPr>
            <a:r>
              <a:rPr lang="en-GB" sz="2000" dirty="0"/>
              <a:t>Enter configuration mode, using “</a:t>
            </a:r>
            <a:r>
              <a:rPr lang="en-GB" sz="2000" b="1" dirty="0">
                <a:latin typeface="Courier New" charset="0"/>
                <a:ea typeface="Courier New" charset="0"/>
                <a:cs typeface="Courier New" charset="0"/>
              </a:rPr>
              <a:t>configure terminal</a:t>
            </a:r>
            <a:r>
              <a:rPr lang="en-GB" sz="2000" dirty="0"/>
              <a:t>”</a:t>
            </a:r>
            <a:r>
              <a:rPr lang="en-GB" sz="2000" dirty="0" smtClean="0"/>
              <a:t> </a:t>
            </a:r>
            <a:br>
              <a:rPr lang="en-GB" sz="2000" dirty="0" smtClean="0"/>
            </a:br>
            <a:r>
              <a:rPr lang="en-GB" sz="1800" dirty="0" smtClean="0"/>
              <a:t>Often </a:t>
            </a:r>
            <a:r>
              <a:rPr lang="en-GB" sz="1800" dirty="0"/>
              <a:t>abbreviated to “</a:t>
            </a:r>
            <a:r>
              <a:rPr lang="en-GB" sz="1800" b="1" dirty="0">
                <a:latin typeface="Courier New" charset="0"/>
                <a:ea typeface="Courier New" charset="0"/>
                <a:cs typeface="Courier New" charset="0"/>
              </a:rPr>
              <a:t>conf </a:t>
            </a:r>
            <a:r>
              <a:rPr lang="en-GB" sz="1800" b="1" dirty="0" err="1">
                <a:latin typeface="Courier New" charset="0"/>
                <a:ea typeface="Courier New" charset="0"/>
                <a:cs typeface="Courier New" charset="0"/>
              </a:rPr>
              <a:t>t</a:t>
            </a:r>
            <a:r>
              <a:rPr lang="en-GB" sz="1800" dirty="0"/>
              <a:t>”</a:t>
            </a:r>
          </a:p>
          <a:p>
            <a:pPr eaLnBrk="1" hangingPunct="1">
              <a:spcBef>
                <a:spcPts val="2375"/>
              </a:spcBef>
              <a:buClr>
                <a:schemeClr val="accent6">
                  <a:lumMod val="60000"/>
                  <a:lumOff val="40000"/>
                </a:schemeClr>
              </a:buClr>
              <a:buFont typeface="Wingdings" charset="2"/>
              <a:buChar char="§"/>
              <a:defRPr/>
            </a:pPr>
            <a:r>
              <a:rPr lang="en-GB" sz="2000" dirty="0"/>
              <a:t>Prompt gives a hint about where you </a:t>
            </a:r>
            <a:r>
              <a:rPr lang="en-GB" sz="2000" dirty="0" smtClean="0"/>
              <a:t>are:</a:t>
            </a:r>
            <a:br>
              <a:rPr lang="en-GB" sz="2000" dirty="0" smtClean="0"/>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#configure</a:t>
            </a:r>
            <a:r>
              <a:rPr lang="en-GB" sz="2000" b="1" dirty="0">
                <a:latin typeface="Courier New" charset="0"/>
                <a:ea typeface="Courier New" charset="0"/>
                <a:cs typeface="Courier New" charset="0"/>
              </a:rPr>
              <a:t> </a:t>
            </a:r>
            <a:r>
              <a:rPr lang="en-GB" sz="2000" b="1" dirty="0" smtClean="0">
                <a:latin typeface="Courier New" charset="0"/>
                <a:ea typeface="Courier New" charset="0"/>
                <a:cs typeface="Courier New" charset="0"/>
              </a:rPr>
              <a:t>terminal</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(config)#ip</a:t>
            </a:r>
            <a:r>
              <a:rPr lang="en-GB" sz="2000" b="1" dirty="0">
                <a:latin typeface="Courier New" charset="0"/>
                <a:ea typeface="Courier New" charset="0"/>
                <a:cs typeface="Courier New" charset="0"/>
              </a:rPr>
              <a:t> </a:t>
            </a:r>
            <a:r>
              <a:rPr lang="en-GB" sz="2000" b="1" dirty="0" smtClean="0">
                <a:latin typeface="Courier New" charset="0"/>
                <a:ea typeface="Courier New" charset="0"/>
                <a:cs typeface="Courier New" charset="0"/>
              </a:rPr>
              <a:t>classless</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(config)#ip</a:t>
            </a:r>
            <a:r>
              <a:rPr lang="en-GB" sz="2000" b="1" dirty="0">
                <a:latin typeface="Courier New" charset="0"/>
                <a:ea typeface="Courier New" charset="0"/>
                <a:cs typeface="Courier New" charset="0"/>
              </a:rPr>
              <a:t> subnet-</a:t>
            </a:r>
            <a:r>
              <a:rPr lang="en-GB" sz="2000" b="1" dirty="0" smtClean="0">
                <a:latin typeface="Courier New" charset="0"/>
                <a:ea typeface="Courier New" charset="0"/>
                <a:cs typeface="Courier New" charset="0"/>
              </a:rPr>
              <a:t>zero</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(config)#int</a:t>
            </a:r>
            <a:r>
              <a:rPr lang="en-GB" sz="2000" b="1" dirty="0">
                <a:latin typeface="Courier New" charset="0"/>
                <a:ea typeface="Courier New" charset="0"/>
                <a:cs typeface="Courier New" charset="0"/>
              </a:rPr>
              <a:t> fasteth0/</a:t>
            </a:r>
            <a:r>
              <a:rPr lang="en-GB" sz="2000" b="1" dirty="0" smtClean="0">
                <a:latin typeface="Courier New" charset="0"/>
                <a:ea typeface="Courier New" charset="0"/>
                <a:cs typeface="Courier New" charset="0"/>
              </a:rPr>
              <a:t>1</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(config-if)#ip</a:t>
            </a:r>
            <a:r>
              <a:rPr lang="en-GB" sz="2000" b="1" dirty="0">
                <a:latin typeface="Courier New" charset="0"/>
                <a:ea typeface="Courier New" charset="0"/>
                <a:cs typeface="Courier New" charset="0"/>
              </a:rPr>
              <a:t> </a:t>
            </a:r>
            <a:r>
              <a:rPr lang="en-GB" sz="2000" b="1" dirty="0" err="1">
                <a:latin typeface="Courier New" charset="0"/>
                <a:ea typeface="Courier New" charset="0"/>
                <a:cs typeface="Courier New" charset="0"/>
              </a:rPr>
              <a:t>addr</a:t>
            </a:r>
            <a:r>
              <a:rPr lang="en-GB" sz="2000" b="1" dirty="0">
                <a:latin typeface="Courier New" charset="0"/>
                <a:ea typeface="Courier New" charset="0"/>
                <a:cs typeface="Courier New" charset="0"/>
              </a:rPr>
              <a:t> </a:t>
            </a:r>
            <a:r>
              <a:rPr lang="en-GB" sz="2000" b="1" dirty="0" err="1">
                <a:latin typeface="Courier New" charset="0"/>
                <a:ea typeface="Courier New" charset="0"/>
                <a:cs typeface="Courier New" charset="0"/>
              </a:rPr>
              <a:t>n.n.n.n</a:t>
            </a:r>
            <a:r>
              <a:rPr lang="en-GB" sz="2000" b="1" dirty="0">
                <a:latin typeface="Courier New" charset="0"/>
                <a:ea typeface="Courier New" charset="0"/>
                <a:cs typeface="Courier New" charset="0"/>
              </a:rPr>
              <a:t> </a:t>
            </a:r>
            <a:r>
              <a:rPr lang="en-GB" sz="2000" b="1" dirty="0" err="1" smtClean="0">
                <a:latin typeface="Courier New" charset="0"/>
                <a:ea typeface="Courier New" charset="0"/>
                <a:cs typeface="Courier New" charset="0"/>
              </a:rPr>
              <a:t>m.m.m.m</a:t>
            </a:r>
            <a:r>
              <a:rPr lang="en-GB" sz="2000" b="1" dirty="0" smtClean="0">
                <a:latin typeface="Courier New" charset="0"/>
                <a:ea typeface="Courier New" charset="0"/>
                <a:cs typeface="Courier New" charset="0"/>
              </a:rPr>
              <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(config-if)#no</a:t>
            </a:r>
            <a:r>
              <a:rPr lang="en-GB" sz="2000" b="1" dirty="0">
                <a:latin typeface="Courier New" charset="0"/>
                <a:ea typeface="Courier New" charset="0"/>
                <a:cs typeface="Courier New" charset="0"/>
              </a:rPr>
              <a:t> </a:t>
            </a:r>
            <a:r>
              <a:rPr lang="en-GB" sz="2000" b="1" dirty="0" smtClean="0">
                <a:latin typeface="Courier New" charset="0"/>
                <a:ea typeface="Courier New" charset="0"/>
                <a:cs typeface="Courier New" charset="0"/>
              </a:rPr>
              <a:t>shut</a:t>
            </a:r>
            <a:br>
              <a:rPr lang="en-GB" sz="2000" b="1" dirty="0" smtClean="0">
                <a:latin typeface="Courier New" charset="0"/>
                <a:ea typeface="Courier New" charset="0"/>
                <a:cs typeface="Courier New" charset="0"/>
              </a:rPr>
            </a:br>
            <a:r>
              <a:rPr lang="en-GB" sz="2000" b="1" dirty="0" err="1" smtClean="0">
                <a:latin typeface="Courier New" charset="0"/>
                <a:ea typeface="Courier New" charset="0"/>
                <a:cs typeface="Courier New" charset="0"/>
              </a:rPr>
              <a:t>router</a:t>
            </a:r>
            <a:r>
              <a:rPr lang="en-GB" sz="2000" b="1" dirty="0" err="1">
                <a:latin typeface="Courier New" charset="0"/>
                <a:ea typeface="Courier New" charset="0"/>
                <a:cs typeface="Courier New" charset="0"/>
              </a:rPr>
              <a:t>(config-if)#^Z</a:t>
            </a:r>
            <a:endParaRPr lang="en-US" sz="2000" b="1" dirty="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GB" sz="4000" smtClean="0"/>
              <a:t>Storing the Configuration to a Remote System</a:t>
            </a:r>
            <a:endParaRPr lang="en-US" sz="4000" smtClean="0"/>
          </a:p>
        </p:txBody>
      </p:sp>
      <p:sp>
        <p:nvSpPr>
          <p:cNvPr id="47107" name="Rectangle 3"/>
          <p:cNvSpPr>
            <a:spLocks noGrp="1" noChangeArrowheads="1"/>
          </p:cNvSpPr>
          <p:nvPr>
            <p:ph type="body" idx="1"/>
          </p:nvPr>
        </p:nvSpPr>
        <p:spPr/>
        <p:txBody>
          <a:bodyPr/>
          <a:lstStyle/>
          <a:p>
            <a:pPr eaLnBrk="1" hangingPunct="1">
              <a:lnSpc>
                <a:spcPct val="90000"/>
              </a:lnSpc>
              <a:spcBef>
                <a:spcPts val="2175"/>
              </a:spcBef>
              <a:buClr>
                <a:schemeClr val="accent6">
                  <a:lumMod val="60000"/>
                  <a:lumOff val="40000"/>
                </a:schemeClr>
              </a:buClr>
              <a:buFont typeface="Wingdings" charset="2"/>
              <a:buChar char="§"/>
              <a:defRPr/>
            </a:pPr>
            <a:r>
              <a:rPr lang="en-GB" sz="2400" dirty="0" smtClean="0"/>
              <a:t>Requires: ‘</a:t>
            </a:r>
            <a:r>
              <a:rPr lang="en-GB" sz="2400" b="1" dirty="0" err="1" smtClean="0">
                <a:ea typeface="Courier New" charset="0"/>
                <a:cs typeface="Courier New" charset="0"/>
              </a:rPr>
              <a:t>tftpd</a:t>
            </a:r>
            <a:r>
              <a:rPr lang="en-GB" sz="2400" dirty="0" smtClean="0"/>
              <a:t>’ on a </a:t>
            </a:r>
            <a:r>
              <a:rPr lang="en-GB" sz="2400" dirty="0" err="1" smtClean="0"/>
              <a:t>unix</a:t>
            </a:r>
            <a:r>
              <a:rPr lang="en-GB" sz="2400" dirty="0" smtClean="0"/>
              <a:t> host; destination file must exist before the file is written and must be world writable...</a:t>
            </a:r>
          </a:p>
          <a:p>
            <a:pPr lvl="1" eaLnBrk="1" hangingPunct="1">
              <a:lnSpc>
                <a:spcPct val="80000"/>
              </a:lnSpc>
              <a:buSzPct val="83000"/>
              <a:buFont typeface="Wingdings" charset="2"/>
              <a:buNone/>
              <a:defRPr/>
            </a:pPr>
            <a:endParaRPr lang="en-GB" sz="2000" dirty="0" smtClean="0">
              <a:ea typeface="Courier New" charset="0"/>
              <a:cs typeface="Courier New" charset="0"/>
            </a:endParaRPr>
          </a:p>
          <a:p>
            <a:pPr lvl="1" eaLnBrk="1" hangingPunct="1">
              <a:lnSpc>
                <a:spcPct val="80000"/>
              </a:lnSpc>
              <a:buSzPct val="83000"/>
              <a:buFont typeface="Wingdings" charset="2"/>
              <a:buNone/>
              <a:defRPr/>
            </a:pPr>
            <a:r>
              <a:rPr lang="en-GB" sz="2000" b="1" dirty="0" err="1" smtClean="0">
                <a:latin typeface="Courier New" charset="0"/>
                <a:ea typeface="Courier New" charset="0"/>
                <a:cs typeface="Courier New" charset="0"/>
              </a:rPr>
              <a:t>router#copy</a:t>
            </a:r>
            <a:r>
              <a:rPr lang="en-GB" sz="2000" b="1" dirty="0" smtClean="0">
                <a:latin typeface="Courier New" charset="0"/>
                <a:ea typeface="Courier New" charset="0"/>
                <a:cs typeface="Courier New" charset="0"/>
              </a:rPr>
              <a:t> run </a:t>
            </a:r>
            <a:r>
              <a:rPr lang="en-GB" sz="2000" b="1" dirty="0" err="1" smtClean="0">
                <a:latin typeface="Courier New" charset="0"/>
                <a:ea typeface="Courier New" charset="0"/>
                <a:cs typeface="Courier New" charset="0"/>
              </a:rPr>
              <a:t>tftp</a:t>
            </a:r>
            <a:endParaRPr lang="en-GB" sz="2000" b="1" dirty="0" smtClean="0">
              <a:latin typeface="Courier New" charset="0"/>
              <a:ea typeface="Courier New" charset="0"/>
              <a:cs typeface="Courier New" charset="0"/>
            </a:endParaRP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Remote host []? </a:t>
            </a:r>
            <a:r>
              <a:rPr lang="en-GB" sz="2000" b="1" dirty="0" err="1" smtClean="0">
                <a:latin typeface="Courier New" charset="0"/>
                <a:ea typeface="Courier New" charset="0"/>
                <a:cs typeface="Courier New" charset="0"/>
              </a:rPr>
              <a:t>n.n.n.n</a:t>
            </a:r>
            <a:endParaRPr lang="en-GB" sz="2000" b="1" dirty="0" smtClean="0">
              <a:latin typeface="Courier New" charset="0"/>
              <a:ea typeface="Courier New" charset="0"/>
              <a:cs typeface="Courier New" charset="0"/>
            </a:endParaRP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Name of configuration file to write [hoste2-rtr-confg]? hoste2-rtr-confg</a:t>
            </a: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Write file hoste2-rtr-confg on Host </a:t>
            </a:r>
            <a:r>
              <a:rPr lang="en-GB" sz="2000" b="1" dirty="0" err="1" smtClean="0">
                <a:latin typeface="Courier New" charset="0"/>
                <a:ea typeface="Courier New" charset="0"/>
                <a:cs typeface="Courier New" charset="0"/>
              </a:rPr>
              <a:t>n.n.n.n</a:t>
            </a:r>
            <a:r>
              <a:rPr lang="en-GB" sz="2000" b="1" dirty="0" smtClean="0">
                <a:latin typeface="Courier New" charset="0"/>
                <a:ea typeface="Courier New" charset="0"/>
                <a:cs typeface="Courier New" charset="0"/>
              </a:rPr>
              <a:t>? [confirm]</a:t>
            </a: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Building configuration...</a:t>
            </a:r>
          </a:p>
          <a:p>
            <a:pPr lvl="1" eaLnBrk="1" hangingPunct="1">
              <a:lnSpc>
                <a:spcPct val="80000"/>
              </a:lnSpc>
              <a:buSzPct val="83000"/>
              <a:buFont typeface="Wingdings" charset="2"/>
              <a:buNone/>
              <a:defRPr/>
            </a:pPr>
            <a:endParaRPr lang="en-GB" sz="2000" b="1" dirty="0" smtClean="0">
              <a:latin typeface="Courier New" charset="0"/>
              <a:ea typeface="Courier New" charset="0"/>
              <a:cs typeface="Courier New" charset="0"/>
            </a:endParaRP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Writing hoste2-rtr-confg !![OK]</a:t>
            </a:r>
          </a:p>
          <a:p>
            <a:pPr lvl="1" eaLnBrk="1" hangingPunct="1">
              <a:lnSpc>
                <a:spcPct val="80000"/>
              </a:lnSpc>
              <a:buSzPct val="83000"/>
              <a:buFont typeface="Wingdings" charset="2"/>
              <a:buNone/>
              <a:defRPr/>
            </a:pPr>
            <a:r>
              <a:rPr lang="en-GB" sz="2000" b="1" dirty="0" smtClean="0">
                <a:latin typeface="Courier New" charset="0"/>
                <a:ea typeface="Courier New" charset="0"/>
                <a:cs typeface="Courier New" charset="0"/>
              </a:rPr>
              <a:t>router#</a:t>
            </a:r>
            <a:endParaRPr lang="en-US" sz="2000" b="1" dirty="0" smtClean="0">
              <a:latin typeface="Courier New" charset="0"/>
              <a:ea typeface="Courier New" charset="0"/>
              <a:cs typeface="Courier New" charset="0"/>
            </a:endParaRPr>
          </a:p>
          <a:p>
            <a:pPr lvl="1" eaLnBrk="1" hangingPunct="1">
              <a:lnSpc>
                <a:spcPct val="90000"/>
              </a:lnSpc>
              <a:buFont typeface="Wingdings" charset="2"/>
              <a:buNone/>
              <a:defRPr/>
            </a:pPr>
            <a:endParaRPr lang="en-GB" sz="2000" b="1" dirty="0" smtClean="0">
              <a:latin typeface="Courier New" charset="0"/>
              <a:ea typeface="Courier New" charset="0"/>
              <a:cs typeface="Courier New" charset="0"/>
            </a:endParaRPr>
          </a:p>
          <a:p>
            <a:pPr eaLnBrk="1" hangingPunct="1">
              <a:lnSpc>
                <a:spcPct val="90000"/>
              </a:lnSpc>
              <a:defRPr/>
            </a:pPr>
            <a:endParaRPr lang="en-US" sz="2000" b="1" dirty="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GB" sz="4000"/>
              <a:t>Restoring the Configuration from a Remote System</a:t>
            </a:r>
            <a:endParaRPr lang="en-US" sz="4000"/>
          </a:p>
        </p:txBody>
      </p:sp>
      <p:sp>
        <p:nvSpPr>
          <p:cNvPr id="47107" name="Rectangle 3"/>
          <p:cNvSpPr>
            <a:spLocks noGrp="1" noChangeArrowheads="1"/>
          </p:cNvSpPr>
          <p:nvPr>
            <p:ph type="body" idx="1"/>
          </p:nvPr>
        </p:nvSpPr>
        <p:spPr/>
        <p:txBody>
          <a:bodyPr/>
          <a:lstStyle/>
          <a:p>
            <a:pPr eaLnBrk="1" hangingPunct="1">
              <a:lnSpc>
                <a:spcPct val="90000"/>
              </a:lnSpc>
              <a:spcBef>
                <a:spcPts val="2175"/>
              </a:spcBef>
              <a:buClr>
                <a:schemeClr val="accent6">
                  <a:lumMod val="60000"/>
                  <a:lumOff val="40000"/>
                </a:schemeClr>
              </a:buClr>
              <a:buFont typeface="Wingdings" charset="2"/>
              <a:buChar char="§"/>
              <a:defRPr/>
            </a:pPr>
            <a:r>
              <a:rPr lang="en-GB" sz="2400" dirty="0"/>
              <a:t>Use ‘</a:t>
            </a:r>
            <a:r>
              <a:rPr lang="en-GB" sz="2400" dirty="0" err="1"/>
              <a:t>tftp</a:t>
            </a:r>
            <a:r>
              <a:rPr lang="en-GB" sz="2400" dirty="0"/>
              <a:t>’ to pull file from UNIX host, copying to running-</a:t>
            </a:r>
            <a:r>
              <a:rPr lang="en-GB" sz="2400" dirty="0" err="1"/>
              <a:t>config</a:t>
            </a:r>
            <a:r>
              <a:rPr lang="en-GB" sz="2400" dirty="0"/>
              <a:t> or </a:t>
            </a:r>
            <a:r>
              <a:rPr lang="en-GB" sz="2400" dirty="0" err="1"/>
              <a:t>startup-config</a:t>
            </a:r>
            <a:endParaRPr lang="en-GB" sz="2400" dirty="0"/>
          </a:p>
          <a:p>
            <a:pPr lvl="1" eaLnBrk="1" hangingPunct="1">
              <a:lnSpc>
                <a:spcPct val="90000"/>
              </a:lnSpc>
              <a:defRPr/>
            </a:pPr>
            <a:endParaRPr lang="en-GB" sz="2000" dirty="0"/>
          </a:p>
          <a:p>
            <a:pPr lvl="1" eaLnBrk="1" hangingPunct="1">
              <a:lnSpc>
                <a:spcPct val="90000"/>
              </a:lnSpc>
              <a:buFont typeface="Wingdings" charset="2"/>
              <a:buNone/>
              <a:defRPr/>
            </a:pPr>
            <a:r>
              <a:rPr lang="en-GB" sz="2000" b="1" dirty="0" err="1">
                <a:latin typeface="Courier New" charset="0"/>
                <a:ea typeface="Courier New" charset="0"/>
                <a:cs typeface="Courier New" charset="0"/>
              </a:rPr>
              <a:t>router#copy</a:t>
            </a:r>
            <a:r>
              <a:rPr lang="en-GB" sz="2000" b="1" dirty="0">
                <a:latin typeface="Courier New" charset="0"/>
                <a:ea typeface="Courier New" charset="0"/>
                <a:cs typeface="Courier New" charset="0"/>
              </a:rPr>
              <a:t> </a:t>
            </a:r>
            <a:r>
              <a:rPr lang="en-GB" sz="2000" b="1" dirty="0" err="1">
                <a:latin typeface="Courier New" charset="0"/>
                <a:ea typeface="Courier New" charset="0"/>
                <a:cs typeface="Courier New" charset="0"/>
              </a:rPr>
              <a:t>tftp</a:t>
            </a:r>
            <a:r>
              <a:rPr lang="en-GB" sz="2000" b="1" dirty="0">
                <a:latin typeface="Courier New" charset="0"/>
                <a:ea typeface="Courier New" charset="0"/>
                <a:cs typeface="Courier New" charset="0"/>
              </a:rPr>
              <a:t> start</a:t>
            </a:r>
          </a:p>
          <a:p>
            <a:pPr lvl="1" eaLnBrk="1" hangingPunct="1">
              <a:lnSpc>
                <a:spcPct val="90000"/>
              </a:lnSpc>
              <a:buFont typeface="Wingdings" charset="2"/>
              <a:buNone/>
              <a:defRPr/>
            </a:pPr>
            <a:r>
              <a:rPr lang="en-GB" sz="2000" b="1" dirty="0">
                <a:latin typeface="Courier New" charset="0"/>
                <a:ea typeface="Courier New" charset="0"/>
                <a:cs typeface="Courier New" charset="0"/>
              </a:rPr>
              <a:t>Address of remote host [255.255.255.255]? </a:t>
            </a:r>
            <a:r>
              <a:rPr lang="en-GB" sz="2000" b="1" dirty="0" err="1">
                <a:latin typeface="Courier New" charset="0"/>
                <a:ea typeface="Courier New" charset="0"/>
                <a:cs typeface="Courier New" charset="0"/>
              </a:rPr>
              <a:t>n.n.n.n</a:t>
            </a:r>
            <a:endParaRPr lang="en-GB" sz="2000" b="1" dirty="0">
              <a:latin typeface="Courier New" charset="0"/>
              <a:ea typeface="Courier New" charset="0"/>
              <a:cs typeface="Courier New" charset="0"/>
            </a:endParaRPr>
          </a:p>
          <a:p>
            <a:pPr lvl="1" eaLnBrk="1" hangingPunct="1">
              <a:lnSpc>
                <a:spcPct val="90000"/>
              </a:lnSpc>
              <a:buFont typeface="Wingdings" charset="2"/>
              <a:buNone/>
              <a:defRPr/>
            </a:pPr>
            <a:r>
              <a:rPr lang="en-GB" sz="2000" b="1" dirty="0">
                <a:latin typeface="Courier New" charset="0"/>
                <a:ea typeface="Courier New" charset="0"/>
                <a:cs typeface="Courier New" charset="0"/>
              </a:rPr>
              <a:t>Name of configuration file [hoste2-rtr-confg]?</a:t>
            </a:r>
          </a:p>
          <a:p>
            <a:pPr lvl="1" eaLnBrk="1" hangingPunct="1">
              <a:lnSpc>
                <a:spcPct val="90000"/>
              </a:lnSpc>
              <a:buFont typeface="Wingdings" charset="2"/>
              <a:buNone/>
              <a:defRPr/>
            </a:pPr>
            <a:r>
              <a:rPr lang="en-GB" sz="2000" b="1" dirty="0">
                <a:latin typeface="Courier New" charset="0"/>
                <a:ea typeface="Courier New" charset="0"/>
                <a:cs typeface="Courier New" charset="0"/>
              </a:rPr>
              <a:t>Configure using </a:t>
            </a:r>
            <a:r>
              <a:rPr lang="en-GB" sz="2000" b="1" dirty="0" smtClean="0">
                <a:latin typeface="Courier New" charset="0"/>
                <a:ea typeface="Courier New" charset="0"/>
                <a:cs typeface="Courier New" charset="0"/>
              </a:rPr>
              <a:t>hoste2-</a:t>
            </a:r>
            <a:r>
              <a:rPr lang="en-GB" sz="2000" b="1" dirty="0">
                <a:latin typeface="Courier New" charset="0"/>
                <a:ea typeface="Courier New" charset="0"/>
                <a:cs typeface="Courier New" charset="0"/>
              </a:rPr>
              <a:t>rtr-confg from </a:t>
            </a:r>
            <a:r>
              <a:rPr lang="en-GB" sz="2000" b="1" dirty="0" err="1">
                <a:latin typeface="Courier New" charset="0"/>
                <a:ea typeface="Courier New" charset="0"/>
                <a:cs typeface="Courier New" charset="0"/>
              </a:rPr>
              <a:t>n.n.n.n</a:t>
            </a:r>
            <a:r>
              <a:rPr lang="en-GB" sz="2000" b="1" dirty="0">
                <a:latin typeface="Courier New" charset="0"/>
                <a:ea typeface="Courier New" charset="0"/>
                <a:cs typeface="Courier New" charset="0"/>
              </a:rPr>
              <a:t>? [confirm]</a:t>
            </a:r>
          </a:p>
          <a:p>
            <a:pPr lvl="1" eaLnBrk="1" hangingPunct="1">
              <a:lnSpc>
                <a:spcPct val="90000"/>
              </a:lnSpc>
              <a:buFont typeface="Wingdings" charset="2"/>
              <a:buNone/>
              <a:defRPr/>
            </a:pPr>
            <a:r>
              <a:rPr lang="en-GB" sz="2000" b="1" dirty="0">
                <a:latin typeface="Courier New" charset="0"/>
                <a:ea typeface="Courier New" charset="0"/>
                <a:cs typeface="Courier New" charset="0"/>
              </a:rPr>
              <a:t>Loading hoste2-rtr-confg from </a:t>
            </a:r>
            <a:r>
              <a:rPr lang="en-GB" sz="2000" b="1" dirty="0" err="1">
                <a:latin typeface="Courier New" charset="0"/>
                <a:ea typeface="Courier New" charset="0"/>
                <a:cs typeface="Courier New" charset="0"/>
              </a:rPr>
              <a:t>n.n.n.n</a:t>
            </a:r>
            <a:r>
              <a:rPr lang="en-GB" sz="2000" b="1" dirty="0">
                <a:latin typeface="Courier New" charset="0"/>
                <a:ea typeface="Courier New" charset="0"/>
                <a:cs typeface="Courier New" charset="0"/>
              </a:rPr>
              <a:t> (via Ethernet0/0): !</a:t>
            </a:r>
          </a:p>
          <a:p>
            <a:pPr lvl="1" eaLnBrk="1" hangingPunct="1">
              <a:lnSpc>
                <a:spcPct val="90000"/>
              </a:lnSpc>
              <a:buFont typeface="Wingdings" charset="2"/>
              <a:buNone/>
              <a:defRPr/>
            </a:pPr>
            <a:r>
              <a:rPr lang="en-GB" sz="2000" b="1" dirty="0">
                <a:latin typeface="Courier New" charset="0"/>
                <a:ea typeface="Courier New" charset="0"/>
                <a:cs typeface="Courier New" charset="0"/>
              </a:rPr>
              <a:t>[OK - 1005/128975 bytes]</a:t>
            </a:r>
          </a:p>
          <a:p>
            <a:pPr lvl="1" eaLnBrk="1" hangingPunct="1">
              <a:lnSpc>
                <a:spcPct val="90000"/>
              </a:lnSpc>
              <a:buFont typeface="Wingdings" charset="2"/>
              <a:buNone/>
              <a:defRPr/>
            </a:pPr>
            <a:r>
              <a:rPr lang="en-GB" sz="2000" b="1" dirty="0">
                <a:latin typeface="Courier New" charset="0"/>
                <a:ea typeface="Courier New" charset="0"/>
                <a:cs typeface="Courier New" charset="0"/>
              </a:rPr>
              <a:t>[OK]</a:t>
            </a:r>
            <a:endParaRPr lang="en-GB" sz="2000" b="1" dirty="0" smtClean="0">
              <a:latin typeface="Courier New" charset="0"/>
              <a:ea typeface="Courier New" charset="0"/>
              <a:cs typeface="Courier New" charset="0"/>
            </a:endParaRPr>
          </a:p>
          <a:p>
            <a:pPr lvl="1" eaLnBrk="1" hangingPunct="1">
              <a:lnSpc>
                <a:spcPct val="90000"/>
              </a:lnSpc>
              <a:buFont typeface="Wingdings" charset="2"/>
              <a:buNone/>
              <a:defRPr/>
            </a:pPr>
            <a:r>
              <a:rPr lang="en-GB" sz="2000" b="1" dirty="0" smtClean="0">
                <a:latin typeface="Courier New" charset="0"/>
                <a:ea typeface="Courier New" charset="0"/>
                <a:cs typeface="Courier New" charset="0"/>
              </a:rPr>
              <a:t>router# </a:t>
            </a:r>
            <a:r>
              <a:rPr lang="en-GB" sz="2000" b="1" dirty="0">
                <a:latin typeface="Courier New" charset="0"/>
                <a:ea typeface="Courier New" charset="0"/>
                <a:cs typeface="Courier New" charset="0"/>
              </a:rPr>
              <a:t>reload</a:t>
            </a:r>
          </a:p>
          <a:p>
            <a:pPr eaLnBrk="1" hangingPunct="1">
              <a:lnSpc>
                <a:spcPct val="90000"/>
              </a:lnSpc>
              <a:defRPr/>
            </a:pPr>
            <a:endParaRPr lang="en-US" sz="2000" b="1" dirty="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smtClean="0"/>
              <a:t>Getting Online Help</a:t>
            </a:r>
            <a:endParaRPr lang="en-US" smtClean="0"/>
          </a:p>
        </p:txBody>
      </p:sp>
      <p:sp>
        <p:nvSpPr>
          <p:cNvPr id="4813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IOS has a built-in help facility; </a:t>
            </a:r>
            <a:br>
              <a:rPr lang="en-GB" dirty="0" smtClean="0"/>
            </a:br>
            <a:r>
              <a:rPr lang="en-GB" sz="2400" dirty="0" smtClean="0"/>
              <a:t>use “</a:t>
            </a:r>
            <a:r>
              <a:rPr lang="en-GB" sz="2400" dirty="0" smtClean="0">
                <a:latin typeface="Courier"/>
                <a:cs typeface="Courier"/>
              </a:rPr>
              <a:t>?</a:t>
            </a:r>
            <a:r>
              <a:rPr lang="en-GB" sz="2400" dirty="0" smtClean="0"/>
              <a:t>” to get a list of possible configuration statements</a:t>
            </a:r>
          </a:p>
          <a:p>
            <a:pPr>
              <a:buClr>
                <a:schemeClr val="accent6">
                  <a:lumMod val="60000"/>
                  <a:lumOff val="40000"/>
                </a:schemeClr>
              </a:buClr>
              <a:buFont typeface="Wingdings" charset="2"/>
              <a:buChar char="§"/>
              <a:defRPr/>
            </a:pPr>
            <a:r>
              <a:rPr lang="en-GB" dirty="0" smtClean="0"/>
              <a:t>“</a:t>
            </a:r>
            <a:r>
              <a:rPr lang="en-GB" dirty="0" smtClean="0">
                <a:latin typeface="Courier"/>
                <a:cs typeface="Courier"/>
              </a:rPr>
              <a:t>?</a:t>
            </a:r>
            <a:r>
              <a:rPr lang="en-GB" dirty="0" smtClean="0"/>
              <a:t>” after the prompt lists all possible commands:</a:t>
            </a:r>
            <a:br>
              <a:rPr lang="en-GB" dirty="0" smtClean="0"/>
            </a:br>
            <a:r>
              <a:rPr lang="en-GB" sz="2400" dirty="0" smtClean="0">
                <a:latin typeface="Courier"/>
                <a:cs typeface="Courier"/>
              </a:rPr>
              <a:t>router#?</a:t>
            </a:r>
          </a:p>
          <a:p>
            <a:pPr>
              <a:buClr>
                <a:schemeClr val="accent6">
                  <a:lumMod val="60000"/>
                  <a:lumOff val="40000"/>
                </a:schemeClr>
              </a:buClr>
              <a:buFont typeface="Wingdings" charset="2"/>
              <a:buChar char="§"/>
              <a:defRPr/>
            </a:pPr>
            <a:r>
              <a:rPr lang="en-GB" dirty="0" smtClean="0"/>
              <a:t>“</a:t>
            </a:r>
            <a:r>
              <a:rPr lang="en-GB" dirty="0" smtClean="0">
                <a:latin typeface="Courier"/>
                <a:cs typeface="Courier"/>
              </a:rPr>
              <a:t>&lt;partial command&gt; ?</a:t>
            </a:r>
            <a:r>
              <a:rPr lang="en-GB" dirty="0" smtClean="0"/>
              <a:t>” lists all possible subcommands, e.g.:</a:t>
            </a:r>
            <a:br>
              <a:rPr lang="en-GB" dirty="0" smtClean="0"/>
            </a:br>
            <a:r>
              <a:rPr lang="en-GB" sz="2400" dirty="0" err="1" smtClean="0">
                <a:latin typeface="Courier"/>
                <a:cs typeface="Courier"/>
              </a:rPr>
              <a:t>router#show</a:t>
            </a:r>
            <a:r>
              <a:rPr lang="en-GB" sz="2400" dirty="0" smtClean="0">
                <a:latin typeface="Courier"/>
                <a:cs typeface="Courier"/>
              </a:rPr>
              <a:t> ?</a:t>
            </a:r>
            <a:br>
              <a:rPr lang="en-GB" sz="2400" dirty="0" smtClean="0">
                <a:latin typeface="Courier"/>
                <a:cs typeface="Courier"/>
              </a:rPr>
            </a:br>
            <a:r>
              <a:rPr lang="en-GB" sz="2400" dirty="0" err="1" smtClean="0">
                <a:latin typeface="Courier"/>
                <a:cs typeface="Courier"/>
              </a:rPr>
              <a:t>router#show</a:t>
            </a:r>
            <a:r>
              <a:rPr lang="en-GB" sz="2400" dirty="0" smtClean="0">
                <a:latin typeface="Courier"/>
                <a:cs typeface="Courier"/>
              </a:rPr>
              <a:t> </a:t>
            </a:r>
            <a:r>
              <a:rPr lang="en-GB" sz="2400" dirty="0" err="1" smtClean="0">
                <a:latin typeface="Courier"/>
                <a:cs typeface="Courier"/>
              </a:rPr>
              <a:t>ip</a:t>
            </a:r>
            <a:r>
              <a:rPr lang="en-GB" sz="2400" dirty="0" smtClean="0">
                <a:latin typeface="Courier"/>
                <a:cs typeface="Courier"/>
              </a:rPr>
              <a:t> ?</a:t>
            </a:r>
            <a:endParaRPr lang="en-US" sz="2400" dirty="0">
              <a:latin typeface="Courier"/>
              <a:cs typeface="Courier"/>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GB" smtClean="0"/>
              <a:t>Getting Online Help</a:t>
            </a:r>
            <a:endParaRPr lang="en-US" smtClean="0"/>
          </a:p>
        </p:txBody>
      </p:sp>
      <p:sp>
        <p:nvSpPr>
          <p:cNvPr id="49155" name="Rectangle 3"/>
          <p:cNvSpPr>
            <a:spLocks noGrp="1" noChangeArrowheads="1"/>
          </p:cNvSpPr>
          <p:nvPr>
            <p:ph type="body" idx="1"/>
          </p:nvPr>
        </p:nvSpPr>
        <p:spPr>
          <a:xfrm>
            <a:off x="495300" y="1600200"/>
            <a:ext cx="9256713" cy="4525963"/>
          </a:xfrm>
        </p:spPr>
        <p:txBody>
          <a:bodyPr/>
          <a:lstStyle/>
          <a:p>
            <a:pPr>
              <a:buClr>
                <a:schemeClr val="accent6">
                  <a:lumMod val="60000"/>
                  <a:lumOff val="40000"/>
                </a:schemeClr>
              </a:buClr>
              <a:buFont typeface="Wingdings" charset="2"/>
              <a:buChar char="§"/>
              <a:defRPr/>
            </a:pPr>
            <a:r>
              <a:rPr lang="en-GB" dirty="0" smtClean="0"/>
              <a:t>“&lt;partial command&gt;?” shows all possible command completions</a:t>
            </a:r>
          </a:p>
          <a:p>
            <a:pPr lvl="1">
              <a:defRPr/>
            </a:pPr>
            <a:r>
              <a:rPr lang="en-GB" sz="2000" dirty="0" err="1" smtClean="0">
                <a:latin typeface="Courier"/>
                <a:cs typeface="Courier"/>
              </a:rPr>
              <a:t>router#con</a:t>
            </a:r>
            <a:r>
              <a:rPr lang="en-GB" sz="2000" dirty="0" smtClean="0">
                <a:latin typeface="Courier"/>
                <a:cs typeface="Courier"/>
              </a:rPr>
              <a:t>?</a:t>
            </a:r>
          </a:p>
          <a:p>
            <a:pPr lvl="1">
              <a:defRPr/>
            </a:pPr>
            <a:r>
              <a:rPr lang="en-GB" sz="2000" dirty="0" smtClean="0">
                <a:latin typeface="Courier"/>
                <a:cs typeface="Courier"/>
              </a:rPr>
              <a:t>  configure  connect</a:t>
            </a:r>
          </a:p>
          <a:p>
            <a:pPr>
              <a:buClr>
                <a:schemeClr val="accent6">
                  <a:lumMod val="60000"/>
                  <a:lumOff val="40000"/>
                </a:schemeClr>
              </a:buClr>
              <a:buFont typeface="Wingdings" charset="2"/>
              <a:buChar char="§"/>
              <a:defRPr/>
            </a:pPr>
            <a:r>
              <a:rPr lang="en-GB" dirty="0" smtClean="0"/>
              <a:t>This is different:</a:t>
            </a:r>
          </a:p>
          <a:p>
            <a:pPr lvl="1">
              <a:defRPr/>
            </a:pPr>
            <a:r>
              <a:rPr lang="en-GB" sz="2000" dirty="0" err="1" smtClean="0">
                <a:latin typeface="Courier"/>
                <a:cs typeface="Courier"/>
              </a:rPr>
              <a:t>router#conf</a:t>
            </a:r>
            <a:r>
              <a:rPr lang="en-GB" sz="2000" dirty="0" smtClean="0">
                <a:latin typeface="Courier"/>
                <a:cs typeface="Courier"/>
              </a:rPr>
              <a:t> ?</a:t>
            </a:r>
          </a:p>
          <a:p>
            <a:pPr lvl="1">
              <a:defRPr/>
            </a:pPr>
            <a:r>
              <a:rPr lang="en-GB" sz="2000" dirty="0" smtClean="0">
                <a:latin typeface="Courier"/>
                <a:cs typeface="Courier"/>
              </a:rPr>
              <a:t>  memory             Configure from NVRAM</a:t>
            </a:r>
          </a:p>
          <a:p>
            <a:pPr lvl="1">
              <a:defRPr/>
            </a:pPr>
            <a:r>
              <a:rPr lang="en-GB" sz="2000" dirty="0" smtClean="0">
                <a:latin typeface="Courier"/>
                <a:cs typeface="Courier"/>
              </a:rPr>
              <a:t>  network            Configure from a TFTP network host</a:t>
            </a:r>
          </a:p>
          <a:p>
            <a:pPr lvl="1">
              <a:defRPr/>
            </a:pPr>
            <a:r>
              <a:rPr lang="en-GB" sz="2000" dirty="0" smtClean="0">
                <a:latin typeface="Courier"/>
                <a:cs typeface="Courier"/>
              </a:rPr>
              <a:t>  overwrite-network  Overwrite NV memory from TFTP...							network host</a:t>
            </a:r>
          </a:p>
          <a:p>
            <a:pPr lvl="1">
              <a:defRPr/>
            </a:pPr>
            <a:r>
              <a:rPr lang="en-GB" sz="2000" dirty="0" smtClean="0">
                <a:latin typeface="Courier"/>
                <a:cs typeface="Courier"/>
              </a:rPr>
              <a:t>  terminal           Configure from the terminal</a:t>
            </a:r>
          </a:p>
          <a:p>
            <a:pPr lvl="1">
              <a:defRPr/>
            </a:pPr>
            <a:r>
              <a:rPr lang="en-GB" sz="2000" dirty="0" smtClean="0">
                <a:latin typeface="Courier"/>
                <a:cs typeface="Courier"/>
              </a:rPr>
              <a:t>  &lt;</a:t>
            </a:r>
            <a:r>
              <a:rPr lang="en-GB" sz="2000" dirty="0" err="1" smtClean="0">
                <a:latin typeface="Courier"/>
                <a:cs typeface="Courier"/>
              </a:rPr>
              <a:t>cr</a:t>
            </a:r>
            <a:r>
              <a:rPr lang="en-GB" sz="2000" dirty="0" smtClean="0">
                <a:latin typeface="Courier"/>
                <a:cs typeface="Courier"/>
              </a:rPr>
              <a:t>&gt;</a:t>
            </a:r>
            <a:endParaRPr lang="en-US" sz="2000" dirty="0">
              <a:latin typeface="Courier"/>
              <a:cs typeface="Courier"/>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GB"/>
              <a:t>Getting Online Help</a:t>
            </a:r>
            <a:endParaRPr lang="en-US"/>
          </a:p>
        </p:txBody>
      </p:sp>
      <p:sp>
        <p:nvSpPr>
          <p:cNvPr id="239619" name="Rectangle 3"/>
          <p:cNvSpPr>
            <a:spLocks noGrp="1" noChangeArrowheads="1"/>
          </p:cNvSpPr>
          <p:nvPr>
            <p:ph type="body" idx="1"/>
          </p:nvPr>
        </p:nvSpPr>
        <p:spPr/>
        <p:txBody>
          <a:bodyPr/>
          <a:lstStyle/>
          <a:p>
            <a:pPr eaLnBrk="1" hangingPunct="1"/>
            <a:r>
              <a:rPr lang="en-GB"/>
              <a:t>This also works in configuration mode:</a:t>
            </a:r>
          </a:p>
          <a:p>
            <a:pPr lvl="1" eaLnBrk="1" hangingPunct="1">
              <a:buFont typeface="Wingdings" charset="2"/>
              <a:buNone/>
            </a:pPr>
            <a:r>
              <a:rPr lang="en-GB" sz="2000">
                <a:latin typeface="Courier" charset="0"/>
                <a:ea typeface="Courier New" charset="0"/>
              </a:rPr>
              <a:t>router(config)#ip a?</a:t>
            </a:r>
          </a:p>
          <a:p>
            <a:pPr lvl="1" eaLnBrk="1" hangingPunct="1">
              <a:buFont typeface="Wingdings" charset="2"/>
              <a:buNone/>
            </a:pPr>
            <a:r>
              <a:rPr lang="en-GB" sz="2000">
                <a:latin typeface="Courier" charset="0"/>
                <a:ea typeface="Courier New" charset="0"/>
              </a:rPr>
              <a:t>  accounting-list  accounting-threshold</a:t>
            </a:r>
          </a:p>
          <a:p>
            <a:pPr lvl="1" eaLnBrk="1" hangingPunct="1">
              <a:buFont typeface="Wingdings" charset="2"/>
              <a:buNone/>
            </a:pPr>
            <a:r>
              <a:rPr lang="en-GB" sz="2000">
                <a:latin typeface="Courier" charset="0"/>
                <a:ea typeface="Courier New" charset="0"/>
              </a:rPr>
              <a:t>  accounting-transits  address-pool</a:t>
            </a:r>
          </a:p>
          <a:p>
            <a:pPr lvl="1" eaLnBrk="1" hangingPunct="1">
              <a:buFont typeface="Wingdings" charset="2"/>
              <a:buNone/>
            </a:pPr>
            <a:r>
              <a:rPr lang="en-GB" sz="2000">
                <a:latin typeface="Courier" charset="0"/>
                <a:ea typeface="Courier New" charset="0"/>
              </a:rPr>
              <a:t>  alias as-path</a:t>
            </a:r>
          </a:p>
          <a:p>
            <a:pPr lvl="1" eaLnBrk="1" hangingPunct="1">
              <a:buFont typeface="Wingdings" charset="2"/>
              <a:buNone/>
            </a:pPr>
            <a:endParaRPr lang="en-GB" sz="2000">
              <a:latin typeface="Courier" charset="0"/>
              <a:ea typeface="Courier New" charset="0"/>
            </a:endParaRPr>
          </a:p>
          <a:p>
            <a:pPr lvl="1" eaLnBrk="1" hangingPunct="1">
              <a:buFont typeface="Wingdings" charset="2"/>
              <a:buNone/>
            </a:pPr>
            <a:r>
              <a:rPr lang="en-GB" sz="2000">
                <a:latin typeface="Courier" charset="0"/>
                <a:ea typeface="Courier New" charset="0"/>
              </a:rPr>
              <a:t>router(config)#int faste0/0</a:t>
            </a:r>
          </a:p>
          <a:p>
            <a:pPr lvl="1" eaLnBrk="1" hangingPunct="1">
              <a:buFont typeface="Wingdings" charset="2"/>
              <a:buNone/>
            </a:pPr>
            <a:r>
              <a:rPr lang="en-GB" sz="2000">
                <a:latin typeface="Courier" charset="0"/>
                <a:ea typeface="Courier New" charset="0"/>
              </a:rPr>
              <a:t>router(config-if)#ip a?</a:t>
            </a:r>
          </a:p>
          <a:p>
            <a:pPr lvl="1" eaLnBrk="1" hangingPunct="1">
              <a:buFont typeface="Wingdings" charset="2"/>
              <a:buNone/>
            </a:pPr>
            <a:r>
              <a:rPr lang="en-GB" sz="2000">
                <a:latin typeface="Courier" charset="0"/>
                <a:ea typeface="Courier New" charset="0"/>
              </a:rPr>
              <a:t>  access-group  accounting  address</a:t>
            </a:r>
            <a:endParaRPr lang="en-US" sz="2000">
              <a:latin typeface="Courier" charset="0"/>
              <a:ea typeface="Courier New"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en-GB"/>
              <a:t>Getting Online Help</a:t>
            </a:r>
            <a:endParaRPr lang="en-US"/>
          </a:p>
        </p:txBody>
      </p:sp>
      <p:sp>
        <p:nvSpPr>
          <p:cNvPr id="240643" name="Rectangle 3"/>
          <p:cNvSpPr>
            <a:spLocks noGrp="1" noChangeArrowheads="1"/>
          </p:cNvSpPr>
          <p:nvPr>
            <p:ph type="body" idx="1"/>
          </p:nvPr>
        </p:nvSpPr>
        <p:spPr>
          <a:xfrm>
            <a:off x="495300" y="1600200"/>
            <a:ext cx="9256713" cy="4525963"/>
          </a:xfrm>
        </p:spPr>
        <p:txBody>
          <a:bodyPr/>
          <a:lstStyle/>
          <a:p>
            <a:pPr eaLnBrk="1" hangingPunct="1">
              <a:lnSpc>
                <a:spcPct val="90000"/>
              </a:lnSpc>
              <a:spcBef>
                <a:spcPts val="2175"/>
              </a:spcBef>
            </a:pPr>
            <a:r>
              <a:rPr lang="en-GB" sz="2700"/>
              <a:t>Can “explore” a command to figure out the syntax:</a:t>
            </a:r>
          </a:p>
          <a:p>
            <a:pPr lvl="1" eaLnBrk="1" hangingPunct="1">
              <a:lnSpc>
                <a:spcPct val="90000"/>
              </a:lnSpc>
              <a:spcBef>
                <a:spcPts val="2175"/>
              </a:spcBef>
              <a:buFont typeface="Wingdings" charset="2"/>
              <a:buNone/>
            </a:pPr>
            <a:r>
              <a:rPr lang="en-GB" sz="2000">
                <a:latin typeface="Courier" charset="0"/>
                <a:ea typeface="Courier New" charset="0"/>
              </a:rPr>
              <a:t>router(config-if)#ip addr ?</a:t>
            </a:r>
          </a:p>
          <a:p>
            <a:pPr lvl="1" eaLnBrk="1" hangingPunct="1">
              <a:lnSpc>
                <a:spcPct val="90000"/>
              </a:lnSpc>
              <a:buFont typeface="Wingdings" charset="2"/>
              <a:buNone/>
            </a:pPr>
            <a:r>
              <a:rPr lang="en-GB" sz="2000">
                <a:latin typeface="Courier" charset="0"/>
                <a:ea typeface="Courier New" charset="0"/>
              </a:rPr>
              <a:t>  A.B.C.D  IP address</a:t>
            </a:r>
          </a:p>
          <a:p>
            <a:pPr lvl="1" eaLnBrk="1" hangingPunct="1">
              <a:lnSpc>
                <a:spcPct val="90000"/>
              </a:lnSpc>
              <a:buFont typeface="Wingdings" charset="2"/>
              <a:buNone/>
            </a:pPr>
            <a:endParaRPr lang="en-GB" sz="2000">
              <a:latin typeface="Courier" charset="0"/>
              <a:ea typeface="Courier New" charset="0"/>
            </a:endParaRPr>
          </a:p>
          <a:p>
            <a:pPr lvl="1" eaLnBrk="1" hangingPunct="1">
              <a:lnSpc>
                <a:spcPct val="90000"/>
              </a:lnSpc>
              <a:buFont typeface="Wingdings" charset="2"/>
              <a:buNone/>
            </a:pPr>
            <a:r>
              <a:rPr lang="en-GB" sz="2000">
                <a:latin typeface="Courier" charset="0"/>
                <a:ea typeface="Courier New" charset="0"/>
              </a:rPr>
              <a:t>router(config-if)#ip addr n.n.n.n ?</a:t>
            </a:r>
          </a:p>
          <a:p>
            <a:pPr lvl="1" eaLnBrk="1" hangingPunct="1">
              <a:lnSpc>
                <a:spcPct val="90000"/>
              </a:lnSpc>
              <a:buFont typeface="Wingdings" charset="2"/>
              <a:buNone/>
            </a:pPr>
            <a:r>
              <a:rPr lang="en-GB" sz="2000">
                <a:latin typeface="Courier" charset="0"/>
                <a:ea typeface="Courier New" charset="0"/>
              </a:rPr>
              <a:t>  A.B.C.D  IP subnet mask</a:t>
            </a:r>
          </a:p>
          <a:p>
            <a:pPr lvl="1" eaLnBrk="1" hangingPunct="1">
              <a:lnSpc>
                <a:spcPct val="90000"/>
              </a:lnSpc>
              <a:buFont typeface="Wingdings" charset="2"/>
              <a:buNone/>
            </a:pPr>
            <a:endParaRPr lang="en-GB" sz="2000">
              <a:latin typeface="Courier" charset="0"/>
              <a:ea typeface="Courier New" charset="0"/>
            </a:endParaRPr>
          </a:p>
          <a:p>
            <a:pPr lvl="1" eaLnBrk="1" hangingPunct="1">
              <a:lnSpc>
                <a:spcPct val="90000"/>
              </a:lnSpc>
              <a:buFont typeface="Wingdings" charset="2"/>
              <a:buNone/>
            </a:pPr>
            <a:r>
              <a:rPr lang="en-GB" sz="2000">
                <a:latin typeface="Courier" charset="0"/>
                <a:ea typeface="Courier New" charset="0"/>
              </a:rPr>
              <a:t>router(config-if)#ip addr n.n.n.n m.m.m.m ?</a:t>
            </a:r>
          </a:p>
          <a:p>
            <a:pPr lvl="1" eaLnBrk="1" hangingPunct="1">
              <a:lnSpc>
                <a:spcPct val="90000"/>
              </a:lnSpc>
              <a:buFont typeface="Wingdings" charset="2"/>
              <a:buNone/>
            </a:pPr>
            <a:r>
              <a:rPr lang="en-GB" sz="2000">
                <a:latin typeface="Courier" charset="0"/>
                <a:ea typeface="Courier New" charset="0"/>
              </a:rPr>
              <a:t>  secondary  Make this IP address a secondary address</a:t>
            </a:r>
          </a:p>
          <a:p>
            <a:pPr lvl="1" eaLnBrk="1" hangingPunct="1">
              <a:lnSpc>
                <a:spcPct val="90000"/>
              </a:lnSpc>
              <a:buFont typeface="Wingdings" charset="2"/>
              <a:buNone/>
            </a:pPr>
            <a:r>
              <a:rPr lang="en-GB" sz="2000">
                <a:latin typeface="Courier" charset="0"/>
                <a:ea typeface="Courier New" charset="0"/>
              </a:rPr>
              <a:t>  &lt;cr&gt;</a:t>
            </a:r>
          </a:p>
          <a:p>
            <a:pPr lvl="1" eaLnBrk="1" hangingPunct="1">
              <a:lnSpc>
                <a:spcPct val="90000"/>
              </a:lnSpc>
              <a:buFont typeface="Wingdings" charset="2"/>
              <a:buNone/>
            </a:pPr>
            <a:endParaRPr lang="en-GB" sz="2000">
              <a:latin typeface="Courier" charset="0"/>
              <a:ea typeface="Courier New" charset="0"/>
            </a:endParaRPr>
          </a:p>
          <a:p>
            <a:pPr lvl="1" eaLnBrk="1" hangingPunct="1">
              <a:lnSpc>
                <a:spcPct val="90000"/>
              </a:lnSpc>
              <a:buFont typeface="Wingdings" charset="2"/>
              <a:buNone/>
            </a:pPr>
            <a:r>
              <a:rPr lang="en-GB" sz="2000">
                <a:latin typeface="Courier" charset="0"/>
                <a:ea typeface="Courier New" charset="0"/>
              </a:rPr>
              <a:t>router(config-if)#ip addr n.n.n.n m.m.m.m</a:t>
            </a:r>
          </a:p>
          <a:p>
            <a:pPr lvl="1" eaLnBrk="1" hangingPunct="1">
              <a:lnSpc>
                <a:spcPct val="90000"/>
              </a:lnSpc>
              <a:buFont typeface="Wingdings" charset="2"/>
              <a:buNone/>
            </a:pPr>
            <a:r>
              <a:rPr lang="en-GB" sz="2000">
                <a:latin typeface="Courier" charset="0"/>
                <a:ea typeface="Courier New" charset="0"/>
              </a:rPr>
              <a:t>router(config-if)#</a:t>
            </a:r>
            <a:endParaRPr lang="en-US" sz="2000">
              <a:latin typeface="Courier" charset="0"/>
              <a:ea typeface="Courier New"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44" name="Rectangle 2"/>
          <p:cNvSpPr>
            <a:spLocks noGrp="1" noChangeArrowheads="1"/>
          </p:cNvSpPr>
          <p:nvPr>
            <p:ph type="title"/>
          </p:nvPr>
        </p:nvSpPr>
        <p:spPr/>
        <p:txBody>
          <a:bodyPr/>
          <a:lstStyle/>
          <a:p>
            <a:pPr eaLnBrk="1" hangingPunct="1"/>
            <a:r>
              <a:rPr lang="en-US"/>
              <a:t>What’s the Internet: “nuts and bolts” view</a:t>
            </a:r>
          </a:p>
        </p:txBody>
      </p:sp>
      <p:sp>
        <p:nvSpPr>
          <p:cNvPr id="52245" name="Freeform 4"/>
          <p:cNvSpPr>
            <a:spLocks/>
          </p:cNvSpPr>
          <p:nvPr/>
        </p:nvSpPr>
        <p:spPr bwMode="auto">
          <a:xfrm>
            <a:off x="7316788" y="2979738"/>
            <a:ext cx="1947862" cy="167481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2246" name="Freeform 5"/>
          <p:cNvSpPr>
            <a:spLocks/>
          </p:cNvSpPr>
          <p:nvPr/>
        </p:nvSpPr>
        <p:spPr bwMode="auto">
          <a:xfrm>
            <a:off x="5281613" y="2836863"/>
            <a:ext cx="2022475" cy="1589087"/>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2247" name="Freeform 6"/>
          <p:cNvSpPr>
            <a:spLocks/>
          </p:cNvSpPr>
          <p:nvPr/>
        </p:nvSpPr>
        <p:spPr bwMode="auto">
          <a:xfrm>
            <a:off x="5680075" y="4287838"/>
            <a:ext cx="322262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grpSp>
        <p:nvGrpSpPr>
          <p:cNvPr id="52248" name="Group 7"/>
          <p:cNvGrpSpPr>
            <a:grpSpLocks/>
          </p:cNvGrpSpPr>
          <p:nvPr/>
        </p:nvGrpSpPr>
        <p:grpSpPr bwMode="auto">
          <a:xfrm>
            <a:off x="5408613" y="2971800"/>
            <a:ext cx="795337" cy="484188"/>
            <a:chOff x="3552" y="246"/>
            <a:chExt cx="527" cy="248"/>
          </a:xfrm>
        </p:grpSpPr>
        <p:graphicFrame>
          <p:nvGraphicFramePr>
            <p:cNvPr id="52241" name="Object 17"/>
            <p:cNvGraphicFramePr>
              <a:graphicFrameLocks noChangeAspect="1"/>
            </p:cNvGraphicFramePr>
            <p:nvPr/>
          </p:nvGraphicFramePr>
          <p:xfrm>
            <a:off x="3552" y="246"/>
            <a:ext cx="299" cy="248"/>
          </p:xfrm>
          <a:graphic>
            <a:graphicData uri="http://schemas.openxmlformats.org/presentationml/2006/ole">
              <p:oleObj spid="_x0000_s52241" name="Clip" r:id="rId3" imgW="1305000" imgH="1085760" progId="">
                <p:embed/>
              </p:oleObj>
            </a:graphicData>
          </a:graphic>
        </p:graphicFrame>
        <p:graphicFrame>
          <p:nvGraphicFramePr>
            <p:cNvPr id="52242" name="Object 18"/>
            <p:cNvGraphicFramePr>
              <a:graphicFrameLocks noChangeAspect="1"/>
            </p:cNvGraphicFramePr>
            <p:nvPr/>
          </p:nvGraphicFramePr>
          <p:xfrm>
            <a:off x="3878" y="338"/>
            <a:ext cx="201" cy="144"/>
          </p:xfrm>
          <a:graphic>
            <a:graphicData uri="http://schemas.openxmlformats.org/presentationml/2006/ole">
              <p:oleObj spid="_x0000_s52242" name="Clip" r:id="rId4" imgW="676440" imgH="485640" progId="">
                <p:embed/>
              </p:oleObj>
            </a:graphicData>
          </a:graphic>
        </p:graphicFrame>
        <p:sp>
          <p:nvSpPr>
            <p:cNvPr id="52480" name="Line 10"/>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2249" name="Group 11"/>
          <p:cNvGrpSpPr>
            <a:grpSpLocks/>
          </p:cNvGrpSpPr>
          <p:nvPr/>
        </p:nvGrpSpPr>
        <p:grpSpPr bwMode="auto">
          <a:xfrm>
            <a:off x="5408613" y="3567113"/>
            <a:ext cx="795337" cy="498475"/>
            <a:chOff x="3552" y="246"/>
            <a:chExt cx="527" cy="248"/>
          </a:xfrm>
        </p:grpSpPr>
        <p:graphicFrame>
          <p:nvGraphicFramePr>
            <p:cNvPr id="52239" name="Object 15"/>
            <p:cNvGraphicFramePr>
              <a:graphicFrameLocks noChangeAspect="1"/>
            </p:cNvGraphicFramePr>
            <p:nvPr/>
          </p:nvGraphicFramePr>
          <p:xfrm>
            <a:off x="3552" y="246"/>
            <a:ext cx="299" cy="248"/>
          </p:xfrm>
          <a:graphic>
            <a:graphicData uri="http://schemas.openxmlformats.org/presentationml/2006/ole">
              <p:oleObj spid="_x0000_s52239" name="Clip" r:id="rId5" imgW="1305000" imgH="1085760" progId="">
                <p:embed/>
              </p:oleObj>
            </a:graphicData>
          </a:graphic>
        </p:graphicFrame>
        <p:graphicFrame>
          <p:nvGraphicFramePr>
            <p:cNvPr id="52240" name="Object 16"/>
            <p:cNvGraphicFramePr>
              <a:graphicFrameLocks noChangeAspect="1"/>
            </p:cNvGraphicFramePr>
            <p:nvPr/>
          </p:nvGraphicFramePr>
          <p:xfrm>
            <a:off x="3878" y="338"/>
            <a:ext cx="201" cy="144"/>
          </p:xfrm>
          <a:graphic>
            <a:graphicData uri="http://schemas.openxmlformats.org/presentationml/2006/ole">
              <p:oleObj spid="_x0000_s52240" name="Clip" r:id="rId6" imgW="676440" imgH="485640" progId="">
                <p:embed/>
              </p:oleObj>
            </a:graphicData>
          </a:graphic>
        </p:graphicFrame>
        <p:sp>
          <p:nvSpPr>
            <p:cNvPr id="52479" name="Line 1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2250" name="Group 15"/>
          <p:cNvGrpSpPr>
            <a:grpSpLocks/>
          </p:cNvGrpSpPr>
          <p:nvPr/>
        </p:nvGrpSpPr>
        <p:grpSpPr bwMode="auto">
          <a:xfrm>
            <a:off x="5816600" y="3354388"/>
            <a:ext cx="76200" cy="214312"/>
            <a:chOff x="3842" y="406"/>
            <a:chExt cx="51" cy="167"/>
          </a:xfrm>
        </p:grpSpPr>
        <p:sp>
          <p:nvSpPr>
            <p:cNvPr id="52476" name="Oval 1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77" name="Oval 1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78" name="Oval 1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grpSp>
        <p:nvGrpSpPr>
          <p:cNvPr id="52251" name="Group 19"/>
          <p:cNvGrpSpPr>
            <a:grpSpLocks/>
          </p:cNvGrpSpPr>
          <p:nvPr/>
        </p:nvGrpSpPr>
        <p:grpSpPr bwMode="auto">
          <a:xfrm>
            <a:off x="6324600" y="3857625"/>
            <a:ext cx="227013" cy="395288"/>
            <a:chOff x="4180" y="783"/>
            <a:chExt cx="150" cy="307"/>
          </a:xfrm>
        </p:grpSpPr>
        <p:sp>
          <p:nvSpPr>
            <p:cNvPr id="52468" name="AutoShape 2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69" name="Rectangle 2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70"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71"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72" name="Line 2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73" name="Line 2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74"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2475" name="Rectangle 2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2252" name="Group 28"/>
          <p:cNvGrpSpPr>
            <a:grpSpLocks/>
          </p:cNvGrpSpPr>
          <p:nvPr/>
        </p:nvGrpSpPr>
        <p:grpSpPr bwMode="auto">
          <a:xfrm rot="-5400000">
            <a:off x="6667501" y="3925887"/>
            <a:ext cx="80962" cy="252413"/>
            <a:chOff x="3842" y="406"/>
            <a:chExt cx="51" cy="167"/>
          </a:xfrm>
        </p:grpSpPr>
        <p:sp>
          <p:nvSpPr>
            <p:cNvPr id="52465" name="Oval 29"/>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66" name="Oval 30"/>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67" name="Oval 31"/>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2253" name="Line 32"/>
          <p:cNvSpPr>
            <a:spLocks noChangeShapeType="1"/>
          </p:cNvSpPr>
          <p:nvPr/>
        </p:nvSpPr>
        <p:spPr bwMode="auto">
          <a:xfrm>
            <a:off x="6473825" y="3765550"/>
            <a:ext cx="534988" cy="1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54" name="Line 33"/>
          <p:cNvSpPr>
            <a:spLocks noChangeShapeType="1"/>
          </p:cNvSpPr>
          <p:nvPr/>
        </p:nvSpPr>
        <p:spPr bwMode="auto">
          <a:xfrm>
            <a:off x="6477000" y="3762375"/>
            <a:ext cx="1588" cy="952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55" name="Line 34"/>
          <p:cNvSpPr>
            <a:spLocks noChangeShapeType="1"/>
          </p:cNvSpPr>
          <p:nvPr/>
        </p:nvSpPr>
        <p:spPr bwMode="auto">
          <a:xfrm>
            <a:off x="7013575" y="3760788"/>
            <a:ext cx="1588" cy="825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56" name="Line 35"/>
          <p:cNvSpPr>
            <a:spLocks noChangeShapeType="1"/>
          </p:cNvSpPr>
          <p:nvPr/>
        </p:nvSpPr>
        <p:spPr bwMode="auto">
          <a:xfrm>
            <a:off x="6148388" y="3225800"/>
            <a:ext cx="312737" cy="265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57" name="Line 36"/>
          <p:cNvSpPr>
            <a:spLocks noChangeShapeType="1"/>
          </p:cNvSpPr>
          <p:nvPr/>
        </p:nvSpPr>
        <p:spPr bwMode="auto">
          <a:xfrm flipV="1">
            <a:off x="6162675" y="3511550"/>
            <a:ext cx="298450" cy="330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58" name="Line 37"/>
          <p:cNvSpPr>
            <a:spLocks noChangeShapeType="1"/>
          </p:cNvSpPr>
          <p:nvPr/>
        </p:nvSpPr>
        <p:spPr bwMode="auto">
          <a:xfrm flipV="1">
            <a:off x="6732588" y="3597275"/>
            <a:ext cx="1587" cy="1635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2259" name="Group 38"/>
          <p:cNvGrpSpPr>
            <a:grpSpLocks/>
          </p:cNvGrpSpPr>
          <p:nvPr/>
        </p:nvGrpSpPr>
        <p:grpSpPr bwMode="auto">
          <a:xfrm>
            <a:off x="6861175" y="3835400"/>
            <a:ext cx="227013" cy="395288"/>
            <a:chOff x="4180" y="783"/>
            <a:chExt cx="150" cy="307"/>
          </a:xfrm>
        </p:grpSpPr>
        <p:sp>
          <p:nvSpPr>
            <p:cNvPr id="52457"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58"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59"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60"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61"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62"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63"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2464"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aphicFrame>
        <p:nvGraphicFramePr>
          <p:cNvPr id="52237" name="Object 13"/>
          <p:cNvGraphicFramePr>
            <a:graphicFrameLocks noChangeAspect="1"/>
          </p:cNvGraphicFramePr>
          <p:nvPr/>
        </p:nvGraphicFramePr>
        <p:xfrm>
          <a:off x="5824538" y="4454525"/>
          <a:ext cx="450850" cy="449263"/>
        </p:xfrm>
        <a:graphic>
          <a:graphicData uri="http://schemas.openxmlformats.org/presentationml/2006/ole">
            <p:oleObj spid="_x0000_s52237" name="Clip" r:id="rId7" imgW="1305000" imgH="1085760" progId="">
              <p:embed/>
            </p:oleObj>
          </a:graphicData>
        </a:graphic>
      </p:graphicFrame>
      <p:sp>
        <p:nvSpPr>
          <p:cNvPr id="52260" name="Line 49"/>
          <p:cNvSpPr>
            <a:spLocks noChangeShapeType="1"/>
          </p:cNvSpPr>
          <p:nvPr/>
        </p:nvSpPr>
        <p:spPr bwMode="auto">
          <a:xfrm flipV="1">
            <a:off x="6265863" y="4737100"/>
            <a:ext cx="77787" cy="793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52238" name="Object 14"/>
          <p:cNvGraphicFramePr>
            <a:graphicFrameLocks noChangeAspect="1"/>
          </p:cNvGraphicFramePr>
          <p:nvPr/>
        </p:nvGraphicFramePr>
        <p:xfrm>
          <a:off x="5824538" y="5135563"/>
          <a:ext cx="450850" cy="530225"/>
        </p:xfrm>
        <a:graphic>
          <a:graphicData uri="http://schemas.openxmlformats.org/presentationml/2006/ole">
            <p:oleObj spid="_x0000_s52238" name="Clip" r:id="rId8" imgW="1305000" imgH="1085760" progId="">
              <p:embed/>
            </p:oleObj>
          </a:graphicData>
        </a:graphic>
      </p:graphicFrame>
      <p:sp>
        <p:nvSpPr>
          <p:cNvPr id="52261" name="Line 51"/>
          <p:cNvSpPr>
            <a:spLocks noChangeShapeType="1"/>
          </p:cNvSpPr>
          <p:nvPr/>
        </p:nvSpPr>
        <p:spPr bwMode="auto">
          <a:xfrm flipV="1">
            <a:off x="6265863" y="5421313"/>
            <a:ext cx="77787" cy="3175"/>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52262" name="Group 52"/>
          <p:cNvGrpSpPr>
            <a:grpSpLocks/>
          </p:cNvGrpSpPr>
          <p:nvPr/>
        </p:nvGrpSpPr>
        <p:grpSpPr bwMode="auto">
          <a:xfrm>
            <a:off x="5973763" y="4800600"/>
            <a:ext cx="76200" cy="255588"/>
            <a:chOff x="3842" y="406"/>
            <a:chExt cx="51" cy="167"/>
          </a:xfrm>
        </p:grpSpPr>
        <p:sp>
          <p:nvSpPr>
            <p:cNvPr id="52454" name="Oval 5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55" name="Oval 5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456" name="Oval 5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2263" name="Line 56"/>
          <p:cNvSpPr>
            <a:spLocks noChangeShapeType="1"/>
          </p:cNvSpPr>
          <p:nvPr/>
        </p:nvSpPr>
        <p:spPr bwMode="auto">
          <a:xfrm>
            <a:off x="6337300" y="4733925"/>
            <a:ext cx="0" cy="685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2226" name="Object 2"/>
          <p:cNvGraphicFramePr>
            <a:graphicFrameLocks noChangeAspect="1"/>
          </p:cNvGraphicFramePr>
          <p:nvPr/>
        </p:nvGraphicFramePr>
        <p:xfrm>
          <a:off x="6100763" y="5453063"/>
          <a:ext cx="449262" cy="593725"/>
        </p:xfrm>
        <a:graphic>
          <a:graphicData uri="http://schemas.openxmlformats.org/presentationml/2006/ole">
            <p:oleObj spid="_x0000_s52226" name="Clip" r:id="rId9" imgW="1305000" imgH="1085760" progId="">
              <p:embed/>
            </p:oleObj>
          </a:graphicData>
        </a:graphic>
      </p:graphicFrame>
      <p:sp>
        <p:nvSpPr>
          <p:cNvPr id="52264" name="Oval 59"/>
          <p:cNvSpPr>
            <a:spLocks noChangeArrowheads="1"/>
          </p:cNvSpPr>
          <p:nvPr/>
        </p:nvSpPr>
        <p:spPr bwMode="auto">
          <a:xfrm rot="-5400000">
            <a:off x="6553994" y="5553869"/>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265" name="Oval 60"/>
          <p:cNvSpPr>
            <a:spLocks noChangeArrowheads="1"/>
          </p:cNvSpPr>
          <p:nvPr/>
        </p:nvSpPr>
        <p:spPr bwMode="auto">
          <a:xfrm rot="-5400000">
            <a:off x="6646069" y="5552281"/>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266" name="Oval 61"/>
          <p:cNvSpPr>
            <a:spLocks noChangeArrowheads="1"/>
          </p:cNvSpPr>
          <p:nvPr/>
        </p:nvSpPr>
        <p:spPr bwMode="auto">
          <a:xfrm rot="-5400000">
            <a:off x="6730207" y="5557044"/>
            <a:ext cx="61912" cy="69850"/>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2267" name="Line 62"/>
          <p:cNvSpPr>
            <a:spLocks noChangeShapeType="1"/>
          </p:cNvSpPr>
          <p:nvPr/>
        </p:nvSpPr>
        <p:spPr bwMode="auto">
          <a:xfrm rot="-5400000">
            <a:off x="7011194" y="5439569"/>
            <a:ext cx="60325" cy="1587"/>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2268" name="Line 63"/>
          <p:cNvSpPr>
            <a:spLocks noChangeShapeType="1"/>
          </p:cNvSpPr>
          <p:nvPr/>
        </p:nvSpPr>
        <p:spPr bwMode="auto">
          <a:xfrm rot="5400000" flipH="1">
            <a:off x="6332538" y="5430838"/>
            <a:ext cx="635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2269" name="Line 64"/>
          <p:cNvSpPr>
            <a:spLocks noChangeShapeType="1"/>
          </p:cNvSpPr>
          <p:nvPr/>
        </p:nvSpPr>
        <p:spPr bwMode="auto">
          <a:xfrm rot="16200000" flipV="1">
            <a:off x="6705600" y="5065713"/>
            <a:ext cx="0" cy="6794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70" name="Line 65"/>
          <p:cNvSpPr>
            <a:spLocks noChangeShapeType="1"/>
          </p:cNvSpPr>
          <p:nvPr/>
        </p:nvSpPr>
        <p:spPr bwMode="auto">
          <a:xfrm flipV="1">
            <a:off x="6343650" y="5030788"/>
            <a:ext cx="101600" cy="3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71" name="Line 66"/>
          <p:cNvSpPr>
            <a:spLocks noChangeShapeType="1"/>
          </p:cNvSpPr>
          <p:nvPr/>
        </p:nvSpPr>
        <p:spPr bwMode="auto">
          <a:xfrm>
            <a:off x="6996113" y="5076825"/>
            <a:ext cx="328612" cy="3857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72" name="Line 67"/>
          <p:cNvSpPr>
            <a:spLocks noChangeShapeType="1"/>
          </p:cNvSpPr>
          <p:nvPr/>
        </p:nvSpPr>
        <p:spPr bwMode="auto">
          <a:xfrm flipH="1">
            <a:off x="7856538" y="5073650"/>
            <a:ext cx="303212" cy="392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2227" name="Object 3"/>
          <p:cNvGraphicFramePr>
            <a:graphicFrameLocks noChangeAspect="1"/>
          </p:cNvGraphicFramePr>
          <p:nvPr/>
        </p:nvGraphicFramePr>
        <p:xfrm>
          <a:off x="8050213" y="4625975"/>
          <a:ext cx="219075" cy="241300"/>
        </p:xfrm>
        <a:graphic>
          <a:graphicData uri="http://schemas.openxmlformats.org/presentationml/2006/ole">
            <p:oleObj spid="_x0000_s52227" name="Clip" r:id="rId10" imgW="981000" imgH="1209600" progId="">
              <p:embed/>
            </p:oleObj>
          </a:graphicData>
        </a:graphic>
      </p:graphicFrame>
      <p:graphicFrame>
        <p:nvGraphicFramePr>
          <p:cNvPr id="52228" name="Object 4"/>
          <p:cNvGraphicFramePr>
            <a:graphicFrameLocks noChangeAspect="1"/>
          </p:cNvGraphicFramePr>
          <p:nvPr/>
        </p:nvGraphicFramePr>
        <p:xfrm>
          <a:off x="6602413" y="4706938"/>
          <a:ext cx="219075" cy="239712"/>
        </p:xfrm>
        <a:graphic>
          <a:graphicData uri="http://schemas.openxmlformats.org/presentationml/2006/ole">
            <p:oleObj spid="_x0000_s52228" name="Clip" r:id="rId11" imgW="981000" imgH="1209600" progId="">
              <p:embed/>
            </p:oleObj>
          </a:graphicData>
        </a:graphic>
      </p:graphicFrame>
      <p:sp>
        <p:nvSpPr>
          <p:cNvPr id="52273" name="Freeform 70"/>
          <p:cNvSpPr>
            <a:spLocks/>
          </p:cNvSpPr>
          <p:nvPr/>
        </p:nvSpPr>
        <p:spPr bwMode="auto">
          <a:xfrm>
            <a:off x="6689725" y="4481513"/>
            <a:ext cx="1466850"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prstTxWarp prst="textNoShape">
              <a:avLst/>
            </a:prstTxWarp>
          </a:bodyPr>
          <a:lstStyle/>
          <a:p>
            <a:endParaRPr lang="en-US"/>
          </a:p>
        </p:txBody>
      </p:sp>
      <p:grpSp>
        <p:nvGrpSpPr>
          <p:cNvPr id="52274" name="Group 71"/>
          <p:cNvGrpSpPr>
            <a:grpSpLocks/>
          </p:cNvGrpSpPr>
          <p:nvPr/>
        </p:nvGrpSpPr>
        <p:grpSpPr bwMode="auto">
          <a:xfrm>
            <a:off x="6978650" y="5903913"/>
            <a:ext cx="439738" cy="600075"/>
            <a:chOff x="2870" y="1518"/>
            <a:chExt cx="292" cy="320"/>
          </a:xfrm>
        </p:grpSpPr>
        <p:graphicFrame>
          <p:nvGraphicFramePr>
            <p:cNvPr id="52235" name="Object 11"/>
            <p:cNvGraphicFramePr>
              <a:graphicFrameLocks noChangeAspect="1"/>
            </p:cNvGraphicFramePr>
            <p:nvPr/>
          </p:nvGraphicFramePr>
          <p:xfrm>
            <a:off x="2870" y="1518"/>
            <a:ext cx="272" cy="282"/>
          </p:xfrm>
          <a:graphic>
            <a:graphicData uri="http://schemas.openxmlformats.org/presentationml/2006/ole">
              <p:oleObj spid="_x0000_s52235" name="Clip" r:id="rId12" imgW="819000" imgH="847800" progId="">
                <p:embed/>
              </p:oleObj>
            </a:graphicData>
          </a:graphic>
        </p:graphicFrame>
        <p:graphicFrame>
          <p:nvGraphicFramePr>
            <p:cNvPr id="52236" name="Object 12"/>
            <p:cNvGraphicFramePr>
              <a:graphicFrameLocks noChangeAspect="1"/>
            </p:cNvGraphicFramePr>
            <p:nvPr/>
          </p:nvGraphicFramePr>
          <p:xfrm>
            <a:off x="2913" y="1602"/>
            <a:ext cx="249" cy="236"/>
          </p:xfrm>
          <a:graphic>
            <a:graphicData uri="http://schemas.openxmlformats.org/presentationml/2006/ole">
              <p:oleObj spid="_x0000_s52236" name="Clip" r:id="rId13" imgW="1266840" imgH="1200240" progId="">
                <p:embed/>
              </p:oleObj>
            </a:graphicData>
          </a:graphic>
        </p:graphicFrame>
      </p:grpSp>
      <p:grpSp>
        <p:nvGrpSpPr>
          <p:cNvPr id="52275" name="Group 74"/>
          <p:cNvGrpSpPr>
            <a:grpSpLocks/>
          </p:cNvGrpSpPr>
          <p:nvPr/>
        </p:nvGrpSpPr>
        <p:grpSpPr bwMode="auto">
          <a:xfrm>
            <a:off x="7821613" y="5935663"/>
            <a:ext cx="439737" cy="644525"/>
            <a:chOff x="2870" y="1518"/>
            <a:chExt cx="292" cy="320"/>
          </a:xfrm>
        </p:grpSpPr>
        <p:graphicFrame>
          <p:nvGraphicFramePr>
            <p:cNvPr id="52233" name="Object 9"/>
            <p:cNvGraphicFramePr>
              <a:graphicFrameLocks noChangeAspect="1"/>
            </p:cNvGraphicFramePr>
            <p:nvPr/>
          </p:nvGraphicFramePr>
          <p:xfrm>
            <a:off x="2870" y="1518"/>
            <a:ext cx="272" cy="282"/>
          </p:xfrm>
          <a:graphic>
            <a:graphicData uri="http://schemas.openxmlformats.org/presentationml/2006/ole">
              <p:oleObj spid="_x0000_s52233" name="Clip" r:id="rId14" imgW="819000" imgH="847800" progId="">
                <p:embed/>
              </p:oleObj>
            </a:graphicData>
          </a:graphic>
        </p:graphicFrame>
        <p:graphicFrame>
          <p:nvGraphicFramePr>
            <p:cNvPr id="52234" name="Object 10"/>
            <p:cNvGraphicFramePr>
              <a:graphicFrameLocks noChangeAspect="1"/>
            </p:cNvGraphicFramePr>
            <p:nvPr/>
          </p:nvGraphicFramePr>
          <p:xfrm>
            <a:off x="2913" y="1602"/>
            <a:ext cx="249" cy="236"/>
          </p:xfrm>
          <a:graphic>
            <a:graphicData uri="http://schemas.openxmlformats.org/presentationml/2006/ole">
              <p:oleObj spid="_x0000_s52234" name="Clip" r:id="rId15" imgW="1266840" imgH="1200240" progId="">
                <p:embed/>
              </p:oleObj>
            </a:graphicData>
          </a:graphic>
        </p:graphicFrame>
      </p:grpSp>
      <p:grpSp>
        <p:nvGrpSpPr>
          <p:cNvPr id="52276" name="Group 77"/>
          <p:cNvGrpSpPr>
            <a:grpSpLocks/>
          </p:cNvGrpSpPr>
          <p:nvPr/>
        </p:nvGrpSpPr>
        <p:grpSpPr bwMode="auto">
          <a:xfrm>
            <a:off x="7372350" y="5651500"/>
            <a:ext cx="411163" cy="376238"/>
            <a:chOff x="4733" y="2082"/>
            <a:chExt cx="272" cy="282"/>
          </a:xfrm>
        </p:grpSpPr>
        <p:graphicFrame>
          <p:nvGraphicFramePr>
            <p:cNvPr id="52232" name="Object 8"/>
            <p:cNvGraphicFramePr>
              <a:graphicFrameLocks noChangeAspect="1"/>
            </p:cNvGraphicFramePr>
            <p:nvPr/>
          </p:nvGraphicFramePr>
          <p:xfrm>
            <a:off x="4733" y="2082"/>
            <a:ext cx="272" cy="282"/>
          </p:xfrm>
          <a:graphic>
            <a:graphicData uri="http://schemas.openxmlformats.org/presentationml/2006/ole">
              <p:oleObj spid="_x0000_s52232" name="Clip" r:id="rId16" imgW="819000" imgH="847800" progId="">
                <p:embed/>
              </p:oleObj>
            </a:graphicData>
          </a:graphic>
        </p:graphicFrame>
        <p:sp>
          <p:nvSpPr>
            <p:cNvPr id="52453"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grpSp>
      <p:sp>
        <p:nvSpPr>
          <p:cNvPr id="52277" name="Line 80"/>
          <p:cNvSpPr>
            <a:spLocks noChangeShapeType="1"/>
          </p:cNvSpPr>
          <p:nvPr/>
        </p:nvSpPr>
        <p:spPr bwMode="auto">
          <a:xfrm>
            <a:off x="7704138" y="5554663"/>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2278" name="Group 81"/>
          <p:cNvGrpSpPr>
            <a:grpSpLocks/>
          </p:cNvGrpSpPr>
          <p:nvPr/>
        </p:nvGrpSpPr>
        <p:grpSpPr bwMode="auto">
          <a:xfrm>
            <a:off x="8485188" y="4978400"/>
            <a:ext cx="225425" cy="409575"/>
            <a:chOff x="4180" y="783"/>
            <a:chExt cx="150" cy="307"/>
          </a:xfrm>
        </p:grpSpPr>
        <p:sp>
          <p:nvSpPr>
            <p:cNvPr id="52445"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46"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47"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48"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49"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50"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51"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2452"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2279" name="Group 90"/>
          <p:cNvGrpSpPr>
            <a:grpSpLocks/>
          </p:cNvGrpSpPr>
          <p:nvPr/>
        </p:nvGrpSpPr>
        <p:grpSpPr bwMode="auto">
          <a:xfrm>
            <a:off x="8470900" y="5422900"/>
            <a:ext cx="225425" cy="409575"/>
            <a:chOff x="4180" y="783"/>
            <a:chExt cx="150" cy="307"/>
          </a:xfrm>
        </p:grpSpPr>
        <p:sp>
          <p:nvSpPr>
            <p:cNvPr id="52437"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38"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2439"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40"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2441"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42"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43"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2444"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2280" name="Line 99"/>
          <p:cNvSpPr>
            <a:spLocks noChangeShapeType="1"/>
          </p:cNvSpPr>
          <p:nvPr/>
        </p:nvSpPr>
        <p:spPr bwMode="auto">
          <a:xfrm rot="5400000" flipH="1">
            <a:off x="8090694" y="5352257"/>
            <a:ext cx="61118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1" name="Line 100"/>
          <p:cNvSpPr>
            <a:spLocks noChangeShapeType="1"/>
          </p:cNvSpPr>
          <p:nvPr/>
        </p:nvSpPr>
        <p:spPr bwMode="auto">
          <a:xfrm rot="-5400000">
            <a:off x="8449469" y="5599907"/>
            <a:ext cx="0" cy="11271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2" name="Line 101"/>
          <p:cNvSpPr>
            <a:spLocks noChangeShapeType="1"/>
          </p:cNvSpPr>
          <p:nvPr/>
        </p:nvSpPr>
        <p:spPr bwMode="auto">
          <a:xfrm rot="-5400000">
            <a:off x="8438357" y="5131594"/>
            <a:ext cx="0" cy="9683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3" name="Line 102"/>
          <p:cNvSpPr>
            <a:spLocks noChangeShapeType="1"/>
          </p:cNvSpPr>
          <p:nvPr/>
        </p:nvSpPr>
        <p:spPr bwMode="auto">
          <a:xfrm flipV="1">
            <a:off x="7007225" y="3276600"/>
            <a:ext cx="496888"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4" name="Line 103"/>
          <p:cNvSpPr>
            <a:spLocks noChangeShapeType="1"/>
          </p:cNvSpPr>
          <p:nvPr/>
        </p:nvSpPr>
        <p:spPr bwMode="auto">
          <a:xfrm>
            <a:off x="8020050" y="3260725"/>
            <a:ext cx="527050"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5" name="Line 104"/>
          <p:cNvSpPr>
            <a:spLocks noChangeShapeType="1"/>
          </p:cNvSpPr>
          <p:nvPr/>
        </p:nvSpPr>
        <p:spPr bwMode="auto">
          <a:xfrm flipH="1">
            <a:off x="8582025" y="3597275"/>
            <a:ext cx="261938" cy="68103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6" name="Line 105"/>
          <p:cNvSpPr>
            <a:spLocks noChangeShapeType="1"/>
          </p:cNvSpPr>
          <p:nvPr/>
        </p:nvSpPr>
        <p:spPr bwMode="auto">
          <a:xfrm>
            <a:off x="7748588" y="3373438"/>
            <a:ext cx="0" cy="431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7" name="Line 106"/>
          <p:cNvSpPr>
            <a:spLocks noChangeShapeType="1"/>
          </p:cNvSpPr>
          <p:nvPr/>
        </p:nvSpPr>
        <p:spPr bwMode="auto">
          <a:xfrm>
            <a:off x="7777163" y="4021138"/>
            <a:ext cx="577850"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8" name="Line 107"/>
          <p:cNvSpPr>
            <a:spLocks noChangeShapeType="1"/>
          </p:cNvSpPr>
          <p:nvPr/>
        </p:nvSpPr>
        <p:spPr bwMode="auto">
          <a:xfrm flipH="1">
            <a:off x="8275638" y="4486275"/>
            <a:ext cx="288925" cy="3603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89" name="Line 108"/>
          <p:cNvSpPr>
            <a:spLocks noChangeShapeType="1"/>
          </p:cNvSpPr>
          <p:nvPr/>
        </p:nvSpPr>
        <p:spPr bwMode="auto">
          <a:xfrm flipH="1">
            <a:off x="8029575" y="3565525"/>
            <a:ext cx="606425" cy="384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90" name="Line 109"/>
          <p:cNvSpPr>
            <a:spLocks noChangeShapeType="1"/>
          </p:cNvSpPr>
          <p:nvPr/>
        </p:nvSpPr>
        <p:spPr bwMode="auto">
          <a:xfrm flipH="1">
            <a:off x="8039100" y="3005138"/>
            <a:ext cx="381000" cy="255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91" name="Line 110"/>
          <p:cNvSpPr>
            <a:spLocks noChangeShapeType="1"/>
          </p:cNvSpPr>
          <p:nvPr/>
        </p:nvSpPr>
        <p:spPr bwMode="auto">
          <a:xfrm flipH="1">
            <a:off x="8816975" y="3181350"/>
            <a:ext cx="217488" cy="1762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292" name="Text Box 111"/>
          <p:cNvSpPr txBox="1">
            <a:spLocks noChangeArrowheads="1"/>
          </p:cNvSpPr>
          <p:nvPr/>
        </p:nvSpPr>
        <p:spPr bwMode="auto">
          <a:xfrm>
            <a:off x="5824538" y="2819400"/>
            <a:ext cx="1250950"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local ISP</a:t>
            </a:r>
            <a:endParaRPr lang="en-US"/>
          </a:p>
        </p:txBody>
      </p:sp>
      <p:sp>
        <p:nvSpPr>
          <p:cNvPr id="52293" name="Text Box 112"/>
          <p:cNvSpPr txBox="1">
            <a:spLocks noChangeArrowheads="1"/>
          </p:cNvSpPr>
          <p:nvPr/>
        </p:nvSpPr>
        <p:spPr bwMode="auto">
          <a:xfrm>
            <a:off x="5753100" y="5830888"/>
            <a:ext cx="1185863" cy="527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company</a:t>
            </a:r>
          </a:p>
          <a:p>
            <a:r>
              <a:rPr lang="en-US" sz="2000">
                <a:solidFill>
                  <a:srgbClr val="FF0000"/>
                </a:solidFill>
                <a:latin typeface="Comic Sans MS" charset="0"/>
              </a:rPr>
              <a:t>network</a:t>
            </a:r>
            <a:endParaRPr lang="en-US"/>
          </a:p>
        </p:txBody>
      </p:sp>
      <p:sp>
        <p:nvSpPr>
          <p:cNvPr id="52294" name="Text Box 113"/>
          <p:cNvSpPr txBox="1">
            <a:spLocks noChangeArrowheads="1"/>
          </p:cNvSpPr>
          <p:nvPr/>
        </p:nvSpPr>
        <p:spPr bwMode="auto">
          <a:xfrm>
            <a:off x="7480300" y="3971925"/>
            <a:ext cx="1655763"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regional ISP</a:t>
            </a:r>
          </a:p>
        </p:txBody>
      </p:sp>
      <p:grpSp>
        <p:nvGrpSpPr>
          <p:cNvPr id="52295" name="Group 114"/>
          <p:cNvGrpSpPr>
            <a:grpSpLocks/>
          </p:cNvGrpSpPr>
          <p:nvPr/>
        </p:nvGrpSpPr>
        <p:grpSpPr bwMode="auto">
          <a:xfrm>
            <a:off x="6292850" y="1524000"/>
            <a:ext cx="542925" cy="233363"/>
            <a:chOff x="3686" y="783"/>
            <a:chExt cx="316" cy="147"/>
          </a:xfrm>
        </p:grpSpPr>
        <p:sp>
          <p:nvSpPr>
            <p:cNvPr id="52424" name="Oval 115"/>
            <p:cNvSpPr>
              <a:spLocks noChangeArrowheads="1"/>
            </p:cNvSpPr>
            <p:nvPr/>
          </p:nvSpPr>
          <p:spPr bwMode="auto">
            <a:xfrm>
              <a:off x="3689" y="849"/>
              <a:ext cx="313" cy="81"/>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sp>
          <p:nvSpPr>
            <p:cNvPr id="52425" name="Line 116"/>
            <p:cNvSpPr>
              <a:spLocks noChangeShapeType="1"/>
            </p:cNvSpPr>
            <p:nvPr/>
          </p:nvSpPr>
          <p:spPr bwMode="auto">
            <a:xfrm>
              <a:off x="3689"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426" name="Line 117"/>
            <p:cNvSpPr>
              <a:spLocks noChangeShapeType="1"/>
            </p:cNvSpPr>
            <p:nvPr/>
          </p:nvSpPr>
          <p:spPr bwMode="auto">
            <a:xfrm>
              <a:off x="4002"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427" name="Rectangle 118"/>
            <p:cNvSpPr>
              <a:spLocks noChangeArrowheads="1"/>
            </p:cNvSpPr>
            <p:nvPr/>
          </p:nvSpPr>
          <p:spPr bwMode="auto">
            <a:xfrm>
              <a:off x="3689" y="842"/>
              <a:ext cx="310" cy="4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solidFill>
                  <a:schemeClr val="tx1"/>
                </a:solidFill>
              </a:endParaRPr>
            </a:p>
          </p:txBody>
        </p:sp>
        <p:sp>
          <p:nvSpPr>
            <p:cNvPr id="52428" name="Oval 119"/>
            <p:cNvSpPr>
              <a:spLocks noChangeArrowheads="1"/>
            </p:cNvSpPr>
            <p:nvPr/>
          </p:nvSpPr>
          <p:spPr bwMode="auto">
            <a:xfrm>
              <a:off x="3686" y="783"/>
              <a:ext cx="313" cy="95"/>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grpSp>
          <p:nvGrpSpPr>
            <p:cNvPr id="52429" name="Group 120"/>
            <p:cNvGrpSpPr>
              <a:grpSpLocks/>
            </p:cNvGrpSpPr>
            <p:nvPr/>
          </p:nvGrpSpPr>
          <p:grpSpPr bwMode="auto">
            <a:xfrm>
              <a:off x="3761" y="804"/>
              <a:ext cx="156" cy="55"/>
              <a:chOff x="2848" y="848"/>
              <a:chExt cx="140" cy="98"/>
            </a:xfrm>
          </p:grpSpPr>
          <p:sp>
            <p:nvSpPr>
              <p:cNvPr id="52434" name="Line 1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35" name="Line 1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36" name="Line 1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430" name="Group 124"/>
            <p:cNvGrpSpPr>
              <a:grpSpLocks/>
            </p:cNvGrpSpPr>
            <p:nvPr/>
          </p:nvGrpSpPr>
          <p:grpSpPr bwMode="auto">
            <a:xfrm flipV="1">
              <a:off x="3761" y="803"/>
              <a:ext cx="156" cy="56"/>
              <a:chOff x="2848" y="848"/>
              <a:chExt cx="140" cy="98"/>
            </a:xfrm>
          </p:grpSpPr>
          <p:sp>
            <p:nvSpPr>
              <p:cNvPr id="52431" name="Line 1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32" name="Line 1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33" name="Line 1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296" name="Group 128"/>
          <p:cNvGrpSpPr>
            <a:grpSpLocks/>
          </p:cNvGrpSpPr>
          <p:nvPr/>
        </p:nvGrpSpPr>
        <p:grpSpPr bwMode="auto">
          <a:xfrm>
            <a:off x="6302375" y="2151063"/>
            <a:ext cx="227013" cy="409575"/>
            <a:chOff x="4180" y="783"/>
            <a:chExt cx="150" cy="307"/>
          </a:xfrm>
        </p:grpSpPr>
        <p:sp>
          <p:nvSpPr>
            <p:cNvPr id="52416" name="AutoShape 12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2417" name="Rectangle 13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2418" name="Rectangle 13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2419" name="AutoShape 13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2420" name="Line 13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21" name="Line 13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422" name="Rectangle 13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2423" name="Rectangle 13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chemeClr val="tx1"/>
                </a:solidFill>
              </a:endParaRPr>
            </a:p>
          </p:txBody>
        </p:sp>
      </p:grpSp>
      <p:graphicFrame>
        <p:nvGraphicFramePr>
          <p:cNvPr id="52229" name="Object 5"/>
          <p:cNvGraphicFramePr>
            <a:graphicFrameLocks noChangeAspect="1"/>
          </p:cNvGraphicFramePr>
          <p:nvPr/>
        </p:nvGraphicFramePr>
        <p:xfrm>
          <a:off x="7661275" y="1628775"/>
          <a:ext cx="452438" cy="531813"/>
        </p:xfrm>
        <a:graphic>
          <a:graphicData uri="http://schemas.openxmlformats.org/presentationml/2006/ole">
            <p:oleObj spid="_x0000_s52229" name="Clip" r:id="rId17" imgW="1305000" imgH="1085760" progId="">
              <p:embed/>
            </p:oleObj>
          </a:graphicData>
        </a:graphic>
      </p:graphicFrame>
      <p:grpSp>
        <p:nvGrpSpPr>
          <p:cNvPr id="52297" name="Group 138"/>
          <p:cNvGrpSpPr>
            <a:grpSpLocks/>
          </p:cNvGrpSpPr>
          <p:nvPr/>
        </p:nvGrpSpPr>
        <p:grpSpPr bwMode="auto">
          <a:xfrm>
            <a:off x="7594600" y="2235200"/>
            <a:ext cx="439738" cy="687388"/>
            <a:chOff x="2870" y="1518"/>
            <a:chExt cx="292" cy="320"/>
          </a:xfrm>
        </p:grpSpPr>
        <p:graphicFrame>
          <p:nvGraphicFramePr>
            <p:cNvPr id="52230" name="Object 6"/>
            <p:cNvGraphicFramePr>
              <a:graphicFrameLocks noChangeAspect="1"/>
            </p:cNvGraphicFramePr>
            <p:nvPr/>
          </p:nvGraphicFramePr>
          <p:xfrm>
            <a:off x="2870" y="1518"/>
            <a:ext cx="272" cy="282"/>
          </p:xfrm>
          <a:graphic>
            <a:graphicData uri="http://schemas.openxmlformats.org/presentationml/2006/ole">
              <p:oleObj spid="_x0000_s52230" name="Clip" r:id="rId18" imgW="819000" imgH="847800" progId="">
                <p:embed/>
              </p:oleObj>
            </a:graphicData>
          </a:graphic>
        </p:graphicFrame>
        <p:graphicFrame>
          <p:nvGraphicFramePr>
            <p:cNvPr id="52231" name="Object 7"/>
            <p:cNvGraphicFramePr>
              <a:graphicFrameLocks noChangeAspect="1"/>
            </p:cNvGraphicFramePr>
            <p:nvPr/>
          </p:nvGraphicFramePr>
          <p:xfrm>
            <a:off x="2913" y="1602"/>
            <a:ext cx="249" cy="236"/>
          </p:xfrm>
          <a:graphic>
            <a:graphicData uri="http://schemas.openxmlformats.org/presentationml/2006/ole">
              <p:oleObj spid="_x0000_s52231" name="Clip" r:id="rId19" imgW="1266840" imgH="1200240" progId="">
                <p:embed/>
              </p:oleObj>
            </a:graphicData>
          </a:graphic>
        </p:graphicFrame>
      </p:grpSp>
      <p:grpSp>
        <p:nvGrpSpPr>
          <p:cNvPr id="52298" name="Group 141"/>
          <p:cNvGrpSpPr>
            <a:grpSpLocks/>
          </p:cNvGrpSpPr>
          <p:nvPr/>
        </p:nvGrpSpPr>
        <p:grpSpPr bwMode="auto">
          <a:xfrm>
            <a:off x="6445250" y="3373438"/>
            <a:ext cx="542925" cy="233362"/>
            <a:chOff x="3600" y="219"/>
            <a:chExt cx="360" cy="175"/>
          </a:xfrm>
        </p:grpSpPr>
        <p:sp>
          <p:nvSpPr>
            <p:cNvPr id="52403"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404" name="Line 1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405" name="Line 1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406" name="Rectangle 14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407"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408" name="Group 147"/>
            <p:cNvGrpSpPr>
              <a:grpSpLocks/>
            </p:cNvGrpSpPr>
            <p:nvPr/>
          </p:nvGrpSpPr>
          <p:grpSpPr bwMode="auto">
            <a:xfrm>
              <a:off x="3686" y="244"/>
              <a:ext cx="177" cy="66"/>
              <a:chOff x="2848" y="848"/>
              <a:chExt cx="140" cy="98"/>
            </a:xfrm>
          </p:grpSpPr>
          <p:sp>
            <p:nvSpPr>
              <p:cNvPr id="52413" name="Line 1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14" name="Line 1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15" name="Line 1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409" name="Group 151"/>
            <p:cNvGrpSpPr>
              <a:grpSpLocks/>
            </p:cNvGrpSpPr>
            <p:nvPr/>
          </p:nvGrpSpPr>
          <p:grpSpPr bwMode="auto">
            <a:xfrm flipV="1">
              <a:off x="3686" y="243"/>
              <a:ext cx="177" cy="66"/>
              <a:chOff x="2848" y="848"/>
              <a:chExt cx="140" cy="98"/>
            </a:xfrm>
          </p:grpSpPr>
          <p:sp>
            <p:nvSpPr>
              <p:cNvPr id="52410" name="Line 1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11" name="Line 1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12" name="Line 1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299" name="Group 155"/>
          <p:cNvGrpSpPr>
            <a:grpSpLocks/>
          </p:cNvGrpSpPr>
          <p:nvPr/>
        </p:nvGrpSpPr>
        <p:grpSpPr bwMode="auto">
          <a:xfrm>
            <a:off x="7477125" y="3144838"/>
            <a:ext cx="542925" cy="233362"/>
            <a:chOff x="3600" y="219"/>
            <a:chExt cx="360" cy="175"/>
          </a:xfrm>
        </p:grpSpPr>
        <p:sp>
          <p:nvSpPr>
            <p:cNvPr id="52390"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91" name="Line 1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92" name="Line 1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93" name="Rectangle 15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94"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95" name="Group 161"/>
            <p:cNvGrpSpPr>
              <a:grpSpLocks/>
            </p:cNvGrpSpPr>
            <p:nvPr/>
          </p:nvGrpSpPr>
          <p:grpSpPr bwMode="auto">
            <a:xfrm>
              <a:off x="3686" y="244"/>
              <a:ext cx="177" cy="66"/>
              <a:chOff x="2848" y="848"/>
              <a:chExt cx="140" cy="98"/>
            </a:xfrm>
          </p:grpSpPr>
          <p:sp>
            <p:nvSpPr>
              <p:cNvPr id="52400" name="Line 1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01" name="Line 1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402" name="Line 1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96" name="Group 165"/>
            <p:cNvGrpSpPr>
              <a:grpSpLocks/>
            </p:cNvGrpSpPr>
            <p:nvPr/>
          </p:nvGrpSpPr>
          <p:grpSpPr bwMode="auto">
            <a:xfrm flipV="1">
              <a:off x="3686" y="243"/>
              <a:ext cx="177" cy="66"/>
              <a:chOff x="2848" y="848"/>
              <a:chExt cx="140" cy="98"/>
            </a:xfrm>
          </p:grpSpPr>
          <p:sp>
            <p:nvSpPr>
              <p:cNvPr id="52397" name="Line 1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98" name="Line 1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99" name="Line 1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0" name="Group 169"/>
          <p:cNvGrpSpPr>
            <a:grpSpLocks/>
          </p:cNvGrpSpPr>
          <p:nvPr/>
        </p:nvGrpSpPr>
        <p:grpSpPr bwMode="auto">
          <a:xfrm>
            <a:off x="7496175" y="3802063"/>
            <a:ext cx="542925" cy="233362"/>
            <a:chOff x="3600" y="219"/>
            <a:chExt cx="360" cy="175"/>
          </a:xfrm>
        </p:grpSpPr>
        <p:sp>
          <p:nvSpPr>
            <p:cNvPr id="52377" name="Oval 1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78" name="Line 17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79" name="Line 17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80" name="Rectangle 17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81" name="Oval 1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82" name="Group 175"/>
            <p:cNvGrpSpPr>
              <a:grpSpLocks/>
            </p:cNvGrpSpPr>
            <p:nvPr/>
          </p:nvGrpSpPr>
          <p:grpSpPr bwMode="auto">
            <a:xfrm>
              <a:off x="3686" y="244"/>
              <a:ext cx="177" cy="66"/>
              <a:chOff x="2848" y="848"/>
              <a:chExt cx="140" cy="98"/>
            </a:xfrm>
          </p:grpSpPr>
          <p:sp>
            <p:nvSpPr>
              <p:cNvPr id="52387" name="Line 17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88" name="Line 17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89" name="Line 17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83" name="Group 179"/>
            <p:cNvGrpSpPr>
              <a:grpSpLocks/>
            </p:cNvGrpSpPr>
            <p:nvPr/>
          </p:nvGrpSpPr>
          <p:grpSpPr bwMode="auto">
            <a:xfrm flipV="1">
              <a:off x="3686" y="243"/>
              <a:ext cx="177" cy="66"/>
              <a:chOff x="2848" y="848"/>
              <a:chExt cx="140" cy="98"/>
            </a:xfrm>
          </p:grpSpPr>
          <p:sp>
            <p:nvSpPr>
              <p:cNvPr id="52384" name="Line 18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85" name="Line 18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86" name="Line 18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1" name="Group 183"/>
          <p:cNvGrpSpPr>
            <a:grpSpLocks/>
          </p:cNvGrpSpPr>
          <p:nvPr/>
        </p:nvGrpSpPr>
        <p:grpSpPr bwMode="auto">
          <a:xfrm>
            <a:off x="8547100" y="3352800"/>
            <a:ext cx="541338" cy="233363"/>
            <a:chOff x="3600" y="219"/>
            <a:chExt cx="360" cy="175"/>
          </a:xfrm>
        </p:grpSpPr>
        <p:sp>
          <p:nvSpPr>
            <p:cNvPr id="52364" name="Oval 1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65"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66"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67" name="Rectangle 18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68" name="Oval 1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69" name="Group 189"/>
            <p:cNvGrpSpPr>
              <a:grpSpLocks/>
            </p:cNvGrpSpPr>
            <p:nvPr/>
          </p:nvGrpSpPr>
          <p:grpSpPr bwMode="auto">
            <a:xfrm>
              <a:off x="3686" y="244"/>
              <a:ext cx="177" cy="66"/>
              <a:chOff x="2848" y="848"/>
              <a:chExt cx="140" cy="98"/>
            </a:xfrm>
          </p:grpSpPr>
          <p:sp>
            <p:nvSpPr>
              <p:cNvPr id="52374"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75"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76"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70" name="Group 193"/>
            <p:cNvGrpSpPr>
              <a:grpSpLocks/>
            </p:cNvGrpSpPr>
            <p:nvPr/>
          </p:nvGrpSpPr>
          <p:grpSpPr bwMode="auto">
            <a:xfrm flipV="1">
              <a:off x="3686" y="243"/>
              <a:ext cx="177" cy="66"/>
              <a:chOff x="2848" y="848"/>
              <a:chExt cx="140" cy="98"/>
            </a:xfrm>
          </p:grpSpPr>
          <p:sp>
            <p:nvSpPr>
              <p:cNvPr id="52371"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72"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73"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2" name="Group 197"/>
          <p:cNvGrpSpPr>
            <a:grpSpLocks/>
          </p:cNvGrpSpPr>
          <p:nvPr/>
        </p:nvGrpSpPr>
        <p:grpSpPr bwMode="auto">
          <a:xfrm>
            <a:off x="8337550" y="4249738"/>
            <a:ext cx="542925" cy="233362"/>
            <a:chOff x="3600" y="219"/>
            <a:chExt cx="360" cy="175"/>
          </a:xfrm>
        </p:grpSpPr>
        <p:sp>
          <p:nvSpPr>
            <p:cNvPr id="52351" name="Oval 1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52"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53"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54" name="Rectangle 20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55" name="Oval 2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56" name="Group 203"/>
            <p:cNvGrpSpPr>
              <a:grpSpLocks/>
            </p:cNvGrpSpPr>
            <p:nvPr/>
          </p:nvGrpSpPr>
          <p:grpSpPr bwMode="auto">
            <a:xfrm>
              <a:off x="3686" y="244"/>
              <a:ext cx="177" cy="66"/>
              <a:chOff x="2848" y="848"/>
              <a:chExt cx="140" cy="98"/>
            </a:xfrm>
          </p:grpSpPr>
          <p:sp>
            <p:nvSpPr>
              <p:cNvPr id="52361"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62"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63"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57" name="Group 207"/>
            <p:cNvGrpSpPr>
              <a:grpSpLocks/>
            </p:cNvGrpSpPr>
            <p:nvPr/>
          </p:nvGrpSpPr>
          <p:grpSpPr bwMode="auto">
            <a:xfrm flipV="1">
              <a:off x="3686" y="243"/>
              <a:ext cx="177" cy="66"/>
              <a:chOff x="2848" y="848"/>
              <a:chExt cx="140" cy="98"/>
            </a:xfrm>
          </p:grpSpPr>
          <p:sp>
            <p:nvSpPr>
              <p:cNvPr id="52358"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59"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60"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3" name="Group 211"/>
          <p:cNvGrpSpPr>
            <a:grpSpLocks/>
          </p:cNvGrpSpPr>
          <p:nvPr/>
        </p:nvGrpSpPr>
        <p:grpSpPr bwMode="auto">
          <a:xfrm>
            <a:off x="7975600" y="4833938"/>
            <a:ext cx="542925" cy="234950"/>
            <a:chOff x="3600" y="219"/>
            <a:chExt cx="360" cy="175"/>
          </a:xfrm>
        </p:grpSpPr>
        <p:sp>
          <p:nvSpPr>
            <p:cNvPr id="52338" name="Oval 2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39" name="Line 2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40" name="Line 2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41" name="Rectangle 2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42" name="Oval 2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43" name="Group 217"/>
            <p:cNvGrpSpPr>
              <a:grpSpLocks/>
            </p:cNvGrpSpPr>
            <p:nvPr/>
          </p:nvGrpSpPr>
          <p:grpSpPr bwMode="auto">
            <a:xfrm>
              <a:off x="3686" y="244"/>
              <a:ext cx="177" cy="66"/>
              <a:chOff x="2848" y="848"/>
              <a:chExt cx="140" cy="98"/>
            </a:xfrm>
          </p:grpSpPr>
          <p:sp>
            <p:nvSpPr>
              <p:cNvPr id="52348" name="Line 2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49" name="Line 2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50" name="Line 2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44" name="Group 221"/>
            <p:cNvGrpSpPr>
              <a:grpSpLocks/>
            </p:cNvGrpSpPr>
            <p:nvPr/>
          </p:nvGrpSpPr>
          <p:grpSpPr bwMode="auto">
            <a:xfrm flipV="1">
              <a:off x="3686" y="243"/>
              <a:ext cx="177" cy="66"/>
              <a:chOff x="2848" y="848"/>
              <a:chExt cx="140" cy="98"/>
            </a:xfrm>
          </p:grpSpPr>
          <p:sp>
            <p:nvSpPr>
              <p:cNvPr id="52345" name="Line 2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46" name="Line 2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47" name="Line 2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4" name="Group 225"/>
          <p:cNvGrpSpPr>
            <a:grpSpLocks/>
          </p:cNvGrpSpPr>
          <p:nvPr/>
        </p:nvGrpSpPr>
        <p:grpSpPr bwMode="auto">
          <a:xfrm>
            <a:off x="7315200" y="5322888"/>
            <a:ext cx="541338" cy="233362"/>
            <a:chOff x="3600" y="219"/>
            <a:chExt cx="360" cy="175"/>
          </a:xfrm>
        </p:grpSpPr>
        <p:sp>
          <p:nvSpPr>
            <p:cNvPr id="52325" name="Oval 2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26" name="Line 2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27" name="Line 2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28" name="Rectangle 2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29" name="Oval 2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30" name="Group 231"/>
            <p:cNvGrpSpPr>
              <a:grpSpLocks/>
            </p:cNvGrpSpPr>
            <p:nvPr/>
          </p:nvGrpSpPr>
          <p:grpSpPr bwMode="auto">
            <a:xfrm>
              <a:off x="3686" y="244"/>
              <a:ext cx="177" cy="66"/>
              <a:chOff x="2848" y="848"/>
              <a:chExt cx="140" cy="98"/>
            </a:xfrm>
          </p:grpSpPr>
          <p:sp>
            <p:nvSpPr>
              <p:cNvPr id="52335" name="Line 2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36" name="Line 2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37" name="Line 2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31" name="Group 235"/>
            <p:cNvGrpSpPr>
              <a:grpSpLocks/>
            </p:cNvGrpSpPr>
            <p:nvPr/>
          </p:nvGrpSpPr>
          <p:grpSpPr bwMode="auto">
            <a:xfrm flipV="1">
              <a:off x="3686" y="243"/>
              <a:ext cx="177" cy="66"/>
              <a:chOff x="2848" y="848"/>
              <a:chExt cx="140" cy="98"/>
            </a:xfrm>
          </p:grpSpPr>
          <p:sp>
            <p:nvSpPr>
              <p:cNvPr id="52332" name="Line 2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33" name="Line 2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34" name="Line 2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2305" name="Group 239"/>
          <p:cNvGrpSpPr>
            <a:grpSpLocks/>
          </p:cNvGrpSpPr>
          <p:nvPr/>
        </p:nvGrpSpPr>
        <p:grpSpPr bwMode="auto">
          <a:xfrm>
            <a:off x="6445250" y="4946650"/>
            <a:ext cx="542925" cy="233363"/>
            <a:chOff x="3600" y="219"/>
            <a:chExt cx="360" cy="175"/>
          </a:xfrm>
        </p:grpSpPr>
        <p:sp>
          <p:nvSpPr>
            <p:cNvPr id="52312" name="Oval 2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2313" name="Line 2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14" name="Line 2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315" name="Rectangle 2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2316" name="Oval 2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2317" name="Group 245"/>
            <p:cNvGrpSpPr>
              <a:grpSpLocks/>
            </p:cNvGrpSpPr>
            <p:nvPr/>
          </p:nvGrpSpPr>
          <p:grpSpPr bwMode="auto">
            <a:xfrm>
              <a:off x="3686" y="244"/>
              <a:ext cx="177" cy="66"/>
              <a:chOff x="2848" y="848"/>
              <a:chExt cx="140" cy="98"/>
            </a:xfrm>
          </p:grpSpPr>
          <p:sp>
            <p:nvSpPr>
              <p:cNvPr id="52322" name="Line 2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23" name="Line 2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24" name="Line 2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2318" name="Group 249"/>
            <p:cNvGrpSpPr>
              <a:grpSpLocks/>
            </p:cNvGrpSpPr>
            <p:nvPr/>
          </p:nvGrpSpPr>
          <p:grpSpPr bwMode="auto">
            <a:xfrm flipV="1">
              <a:off x="3686" y="243"/>
              <a:ext cx="177" cy="66"/>
              <a:chOff x="2848" y="848"/>
              <a:chExt cx="140" cy="98"/>
            </a:xfrm>
          </p:grpSpPr>
          <p:sp>
            <p:nvSpPr>
              <p:cNvPr id="52319" name="Line 2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20" name="Line 2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2321" name="Line 2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52306" name="Text Box 253"/>
          <p:cNvSpPr txBox="1">
            <a:spLocks noChangeArrowheads="1"/>
          </p:cNvSpPr>
          <p:nvPr/>
        </p:nvSpPr>
        <p:spPr bwMode="auto">
          <a:xfrm>
            <a:off x="6240463" y="1738313"/>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router</a:t>
            </a:r>
            <a:endParaRPr lang="en-US" sz="2000">
              <a:solidFill>
                <a:schemeClr val="tx1"/>
              </a:solidFill>
            </a:endParaRPr>
          </a:p>
        </p:txBody>
      </p:sp>
      <p:sp>
        <p:nvSpPr>
          <p:cNvPr id="52307" name="Text Box 254"/>
          <p:cNvSpPr txBox="1">
            <a:spLocks noChangeArrowheads="1"/>
          </p:cNvSpPr>
          <p:nvPr/>
        </p:nvSpPr>
        <p:spPr bwMode="auto">
          <a:xfrm>
            <a:off x="7553325" y="1865313"/>
            <a:ext cx="1595438"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workstation</a:t>
            </a:r>
            <a:endParaRPr lang="en-US" sz="2000">
              <a:solidFill>
                <a:schemeClr val="tx1"/>
              </a:solidFill>
            </a:endParaRPr>
          </a:p>
        </p:txBody>
      </p:sp>
      <p:sp>
        <p:nvSpPr>
          <p:cNvPr id="52308" name="Text Box 255"/>
          <p:cNvSpPr txBox="1">
            <a:spLocks noChangeArrowheads="1"/>
          </p:cNvSpPr>
          <p:nvPr/>
        </p:nvSpPr>
        <p:spPr bwMode="auto">
          <a:xfrm>
            <a:off x="6477000" y="2249488"/>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server</a:t>
            </a:r>
            <a:endParaRPr lang="en-US" sz="2000">
              <a:solidFill>
                <a:schemeClr val="tx1"/>
              </a:solidFill>
            </a:endParaRPr>
          </a:p>
        </p:txBody>
      </p:sp>
      <p:sp>
        <p:nvSpPr>
          <p:cNvPr id="52309" name="Text Box 256"/>
          <p:cNvSpPr txBox="1">
            <a:spLocks noChangeArrowheads="1"/>
          </p:cNvSpPr>
          <p:nvPr/>
        </p:nvSpPr>
        <p:spPr bwMode="auto">
          <a:xfrm>
            <a:off x="7969250" y="2435225"/>
            <a:ext cx="952500"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mobile</a:t>
            </a:r>
            <a:endParaRPr lang="en-US" sz="2000">
              <a:solidFill>
                <a:schemeClr val="tx1"/>
              </a:solidFill>
            </a:endParaRPr>
          </a:p>
        </p:txBody>
      </p:sp>
      <p:sp>
        <p:nvSpPr>
          <p:cNvPr id="52310" name="Line 257"/>
          <p:cNvSpPr>
            <a:spLocks noChangeShapeType="1"/>
          </p:cNvSpPr>
          <p:nvPr/>
        </p:nvSpPr>
        <p:spPr bwMode="auto">
          <a:xfrm flipV="1">
            <a:off x="6723063" y="5159375"/>
            <a:ext cx="1587" cy="24923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2243" name="Object 19"/>
          <p:cNvGraphicFramePr>
            <a:graphicFrameLocks noChangeAspect="1"/>
          </p:cNvGraphicFramePr>
          <p:nvPr/>
        </p:nvGraphicFramePr>
        <p:xfrm>
          <a:off x="6819900" y="5437188"/>
          <a:ext cx="449263" cy="593725"/>
        </p:xfrm>
        <a:graphic>
          <a:graphicData uri="http://schemas.openxmlformats.org/presentationml/2006/ole">
            <p:oleObj spid="_x0000_s52243" name="Clip" r:id="rId20" imgW="1305000" imgH="1085760" progId="">
              <p:embed/>
            </p:oleObj>
          </a:graphicData>
        </a:graphic>
      </p:graphicFrame>
      <p:sp>
        <p:nvSpPr>
          <p:cNvPr id="258" name="Rectangle 3"/>
          <p:cNvSpPr txBox="1">
            <a:spLocks noChangeArrowheads="1"/>
          </p:cNvSpPr>
          <p:nvPr/>
        </p:nvSpPr>
        <p:spPr bwMode="auto">
          <a:xfrm>
            <a:off x="469900" y="1600200"/>
            <a:ext cx="4786313" cy="4648200"/>
          </a:xfrm>
          <a:prstGeom prst="rect">
            <a:avLst/>
          </a:prstGeom>
          <a:noFill/>
          <a:ln w="9525">
            <a:noFill/>
            <a:round/>
            <a:headEnd/>
            <a:tailEnd/>
          </a:ln>
        </p:spPr>
        <p:txBody>
          <a:bodyPr lIns="90000" tIns="46800" rIns="90000" bIns="46800">
            <a:prstTxWarp prst="textNoShape">
              <a:avLst/>
            </a:prstTxWarp>
          </a:bodyPr>
          <a:lstStyle/>
          <a:p>
            <a:pPr eaLnBrk="1" hangingPunct="1">
              <a:lnSpc>
                <a:spcPct val="108000"/>
              </a:lnSpc>
              <a:spcBef>
                <a:spcPts val="700"/>
              </a:spcBef>
              <a:defRPr/>
            </a:pPr>
            <a:r>
              <a:rPr lang="en-US" i="1" kern="0" dirty="0">
                <a:solidFill>
                  <a:srgbClr val="FF0000"/>
                </a:solidFill>
                <a:latin typeface="+mn-lt"/>
              </a:rPr>
              <a:t>protocols</a:t>
            </a:r>
            <a:r>
              <a:rPr lang="en-US" kern="0" dirty="0">
                <a:solidFill>
                  <a:srgbClr val="FF0000"/>
                </a:solidFill>
                <a:latin typeface="+mn-lt"/>
              </a:rPr>
              <a:t>: </a:t>
            </a:r>
            <a:r>
              <a:rPr lang="en-US" kern="0" dirty="0">
                <a:solidFill>
                  <a:srgbClr val="000000"/>
                </a:solidFill>
                <a:latin typeface="+mn-lt"/>
              </a:rPr>
              <a:t>control sending, receiving of messages</a:t>
            </a:r>
          </a:p>
          <a:p>
            <a:pPr marL="457200" lvl="1" indent="0" eaLnBrk="1" hangingPunct="1">
              <a:lnSpc>
                <a:spcPct val="108000"/>
              </a:lnSpc>
              <a:spcBef>
                <a:spcPts val="600"/>
              </a:spcBef>
              <a:defRPr/>
            </a:pPr>
            <a:r>
              <a:rPr lang="en-US" sz="2000" kern="0" dirty="0">
                <a:solidFill>
                  <a:srgbClr val="000000"/>
                </a:solidFill>
                <a:latin typeface="+mn-lt"/>
              </a:rPr>
              <a:t>e.g., TCP, IP, HTTP, FTP,  PPP</a:t>
            </a:r>
          </a:p>
          <a:p>
            <a:pPr eaLnBrk="1" hangingPunct="1">
              <a:lnSpc>
                <a:spcPct val="108000"/>
              </a:lnSpc>
              <a:spcBef>
                <a:spcPts val="700"/>
              </a:spcBef>
              <a:defRPr/>
            </a:pPr>
            <a:r>
              <a:rPr lang="en-US" i="1" kern="0" dirty="0">
                <a:solidFill>
                  <a:srgbClr val="FF0000"/>
                </a:solidFill>
                <a:latin typeface="+mn-lt"/>
              </a:rPr>
              <a:t>Internet: </a:t>
            </a:r>
            <a:r>
              <a:rPr lang="en-US" kern="0" dirty="0">
                <a:solidFill>
                  <a:srgbClr val="FF0000"/>
                </a:solidFill>
                <a:latin typeface="+mn-lt"/>
              </a:rPr>
              <a:t>“network of networks”</a:t>
            </a:r>
          </a:p>
          <a:p>
            <a:pPr marL="457200" lvl="1" indent="0" eaLnBrk="1" hangingPunct="1">
              <a:lnSpc>
                <a:spcPct val="108000"/>
              </a:lnSpc>
              <a:spcBef>
                <a:spcPts val="600"/>
              </a:spcBef>
              <a:defRPr/>
            </a:pPr>
            <a:r>
              <a:rPr lang="en-US" sz="2000" kern="0" dirty="0">
                <a:solidFill>
                  <a:srgbClr val="000000"/>
                </a:solidFill>
                <a:latin typeface="+mn-lt"/>
              </a:rPr>
              <a:t>loosely hierarchical</a:t>
            </a:r>
          </a:p>
          <a:p>
            <a:pPr marL="457200" lvl="1" indent="0" eaLnBrk="1" hangingPunct="1">
              <a:lnSpc>
                <a:spcPct val="108000"/>
              </a:lnSpc>
              <a:spcBef>
                <a:spcPts val="600"/>
              </a:spcBef>
              <a:defRPr/>
            </a:pPr>
            <a:r>
              <a:rPr lang="en-US" sz="2000" kern="0" dirty="0">
                <a:solidFill>
                  <a:srgbClr val="000000"/>
                </a:solidFill>
                <a:latin typeface="+mn-lt"/>
              </a:rPr>
              <a:t>public Internet versus private intranet</a:t>
            </a:r>
          </a:p>
          <a:p>
            <a:pPr eaLnBrk="1" hangingPunct="1">
              <a:lnSpc>
                <a:spcPct val="108000"/>
              </a:lnSpc>
              <a:spcBef>
                <a:spcPts val="700"/>
              </a:spcBef>
              <a:defRPr/>
            </a:pPr>
            <a:r>
              <a:rPr lang="en-US" kern="0" dirty="0">
                <a:solidFill>
                  <a:srgbClr val="000000"/>
                </a:solidFill>
                <a:latin typeface="+mn-lt"/>
              </a:rPr>
              <a:t>Internet standards</a:t>
            </a:r>
          </a:p>
          <a:p>
            <a:pPr marL="457200" lvl="1" indent="0" eaLnBrk="1" hangingPunct="1">
              <a:lnSpc>
                <a:spcPct val="108000"/>
              </a:lnSpc>
              <a:spcBef>
                <a:spcPts val="600"/>
              </a:spcBef>
              <a:defRPr/>
            </a:pPr>
            <a:r>
              <a:rPr lang="en-US" sz="2000" kern="0" dirty="0">
                <a:solidFill>
                  <a:srgbClr val="000000"/>
                </a:solidFill>
                <a:latin typeface="+mn-lt"/>
              </a:rPr>
              <a:t>RFC: Request for comments</a:t>
            </a:r>
          </a:p>
          <a:p>
            <a:pPr marL="457200" lvl="1" indent="0" eaLnBrk="1" hangingPunct="1">
              <a:lnSpc>
                <a:spcPct val="108000"/>
              </a:lnSpc>
              <a:spcBef>
                <a:spcPts val="600"/>
              </a:spcBef>
              <a:defRPr/>
            </a:pPr>
            <a:r>
              <a:rPr lang="en-US" sz="2000" kern="0" dirty="0">
                <a:solidFill>
                  <a:srgbClr val="000000"/>
                </a:solidFill>
                <a:latin typeface="+mn-lt"/>
              </a:rPr>
              <a:t>IETF: Internet Engineering Task Force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GB"/>
              <a:t>Getting Lazy Online Help</a:t>
            </a:r>
            <a:endParaRPr lang="en-US"/>
          </a:p>
        </p:txBody>
      </p:sp>
      <p:sp>
        <p:nvSpPr>
          <p:cNvPr id="241667" name="Rectangle 3"/>
          <p:cNvSpPr>
            <a:spLocks noGrp="1" noChangeArrowheads="1"/>
          </p:cNvSpPr>
          <p:nvPr>
            <p:ph type="body" idx="1"/>
          </p:nvPr>
        </p:nvSpPr>
        <p:spPr/>
        <p:txBody>
          <a:bodyPr/>
          <a:lstStyle/>
          <a:p>
            <a:pPr eaLnBrk="1" hangingPunct="1">
              <a:lnSpc>
                <a:spcPct val="90000"/>
              </a:lnSpc>
            </a:pPr>
            <a:r>
              <a:rPr lang="en-GB" sz="2400"/>
              <a:t>TAB character will complete a partial word</a:t>
            </a:r>
          </a:p>
          <a:p>
            <a:pPr lvl="1" eaLnBrk="1" hangingPunct="1">
              <a:lnSpc>
                <a:spcPct val="90000"/>
              </a:lnSpc>
              <a:buFont typeface="Wingdings" charset="2"/>
              <a:buNone/>
            </a:pPr>
            <a:r>
              <a:rPr lang="en-GB" sz="2000">
                <a:latin typeface="Courier" charset="0"/>
                <a:ea typeface="Courier New" charset="0"/>
              </a:rPr>
              <a:t>hostel-rtr(config)#int&lt;TAB&gt;</a:t>
            </a:r>
          </a:p>
          <a:p>
            <a:pPr lvl="1" eaLnBrk="1" hangingPunct="1">
              <a:lnSpc>
                <a:spcPct val="90000"/>
              </a:lnSpc>
              <a:buFont typeface="Wingdings" charset="2"/>
              <a:buNone/>
            </a:pPr>
            <a:r>
              <a:rPr lang="en-GB" sz="2000">
                <a:latin typeface="Courier" charset="0"/>
                <a:ea typeface="Courier New" charset="0"/>
              </a:rPr>
              <a:t>hostel-rtr(config)#interface et&lt;TAB&gt;</a:t>
            </a:r>
          </a:p>
          <a:p>
            <a:pPr lvl="1" eaLnBrk="1" hangingPunct="1">
              <a:lnSpc>
                <a:spcPct val="90000"/>
              </a:lnSpc>
              <a:buFont typeface="Wingdings" charset="2"/>
              <a:buNone/>
            </a:pPr>
            <a:r>
              <a:rPr lang="en-GB" sz="2000">
                <a:latin typeface="Courier" charset="0"/>
                <a:ea typeface="Courier New" charset="0"/>
              </a:rPr>
              <a:t>hostel-rtr(config)#interface ethernet 0</a:t>
            </a:r>
          </a:p>
          <a:p>
            <a:pPr lvl="1" eaLnBrk="1" hangingPunct="1">
              <a:lnSpc>
                <a:spcPct val="90000"/>
              </a:lnSpc>
              <a:buFont typeface="Wingdings" charset="2"/>
              <a:buNone/>
            </a:pPr>
            <a:r>
              <a:rPr lang="en-GB" sz="2000">
                <a:latin typeface="Courier" charset="0"/>
                <a:ea typeface="Courier New" charset="0"/>
              </a:rPr>
              <a:t>hostel-rtr(config-if)#ip add&lt;TAB&gt;</a:t>
            </a:r>
          </a:p>
          <a:p>
            <a:pPr lvl="1" eaLnBrk="1" hangingPunct="1">
              <a:lnSpc>
                <a:spcPct val="90000"/>
              </a:lnSpc>
              <a:buFont typeface="Wingdings" charset="2"/>
              <a:buNone/>
            </a:pPr>
            <a:r>
              <a:rPr lang="en-GB" sz="2000">
                <a:latin typeface="Courier" charset="0"/>
                <a:ea typeface="Courier New" charset="0"/>
              </a:rPr>
              <a:t>hostel-rtr(config-if)#ip address n.n.n.n m.m.m.m</a:t>
            </a:r>
          </a:p>
          <a:p>
            <a:pPr eaLnBrk="1" hangingPunct="1">
              <a:lnSpc>
                <a:spcPct val="90000"/>
              </a:lnSpc>
            </a:pPr>
            <a:endParaRPr lang="en-GB" sz="2400"/>
          </a:p>
          <a:p>
            <a:pPr eaLnBrk="1" hangingPunct="1">
              <a:lnSpc>
                <a:spcPct val="90000"/>
              </a:lnSpc>
            </a:pPr>
            <a:r>
              <a:rPr lang="en-GB" sz="2400"/>
              <a:t>Not really necessary; partial commands can be used:</a:t>
            </a:r>
          </a:p>
          <a:p>
            <a:pPr lvl="1" eaLnBrk="1" hangingPunct="1">
              <a:lnSpc>
                <a:spcPct val="90000"/>
              </a:lnSpc>
              <a:buFont typeface="Wingdings" charset="2"/>
              <a:buNone/>
            </a:pPr>
            <a:r>
              <a:rPr lang="en-GB" sz="2000">
                <a:latin typeface="Courier" charset="0"/>
                <a:ea typeface="Courier New" charset="0"/>
                <a:cs typeface="Courier New" charset="0"/>
              </a:rPr>
              <a:t>router#conf t</a:t>
            </a:r>
          </a:p>
          <a:p>
            <a:pPr lvl="1" eaLnBrk="1" hangingPunct="1">
              <a:lnSpc>
                <a:spcPct val="90000"/>
              </a:lnSpc>
              <a:buFont typeface="Wingdings" charset="2"/>
              <a:buNone/>
            </a:pPr>
            <a:r>
              <a:rPr lang="en-GB" sz="2000">
                <a:latin typeface="Courier" charset="0"/>
                <a:ea typeface="Courier New" charset="0"/>
                <a:cs typeface="Courier New" charset="0"/>
              </a:rPr>
              <a:t>router(config)#int</a:t>
            </a:r>
            <a:r>
              <a:rPr lang="en-GB" sz="2000" smtClean="0">
                <a:latin typeface="Courier" charset="0"/>
                <a:ea typeface="Courier New" charset="0"/>
                <a:cs typeface="Courier New" charset="0"/>
              </a:rPr>
              <a:t> fa0</a:t>
            </a:r>
            <a:r>
              <a:rPr lang="en-GB" sz="2000">
                <a:latin typeface="Courier" charset="0"/>
                <a:ea typeface="Courier New" charset="0"/>
                <a:cs typeface="Courier New" charset="0"/>
              </a:rPr>
              <a:t>/0</a:t>
            </a:r>
          </a:p>
          <a:p>
            <a:pPr lvl="1" eaLnBrk="1" hangingPunct="1">
              <a:lnSpc>
                <a:spcPct val="90000"/>
              </a:lnSpc>
              <a:buFont typeface="Wingdings" charset="2"/>
              <a:buNone/>
            </a:pPr>
            <a:r>
              <a:rPr lang="en-GB" sz="2000">
                <a:latin typeface="Courier" charset="0"/>
                <a:ea typeface="Courier New" charset="0"/>
                <a:cs typeface="Courier New" charset="0"/>
              </a:rPr>
              <a:t>router(config-if)#ip addr n.n.n.n</a:t>
            </a:r>
            <a:endParaRPr lang="en-US" sz="2000">
              <a:latin typeface="Courier"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GB" smtClean="0"/>
              <a:t>Getting Lazy Online Help</a:t>
            </a:r>
            <a:endParaRPr lang="en-US" smtClean="0"/>
          </a:p>
        </p:txBody>
      </p:sp>
      <p:sp>
        <p:nvSpPr>
          <p:cNvPr id="5325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Command history</a:t>
            </a:r>
          </a:p>
          <a:p>
            <a:pPr lvl="1">
              <a:spcBef>
                <a:spcPts val="0"/>
              </a:spcBef>
              <a:buClr>
                <a:schemeClr val="accent6">
                  <a:lumMod val="60000"/>
                  <a:lumOff val="40000"/>
                </a:schemeClr>
              </a:buClr>
              <a:buFont typeface="Wingdings" charset="2"/>
              <a:buChar char="§"/>
              <a:defRPr/>
            </a:pPr>
            <a:r>
              <a:rPr lang="en-GB" dirty="0" smtClean="0"/>
              <a:t>IOS maintains short list of previously typed commands</a:t>
            </a:r>
          </a:p>
          <a:p>
            <a:pPr lvl="1">
              <a:spcBef>
                <a:spcPts val="0"/>
              </a:spcBef>
              <a:buClr>
                <a:schemeClr val="accent6">
                  <a:lumMod val="60000"/>
                  <a:lumOff val="40000"/>
                </a:schemeClr>
              </a:buClr>
              <a:buFont typeface="Wingdings" charset="2"/>
              <a:buChar char="§"/>
              <a:defRPr/>
            </a:pPr>
            <a:r>
              <a:rPr lang="en-GB" dirty="0" smtClean="0"/>
              <a:t>up-arrow or ‘^</a:t>
            </a:r>
            <a:r>
              <a:rPr lang="en-GB" dirty="0" err="1" smtClean="0"/>
              <a:t>p</a:t>
            </a:r>
            <a:r>
              <a:rPr lang="en-GB" dirty="0" smtClean="0"/>
              <a:t>’ recalls previous command</a:t>
            </a:r>
          </a:p>
          <a:p>
            <a:pPr lvl="1">
              <a:spcBef>
                <a:spcPts val="0"/>
              </a:spcBef>
              <a:buClr>
                <a:schemeClr val="accent6">
                  <a:lumMod val="60000"/>
                  <a:lumOff val="40000"/>
                </a:schemeClr>
              </a:buClr>
              <a:buFont typeface="Wingdings" charset="2"/>
              <a:buChar char="§"/>
              <a:defRPr/>
            </a:pPr>
            <a:r>
              <a:rPr lang="en-GB" dirty="0" smtClean="0"/>
              <a:t>down-arrow or ‘^</a:t>
            </a:r>
            <a:r>
              <a:rPr lang="en-GB" dirty="0" err="1" smtClean="0"/>
              <a:t>n</a:t>
            </a:r>
            <a:r>
              <a:rPr lang="en-GB" dirty="0" smtClean="0"/>
              <a:t>’ recalls next command</a:t>
            </a:r>
          </a:p>
          <a:p>
            <a:pPr>
              <a:buClr>
                <a:schemeClr val="accent6">
                  <a:lumMod val="60000"/>
                  <a:lumOff val="40000"/>
                </a:schemeClr>
              </a:buClr>
              <a:buFont typeface="Wingdings" charset="2"/>
              <a:buChar char="§"/>
              <a:defRPr/>
            </a:pPr>
            <a:r>
              <a:rPr lang="en-GB" dirty="0" smtClean="0"/>
              <a:t>Line editing</a:t>
            </a:r>
          </a:p>
          <a:p>
            <a:pPr lvl="1">
              <a:spcBef>
                <a:spcPts val="0"/>
              </a:spcBef>
              <a:buClr>
                <a:schemeClr val="accent6">
                  <a:lumMod val="60000"/>
                  <a:lumOff val="40000"/>
                </a:schemeClr>
              </a:buClr>
              <a:buFont typeface="Wingdings" charset="2"/>
              <a:buChar char="§"/>
              <a:defRPr/>
            </a:pPr>
            <a:r>
              <a:rPr lang="en-GB" dirty="0" smtClean="0"/>
              <a:t>left-arrow, right-arrow moves cursor inside command</a:t>
            </a:r>
          </a:p>
          <a:p>
            <a:pPr lvl="1">
              <a:spcBef>
                <a:spcPts val="0"/>
              </a:spcBef>
              <a:buClr>
                <a:schemeClr val="accent6">
                  <a:lumMod val="60000"/>
                  <a:lumOff val="40000"/>
                </a:schemeClr>
              </a:buClr>
              <a:buFont typeface="Wingdings" charset="2"/>
              <a:buChar char="§"/>
              <a:defRPr/>
            </a:pPr>
            <a:r>
              <a:rPr lang="en-GB" dirty="0" smtClean="0"/>
              <a:t>‘^</a:t>
            </a:r>
            <a:r>
              <a:rPr lang="en-GB" dirty="0" err="1" smtClean="0"/>
              <a:t>d</a:t>
            </a:r>
            <a:r>
              <a:rPr lang="en-GB" dirty="0" smtClean="0"/>
              <a:t>’ or backspace will delete character in front of cursor</a:t>
            </a:r>
          </a:p>
          <a:p>
            <a:pPr lvl="1">
              <a:spcBef>
                <a:spcPts val="0"/>
              </a:spcBef>
              <a:buClr>
                <a:schemeClr val="accent6">
                  <a:lumMod val="60000"/>
                  <a:lumOff val="40000"/>
                </a:schemeClr>
              </a:buClr>
              <a:buFont typeface="Wingdings" charset="2"/>
              <a:buChar char="§"/>
              <a:defRPr/>
            </a:pPr>
            <a:r>
              <a:rPr lang="en-GB" dirty="0" smtClean="0"/>
              <a:t>Ctrl-a takes you to start of line</a:t>
            </a:r>
          </a:p>
          <a:p>
            <a:pPr lvl="1">
              <a:spcBef>
                <a:spcPts val="0"/>
              </a:spcBef>
              <a:buClr>
                <a:schemeClr val="accent6">
                  <a:lumMod val="60000"/>
                  <a:lumOff val="40000"/>
                </a:schemeClr>
              </a:buClr>
              <a:buFont typeface="Wingdings" charset="2"/>
              <a:buChar char="§"/>
              <a:defRPr/>
            </a:pPr>
            <a:r>
              <a:rPr lang="en-GB" dirty="0" smtClean="0"/>
              <a:t>Ctrl-</a:t>
            </a:r>
            <a:r>
              <a:rPr lang="en-GB" dirty="0" err="1" smtClean="0"/>
              <a:t>e</a:t>
            </a:r>
            <a:r>
              <a:rPr lang="en-GB" dirty="0" smtClean="0"/>
              <a:t> takes you to end of line</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95300" y="246063"/>
            <a:ext cx="9407525" cy="1165225"/>
          </a:xfrm>
        </p:spPr>
        <p:txBody>
          <a:bodyPr/>
          <a:lstStyle/>
          <a:p>
            <a:r>
              <a:rPr lang="en-GB" smtClean="0"/>
              <a:t>Deleting your Router’s Configuration</a:t>
            </a:r>
            <a:endParaRPr lang="en-US" smtClean="0"/>
          </a:p>
        </p:txBody>
      </p:sp>
      <p:sp>
        <p:nvSpPr>
          <p:cNvPr id="243715" name="Rectangle 3"/>
          <p:cNvSpPr>
            <a:spLocks noGrp="1" noChangeArrowheads="1"/>
          </p:cNvSpPr>
          <p:nvPr>
            <p:ph type="body" idx="1"/>
          </p:nvPr>
        </p:nvSpPr>
        <p:spPr/>
        <p:txBody>
          <a:bodyPr/>
          <a:lstStyle/>
          <a:p>
            <a:r>
              <a:rPr lang="en-GB" smtClean="0"/>
              <a:t>To delete your router’s configuration</a:t>
            </a:r>
          </a:p>
          <a:p>
            <a:pPr lvl="1"/>
            <a:endParaRPr lang="en-GB" smtClean="0"/>
          </a:p>
          <a:p>
            <a:pPr lvl="1"/>
            <a:r>
              <a:rPr lang="en-GB" smtClean="0">
                <a:latin typeface="Courier" charset="0"/>
                <a:ea typeface="Courier" charset="0"/>
                <a:cs typeface="Courier" charset="0"/>
              </a:rPr>
              <a:t>Router#erase startup-config</a:t>
            </a:r>
          </a:p>
          <a:p>
            <a:pPr lvl="2"/>
            <a:r>
              <a:rPr lang="en-GB" smtClean="0"/>
              <a:t>                     </a:t>
            </a:r>
            <a:r>
              <a:rPr lang="en-GB" i="1" smtClean="0"/>
              <a:t>OR</a:t>
            </a:r>
          </a:p>
          <a:p>
            <a:pPr lvl="1"/>
            <a:r>
              <a:rPr lang="en-GB" smtClean="0">
                <a:latin typeface="Courier" charset="0"/>
                <a:ea typeface="Courier" charset="0"/>
                <a:cs typeface="Courier" charset="0"/>
              </a:rPr>
              <a:t>Router#write erase</a:t>
            </a:r>
          </a:p>
          <a:p>
            <a:pPr lvl="1"/>
            <a:r>
              <a:rPr lang="en-GB" smtClean="0">
                <a:latin typeface="Courier" charset="0"/>
                <a:ea typeface="Courier" charset="0"/>
                <a:cs typeface="Courier" charset="0"/>
              </a:rPr>
              <a:t>Router#reload</a:t>
            </a:r>
          </a:p>
          <a:p>
            <a:pPr lvl="1"/>
            <a:endParaRPr lang="en-GB" smtClean="0"/>
          </a:p>
          <a:p>
            <a:r>
              <a:rPr lang="en-GB" smtClean="0"/>
              <a:t>Router will start up again, but in setup mode,</a:t>
            </a:r>
          </a:p>
          <a:p>
            <a:r>
              <a:rPr lang="en-GB" smtClean="0"/>
              <a:t>since startup-config file does not exists</a:t>
            </a:r>
            <a:endParaRPr lang="en-US" smtClean="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GB" smtClean="0"/>
              <a:t>Using Access Control Lists (ACLs)</a:t>
            </a:r>
            <a:endParaRPr lang="en-US" smtClean="0"/>
          </a:p>
        </p:txBody>
      </p:sp>
      <p:sp>
        <p:nvSpPr>
          <p:cNvPr id="56323"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Access Control Lists used to implement security in routers</a:t>
            </a:r>
          </a:p>
          <a:p>
            <a:pPr lvl="1">
              <a:buClr>
                <a:schemeClr val="accent6">
                  <a:lumMod val="60000"/>
                  <a:lumOff val="40000"/>
                </a:schemeClr>
              </a:buClr>
              <a:buFont typeface="Wingdings" charset="2"/>
              <a:buChar char="§"/>
              <a:defRPr/>
            </a:pPr>
            <a:r>
              <a:rPr lang="en-GB" dirty="0" smtClean="0"/>
              <a:t>powerful tool for network control</a:t>
            </a:r>
          </a:p>
          <a:p>
            <a:pPr lvl="1">
              <a:buClr>
                <a:schemeClr val="accent6">
                  <a:lumMod val="60000"/>
                  <a:lumOff val="40000"/>
                </a:schemeClr>
              </a:buClr>
              <a:buFont typeface="Wingdings" charset="2"/>
              <a:buChar char="§"/>
              <a:defRPr/>
            </a:pPr>
            <a:r>
              <a:rPr lang="en-GB" dirty="0" smtClean="0"/>
              <a:t>filter packets flow in or out of router interfaces</a:t>
            </a:r>
          </a:p>
          <a:p>
            <a:pPr lvl="1">
              <a:buClr>
                <a:schemeClr val="accent6">
                  <a:lumMod val="60000"/>
                  <a:lumOff val="40000"/>
                </a:schemeClr>
              </a:buClr>
              <a:buFont typeface="Wingdings" charset="2"/>
              <a:buChar char="§"/>
              <a:defRPr/>
            </a:pPr>
            <a:r>
              <a:rPr lang="en-GB" dirty="0" smtClean="0"/>
              <a:t>restrict network use by certain users or devices</a:t>
            </a:r>
          </a:p>
          <a:p>
            <a:pPr lvl="1">
              <a:buClr>
                <a:schemeClr val="accent6">
                  <a:lumMod val="60000"/>
                  <a:lumOff val="40000"/>
                </a:schemeClr>
              </a:buClr>
              <a:buFont typeface="Wingdings" charset="2"/>
              <a:buChar char="§"/>
              <a:defRPr/>
            </a:pPr>
            <a:r>
              <a:rPr lang="en-GB" dirty="0" smtClean="0"/>
              <a:t>deny or permit traffic</a:t>
            </a:r>
          </a:p>
          <a:p>
            <a:pPr>
              <a:defRPr/>
            </a:pPr>
            <a:endParaRPr lang="en-US"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GB" smtClean="0"/>
              <a:t>Rules followed when comparing traffic with an ACL</a:t>
            </a:r>
            <a:endParaRPr lang="en-US" smtClean="0"/>
          </a:p>
        </p:txBody>
      </p:sp>
      <p:sp>
        <p:nvSpPr>
          <p:cNvPr id="57347"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Is done in sequential order </a:t>
            </a:r>
            <a:br>
              <a:rPr lang="en-GB" dirty="0" smtClean="0"/>
            </a:br>
            <a:r>
              <a:rPr lang="en-GB" dirty="0" smtClean="0"/>
              <a:t>line 1, line 2, line 3 etc…</a:t>
            </a:r>
          </a:p>
          <a:p>
            <a:pPr>
              <a:buClr>
                <a:schemeClr val="accent6">
                  <a:lumMod val="60000"/>
                  <a:lumOff val="40000"/>
                </a:schemeClr>
              </a:buClr>
              <a:buFont typeface="Wingdings" charset="2"/>
              <a:buChar char="§"/>
              <a:defRPr/>
            </a:pPr>
            <a:r>
              <a:rPr lang="en-US" dirty="0" smtClean="0"/>
              <a:t>Is done in the direction indicated by the keyword </a:t>
            </a:r>
            <a:r>
              <a:rPr lang="en-US" dirty="0" smtClean="0">
                <a:latin typeface="Courier"/>
                <a:cs typeface="Courier"/>
              </a:rPr>
              <a:t>in </a:t>
            </a:r>
            <a:r>
              <a:rPr lang="en-US" dirty="0" smtClean="0"/>
              <a:t>or </a:t>
            </a:r>
            <a:r>
              <a:rPr lang="en-US" dirty="0" smtClean="0">
                <a:latin typeface="Courier"/>
                <a:cs typeface="Courier"/>
              </a:rPr>
              <a:t>out</a:t>
            </a:r>
            <a:endParaRPr lang="en-GB" dirty="0" smtClean="0">
              <a:latin typeface="Courier"/>
              <a:cs typeface="Courier"/>
            </a:endParaRPr>
          </a:p>
          <a:p>
            <a:pPr>
              <a:buClr>
                <a:schemeClr val="accent6">
                  <a:lumMod val="60000"/>
                  <a:lumOff val="40000"/>
                </a:schemeClr>
              </a:buClr>
              <a:buFont typeface="Wingdings" charset="2"/>
              <a:buChar char="§"/>
              <a:defRPr/>
            </a:pPr>
            <a:r>
              <a:rPr lang="en-GB" dirty="0" smtClean="0"/>
              <a:t>Is compared with the access list until a match is made; then </a:t>
            </a:r>
            <a:r>
              <a:rPr lang="en-GB" dirty="0" smtClean="0">
                <a:solidFill>
                  <a:schemeClr val="tx1"/>
                </a:solidFill>
              </a:rPr>
              <a:t>NO </a:t>
            </a:r>
            <a:r>
              <a:rPr lang="en-GB" dirty="0" smtClean="0"/>
              <a:t>further comparisons are made</a:t>
            </a:r>
          </a:p>
          <a:p>
            <a:pPr>
              <a:buClr>
                <a:schemeClr val="accent6">
                  <a:lumMod val="60000"/>
                  <a:lumOff val="40000"/>
                </a:schemeClr>
              </a:buClr>
              <a:buFont typeface="Wingdings" charset="2"/>
              <a:buChar char="§"/>
              <a:defRPr/>
            </a:pPr>
            <a:r>
              <a:rPr lang="en-GB" dirty="0" smtClean="0"/>
              <a:t>There is an implicit “deny” at the end of each access list; if a packet does not match in the access list, it will be discarded</a:t>
            </a:r>
            <a:endParaRPr lang="en-US"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GB" smtClean="0"/>
              <a:t>Using ACLs</a:t>
            </a:r>
            <a:endParaRPr lang="en-US" smtClean="0"/>
          </a:p>
        </p:txBody>
      </p:sp>
      <p:sp>
        <p:nvSpPr>
          <p:cNvPr id="58371" name="Rectangle 3"/>
          <p:cNvSpPr>
            <a:spLocks noGrp="1" noChangeArrowheads="1"/>
          </p:cNvSpPr>
          <p:nvPr>
            <p:ph type="body" idx="1"/>
          </p:nvPr>
        </p:nvSpPr>
        <p:spPr/>
        <p:txBody>
          <a:bodyPr/>
          <a:lstStyle/>
          <a:p>
            <a:pPr>
              <a:spcBef>
                <a:spcPts val="0"/>
              </a:spcBef>
              <a:buClr>
                <a:schemeClr val="accent6">
                  <a:lumMod val="60000"/>
                  <a:lumOff val="40000"/>
                </a:schemeClr>
              </a:buClr>
              <a:buFont typeface="Wingdings" charset="2"/>
              <a:buChar char="§"/>
              <a:defRPr/>
            </a:pPr>
            <a:r>
              <a:rPr lang="en-GB" sz="2400" dirty="0" smtClean="0"/>
              <a:t>Standard IP Access Lists</a:t>
            </a:r>
          </a:p>
          <a:p>
            <a:pPr lvl="1">
              <a:spcBef>
                <a:spcPts val="0"/>
              </a:spcBef>
              <a:buClr>
                <a:schemeClr val="accent6">
                  <a:lumMod val="60000"/>
                  <a:lumOff val="40000"/>
                </a:schemeClr>
              </a:buClr>
              <a:buFont typeface="Wingdings" charset="2"/>
              <a:buChar char="§"/>
              <a:defRPr/>
            </a:pPr>
            <a:r>
              <a:rPr lang="en-GB" sz="2000" dirty="0" smtClean="0"/>
              <a:t>ranges (1 - 99) &amp; (1300-1999)</a:t>
            </a:r>
          </a:p>
          <a:p>
            <a:pPr lvl="1">
              <a:spcBef>
                <a:spcPts val="0"/>
              </a:spcBef>
              <a:buClr>
                <a:schemeClr val="accent6">
                  <a:lumMod val="60000"/>
                  <a:lumOff val="40000"/>
                </a:schemeClr>
              </a:buClr>
              <a:buFont typeface="Wingdings" charset="2"/>
              <a:buChar char="§"/>
              <a:defRPr/>
            </a:pPr>
            <a:r>
              <a:rPr lang="en-GB" sz="2000" dirty="0" smtClean="0"/>
              <a:t>simpler address specifications</a:t>
            </a:r>
          </a:p>
          <a:p>
            <a:pPr lvl="1">
              <a:spcBef>
                <a:spcPts val="0"/>
              </a:spcBef>
              <a:buClr>
                <a:schemeClr val="accent6">
                  <a:lumMod val="60000"/>
                  <a:lumOff val="40000"/>
                </a:schemeClr>
              </a:buClr>
              <a:buFont typeface="Wingdings" charset="2"/>
              <a:buChar char="§"/>
              <a:defRPr/>
            </a:pPr>
            <a:r>
              <a:rPr lang="en-GB" sz="2000" dirty="0" smtClean="0"/>
              <a:t>generally permits or denies entire protocol suite</a:t>
            </a:r>
          </a:p>
          <a:p>
            <a:pPr>
              <a:spcBef>
                <a:spcPts val="0"/>
              </a:spcBef>
              <a:buClr>
                <a:schemeClr val="accent6">
                  <a:lumMod val="60000"/>
                  <a:lumOff val="40000"/>
                </a:schemeClr>
              </a:buClr>
              <a:buFont typeface="Wingdings" charset="2"/>
              <a:buChar char="§"/>
              <a:defRPr/>
            </a:pPr>
            <a:r>
              <a:rPr lang="en-GB" sz="2400" dirty="0" smtClean="0"/>
              <a:t>Extended IP Access Lists</a:t>
            </a:r>
          </a:p>
          <a:p>
            <a:pPr lvl="1">
              <a:spcBef>
                <a:spcPts val="0"/>
              </a:spcBef>
              <a:buClr>
                <a:schemeClr val="accent6">
                  <a:lumMod val="60000"/>
                  <a:lumOff val="40000"/>
                </a:schemeClr>
              </a:buClr>
              <a:buFont typeface="Wingdings" charset="2"/>
              <a:buChar char="§"/>
              <a:defRPr/>
            </a:pPr>
            <a:r>
              <a:rPr lang="en-GB" sz="2000" dirty="0" smtClean="0"/>
              <a:t>ranges (100 - 199) &amp; (2000-2699)</a:t>
            </a:r>
          </a:p>
          <a:p>
            <a:pPr lvl="1">
              <a:spcBef>
                <a:spcPts val="0"/>
              </a:spcBef>
              <a:buClr>
                <a:schemeClr val="accent6">
                  <a:lumMod val="60000"/>
                  <a:lumOff val="40000"/>
                </a:schemeClr>
              </a:buClr>
              <a:buFont typeface="Wingdings" charset="2"/>
              <a:buChar char="§"/>
              <a:defRPr/>
            </a:pPr>
            <a:r>
              <a:rPr lang="en-GB" sz="2000" dirty="0" smtClean="0"/>
              <a:t>more complex address specification</a:t>
            </a:r>
          </a:p>
          <a:p>
            <a:pPr lvl="1">
              <a:spcBef>
                <a:spcPts val="0"/>
              </a:spcBef>
              <a:buClr>
                <a:schemeClr val="accent6">
                  <a:lumMod val="60000"/>
                  <a:lumOff val="40000"/>
                </a:schemeClr>
              </a:buClr>
              <a:buFont typeface="Wingdings" charset="2"/>
              <a:buChar char="§"/>
              <a:defRPr/>
            </a:pPr>
            <a:r>
              <a:rPr lang="en-GB" sz="2000" dirty="0" smtClean="0"/>
              <a:t>generally permits or denies specific protocols</a:t>
            </a:r>
          </a:p>
          <a:p>
            <a:pPr>
              <a:spcBef>
                <a:spcPts val="0"/>
              </a:spcBef>
              <a:buClr>
                <a:schemeClr val="accent6">
                  <a:lumMod val="60000"/>
                  <a:lumOff val="40000"/>
                </a:schemeClr>
              </a:buClr>
              <a:buFont typeface="Wingdings" charset="2"/>
              <a:buChar char="§"/>
              <a:defRPr/>
            </a:pPr>
            <a:r>
              <a:rPr lang="en-GB" sz="2400" dirty="0" smtClean="0"/>
              <a:t>There are also named access-lists</a:t>
            </a:r>
          </a:p>
          <a:p>
            <a:pPr lvl="1">
              <a:spcBef>
                <a:spcPts val="0"/>
              </a:spcBef>
              <a:buClr>
                <a:schemeClr val="accent6">
                  <a:lumMod val="60000"/>
                  <a:lumOff val="40000"/>
                </a:schemeClr>
              </a:buClr>
              <a:buFont typeface="Wingdings" charset="2"/>
              <a:buChar char="§"/>
              <a:defRPr/>
            </a:pPr>
            <a:r>
              <a:rPr lang="en-GB" sz="2000" dirty="0" smtClean="0"/>
              <a:t>Standard</a:t>
            </a:r>
          </a:p>
          <a:p>
            <a:pPr lvl="1">
              <a:spcBef>
                <a:spcPts val="0"/>
              </a:spcBef>
              <a:buClr>
                <a:schemeClr val="accent6">
                  <a:lumMod val="60000"/>
                  <a:lumOff val="40000"/>
                </a:schemeClr>
              </a:buClr>
              <a:buFont typeface="Wingdings" charset="2"/>
              <a:buChar char="§"/>
              <a:defRPr/>
            </a:pPr>
            <a:r>
              <a:rPr lang="en-GB" sz="2000" dirty="0" smtClean="0"/>
              <a:t>Extended</a:t>
            </a:r>
          </a:p>
          <a:p>
            <a:pPr lvl="1">
              <a:spcBef>
                <a:spcPts val="0"/>
              </a:spcBef>
              <a:buClr>
                <a:schemeClr val="accent6">
                  <a:lumMod val="60000"/>
                  <a:lumOff val="40000"/>
                </a:schemeClr>
              </a:buClr>
              <a:buFont typeface="Wingdings" charset="2"/>
              <a:buChar char="§"/>
              <a:defRPr/>
            </a:pPr>
            <a:r>
              <a:rPr lang="en-US" sz="2000" dirty="0" smtClean="0"/>
              <a:t>Named access-lists easier to manage as lines may be deleted or added by sequence number. NO need to delete and reinstall the entire ACL. Not supported with all features.</a:t>
            </a:r>
            <a:endParaRPr lang="en-US" sz="2000"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GB"/>
              <a:t>ACL Syntax</a:t>
            </a:r>
            <a:endParaRPr lang="en-US"/>
          </a:p>
        </p:txBody>
      </p:sp>
      <p:sp>
        <p:nvSpPr>
          <p:cNvPr id="247811" name="Rectangle 3"/>
          <p:cNvSpPr>
            <a:spLocks noGrp="1" noChangeArrowheads="1"/>
          </p:cNvSpPr>
          <p:nvPr>
            <p:ph type="body" idx="1"/>
          </p:nvPr>
        </p:nvSpPr>
        <p:spPr/>
        <p:txBody>
          <a:bodyPr/>
          <a:lstStyle/>
          <a:p>
            <a:pPr eaLnBrk="1" hangingPunct="1"/>
            <a:r>
              <a:rPr lang="en-GB" sz="2400"/>
              <a:t>Standard IP Access List Configuration Syntax</a:t>
            </a:r>
          </a:p>
          <a:p>
            <a:pPr lvl="1" eaLnBrk="1" hangingPunct="1"/>
            <a:r>
              <a:rPr lang="en-GB" sz="2000" b="1">
                <a:latin typeface="Courier New" charset="0"/>
                <a:ea typeface="Courier New" charset="0"/>
                <a:cs typeface="Courier New" charset="0"/>
              </a:rPr>
              <a:t>access-list access-list-number {permit | deny} source {source-mask}</a:t>
            </a:r>
          </a:p>
          <a:p>
            <a:pPr lvl="1" eaLnBrk="1" hangingPunct="1"/>
            <a:r>
              <a:rPr lang="en-GB" sz="2000" b="1">
                <a:latin typeface="Courier New" charset="0"/>
                <a:ea typeface="Courier New" charset="0"/>
                <a:cs typeface="Courier New" charset="0"/>
              </a:rPr>
              <a:t>ip access-group access-list-number {in | out}</a:t>
            </a:r>
          </a:p>
          <a:p>
            <a:pPr eaLnBrk="1" hangingPunct="1"/>
            <a:r>
              <a:rPr lang="en-GB" sz="2400"/>
              <a:t>Extended IP Access List Configuration Syntax</a:t>
            </a:r>
          </a:p>
          <a:p>
            <a:pPr lvl="1" eaLnBrk="1" hangingPunct="1"/>
            <a:r>
              <a:rPr lang="en-GB" sz="2000" b="1">
                <a:latin typeface="Courier New" charset="0"/>
                <a:ea typeface="Courier New" charset="0"/>
                <a:cs typeface="Courier New" charset="0"/>
              </a:rPr>
              <a:t>access-list access-list-number {permit | deny} protocol source {source-mask} destination {destination-mask}</a:t>
            </a:r>
          </a:p>
          <a:p>
            <a:pPr lvl="1" eaLnBrk="1" hangingPunct="1"/>
            <a:r>
              <a:rPr lang="en-GB" sz="2000" b="1">
                <a:latin typeface="Courier New" charset="0"/>
                <a:ea typeface="Courier New" charset="0"/>
                <a:cs typeface="Courier New" charset="0"/>
              </a:rPr>
              <a:t>ip access-group access-list-number {in | out}</a:t>
            </a:r>
          </a:p>
          <a:p>
            <a:pPr eaLnBrk="1" hangingPunct="1"/>
            <a:r>
              <a:rPr lang="en-GB" sz="2400"/>
              <a:t>Named IP Access List Configuration Syntax</a:t>
            </a:r>
          </a:p>
          <a:p>
            <a:pPr lvl="1" eaLnBrk="1" hangingPunct="1"/>
            <a:r>
              <a:rPr lang="en-GB" sz="2000" b="1">
                <a:latin typeface="Courier New" charset="0"/>
                <a:ea typeface="Courier New" charset="0"/>
                <a:cs typeface="Courier New" charset="0"/>
              </a:rPr>
              <a:t>ip access-list {standard | extended} {name | number}</a:t>
            </a:r>
            <a:endParaRPr lang="en-US" sz="2000" b="1">
              <a:latin typeface="Courier New" charset="0"/>
              <a:ea typeface="Courier New" charset="0"/>
              <a:cs typeface="Courier New" charset="0"/>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GB"/>
              <a:t>Where to place ACLs</a:t>
            </a:r>
            <a:endParaRPr lang="en-US"/>
          </a:p>
        </p:txBody>
      </p:sp>
      <p:sp>
        <p:nvSpPr>
          <p:cNvPr id="248835" name="Rectangle 3"/>
          <p:cNvSpPr>
            <a:spLocks noGrp="1" noChangeArrowheads="1"/>
          </p:cNvSpPr>
          <p:nvPr>
            <p:ph type="body" idx="1"/>
          </p:nvPr>
        </p:nvSpPr>
        <p:spPr/>
        <p:txBody>
          <a:bodyPr/>
          <a:lstStyle/>
          <a:p>
            <a:pPr eaLnBrk="1" hangingPunct="1"/>
            <a:r>
              <a:rPr lang="en-GB"/>
              <a:t>Place </a:t>
            </a:r>
            <a:r>
              <a:rPr lang="en-GB" b="1"/>
              <a:t>Standard IP </a:t>
            </a:r>
            <a:r>
              <a:rPr lang="en-GB"/>
              <a:t>access list close to </a:t>
            </a:r>
            <a:r>
              <a:rPr lang="en-GB" b="1"/>
              <a:t>destination</a:t>
            </a:r>
            <a:r>
              <a:rPr lang="en-GB"/>
              <a:t> </a:t>
            </a:r>
          </a:p>
          <a:p>
            <a:pPr eaLnBrk="1" hangingPunct="1"/>
            <a:r>
              <a:rPr lang="en-GB"/>
              <a:t>Place </a:t>
            </a:r>
            <a:r>
              <a:rPr lang="en-GB" b="1"/>
              <a:t>Extended IP</a:t>
            </a:r>
            <a:r>
              <a:rPr lang="en-GB"/>
              <a:t> access lists close to the </a:t>
            </a:r>
            <a:r>
              <a:rPr lang="en-GB" b="1"/>
              <a:t>source</a:t>
            </a:r>
            <a:r>
              <a:rPr lang="en-GB"/>
              <a:t> of the traffic you want to manage</a:t>
            </a:r>
            <a:endParaRPr 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GB"/>
              <a:t>What are Wild Card Masks?</a:t>
            </a:r>
            <a:endParaRPr lang="en-US"/>
          </a:p>
        </p:txBody>
      </p:sp>
      <p:sp>
        <p:nvSpPr>
          <p:cNvPr id="61443" name="Rectangle 3"/>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dirty="0"/>
              <a:t>Are used with access lists to specify a host, network or part of a network</a:t>
            </a:r>
          </a:p>
          <a:p>
            <a:pPr eaLnBrk="1" hangingPunct="1">
              <a:buClr>
                <a:schemeClr val="accent6">
                  <a:lumMod val="60000"/>
                  <a:lumOff val="40000"/>
                </a:schemeClr>
              </a:buClr>
              <a:buFont typeface="Wingdings" charset="2"/>
              <a:buChar char="§"/>
              <a:defRPr/>
            </a:pPr>
            <a:r>
              <a:rPr lang="en-GB" dirty="0"/>
              <a:t>To specify an address range, choose the next largest block size </a:t>
            </a:r>
            <a:r>
              <a:rPr lang="en-GB" dirty="0" smtClean="0"/>
              <a:t>e.g.</a:t>
            </a:r>
          </a:p>
          <a:p>
            <a:pPr eaLnBrk="1" hangingPunct="1">
              <a:buClr>
                <a:schemeClr val="accent6">
                  <a:lumMod val="60000"/>
                  <a:lumOff val="40000"/>
                </a:schemeClr>
              </a:buClr>
              <a:defRPr/>
            </a:pPr>
            <a:r>
              <a:rPr lang="en-GB" dirty="0" smtClean="0"/>
              <a:t/>
            </a:r>
            <a:br>
              <a:rPr lang="en-GB" dirty="0" smtClean="0"/>
            </a:br>
            <a:r>
              <a:rPr lang="en-GB" sz="2500" dirty="0" smtClean="0"/>
              <a:t>to </a:t>
            </a:r>
            <a:r>
              <a:rPr lang="en-GB" sz="2500" dirty="0"/>
              <a:t>specify 34 hosts, you need a 64 block </a:t>
            </a:r>
            <a:r>
              <a:rPr lang="en-GB" sz="2500" dirty="0" smtClean="0"/>
              <a:t>size</a:t>
            </a:r>
            <a:br>
              <a:rPr lang="en-GB" sz="2500" dirty="0" smtClean="0"/>
            </a:br>
            <a:r>
              <a:rPr lang="en-GB" sz="2500" dirty="0" smtClean="0"/>
              <a:t>to </a:t>
            </a:r>
            <a:r>
              <a:rPr lang="en-GB" sz="2500" dirty="0"/>
              <a:t>specify 18 hosts, you need a 32 block </a:t>
            </a:r>
            <a:r>
              <a:rPr lang="en-GB" sz="2500" dirty="0" smtClean="0"/>
              <a:t>size</a:t>
            </a:r>
            <a:br>
              <a:rPr lang="en-GB" sz="2500" dirty="0" smtClean="0"/>
            </a:br>
            <a:r>
              <a:rPr lang="en-GB" sz="2500" dirty="0" smtClean="0"/>
              <a:t>to </a:t>
            </a:r>
            <a:r>
              <a:rPr lang="en-GB" sz="2500" dirty="0"/>
              <a:t>specify 2 hosts, you need a 4 block size</a:t>
            </a:r>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GB"/>
              <a:t>What are Wild Card Masks?</a:t>
            </a:r>
            <a:endParaRPr lang="en-US"/>
          </a:p>
        </p:txBody>
      </p:sp>
      <p:sp>
        <p:nvSpPr>
          <p:cNvPr id="62467" name="Rectangle 3"/>
          <p:cNvSpPr>
            <a:spLocks noGrp="1" noChangeArrowheads="1"/>
          </p:cNvSpPr>
          <p:nvPr>
            <p:ph type="body" idx="1"/>
          </p:nvPr>
        </p:nvSpPr>
        <p:spPr/>
        <p:txBody>
          <a:bodyPr/>
          <a:lstStyle/>
          <a:p>
            <a:pPr eaLnBrk="1" hangingPunct="1">
              <a:spcBef>
                <a:spcPts val="2175"/>
              </a:spcBef>
              <a:buClr>
                <a:schemeClr val="accent6">
                  <a:lumMod val="60000"/>
                  <a:lumOff val="40000"/>
                </a:schemeClr>
              </a:buClr>
              <a:buFont typeface="Wingdings" charset="2"/>
              <a:buChar char="§"/>
              <a:defRPr/>
            </a:pPr>
            <a:r>
              <a:rPr lang="en-GB" sz="2200" dirty="0"/>
              <a:t>Are used with the host/network address to tell the router a range of addresses to filter</a:t>
            </a:r>
          </a:p>
          <a:p>
            <a:pPr eaLnBrk="1" hangingPunct="1">
              <a:spcBef>
                <a:spcPts val="2175"/>
              </a:spcBef>
              <a:defRPr/>
            </a:pPr>
            <a:r>
              <a:rPr lang="en-GB" sz="2200" dirty="0"/>
              <a:t>Examples:</a:t>
            </a:r>
            <a:endParaRPr lang="en-GB" sz="2400" dirty="0"/>
          </a:p>
          <a:p>
            <a:pPr lvl="1" eaLnBrk="1" hangingPunct="1">
              <a:buSzPct val="83000"/>
              <a:defRPr/>
            </a:pPr>
            <a:r>
              <a:rPr lang="en-GB" sz="2000" dirty="0"/>
              <a:t>To specify a host:</a:t>
            </a:r>
          </a:p>
          <a:p>
            <a:pPr lvl="2" eaLnBrk="1" hangingPunct="1">
              <a:buSzPct val="83000"/>
              <a:defRPr/>
            </a:pPr>
            <a:r>
              <a:rPr lang="en-GB" sz="1800" dirty="0"/>
              <a:t>196.200.220.1 0.0.0.0</a:t>
            </a:r>
          </a:p>
          <a:p>
            <a:pPr lvl="1" eaLnBrk="1" hangingPunct="1">
              <a:buSzPct val="83000"/>
              <a:defRPr/>
            </a:pPr>
            <a:r>
              <a:rPr lang="en-GB" sz="2000" dirty="0"/>
              <a:t>To specify a small subnet:</a:t>
            </a:r>
          </a:p>
          <a:p>
            <a:pPr lvl="2" eaLnBrk="1" hangingPunct="1">
              <a:buSzPct val="83000"/>
              <a:defRPr/>
            </a:pPr>
            <a:r>
              <a:rPr lang="en-GB" sz="1800" dirty="0"/>
              <a:t>196.200.220.8 – 196.200.220.15 (would be a /29)</a:t>
            </a:r>
          </a:p>
          <a:p>
            <a:pPr lvl="2" eaLnBrk="1" hangingPunct="1">
              <a:buSzPct val="83000"/>
              <a:defRPr/>
            </a:pPr>
            <a:r>
              <a:rPr lang="en-GB" sz="1800" dirty="0"/>
              <a:t>Block size is 8, and wildcard is always one number less than the block size</a:t>
            </a:r>
          </a:p>
          <a:p>
            <a:pPr lvl="2" eaLnBrk="1" hangingPunct="1">
              <a:buSzPct val="83000"/>
              <a:defRPr/>
            </a:pPr>
            <a:r>
              <a:rPr lang="en-GB" sz="1800" dirty="0"/>
              <a:t>Cisco access list then becomes 196.200.220.8 0.0.0.7</a:t>
            </a:r>
          </a:p>
          <a:p>
            <a:pPr lvl="1" eaLnBrk="1" hangingPunct="1">
              <a:defRPr/>
            </a:pPr>
            <a:r>
              <a:rPr lang="en-GB" sz="2000" dirty="0"/>
              <a:t>To specify all hosts on a /24 network:</a:t>
            </a:r>
          </a:p>
          <a:p>
            <a:pPr lvl="2" eaLnBrk="1" hangingPunct="1">
              <a:defRPr/>
            </a:pPr>
            <a:r>
              <a:rPr lang="en-GB" sz="1800" dirty="0"/>
              <a:t>196.200.220.0 0.0.0.255</a:t>
            </a:r>
            <a:endParaRPr lang="en-US"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68" name="Rectangle 2"/>
          <p:cNvSpPr>
            <a:spLocks noGrp="1" noChangeArrowheads="1"/>
          </p:cNvSpPr>
          <p:nvPr>
            <p:ph type="title"/>
          </p:nvPr>
        </p:nvSpPr>
        <p:spPr/>
        <p:txBody>
          <a:bodyPr/>
          <a:lstStyle/>
          <a:p>
            <a:r>
              <a:rPr lang="en-US" smtClean="0"/>
              <a:t>What’s the Internet: a service view</a:t>
            </a:r>
          </a:p>
        </p:txBody>
      </p:sp>
      <p:sp>
        <p:nvSpPr>
          <p:cNvPr id="53269" name="Freeform 4"/>
          <p:cNvSpPr>
            <a:spLocks/>
          </p:cNvSpPr>
          <p:nvPr/>
        </p:nvSpPr>
        <p:spPr bwMode="auto">
          <a:xfrm>
            <a:off x="7316788" y="2979738"/>
            <a:ext cx="1947862" cy="167481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3270" name="Freeform 5"/>
          <p:cNvSpPr>
            <a:spLocks/>
          </p:cNvSpPr>
          <p:nvPr/>
        </p:nvSpPr>
        <p:spPr bwMode="auto">
          <a:xfrm>
            <a:off x="5281613" y="2836863"/>
            <a:ext cx="2022475" cy="1589087"/>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sp>
        <p:nvSpPr>
          <p:cNvPr id="53271" name="Freeform 6"/>
          <p:cNvSpPr>
            <a:spLocks/>
          </p:cNvSpPr>
          <p:nvPr/>
        </p:nvSpPr>
        <p:spPr bwMode="auto">
          <a:xfrm>
            <a:off x="5680075" y="4287838"/>
            <a:ext cx="322262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FFFF00"/>
          </a:solidFill>
          <a:ln w="9525">
            <a:noFill/>
            <a:round/>
            <a:headEnd/>
            <a:tailEnd/>
          </a:ln>
        </p:spPr>
        <p:txBody>
          <a:bodyPr wrap="none" anchor="ctr">
            <a:prstTxWarp prst="textNoShape">
              <a:avLst/>
            </a:prstTxWarp>
          </a:bodyPr>
          <a:lstStyle/>
          <a:p>
            <a:endParaRPr lang="en-US"/>
          </a:p>
        </p:txBody>
      </p:sp>
      <p:grpSp>
        <p:nvGrpSpPr>
          <p:cNvPr id="53272" name="Group 7"/>
          <p:cNvGrpSpPr>
            <a:grpSpLocks/>
          </p:cNvGrpSpPr>
          <p:nvPr/>
        </p:nvGrpSpPr>
        <p:grpSpPr bwMode="auto">
          <a:xfrm>
            <a:off x="5408613" y="2971800"/>
            <a:ext cx="795337" cy="484188"/>
            <a:chOff x="3552" y="246"/>
            <a:chExt cx="527" cy="248"/>
          </a:xfrm>
        </p:grpSpPr>
        <p:graphicFrame>
          <p:nvGraphicFramePr>
            <p:cNvPr id="53265" name="Object 17"/>
            <p:cNvGraphicFramePr>
              <a:graphicFrameLocks noChangeAspect="1"/>
            </p:cNvGraphicFramePr>
            <p:nvPr/>
          </p:nvGraphicFramePr>
          <p:xfrm>
            <a:off x="3552" y="246"/>
            <a:ext cx="299" cy="248"/>
          </p:xfrm>
          <a:graphic>
            <a:graphicData uri="http://schemas.openxmlformats.org/presentationml/2006/ole">
              <p:oleObj spid="_x0000_s53265" name="Clip" r:id="rId3" imgW="1305000" imgH="1085760" progId="">
                <p:embed/>
              </p:oleObj>
            </a:graphicData>
          </a:graphic>
        </p:graphicFrame>
        <p:graphicFrame>
          <p:nvGraphicFramePr>
            <p:cNvPr id="53266" name="Object 18"/>
            <p:cNvGraphicFramePr>
              <a:graphicFrameLocks noChangeAspect="1"/>
            </p:cNvGraphicFramePr>
            <p:nvPr/>
          </p:nvGraphicFramePr>
          <p:xfrm>
            <a:off x="3878" y="338"/>
            <a:ext cx="201" cy="144"/>
          </p:xfrm>
          <a:graphic>
            <a:graphicData uri="http://schemas.openxmlformats.org/presentationml/2006/ole">
              <p:oleObj spid="_x0000_s53266" name="Clip" r:id="rId4" imgW="676440" imgH="485640" progId="">
                <p:embed/>
              </p:oleObj>
            </a:graphicData>
          </a:graphic>
        </p:graphicFrame>
        <p:sp>
          <p:nvSpPr>
            <p:cNvPr id="53504" name="Line 10"/>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3273" name="Group 11"/>
          <p:cNvGrpSpPr>
            <a:grpSpLocks/>
          </p:cNvGrpSpPr>
          <p:nvPr/>
        </p:nvGrpSpPr>
        <p:grpSpPr bwMode="auto">
          <a:xfrm>
            <a:off x="5408613" y="3567113"/>
            <a:ext cx="795337" cy="498475"/>
            <a:chOff x="3552" y="246"/>
            <a:chExt cx="527" cy="248"/>
          </a:xfrm>
        </p:grpSpPr>
        <p:graphicFrame>
          <p:nvGraphicFramePr>
            <p:cNvPr id="53263" name="Object 15"/>
            <p:cNvGraphicFramePr>
              <a:graphicFrameLocks noChangeAspect="1"/>
            </p:cNvGraphicFramePr>
            <p:nvPr/>
          </p:nvGraphicFramePr>
          <p:xfrm>
            <a:off x="3552" y="246"/>
            <a:ext cx="299" cy="248"/>
          </p:xfrm>
          <a:graphic>
            <a:graphicData uri="http://schemas.openxmlformats.org/presentationml/2006/ole">
              <p:oleObj spid="_x0000_s53263" name="Clip" r:id="rId5" imgW="1305000" imgH="1085760" progId="">
                <p:embed/>
              </p:oleObj>
            </a:graphicData>
          </a:graphic>
        </p:graphicFrame>
        <p:graphicFrame>
          <p:nvGraphicFramePr>
            <p:cNvPr id="53264" name="Object 16"/>
            <p:cNvGraphicFramePr>
              <a:graphicFrameLocks noChangeAspect="1"/>
            </p:cNvGraphicFramePr>
            <p:nvPr/>
          </p:nvGraphicFramePr>
          <p:xfrm>
            <a:off x="3878" y="338"/>
            <a:ext cx="201" cy="144"/>
          </p:xfrm>
          <a:graphic>
            <a:graphicData uri="http://schemas.openxmlformats.org/presentationml/2006/ole">
              <p:oleObj spid="_x0000_s53264" name="Clip" r:id="rId6" imgW="676440" imgH="485640" progId="">
                <p:embed/>
              </p:oleObj>
            </a:graphicData>
          </a:graphic>
        </p:graphicFrame>
        <p:sp>
          <p:nvSpPr>
            <p:cNvPr id="53503" name="Line 1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3274" name="Group 15"/>
          <p:cNvGrpSpPr>
            <a:grpSpLocks/>
          </p:cNvGrpSpPr>
          <p:nvPr/>
        </p:nvGrpSpPr>
        <p:grpSpPr bwMode="auto">
          <a:xfrm>
            <a:off x="5816600" y="3354388"/>
            <a:ext cx="76200" cy="214312"/>
            <a:chOff x="3842" y="406"/>
            <a:chExt cx="51" cy="167"/>
          </a:xfrm>
        </p:grpSpPr>
        <p:sp>
          <p:nvSpPr>
            <p:cNvPr id="53500" name="Oval 1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501" name="Oval 1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502" name="Oval 1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grpSp>
        <p:nvGrpSpPr>
          <p:cNvPr id="53275" name="Group 19"/>
          <p:cNvGrpSpPr>
            <a:grpSpLocks/>
          </p:cNvGrpSpPr>
          <p:nvPr/>
        </p:nvGrpSpPr>
        <p:grpSpPr bwMode="auto">
          <a:xfrm>
            <a:off x="6324600" y="3857625"/>
            <a:ext cx="227013" cy="395288"/>
            <a:chOff x="4180" y="783"/>
            <a:chExt cx="150" cy="307"/>
          </a:xfrm>
        </p:grpSpPr>
        <p:sp>
          <p:nvSpPr>
            <p:cNvPr id="53492" name="AutoShape 2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93" name="Rectangle 2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94"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95"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96" name="Line 2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97" name="Line 2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98"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3499" name="Rectangle 2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3276" name="Group 28"/>
          <p:cNvGrpSpPr>
            <a:grpSpLocks/>
          </p:cNvGrpSpPr>
          <p:nvPr/>
        </p:nvGrpSpPr>
        <p:grpSpPr bwMode="auto">
          <a:xfrm rot="-5400000">
            <a:off x="6667501" y="3925887"/>
            <a:ext cx="80962" cy="252413"/>
            <a:chOff x="3842" y="406"/>
            <a:chExt cx="51" cy="167"/>
          </a:xfrm>
        </p:grpSpPr>
        <p:sp>
          <p:nvSpPr>
            <p:cNvPr id="53489" name="Oval 29"/>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490" name="Oval 30"/>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491" name="Oval 31"/>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3277" name="Line 32"/>
          <p:cNvSpPr>
            <a:spLocks noChangeShapeType="1"/>
          </p:cNvSpPr>
          <p:nvPr/>
        </p:nvSpPr>
        <p:spPr bwMode="auto">
          <a:xfrm>
            <a:off x="6473825" y="3765550"/>
            <a:ext cx="534988" cy="1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78" name="Line 33"/>
          <p:cNvSpPr>
            <a:spLocks noChangeShapeType="1"/>
          </p:cNvSpPr>
          <p:nvPr/>
        </p:nvSpPr>
        <p:spPr bwMode="auto">
          <a:xfrm>
            <a:off x="6477000" y="3762375"/>
            <a:ext cx="1588" cy="952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79" name="Line 34"/>
          <p:cNvSpPr>
            <a:spLocks noChangeShapeType="1"/>
          </p:cNvSpPr>
          <p:nvPr/>
        </p:nvSpPr>
        <p:spPr bwMode="auto">
          <a:xfrm>
            <a:off x="7013575" y="3760788"/>
            <a:ext cx="1588" cy="825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80" name="Line 35"/>
          <p:cNvSpPr>
            <a:spLocks noChangeShapeType="1"/>
          </p:cNvSpPr>
          <p:nvPr/>
        </p:nvSpPr>
        <p:spPr bwMode="auto">
          <a:xfrm>
            <a:off x="6148388" y="3225800"/>
            <a:ext cx="312737" cy="265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81" name="Line 36"/>
          <p:cNvSpPr>
            <a:spLocks noChangeShapeType="1"/>
          </p:cNvSpPr>
          <p:nvPr/>
        </p:nvSpPr>
        <p:spPr bwMode="auto">
          <a:xfrm flipV="1">
            <a:off x="6162675" y="3511550"/>
            <a:ext cx="298450" cy="330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82" name="Line 37"/>
          <p:cNvSpPr>
            <a:spLocks noChangeShapeType="1"/>
          </p:cNvSpPr>
          <p:nvPr/>
        </p:nvSpPr>
        <p:spPr bwMode="auto">
          <a:xfrm flipV="1">
            <a:off x="6732588" y="3597275"/>
            <a:ext cx="1587" cy="1635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3283" name="Group 38"/>
          <p:cNvGrpSpPr>
            <a:grpSpLocks/>
          </p:cNvGrpSpPr>
          <p:nvPr/>
        </p:nvGrpSpPr>
        <p:grpSpPr bwMode="auto">
          <a:xfrm>
            <a:off x="6861175" y="3835400"/>
            <a:ext cx="227013" cy="395288"/>
            <a:chOff x="4180" y="783"/>
            <a:chExt cx="150" cy="307"/>
          </a:xfrm>
        </p:grpSpPr>
        <p:sp>
          <p:nvSpPr>
            <p:cNvPr id="53481"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82"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83"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84"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85"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86"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87"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3488"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aphicFrame>
        <p:nvGraphicFramePr>
          <p:cNvPr id="53261" name="Object 13"/>
          <p:cNvGraphicFramePr>
            <a:graphicFrameLocks noChangeAspect="1"/>
          </p:cNvGraphicFramePr>
          <p:nvPr/>
        </p:nvGraphicFramePr>
        <p:xfrm>
          <a:off x="5824538" y="4454525"/>
          <a:ext cx="450850" cy="449263"/>
        </p:xfrm>
        <a:graphic>
          <a:graphicData uri="http://schemas.openxmlformats.org/presentationml/2006/ole">
            <p:oleObj spid="_x0000_s53261" name="Clip" r:id="rId7" imgW="1305000" imgH="1085760" progId="">
              <p:embed/>
            </p:oleObj>
          </a:graphicData>
        </a:graphic>
      </p:graphicFrame>
      <p:sp>
        <p:nvSpPr>
          <p:cNvPr id="53284" name="Line 49"/>
          <p:cNvSpPr>
            <a:spLocks noChangeShapeType="1"/>
          </p:cNvSpPr>
          <p:nvPr/>
        </p:nvSpPr>
        <p:spPr bwMode="auto">
          <a:xfrm flipV="1">
            <a:off x="6265863" y="4737100"/>
            <a:ext cx="77787" cy="793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53262" name="Object 14"/>
          <p:cNvGraphicFramePr>
            <a:graphicFrameLocks noChangeAspect="1"/>
          </p:cNvGraphicFramePr>
          <p:nvPr/>
        </p:nvGraphicFramePr>
        <p:xfrm>
          <a:off x="5824538" y="5135563"/>
          <a:ext cx="450850" cy="530225"/>
        </p:xfrm>
        <a:graphic>
          <a:graphicData uri="http://schemas.openxmlformats.org/presentationml/2006/ole">
            <p:oleObj spid="_x0000_s53262" name="Clip" r:id="rId8" imgW="1305000" imgH="1085760" progId="">
              <p:embed/>
            </p:oleObj>
          </a:graphicData>
        </a:graphic>
      </p:graphicFrame>
      <p:sp>
        <p:nvSpPr>
          <p:cNvPr id="53285" name="Line 51"/>
          <p:cNvSpPr>
            <a:spLocks noChangeShapeType="1"/>
          </p:cNvSpPr>
          <p:nvPr/>
        </p:nvSpPr>
        <p:spPr bwMode="auto">
          <a:xfrm flipV="1">
            <a:off x="6265863" y="5421313"/>
            <a:ext cx="77787" cy="3175"/>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53286" name="Group 52"/>
          <p:cNvGrpSpPr>
            <a:grpSpLocks/>
          </p:cNvGrpSpPr>
          <p:nvPr/>
        </p:nvGrpSpPr>
        <p:grpSpPr bwMode="auto">
          <a:xfrm>
            <a:off x="5973763" y="4800600"/>
            <a:ext cx="76200" cy="255588"/>
            <a:chOff x="3842" y="406"/>
            <a:chExt cx="51" cy="167"/>
          </a:xfrm>
        </p:grpSpPr>
        <p:sp>
          <p:nvSpPr>
            <p:cNvPr id="53478" name="Oval 5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479" name="Oval 5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480" name="Oval 5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3287" name="Line 56"/>
          <p:cNvSpPr>
            <a:spLocks noChangeShapeType="1"/>
          </p:cNvSpPr>
          <p:nvPr/>
        </p:nvSpPr>
        <p:spPr bwMode="auto">
          <a:xfrm>
            <a:off x="6337300" y="4733925"/>
            <a:ext cx="0" cy="685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3250" name="Object 2"/>
          <p:cNvGraphicFramePr>
            <a:graphicFrameLocks noChangeAspect="1"/>
          </p:cNvGraphicFramePr>
          <p:nvPr/>
        </p:nvGraphicFramePr>
        <p:xfrm>
          <a:off x="6100763" y="5453063"/>
          <a:ext cx="449262" cy="593725"/>
        </p:xfrm>
        <a:graphic>
          <a:graphicData uri="http://schemas.openxmlformats.org/presentationml/2006/ole">
            <p:oleObj spid="_x0000_s53250" name="Clip" r:id="rId9" imgW="1305000" imgH="1085760" progId="">
              <p:embed/>
            </p:oleObj>
          </a:graphicData>
        </a:graphic>
      </p:graphicFrame>
      <p:sp>
        <p:nvSpPr>
          <p:cNvPr id="53288" name="Oval 59"/>
          <p:cNvSpPr>
            <a:spLocks noChangeArrowheads="1"/>
          </p:cNvSpPr>
          <p:nvPr/>
        </p:nvSpPr>
        <p:spPr bwMode="auto">
          <a:xfrm rot="-5400000">
            <a:off x="6553994" y="5553869"/>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289" name="Oval 60"/>
          <p:cNvSpPr>
            <a:spLocks noChangeArrowheads="1"/>
          </p:cNvSpPr>
          <p:nvPr/>
        </p:nvSpPr>
        <p:spPr bwMode="auto">
          <a:xfrm rot="-5400000">
            <a:off x="6646069" y="5552281"/>
            <a:ext cx="63500" cy="71438"/>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290" name="Oval 61"/>
          <p:cNvSpPr>
            <a:spLocks noChangeArrowheads="1"/>
          </p:cNvSpPr>
          <p:nvPr/>
        </p:nvSpPr>
        <p:spPr bwMode="auto">
          <a:xfrm rot="-5400000">
            <a:off x="6730207" y="5557044"/>
            <a:ext cx="61912" cy="69850"/>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3291" name="Line 62"/>
          <p:cNvSpPr>
            <a:spLocks noChangeShapeType="1"/>
          </p:cNvSpPr>
          <p:nvPr/>
        </p:nvSpPr>
        <p:spPr bwMode="auto">
          <a:xfrm rot="-5400000">
            <a:off x="7011194" y="5439569"/>
            <a:ext cx="60325" cy="1587"/>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3292" name="Line 63"/>
          <p:cNvSpPr>
            <a:spLocks noChangeShapeType="1"/>
          </p:cNvSpPr>
          <p:nvPr/>
        </p:nvSpPr>
        <p:spPr bwMode="auto">
          <a:xfrm rot="5400000" flipH="1">
            <a:off x="6332538" y="5430838"/>
            <a:ext cx="635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3293" name="Line 64"/>
          <p:cNvSpPr>
            <a:spLocks noChangeShapeType="1"/>
          </p:cNvSpPr>
          <p:nvPr/>
        </p:nvSpPr>
        <p:spPr bwMode="auto">
          <a:xfrm rot="16200000" flipV="1">
            <a:off x="6705600" y="5065713"/>
            <a:ext cx="0" cy="6794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94" name="Line 65"/>
          <p:cNvSpPr>
            <a:spLocks noChangeShapeType="1"/>
          </p:cNvSpPr>
          <p:nvPr/>
        </p:nvSpPr>
        <p:spPr bwMode="auto">
          <a:xfrm flipV="1">
            <a:off x="6343650" y="5030788"/>
            <a:ext cx="101600" cy="3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95" name="Line 66"/>
          <p:cNvSpPr>
            <a:spLocks noChangeShapeType="1"/>
          </p:cNvSpPr>
          <p:nvPr/>
        </p:nvSpPr>
        <p:spPr bwMode="auto">
          <a:xfrm>
            <a:off x="6996113" y="5076825"/>
            <a:ext cx="328612" cy="3857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296" name="Line 67"/>
          <p:cNvSpPr>
            <a:spLocks noChangeShapeType="1"/>
          </p:cNvSpPr>
          <p:nvPr/>
        </p:nvSpPr>
        <p:spPr bwMode="auto">
          <a:xfrm flipH="1">
            <a:off x="7856538" y="5073650"/>
            <a:ext cx="303212" cy="392113"/>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3251" name="Object 3"/>
          <p:cNvGraphicFramePr>
            <a:graphicFrameLocks noChangeAspect="1"/>
          </p:cNvGraphicFramePr>
          <p:nvPr/>
        </p:nvGraphicFramePr>
        <p:xfrm>
          <a:off x="8050213" y="4625975"/>
          <a:ext cx="219075" cy="241300"/>
        </p:xfrm>
        <a:graphic>
          <a:graphicData uri="http://schemas.openxmlformats.org/presentationml/2006/ole">
            <p:oleObj spid="_x0000_s53251" name="Clip" r:id="rId10" imgW="981000" imgH="1209600" progId="">
              <p:embed/>
            </p:oleObj>
          </a:graphicData>
        </a:graphic>
      </p:graphicFrame>
      <p:graphicFrame>
        <p:nvGraphicFramePr>
          <p:cNvPr id="53252" name="Object 4"/>
          <p:cNvGraphicFramePr>
            <a:graphicFrameLocks noChangeAspect="1"/>
          </p:cNvGraphicFramePr>
          <p:nvPr/>
        </p:nvGraphicFramePr>
        <p:xfrm>
          <a:off x="6602413" y="4706938"/>
          <a:ext cx="219075" cy="239712"/>
        </p:xfrm>
        <a:graphic>
          <a:graphicData uri="http://schemas.openxmlformats.org/presentationml/2006/ole">
            <p:oleObj spid="_x0000_s53252" name="Clip" r:id="rId11" imgW="981000" imgH="1209600" progId="">
              <p:embed/>
            </p:oleObj>
          </a:graphicData>
        </a:graphic>
      </p:graphicFrame>
      <p:sp>
        <p:nvSpPr>
          <p:cNvPr id="53297" name="Freeform 70"/>
          <p:cNvSpPr>
            <a:spLocks/>
          </p:cNvSpPr>
          <p:nvPr/>
        </p:nvSpPr>
        <p:spPr bwMode="auto">
          <a:xfrm>
            <a:off x="6689725" y="4481513"/>
            <a:ext cx="1466850"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prstTxWarp prst="textNoShape">
              <a:avLst/>
            </a:prstTxWarp>
          </a:bodyPr>
          <a:lstStyle/>
          <a:p>
            <a:endParaRPr lang="en-US"/>
          </a:p>
        </p:txBody>
      </p:sp>
      <p:grpSp>
        <p:nvGrpSpPr>
          <p:cNvPr id="53298" name="Group 71"/>
          <p:cNvGrpSpPr>
            <a:grpSpLocks/>
          </p:cNvGrpSpPr>
          <p:nvPr/>
        </p:nvGrpSpPr>
        <p:grpSpPr bwMode="auto">
          <a:xfrm>
            <a:off x="6978650" y="5903913"/>
            <a:ext cx="439738" cy="600075"/>
            <a:chOff x="2870" y="1518"/>
            <a:chExt cx="292" cy="320"/>
          </a:xfrm>
        </p:grpSpPr>
        <p:graphicFrame>
          <p:nvGraphicFramePr>
            <p:cNvPr id="53259" name="Object 11"/>
            <p:cNvGraphicFramePr>
              <a:graphicFrameLocks noChangeAspect="1"/>
            </p:cNvGraphicFramePr>
            <p:nvPr/>
          </p:nvGraphicFramePr>
          <p:xfrm>
            <a:off x="2870" y="1518"/>
            <a:ext cx="272" cy="282"/>
          </p:xfrm>
          <a:graphic>
            <a:graphicData uri="http://schemas.openxmlformats.org/presentationml/2006/ole">
              <p:oleObj spid="_x0000_s53259" name="Clip" r:id="rId12" imgW="819000" imgH="847800" progId="">
                <p:embed/>
              </p:oleObj>
            </a:graphicData>
          </a:graphic>
        </p:graphicFrame>
        <p:graphicFrame>
          <p:nvGraphicFramePr>
            <p:cNvPr id="53260" name="Object 12"/>
            <p:cNvGraphicFramePr>
              <a:graphicFrameLocks noChangeAspect="1"/>
            </p:cNvGraphicFramePr>
            <p:nvPr/>
          </p:nvGraphicFramePr>
          <p:xfrm>
            <a:off x="2913" y="1602"/>
            <a:ext cx="249" cy="236"/>
          </p:xfrm>
          <a:graphic>
            <a:graphicData uri="http://schemas.openxmlformats.org/presentationml/2006/ole">
              <p:oleObj spid="_x0000_s53260" name="Clip" r:id="rId13" imgW="1266840" imgH="1200240" progId="">
                <p:embed/>
              </p:oleObj>
            </a:graphicData>
          </a:graphic>
        </p:graphicFrame>
      </p:grpSp>
      <p:grpSp>
        <p:nvGrpSpPr>
          <p:cNvPr id="53299" name="Group 74"/>
          <p:cNvGrpSpPr>
            <a:grpSpLocks/>
          </p:cNvGrpSpPr>
          <p:nvPr/>
        </p:nvGrpSpPr>
        <p:grpSpPr bwMode="auto">
          <a:xfrm>
            <a:off x="7821613" y="5935663"/>
            <a:ext cx="439737" cy="644525"/>
            <a:chOff x="2870" y="1518"/>
            <a:chExt cx="292" cy="320"/>
          </a:xfrm>
        </p:grpSpPr>
        <p:graphicFrame>
          <p:nvGraphicFramePr>
            <p:cNvPr id="53257" name="Object 9"/>
            <p:cNvGraphicFramePr>
              <a:graphicFrameLocks noChangeAspect="1"/>
            </p:cNvGraphicFramePr>
            <p:nvPr/>
          </p:nvGraphicFramePr>
          <p:xfrm>
            <a:off x="2870" y="1518"/>
            <a:ext cx="272" cy="282"/>
          </p:xfrm>
          <a:graphic>
            <a:graphicData uri="http://schemas.openxmlformats.org/presentationml/2006/ole">
              <p:oleObj spid="_x0000_s53257" name="Clip" r:id="rId14" imgW="819000" imgH="847800" progId="">
                <p:embed/>
              </p:oleObj>
            </a:graphicData>
          </a:graphic>
        </p:graphicFrame>
        <p:graphicFrame>
          <p:nvGraphicFramePr>
            <p:cNvPr id="53258" name="Object 10"/>
            <p:cNvGraphicFramePr>
              <a:graphicFrameLocks noChangeAspect="1"/>
            </p:cNvGraphicFramePr>
            <p:nvPr/>
          </p:nvGraphicFramePr>
          <p:xfrm>
            <a:off x="2913" y="1602"/>
            <a:ext cx="249" cy="236"/>
          </p:xfrm>
          <a:graphic>
            <a:graphicData uri="http://schemas.openxmlformats.org/presentationml/2006/ole">
              <p:oleObj spid="_x0000_s53258" name="Clip" r:id="rId15" imgW="1266840" imgH="1200240" progId="">
                <p:embed/>
              </p:oleObj>
            </a:graphicData>
          </a:graphic>
        </p:graphicFrame>
      </p:grpSp>
      <p:grpSp>
        <p:nvGrpSpPr>
          <p:cNvPr id="53300" name="Group 77"/>
          <p:cNvGrpSpPr>
            <a:grpSpLocks/>
          </p:cNvGrpSpPr>
          <p:nvPr/>
        </p:nvGrpSpPr>
        <p:grpSpPr bwMode="auto">
          <a:xfrm>
            <a:off x="7372350" y="5651500"/>
            <a:ext cx="411163" cy="376238"/>
            <a:chOff x="4733" y="2082"/>
            <a:chExt cx="272" cy="282"/>
          </a:xfrm>
        </p:grpSpPr>
        <p:graphicFrame>
          <p:nvGraphicFramePr>
            <p:cNvPr id="53256" name="Object 8"/>
            <p:cNvGraphicFramePr>
              <a:graphicFrameLocks noChangeAspect="1"/>
            </p:cNvGraphicFramePr>
            <p:nvPr/>
          </p:nvGraphicFramePr>
          <p:xfrm>
            <a:off x="4733" y="2082"/>
            <a:ext cx="272" cy="282"/>
          </p:xfrm>
          <a:graphic>
            <a:graphicData uri="http://schemas.openxmlformats.org/presentationml/2006/ole">
              <p:oleObj spid="_x0000_s53256" name="Clip" r:id="rId16" imgW="819000" imgH="847800" progId="">
                <p:embed/>
              </p:oleObj>
            </a:graphicData>
          </a:graphic>
        </p:graphicFrame>
        <p:sp>
          <p:nvSpPr>
            <p:cNvPr id="53477"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grpSp>
      <p:sp>
        <p:nvSpPr>
          <p:cNvPr id="53301" name="Line 80"/>
          <p:cNvSpPr>
            <a:spLocks noChangeShapeType="1"/>
          </p:cNvSpPr>
          <p:nvPr/>
        </p:nvSpPr>
        <p:spPr bwMode="auto">
          <a:xfrm>
            <a:off x="7704138" y="5554663"/>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3302" name="Group 81"/>
          <p:cNvGrpSpPr>
            <a:grpSpLocks/>
          </p:cNvGrpSpPr>
          <p:nvPr/>
        </p:nvGrpSpPr>
        <p:grpSpPr bwMode="auto">
          <a:xfrm>
            <a:off x="8485188" y="4978400"/>
            <a:ext cx="225425" cy="409575"/>
            <a:chOff x="4180" y="783"/>
            <a:chExt cx="150" cy="307"/>
          </a:xfrm>
        </p:grpSpPr>
        <p:sp>
          <p:nvSpPr>
            <p:cNvPr id="53469"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70"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71"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72"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73"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74"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75"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3476"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3303" name="Group 90"/>
          <p:cNvGrpSpPr>
            <a:grpSpLocks/>
          </p:cNvGrpSpPr>
          <p:nvPr/>
        </p:nvGrpSpPr>
        <p:grpSpPr bwMode="auto">
          <a:xfrm>
            <a:off x="8470900" y="5422900"/>
            <a:ext cx="225425" cy="409575"/>
            <a:chOff x="4180" y="783"/>
            <a:chExt cx="150" cy="307"/>
          </a:xfrm>
        </p:grpSpPr>
        <p:sp>
          <p:nvSpPr>
            <p:cNvPr id="53461"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62"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3463"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64"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3465"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66"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67"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3468"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3304" name="Line 99"/>
          <p:cNvSpPr>
            <a:spLocks noChangeShapeType="1"/>
          </p:cNvSpPr>
          <p:nvPr/>
        </p:nvSpPr>
        <p:spPr bwMode="auto">
          <a:xfrm rot="5400000" flipH="1">
            <a:off x="8090694" y="5352257"/>
            <a:ext cx="61118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05" name="Line 100"/>
          <p:cNvSpPr>
            <a:spLocks noChangeShapeType="1"/>
          </p:cNvSpPr>
          <p:nvPr/>
        </p:nvSpPr>
        <p:spPr bwMode="auto">
          <a:xfrm rot="-5400000">
            <a:off x="8449469" y="5599907"/>
            <a:ext cx="0" cy="11271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06" name="Line 101"/>
          <p:cNvSpPr>
            <a:spLocks noChangeShapeType="1"/>
          </p:cNvSpPr>
          <p:nvPr/>
        </p:nvSpPr>
        <p:spPr bwMode="auto">
          <a:xfrm rot="-5400000">
            <a:off x="8438357" y="5131594"/>
            <a:ext cx="0" cy="9683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07" name="Line 102"/>
          <p:cNvSpPr>
            <a:spLocks noChangeShapeType="1"/>
          </p:cNvSpPr>
          <p:nvPr/>
        </p:nvSpPr>
        <p:spPr bwMode="auto">
          <a:xfrm flipV="1">
            <a:off x="7007225" y="3276600"/>
            <a:ext cx="496888"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08" name="Line 103"/>
          <p:cNvSpPr>
            <a:spLocks noChangeShapeType="1"/>
          </p:cNvSpPr>
          <p:nvPr/>
        </p:nvSpPr>
        <p:spPr bwMode="auto">
          <a:xfrm>
            <a:off x="8020050" y="3260725"/>
            <a:ext cx="527050"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09" name="Line 104"/>
          <p:cNvSpPr>
            <a:spLocks noChangeShapeType="1"/>
          </p:cNvSpPr>
          <p:nvPr/>
        </p:nvSpPr>
        <p:spPr bwMode="auto">
          <a:xfrm flipH="1">
            <a:off x="8582025" y="3597275"/>
            <a:ext cx="261938" cy="68103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0" name="Line 105"/>
          <p:cNvSpPr>
            <a:spLocks noChangeShapeType="1"/>
          </p:cNvSpPr>
          <p:nvPr/>
        </p:nvSpPr>
        <p:spPr bwMode="auto">
          <a:xfrm>
            <a:off x="7748588" y="3373438"/>
            <a:ext cx="0" cy="431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1" name="Line 106"/>
          <p:cNvSpPr>
            <a:spLocks noChangeShapeType="1"/>
          </p:cNvSpPr>
          <p:nvPr/>
        </p:nvSpPr>
        <p:spPr bwMode="auto">
          <a:xfrm>
            <a:off x="7777163" y="4021138"/>
            <a:ext cx="577850"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2" name="Line 107"/>
          <p:cNvSpPr>
            <a:spLocks noChangeShapeType="1"/>
          </p:cNvSpPr>
          <p:nvPr/>
        </p:nvSpPr>
        <p:spPr bwMode="auto">
          <a:xfrm flipH="1">
            <a:off x="8275638" y="4486275"/>
            <a:ext cx="288925" cy="3603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3" name="Line 108"/>
          <p:cNvSpPr>
            <a:spLocks noChangeShapeType="1"/>
          </p:cNvSpPr>
          <p:nvPr/>
        </p:nvSpPr>
        <p:spPr bwMode="auto">
          <a:xfrm flipH="1">
            <a:off x="8029575" y="3565525"/>
            <a:ext cx="606425" cy="384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4" name="Line 109"/>
          <p:cNvSpPr>
            <a:spLocks noChangeShapeType="1"/>
          </p:cNvSpPr>
          <p:nvPr/>
        </p:nvSpPr>
        <p:spPr bwMode="auto">
          <a:xfrm flipH="1">
            <a:off x="8039100" y="3005138"/>
            <a:ext cx="381000" cy="255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5" name="Line 110"/>
          <p:cNvSpPr>
            <a:spLocks noChangeShapeType="1"/>
          </p:cNvSpPr>
          <p:nvPr/>
        </p:nvSpPr>
        <p:spPr bwMode="auto">
          <a:xfrm flipH="1">
            <a:off x="8816975" y="3181350"/>
            <a:ext cx="217488" cy="17621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16" name="Text Box 111"/>
          <p:cNvSpPr txBox="1">
            <a:spLocks noChangeArrowheads="1"/>
          </p:cNvSpPr>
          <p:nvPr/>
        </p:nvSpPr>
        <p:spPr bwMode="auto">
          <a:xfrm>
            <a:off x="5824538" y="2819400"/>
            <a:ext cx="1250950"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local ISP</a:t>
            </a:r>
            <a:endParaRPr lang="en-US"/>
          </a:p>
        </p:txBody>
      </p:sp>
      <p:sp>
        <p:nvSpPr>
          <p:cNvPr id="53317" name="Text Box 112"/>
          <p:cNvSpPr txBox="1">
            <a:spLocks noChangeArrowheads="1"/>
          </p:cNvSpPr>
          <p:nvPr/>
        </p:nvSpPr>
        <p:spPr bwMode="auto">
          <a:xfrm>
            <a:off x="5753100" y="5830888"/>
            <a:ext cx="1185863" cy="527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company</a:t>
            </a:r>
          </a:p>
          <a:p>
            <a:r>
              <a:rPr lang="en-US" sz="2000">
                <a:solidFill>
                  <a:srgbClr val="FF0000"/>
                </a:solidFill>
                <a:latin typeface="Comic Sans MS" charset="0"/>
              </a:rPr>
              <a:t>network</a:t>
            </a:r>
            <a:endParaRPr lang="en-US"/>
          </a:p>
        </p:txBody>
      </p:sp>
      <p:sp>
        <p:nvSpPr>
          <p:cNvPr id="53318" name="Text Box 113"/>
          <p:cNvSpPr txBox="1">
            <a:spLocks noChangeArrowheads="1"/>
          </p:cNvSpPr>
          <p:nvPr/>
        </p:nvSpPr>
        <p:spPr bwMode="auto">
          <a:xfrm>
            <a:off x="7480300" y="3971925"/>
            <a:ext cx="1655763" cy="31750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omic Sans MS" charset="0"/>
              </a:rPr>
              <a:t>regional ISP</a:t>
            </a:r>
          </a:p>
        </p:txBody>
      </p:sp>
      <p:grpSp>
        <p:nvGrpSpPr>
          <p:cNvPr id="53319" name="Group 114"/>
          <p:cNvGrpSpPr>
            <a:grpSpLocks/>
          </p:cNvGrpSpPr>
          <p:nvPr/>
        </p:nvGrpSpPr>
        <p:grpSpPr bwMode="auto">
          <a:xfrm>
            <a:off x="6292850" y="1524000"/>
            <a:ext cx="542925" cy="233363"/>
            <a:chOff x="3686" y="783"/>
            <a:chExt cx="316" cy="147"/>
          </a:xfrm>
        </p:grpSpPr>
        <p:sp>
          <p:nvSpPr>
            <p:cNvPr id="53448" name="Oval 115"/>
            <p:cNvSpPr>
              <a:spLocks noChangeArrowheads="1"/>
            </p:cNvSpPr>
            <p:nvPr/>
          </p:nvSpPr>
          <p:spPr bwMode="auto">
            <a:xfrm>
              <a:off x="3689" y="849"/>
              <a:ext cx="313" cy="81"/>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sp>
          <p:nvSpPr>
            <p:cNvPr id="53449" name="Line 116"/>
            <p:cNvSpPr>
              <a:spLocks noChangeShapeType="1"/>
            </p:cNvSpPr>
            <p:nvPr/>
          </p:nvSpPr>
          <p:spPr bwMode="auto">
            <a:xfrm>
              <a:off x="3689"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50" name="Line 117"/>
            <p:cNvSpPr>
              <a:spLocks noChangeShapeType="1"/>
            </p:cNvSpPr>
            <p:nvPr/>
          </p:nvSpPr>
          <p:spPr bwMode="auto">
            <a:xfrm>
              <a:off x="4002" y="842"/>
              <a:ext cx="0" cy="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51" name="Rectangle 118"/>
            <p:cNvSpPr>
              <a:spLocks noChangeArrowheads="1"/>
            </p:cNvSpPr>
            <p:nvPr/>
          </p:nvSpPr>
          <p:spPr bwMode="auto">
            <a:xfrm>
              <a:off x="3689" y="842"/>
              <a:ext cx="310" cy="4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solidFill>
                  <a:schemeClr val="tx1"/>
                </a:solidFill>
              </a:endParaRPr>
            </a:p>
          </p:txBody>
        </p:sp>
        <p:sp>
          <p:nvSpPr>
            <p:cNvPr id="53452" name="Oval 119"/>
            <p:cNvSpPr>
              <a:spLocks noChangeArrowheads="1"/>
            </p:cNvSpPr>
            <p:nvPr/>
          </p:nvSpPr>
          <p:spPr bwMode="auto">
            <a:xfrm>
              <a:off x="3686" y="783"/>
              <a:ext cx="313" cy="95"/>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solidFill>
                  <a:schemeClr val="tx1"/>
                </a:solidFill>
              </a:endParaRPr>
            </a:p>
          </p:txBody>
        </p:sp>
        <p:grpSp>
          <p:nvGrpSpPr>
            <p:cNvPr id="53453" name="Group 120"/>
            <p:cNvGrpSpPr>
              <a:grpSpLocks/>
            </p:cNvGrpSpPr>
            <p:nvPr/>
          </p:nvGrpSpPr>
          <p:grpSpPr bwMode="auto">
            <a:xfrm>
              <a:off x="3761" y="804"/>
              <a:ext cx="156" cy="55"/>
              <a:chOff x="2848" y="848"/>
              <a:chExt cx="140" cy="98"/>
            </a:xfrm>
          </p:grpSpPr>
          <p:sp>
            <p:nvSpPr>
              <p:cNvPr id="53458" name="Line 1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59" name="Line 1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60" name="Line 1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454" name="Group 124"/>
            <p:cNvGrpSpPr>
              <a:grpSpLocks/>
            </p:cNvGrpSpPr>
            <p:nvPr/>
          </p:nvGrpSpPr>
          <p:grpSpPr bwMode="auto">
            <a:xfrm flipV="1">
              <a:off x="3761" y="803"/>
              <a:ext cx="156" cy="56"/>
              <a:chOff x="2848" y="848"/>
              <a:chExt cx="140" cy="98"/>
            </a:xfrm>
          </p:grpSpPr>
          <p:sp>
            <p:nvSpPr>
              <p:cNvPr id="53455" name="Line 1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56" name="Line 1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57" name="Line 1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0" name="Group 128"/>
          <p:cNvGrpSpPr>
            <a:grpSpLocks/>
          </p:cNvGrpSpPr>
          <p:nvPr/>
        </p:nvGrpSpPr>
        <p:grpSpPr bwMode="auto">
          <a:xfrm>
            <a:off x="6302375" y="2151063"/>
            <a:ext cx="227013" cy="409575"/>
            <a:chOff x="4180" y="783"/>
            <a:chExt cx="150" cy="307"/>
          </a:xfrm>
        </p:grpSpPr>
        <p:sp>
          <p:nvSpPr>
            <p:cNvPr id="53440" name="AutoShape 12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3441" name="Rectangle 13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solidFill>
                  <a:schemeClr val="tx1"/>
                </a:solidFill>
              </a:endParaRPr>
            </a:p>
          </p:txBody>
        </p:sp>
        <p:sp>
          <p:nvSpPr>
            <p:cNvPr id="53442" name="Rectangle 13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3443" name="AutoShape 13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3444" name="Line 13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45" name="Line 13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446" name="Rectangle 13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53447" name="Rectangle 13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chemeClr val="tx1"/>
                </a:solidFill>
              </a:endParaRPr>
            </a:p>
          </p:txBody>
        </p:sp>
      </p:grpSp>
      <p:graphicFrame>
        <p:nvGraphicFramePr>
          <p:cNvPr id="53253" name="Object 5"/>
          <p:cNvGraphicFramePr>
            <a:graphicFrameLocks noChangeAspect="1"/>
          </p:cNvGraphicFramePr>
          <p:nvPr/>
        </p:nvGraphicFramePr>
        <p:xfrm>
          <a:off x="7661275" y="1628775"/>
          <a:ext cx="452438" cy="531813"/>
        </p:xfrm>
        <a:graphic>
          <a:graphicData uri="http://schemas.openxmlformats.org/presentationml/2006/ole">
            <p:oleObj spid="_x0000_s53253" name="Clip" r:id="rId17" imgW="1305000" imgH="1085760" progId="">
              <p:embed/>
            </p:oleObj>
          </a:graphicData>
        </a:graphic>
      </p:graphicFrame>
      <p:grpSp>
        <p:nvGrpSpPr>
          <p:cNvPr id="53321" name="Group 138"/>
          <p:cNvGrpSpPr>
            <a:grpSpLocks/>
          </p:cNvGrpSpPr>
          <p:nvPr/>
        </p:nvGrpSpPr>
        <p:grpSpPr bwMode="auto">
          <a:xfrm>
            <a:off x="7594600" y="2235200"/>
            <a:ext cx="439738" cy="687388"/>
            <a:chOff x="2870" y="1518"/>
            <a:chExt cx="292" cy="320"/>
          </a:xfrm>
        </p:grpSpPr>
        <p:graphicFrame>
          <p:nvGraphicFramePr>
            <p:cNvPr id="53254" name="Object 6"/>
            <p:cNvGraphicFramePr>
              <a:graphicFrameLocks noChangeAspect="1"/>
            </p:cNvGraphicFramePr>
            <p:nvPr/>
          </p:nvGraphicFramePr>
          <p:xfrm>
            <a:off x="2870" y="1518"/>
            <a:ext cx="272" cy="282"/>
          </p:xfrm>
          <a:graphic>
            <a:graphicData uri="http://schemas.openxmlformats.org/presentationml/2006/ole">
              <p:oleObj spid="_x0000_s53254" name="Clip" r:id="rId18" imgW="819000" imgH="847800" progId="">
                <p:embed/>
              </p:oleObj>
            </a:graphicData>
          </a:graphic>
        </p:graphicFrame>
        <p:graphicFrame>
          <p:nvGraphicFramePr>
            <p:cNvPr id="53255" name="Object 7"/>
            <p:cNvGraphicFramePr>
              <a:graphicFrameLocks noChangeAspect="1"/>
            </p:cNvGraphicFramePr>
            <p:nvPr/>
          </p:nvGraphicFramePr>
          <p:xfrm>
            <a:off x="2913" y="1602"/>
            <a:ext cx="249" cy="236"/>
          </p:xfrm>
          <a:graphic>
            <a:graphicData uri="http://schemas.openxmlformats.org/presentationml/2006/ole">
              <p:oleObj spid="_x0000_s53255" name="Clip" r:id="rId19" imgW="1266840" imgH="1200240" progId="">
                <p:embed/>
              </p:oleObj>
            </a:graphicData>
          </a:graphic>
        </p:graphicFrame>
      </p:grpSp>
      <p:grpSp>
        <p:nvGrpSpPr>
          <p:cNvPr id="53322" name="Group 141"/>
          <p:cNvGrpSpPr>
            <a:grpSpLocks/>
          </p:cNvGrpSpPr>
          <p:nvPr/>
        </p:nvGrpSpPr>
        <p:grpSpPr bwMode="auto">
          <a:xfrm>
            <a:off x="6445250" y="3373438"/>
            <a:ext cx="542925" cy="233362"/>
            <a:chOff x="3600" y="219"/>
            <a:chExt cx="360" cy="175"/>
          </a:xfrm>
        </p:grpSpPr>
        <p:sp>
          <p:nvSpPr>
            <p:cNvPr id="53427"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428" name="Line 1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29" name="Line 1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30" name="Rectangle 14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431"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432" name="Group 147"/>
            <p:cNvGrpSpPr>
              <a:grpSpLocks/>
            </p:cNvGrpSpPr>
            <p:nvPr/>
          </p:nvGrpSpPr>
          <p:grpSpPr bwMode="auto">
            <a:xfrm>
              <a:off x="3686" y="244"/>
              <a:ext cx="177" cy="66"/>
              <a:chOff x="2848" y="848"/>
              <a:chExt cx="140" cy="98"/>
            </a:xfrm>
          </p:grpSpPr>
          <p:sp>
            <p:nvSpPr>
              <p:cNvPr id="53437" name="Line 1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38" name="Line 1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39" name="Line 1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433" name="Group 151"/>
            <p:cNvGrpSpPr>
              <a:grpSpLocks/>
            </p:cNvGrpSpPr>
            <p:nvPr/>
          </p:nvGrpSpPr>
          <p:grpSpPr bwMode="auto">
            <a:xfrm flipV="1">
              <a:off x="3686" y="243"/>
              <a:ext cx="177" cy="66"/>
              <a:chOff x="2848" y="848"/>
              <a:chExt cx="140" cy="98"/>
            </a:xfrm>
          </p:grpSpPr>
          <p:sp>
            <p:nvSpPr>
              <p:cNvPr id="53434" name="Line 1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35" name="Line 1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36" name="Line 1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3" name="Group 155"/>
          <p:cNvGrpSpPr>
            <a:grpSpLocks/>
          </p:cNvGrpSpPr>
          <p:nvPr/>
        </p:nvGrpSpPr>
        <p:grpSpPr bwMode="auto">
          <a:xfrm>
            <a:off x="7477125" y="3144838"/>
            <a:ext cx="542925" cy="233362"/>
            <a:chOff x="3600" y="219"/>
            <a:chExt cx="360" cy="175"/>
          </a:xfrm>
        </p:grpSpPr>
        <p:sp>
          <p:nvSpPr>
            <p:cNvPr id="53414"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415" name="Line 1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16" name="Line 1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17" name="Rectangle 15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418"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419" name="Group 161"/>
            <p:cNvGrpSpPr>
              <a:grpSpLocks/>
            </p:cNvGrpSpPr>
            <p:nvPr/>
          </p:nvGrpSpPr>
          <p:grpSpPr bwMode="auto">
            <a:xfrm>
              <a:off x="3686" y="244"/>
              <a:ext cx="177" cy="66"/>
              <a:chOff x="2848" y="848"/>
              <a:chExt cx="140" cy="98"/>
            </a:xfrm>
          </p:grpSpPr>
          <p:sp>
            <p:nvSpPr>
              <p:cNvPr id="53424" name="Line 1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25" name="Line 1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26" name="Line 1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420" name="Group 165"/>
            <p:cNvGrpSpPr>
              <a:grpSpLocks/>
            </p:cNvGrpSpPr>
            <p:nvPr/>
          </p:nvGrpSpPr>
          <p:grpSpPr bwMode="auto">
            <a:xfrm flipV="1">
              <a:off x="3686" y="243"/>
              <a:ext cx="177" cy="66"/>
              <a:chOff x="2848" y="848"/>
              <a:chExt cx="140" cy="98"/>
            </a:xfrm>
          </p:grpSpPr>
          <p:sp>
            <p:nvSpPr>
              <p:cNvPr id="53421" name="Line 1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22" name="Line 1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23" name="Line 1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4" name="Group 169"/>
          <p:cNvGrpSpPr>
            <a:grpSpLocks/>
          </p:cNvGrpSpPr>
          <p:nvPr/>
        </p:nvGrpSpPr>
        <p:grpSpPr bwMode="auto">
          <a:xfrm>
            <a:off x="7496175" y="3802063"/>
            <a:ext cx="542925" cy="233362"/>
            <a:chOff x="3600" y="219"/>
            <a:chExt cx="360" cy="175"/>
          </a:xfrm>
        </p:grpSpPr>
        <p:sp>
          <p:nvSpPr>
            <p:cNvPr id="53401" name="Oval 1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402" name="Line 17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03" name="Line 17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404" name="Rectangle 17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405" name="Oval 1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406" name="Group 175"/>
            <p:cNvGrpSpPr>
              <a:grpSpLocks/>
            </p:cNvGrpSpPr>
            <p:nvPr/>
          </p:nvGrpSpPr>
          <p:grpSpPr bwMode="auto">
            <a:xfrm>
              <a:off x="3686" y="244"/>
              <a:ext cx="177" cy="66"/>
              <a:chOff x="2848" y="848"/>
              <a:chExt cx="140" cy="98"/>
            </a:xfrm>
          </p:grpSpPr>
          <p:sp>
            <p:nvSpPr>
              <p:cNvPr id="53411" name="Line 17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12" name="Line 17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13" name="Line 17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407" name="Group 179"/>
            <p:cNvGrpSpPr>
              <a:grpSpLocks/>
            </p:cNvGrpSpPr>
            <p:nvPr/>
          </p:nvGrpSpPr>
          <p:grpSpPr bwMode="auto">
            <a:xfrm flipV="1">
              <a:off x="3686" y="243"/>
              <a:ext cx="177" cy="66"/>
              <a:chOff x="2848" y="848"/>
              <a:chExt cx="140" cy="98"/>
            </a:xfrm>
          </p:grpSpPr>
          <p:sp>
            <p:nvSpPr>
              <p:cNvPr id="53408" name="Line 18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09" name="Line 18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10" name="Line 18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5" name="Group 183"/>
          <p:cNvGrpSpPr>
            <a:grpSpLocks/>
          </p:cNvGrpSpPr>
          <p:nvPr/>
        </p:nvGrpSpPr>
        <p:grpSpPr bwMode="auto">
          <a:xfrm>
            <a:off x="8547100" y="3352800"/>
            <a:ext cx="541338" cy="233363"/>
            <a:chOff x="3600" y="219"/>
            <a:chExt cx="360" cy="175"/>
          </a:xfrm>
        </p:grpSpPr>
        <p:sp>
          <p:nvSpPr>
            <p:cNvPr id="53388" name="Oval 1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389"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90"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91" name="Rectangle 18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392" name="Oval 1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393" name="Group 189"/>
            <p:cNvGrpSpPr>
              <a:grpSpLocks/>
            </p:cNvGrpSpPr>
            <p:nvPr/>
          </p:nvGrpSpPr>
          <p:grpSpPr bwMode="auto">
            <a:xfrm>
              <a:off x="3686" y="244"/>
              <a:ext cx="177" cy="66"/>
              <a:chOff x="2848" y="848"/>
              <a:chExt cx="140" cy="98"/>
            </a:xfrm>
          </p:grpSpPr>
          <p:sp>
            <p:nvSpPr>
              <p:cNvPr id="53398"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99"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400"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394" name="Group 193"/>
            <p:cNvGrpSpPr>
              <a:grpSpLocks/>
            </p:cNvGrpSpPr>
            <p:nvPr/>
          </p:nvGrpSpPr>
          <p:grpSpPr bwMode="auto">
            <a:xfrm flipV="1">
              <a:off x="3686" y="243"/>
              <a:ext cx="177" cy="66"/>
              <a:chOff x="2848" y="848"/>
              <a:chExt cx="140" cy="98"/>
            </a:xfrm>
          </p:grpSpPr>
          <p:sp>
            <p:nvSpPr>
              <p:cNvPr id="53395"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96"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97"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6" name="Group 197"/>
          <p:cNvGrpSpPr>
            <a:grpSpLocks/>
          </p:cNvGrpSpPr>
          <p:nvPr/>
        </p:nvGrpSpPr>
        <p:grpSpPr bwMode="auto">
          <a:xfrm>
            <a:off x="8337550" y="4249738"/>
            <a:ext cx="542925" cy="233362"/>
            <a:chOff x="3600" y="219"/>
            <a:chExt cx="360" cy="175"/>
          </a:xfrm>
        </p:grpSpPr>
        <p:sp>
          <p:nvSpPr>
            <p:cNvPr id="53375" name="Oval 1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376"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77"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78" name="Rectangle 20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379" name="Oval 2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380" name="Group 203"/>
            <p:cNvGrpSpPr>
              <a:grpSpLocks/>
            </p:cNvGrpSpPr>
            <p:nvPr/>
          </p:nvGrpSpPr>
          <p:grpSpPr bwMode="auto">
            <a:xfrm>
              <a:off x="3686" y="244"/>
              <a:ext cx="177" cy="66"/>
              <a:chOff x="2848" y="848"/>
              <a:chExt cx="140" cy="98"/>
            </a:xfrm>
          </p:grpSpPr>
          <p:sp>
            <p:nvSpPr>
              <p:cNvPr id="53385"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86"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87"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381" name="Group 207"/>
            <p:cNvGrpSpPr>
              <a:grpSpLocks/>
            </p:cNvGrpSpPr>
            <p:nvPr/>
          </p:nvGrpSpPr>
          <p:grpSpPr bwMode="auto">
            <a:xfrm flipV="1">
              <a:off x="3686" y="243"/>
              <a:ext cx="177" cy="66"/>
              <a:chOff x="2848" y="848"/>
              <a:chExt cx="140" cy="98"/>
            </a:xfrm>
          </p:grpSpPr>
          <p:sp>
            <p:nvSpPr>
              <p:cNvPr id="53382"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83"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84"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7" name="Group 211"/>
          <p:cNvGrpSpPr>
            <a:grpSpLocks/>
          </p:cNvGrpSpPr>
          <p:nvPr/>
        </p:nvGrpSpPr>
        <p:grpSpPr bwMode="auto">
          <a:xfrm>
            <a:off x="7975600" y="4833938"/>
            <a:ext cx="542925" cy="234950"/>
            <a:chOff x="3600" y="219"/>
            <a:chExt cx="360" cy="175"/>
          </a:xfrm>
        </p:grpSpPr>
        <p:sp>
          <p:nvSpPr>
            <p:cNvPr id="53362" name="Oval 2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363" name="Line 2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64" name="Line 2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65" name="Rectangle 2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366" name="Oval 2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367" name="Group 217"/>
            <p:cNvGrpSpPr>
              <a:grpSpLocks/>
            </p:cNvGrpSpPr>
            <p:nvPr/>
          </p:nvGrpSpPr>
          <p:grpSpPr bwMode="auto">
            <a:xfrm>
              <a:off x="3686" y="244"/>
              <a:ext cx="177" cy="66"/>
              <a:chOff x="2848" y="848"/>
              <a:chExt cx="140" cy="98"/>
            </a:xfrm>
          </p:grpSpPr>
          <p:sp>
            <p:nvSpPr>
              <p:cNvPr id="53372" name="Line 2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73" name="Line 2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74" name="Line 2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368" name="Group 221"/>
            <p:cNvGrpSpPr>
              <a:grpSpLocks/>
            </p:cNvGrpSpPr>
            <p:nvPr/>
          </p:nvGrpSpPr>
          <p:grpSpPr bwMode="auto">
            <a:xfrm flipV="1">
              <a:off x="3686" y="243"/>
              <a:ext cx="177" cy="66"/>
              <a:chOff x="2848" y="848"/>
              <a:chExt cx="140" cy="98"/>
            </a:xfrm>
          </p:grpSpPr>
          <p:sp>
            <p:nvSpPr>
              <p:cNvPr id="53369" name="Line 2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70" name="Line 2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71" name="Line 2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8" name="Group 225"/>
          <p:cNvGrpSpPr>
            <a:grpSpLocks/>
          </p:cNvGrpSpPr>
          <p:nvPr/>
        </p:nvGrpSpPr>
        <p:grpSpPr bwMode="auto">
          <a:xfrm>
            <a:off x="7315200" y="5322888"/>
            <a:ext cx="541338" cy="233362"/>
            <a:chOff x="3600" y="219"/>
            <a:chExt cx="360" cy="175"/>
          </a:xfrm>
        </p:grpSpPr>
        <p:sp>
          <p:nvSpPr>
            <p:cNvPr id="53349" name="Oval 2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350" name="Line 2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51" name="Line 2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52" name="Rectangle 2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353" name="Oval 2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354" name="Group 231"/>
            <p:cNvGrpSpPr>
              <a:grpSpLocks/>
            </p:cNvGrpSpPr>
            <p:nvPr/>
          </p:nvGrpSpPr>
          <p:grpSpPr bwMode="auto">
            <a:xfrm>
              <a:off x="3686" y="244"/>
              <a:ext cx="177" cy="66"/>
              <a:chOff x="2848" y="848"/>
              <a:chExt cx="140" cy="98"/>
            </a:xfrm>
          </p:grpSpPr>
          <p:sp>
            <p:nvSpPr>
              <p:cNvPr id="53359" name="Line 2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60" name="Line 2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61" name="Line 2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355" name="Group 235"/>
            <p:cNvGrpSpPr>
              <a:grpSpLocks/>
            </p:cNvGrpSpPr>
            <p:nvPr/>
          </p:nvGrpSpPr>
          <p:grpSpPr bwMode="auto">
            <a:xfrm flipV="1">
              <a:off x="3686" y="243"/>
              <a:ext cx="177" cy="66"/>
              <a:chOff x="2848" y="848"/>
              <a:chExt cx="140" cy="98"/>
            </a:xfrm>
          </p:grpSpPr>
          <p:sp>
            <p:nvSpPr>
              <p:cNvPr id="53356" name="Line 2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57" name="Line 2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58" name="Line 2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3329" name="Group 239"/>
          <p:cNvGrpSpPr>
            <a:grpSpLocks/>
          </p:cNvGrpSpPr>
          <p:nvPr/>
        </p:nvGrpSpPr>
        <p:grpSpPr bwMode="auto">
          <a:xfrm>
            <a:off x="6445250" y="4946650"/>
            <a:ext cx="542925" cy="233363"/>
            <a:chOff x="3600" y="219"/>
            <a:chExt cx="360" cy="175"/>
          </a:xfrm>
        </p:grpSpPr>
        <p:sp>
          <p:nvSpPr>
            <p:cNvPr id="53336" name="Oval 2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3337" name="Line 2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38" name="Line 2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339" name="Rectangle 2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3340" name="Oval 2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3341" name="Group 245"/>
            <p:cNvGrpSpPr>
              <a:grpSpLocks/>
            </p:cNvGrpSpPr>
            <p:nvPr/>
          </p:nvGrpSpPr>
          <p:grpSpPr bwMode="auto">
            <a:xfrm>
              <a:off x="3686" y="244"/>
              <a:ext cx="177" cy="66"/>
              <a:chOff x="2848" y="848"/>
              <a:chExt cx="140" cy="98"/>
            </a:xfrm>
          </p:grpSpPr>
          <p:sp>
            <p:nvSpPr>
              <p:cNvPr id="53346" name="Line 2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47" name="Line 2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48" name="Line 2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3342" name="Group 249"/>
            <p:cNvGrpSpPr>
              <a:grpSpLocks/>
            </p:cNvGrpSpPr>
            <p:nvPr/>
          </p:nvGrpSpPr>
          <p:grpSpPr bwMode="auto">
            <a:xfrm flipV="1">
              <a:off x="3686" y="243"/>
              <a:ext cx="177" cy="66"/>
              <a:chOff x="2848" y="848"/>
              <a:chExt cx="140" cy="98"/>
            </a:xfrm>
          </p:grpSpPr>
          <p:sp>
            <p:nvSpPr>
              <p:cNvPr id="53343" name="Line 2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44" name="Line 2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3345" name="Line 2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53330" name="Text Box 253"/>
          <p:cNvSpPr txBox="1">
            <a:spLocks noChangeArrowheads="1"/>
          </p:cNvSpPr>
          <p:nvPr/>
        </p:nvSpPr>
        <p:spPr bwMode="auto">
          <a:xfrm>
            <a:off x="6240463" y="1738313"/>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router</a:t>
            </a:r>
            <a:endParaRPr lang="en-US" sz="2000">
              <a:solidFill>
                <a:schemeClr val="tx1"/>
              </a:solidFill>
            </a:endParaRPr>
          </a:p>
        </p:txBody>
      </p:sp>
      <p:sp>
        <p:nvSpPr>
          <p:cNvPr id="53331" name="Text Box 254"/>
          <p:cNvSpPr txBox="1">
            <a:spLocks noChangeArrowheads="1"/>
          </p:cNvSpPr>
          <p:nvPr/>
        </p:nvSpPr>
        <p:spPr bwMode="auto">
          <a:xfrm>
            <a:off x="7553325" y="1865313"/>
            <a:ext cx="1595438"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workstation</a:t>
            </a:r>
            <a:endParaRPr lang="en-US" sz="2000">
              <a:solidFill>
                <a:schemeClr val="tx1"/>
              </a:solidFill>
            </a:endParaRPr>
          </a:p>
        </p:txBody>
      </p:sp>
      <p:sp>
        <p:nvSpPr>
          <p:cNvPr id="53332" name="Text Box 255"/>
          <p:cNvSpPr txBox="1">
            <a:spLocks noChangeArrowheads="1"/>
          </p:cNvSpPr>
          <p:nvPr/>
        </p:nvSpPr>
        <p:spPr bwMode="auto">
          <a:xfrm>
            <a:off x="6477000" y="2249488"/>
            <a:ext cx="962025"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server</a:t>
            </a:r>
            <a:endParaRPr lang="en-US" sz="2000">
              <a:solidFill>
                <a:schemeClr val="tx1"/>
              </a:solidFill>
            </a:endParaRPr>
          </a:p>
        </p:txBody>
      </p:sp>
      <p:sp>
        <p:nvSpPr>
          <p:cNvPr id="53333" name="Text Box 256"/>
          <p:cNvSpPr txBox="1">
            <a:spLocks noChangeArrowheads="1"/>
          </p:cNvSpPr>
          <p:nvPr/>
        </p:nvSpPr>
        <p:spPr bwMode="auto">
          <a:xfrm>
            <a:off x="7969250" y="2435225"/>
            <a:ext cx="952500" cy="317500"/>
          </a:xfrm>
          <a:prstGeom prst="rect">
            <a:avLst/>
          </a:prstGeom>
          <a:noFill/>
          <a:ln w="9525">
            <a:noFill/>
            <a:miter lim="800000"/>
            <a:headEnd/>
            <a:tailEnd/>
          </a:ln>
        </p:spPr>
        <p:txBody>
          <a:bodyPr wrap="none">
            <a:prstTxWarp prst="textNoShape">
              <a:avLst/>
            </a:prstTxWarp>
            <a:spAutoFit/>
          </a:bodyPr>
          <a:lstStyle/>
          <a:p>
            <a:r>
              <a:rPr lang="en-US" sz="2000">
                <a:solidFill>
                  <a:schemeClr val="tx1"/>
                </a:solidFill>
                <a:latin typeface="Comic Sans MS" charset="0"/>
              </a:rPr>
              <a:t>mobile</a:t>
            </a:r>
            <a:endParaRPr lang="en-US" sz="2000">
              <a:solidFill>
                <a:schemeClr val="tx1"/>
              </a:solidFill>
            </a:endParaRPr>
          </a:p>
        </p:txBody>
      </p:sp>
      <p:sp>
        <p:nvSpPr>
          <p:cNvPr id="53334" name="Line 257"/>
          <p:cNvSpPr>
            <a:spLocks noChangeShapeType="1"/>
          </p:cNvSpPr>
          <p:nvPr/>
        </p:nvSpPr>
        <p:spPr bwMode="auto">
          <a:xfrm flipV="1">
            <a:off x="6723063" y="5159375"/>
            <a:ext cx="1587" cy="24923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3267" name="Object 19"/>
          <p:cNvGraphicFramePr>
            <a:graphicFrameLocks noChangeAspect="1"/>
          </p:cNvGraphicFramePr>
          <p:nvPr/>
        </p:nvGraphicFramePr>
        <p:xfrm>
          <a:off x="6819900" y="5437188"/>
          <a:ext cx="449263" cy="593725"/>
        </p:xfrm>
        <a:graphic>
          <a:graphicData uri="http://schemas.openxmlformats.org/presentationml/2006/ole">
            <p:oleObj spid="_x0000_s53267" name="Clip" r:id="rId20" imgW="1305000" imgH="1085760" progId="">
              <p:embed/>
            </p:oleObj>
          </a:graphicData>
        </a:graphic>
      </p:graphicFrame>
      <p:sp>
        <p:nvSpPr>
          <p:cNvPr id="257" name="Rectangle 3"/>
          <p:cNvSpPr txBox="1">
            <a:spLocks noChangeArrowheads="1"/>
          </p:cNvSpPr>
          <p:nvPr/>
        </p:nvSpPr>
        <p:spPr bwMode="auto">
          <a:xfrm>
            <a:off x="577850" y="1600200"/>
            <a:ext cx="4621213" cy="4648200"/>
          </a:xfrm>
          <a:prstGeom prst="rect">
            <a:avLst/>
          </a:prstGeom>
          <a:noFill/>
          <a:ln w="9525">
            <a:noFill/>
            <a:round/>
            <a:headEnd/>
            <a:tailEnd/>
          </a:ln>
        </p:spPr>
        <p:txBody>
          <a:bodyPr lIns="90000" tIns="46800" rIns="90000" bIns="46800">
            <a:prstTxWarp prst="textNoShape">
              <a:avLst/>
            </a:prstTxWarp>
          </a:bodyPr>
          <a:lstStyle/>
          <a:p>
            <a:pPr eaLnBrk="1" hangingPunct="1">
              <a:lnSpc>
                <a:spcPct val="108000"/>
              </a:lnSpc>
              <a:spcBef>
                <a:spcPts val="700"/>
              </a:spcBef>
              <a:defRPr/>
            </a:pPr>
            <a:r>
              <a:rPr lang="en-US" kern="0" dirty="0">
                <a:solidFill>
                  <a:srgbClr val="FF0000"/>
                </a:solidFill>
                <a:latin typeface="+mn-lt"/>
              </a:rPr>
              <a:t>communication </a:t>
            </a:r>
            <a:r>
              <a:rPr lang="en-US" i="1" kern="0" dirty="0">
                <a:solidFill>
                  <a:srgbClr val="FF0000"/>
                </a:solidFill>
                <a:latin typeface="+mn-lt"/>
              </a:rPr>
              <a:t>infrastructure </a:t>
            </a:r>
            <a:r>
              <a:rPr lang="en-US" kern="0" dirty="0">
                <a:solidFill>
                  <a:srgbClr val="000000"/>
                </a:solidFill>
                <a:latin typeface="+mn-lt"/>
              </a:rPr>
              <a:t>enables distributed applications:</a:t>
            </a:r>
          </a:p>
          <a:p>
            <a:pPr marL="457200" lvl="1" indent="0" eaLnBrk="1" hangingPunct="1">
              <a:lnSpc>
                <a:spcPct val="108000"/>
              </a:lnSpc>
              <a:spcBef>
                <a:spcPts val="600"/>
              </a:spcBef>
              <a:defRPr/>
            </a:pPr>
            <a:r>
              <a:rPr lang="en-US" sz="2000" kern="0" dirty="0">
                <a:solidFill>
                  <a:srgbClr val="000000"/>
                </a:solidFill>
                <a:latin typeface="+mn-lt"/>
              </a:rPr>
              <a:t>WWW, email, games,</a:t>
            </a:r>
            <a:r>
              <a:rPr lang="en-US" sz="2000" kern="0" dirty="0" smtClean="0">
                <a:solidFill>
                  <a:srgbClr val="000000"/>
                </a:solidFill>
                <a:latin typeface="+mn-lt"/>
              </a:rPr>
              <a:t> </a:t>
            </a:r>
            <a:br>
              <a:rPr lang="en-US" sz="2000" kern="0" dirty="0" smtClean="0">
                <a:solidFill>
                  <a:srgbClr val="000000"/>
                </a:solidFill>
                <a:latin typeface="+mn-lt"/>
              </a:rPr>
            </a:br>
            <a:r>
              <a:rPr lang="en-US" sz="2000" kern="0" dirty="0" err="1" smtClean="0">
                <a:solidFill>
                  <a:srgbClr val="000000"/>
                </a:solidFill>
                <a:latin typeface="+mn-lt"/>
              </a:rPr>
              <a:t>e</a:t>
            </a:r>
            <a:r>
              <a:rPr lang="en-US" sz="2000" kern="0" dirty="0">
                <a:solidFill>
                  <a:srgbClr val="000000"/>
                </a:solidFill>
                <a:latin typeface="+mn-lt"/>
              </a:rPr>
              <a:t>-commerce, </a:t>
            </a:r>
            <a:r>
              <a:rPr lang="en-US" sz="2000" kern="0" dirty="0" smtClean="0">
                <a:solidFill>
                  <a:srgbClr val="000000"/>
                </a:solidFill>
                <a:latin typeface="+mn-lt"/>
              </a:rPr>
              <a:t>database, </a:t>
            </a:r>
            <a:br>
              <a:rPr lang="en-US" sz="2000" kern="0" dirty="0" smtClean="0">
                <a:solidFill>
                  <a:srgbClr val="000000"/>
                </a:solidFill>
                <a:latin typeface="+mn-lt"/>
              </a:rPr>
            </a:br>
            <a:r>
              <a:rPr lang="en-US" sz="2000" kern="0" dirty="0" err="1" smtClean="0">
                <a:solidFill>
                  <a:srgbClr val="000000"/>
                </a:solidFill>
                <a:latin typeface="+mn-lt"/>
              </a:rPr>
              <a:t>e</a:t>
            </a:r>
            <a:r>
              <a:rPr lang="en-US" sz="2000" kern="0" dirty="0" smtClean="0">
                <a:solidFill>
                  <a:srgbClr val="000000"/>
                </a:solidFill>
                <a:latin typeface="+mn-lt"/>
              </a:rPr>
              <a:t>-voting</a:t>
            </a:r>
            <a:r>
              <a:rPr lang="en-US" sz="2000" kern="0" dirty="0">
                <a:solidFill>
                  <a:srgbClr val="000000"/>
                </a:solidFill>
                <a:latin typeface="+mn-lt"/>
              </a:rPr>
              <a:t>,</a:t>
            </a:r>
            <a:r>
              <a:rPr lang="en-US" sz="2000" kern="0" dirty="0" smtClean="0">
                <a:solidFill>
                  <a:srgbClr val="000000"/>
                </a:solidFill>
                <a:latin typeface="+mn-lt"/>
              </a:rPr>
              <a:t> more</a:t>
            </a:r>
            <a:r>
              <a:rPr lang="en-US" sz="2000" kern="0" dirty="0">
                <a:solidFill>
                  <a:srgbClr val="000000"/>
                </a:solidFill>
                <a:latin typeface="+mn-lt"/>
              </a:rPr>
              <a:t>?</a:t>
            </a:r>
            <a:endParaRPr lang="en-US" sz="2000" i="1" kern="0" dirty="0" smtClean="0">
              <a:solidFill>
                <a:srgbClr val="FF0000"/>
              </a:solidFill>
              <a:latin typeface="+mn-lt"/>
            </a:endParaRPr>
          </a:p>
          <a:p>
            <a:pPr eaLnBrk="1" hangingPunct="1">
              <a:lnSpc>
                <a:spcPct val="108000"/>
              </a:lnSpc>
              <a:spcBef>
                <a:spcPts val="700"/>
              </a:spcBef>
              <a:defRPr/>
            </a:pPr>
            <a:endParaRPr lang="en-US" kern="0" dirty="0" smtClean="0">
              <a:solidFill>
                <a:srgbClr val="FF0000"/>
              </a:solidFill>
              <a:latin typeface="+mn-lt"/>
            </a:endParaRPr>
          </a:p>
          <a:p>
            <a:pPr eaLnBrk="1" hangingPunct="1">
              <a:lnSpc>
                <a:spcPct val="108000"/>
              </a:lnSpc>
              <a:spcBef>
                <a:spcPts val="700"/>
              </a:spcBef>
              <a:defRPr/>
            </a:pPr>
            <a:r>
              <a:rPr lang="en-US" kern="0" dirty="0" smtClean="0">
                <a:solidFill>
                  <a:srgbClr val="FF0000"/>
                </a:solidFill>
                <a:latin typeface="+mn-lt"/>
              </a:rPr>
              <a:t>communication </a:t>
            </a:r>
            <a:r>
              <a:rPr lang="en-US" kern="0" dirty="0">
                <a:solidFill>
                  <a:srgbClr val="FF0000"/>
                </a:solidFill>
                <a:latin typeface="+mn-lt"/>
              </a:rPr>
              <a:t>services provided:</a:t>
            </a:r>
            <a:endParaRPr lang="en-US" kern="0" dirty="0">
              <a:solidFill>
                <a:srgbClr val="000000"/>
              </a:solidFill>
              <a:latin typeface="+mn-lt"/>
            </a:endParaRPr>
          </a:p>
          <a:p>
            <a:pPr marL="457200" lvl="1" indent="0" eaLnBrk="1" hangingPunct="1">
              <a:lnSpc>
                <a:spcPct val="108000"/>
              </a:lnSpc>
              <a:spcBef>
                <a:spcPts val="600"/>
              </a:spcBef>
              <a:defRPr/>
            </a:pPr>
            <a:r>
              <a:rPr lang="en-US" sz="2000" kern="0" dirty="0">
                <a:solidFill>
                  <a:srgbClr val="000000"/>
                </a:solidFill>
                <a:latin typeface="+mn-lt"/>
              </a:rPr>
              <a:t>connectionless</a:t>
            </a:r>
          </a:p>
          <a:p>
            <a:pPr marL="457200" lvl="1" indent="0" eaLnBrk="1" hangingPunct="1">
              <a:lnSpc>
                <a:spcPct val="108000"/>
              </a:lnSpc>
              <a:spcBef>
                <a:spcPts val="600"/>
              </a:spcBef>
              <a:defRPr/>
            </a:pPr>
            <a:r>
              <a:rPr lang="en-US" sz="2000" kern="0" dirty="0">
                <a:solidFill>
                  <a:srgbClr val="000000"/>
                </a:solidFill>
                <a:latin typeface="+mn-lt"/>
              </a:rPr>
              <a:t>connection-oriented</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GB"/>
              <a:t>What are Wild Card Masks?</a:t>
            </a:r>
            <a:endParaRPr lang="en-US"/>
          </a:p>
        </p:txBody>
      </p:sp>
      <p:sp>
        <p:nvSpPr>
          <p:cNvPr id="63491" name="Rectangle 3"/>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dirty="0"/>
              <a:t>Short cut method to a quick calculation of a network subnet to wildcard:</a:t>
            </a:r>
          </a:p>
          <a:p>
            <a:pPr lvl="1" eaLnBrk="1" hangingPunct="1">
              <a:defRPr/>
            </a:pPr>
            <a:r>
              <a:rPr lang="en-GB" dirty="0"/>
              <a:t>255 – {</a:t>
            </a:r>
            <a:r>
              <a:rPr lang="en-GB" dirty="0" err="1"/>
              <a:t>netmask</a:t>
            </a:r>
            <a:r>
              <a:rPr lang="en-GB" dirty="0"/>
              <a:t> bits on subnet mask</a:t>
            </a:r>
            <a:r>
              <a:rPr lang="en-GB" dirty="0" smtClean="0"/>
              <a:t>}</a:t>
            </a:r>
          </a:p>
          <a:p>
            <a:pPr lvl="1" eaLnBrk="1" hangingPunct="1">
              <a:defRPr/>
            </a:pPr>
            <a:endParaRPr lang="en-GB" dirty="0" smtClean="0"/>
          </a:p>
          <a:p>
            <a:pPr eaLnBrk="1" hangingPunct="1">
              <a:defRPr/>
            </a:pPr>
            <a:r>
              <a:rPr lang="en-GB" dirty="0"/>
              <a:t>Examples: </a:t>
            </a:r>
          </a:p>
          <a:p>
            <a:pPr lvl="1" eaLnBrk="1" hangingPunct="1">
              <a:defRPr/>
            </a:pPr>
            <a:r>
              <a:rPr lang="en-GB" dirty="0"/>
              <a:t>to create wild card mask for 196.200.220.160 255.255.255.240</a:t>
            </a:r>
          </a:p>
          <a:p>
            <a:pPr lvl="2" eaLnBrk="1" hangingPunct="1">
              <a:defRPr/>
            </a:pPr>
            <a:r>
              <a:rPr lang="en-GB" dirty="0"/>
              <a:t>196.200.220.160 0.0.0.15 {255 – 240}</a:t>
            </a:r>
          </a:p>
          <a:p>
            <a:pPr lvl="1" eaLnBrk="1" hangingPunct="1">
              <a:defRPr/>
            </a:pPr>
            <a:r>
              <a:rPr lang="en-GB" dirty="0"/>
              <a:t>to create wild card mask for 196.200.220.0 255.255.252.0</a:t>
            </a:r>
          </a:p>
          <a:p>
            <a:pPr lvl="2" eaLnBrk="1" hangingPunct="1">
              <a:defRPr/>
            </a:pPr>
            <a:r>
              <a:rPr lang="en-GB" dirty="0"/>
              <a:t>196.200.220.0 0.0.3.255</a:t>
            </a:r>
            <a:endParaRPr 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2930" name="Rectangle 4"/>
          <p:cNvSpPr>
            <a:spLocks noGrp="1" noChangeArrowheads="1"/>
          </p:cNvSpPr>
          <p:nvPr>
            <p:ph type="title"/>
          </p:nvPr>
        </p:nvSpPr>
        <p:spPr/>
        <p:txBody>
          <a:bodyPr/>
          <a:lstStyle/>
          <a:p>
            <a:pPr eaLnBrk="1" hangingPunct="1"/>
            <a:r>
              <a:rPr lang="en-GB"/>
              <a:t>ACL Example</a:t>
            </a:r>
            <a:endParaRPr lang="en-US"/>
          </a:p>
        </p:txBody>
      </p:sp>
      <p:sp>
        <p:nvSpPr>
          <p:cNvPr id="252931" name="Rectangle 5"/>
          <p:cNvSpPr>
            <a:spLocks noGrp="1" noChangeArrowheads="1"/>
          </p:cNvSpPr>
          <p:nvPr>
            <p:ph type="body" idx="1"/>
          </p:nvPr>
        </p:nvSpPr>
        <p:spPr/>
        <p:txBody>
          <a:bodyPr/>
          <a:lstStyle/>
          <a:p>
            <a:pPr eaLnBrk="1" hangingPunct="1"/>
            <a:r>
              <a:rPr lang="en-GB" sz="2400" b="1">
                <a:latin typeface="Courier New" charset="0"/>
              </a:rPr>
              <a:t>Router(config)#access-list &lt;access-list-number&gt; {permit|deny} {test conditions}</a:t>
            </a:r>
          </a:p>
          <a:p>
            <a:pPr eaLnBrk="1" hangingPunct="1"/>
            <a:r>
              <a:rPr lang="en-GB" sz="2400" b="1">
                <a:latin typeface="Courier New" charset="0"/>
              </a:rPr>
              <a:t>Router(config)#int eth0/0</a:t>
            </a:r>
          </a:p>
          <a:p>
            <a:pPr eaLnBrk="1" hangingPunct="1"/>
            <a:r>
              <a:rPr lang="en-GB" sz="2400" b="1">
                <a:latin typeface="Courier New" charset="0"/>
              </a:rPr>
              <a:t>Router(config-if)#{protocol} access-group &lt;access-list-number&gt;</a:t>
            </a:r>
          </a:p>
          <a:p>
            <a:pPr eaLnBrk="1" hangingPunct="1"/>
            <a:r>
              <a:rPr lang="en-GB"/>
              <a:t>e.g., check for IP subnets 196.200.220.80 to 196.200.220.95</a:t>
            </a:r>
          </a:p>
          <a:p>
            <a:pPr lvl="1" eaLnBrk="1" hangingPunct="1"/>
            <a:r>
              <a:rPr lang="en-GB"/>
              <a:t>196.200.220.80 0.0.0.15</a:t>
            </a: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3954" name="Rectangle 4"/>
          <p:cNvSpPr>
            <a:spLocks noGrp="1" noChangeArrowheads="1"/>
          </p:cNvSpPr>
          <p:nvPr>
            <p:ph type="title"/>
          </p:nvPr>
        </p:nvSpPr>
        <p:spPr/>
        <p:txBody>
          <a:bodyPr/>
          <a:lstStyle/>
          <a:p>
            <a:pPr eaLnBrk="1" hangingPunct="1"/>
            <a:r>
              <a:rPr lang="en-GB"/>
              <a:t>ACL Example</a:t>
            </a:r>
            <a:endParaRPr lang="en-US"/>
          </a:p>
        </p:txBody>
      </p:sp>
      <p:sp>
        <p:nvSpPr>
          <p:cNvPr id="65539" name="Rectangle 5"/>
          <p:cNvSpPr>
            <a:spLocks noGrp="1" noChangeArrowheads="1"/>
          </p:cNvSpPr>
          <p:nvPr>
            <p:ph type="body" idx="1"/>
          </p:nvPr>
        </p:nvSpPr>
        <p:spPr/>
        <p:txBody>
          <a:bodyPr/>
          <a:lstStyle/>
          <a:p>
            <a:pPr eaLnBrk="1" hangingPunct="1">
              <a:buClr>
                <a:schemeClr val="accent6">
                  <a:lumMod val="60000"/>
                  <a:lumOff val="40000"/>
                </a:schemeClr>
              </a:buClr>
              <a:buFont typeface="Wingdings" charset="2"/>
              <a:buChar char="§"/>
              <a:defRPr/>
            </a:pPr>
            <a:r>
              <a:rPr lang="en-GB" sz="2400" dirty="0"/>
              <a:t>Wildcard bits indicate how to check corresponding address bit</a:t>
            </a:r>
          </a:p>
          <a:p>
            <a:pPr lvl="1" eaLnBrk="1" hangingPunct="1">
              <a:defRPr/>
            </a:pPr>
            <a:r>
              <a:rPr lang="en-GB" sz="2000" dirty="0"/>
              <a:t>0=check or match</a:t>
            </a:r>
          </a:p>
          <a:p>
            <a:pPr lvl="1" eaLnBrk="1" hangingPunct="1">
              <a:defRPr/>
            </a:pPr>
            <a:r>
              <a:rPr lang="en-GB" sz="2000" dirty="0"/>
              <a:t>1=ignore</a:t>
            </a:r>
          </a:p>
          <a:p>
            <a:pPr eaLnBrk="1" hangingPunct="1">
              <a:buClr>
                <a:schemeClr val="accent6">
                  <a:lumMod val="60000"/>
                  <a:lumOff val="40000"/>
                </a:schemeClr>
              </a:buClr>
              <a:buFont typeface="Wingdings" charset="2"/>
              <a:buChar char="§"/>
              <a:defRPr/>
            </a:pPr>
            <a:r>
              <a:rPr lang="en-GB" sz="2400" dirty="0"/>
              <a:t>Matching Any IP Address</a:t>
            </a:r>
          </a:p>
          <a:p>
            <a:pPr lvl="1" eaLnBrk="1" hangingPunct="1">
              <a:defRPr/>
            </a:pPr>
            <a:r>
              <a:rPr lang="en-GB" sz="2000" dirty="0"/>
              <a:t>0.0.0.0 255.255.255.255</a:t>
            </a:r>
          </a:p>
          <a:p>
            <a:pPr lvl="1" eaLnBrk="1" hangingPunct="1">
              <a:defRPr/>
            </a:pPr>
            <a:r>
              <a:rPr lang="en-GB" sz="2000" dirty="0"/>
              <a:t>or abbreviate the expression using the keyword ‘any’</a:t>
            </a:r>
          </a:p>
          <a:p>
            <a:pPr eaLnBrk="1" hangingPunct="1">
              <a:buClr>
                <a:schemeClr val="accent6">
                  <a:lumMod val="60000"/>
                  <a:lumOff val="40000"/>
                </a:schemeClr>
              </a:buClr>
              <a:buFont typeface="Wingdings" charset="2"/>
              <a:buChar char="§"/>
              <a:defRPr/>
            </a:pPr>
            <a:r>
              <a:rPr lang="en-GB" sz="2400" dirty="0"/>
              <a:t>Matching a specific host</a:t>
            </a:r>
          </a:p>
          <a:p>
            <a:pPr lvl="1" eaLnBrk="1" hangingPunct="1">
              <a:defRPr/>
            </a:pPr>
            <a:r>
              <a:rPr lang="en-GB" sz="2000" dirty="0"/>
              <a:t>196.200.220.8 0.0.0.0</a:t>
            </a:r>
          </a:p>
          <a:p>
            <a:pPr lvl="1" eaLnBrk="1" hangingPunct="1">
              <a:defRPr/>
            </a:pPr>
            <a:r>
              <a:rPr lang="en-GB" sz="2000" dirty="0"/>
              <a:t>or abbreviate the wildcard using the IP address preceded by the keyword ‘host’</a:t>
            </a:r>
            <a:endParaRPr lang="en-US" sz="20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GB" sz="4000"/>
              <a:t>Permit telnet access only for my network</a:t>
            </a:r>
            <a:endParaRPr lang="en-US" sz="4000"/>
          </a:p>
        </p:txBody>
      </p:sp>
      <p:sp>
        <p:nvSpPr>
          <p:cNvPr id="254979" name="Rectangle 3"/>
          <p:cNvSpPr>
            <a:spLocks noGrp="1" noChangeArrowheads="1"/>
          </p:cNvSpPr>
          <p:nvPr>
            <p:ph type="body" idx="1"/>
          </p:nvPr>
        </p:nvSpPr>
        <p:spPr/>
        <p:txBody>
          <a:bodyPr/>
          <a:lstStyle/>
          <a:p>
            <a:pPr eaLnBrk="1" hangingPunct="1">
              <a:buFont typeface="Wingdings" charset="2"/>
              <a:buNone/>
            </a:pPr>
            <a:endParaRPr lang="en-GB" sz="2000" b="1">
              <a:latin typeface="Courier New" charset="0"/>
              <a:ea typeface="Courier New" charset="0"/>
              <a:cs typeface="Courier New" charset="0"/>
            </a:endParaRPr>
          </a:p>
          <a:p>
            <a:pPr eaLnBrk="1" hangingPunct="1">
              <a:buFont typeface="Wingdings" charset="2"/>
              <a:buNone/>
            </a:pPr>
            <a:r>
              <a:rPr lang="en-GB" sz="2000" b="1">
                <a:latin typeface="Courier New" charset="0"/>
                <a:ea typeface="Courier New" charset="0"/>
                <a:cs typeface="Courier New" charset="0"/>
              </a:rPr>
              <a:t>access-list 1 permit </a:t>
            </a:r>
            <a:r>
              <a:rPr lang="en-GB" sz="2000" b="1">
                <a:latin typeface="Courier New" charset="0"/>
              </a:rPr>
              <a:t>196.200.220</a:t>
            </a:r>
            <a:r>
              <a:rPr lang="en-GB" sz="2000" b="1">
                <a:latin typeface="Courier New" charset="0"/>
                <a:ea typeface="Courier New" charset="0"/>
                <a:cs typeface="Courier New" charset="0"/>
              </a:rPr>
              <a:t>.192 0.0.0.15</a:t>
            </a:r>
          </a:p>
          <a:p>
            <a:pPr eaLnBrk="1" hangingPunct="1">
              <a:buFont typeface="Wingdings" charset="2"/>
              <a:buNone/>
            </a:pPr>
            <a:r>
              <a:rPr lang="en-GB" sz="2000" b="1">
                <a:latin typeface="Courier New" charset="0"/>
                <a:ea typeface="Courier New" charset="0"/>
                <a:cs typeface="Courier New" charset="0"/>
              </a:rPr>
              <a:t>access-list 1 deny any</a:t>
            </a:r>
          </a:p>
          <a:p>
            <a:pPr eaLnBrk="1" hangingPunct="1">
              <a:buFont typeface="Wingdings" charset="2"/>
              <a:buNone/>
            </a:pPr>
            <a:r>
              <a:rPr lang="en-GB" sz="2000" b="1">
                <a:latin typeface="Courier New" charset="0"/>
                <a:ea typeface="Courier New" charset="0"/>
                <a:cs typeface="Courier New" charset="0"/>
              </a:rPr>
              <a:t>line vty 0 4</a:t>
            </a:r>
          </a:p>
          <a:p>
            <a:pPr lvl="1" eaLnBrk="1" hangingPunct="1">
              <a:buFont typeface="Wingdings" charset="2"/>
              <a:buNone/>
            </a:pPr>
            <a:r>
              <a:rPr lang="en-GB" sz="2000" b="1">
                <a:latin typeface="Courier New" charset="0"/>
                <a:ea typeface="Courier New" charset="0"/>
                <a:cs typeface="Courier New" charset="0"/>
              </a:rPr>
              <a:t>access-class 1 in</a:t>
            </a:r>
            <a:endParaRPr lang="en-US" sz="2000" b="1">
              <a:latin typeface="Courier New" charset="0"/>
              <a:ea typeface="Courier New" charset="0"/>
              <a:cs typeface="Courier New"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04" name="Rectangle 2"/>
          <p:cNvSpPr>
            <a:spLocks noGrp="1" noChangeArrowheads="1"/>
          </p:cNvSpPr>
          <p:nvPr>
            <p:ph type="title"/>
          </p:nvPr>
        </p:nvSpPr>
        <p:spPr/>
        <p:txBody>
          <a:bodyPr/>
          <a:lstStyle/>
          <a:p>
            <a:pPr eaLnBrk="1" hangingPunct="1"/>
            <a:r>
              <a:rPr lang="en-GB" sz="3600">
                <a:latin typeface="Verdana" charset="0"/>
              </a:rPr>
              <a:t>Standard IP ACLs</a:t>
            </a:r>
            <a:br>
              <a:rPr lang="en-GB" sz="3600">
                <a:latin typeface="Verdana" charset="0"/>
              </a:rPr>
            </a:br>
            <a:r>
              <a:rPr lang="en-GB" sz="3600">
                <a:latin typeface="Verdana" charset="0"/>
              </a:rPr>
              <a:t>Permit only my network</a:t>
            </a:r>
            <a:endParaRPr lang="en-US" sz="3600">
              <a:latin typeface="Verdana" charset="0"/>
            </a:endParaRPr>
          </a:p>
        </p:txBody>
      </p:sp>
      <p:grpSp>
        <p:nvGrpSpPr>
          <p:cNvPr id="256005" name="Group 5"/>
          <p:cNvGrpSpPr>
            <a:grpSpLocks/>
          </p:cNvGrpSpPr>
          <p:nvPr/>
        </p:nvGrpSpPr>
        <p:grpSpPr bwMode="auto">
          <a:xfrm>
            <a:off x="3465513" y="3352800"/>
            <a:ext cx="1106487" cy="211138"/>
            <a:chOff x="2016" y="2112"/>
            <a:chExt cx="643" cy="133"/>
          </a:xfrm>
        </p:grpSpPr>
        <p:pic>
          <p:nvPicPr>
            <p:cNvPr id="256027" name="Picture 6"/>
            <p:cNvPicPr>
              <a:picLocks noChangeAspect="1" noChangeArrowheads="1"/>
            </p:cNvPicPr>
            <p:nvPr/>
          </p:nvPicPr>
          <p:blipFill>
            <a:blip r:embed="rId3"/>
            <a:srcRect/>
            <a:stretch>
              <a:fillRect/>
            </a:stretch>
          </p:blipFill>
          <p:spPr bwMode="auto">
            <a:xfrm>
              <a:off x="2016" y="2112"/>
              <a:ext cx="644" cy="134"/>
            </a:xfrm>
            <a:prstGeom prst="rect">
              <a:avLst/>
            </a:prstGeom>
            <a:noFill/>
            <a:ln w="9525">
              <a:noFill/>
              <a:miter lim="800000"/>
              <a:headEnd/>
              <a:tailEnd/>
            </a:ln>
          </p:spPr>
        </p:pic>
        <p:sp>
          <p:nvSpPr>
            <p:cNvPr id="256028" name="AutoShape 7"/>
            <p:cNvSpPr>
              <a:spLocks noChangeArrowheads="1"/>
            </p:cNvSpPr>
            <p:nvPr/>
          </p:nvSpPr>
          <p:spPr bwMode="auto">
            <a:xfrm>
              <a:off x="2016" y="2112"/>
              <a:ext cx="644" cy="134"/>
            </a:xfrm>
            <a:prstGeom prst="roundRect">
              <a:avLst>
                <a:gd name="adj" fmla="val 745"/>
              </a:avLst>
            </a:prstGeom>
            <a:noFill/>
            <a:ln w="38160">
              <a:solidFill>
                <a:srgbClr val="919191"/>
              </a:solidFill>
              <a:round/>
              <a:headEnd/>
              <a:tailEnd/>
            </a:ln>
          </p:spPr>
          <p:txBody>
            <a:bodyPr wrap="none" anchor="ctr">
              <a:prstTxWarp prst="textNoShape">
                <a:avLst/>
              </a:prstTxWarp>
            </a:bodyPr>
            <a:lstStyle/>
            <a:p>
              <a:endParaRPr lang="en-US"/>
            </a:p>
          </p:txBody>
        </p:sp>
      </p:grpSp>
      <p:sp>
        <p:nvSpPr>
          <p:cNvPr id="256006" name="Line 8"/>
          <p:cNvSpPr>
            <a:spLocks noChangeShapeType="1"/>
          </p:cNvSpPr>
          <p:nvPr/>
        </p:nvSpPr>
        <p:spPr bwMode="auto">
          <a:xfrm>
            <a:off x="2063750" y="2133600"/>
            <a:ext cx="0" cy="2438400"/>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6007" name="Line 9"/>
          <p:cNvSpPr>
            <a:spLocks noChangeShapeType="1"/>
          </p:cNvSpPr>
          <p:nvPr/>
        </p:nvSpPr>
        <p:spPr bwMode="auto">
          <a:xfrm>
            <a:off x="6437313" y="2133600"/>
            <a:ext cx="1587" cy="2438400"/>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6008" name="Line 10"/>
          <p:cNvSpPr>
            <a:spLocks noChangeShapeType="1"/>
          </p:cNvSpPr>
          <p:nvPr/>
        </p:nvSpPr>
        <p:spPr bwMode="auto">
          <a:xfrm>
            <a:off x="2063750" y="3505200"/>
            <a:ext cx="1401763" cy="1588"/>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6009" name="Line 11"/>
          <p:cNvSpPr>
            <a:spLocks noChangeShapeType="1"/>
          </p:cNvSpPr>
          <p:nvPr/>
        </p:nvSpPr>
        <p:spPr bwMode="auto">
          <a:xfrm>
            <a:off x="4621213" y="3429000"/>
            <a:ext cx="1816100" cy="1588"/>
          </a:xfrm>
          <a:prstGeom prst="line">
            <a:avLst/>
          </a:prstGeom>
          <a:noFill/>
          <a:ln w="38160">
            <a:solidFill>
              <a:srgbClr val="000000"/>
            </a:solidFill>
            <a:round/>
            <a:headEnd/>
            <a:tailEnd/>
          </a:ln>
        </p:spPr>
        <p:txBody>
          <a:bodyPr>
            <a:prstTxWarp prst="textNoShape">
              <a:avLst/>
            </a:prstTxWarp>
          </a:bodyPr>
          <a:lstStyle/>
          <a:p>
            <a:endParaRPr lang="en-US"/>
          </a:p>
        </p:txBody>
      </p:sp>
      <p:graphicFrame>
        <p:nvGraphicFramePr>
          <p:cNvPr id="256002" name="Object 2"/>
          <p:cNvGraphicFramePr>
            <a:graphicFrameLocks noChangeAspect="1"/>
          </p:cNvGraphicFramePr>
          <p:nvPr/>
        </p:nvGraphicFramePr>
        <p:xfrm>
          <a:off x="7097713" y="3505200"/>
          <a:ext cx="750887" cy="995363"/>
        </p:xfrm>
        <a:graphic>
          <a:graphicData uri="http://schemas.openxmlformats.org/presentationml/2006/ole">
            <p:oleObj spid="_x0000_s256002" r:id="rId4" imgW="721895" imgH="1029903" progId="">
              <p:embed/>
            </p:oleObj>
          </a:graphicData>
        </a:graphic>
      </p:graphicFrame>
      <p:graphicFrame>
        <p:nvGraphicFramePr>
          <p:cNvPr id="256003" name="Object 3"/>
          <p:cNvGraphicFramePr>
            <a:graphicFrameLocks noChangeAspect="1"/>
          </p:cNvGraphicFramePr>
          <p:nvPr/>
        </p:nvGraphicFramePr>
        <p:xfrm>
          <a:off x="577850" y="2743200"/>
          <a:ext cx="750888" cy="995363"/>
        </p:xfrm>
        <a:graphic>
          <a:graphicData uri="http://schemas.openxmlformats.org/presentationml/2006/ole">
            <p:oleObj spid="_x0000_s256003" r:id="rId5" imgW="721895" imgH="1029903" progId="">
              <p:embed/>
            </p:oleObj>
          </a:graphicData>
        </a:graphic>
      </p:graphicFrame>
      <p:sp>
        <p:nvSpPr>
          <p:cNvPr id="256010" name="Line 14"/>
          <p:cNvSpPr>
            <a:spLocks noChangeShapeType="1"/>
          </p:cNvSpPr>
          <p:nvPr/>
        </p:nvSpPr>
        <p:spPr bwMode="auto">
          <a:xfrm>
            <a:off x="1320800" y="3124200"/>
            <a:ext cx="742950" cy="0"/>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6011" name="Line 15"/>
          <p:cNvSpPr>
            <a:spLocks noChangeShapeType="1"/>
          </p:cNvSpPr>
          <p:nvPr/>
        </p:nvSpPr>
        <p:spPr bwMode="auto">
          <a:xfrm>
            <a:off x="6437313" y="3962400"/>
            <a:ext cx="742950" cy="1588"/>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6012" name="Freeform 16"/>
          <p:cNvSpPr>
            <a:spLocks noChangeArrowheads="1"/>
          </p:cNvSpPr>
          <p:nvPr/>
        </p:nvSpPr>
        <p:spPr bwMode="auto">
          <a:xfrm>
            <a:off x="2970213" y="1524000"/>
            <a:ext cx="3302000" cy="1181100"/>
          </a:xfrm>
          <a:custGeom>
            <a:avLst/>
            <a:gdLst>
              <a:gd name="T0" fmla="*/ 350636600 w 8468"/>
              <a:gd name="T1" fmla="*/ 89101435 h 3282"/>
              <a:gd name="T2" fmla="*/ 472707135 w 8468"/>
              <a:gd name="T3" fmla="*/ 47918040 h 3282"/>
              <a:gd name="T4" fmla="*/ 701413922 w 8468"/>
              <a:gd name="T5" fmla="*/ 0 h 3282"/>
              <a:gd name="T6" fmla="*/ 823343734 w 8468"/>
              <a:gd name="T7" fmla="*/ 13598484 h 3282"/>
              <a:gd name="T8" fmla="*/ 1021602957 w 8468"/>
              <a:gd name="T9" fmla="*/ 89101435 h 3282"/>
              <a:gd name="T10" fmla="*/ 975861834 w 8468"/>
              <a:gd name="T11" fmla="*/ 164474833 h 3282"/>
              <a:gd name="T12" fmla="*/ 1128379543 w 8468"/>
              <a:gd name="T13" fmla="*/ 219256712 h 3282"/>
              <a:gd name="T14" fmla="*/ 1143673492 w 8468"/>
              <a:gd name="T15" fmla="*/ 239848590 h 3282"/>
              <a:gd name="T16" fmla="*/ 1174121057 w 8468"/>
              <a:gd name="T17" fmla="*/ 260440467 h 3282"/>
              <a:gd name="T18" fmla="*/ 1113085595 w 8468"/>
              <a:gd name="T19" fmla="*/ 349541903 h 3282"/>
              <a:gd name="T20" fmla="*/ 1082638420 w 8468"/>
              <a:gd name="T21" fmla="*/ 370133420 h 3282"/>
              <a:gd name="T22" fmla="*/ 914826371 w 8468"/>
              <a:gd name="T23" fmla="*/ 404452976 h 3282"/>
              <a:gd name="T24" fmla="*/ 823343734 w 8468"/>
              <a:gd name="T25" fmla="*/ 418181015 h 3282"/>
              <a:gd name="T26" fmla="*/ 777602611 w 8468"/>
              <a:gd name="T27" fmla="*/ 424915300 h 3282"/>
              <a:gd name="T28" fmla="*/ 686119974 w 8468"/>
              <a:gd name="T29" fmla="*/ 328950025 h 3282"/>
              <a:gd name="T30" fmla="*/ 304895476 w 8468"/>
              <a:gd name="T31" fmla="*/ 390725298 h 3282"/>
              <a:gd name="T32" fmla="*/ 106636253 w 8468"/>
              <a:gd name="T33" fmla="*/ 383861459 h 3282"/>
              <a:gd name="T34" fmla="*/ 60894740 w 8468"/>
              <a:gd name="T35" fmla="*/ 335813864 h 3282"/>
              <a:gd name="T36" fmla="*/ 30447565 w 8468"/>
              <a:gd name="T37" fmla="*/ 315351541 h 3282"/>
              <a:gd name="T38" fmla="*/ 0 w 8468"/>
              <a:gd name="T39" fmla="*/ 274168146 h 3282"/>
              <a:gd name="T40" fmla="*/ 152377377 w 8468"/>
              <a:gd name="T41" fmla="*/ 226120911 h 3282"/>
              <a:gd name="T42" fmla="*/ 198118890 w 8468"/>
              <a:gd name="T43" fmla="*/ 219256712 h 3282"/>
              <a:gd name="T44" fmla="*/ 365930549 w 8468"/>
              <a:gd name="T45" fmla="*/ 102829114 h 3282"/>
              <a:gd name="T46" fmla="*/ 381224497 w 8468"/>
              <a:gd name="T47" fmla="*/ 82237596 h 3282"/>
              <a:gd name="T48" fmla="*/ 426966011 w 8468"/>
              <a:gd name="T49" fmla="*/ 68509558 h 3282"/>
              <a:gd name="T50" fmla="*/ 350636600 w 8468"/>
              <a:gd name="T51" fmla="*/ 89101435 h 3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68"/>
              <a:gd name="T79" fmla="*/ 0 h 3282"/>
              <a:gd name="T80" fmla="*/ 8468 w 8468"/>
              <a:gd name="T81" fmla="*/ 3282 h 3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68" h="3282">
                <a:moveTo>
                  <a:pt x="2499" y="688"/>
                </a:moveTo>
                <a:cubicBezTo>
                  <a:pt x="2889" y="401"/>
                  <a:pt x="2526" y="608"/>
                  <a:pt x="3369" y="370"/>
                </a:cubicBezTo>
                <a:cubicBezTo>
                  <a:pt x="4003" y="189"/>
                  <a:pt x="4265" y="70"/>
                  <a:pt x="4999" y="0"/>
                </a:cubicBezTo>
                <a:cubicBezTo>
                  <a:pt x="5289" y="35"/>
                  <a:pt x="5597" y="48"/>
                  <a:pt x="5868" y="105"/>
                </a:cubicBezTo>
                <a:cubicBezTo>
                  <a:pt x="6240" y="180"/>
                  <a:pt x="6982" y="542"/>
                  <a:pt x="7281" y="688"/>
                </a:cubicBezTo>
                <a:cubicBezTo>
                  <a:pt x="7462" y="952"/>
                  <a:pt x="7344" y="1080"/>
                  <a:pt x="6955" y="1270"/>
                </a:cubicBezTo>
                <a:cubicBezTo>
                  <a:pt x="7236" y="1477"/>
                  <a:pt x="7625" y="1557"/>
                  <a:pt x="8042" y="1693"/>
                </a:cubicBezTo>
                <a:cubicBezTo>
                  <a:pt x="8078" y="1746"/>
                  <a:pt x="8096" y="1804"/>
                  <a:pt x="8151" y="1852"/>
                </a:cubicBezTo>
                <a:cubicBezTo>
                  <a:pt x="8205" y="1910"/>
                  <a:pt x="8359" y="1949"/>
                  <a:pt x="8368" y="2011"/>
                </a:cubicBezTo>
                <a:cubicBezTo>
                  <a:pt x="8467" y="2620"/>
                  <a:pt x="8422" y="2412"/>
                  <a:pt x="7933" y="2699"/>
                </a:cubicBezTo>
                <a:cubicBezTo>
                  <a:pt x="7852" y="2748"/>
                  <a:pt x="7806" y="2814"/>
                  <a:pt x="7716" y="2858"/>
                </a:cubicBezTo>
                <a:cubicBezTo>
                  <a:pt x="7399" y="3012"/>
                  <a:pt x="6928" y="3061"/>
                  <a:pt x="6520" y="3123"/>
                </a:cubicBezTo>
                <a:cubicBezTo>
                  <a:pt x="6303" y="3154"/>
                  <a:pt x="6086" y="3193"/>
                  <a:pt x="5868" y="3229"/>
                </a:cubicBezTo>
                <a:cubicBezTo>
                  <a:pt x="5760" y="3246"/>
                  <a:pt x="5542" y="3281"/>
                  <a:pt x="5542" y="3281"/>
                </a:cubicBezTo>
                <a:cubicBezTo>
                  <a:pt x="5234" y="3057"/>
                  <a:pt x="5026" y="2801"/>
                  <a:pt x="4890" y="2540"/>
                </a:cubicBezTo>
                <a:cubicBezTo>
                  <a:pt x="4048" y="2849"/>
                  <a:pt x="3224" y="2959"/>
                  <a:pt x="2173" y="3017"/>
                </a:cubicBezTo>
                <a:cubicBezTo>
                  <a:pt x="1702" y="2999"/>
                  <a:pt x="1213" y="3021"/>
                  <a:pt x="760" y="2964"/>
                </a:cubicBezTo>
                <a:cubicBezTo>
                  <a:pt x="543" y="2937"/>
                  <a:pt x="480" y="2651"/>
                  <a:pt x="434" y="2593"/>
                </a:cubicBezTo>
                <a:cubicBezTo>
                  <a:pt x="380" y="2536"/>
                  <a:pt x="271" y="2492"/>
                  <a:pt x="217" y="2435"/>
                </a:cubicBezTo>
                <a:cubicBezTo>
                  <a:pt x="126" y="2333"/>
                  <a:pt x="0" y="2117"/>
                  <a:pt x="0" y="2117"/>
                </a:cubicBezTo>
                <a:cubicBezTo>
                  <a:pt x="199" y="1821"/>
                  <a:pt x="480" y="1843"/>
                  <a:pt x="1086" y="1746"/>
                </a:cubicBezTo>
                <a:cubicBezTo>
                  <a:pt x="1195" y="1729"/>
                  <a:pt x="1412" y="1693"/>
                  <a:pt x="1412" y="1693"/>
                </a:cubicBezTo>
                <a:cubicBezTo>
                  <a:pt x="1539" y="851"/>
                  <a:pt x="1150" y="895"/>
                  <a:pt x="2608" y="794"/>
                </a:cubicBezTo>
                <a:cubicBezTo>
                  <a:pt x="2644" y="741"/>
                  <a:pt x="2644" y="679"/>
                  <a:pt x="2717" y="635"/>
                </a:cubicBezTo>
                <a:cubicBezTo>
                  <a:pt x="2798" y="586"/>
                  <a:pt x="3160" y="502"/>
                  <a:pt x="3043" y="529"/>
                </a:cubicBezTo>
                <a:cubicBezTo>
                  <a:pt x="2852" y="573"/>
                  <a:pt x="2680" y="635"/>
                  <a:pt x="2499" y="688"/>
                </a:cubicBezTo>
              </a:path>
            </a:pathLst>
          </a:custGeom>
          <a:solidFill>
            <a:srgbClr val="EAEAEA"/>
          </a:solidFill>
          <a:ln w="3240">
            <a:solidFill>
              <a:srgbClr val="CECECE"/>
            </a:solidFill>
            <a:round/>
            <a:headEnd/>
            <a:tailEnd/>
          </a:ln>
        </p:spPr>
        <p:txBody>
          <a:bodyPr wrap="none" anchor="ctr">
            <a:prstTxWarp prst="textNoShape">
              <a:avLst/>
            </a:prstTxWarp>
          </a:bodyPr>
          <a:lstStyle/>
          <a:p>
            <a:endParaRPr lang="en-US"/>
          </a:p>
        </p:txBody>
      </p:sp>
      <p:sp>
        <p:nvSpPr>
          <p:cNvPr id="256013" name="Freeform 17"/>
          <p:cNvSpPr>
            <a:spLocks noChangeArrowheads="1"/>
          </p:cNvSpPr>
          <p:nvPr/>
        </p:nvSpPr>
        <p:spPr bwMode="auto">
          <a:xfrm>
            <a:off x="3768725" y="2590800"/>
            <a:ext cx="222250" cy="762000"/>
          </a:xfrm>
          <a:custGeom>
            <a:avLst/>
            <a:gdLst>
              <a:gd name="T0" fmla="*/ 9820037 w 569"/>
              <a:gd name="T1" fmla="*/ 0 h 2117"/>
              <a:gd name="T2" fmla="*/ 9820037 w 569"/>
              <a:gd name="T3" fmla="*/ 191877143 h 2117"/>
              <a:gd name="T4" fmla="*/ 69721325 w 569"/>
              <a:gd name="T5" fmla="*/ 137073614 h 2117"/>
              <a:gd name="T6" fmla="*/ 69721325 w 569"/>
              <a:gd name="T7" fmla="*/ 274147227 h 2117"/>
              <a:gd name="T8" fmla="*/ 0 60000 65536"/>
              <a:gd name="T9" fmla="*/ 0 60000 65536"/>
              <a:gd name="T10" fmla="*/ 0 60000 65536"/>
              <a:gd name="T11" fmla="*/ 0 60000 65536"/>
              <a:gd name="T12" fmla="*/ 0 w 569"/>
              <a:gd name="T13" fmla="*/ 0 h 2117"/>
              <a:gd name="T14" fmla="*/ 569 w 569"/>
              <a:gd name="T15" fmla="*/ 2117 h 2117"/>
            </a:gdLst>
            <a:ahLst/>
            <a:cxnLst>
              <a:cxn ang="T8">
                <a:pos x="T0" y="T1"/>
              </a:cxn>
              <a:cxn ang="T9">
                <a:pos x="T2" y="T3"/>
              </a:cxn>
              <a:cxn ang="T10">
                <a:pos x="T4" y="T5"/>
              </a:cxn>
              <a:cxn ang="T11">
                <a:pos x="T6" y="T7"/>
              </a:cxn>
            </a:cxnLst>
            <a:rect l="T12" t="T13" r="T14" b="T15"/>
            <a:pathLst>
              <a:path w="569" h="2117">
                <a:moveTo>
                  <a:pt x="70" y="0"/>
                </a:moveTo>
                <a:cubicBezTo>
                  <a:pt x="35" y="652"/>
                  <a:pt x="0" y="1305"/>
                  <a:pt x="70" y="1481"/>
                </a:cubicBezTo>
                <a:cubicBezTo>
                  <a:pt x="140" y="1657"/>
                  <a:pt x="426" y="952"/>
                  <a:pt x="497" y="1058"/>
                </a:cubicBezTo>
                <a:cubicBezTo>
                  <a:pt x="568" y="1164"/>
                  <a:pt x="532" y="1640"/>
                  <a:pt x="497" y="2116"/>
                </a:cubicBezTo>
              </a:path>
            </a:pathLst>
          </a:custGeom>
          <a:noFill/>
          <a:ln w="38100">
            <a:solidFill>
              <a:schemeClr val="tx1"/>
            </a:solidFill>
            <a:round/>
            <a:headEnd/>
            <a:tailEnd/>
          </a:ln>
        </p:spPr>
        <p:txBody>
          <a:bodyPr>
            <a:prstTxWarp prst="textNoShape">
              <a:avLst/>
            </a:prstTxWarp>
          </a:bodyPr>
          <a:lstStyle/>
          <a:p>
            <a:endParaRPr lang="en-US"/>
          </a:p>
        </p:txBody>
      </p:sp>
      <p:sp>
        <p:nvSpPr>
          <p:cNvPr id="256014" name="Text Box 18"/>
          <p:cNvSpPr txBox="1">
            <a:spLocks noChangeArrowheads="1"/>
          </p:cNvSpPr>
          <p:nvPr/>
        </p:nvSpPr>
        <p:spPr bwMode="auto">
          <a:xfrm>
            <a:off x="3313113" y="1989138"/>
            <a:ext cx="2174875"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Non 196.200.220.0</a:t>
            </a:r>
          </a:p>
        </p:txBody>
      </p:sp>
      <p:sp>
        <p:nvSpPr>
          <p:cNvPr id="256015" name="Text Box 19"/>
          <p:cNvSpPr txBox="1">
            <a:spLocks noChangeArrowheads="1"/>
          </p:cNvSpPr>
          <p:nvPr/>
        </p:nvSpPr>
        <p:spPr bwMode="auto">
          <a:xfrm>
            <a:off x="1238250" y="1524000"/>
            <a:ext cx="1655763"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196.200.220.1</a:t>
            </a:r>
          </a:p>
        </p:txBody>
      </p:sp>
      <p:sp>
        <p:nvSpPr>
          <p:cNvPr id="256016" name="Text Box 20"/>
          <p:cNvSpPr txBox="1">
            <a:spLocks noChangeArrowheads="1"/>
          </p:cNvSpPr>
          <p:nvPr/>
        </p:nvSpPr>
        <p:spPr bwMode="auto">
          <a:xfrm>
            <a:off x="6107113" y="1524000"/>
            <a:ext cx="1784350"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196.200.220.81</a:t>
            </a:r>
          </a:p>
        </p:txBody>
      </p:sp>
      <p:sp>
        <p:nvSpPr>
          <p:cNvPr id="256017" name="Text Box 21"/>
          <p:cNvSpPr txBox="1">
            <a:spLocks noChangeArrowheads="1"/>
          </p:cNvSpPr>
          <p:nvPr/>
        </p:nvSpPr>
        <p:spPr bwMode="auto">
          <a:xfrm>
            <a:off x="6767513" y="2971800"/>
            <a:ext cx="1784350"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196.200.220.82</a:t>
            </a:r>
          </a:p>
        </p:txBody>
      </p:sp>
      <p:sp>
        <p:nvSpPr>
          <p:cNvPr id="256018" name="Text Box 22"/>
          <p:cNvSpPr txBox="1">
            <a:spLocks noChangeArrowheads="1"/>
          </p:cNvSpPr>
          <p:nvPr/>
        </p:nvSpPr>
        <p:spPr bwMode="auto">
          <a:xfrm>
            <a:off x="2887663" y="2971800"/>
            <a:ext cx="523875" cy="36512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E0</a:t>
            </a:r>
          </a:p>
        </p:txBody>
      </p:sp>
      <p:sp>
        <p:nvSpPr>
          <p:cNvPr id="256019" name="Text Box 24"/>
          <p:cNvSpPr txBox="1">
            <a:spLocks noChangeArrowheads="1"/>
          </p:cNvSpPr>
          <p:nvPr/>
        </p:nvSpPr>
        <p:spPr bwMode="auto">
          <a:xfrm>
            <a:off x="3960813" y="2895600"/>
            <a:ext cx="506412" cy="36512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S0</a:t>
            </a:r>
          </a:p>
        </p:txBody>
      </p:sp>
      <p:grpSp>
        <p:nvGrpSpPr>
          <p:cNvPr id="256020" name="Group 30"/>
          <p:cNvGrpSpPr>
            <a:grpSpLocks/>
          </p:cNvGrpSpPr>
          <p:nvPr/>
        </p:nvGrpSpPr>
        <p:grpSpPr bwMode="auto">
          <a:xfrm>
            <a:off x="1568450" y="4572000"/>
            <a:ext cx="6862763" cy="2063750"/>
            <a:chOff x="1247" y="2886"/>
            <a:chExt cx="3992" cy="1300"/>
          </a:xfrm>
        </p:grpSpPr>
        <p:sp>
          <p:nvSpPr>
            <p:cNvPr id="256023" name="AutoShape 26"/>
            <p:cNvSpPr>
              <a:spLocks noChangeArrowheads="1"/>
            </p:cNvSpPr>
            <p:nvPr/>
          </p:nvSpPr>
          <p:spPr bwMode="auto">
            <a:xfrm>
              <a:off x="1250" y="2886"/>
              <a:ext cx="3989" cy="1300"/>
            </a:xfrm>
            <a:prstGeom prst="roundRect">
              <a:avLst>
                <a:gd name="adj" fmla="val 74"/>
              </a:avLst>
            </a:prstGeom>
            <a:noFill/>
            <a:ln w="38160">
              <a:solidFill>
                <a:srgbClr val="000000"/>
              </a:solidFill>
              <a:round/>
              <a:headEnd/>
              <a:tailEnd/>
            </a:ln>
          </p:spPr>
          <p:txBody>
            <a:bodyPr wrap="none" anchor="ctr">
              <a:prstTxWarp prst="textNoShape">
                <a:avLst/>
              </a:prstTxWarp>
            </a:bodyPr>
            <a:lstStyle/>
            <a:p>
              <a:endParaRPr lang="en-US"/>
            </a:p>
          </p:txBody>
        </p:sp>
        <p:grpSp>
          <p:nvGrpSpPr>
            <p:cNvPr id="256024" name="Group 27"/>
            <p:cNvGrpSpPr>
              <a:grpSpLocks/>
            </p:cNvGrpSpPr>
            <p:nvPr/>
          </p:nvGrpSpPr>
          <p:grpSpPr bwMode="auto">
            <a:xfrm>
              <a:off x="1247" y="2886"/>
              <a:ext cx="3992" cy="1281"/>
              <a:chOff x="1250" y="2886"/>
              <a:chExt cx="2890" cy="1281"/>
            </a:xfrm>
          </p:grpSpPr>
          <p:sp>
            <p:nvSpPr>
              <p:cNvPr id="256025" name="AutoShape 28"/>
              <p:cNvSpPr>
                <a:spLocks noChangeArrowheads="1"/>
              </p:cNvSpPr>
              <p:nvPr/>
            </p:nvSpPr>
            <p:spPr bwMode="auto">
              <a:xfrm>
                <a:off x="1250" y="2886"/>
                <a:ext cx="2890" cy="1281"/>
              </a:xfrm>
              <a:prstGeom prst="roundRect">
                <a:avLst>
                  <a:gd name="adj" fmla="val 74"/>
                </a:avLst>
              </a:prstGeom>
              <a:noFill/>
              <a:ln w="9360">
                <a:solidFill>
                  <a:srgbClr val="000000"/>
                </a:solidFill>
                <a:round/>
                <a:headEnd/>
                <a:tailEnd/>
              </a:ln>
            </p:spPr>
            <p:txBody>
              <a:bodyPr wrap="none" anchor="ctr">
                <a:prstTxWarp prst="textNoShape">
                  <a:avLst/>
                </a:prstTxWarp>
              </a:bodyPr>
              <a:lstStyle/>
              <a:p>
                <a:endParaRPr lang="en-US"/>
              </a:p>
            </p:txBody>
          </p:sp>
          <p:sp>
            <p:nvSpPr>
              <p:cNvPr id="256026" name="Text Box 29"/>
              <p:cNvSpPr txBox="1">
                <a:spLocks noChangeArrowheads="1"/>
              </p:cNvSpPr>
              <p:nvPr/>
            </p:nvSpPr>
            <p:spPr bwMode="auto">
              <a:xfrm>
                <a:off x="1250" y="2886"/>
                <a:ext cx="2643" cy="781"/>
              </a:xfrm>
              <a:prstGeom prst="rect">
                <a:avLst/>
              </a:prstGeom>
              <a:noFill/>
              <a:ln w="9525">
                <a:noFill/>
                <a:miter lim="800000"/>
                <a:headEnd/>
                <a:tailEnd/>
              </a:ln>
            </p:spPr>
            <p:txBody>
              <a:bodyPr wrap="none" lIns="90000" tIns="46800" rIns="90000" bIns="46800">
                <a:prstTxWarp prst="textNoShape">
                  <a:avLst/>
                </a:prstTxWarp>
                <a:spAutoFit/>
              </a:bodyPr>
              <a:lstStyle/>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ourier New" charset="0"/>
                    <a:ea typeface="Courier New" charset="0"/>
                    <a:cs typeface="Courier New" charset="0"/>
                  </a:rPr>
                  <a:t>access-list 1 permit </a:t>
                </a:r>
                <a:r>
                  <a:rPr lang="en-GB" sz="1800">
                    <a:solidFill>
                      <a:srgbClr val="000000"/>
                    </a:solidFill>
                    <a:latin typeface="Courier New" charset="0"/>
                  </a:rPr>
                  <a:t>196.200.220</a:t>
                </a:r>
                <a:r>
                  <a:rPr lang="en-GB" sz="1800">
                    <a:solidFill>
                      <a:srgbClr val="000000"/>
                    </a:solidFill>
                    <a:latin typeface="Courier New" charset="0"/>
                    <a:ea typeface="Courier New" charset="0"/>
                    <a:cs typeface="Courier New" charset="0"/>
                  </a:rPr>
                  <a:t>.80 0.0.0.15</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a:solidFill>
                    <a:srgbClr val="000000"/>
                  </a:solidFill>
                  <a:latin typeface="Courier New" charset="0"/>
                  <a:ea typeface="Courier New" charset="0"/>
                  <a:cs typeface="Courier New" charset="0"/>
                </a:endParaRP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ourier New" charset="0"/>
                    <a:ea typeface="Courier New" charset="0"/>
                    <a:cs typeface="Courier New" charset="0"/>
                  </a:rPr>
                  <a:t>interface ethernet 0</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ourier New" charset="0"/>
                    <a:ea typeface="Courier New" charset="0"/>
                    <a:cs typeface="Courier New" charset="0"/>
                  </a:rPr>
                  <a:t> ip access-group 1 out</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ourier New" charset="0"/>
                    <a:ea typeface="Courier New" charset="0"/>
                    <a:cs typeface="Courier New" charset="0"/>
                  </a:rPr>
                  <a:t>interface serial 0</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ourier New" charset="0"/>
                    <a:ea typeface="Courier New" charset="0"/>
                    <a:cs typeface="Courier New" charset="0"/>
                  </a:rPr>
                  <a:t> ip access-group 1 out</a:t>
                </a:r>
              </a:p>
            </p:txBody>
          </p:sp>
        </p:grpSp>
      </p:grpSp>
      <p:sp>
        <p:nvSpPr>
          <p:cNvPr id="256021" name="Text Box 31"/>
          <p:cNvSpPr txBox="1">
            <a:spLocks noChangeArrowheads="1"/>
          </p:cNvSpPr>
          <p:nvPr/>
        </p:nvSpPr>
        <p:spPr bwMode="auto">
          <a:xfrm>
            <a:off x="3052763" y="3276600"/>
            <a:ext cx="366712" cy="196850"/>
          </a:xfrm>
          <a:prstGeom prst="rect">
            <a:avLst/>
          </a:prstGeom>
          <a:noFill/>
          <a:ln w="9525">
            <a:noFill/>
            <a:miter lim="800000"/>
            <a:headEnd/>
            <a:tailEnd/>
          </a:ln>
        </p:spPr>
        <p:txBody>
          <a:bodyPr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a:solidFill>
                  <a:schemeClr val="tx1"/>
                </a:solidFill>
              </a:rPr>
              <a:t>e0</a:t>
            </a:r>
            <a:endParaRPr lang="en-GB"/>
          </a:p>
        </p:txBody>
      </p:sp>
      <p:sp>
        <p:nvSpPr>
          <p:cNvPr id="256022" name="Text Box 32"/>
          <p:cNvSpPr txBox="1">
            <a:spLocks noChangeArrowheads="1"/>
          </p:cNvSpPr>
          <p:nvPr/>
        </p:nvSpPr>
        <p:spPr bwMode="auto">
          <a:xfrm>
            <a:off x="3960813" y="3048000"/>
            <a:ext cx="366712" cy="196850"/>
          </a:xfrm>
          <a:prstGeom prst="rect">
            <a:avLst/>
          </a:prstGeom>
          <a:noFill/>
          <a:ln w="9525">
            <a:noFill/>
            <a:miter lim="800000"/>
            <a:headEnd/>
            <a:tailEnd/>
          </a:ln>
        </p:spPr>
        <p:txBody>
          <a:bodyPr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a:solidFill>
                  <a:schemeClr val="tx1"/>
                </a:solidFill>
              </a:rPr>
              <a:t>s0</a:t>
            </a:r>
            <a:endParaRPr lang="en-GB"/>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7028" name="Rectangle 2"/>
          <p:cNvSpPr>
            <a:spLocks noGrp="1" noChangeArrowheads="1"/>
          </p:cNvSpPr>
          <p:nvPr>
            <p:ph type="title"/>
          </p:nvPr>
        </p:nvSpPr>
        <p:spPr/>
        <p:txBody>
          <a:bodyPr/>
          <a:lstStyle/>
          <a:p>
            <a:pPr eaLnBrk="1" hangingPunct="1"/>
            <a:r>
              <a:rPr lang="en-GB" sz="3200">
                <a:latin typeface="Verdana" charset="0"/>
              </a:rPr>
              <a:t>Extended IP ACLs:</a:t>
            </a:r>
            <a:br>
              <a:rPr lang="en-GB" sz="3200">
                <a:latin typeface="Verdana" charset="0"/>
              </a:rPr>
            </a:br>
            <a:r>
              <a:rPr lang="en-GB" sz="3200">
                <a:latin typeface="Verdana" charset="0"/>
              </a:rPr>
              <a:t>Deny FTP access through Interface E1</a:t>
            </a:r>
            <a:endParaRPr lang="en-US" sz="3200">
              <a:latin typeface="Verdana" charset="0"/>
            </a:endParaRPr>
          </a:p>
        </p:txBody>
      </p:sp>
      <p:grpSp>
        <p:nvGrpSpPr>
          <p:cNvPr id="257029" name="Group 5"/>
          <p:cNvGrpSpPr>
            <a:grpSpLocks/>
          </p:cNvGrpSpPr>
          <p:nvPr/>
        </p:nvGrpSpPr>
        <p:grpSpPr bwMode="auto">
          <a:xfrm>
            <a:off x="3465513" y="3429000"/>
            <a:ext cx="1106487" cy="211138"/>
            <a:chOff x="2016" y="2160"/>
            <a:chExt cx="643" cy="133"/>
          </a:xfrm>
        </p:grpSpPr>
        <p:pic>
          <p:nvPicPr>
            <p:cNvPr id="257049" name="Picture 6"/>
            <p:cNvPicPr>
              <a:picLocks noChangeAspect="1" noChangeArrowheads="1"/>
            </p:cNvPicPr>
            <p:nvPr/>
          </p:nvPicPr>
          <p:blipFill>
            <a:blip r:embed="rId3"/>
            <a:srcRect/>
            <a:stretch>
              <a:fillRect/>
            </a:stretch>
          </p:blipFill>
          <p:spPr bwMode="auto">
            <a:xfrm>
              <a:off x="2016" y="2160"/>
              <a:ext cx="644" cy="134"/>
            </a:xfrm>
            <a:prstGeom prst="rect">
              <a:avLst/>
            </a:prstGeom>
            <a:noFill/>
            <a:ln w="9525">
              <a:noFill/>
              <a:miter lim="800000"/>
              <a:headEnd/>
              <a:tailEnd/>
            </a:ln>
          </p:spPr>
        </p:pic>
        <p:sp>
          <p:nvSpPr>
            <p:cNvPr id="257050" name="AutoShape 7"/>
            <p:cNvSpPr>
              <a:spLocks noChangeArrowheads="1"/>
            </p:cNvSpPr>
            <p:nvPr/>
          </p:nvSpPr>
          <p:spPr bwMode="auto">
            <a:xfrm>
              <a:off x="2016" y="2160"/>
              <a:ext cx="644" cy="134"/>
            </a:xfrm>
            <a:prstGeom prst="roundRect">
              <a:avLst>
                <a:gd name="adj" fmla="val 745"/>
              </a:avLst>
            </a:prstGeom>
            <a:noFill/>
            <a:ln w="38160">
              <a:solidFill>
                <a:srgbClr val="919191"/>
              </a:solidFill>
              <a:round/>
              <a:headEnd/>
              <a:tailEnd/>
            </a:ln>
          </p:spPr>
          <p:txBody>
            <a:bodyPr wrap="none" anchor="ctr">
              <a:prstTxWarp prst="textNoShape">
                <a:avLst/>
              </a:prstTxWarp>
            </a:bodyPr>
            <a:lstStyle/>
            <a:p>
              <a:endParaRPr lang="en-US"/>
            </a:p>
          </p:txBody>
        </p:sp>
      </p:grpSp>
      <p:sp>
        <p:nvSpPr>
          <p:cNvPr id="257030" name="Line 8"/>
          <p:cNvSpPr>
            <a:spLocks noChangeShapeType="1"/>
          </p:cNvSpPr>
          <p:nvPr/>
        </p:nvSpPr>
        <p:spPr bwMode="auto">
          <a:xfrm>
            <a:off x="2063750" y="2133600"/>
            <a:ext cx="1588" cy="2438400"/>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7031" name="Line 9"/>
          <p:cNvSpPr>
            <a:spLocks noChangeShapeType="1"/>
          </p:cNvSpPr>
          <p:nvPr/>
        </p:nvSpPr>
        <p:spPr bwMode="auto">
          <a:xfrm>
            <a:off x="6437313" y="2209800"/>
            <a:ext cx="1587" cy="2438400"/>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7032" name="Line 10"/>
          <p:cNvSpPr>
            <a:spLocks noChangeShapeType="1"/>
          </p:cNvSpPr>
          <p:nvPr/>
        </p:nvSpPr>
        <p:spPr bwMode="auto">
          <a:xfrm>
            <a:off x="2063750" y="3581400"/>
            <a:ext cx="1401763" cy="1588"/>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7033" name="Line 11"/>
          <p:cNvSpPr>
            <a:spLocks noChangeShapeType="1"/>
          </p:cNvSpPr>
          <p:nvPr/>
        </p:nvSpPr>
        <p:spPr bwMode="auto">
          <a:xfrm>
            <a:off x="4621213" y="3505200"/>
            <a:ext cx="1816100" cy="1588"/>
          </a:xfrm>
          <a:prstGeom prst="line">
            <a:avLst/>
          </a:prstGeom>
          <a:noFill/>
          <a:ln w="38160">
            <a:solidFill>
              <a:srgbClr val="000000"/>
            </a:solidFill>
            <a:round/>
            <a:headEnd/>
            <a:tailEnd/>
          </a:ln>
        </p:spPr>
        <p:txBody>
          <a:bodyPr>
            <a:prstTxWarp prst="textNoShape">
              <a:avLst/>
            </a:prstTxWarp>
          </a:bodyPr>
          <a:lstStyle/>
          <a:p>
            <a:endParaRPr lang="en-US"/>
          </a:p>
        </p:txBody>
      </p:sp>
      <p:graphicFrame>
        <p:nvGraphicFramePr>
          <p:cNvPr id="257026" name="Object 2"/>
          <p:cNvGraphicFramePr>
            <a:graphicFrameLocks noChangeAspect="1"/>
          </p:cNvGraphicFramePr>
          <p:nvPr/>
        </p:nvGraphicFramePr>
        <p:xfrm>
          <a:off x="7097713" y="3581400"/>
          <a:ext cx="750887" cy="995363"/>
        </p:xfrm>
        <a:graphic>
          <a:graphicData uri="http://schemas.openxmlformats.org/presentationml/2006/ole">
            <p:oleObj spid="_x0000_s257026" r:id="rId4" imgW="721895" imgH="1029903" progId="">
              <p:embed/>
            </p:oleObj>
          </a:graphicData>
        </a:graphic>
      </p:graphicFrame>
      <p:graphicFrame>
        <p:nvGraphicFramePr>
          <p:cNvPr id="257027" name="Object 3"/>
          <p:cNvGraphicFramePr>
            <a:graphicFrameLocks noChangeAspect="1"/>
          </p:cNvGraphicFramePr>
          <p:nvPr/>
        </p:nvGraphicFramePr>
        <p:xfrm>
          <a:off x="577850" y="2819400"/>
          <a:ext cx="750888" cy="995363"/>
        </p:xfrm>
        <a:graphic>
          <a:graphicData uri="http://schemas.openxmlformats.org/presentationml/2006/ole">
            <p:oleObj spid="_x0000_s257027" r:id="rId5" imgW="721895" imgH="1029903" progId="">
              <p:embed/>
            </p:oleObj>
          </a:graphicData>
        </a:graphic>
      </p:graphicFrame>
      <p:sp>
        <p:nvSpPr>
          <p:cNvPr id="257034" name="Line 14"/>
          <p:cNvSpPr>
            <a:spLocks noChangeShapeType="1"/>
          </p:cNvSpPr>
          <p:nvPr/>
        </p:nvSpPr>
        <p:spPr bwMode="auto">
          <a:xfrm>
            <a:off x="1320800" y="3124200"/>
            <a:ext cx="742950" cy="1588"/>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7035" name="Line 15"/>
          <p:cNvSpPr>
            <a:spLocks noChangeShapeType="1"/>
          </p:cNvSpPr>
          <p:nvPr/>
        </p:nvSpPr>
        <p:spPr bwMode="auto">
          <a:xfrm>
            <a:off x="6437313" y="4038600"/>
            <a:ext cx="742950" cy="1588"/>
          </a:xfrm>
          <a:prstGeom prst="line">
            <a:avLst/>
          </a:prstGeom>
          <a:noFill/>
          <a:ln w="38160">
            <a:solidFill>
              <a:srgbClr val="000000"/>
            </a:solidFill>
            <a:round/>
            <a:headEnd/>
            <a:tailEnd/>
          </a:ln>
        </p:spPr>
        <p:txBody>
          <a:bodyPr>
            <a:prstTxWarp prst="textNoShape">
              <a:avLst/>
            </a:prstTxWarp>
          </a:bodyPr>
          <a:lstStyle/>
          <a:p>
            <a:endParaRPr lang="en-US"/>
          </a:p>
        </p:txBody>
      </p:sp>
      <p:sp>
        <p:nvSpPr>
          <p:cNvPr id="257036" name="Freeform 16"/>
          <p:cNvSpPr>
            <a:spLocks noChangeArrowheads="1"/>
          </p:cNvSpPr>
          <p:nvPr/>
        </p:nvSpPr>
        <p:spPr bwMode="auto">
          <a:xfrm>
            <a:off x="2887663" y="1600200"/>
            <a:ext cx="3302000" cy="1181100"/>
          </a:xfrm>
          <a:custGeom>
            <a:avLst/>
            <a:gdLst>
              <a:gd name="T0" fmla="*/ 350636600 w 8468"/>
              <a:gd name="T1" fmla="*/ 89101435 h 3282"/>
              <a:gd name="T2" fmla="*/ 472707135 w 8468"/>
              <a:gd name="T3" fmla="*/ 47918040 h 3282"/>
              <a:gd name="T4" fmla="*/ 701413922 w 8468"/>
              <a:gd name="T5" fmla="*/ 0 h 3282"/>
              <a:gd name="T6" fmla="*/ 823343734 w 8468"/>
              <a:gd name="T7" fmla="*/ 13598484 h 3282"/>
              <a:gd name="T8" fmla="*/ 1021602957 w 8468"/>
              <a:gd name="T9" fmla="*/ 89101435 h 3282"/>
              <a:gd name="T10" fmla="*/ 975861834 w 8468"/>
              <a:gd name="T11" fmla="*/ 164474833 h 3282"/>
              <a:gd name="T12" fmla="*/ 1128379543 w 8468"/>
              <a:gd name="T13" fmla="*/ 219256712 h 3282"/>
              <a:gd name="T14" fmla="*/ 1143673492 w 8468"/>
              <a:gd name="T15" fmla="*/ 239848590 h 3282"/>
              <a:gd name="T16" fmla="*/ 1174121057 w 8468"/>
              <a:gd name="T17" fmla="*/ 260440467 h 3282"/>
              <a:gd name="T18" fmla="*/ 1113085595 w 8468"/>
              <a:gd name="T19" fmla="*/ 349541903 h 3282"/>
              <a:gd name="T20" fmla="*/ 1082638420 w 8468"/>
              <a:gd name="T21" fmla="*/ 370133420 h 3282"/>
              <a:gd name="T22" fmla="*/ 914826371 w 8468"/>
              <a:gd name="T23" fmla="*/ 404452976 h 3282"/>
              <a:gd name="T24" fmla="*/ 823343734 w 8468"/>
              <a:gd name="T25" fmla="*/ 418181015 h 3282"/>
              <a:gd name="T26" fmla="*/ 777602611 w 8468"/>
              <a:gd name="T27" fmla="*/ 424915300 h 3282"/>
              <a:gd name="T28" fmla="*/ 686119974 w 8468"/>
              <a:gd name="T29" fmla="*/ 328950025 h 3282"/>
              <a:gd name="T30" fmla="*/ 304895476 w 8468"/>
              <a:gd name="T31" fmla="*/ 390725298 h 3282"/>
              <a:gd name="T32" fmla="*/ 106636253 w 8468"/>
              <a:gd name="T33" fmla="*/ 383861459 h 3282"/>
              <a:gd name="T34" fmla="*/ 60894740 w 8468"/>
              <a:gd name="T35" fmla="*/ 335813864 h 3282"/>
              <a:gd name="T36" fmla="*/ 30447565 w 8468"/>
              <a:gd name="T37" fmla="*/ 315351541 h 3282"/>
              <a:gd name="T38" fmla="*/ 0 w 8468"/>
              <a:gd name="T39" fmla="*/ 274168146 h 3282"/>
              <a:gd name="T40" fmla="*/ 152377377 w 8468"/>
              <a:gd name="T41" fmla="*/ 226120911 h 3282"/>
              <a:gd name="T42" fmla="*/ 198118890 w 8468"/>
              <a:gd name="T43" fmla="*/ 219256712 h 3282"/>
              <a:gd name="T44" fmla="*/ 365930549 w 8468"/>
              <a:gd name="T45" fmla="*/ 102829114 h 3282"/>
              <a:gd name="T46" fmla="*/ 381224497 w 8468"/>
              <a:gd name="T47" fmla="*/ 82237596 h 3282"/>
              <a:gd name="T48" fmla="*/ 426966011 w 8468"/>
              <a:gd name="T49" fmla="*/ 68509558 h 3282"/>
              <a:gd name="T50" fmla="*/ 350636600 w 8468"/>
              <a:gd name="T51" fmla="*/ 89101435 h 3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68"/>
              <a:gd name="T79" fmla="*/ 0 h 3282"/>
              <a:gd name="T80" fmla="*/ 8468 w 8468"/>
              <a:gd name="T81" fmla="*/ 3282 h 3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68" h="3282">
                <a:moveTo>
                  <a:pt x="2499" y="688"/>
                </a:moveTo>
                <a:cubicBezTo>
                  <a:pt x="2889" y="401"/>
                  <a:pt x="2526" y="608"/>
                  <a:pt x="3369" y="370"/>
                </a:cubicBezTo>
                <a:cubicBezTo>
                  <a:pt x="4003" y="189"/>
                  <a:pt x="4265" y="70"/>
                  <a:pt x="4999" y="0"/>
                </a:cubicBezTo>
                <a:cubicBezTo>
                  <a:pt x="5289" y="35"/>
                  <a:pt x="5597" y="48"/>
                  <a:pt x="5868" y="105"/>
                </a:cubicBezTo>
                <a:cubicBezTo>
                  <a:pt x="6240" y="180"/>
                  <a:pt x="6982" y="542"/>
                  <a:pt x="7281" y="688"/>
                </a:cubicBezTo>
                <a:cubicBezTo>
                  <a:pt x="7462" y="952"/>
                  <a:pt x="7344" y="1080"/>
                  <a:pt x="6955" y="1270"/>
                </a:cubicBezTo>
                <a:cubicBezTo>
                  <a:pt x="7236" y="1477"/>
                  <a:pt x="7625" y="1557"/>
                  <a:pt x="8042" y="1693"/>
                </a:cubicBezTo>
                <a:cubicBezTo>
                  <a:pt x="8078" y="1746"/>
                  <a:pt x="8096" y="1804"/>
                  <a:pt x="8151" y="1852"/>
                </a:cubicBezTo>
                <a:cubicBezTo>
                  <a:pt x="8205" y="1910"/>
                  <a:pt x="8359" y="1949"/>
                  <a:pt x="8368" y="2011"/>
                </a:cubicBezTo>
                <a:cubicBezTo>
                  <a:pt x="8467" y="2620"/>
                  <a:pt x="8422" y="2412"/>
                  <a:pt x="7933" y="2699"/>
                </a:cubicBezTo>
                <a:cubicBezTo>
                  <a:pt x="7852" y="2748"/>
                  <a:pt x="7806" y="2814"/>
                  <a:pt x="7716" y="2858"/>
                </a:cubicBezTo>
                <a:cubicBezTo>
                  <a:pt x="7399" y="3012"/>
                  <a:pt x="6928" y="3061"/>
                  <a:pt x="6520" y="3123"/>
                </a:cubicBezTo>
                <a:cubicBezTo>
                  <a:pt x="6303" y="3154"/>
                  <a:pt x="6086" y="3193"/>
                  <a:pt x="5868" y="3229"/>
                </a:cubicBezTo>
                <a:cubicBezTo>
                  <a:pt x="5760" y="3246"/>
                  <a:pt x="5542" y="3281"/>
                  <a:pt x="5542" y="3281"/>
                </a:cubicBezTo>
                <a:cubicBezTo>
                  <a:pt x="5234" y="3057"/>
                  <a:pt x="5026" y="2801"/>
                  <a:pt x="4890" y="2540"/>
                </a:cubicBezTo>
                <a:cubicBezTo>
                  <a:pt x="4048" y="2849"/>
                  <a:pt x="3224" y="2959"/>
                  <a:pt x="2173" y="3017"/>
                </a:cubicBezTo>
                <a:cubicBezTo>
                  <a:pt x="1702" y="2999"/>
                  <a:pt x="1213" y="3021"/>
                  <a:pt x="760" y="2964"/>
                </a:cubicBezTo>
                <a:cubicBezTo>
                  <a:pt x="543" y="2937"/>
                  <a:pt x="480" y="2651"/>
                  <a:pt x="434" y="2593"/>
                </a:cubicBezTo>
                <a:cubicBezTo>
                  <a:pt x="380" y="2536"/>
                  <a:pt x="271" y="2492"/>
                  <a:pt x="217" y="2435"/>
                </a:cubicBezTo>
                <a:cubicBezTo>
                  <a:pt x="126" y="2333"/>
                  <a:pt x="0" y="2117"/>
                  <a:pt x="0" y="2117"/>
                </a:cubicBezTo>
                <a:cubicBezTo>
                  <a:pt x="199" y="1821"/>
                  <a:pt x="480" y="1843"/>
                  <a:pt x="1086" y="1746"/>
                </a:cubicBezTo>
                <a:cubicBezTo>
                  <a:pt x="1195" y="1729"/>
                  <a:pt x="1412" y="1693"/>
                  <a:pt x="1412" y="1693"/>
                </a:cubicBezTo>
                <a:cubicBezTo>
                  <a:pt x="1539" y="851"/>
                  <a:pt x="1150" y="895"/>
                  <a:pt x="2608" y="794"/>
                </a:cubicBezTo>
                <a:cubicBezTo>
                  <a:pt x="2644" y="741"/>
                  <a:pt x="2644" y="679"/>
                  <a:pt x="2717" y="635"/>
                </a:cubicBezTo>
                <a:cubicBezTo>
                  <a:pt x="2798" y="586"/>
                  <a:pt x="3160" y="502"/>
                  <a:pt x="3043" y="529"/>
                </a:cubicBezTo>
                <a:cubicBezTo>
                  <a:pt x="2852" y="573"/>
                  <a:pt x="2680" y="635"/>
                  <a:pt x="2499" y="688"/>
                </a:cubicBezTo>
              </a:path>
            </a:pathLst>
          </a:custGeom>
          <a:solidFill>
            <a:srgbClr val="EAEAEA"/>
          </a:solidFill>
          <a:ln w="3240">
            <a:solidFill>
              <a:srgbClr val="CECECE"/>
            </a:solidFill>
            <a:round/>
            <a:headEnd/>
            <a:tailEnd/>
          </a:ln>
        </p:spPr>
        <p:txBody>
          <a:bodyPr wrap="none" anchor="ctr">
            <a:prstTxWarp prst="textNoShape">
              <a:avLst/>
            </a:prstTxWarp>
          </a:bodyPr>
          <a:lstStyle/>
          <a:p>
            <a:endParaRPr lang="en-US"/>
          </a:p>
        </p:txBody>
      </p:sp>
      <p:sp>
        <p:nvSpPr>
          <p:cNvPr id="257037" name="Freeform 17"/>
          <p:cNvSpPr>
            <a:spLocks noChangeArrowheads="1"/>
          </p:cNvSpPr>
          <p:nvPr/>
        </p:nvSpPr>
        <p:spPr bwMode="auto">
          <a:xfrm>
            <a:off x="3768725" y="2667000"/>
            <a:ext cx="222250" cy="762000"/>
          </a:xfrm>
          <a:custGeom>
            <a:avLst/>
            <a:gdLst>
              <a:gd name="T0" fmla="*/ 9820037 w 569"/>
              <a:gd name="T1" fmla="*/ 0 h 2118"/>
              <a:gd name="T2" fmla="*/ 9820037 w 569"/>
              <a:gd name="T3" fmla="*/ 191825405 h 2118"/>
              <a:gd name="T4" fmla="*/ 69721325 w 569"/>
              <a:gd name="T5" fmla="*/ 136944136 h 2118"/>
              <a:gd name="T6" fmla="*/ 69721325 w 569"/>
              <a:gd name="T7" fmla="*/ 274017790 h 2118"/>
              <a:gd name="T8" fmla="*/ 0 60000 65536"/>
              <a:gd name="T9" fmla="*/ 0 60000 65536"/>
              <a:gd name="T10" fmla="*/ 0 60000 65536"/>
              <a:gd name="T11" fmla="*/ 0 60000 65536"/>
              <a:gd name="T12" fmla="*/ 0 w 569"/>
              <a:gd name="T13" fmla="*/ 0 h 2118"/>
              <a:gd name="T14" fmla="*/ 569 w 569"/>
              <a:gd name="T15" fmla="*/ 2118 h 2118"/>
            </a:gdLst>
            <a:ahLst/>
            <a:cxnLst>
              <a:cxn ang="T8">
                <a:pos x="T0" y="T1"/>
              </a:cxn>
              <a:cxn ang="T9">
                <a:pos x="T2" y="T3"/>
              </a:cxn>
              <a:cxn ang="T10">
                <a:pos x="T4" y="T5"/>
              </a:cxn>
              <a:cxn ang="T11">
                <a:pos x="T6" y="T7"/>
              </a:cxn>
            </a:cxnLst>
            <a:rect l="T12" t="T13" r="T14" b="T15"/>
            <a:pathLst>
              <a:path w="569" h="2118">
                <a:moveTo>
                  <a:pt x="70" y="0"/>
                </a:moveTo>
                <a:cubicBezTo>
                  <a:pt x="35" y="653"/>
                  <a:pt x="0" y="1306"/>
                  <a:pt x="70" y="1482"/>
                </a:cubicBezTo>
                <a:cubicBezTo>
                  <a:pt x="140" y="1658"/>
                  <a:pt x="426" y="953"/>
                  <a:pt x="497" y="1058"/>
                </a:cubicBezTo>
                <a:cubicBezTo>
                  <a:pt x="568" y="1163"/>
                  <a:pt x="532" y="1641"/>
                  <a:pt x="497" y="2117"/>
                </a:cubicBezTo>
              </a:path>
            </a:pathLst>
          </a:custGeom>
          <a:noFill/>
          <a:ln w="38100">
            <a:solidFill>
              <a:schemeClr val="tx1"/>
            </a:solidFill>
            <a:round/>
            <a:headEnd/>
            <a:tailEnd/>
          </a:ln>
        </p:spPr>
        <p:txBody>
          <a:bodyPr>
            <a:prstTxWarp prst="textNoShape">
              <a:avLst/>
            </a:prstTxWarp>
          </a:bodyPr>
          <a:lstStyle/>
          <a:p>
            <a:endParaRPr lang="en-US"/>
          </a:p>
        </p:txBody>
      </p:sp>
      <p:sp>
        <p:nvSpPr>
          <p:cNvPr id="257038" name="Text Box 18"/>
          <p:cNvSpPr txBox="1">
            <a:spLocks noChangeArrowheads="1"/>
          </p:cNvSpPr>
          <p:nvPr/>
        </p:nvSpPr>
        <p:spPr bwMode="auto">
          <a:xfrm>
            <a:off x="3235325" y="2133600"/>
            <a:ext cx="2174875"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Non 196.200.220.0</a:t>
            </a:r>
          </a:p>
        </p:txBody>
      </p:sp>
      <p:sp>
        <p:nvSpPr>
          <p:cNvPr id="257039" name="Text Box 19"/>
          <p:cNvSpPr txBox="1">
            <a:spLocks noChangeArrowheads="1"/>
          </p:cNvSpPr>
          <p:nvPr/>
        </p:nvSpPr>
        <p:spPr bwMode="auto">
          <a:xfrm>
            <a:off x="1238250" y="1600200"/>
            <a:ext cx="1784350"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196.200.220.10</a:t>
            </a:r>
          </a:p>
        </p:txBody>
      </p:sp>
      <p:sp>
        <p:nvSpPr>
          <p:cNvPr id="257040" name="Text Box 20"/>
          <p:cNvSpPr txBox="1">
            <a:spLocks noChangeArrowheads="1"/>
          </p:cNvSpPr>
          <p:nvPr/>
        </p:nvSpPr>
        <p:spPr bwMode="auto">
          <a:xfrm>
            <a:off x="6107113" y="1600200"/>
            <a:ext cx="1912937"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196.200.220.225</a:t>
            </a:r>
          </a:p>
        </p:txBody>
      </p:sp>
      <p:sp>
        <p:nvSpPr>
          <p:cNvPr id="257041" name="Text Box 21"/>
          <p:cNvSpPr txBox="1">
            <a:spLocks noChangeArrowheads="1"/>
          </p:cNvSpPr>
          <p:nvPr/>
        </p:nvSpPr>
        <p:spPr bwMode="auto">
          <a:xfrm>
            <a:off x="6767513" y="3048000"/>
            <a:ext cx="1912937" cy="32067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196.200.220.226</a:t>
            </a:r>
          </a:p>
        </p:txBody>
      </p:sp>
      <p:sp>
        <p:nvSpPr>
          <p:cNvPr id="257042" name="Text Box 22"/>
          <p:cNvSpPr txBox="1">
            <a:spLocks noChangeArrowheads="1"/>
          </p:cNvSpPr>
          <p:nvPr/>
        </p:nvSpPr>
        <p:spPr bwMode="auto">
          <a:xfrm>
            <a:off x="2887663" y="3048000"/>
            <a:ext cx="523875" cy="36512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E0</a:t>
            </a:r>
          </a:p>
        </p:txBody>
      </p:sp>
      <p:sp>
        <p:nvSpPr>
          <p:cNvPr id="257043" name="Text Box 23"/>
          <p:cNvSpPr txBox="1">
            <a:spLocks noChangeArrowheads="1"/>
          </p:cNvSpPr>
          <p:nvPr/>
        </p:nvSpPr>
        <p:spPr bwMode="auto">
          <a:xfrm>
            <a:off x="4621213" y="3276600"/>
            <a:ext cx="366712" cy="196850"/>
          </a:xfrm>
          <a:prstGeom prst="rect">
            <a:avLst/>
          </a:prstGeom>
          <a:noFill/>
          <a:ln w="9525">
            <a:noFill/>
            <a:miter lim="800000"/>
            <a:headEnd/>
            <a:tailEnd/>
          </a:ln>
        </p:spPr>
        <p:txBody>
          <a:bodyPr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a:solidFill>
                  <a:schemeClr val="tx1"/>
                </a:solidFill>
              </a:rPr>
              <a:t>e1</a:t>
            </a:r>
            <a:endParaRPr lang="en-GB"/>
          </a:p>
        </p:txBody>
      </p:sp>
      <p:sp>
        <p:nvSpPr>
          <p:cNvPr id="257044" name="Text Box 24"/>
          <p:cNvSpPr txBox="1">
            <a:spLocks noChangeArrowheads="1"/>
          </p:cNvSpPr>
          <p:nvPr/>
        </p:nvSpPr>
        <p:spPr bwMode="auto">
          <a:xfrm>
            <a:off x="3960813" y="2971800"/>
            <a:ext cx="506412" cy="365125"/>
          </a:xfrm>
          <a:prstGeom prst="rect">
            <a:avLst/>
          </a:prstGeom>
          <a:noFill/>
          <a:ln w="9525">
            <a:noFill/>
            <a:miter lim="800000"/>
            <a:headEnd/>
            <a:tailEnd/>
          </a:ln>
        </p:spPr>
        <p:txBody>
          <a:bodyPr wrap="none" lIns="90000" tIns="46800" rIns="90000" bIns="46800">
            <a:prstTxWarp prst="textNoShape">
              <a:avLst/>
            </a:prstTxWarp>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S0</a:t>
            </a:r>
          </a:p>
        </p:txBody>
      </p:sp>
      <p:sp>
        <p:nvSpPr>
          <p:cNvPr id="257045" name="AutoShape 26"/>
          <p:cNvSpPr>
            <a:spLocks noChangeArrowheads="1"/>
          </p:cNvSpPr>
          <p:nvPr/>
        </p:nvSpPr>
        <p:spPr bwMode="auto">
          <a:xfrm>
            <a:off x="271463" y="4724400"/>
            <a:ext cx="9359900" cy="1828800"/>
          </a:xfrm>
          <a:prstGeom prst="roundRect">
            <a:avLst>
              <a:gd name="adj" fmla="val 83"/>
            </a:avLst>
          </a:prstGeom>
          <a:noFill/>
          <a:ln w="38160">
            <a:solidFill>
              <a:srgbClr val="000000"/>
            </a:solidFill>
            <a:round/>
            <a:headEnd/>
            <a:tailEnd/>
          </a:ln>
        </p:spPr>
        <p:txBody>
          <a:bodyPr wrap="none" anchor="ctr">
            <a:prstTxWarp prst="textNoShape">
              <a:avLst/>
            </a:prstTxWarp>
          </a:bodyPr>
          <a:lstStyle/>
          <a:p>
            <a:endParaRPr lang="en-US"/>
          </a:p>
        </p:txBody>
      </p:sp>
      <p:grpSp>
        <p:nvGrpSpPr>
          <p:cNvPr id="257046" name="Group 30"/>
          <p:cNvGrpSpPr>
            <a:grpSpLocks/>
          </p:cNvGrpSpPr>
          <p:nvPr/>
        </p:nvGrpSpPr>
        <p:grpSpPr bwMode="auto">
          <a:xfrm>
            <a:off x="271463" y="4724400"/>
            <a:ext cx="9359900" cy="1797050"/>
            <a:chOff x="158" y="2976"/>
            <a:chExt cx="5444" cy="1132"/>
          </a:xfrm>
        </p:grpSpPr>
        <p:sp>
          <p:nvSpPr>
            <p:cNvPr id="257047" name="AutoShape 28"/>
            <p:cNvSpPr>
              <a:spLocks noChangeArrowheads="1"/>
            </p:cNvSpPr>
            <p:nvPr/>
          </p:nvSpPr>
          <p:spPr bwMode="auto">
            <a:xfrm>
              <a:off x="158" y="2976"/>
              <a:ext cx="5444" cy="1132"/>
            </a:xfrm>
            <a:prstGeom prst="roundRect">
              <a:avLst>
                <a:gd name="adj" fmla="val 88"/>
              </a:avLst>
            </a:prstGeom>
            <a:noFill/>
            <a:ln w="9360">
              <a:solidFill>
                <a:srgbClr val="000000"/>
              </a:solidFill>
              <a:round/>
              <a:headEnd/>
              <a:tailEnd/>
            </a:ln>
          </p:spPr>
          <p:txBody>
            <a:bodyPr wrap="none" anchor="ctr">
              <a:prstTxWarp prst="textNoShape">
                <a:avLst/>
              </a:prstTxWarp>
            </a:bodyPr>
            <a:lstStyle/>
            <a:p>
              <a:endParaRPr lang="en-US"/>
            </a:p>
          </p:txBody>
        </p:sp>
        <p:sp>
          <p:nvSpPr>
            <p:cNvPr id="257048" name="Text Box 29"/>
            <p:cNvSpPr txBox="1">
              <a:spLocks noChangeArrowheads="1"/>
            </p:cNvSpPr>
            <p:nvPr/>
          </p:nvSpPr>
          <p:spPr bwMode="auto">
            <a:xfrm>
              <a:off x="158" y="2976"/>
              <a:ext cx="4994" cy="627"/>
            </a:xfrm>
            <a:prstGeom prst="rect">
              <a:avLst/>
            </a:prstGeom>
            <a:noFill/>
            <a:ln w="9525">
              <a:noFill/>
              <a:miter lim="800000"/>
              <a:headEnd/>
              <a:tailEnd/>
            </a:ln>
          </p:spPr>
          <p:txBody>
            <a:bodyPr wrap="none" lIns="90000" tIns="46800" rIns="90000" bIns="46800">
              <a:prstTxWarp prst="textNoShape">
                <a:avLst/>
              </a:prstTxWarp>
              <a:spAutoFit/>
            </a:bodyPr>
            <a:lstStyle/>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500">
                <a:solidFill>
                  <a:srgbClr val="000000"/>
                </a:solidFill>
                <a:latin typeface="Courier New" charset="0"/>
                <a:ea typeface="Courier New" charset="0"/>
                <a:cs typeface="Courier New" charset="0"/>
              </a:endParaRP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Courier New" charset="0"/>
                  <a:ea typeface="Courier New" charset="0"/>
                  <a:cs typeface="Courier New" charset="0"/>
                </a:rPr>
                <a:t>access-list 101 deny tcp 196.200.220.0 0.0.0.15 196.200.220.224 0.0.0.15 eq 21</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Courier New" charset="0"/>
                  <a:ea typeface="Courier New" charset="0"/>
                  <a:cs typeface="Courier New" charset="0"/>
                </a:rPr>
                <a:t>access-list 101 deny tcp 196.200.220.0 0.0.0.15 196.200.220.224 0.0.0.15 eq 20</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Courier New" charset="0"/>
                  <a:ea typeface="Courier New" charset="0"/>
                  <a:cs typeface="Courier New" charset="0"/>
                </a:rPr>
                <a:t>access-list 101 permit ip 196.200.220.0 0.0.0.15 0.0.0.0 255.255.255.255 </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Courier New" charset="0"/>
                  <a:ea typeface="Courier New" charset="0"/>
                  <a:cs typeface="Courier New" charset="0"/>
                </a:rPr>
                <a:t>interface ethernet 1</a:t>
              </a:r>
            </a:p>
            <a:p>
              <a:pPr>
                <a:buSzPct val="83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Courier New" charset="0"/>
                  <a:ea typeface="Courier New" charset="0"/>
                  <a:cs typeface="Courier New" charset="0"/>
                </a:rPr>
                <a:t>ip access-group 101 out</a:t>
              </a:r>
            </a:p>
          </p:txBody>
        </p:sp>
      </p:gr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r>
              <a:rPr lang="en-GB"/>
              <a:t>Prefix Lists</a:t>
            </a:r>
            <a:endParaRPr lang="en-US"/>
          </a:p>
        </p:txBody>
      </p:sp>
      <p:sp>
        <p:nvSpPr>
          <p:cNvPr id="258051" name="Rectangle 3"/>
          <p:cNvSpPr>
            <a:spLocks noGrp="1" noChangeArrowheads="1"/>
          </p:cNvSpPr>
          <p:nvPr>
            <p:ph type="body" idx="1"/>
          </p:nvPr>
        </p:nvSpPr>
        <p:spPr/>
        <p:txBody>
          <a:bodyPr/>
          <a:lstStyle/>
          <a:p>
            <a:pPr eaLnBrk="1" hangingPunct="1">
              <a:spcBef>
                <a:spcPts val="2375"/>
              </a:spcBef>
            </a:pPr>
            <a:r>
              <a:rPr lang="en-GB" sz="2400"/>
              <a:t>Cisco first introduced prefix lists in IOS 12.0</a:t>
            </a:r>
          </a:p>
          <a:p>
            <a:pPr eaLnBrk="1" hangingPunct="1">
              <a:spcBef>
                <a:spcPts val="2375"/>
              </a:spcBef>
            </a:pPr>
            <a:r>
              <a:rPr lang="en-GB" sz="2400"/>
              <a:t>Used to filter routes, and can be combined with route maps for route filtering and manipulation</a:t>
            </a:r>
          </a:p>
          <a:p>
            <a:pPr eaLnBrk="1" hangingPunct="1">
              <a:spcBef>
                <a:spcPts val="2375"/>
              </a:spcBef>
            </a:pPr>
            <a:r>
              <a:rPr lang="en-GB" sz="2400"/>
              <a:t>Provide much higher performance than access control lists and distribute lists</a:t>
            </a:r>
          </a:p>
          <a:p>
            <a:pPr eaLnBrk="1" hangingPunct="1">
              <a:spcBef>
                <a:spcPts val="2375"/>
              </a:spcBef>
            </a:pPr>
            <a:r>
              <a:rPr lang="en-GB" sz="2400"/>
              <a:t>Are much easier to configure and manage</a:t>
            </a:r>
          </a:p>
          <a:p>
            <a:pPr lvl="1" eaLnBrk="1" hangingPunct="1">
              <a:spcBef>
                <a:spcPts val="2375"/>
              </a:spcBef>
            </a:pPr>
            <a:r>
              <a:rPr lang="en-GB" sz="2000"/>
              <a:t>Using CIDR address/mask notation</a:t>
            </a:r>
          </a:p>
          <a:p>
            <a:pPr lvl="1" eaLnBrk="1" hangingPunct="1">
              <a:spcBef>
                <a:spcPts val="2375"/>
              </a:spcBef>
            </a:pPr>
            <a:r>
              <a:rPr lang="en-GB" sz="2000"/>
              <a:t>Sequence numbers (as in named access-lists)</a:t>
            </a:r>
            <a:endParaRPr lang="en-US" sz="200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GB"/>
              <a:t>Prefix Lists</a:t>
            </a:r>
            <a:endParaRPr lang="en-US"/>
          </a:p>
        </p:txBody>
      </p:sp>
      <p:sp>
        <p:nvSpPr>
          <p:cNvPr id="259075" name="Rectangle 3"/>
          <p:cNvSpPr>
            <a:spLocks noGrp="1" noChangeArrowheads="1"/>
          </p:cNvSpPr>
          <p:nvPr>
            <p:ph type="body" idx="1"/>
          </p:nvPr>
        </p:nvSpPr>
        <p:spPr/>
        <p:txBody>
          <a:bodyPr/>
          <a:lstStyle/>
          <a:p>
            <a:pPr eaLnBrk="1" hangingPunct="1"/>
            <a:r>
              <a:rPr lang="en-GB"/>
              <a:t>Prefix lists have an implicit “deny” at the end of them, like access control lists</a:t>
            </a:r>
          </a:p>
          <a:p>
            <a:pPr eaLnBrk="1" hangingPunct="1"/>
            <a:r>
              <a:rPr lang="en-GB"/>
              <a:t>Are quicker to process than regular access control lists</a:t>
            </a:r>
          </a:p>
          <a:p>
            <a:pPr eaLnBrk="1" hangingPunct="1"/>
            <a:r>
              <a:rPr lang="en-GB"/>
              <a:t>If you do have IOS 12.0 or later, it is STRONGLY RECOMMENDED to use prefix lists rather than access lists for route filtering and manipulation</a:t>
            </a: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GB"/>
              <a:t>Prefix List Configuration Syntax</a:t>
            </a:r>
            <a:endParaRPr lang="en-US"/>
          </a:p>
        </p:txBody>
      </p:sp>
      <p:sp>
        <p:nvSpPr>
          <p:cNvPr id="260099" name="Rectangle 3"/>
          <p:cNvSpPr>
            <a:spLocks noGrp="1" noChangeArrowheads="1"/>
          </p:cNvSpPr>
          <p:nvPr>
            <p:ph type="body" idx="1"/>
          </p:nvPr>
        </p:nvSpPr>
        <p:spPr/>
        <p:txBody>
          <a:bodyPr/>
          <a:lstStyle/>
          <a:p>
            <a:pPr eaLnBrk="1" hangingPunct="1">
              <a:lnSpc>
                <a:spcPct val="90000"/>
              </a:lnSpc>
            </a:pPr>
            <a:r>
              <a:rPr lang="en-GB"/>
              <a:t>Prefix list configuration syntax</a:t>
            </a:r>
          </a:p>
          <a:p>
            <a:pPr lvl="1" eaLnBrk="1" hangingPunct="1">
              <a:lnSpc>
                <a:spcPct val="90000"/>
              </a:lnSpc>
            </a:pPr>
            <a:endParaRPr lang="en-GB"/>
          </a:p>
          <a:p>
            <a:pPr lvl="1" eaLnBrk="1" hangingPunct="1">
              <a:lnSpc>
                <a:spcPct val="90000"/>
              </a:lnSpc>
              <a:buFont typeface="Wingdings" charset="2"/>
              <a:buNone/>
            </a:pPr>
            <a:r>
              <a:rPr lang="en-GB" b="1">
                <a:latin typeface="Courier New" charset="0"/>
                <a:ea typeface="Courier New" charset="0"/>
                <a:cs typeface="Courier New" charset="0"/>
              </a:rPr>
              <a:t>config t</a:t>
            </a:r>
          </a:p>
          <a:p>
            <a:pPr lvl="1" eaLnBrk="1" hangingPunct="1">
              <a:lnSpc>
                <a:spcPct val="90000"/>
              </a:lnSpc>
              <a:buFont typeface="Wingdings" charset="2"/>
              <a:buNone/>
            </a:pPr>
            <a:r>
              <a:rPr lang="en-GB" b="1">
                <a:latin typeface="Courier New" charset="0"/>
                <a:ea typeface="Courier New" charset="0"/>
                <a:cs typeface="Courier New" charset="0"/>
              </a:rPr>
              <a:t>  ip prefix-list </a:t>
            </a:r>
            <a:r>
              <a:rPr lang="en-GB" b="1" i="1">
                <a:latin typeface="Courier New" charset="0"/>
                <a:ea typeface="Courier New" charset="0"/>
                <a:cs typeface="Courier New" charset="0"/>
              </a:rPr>
              <a:t>list-name</a:t>
            </a:r>
            <a:r>
              <a:rPr lang="en-GB" b="1">
                <a:latin typeface="Courier New" charset="0"/>
                <a:ea typeface="Courier New" charset="0"/>
                <a:cs typeface="Courier New" charset="0"/>
              </a:rPr>
              <a:t> {seq </a:t>
            </a:r>
            <a:r>
              <a:rPr lang="en-GB" b="1" i="1">
                <a:latin typeface="Courier New" charset="0"/>
                <a:ea typeface="Courier New" charset="0"/>
                <a:cs typeface="Courier New" charset="0"/>
              </a:rPr>
              <a:t>seq-value</a:t>
            </a:r>
            <a:r>
              <a:rPr lang="en-GB" b="1">
                <a:latin typeface="Courier New" charset="0"/>
                <a:ea typeface="Courier New" charset="0"/>
                <a:cs typeface="Courier New" charset="0"/>
              </a:rPr>
              <a:t>} {permit|deny} </a:t>
            </a:r>
            <a:r>
              <a:rPr lang="en-GB" b="1" i="1">
                <a:latin typeface="Courier New" charset="0"/>
                <a:ea typeface="Courier New" charset="0"/>
                <a:cs typeface="Courier New" charset="0"/>
              </a:rPr>
              <a:t>network/len</a:t>
            </a:r>
            <a:r>
              <a:rPr lang="en-GB" b="1">
                <a:latin typeface="Courier New" charset="0"/>
                <a:ea typeface="Courier New" charset="0"/>
                <a:cs typeface="Courier New" charset="0"/>
              </a:rPr>
              <a:t> {ge </a:t>
            </a:r>
            <a:r>
              <a:rPr lang="en-GB" b="1" i="1">
                <a:latin typeface="Courier New" charset="0"/>
                <a:ea typeface="Courier New" charset="0"/>
                <a:cs typeface="Courier New" charset="0"/>
              </a:rPr>
              <a:t>ge-value</a:t>
            </a:r>
            <a:r>
              <a:rPr lang="en-GB" b="1">
                <a:latin typeface="Courier New" charset="0"/>
                <a:ea typeface="Courier New" charset="0"/>
                <a:cs typeface="Courier New" charset="0"/>
              </a:rPr>
              <a:t>} {le </a:t>
            </a:r>
            <a:r>
              <a:rPr lang="en-GB" b="1" i="1">
                <a:latin typeface="Courier New" charset="0"/>
                <a:ea typeface="Courier New" charset="0"/>
                <a:cs typeface="Courier New" charset="0"/>
              </a:rPr>
              <a:t>le-value</a:t>
            </a:r>
            <a:r>
              <a:rPr lang="en-GB" b="1">
                <a:latin typeface="Courier New" charset="0"/>
                <a:ea typeface="Courier New" charset="0"/>
                <a:cs typeface="Courier New" charset="0"/>
              </a:rPr>
              <a:t>}</a:t>
            </a:r>
          </a:p>
          <a:p>
            <a:pPr lvl="1" eaLnBrk="1" hangingPunct="1">
              <a:lnSpc>
                <a:spcPct val="90000"/>
              </a:lnSpc>
              <a:buFont typeface="Wingdings" charset="2"/>
              <a:buNone/>
            </a:pPr>
            <a:endParaRPr lang="en-GB" b="1">
              <a:latin typeface="Courier New" charset="0"/>
              <a:ea typeface="Courier New" charset="0"/>
              <a:cs typeface="Courier New" charset="0"/>
            </a:endParaRPr>
          </a:p>
          <a:p>
            <a:pPr lvl="1" eaLnBrk="1" hangingPunct="1">
              <a:lnSpc>
                <a:spcPct val="90000"/>
              </a:lnSpc>
            </a:pPr>
            <a:r>
              <a:rPr lang="en-GB" b="1">
                <a:latin typeface="Courier New" charset="0"/>
                <a:ea typeface="Courier New" charset="0"/>
                <a:cs typeface="Courier New" charset="0"/>
              </a:rPr>
              <a:t>list-name</a:t>
            </a:r>
            <a:r>
              <a:rPr lang="en-GB">
                <a:ea typeface="Courier New" charset="0"/>
                <a:cs typeface="Courier New" charset="0"/>
              </a:rPr>
              <a:t> – name to use for the prefix list</a:t>
            </a:r>
          </a:p>
          <a:p>
            <a:pPr lvl="1" eaLnBrk="1" hangingPunct="1">
              <a:lnSpc>
                <a:spcPct val="90000"/>
              </a:lnSpc>
            </a:pPr>
            <a:r>
              <a:rPr lang="en-GB" b="1">
                <a:latin typeface="Courier New" charset="0"/>
                <a:ea typeface="Courier New" charset="0"/>
                <a:cs typeface="Courier New" charset="0"/>
              </a:rPr>
              <a:t>seq-value</a:t>
            </a:r>
            <a:r>
              <a:rPr lang="en-GB">
                <a:ea typeface="Courier New" charset="0"/>
                <a:cs typeface="Courier New" charset="0"/>
              </a:rPr>
              <a:t> – numeric value of the sequence; optional</a:t>
            </a:r>
          </a:p>
          <a:p>
            <a:pPr lvl="1" eaLnBrk="1" hangingPunct="1">
              <a:lnSpc>
                <a:spcPct val="90000"/>
              </a:lnSpc>
            </a:pPr>
            <a:r>
              <a:rPr lang="en-GB" b="1">
                <a:latin typeface="Courier New" charset="0"/>
                <a:ea typeface="Courier New" charset="0"/>
                <a:cs typeface="Courier New" charset="0"/>
              </a:rPr>
              <a:t>network/len</a:t>
            </a:r>
            <a:r>
              <a:rPr lang="en-GB">
                <a:ea typeface="Courier New" charset="0"/>
                <a:cs typeface="Courier New" charset="0"/>
              </a:rPr>
              <a:t> – CIDR network address notation</a:t>
            </a:r>
            <a:endParaRPr lang="en-US">
              <a:ea typeface="Courier New" charset="0"/>
              <a:cs typeface="Courier New" charset="0"/>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GB"/>
              <a:t>Prefix List Configuration Syntax</a:t>
            </a:r>
            <a:endParaRPr lang="en-US"/>
          </a:p>
        </p:txBody>
      </p:sp>
      <p:sp>
        <p:nvSpPr>
          <p:cNvPr id="261123" name="Rectangle 3"/>
          <p:cNvSpPr>
            <a:spLocks noGrp="1" noChangeArrowheads="1"/>
          </p:cNvSpPr>
          <p:nvPr>
            <p:ph type="body" idx="1"/>
          </p:nvPr>
        </p:nvSpPr>
        <p:spPr/>
        <p:txBody>
          <a:bodyPr/>
          <a:lstStyle/>
          <a:p>
            <a:pPr eaLnBrk="1" hangingPunct="1"/>
            <a:r>
              <a:rPr lang="en-GB"/>
              <a:t>Prefix list configuration Syntax</a:t>
            </a:r>
          </a:p>
          <a:p>
            <a:pPr lvl="1" eaLnBrk="1" hangingPunct="1"/>
            <a:endParaRPr lang="en-GB"/>
          </a:p>
          <a:p>
            <a:pPr lvl="1" eaLnBrk="1" hangingPunct="1"/>
            <a:r>
              <a:rPr lang="en-GB" b="1">
                <a:latin typeface="Courier New" charset="0"/>
                <a:ea typeface="Courier New" charset="0"/>
                <a:cs typeface="Courier New" charset="0"/>
              </a:rPr>
              <a:t>ge-value</a:t>
            </a:r>
            <a:r>
              <a:rPr lang="en-GB"/>
              <a:t> – “from” value of range; matches equal or longer prefixes (more bits in the prefix, smaller blocks of address space)</a:t>
            </a:r>
          </a:p>
          <a:p>
            <a:pPr lvl="1" eaLnBrk="1" hangingPunct="1"/>
            <a:endParaRPr lang="en-GB"/>
          </a:p>
          <a:p>
            <a:pPr lvl="1" eaLnBrk="1" hangingPunct="1"/>
            <a:r>
              <a:rPr lang="en-GB" b="1">
                <a:latin typeface="Courier New" charset="0"/>
                <a:ea typeface="Courier New" charset="0"/>
                <a:cs typeface="Courier New" charset="0"/>
              </a:rPr>
              <a:t>le-value</a:t>
            </a:r>
            <a:r>
              <a:rPr lang="en-GB"/>
              <a:t> – “to” value of range; matches equal or shorter prefixes (less bits in the prefix, bigger blocks of address space)</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Connectionless Paradigm</a:t>
            </a:r>
            <a:endParaRPr lang="en-US"/>
          </a:p>
        </p:txBody>
      </p:sp>
      <p:sp>
        <p:nvSpPr>
          <p:cNvPr id="3277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pPr>
            <a:r>
              <a:rPr lang="en-US" dirty="0" smtClean="0"/>
              <a:t>There is no “connection” in IP</a:t>
            </a:r>
          </a:p>
          <a:p>
            <a:pPr lvl="1">
              <a:buClr>
                <a:schemeClr val="accent6">
                  <a:lumMod val="60000"/>
                  <a:lumOff val="40000"/>
                </a:schemeClr>
              </a:buClr>
              <a:buFont typeface="Wingdings" charset="2"/>
              <a:buChar char="§"/>
            </a:pPr>
            <a:r>
              <a:rPr lang="en-US" dirty="0" smtClean="0"/>
              <a:t>Packets can be delivered out-of-order</a:t>
            </a:r>
          </a:p>
          <a:p>
            <a:pPr lvl="1">
              <a:buClr>
                <a:schemeClr val="accent6">
                  <a:lumMod val="60000"/>
                  <a:lumOff val="40000"/>
                </a:schemeClr>
              </a:buClr>
              <a:buFont typeface="Wingdings" charset="2"/>
              <a:buChar char="§"/>
            </a:pPr>
            <a:r>
              <a:rPr lang="en-US" dirty="0" smtClean="0"/>
              <a:t>Each packet can take a different path to the destination</a:t>
            </a:r>
          </a:p>
          <a:p>
            <a:pPr lvl="1">
              <a:buClr>
                <a:schemeClr val="accent6">
                  <a:lumMod val="60000"/>
                  <a:lumOff val="40000"/>
                </a:schemeClr>
              </a:buClr>
              <a:buFont typeface="Wingdings" charset="2"/>
              <a:buChar char="§"/>
            </a:pPr>
            <a:r>
              <a:rPr lang="en-US" dirty="0" smtClean="0"/>
              <a:t>No error detection or correction in payload</a:t>
            </a:r>
          </a:p>
          <a:p>
            <a:pPr lvl="1">
              <a:buClr>
                <a:schemeClr val="accent6">
                  <a:lumMod val="60000"/>
                  <a:lumOff val="40000"/>
                </a:schemeClr>
              </a:buClr>
              <a:buFont typeface="Wingdings" charset="2"/>
              <a:buChar char="§"/>
            </a:pPr>
            <a:r>
              <a:rPr lang="en-US" dirty="0" smtClean="0"/>
              <a:t>No congestion control (beyond “drop”)</a:t>
            </a:r>
          </a:p>
          <a:p>
            <a:pPr>
              <a:buClr>
                <a:schemeClr val="accent6">
                  <a:lumMod val="60000"/>
                  <a:lumOff val="40000"/>
                </a:schemeClr>
              </a:buClr>
              <a:buFont typeface="Wingdings" charset="2"/>
              <a:buChar char="§"/>
            </a:pPr>
            <a:r>
              <a:rPr lang="en-US" dirty="0" smtClean="0"/>
              <a:t>TCP mitigates these for connection-oriented applications</a:t>
            </a:r>
          </a:p>
          <a:p>
            <a:pPr lvl="1">
              <a:buClr>
                <a:schemeClr val="accent6">
                  <a:lumMod val="60000"/>
                  <a:lumOff val="40000"/>
                </a:schemeClr>
              </a:buClr>
              <a:buFont typeface="Wingdings" charset="2"/>
              <a:buChar char="§"/>
            </a:pPr>
            <a:r>
              <a:rPr lang="en-US" dirty="0" smtClean="0"/>
              <a:t>error correction is by retransmission</a:t>
            </a:r>
          </a:p>
          <a:p>
            <a:pPr>
              <a:buClr>
                <a:schemeClr val="accent6">
                  <a:lumMod val="60000"/>
                  <a:lumOff val="40000"/>
                </a:schemeClr>
              </a:buClr>
            </a:pP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GB"/>
              <a:t>Prefix List Configuration Example</a:t>
            </a:r>
            <a:endParaRPr lang="en-US"/>
          </a:p>
        </p:txBody>
      </p:sp>
      <p:sp>
        <p:nvSpPr>
          <p:cNvPr id="262147" name="Rectangle 3"/>
          <p:cNvSpPr>
            <a:spLocks noGrp="1" noChangeArrowheads="1"/>
          </p:cNvSpPr>
          <p:nvPr>
            <p:ph type="body" idx="1"/>
          </p:nvPr>
        </p:nvSpPr>
        <p:spPr/>
        <p:txBody>
          <a:bodyPr/>
          <a:lstStyle/>
          <a:p>
            <a:pPr eaLnBrk="1" hangingPunct="1">
              <a:lnSpc>
                <a:spcPct val="90000"/>
              </a:lnSpc>
            </a:pPr>
            <a:r>
              <a:rPr lang="en-GB" sz="2400"/>
              <a:t>To deny a single /28 prefix:</a:t>
            </a:r>
          </a:p>
          <a:p>
            <a:pPr lvl="1" eaLnBrk="1" hangingPunct="1">
              <a:lnSpc>
                <a:spcPct val="90000"/>
              </a:lnSpc>
              <a:buFont typeface="Wingdings" charset="2"/>
              <a:buNone/>
            </a:pPr>
            <a:r>
              <a:rPr lang="en-GB" sz="1800" b="1">
                <a:latin typeface="Courier New" charset="0"/>
                <a:ea typeface="Courier New" charset="0"/>
                <a:cs typeface="Courier New" charset="0"/>
              </a:rPr>
              <a:t>ip prefix-list SIafnog deny 196.200.220.192/28</a:t>
            </a:r>
          </a:p>
          <a:p>
            <a:pPr lvl="1" eaLnBrk="1" hangingPunct="1">
              <a:lnSpc>
                <a:spcPct val="90000"/>
              </a:lnSpc>
              <a:buFont typeface="Wingdings" charset="2"/>
              <a:buNone/>
            </a:pPr>
            <a:endParaRPr lang="en-GB" sz="1800" b="1">
              <a:latin typeface="Courier New" charset="0"/>
              <a:ea typeface="Courier New" charset="0"/>
              <a:cs typeface="Courier New" charset="0"/>
            </a:endParaRPr>
          </a:p>
          <a:p>
            <a:pPr eaLnBrk="1" hangingPunct="1">
              <a:lnSpc>
                <a:spcPct val="90000"/>
              </a:lnSpc>
            </a:pPr>
            <a:r>
              <a:rPr lang="en-GB" sz="2400"/>
              <a:t>To accept prefixes with a prefix length of /8 up to /24:</a:t>
            </a:r>
          </a:p>
          <a:p>
            <a:pPr lvl="1" eaLnBrk="1" hangingPunct="1">
              <a:lnSpc>
                <a:spcPct val="90000"/>
              </a:lnSpc>
              <a:buFont typeface="Wingdings" charset="2"/>
              <a:buNone/>
            </a:pPr>
            <a:r>
              <a:rPr lang="en-GB" sz="1800" b="1">
                <a:latin typeface="Courier New" charset="0"/>
                <a:ea typeface="Courier New" charset="0"/>
                <a:cs typeface="Courier New" charset="0"/>
              </a:rPr>
              <a:t>ip prefix-list test1 permit 196.0.0.0/8 le 24</a:t>
            </a:r>
          </a:p>
          <a:p>
            <a:pPr lvl="1" eaLnBrk="1" hangingPunct="1">
              <a:lnSpc>
                <a:spcPct val="90000"/>
              </a:lnSpc>
              <a:buFont typeface="Wingdings" charset="2"/>
              <a:buNone/>
            </a:pPr>
            <a:endParaRPr lang="en-GB" sz="1800" b="1">
              <a:latin typeface="Courier New" charset="0"/>
              <a:ea typeface="Courier New" charset="0"/>
              <a:cs typeface="Courier New" charset="0"/>
            </a:endParaRPr>
          </a:p>
          <a:p>
            <a:pPr eaLnBrk="1" hangingPunct="1">
              <a:lnSpc>
                <a:spcPct val="90000"/>
              </a:lnSpc>
            </a:pPr>
            <a:r>
              <a:rPr lang="en-GB" sz="2400"/>
              <a:t>To deny prefixes with a mask greater than 25 in 196.200.220.0/24:</a:t>
            </a:r>
          </a:p>
          <a:p>
            <a:pPr lvl="1" eaLnBrk="1" hangingPunct="1">
              <a:lnSpc>
                <a:spcPct val="90000"/>
              </a:lnSpc>
              <a:buFont typeface="Wingdings" charset="2"/>
              <a:buNone/>
            </a:pPr>
            <a:r>
              <a:rPr lang="en-GB" sz="1800" b="1">
                <a:latin typeface="Courier New" charset="0"/>
                <a:ea typeface="Courier New" charset="0"/>
                <a:cs typeface="Courier New" charset="0"/>
              </a:rPr>
              <a:t>ip prefix-list test2 deny 196.200.220.0/24 ge 25</a:t>
            </a:r>
          </a:p>
          <a:p>
            <a:pPr lvl="1" eaLnBrk="1" hangingPunct="1">
              <a:lnSpc>
                <a:spcPct val="90000"/>
              </a:lnSpc>
              <a:buFont typeface="Wingdings" charset="2"/>
              <a:buNone/>
            </a:pPr>
            <a:endParaRPr lang="en-GB" sz="1800" b="1">
              <a:latin typeface="Courier New" charset="0"/>
              <a:ea typeface="Courier New" charset="0"/>
              <a:cs typeface="Courier New" charset="0"/>
            </a:endParaRPr>
          </a:p>
          <a:p>
            <a:pPr eaLnBrk="1" hangingPunct="1">
              <a:lnSpc>
                <a:spcPct val="90000"/>
              </a:lnSpc>
            </a:pPr>
            <a:r>
              <a:rPr lang="en-GB" sz="2400"/>
              <a:t>To allow all routes:</a:t>
            </a:r>
          </a:p>
          <a:p>
            <a:pPr lvl="1" eaLnBrk="1" hangingPunct="1">
              <a:lnSpc>
                <a:spcPct val="90000"/>
              </a:lnSpc>
              <a:buFont typeface="Wingdings" charset="2"/>
              <a:buNone/>
            </a:pPr>
            <a:r>
              <a:rPr lang="en-GB" sz="1800" b="1">
                <a:latin typeface="Courier New" charset="0"/>
                <a:ea typeface="Courier New" charset="0"/>
                <a:cs typeface="Courier New" charset="0"/>
              </a:rPr>
              <a:t>ip prefix-list test3 permit 0.0.0.0/0 le 32</a:t>
            </a:r>
            <a:endParaRPr lang="en-US" sz="1800" b="1">
              <a:latin typeface="Courier New" charset="0"/>
              <a:ea typeface="Courier New" charset="0"/>
              <a:cs typeface="Courier New" charset="0"/>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n-GB"/>
              <a:t>Disaster Recovery – ROM Monitor</a:t>
            </a:r>
            <a:endParaRPr lang="en-US"/>
          </a:p>
        </p:txBody>
      </p:sp>
      <p:sp>
        <p:nvSpPr>
          <p:cNvPr id="263171" name="Rectangle 3"/>
          <p:cNvSpPr>
            <a:spLocks noGrp="1" noChangeArrowheads="1"/>
          </p:cNvSpPr>
          <p:nvPr>
            <p:ph type="body" idx="1"/>
          </p:nvPr>
        </p:nvSpPr>
        <p:spPr/>
        <p:txBody>
          <a:bodyPr/>
          <a:lstStyle/>
          <a:p>
            <a:pPr eaLnBrk="1" hangingPunct="1">
              <a:lnSpc>
                <a:spcPct val="90000"/>
              </a:lnSpc>
            </a:pPr>
            <a:r>
              <a:rPr lang="en-GB"/>
              <a:t>ROM Monitor is very helpful in recovering from emergency failures such as:</a:t>
            </a:r>
          </a:p>
          <a:p>
            <a:pPr lvl="1" eaLnBrk="1" hangingPunct="1">
              <a:lnSpc>
                <a:spcPct val="90000"/>
              </a:lnSpc>
            </a:pPr>
            <a:r>
              <a:rPr lang="en-GB"/>
              <a:t>Password recovery</a:t>
            </a:r>
          </a:p>
          <a:p>
            <a:pPr lvl="1" eaLnBrk="1" hangingPunct="1">
              <a:lnSpc>
                <a:spcPct val="90000"/>
              </a:lnSpc>
            </a:pPr>
            <a:r>
              <a:rPr lang="en-GB"/>
              <a:t>Upload new IOS into router with NO IOS installed</a:t>
            </a:r>
          </a:p>
          <a:p>
            <a:pPr lvl="1" eaLnBrk="1" hangingPunct="1">
              <a:lnSpc>
                <a:spcPct val="90000"/>
              </a:lnSpc>
            </a:pPr>
            <a:r>
              <a:rPr lang="en-GB"/>
              <a:t>Selecting a boot source and default boot filename</a:t>
            </a:r>
          </a:p>
          <a:p>
            <a:pPr lvl="1" eaLnBrk="1" hangingPunct="1">
              <a:lnSpc>
                <a:spcPct val="90000"/>
              </a:lnSpc>
            </a:pPr>
            <a:r>
              <a:rPr lang="en-GB"/>
              <a:t>Set console terminal baud rate to upload new IOS quicker</a:t>
            </a:r>
          </a:p>
          <a:p>
            <a:pPr lvl="1" eaLnBrk="1" hangingPunct="1">
              <a:lnSpc>
                <a:spcPct val="90000"/>
              </a:lnSpc>
            </a:pPr>
            <a:r>
              <a:rPr lang="en-GB"/>
              <a:t>Load operating software from ROM</a:t>
            </a:r>
          </a:p>
          <a:p>
            <a:pPr lvl="1" eaLnBrk="1" hangingPunct="1">
              <a:lnSpc>
                <a:spcPct val="90000"/>
              </a:lnSpc>
            </a:pPr>
            <a:r>
              <a:rPr lang="en-GB"/>
              <a:t>Enable booting from a TFTP server</a:t>
            </a:r>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GB"/>
              <a:t>Getting to the ROM Monitor</a:t>
            </a:r>
            <a:endParaRPr lang="en-US"/>
          </a:p>
        </p:txBody>
      </p:sp>
      <p:sp>
        <p:nvSpPr>
          <p:cNvPr id="264195" name="Rectangle 3"/>
          <p:cNvSpPr>
            <a:spLocks noGrp="1" noChangeArrowheads="1"/>
          </p:cNvSpPr>
          <p:nvPr>
            <p:ph type="body" idx="1"/>
          </p:nvPr>
        </p:nvSpPr>
        <p:spPr>
          <a:xfrm>
            <a:off x="495300" y="1600200"/>
            <a:ext cx="8912225" cy="5029200"/>
          </a:xfrm>
        </p:spPr>
        <p:txBody>
          <a:bodyPr/>
          <a:lstStyle/>
          <a:p>
            <a:pPr eaLnBrk="1" hangingPunct="1">
              <a:lnSpc>
                <a:spcPct val="90000"/>
              </a:lnSpc>
            </a:pPr>
            <a:r>
              <a:rPr lang="en-GB" sz="2400"/>
              <a:t>Windows using HyperTerminal for the console session</a:t>
            </a:r>
          </a:p>
          <a:p>
            <a:pPr lvl="1" eaLnBrk="1" hangingPunct="1">
              <a:lnSpc>
                <a:spcPct val="90000"/>
              </a:lnSpc>
            </a:pPr>
            <a:r>
              <a:rPr lang="en-GB" sz="2000"/>
              <a:t>Ctrl-Break</a:t>
            </a:r>
          </a:p>
          <a:p>
            <a:pPr lvl="1" eaLnBrk="1" hangingPunct="1">
              <a:lnSpc>
                <a:spcPct val="90000"/>
              </a:lnSpc>
            </a:pPr>
            <a:endParaRPr lang="en-GB" sz="2000"/>
          </a:p>
          <a:p>
            <a:pPr eaLnBrk="1" hangingPunct="1">
              <a:lnSpc>
                <a:spcPct val="90000"/>
              </a:lnSpc>
            </a:pPr>
            <a:r>
              <a:rPr lang="en-GB" sz="2400"/>
              <a:t>FreeBSD/UNIX using Tip for the console session</a:t>
            </a:r>
          </a:p>
          <a:p>
            <a:pPr lvl="1" eaLnBrk="1" hangingPunct="1">
              <a:lnSpc>
                <a:spcPct val="90000"/>
              </a:lnSpc>
            </a:pPr>
            <a:r>
              <a:rPr lang="en-GB" sz="2000"/>
              <a:t>&lt;Enter&gt;, then  ~# OR</a:t>
            </a:r>
          </a:p>
          <a:p>
            <a:pPr lvl="1" eaLnBrk="1" hangingPunct="1">
              <a:lnSpc>
                <a:spcPct val="90000"/>
              </a:lnSpc>
            </a:pPr>
            <a:r>
              <a:rPr lang="en-GB" sz="2000"/>
              <a:t> Ctrl-], then Break or Ctrl-C</a:t>
            </a:r>
          </a:p>
          <a:p>
            <a:pPr lvl="1" eaLnBrk="1" hangingPunct="1">
              <a:lnSpc>
                <a:spcPct val="90000"/>
              </a:lnSpc>
            </a:pPr>
            <a:endParaRPr lang="en-GB" sz="2000"/>
          </a:p>
          <a:p>
            <a:pPr eaLnBrk="1" hangingPunct="1">
              <a:lnSpc>
                <a:spcPct val="90000"/>
              </a:lnSpc>
            </a:pPr>
            <a:r>
              <a:rPr lang="en-GB" sz="2400"/>
              <a:t>Linux using Minicom for the console session</a:t>
            </a:r>
          </a:p>
          <a:p>
            <a:pPr lvl="1" eaLnBrk="1" hangingPunct="1">
              <a:lnSpc>
                <a:spcPct val="90000"/>
              </a:lnSpc>
            </a:pPr>
            <a:r>
              <a:rPr lang="en-GB" sz="2000"/>
              <a:t>Ctrl-A F</a:t>
            </a:r>
          </a:p>
          <a:p>
            <a:pPr lvl="1" eaLnBrk="1" hangingPunct="1">
              <a:lnSpc>
                <a:spcPct val="90000"/>
              </a:lnSpc>
            </a:pPr>
            <a:endParaRPr lang="en-GB" sz="2000"/>
          </a:p>
          <a:p>
            <a:pPr eaLnBrk="1" hangingPunct="1">
              <a:lnSpc>
                <a:spcPct val="90000"/>
              </a:lnSpc>
            </a:pPr>
            <a:r>
              <a:rPr lang="en-US" sz="2400"/>
              <a:t>MacOS using Zterm for the console session</a:t>
            </a:r>
          </a:p>
          <a:p>
            <a:pPr lvl="1" eaLnBrk="1" hangingPunct="1">
              <a:lnSpc>
                <a:spcPct val="90000"/>
              </a:lnSpc>
            </a:pPr>
            <a:r>
              <a:rPr lang="en-US" sz="2000"/>
              <a:t>Apple B</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GB" sz="4000"/>
              <a:t>Disaster Recovery:</a:t>
            </a:r>
            <a:br>
              <a:rPr lang="en-GB" sz="4000"/>
            </a:br>
            <a:r>
              <a:rPr lang="en-GB" sz="4000"/>
              <a:t>How to Recover a Lost Password</a:t>
            </a:r>
            <a:endParaRPr lang="en-US" sz="4000"/>
          </a:p>
        </p:txBody>
      </p:sp>
      <p:sp>
        <p:nvSpPr>
          <p:cNvPr id="265219" name="Rectangle 3"/>
          <p:cNvSpPr>
            <a:spLocks noGrp="1" noChangeArrowheads="1"/>
          </p:cNvSpPr>
          <p:nvPr>
            <p:ph type="body" idx="1"/>
          </p:nvPr>
        </p:nvSpPr>
        <p:spPr/>
        <p:txBody>
          <a:bodyPr/>
          <a:lstStyle/>
          <a:p>
            <a:pPr eaLnBrk="1" hangingPunct="1"/>
            <a:r>
              <a:rPr lang="en-GB"/>
              <a:t>Connect your PC’s serial port to the router’s console port</a:t>
            </a:r>
          </a:p>
          <a:p>
            <a:pPr eaLnBrk="1" hangingPunct="1"/>
            <a:r>
              <a:rPr lang="en-GB"/>
              <a:t>Configure your PC’s serial port:</a:t>
            </a:r>
          </a:p>
          <a:p>
            <a:pPr lvl="1" eaLnBrk="1" hangingPunct="1"/>
            <a:endParaRPr lang="en-GB"/>
          </a:p>
          <a:p>
            <a:pPr lvl="1" eaLnBrk="1" hangingPunct="1"/>
            <a:r>
              <a:rPr lang="en-GB"/>
              <a:t> 9600 baud rate</a:t>
            </a:r>
          </a:p>
          <a:p>
            <a:pPr lvl="1" eaLnBrk="1" hangingPunct="1"/>
            <a:r>
              <a:rPr lang="en-GB"/>
              <a:t> No parity</a:t>
            </a:r>
          </a:p>
          <a:p>
            <a:pPr lvl="1" eaLnBrk="1" hangingPunct="1"/>
            <a:r>
              <a:rPr lang="en-GB"/>
              <a:t> 8 data bits</a:t>
            </a:r>
          </a:p>
          <a:p>
            <a:pPr lvl="1" eaLnBrk="1" hangingPunct="1"/>
            <a:r>
              <a:rPr lang="en-GB"/>
              <a:t> 1 stop bit</a:t>
            </a:r>
          </a:p>
          <a:p>
            <a:pPr lvl="1" eaLnBrk="1" hangingPunct="1"/>
            <a:r>
              <a:rPr lang="en-GB"/>
              <a:t> No flow control</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r>
              <a:rPr lang="en-GB" sz="4000"/>
              <a:t>Disaster Recovery:</a:t>
            </a:r>
            <a:br>
              <a:rPr lang="en-GB" sz="4000"/>
            </a:br>
            <a:r>
              <a:rPr lang="en-GB" sz="4000"/>
              <a:t>How to Recover a Lost Password</a:t>
            </a:r>
            <a:endParaRPr lang="en-US" sz="4000"/>
          </a:p>
        </p:txBody>
      </p:sp>
      <p:sp>
        <p:nvSpPr>
          <p:cNvPr id="266243" name="Rectangle 3"/>
          <p:cNvSpPr>
            <a:spLocks noGrp="1" noChangeArrowheads="1"/>
          </p:cNvSpPr>
          <p:nvPr>
            <p:ph type="body" idx="1"/>
          </p:nvPr>
        </p:nvSpPr>
        <p:spPr/>
        <p:txBody>
          <a:bodyPr/>
          <a:lstStyle/>
          <a:p>
            <a:pPr eaLnBrk="1" hangingPunct="1">
              <a:lnSpc>
                <a:spcPct val="90000"/>
              </a:lnSpc>
            </a:pPr>
            <a:r>
              <a:rPr lang="en-GB"/>
              <a:t>Your configuration register should be 0x2102; use “</a:t>
            </a:r>
            <a:r>
              <a:rPr lang="en-GB" b="1">
                <a:latin typeface="Courier New" charset="0"/>
                <a:ea typeface="Courier New" charset="0"/>
                <a:cs typeface="Courier New" charset="0"/>
              </a:rPr>
              <a:t>show version</a:t>
            </a:r>
            <a:r>
              <a:rPr lang="en-GB"/>
              <a:t>” command to check</a:t>
            </a:r>
          </a:p>
          <a:p>
            <a:pPr eaLnBrk="1" hangingPunct="1">
              <a:lnSpc>
                <a:spcPct val="90000"/>
              </a:lnSpc>
            </a:pPr>
            <a:r>
              <a:rPr lang="en-GB"/>
              <a:t>Reboot the router and apply the Break-sequence within 60 seconds of powering the router, to put it into ROMMON mode</a:t>
            </a:r>
          </a:p>
          <a:p>
            <a:pPr lvl="1" eaLnBrk="1" hangingPunct="1">
              <a:lnSpc>
                <a:spcPct val="90000"/>
              </a:lnSpc>
            </a:pPr>
            <a:endParaRPr lang="en-GB"/>
          </a:p>
          <a:p>
            <a:pPr lvl="1" eaLnBrk="1" hangingPunct="1">
              <a:lnSpc>
                <a:spcPct val="90000"/>
              </a:lnSpc>
              <a:buFont typeface="Wingdings" charset="2"/>
              <a:buNone/>
            </a:pPr>
            <a:r>
              <a:rPr lang="en-GB" b="1">
                <a:latin typeface="Courier New" charset="0"/>
                <a:ea typeface="Courier New" charset="0"/>
                <a:cs typeface="Courier New" charset="0"/>
              </a:rPr>
              <a:t>Rommon 1&gt;confreg 0x2142</a:t>
            </a:r>
          </a:p>
          <a:p>
            <a:pPr lvl="1" eaLnBrk="1" hangingPunct="1">
              <a:lnSpc>
                <a:spcPct val="90000"/>
              </a:lnSpc>
              <a:buFont typeface="Wingdings" charset="2"/>
              <a:buNone/>
            </a:pPr>
            <a:r>
              <a:rPr lang="en-GB" b="1">
                <a:latin typeface="Courier New" charset="0"/>
                <a:ea typeface="Courier New" charset="0"/>
                <a:cs typeface="Courier New" charset="0"/>
              </a:rPr>
              <a:t>Rommon 2&gt;reset</a:t>
            </a:r>
          </a:p>
          <a:p>
            <a:pPr lvl="1" eaLnBrk="1" hangingPunct="1">
              <a:lnSpc>
                <a:spcPct val="90000"/>
              </a:lnSpc>
            </a:pPr>
            <a:endParaRPr lang="en-GB"/>
          </a:p>
          <a:p>
            <a:pPr lvl="1" eaLnBrk="1" hangingPunct="1">
              <a:lnSpc>
                <a:spcPct val="90000"/>
              </a:lnSpc>
            </a:pPr>
            <a:r>
              <a:rPr lang="en-GB"/>
              <a:t>Router reboots, bypassing startup-config file</a:t>
            </a:r>
            <a:endParaRPr lang="en-US"/>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r>
              <a:rPr lang="en-GB" sz="4000"/>
              <a:t>Disaster Recovery:</a:t>
            </a:r>
            <a:br>
              <a:rPr lang="en-GB" sz="4000"/>
            </a:br>
            <a:r>
              <a:rPr lang="en-GB" sz="4000"/>
              <a:t>How to Recover a Lost Password</a:t>
            </a:r>
            <a:endParaRPr lang="en-US" sz="4000"/>
          </a:p>
        </p:txBody>
      </p:sp>
      <p:sp>
        <p:nvSpPr>
          <p:cNvPr id="267267" name="Rectangle 3"/>
          <p:cNvSpPr>
            <a:spLocks noGrp="1" noChangeArrowheads="1"/>
          </p:cNvSpPr>
          <p:nvPr>
            <p:ph type="body" idx="1"/>
          </p:nvPr>
        </p:nvSpPr>
        <p:spPr>
          <a:xfrm>
            <a:off x="495300" y="1600200"/>
            <a:ext cx="9213850" cy="4997450"/>
          </a:xfrm>
        </p:spPr>
        <p:txBody>
          <a:bodyPr/>
          <a:lstStyle/>
          <a:p>
            <a:pPr lvl="1" eaLnBrk="1" hangingPunct="1">
              <a:lnSpc>
                <a:spcPct val="88000"/>
              </a:lnSpc>
              <a:buFont typeface="Wingdings" charset="2"/>
              <a:buNone/>
            </a:pPr>
            <a:r>
              <a:rPr lang="en-GB" sz="2000" b="1">
                <a:latin typeface="Courier New" charset="0"/>
                <a:ea typeface="Courier New" charset="0"/>
                <a:cs typeface="Courier New" charset="0"/>
              </a:rPr>
              <a:t>Type Ctrl-C to exit Setup mode</a:t>
            </a:r>
          </a:p>
          <a:p>
            <a:pPr lvl="1" eaLnBrk="1" hangingPunct="1">
              <a:lnSpc>
                <a:spcPct val="90000"/>
              </a:lnSpc>
              <a:buFont typeface="Wingdings" charset="2"/>
              <a:buNone/>
            </a:pPr>
            <a:endParaRPr lang="en-GB" sz="2000" b="1">
              <a:latin typeface="Courier New" charset="0"/>
              <a:ea typeface="Courier New" charset="0"/>
              <a:cs typeface="Courier New" charset="0"/>
            </a:endParaRPr>
          </a:p>
          <a:p>
            <a:pPr lvl="1" eaLnBrk="1" hangingPunct="1">
              <a:lnSpc>
                <a:spcPct val="90000"/>
              </a:lnSpc>
              <a:buFont typeface="Wingdings" charset="2"/>
              <a:buNone/>
            </a:pPr>
            <a:r>
              <a:rPr lang="en-GB" sz="2000" b="1">
                <a:latin typeface="Courier New" charset="0"/>
                <a:ea typeface="Courier New" charset="0"/>
                <a:cs typeface="Courier New" charset="0"/>
              </a:rPr>
              <a:t>Router&gt;enable</a:t>
            </a:r>
          </a:p>
          <a:p>
            <a:pPr lvl="1" eaLnBrk="1" hangingPunct="1">
              <a:lnSpc>
                <a:spcPct val="90000"/>
              </a:lnSpc>
              <a:buFont typeface="Wingdings" charset="2"/>
              <a:buNone/>
            </a:pPr>
            <a:r>
              <a:rPr lang="en-GB" sz="2000" b="1">
                <a:latin typeface="Courier New" charset="0"/>
                <a:ea typeface="Courier New" charset="0"/>
                <a:cs typeface="Courier New" charset="0"/>
              </a:rPr>
              <a:t>Router#copy start run </a:t>
            </a:r>
            <a:r>
              <a:rPr lang="en-GB" sz="2000">
                <a:ea typeface="Courier New" charset="0"/>
                <a:cs typeface="Courier New" charset="0"/>
              </a:rPr>
              <a:t>(only!!!)</a:t>
            </a:r>
          </a:p>
          <a:p>
            <a:pPr lvl="1" eaLnBrk="1" hangingPunct="1">
              <a:lnSpc>
                <a:spcPct val="90000"/>
              </a:lnSpc>
              <a:buFont typeface="Wingdings" charset="2"/>
              <a:buNone/>
            </a:pPr>
            <a:r>
              <a:rPr lang="en-GB" sz="2000" b="1">
                <a:latin typeface="Courier New" charset="0"/>
                <a:ea typeface="Courier New" charset="0"/>
                <a:cs typeface="Courier New" charset="0"/>
              </a:rPr>
              <a:t>Router#show running</a:t>
            </a:r>
          </a:p>
          <a:p>
            <a:pPr lvl="1" eaLnBrk="1" hangingPunct="1">
              <a:lnSpc>
                <a:spcPct val="90000"/>
              </a:lnSpc>
              <a:buFont typeface="Wingdings" charset="2"/>
              <a:buNone/>
            </a:pPr>
            <a:endParaRPr lang="en-GB" sz="2000" b="1">
              <a:latin typeface="Courier New" charset="0"/>
              <a:ea typeface="Courier New" charset="0"/>
              <a:cs typeface="Courier New" charset="0"/>
            </a:endParaRPr>
          </a:p>
          <a:p>
            <a:pPr lvl="1" eaLnBrk="1" hangingPunct="1">
              <a:lnSpc>
                <a:spcPct val="90000"/>
              </a:lnSpc>
              <a:buFont typeface="Wingdings" charset="2"/>
              <a:buNone/>
            </a:pPr>
            <a:r>
              <a:rPr lang="en-GB" sz="2000" b="1">
                <a:latin typeface="Courier New" charset="0"/>
                <a:ea typeface="Courier New" charset="0"/>
                <a:cs typeface="Courier New" charset="0"/>
              </a:rPr>
              <a:t>Router#conf t</a:t>
            </a:r>
          </a:p>
          <a:p>
            <a:pPr lvl="1" eaLnBrk="1" hangingPunct="1">
              <a:lnSpc>
                <a:spcPct val="90000"/>
              </a:lnSpc>
              <a:buFont typeface="Wingdings" charset="2"/>
              <a:buNone/>
            </a:pPr>
            <a:r>
              <a:rPr lang="en-GB" sz="2000" b="1">
                <a:latin typeface="Courier New" charset="0"/>
                <a:ea typeface="Courier New" charset="0"/>
                <a:cs typeface="Courier New" charset="0"/>
              </a:rPr>
              <a:t>Router(config)enable secret forgotten</a:t>
            </a:r>
          </a:p>
          <a:p>
            <a:pPr lvl="1" eaLnBrk="1" hangingPunct="1">
              <a:lnSpc>
                <a:spcPct val="90000"/>
              </a:lnSpc>
              <a:buFont typeface="Wingdings" charset="2"/>
              <a:buNone/>
            </a:pPr>
            <a:r>
              <a:rPr lang="en-GB" sz="2000" b="1">
                <a:latin typeface="Courier New" charset="0"/>
                <a:ea typeface="Courier New" charset="0"/>
                <a:cs typeface="Courier New" charset="0"/>
              </a:rPr>
              <a:t>Router(config)int e0/0…</a:t>
            </a:r>
          </a:p>
          <a:p>
            <a:pPr lvl="1" eaLnBrk="1" hangingPunct="1">
              <a:lnSpc>
                <a:spcPct val="90000"/>
              </a:lnSpc>
              <a:buFont typeface="Wingdings" charset="2"/>
              <a:buNone/>
            </a:pPr>
            <a:r>
              <a:rPr lang="en-GB" sz="2000" b="1">
                <a:latin typeface="Courier New" charset="0"/>
                <a:ea typeface="Courier New" charset="0"/>
                <a:cs typeface="Courier New" charset="0"/>
              </a:rPr>
              <a:t>Router(config-if)no shut</a:t>
            </a:r>
          </a:p>
          <a:p>
            <a:pPr lvl="1" eaLnBrk="1" hangingPunct="1">
              <a:lnSpc>
                <a:spcPct val="90000"/>
              </a:lnSpc>
              <a:buFont typeface="Wingdings" charset="2"/>
              <a:buNone/>
            </a:pPr>
            <a:r>
              <a:rPr lang="en-GB" sz="2000" b="1">
                <a:latin typeface="Courier New" charset="0"/>
                <a:ea typeface="Courier New" charset="0"/>
                <a:cs typeface="Courier New" charset="0"/>
              </a:rPr>
              <a:t>Router(config)config-register 0x2102</a:t>
            </a:r>
          </a:p>
          <a:p>
            <a:pPr lvl="1" eaLnBrk="1" hangingPunct="1">
              <a:lnSpc>
                <a:spcPct val="90000"/>
              </a:lnSpc>
              <a:buFont typeface="Wingdings" charset="2"/>
              <a:buNone/>
            </a:pPr>
            <a:r>
              <a:rPr lang="en-GB" sz="2000" b="1">
                <a:latin typeface="Courier New" charset="0"/>
                <a:ea typeface="Courier New" charset="0"/>
                <a:cs typeface="Courier New" charset="0"/>
              </a:rPr>
              <a:t>Router(config)Ctrl-Z or end</a:t>
            </a:r>
          </a:p>
          <a:p>
            <a:pPr lvl="1" eaLnBrk="1" hangingPunct="1">
              <a:lnSpc>
                <a:spcPct val="90000"/>
              </a:lnSpc>
              <a:buFont typeface="Wingdings" charset="2"/>
              <a:buNone/>
            </a:pPr>
            <a:r>
              <a:rPr lang="en-GB" sz="2000" b="1">
                <a:latin typeface="Courier New" charset="0"/>
                <a:ea typeface="Courier New" charset="0"/>
                <a:cs typeface="Courier New" charset="0"/>
              </a:rPr>
              <a:t>Router#copy run start</a:t>
            </a:r>
          </a:p>
          <a:p>
            <a:pPr lvl="1" eaLnBrk="1" hangingPunct="1">
              <a:lnSpc>
                <a:spcPct val="90000"/>
              </a:lnSpc>
              <a:buFont typeface="Wingdings" charset="2"/>
              <a:buNone/>
            </a:pPr>
            <a:r>
              <a:rPr lang="en-GB" sz="2000" b="1">
                <a:latin typeface="Courier New" charset="0"/>
                <a:ea typeface="Courier New" charset="0"/>
                <a:cs typeface="Courier New" charset="0"/>
              </a:rPr>
              <a:t>Router#reload</a:t>
            </a:r>
            <a:endParaRPr lang="en-US" sz="2000" b="1">
              <a:latin typeface="Courier New" charset="0"/>
              <a:ea typeface="Courier New" charset="0"/>
              <a:cs typeface="Courier New" charset="0"/>
            </a:endParaRP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8290"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Basic IPv6</a:t>
            </a:r>
            <a:br>
              <a:rPr lang="en-GB" sz="5800">
                <a:solidFill>
                  <a:srgbClr val="2D2DB9"/>
                </a:solidFill>
                <a:latin typeface="Garamond" pitchFamily="1" charset="0"/>
              </a:rPr>
            </a:br>
            <a:r>
              <a:rPr lang="en-GB" sz="5800">
                <a:solidFill>
                  <a:srgbClr val="2D2DB9"/>
                </a:solidFill>
                <a:latin typeface="Garamond" pitchFamily="1" charset="0"/>
              </a:rPr>
              <a:t>Configuration</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9314" name="Rectangle 4"/>
          <p:cNvSpPr>
            <a:spLocks noGrp="1" noChangeArrowheads="1"/>
          </p:cNvSpPr>
          <p:nvPr>
            <p:ph type="title"/>
          </p:nvPr>
        </p:nvSpPr>
        <p:spPr/>
        <p:txBody>
          <a:bodyPr/>
          <a:lstStyle/>
          <a:p>
            <a:pPr eaLnBrk="1" hangingPunct="1"/>
            <a:r>
              <a:rPr lang="en-US"/>
              <a:t>IPv6 Configuration</a:t>
            </a:r>
          </a:p>
        </p:txBody>
      </p:sp>
      <p:sp>
        <p:nvSpPr>
          <p:cNvPr id="269315" name="Rectangle 5"/>
          <p:cNvSpPr>
            <a:spLocks noGrp="1" noChangeArrowheads="1"/>
          </p:cNvSpPr>
          <p:nvPr>
            <p:ph type="body" idx="1"/>
          </p:nvPr>
        </p:nvSpPr>
        <p:spPr>
          <a:xfrm>
            <a:off x="495300" y="1600200"/>
            <a:ext cx="8912225" cy="5105400"/>
          </a:xfrm>
        </p:spPr>
        <p:txBody>
          <a:bodyPr/>
          <a:lstStyle/>
          <a:p>
            <a:pPr eaLnBrk="1" hangingPunct="1"/>
            <a:r>
              <a:rPr lang="en-US"/>
              <a:t>Enabling IPv6:</a:t>
            </a:r>
          </a:p>
          <a:p>
            <a:pPr lvl="2" eaLnBrk="1" hangingPunct="1"/>
            <a:endParaRPr lang="en-US"/>
          </a:p>
          <a:p>
            <a:pPr lvl="2" eaLnBrk="1" hangingPunct="1">
              <a:buFont typeface="Wingdings" charset="2"/>
              <a:buNone/>
            </a:pPr>
            <a:r>
              <a:rPr lang="en-US" b="1">
                <a:latin typeface="Courier New" charset="0"/>
              </a:rPr>
              <a:t>Router(config)# ipv6 unicast-routing</a:t>
            </a:r>
          </a:p>
          <a:p>
            <a:pPr lvl="2" eaLnBrk="1" hangingPunct="1">
              <a:buFont typeface="Wingdings" charset="2"/>
              <a:buNone/>
            </a:pPr>
            <a:endParaRPr lang="en-US" b="1">
              <a:latin typeface="Courier New" charset="0"/>
            </a:endParaRPr>
          </a:p>
          <a:p>
            <a:pPr eaLnBrk="1" hangingPunct="1"/>
            <a:r>
              <a:rPr lang="en-US"/>
              <a:t>Disable Source Routing</a:t>
            </a:r>
          </a:p>
          <a:p>
            <a:pPr lvl="2" eaLnBrk="1" hangingPunct="1"/>
            <a:endParaRPr lang="en-US"/>
          </a:p>
          <a:p>
            <a:pPr lvl="2" eaLnBrk="1" hangingPunct="1">
              <a:buFont typeface="Wingdings" charset="2"/>
              <a:buNone/>
            </a:pPr>
            <a:r>
              <a:rPr lang="en-US" b="1">
                <a:latin typeface="Courier New" charset="0"/>
              </a:rPr>
              <a:t>Router(config)# no ipv6 source route</a:t>
            </a:r>
          </a:p>
          <a:p>
            <a:pPr lvl="2" eaLnBrk="1" hangingPunct="1">
              <a:buFont typeface="Wingdings" charset="2"/>
              <a:buNone/>
            </a:pPr>
            <a:endParaRPr lang="en-US" b="1">
              <a:latin typeface="Courier New" charset="0"/>
            </a:endParaRPr>
          </a:p>
          <a:p>
            <a:pPr eaLnBrk="1" hangingPunct="1"/>
            <a:r>
              <a:rPr lang="en-US"/>
              <a:t>Activating IPv6 CEF</a:t>
            </a:r>
          </a:p>
          <a:p>
            <a:pPr lvl="2" eaLnBrk="1" hangingPunct="1"/>
            <a:endParaRPr lang="en-US"/>
          </a:p>
          <a:p>
            <a:pPr lvl="2" eaLnBrk="1" hangingPunct="1">
              <a:buFont typeface="Wingdings" charset="2"/>
              <a:buNone/>
            </a:pPr>
            <a:r>
              <a:rPr lang="en-US" b="1">
                <a:latin typeface="Courier New" charset="0"/>
              </a:rPr>
              <a:t>Router(config)# ipv6 cef</a:t>
            </a:r>
          </a:p>
          <a:p>
            <a:pPr eaLnBrk="1" hangingPunct="1"/>
            <a:endParaRPr lang="en-US" b="1">
              <a:latin typeface="Courier New" charset="0"/>
            </a:endParaRPr>
          </a:p>
        </p:txBody>
      </p:sp>
    </p:spTree>
  </p:cSld>
  <p:clrMapOvr>
    <a:masterClrMapping/>
  </p:clrMapOvr>
  <p:transition spd="me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GB"/>
              <a:t>IPv6 Configuration - Interfaces</a:t>
            </a:r>
          </a:p>
        </p:txBody>
      </p:sp>
      <p:sp>
        <p:nvSpPr>
          <p:cNvPr id="271363" name="Rectangle 3"/>
          <p:cNvSpPr>
            <a:spLocks noGrp="1" noChangeArrowheads="1"/>
          </p:cNvSpPr>
          <p:nvPr>
            <p:ph type="body" idx="1"/>
          </p:nvPr>
        </p:nvSpPr>
        <p:spPr/>
        <p:txBody>
          <a:bodyPr/>
          <a:lstStyle/>
          <a:p>
            <a:pPr eaLnBrk="1" hangingPunct="1"/>
            <a:r>
              <a:rPr lang="en-US" sz="2400"/>
              <a:t>Configuring interfaces:</a:t>
            </a:r>
          </a:p>
          <a:p>
            <a:pPr lvl="1" eaLnBrk="1" hangingPunct="1"/>
            <a:r>
              <a:rPr lang="en-US" sz="2000"/>
              <a:t>A global or unique local IPv6 address:</a:t>
            </a:r>
          </a:p>
          <a:p>
            <a:pPr lvl="2" eaLnBrk="1" hangingPunct="1"/>
            <a:endParaRPr lang="en-US" sz="1800"/>
          </a:p>
          <a:p>
            <a:pPr lvl="2" eaLnBrk="1" hangingPunct="1">
              <a:buFont typeface="Wingdings" charset="2"/>
              <a:buNone/>
            </a:pPr>
            <a:r>
              <a:rPr lang="en-US" sz="1800" b="1">
                <a:latin typeface="Courier New" charset="0"/>
              </a:rPr>
              <a:t>Router(config-if)# ipv6 address X:X..X:X/prefix</a:t>
            </a:r>
          </a:p>
          <a:p>
            <a:pPr lvl="2" eaLnBrk="1" hangingPunct="1">
              <a:buFont typeface="Wingdings" charset="2"/>
              <a:buNone/>
            </a:pPr>
            <a:endParaRPr lang="en-US" sz="1800" b="1">
              <a:latin typeface="Courier New" charset="0"/>
            </a:endParaRPr>
          </a:p>
          <a:p>
            <a:pPr lvl="1" eaLnBrk="1" hangingPunct="1"/>
            <a:r>
              <a:rPr lang="en-US" sz="2000"/>
              <a:t>An EUI-64 based IPv6 address (not a good idea on a router):</a:t>
            </a:r>
          </a:p>
          <a:p>
            <a:pPr lvl="2" eaLnBrk="1" hangingPunct="1"/>
            <a:endParaRPr lang="en-US" sz="1800"/>
          </a:p>
          <a:p>
            <a:pPr lvl="2" eaLnBrk="1" hangingPunct="1">
              <a:buFont typeface="Wingdings" charset="2"/>
              <a:buNone/>
            </a:pPr>
            <a:r>
              <a:rPr lang="en-US" sz="1800" b="1">
                <a:latin typeface="Courier New" charset="0"/>
              </a:rPr>
              <a:t>Router(config-if)# ipv6 address X:X::/prefix eui-64</a:t>
            </a:r>
            <a:endParaRPr lang="en-GB" sz="1800" b="1">
              <a:latin typeface="Courier New" charset="0"/>
            </a:endParaRPr>
          </a:p>
          <a:p>
            <a:pPr eaLnBrk="1" hangingPunct="1">
              <a:buFont typeface="Wingdings" charset="2"/>
              <a:buNone/>
            </a:pPr>
            <a:endParaRPr lang="en-GB" sz="2400" b="1">
              <a:latin typeface="Courier New" charset="0"/>
            </a:endParaRPr>
          </a:p>
          <a:p>
            <a:pPr eaLnBrk="1" hangingPunct="1">
              <a:buFont typeface="Wingdings" charset="2"/>
              <a:buNone/>
            </a:pPr>
            <a:endParaRPr lang="en-GB" sz="2400" b="1">
              <a:latin typeface="Courier New" charset="0"/>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t>IPv6 Configuration</a:t>
            </a:r>
          </a:p>
        </p:txBody>
      </p:sp>
      <p:sp>
        <p:nvSpPr>
          <p:cNvPr id="272387" name="Rectangle 3"/>
          <p:cNvSpPr>
            <a:spLocks noGrp="1" noChangeArrowheads="1"/>
          </p:cNvSpPr>
          <p:nvPr>
            <p:ph type="body" idx="1"/>
          </p:nvPr>
        </p:nvSpPr>
        <p:spPr>
          <a:xfrm>
            <a:off x="495300" y="1600200"/>
            <a:ext cx="8912225" cy="4724400"/>
          </a:xfrm>
        </p:spPr>
        <p:txBody>
          <a:bodyPr/>
          <a:lstStyle/>
          <a:p>
            <a:pPr eaLnBrk="1" hangingPunct="1"/>
            <a:r>
              <a:rPr lang="en-US" sz="2000"/>
              <a:t>Note that by configuring any IPv6 address on an interface, you will see a global or unique-local IPv6 address and a link-local IPv6 address on the interface</a:t>
            </a:r>
          </a:p>
          <a:p>
            <a:pPr lvl="1" eaLnBrk="1" hangingPunct="1"/>
            <a:r>
              <a:rPr lang="en-US" sz="1800"/>
              <a:t>Link-local IPv6 address format is: </a:t>
            </a:r>
          </a:p>
          <a:p>
            <a:pPr lvl="1" eaLnBrk="1" hangingPunct="1"/>
            <a:endParaRPr lang="en-US" sz="1800"/>
          </a:p>
          <a:p>
            <a:pPr lvl="1" eaLnBrk="1" hangingPunct="1">
              <a:buFont typeface="Wingdings" charset="2"/>
              <a:buNone/>
            </a:pPr>
            <a:r>
              <a:rPr lang="en-US" sz="1800" b="1">
                <a:latin typeface="Courier New" charset="0"/>
              </a:rPr>
              <a:t>	FE80::interface-id</a:t>
            </a:r>
          </a:p>
          <a:p>
            <a:pPr lvl="1" eaLnBrk="1" hangingPunct="1">
              <a:buFont typeface="Wingdings" charset="2"/>
              <a:buNone/>
            </a:pPr>
            <a:endParaRPr lang="en-US" sz="1800" b="1">
              <a:latin typeface="Courier New" charset="0"/>
            </a:endParaRPr>
          </a:p>
          <a:p>
            <a:pPr eaLnBrk="1" hangingPunct="1"/>
            <a:r>
              <a:rPr lang="en-US" sz="2000"/>
              <a:t>The local-link IPv6 address is constructed automatically by concatenating FE80 with Interface ID as soon as IPv6 is enabled on the interface:</a:t>
            </a:r>
          </a:p>
          <a:p>
            <a:pPr eaLnBrk="1" hangingPunct="1"/>
            <a:endParaRPr lang="en-US" sz="2000"/>
          </a:p>
          <a:p>
            <a:pPr lvl="1" eaLnBrk="1" hangingPunct="1">
              <a:buFont typeface="Wingdings" charset="2"/>
              <a:buNone/>
            </a:pPr>
            <a:r>
              <a:rPr lang="en-US" sz="1800" b="1">
                <a:latin typeface="Courier New" charset="0"/>
              </a:rPr>
              <a:t>	Router(config-if)# ipv6 enable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OSI Stack &amp; TCP/IP Architecture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a:t>IOS IPv6 Interface Status –</a:t>
            </a:r>
            <a:br>
              <a:rPr lang="en-US"/>
            </a:br>
            <a:r>
              <a:rPr lang="en-US"/>
              <a:t>Link Local</a:t>
            </a:r>
          </a:p>
        </p:txBody>
      </p:sp>
      <p:sp>
        <p:nvSpPr>
          <p:cNvPr id="274435" name="Rectangle 3"/>
          <p:cNvSpPr>
            <a:spLocks noGrp="1" noChangeArrowheads="1"/>
          </p:cNvSpPr>
          <p:nvPr>
            <p:ph type="body" idx="1"/>
          </p:nvPr>
        </p:nvSpPr>
        <p:spPr>
          <a:xfrm>
            <a:off x="577850" y="1600200"/>
            <a:ext cx="9120188" cy="4572000"/>
          </a:xfrm>
          <a:noFill/>
        </p:spPr>
        <p:txBody>
          <a:bodyPr/>
          <a:lstStyle/>
          <a:p>
            <a:pPr eaLnBrk="1" hangingPunct="1">
              <a:buFont typeface="Wingdings" charset="2"/>
              <a:buNone/>
            </a:pPr>
            <a:r>
              <a:rPr lang="en-GB" sz="1500" b="1">
                <a:latin typeface="Courier New" charset="0"/>
              </a:rPr>
              <a:t>Router1</a:t>
            </a:r>
            <a:r>
              <a:rPr lang="en-US" sz="1500" b="1">
                <a:latin typeface="Courier New" charset="0"/>
              </a:rPr>
              <a:t># conf t</a:t>
            </a:r>
          </a:p>
          <a:p>
            <a:pPr eaLnBrk="1" hangingPunct="1">
              <a:buFont typeface="Wingdings" charset="2"/>
              <a:buNone/>
            </a:pPr>
            <a:r>
              <a:rPr lang="en-US" sz="1500" b="1">
                <a:latin typeface="Courier New" charset="0"/>
              </a:rPr>
              <a:t>Router1(config)# ipv6 unicast-routing</a:t>
            </a:r>
          </a:p>
          <a:p>
            <a:pPr eaLnBrk="1" hangingPunct="1">
              <a:buFont typeface="Wingdings" charset="2"/>
              <a:buNone/>
            </a:pPr>
            <a:r>
              <a:rPr lang="en-US" sz="1500" b="1">
                <a:latin typeface="Courier New" charset="0"/>
              </a:rPr>
              <a:t>Router1(config)# ^Z</a:t>
            </a:r>
          </a:p>
          <a:p>
            <a:pPr eaLnBrk="1" hangingPunct="1">
              <a:buFont typeface="Wingdings" charset="2"/>
              <a:buNone/>
            </a:pPr>
            <a:endParaRPr lang="en-US" sz="1500" b="1">
              <a:latin typeface="Courier New" charset="0"/>
            </a:endParaRPr>
          </a:p>
          <a:p>
            <a:pPr eaLnBrk="1" hangingPunct="1">
              <a:buFont typeface="Wingdings" charset="2"/>
              <a:buNone/>
            </a:pPr>
            <a:r>
              <a:rPr lang="en-US" sz="1500" b="1">
                <a:latin typeface="Courier New" charset="0"/>
              </a:rPr>
              <a:t>Router1#sh ipv6 interface </a:t>
            </a:r>
          </a:p>
          <a:p>
            <a:pPr eaLnBrk="1" hangingPunct="1">
              <a:buFont typeface="Wingdings" charset="2"/>
              <a:buNone/>
            </a:pPr>
            <a:r>
              <a:rPr lang="en-US" sz="1500" b="1">
                <a:latin typeface="Courier New" charset="0"/>
              </a:rPr>
              <a:t>Ethernet0/0 is up, line protocol is up</a:t>
            </a:r>
          </a:p>
          <a:p>
            <a:pPr eaLnBrk="1" hangingPunct="1">
              <a:buFont typeface="Wingdings" charset="2"/>
              <a:buNone/>
            </a:pPr>
            <a:r>
              <a:rPr lang="en-US" sz="1500" b="1">
                <a:latin typeface="Courier New" charset="0"/>
              </a:rPr>
              <a:t>  IPv6 is enabled, link-local address is FE80::A8BB:CCFF:FE00:1E00 </a:t>
            </a:r>
          </a:p>
          <a:p>
            <a:pPr eaLnBrk="1" hangingPunct="1">
              <a:buFont typeface="Wingdings" charset="2"/>
              <a:buNone/>
            </a:pPr>
            <a:r>
              <a:rPr lang="en-US" sz="1500" b="1">
                <a:latin typeface="Courier New" charset="0"/>
              </a:rPr>
              <a:t>  No global unicast address is configured</a:t>
            </a:r>
          </a:p>
          <a:p>
            <a:pPr eaLnBrk="1" hangingPunct="1">
              <a:buFont typeface="Wingdings" charset="2"/>
              <a:buNone/>
            </a:pPr>
            <a:r>
              <a:rPr lang="en-US" sz="1500" b="1">
                <a:latin typeface="Courier New" charset="0"/>
              </a:rPr>
              <a:t>  Joined group address(es):</a:t>
            </a:r>
          </a:p>
          <a:p>
            <a:pPr eaLnBrk="1" hangingPunct="1">
              <a:buFont typeface="Wingdings" charset="2"/>
              <a:buNone/>
            </a:pPr>
            <a:r>
              <a:rPr lang="en-US" sz="1500" b="1">
                <a:latin typeface="Courier New" charset="0"/>
              </a:rPr>
              <a:t>    FF02::1</a:t>
            </a:r>
          </a:p>
          <a:p>
            <a:pPr eaLnBrk="1" hangingPunct="1">
              <a:buFont typeface="Wingdings" charset="2"/>
              <a:buNone/>
            </a:pPr>
            <a:r>
              <a:rPr lang="en-US" sz="1500" b="1">
                <a:latin typeface="Courier New" charset="0"/>
              </a:rPr>
              <a:t>    FF02::2</a:t>
            </a:r>
          </a:p>
          <a:p>
            <a:pPr eaLnBrk="1" hangingPunct="1">
              <a:buFont typeface="Wingdings" charset="2"/>
              <a:buNone/>
            </a:pPr>
            <a:r>
              <a:rPr lang="en-US" sz="1500" b="1">
                <a:latin typeface="Courier New" charset="0"/>
              </a:rPr>
              <a:t>    FF02::1:FF00:1E00</a:t>
            </a:r>
          </a:p>
          <a:p>
            <a:pPr eaLnBrk="1" hangingPunct="1">
              <a:buFont typeface="Wingdings" charset="2"/>
              <a:buNone/>
            </a:pPr>
            <a:r>
              <a:rPr lang="en-US" sz="1500" b="1">
                <a:latin typeface="Courier New" charset="0"/>
              </a:rPr>
              <a:t>  MTU is 1500 bytes</a:t>
            </a:r>
          </a:p>
          <a:p>
            <a:pPr eaLnBrk="1" hangingPunct="1">
              <a:buFont typeface="Wingdings" charset="2"/>
              <a:buNone/>
            </a:pPr>
            <a:r>
              <a:rPr lang="en-US" sz="1500" b="1">
                <a:latin typeface="Courier New" charset="0"/>
              </a:rPr>
              <a:t>  ICMP error messages limited to one every 100 milliseconds</a:t>
            </a:r>
          </a:p>
          <a:p>
            <a:pPr eaLnBrk="1" hangingPunct="1">
              <a:buFont typeface="Wingdings" charset="2"/>
              <a:buNone/>
            </a:pPr>
            <a:r>
              <a:rPr lang="en-US" sz="1500" b="1">
                <a:latin typeface="Courier New" charset="0"/>
              </a:rPr>
              <a:t>  ICMP redirects are enabled</a:t>
            </a:r>
          </a:p>
          <a:p>
            <a:pPr eaLnBrk="1" hangingPunct="1">
              <a:buFont typeface="Wingdings" charset="2"/>
              <a:buNone/>
            </a:pPr>
            <a:endParaRPr lang="en-GB" sz="1500" b="1">
              <a:latin typeface="Courier New" charset="0"/>
            </a:endParaRPr>
          </a:p>
        </p:txBody>
      </p:sp>
    </p:spTree>
  </p:cSld>
  <p:clrMapOvr>
    <a:masterClrMapping/>
  </p:clrMapOvr>
  <p:transition spd="med"/>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a:t>IOS IPv6 Interface Status</a:t>
            </a:r>
          </a:p>
        </p:txBody>
      </p:sp>
      <p:sp>
        <p:nvSpPr>
          <p:cNvPr id="276483" name="Rectangle 3"/>
          <p:cNvSpPr>
            <a:spLocks noGrp="1" noChangeArrowheads="1"/>
          </p:cNvSpPr>
          <p:nvPr>
            <p:ph type="body" idx="1"/>
          </p:nvPr>
        </p:nvSpPr>
        <p:spPr>
          <a:xfrm>
            <a:off x="742950" y="1447800"/>
            <a:ext cx="8582025" cy="4572000"/>
          </a:xfrm>
          <a:noFill/>
        </p:spPr>
        <p:txBody>
          <a:bodyPr/>
          <a:lstStyle/>
          <a:p>
            <a:pPr eaLnBrk="1" hangingPunct="1">
              <a:lnSpc>
                <a:spcPct val="90000"/>
              </a:lnSpc>
              <a:buFont typeface="Wingdings" charset="2"/>
              <a:buNone/>
            </a:pPr>
            <a:r>
              <a:rPr lang="en-US" sz="1400" b="1">
                <a:latin typeface="Courier New" charset="0"/>
              </a:rPr>
              <a:t>Router1#sh ipv6 interface eth0/0 </a:t>
            </a:r>
          </a:p>
          <a:p>
            <a:pPr eaLnBrk="1" hangingPunct="1">
              <a:lnSpc>
                <a:spcPct val="90000"/>
              </a:lnSpc>
              <a:buFont typeface="Wingdings" charset="2"/>
              <a:buNone/>
            </a:pPr>
            <a:r>
              <a:rPr lang="en-US" sz="1400" b="1">
                <a:latin typeface="Courier New" charset="0"/>
              </a:rPr>
              <a:t>Ethernet0/0 is up, line protocol is up</a:t>
            </a:r>
          </a:p>
          <a:p>
            <a:pPr eaLnBrk="1" hangingPunct="1">
              <a:lnSpc>
                <a:spcPct val="90000"/>
              </a:lnSpc>
              <a:buFont typeface="Wingdings" charset="2"/>
              <a:buNone/>
            </a:pPr>
            <a:r>
              <a:rPr lang="en-US" sz="1400" b="1">
                <a:latin typeface="Courier New" charset="0"/>
              </a:rPr>
              <a:t>  IPv6 is enabled, link-local address is FE80::A8BB:CCFF:FE00:1E00 </a:t>
            </a:r>
          </a:p>
          <a:p>
            <a:pPr eaLnBrk="1" hangingPunct="1">
              <a:lnSpc>
                <a:spcPct val="90000"/>
              </a:lnSpc>
              <a:buFont typeface="Wingdings" charset="2"/>
              <a:buNone/>
            </a:pPr>
            <a:r>
              <a:rPr lang="en-US" sz="1400" b="1">
                <a:latin typeface="Courier New" charset="0"/>
              </a:rPr>
              <a:t>  Global unicast address(es):</a:t>
            </a:r>
          </a:p>
          <a:p>
            <a:pPr eaLnBrk="1" hangingPunct="1">
              <a:lnSpc>
                <a:spcPct val="90000"/>
              </a:lnSpc>
              <a:buFont typeface="Wingdings" charset="2"/>
              <a:buNone/>
            </a:pPr>
            <a:r>
              <a:rPr lang="en-US" sz="1400" b="1">
                <a:latin typeface="Courier New" charset="0"/>
              </a:rPr>
              <a:t>    2001:DB8::A8BB:CCFF:FE00:1E00, subnet is 2001:DB8::/64 [EUI]</a:t>
            </a:r>
          </a:p>
          <a:p>
            <a:pPr eaLnBrk="1" hangingPunct="1">
              <a:lnSpc>
                <a:spcPct val="90000"/>
              </a:lnSpc>
              <a:buFont typeface="Wingdings" charset="2"/>
              <a:buNone/>
            </a:pPr>
            <a:r>
              <a:rPr lang="en-US" sz="1400" b="1">
                <a:latin typeface="Courier New" charset="0"/>
              </a:rPr>
              <a:t>  Joined group address(es):</a:t>
            </a:r>
          </a:p>
          <a:p>
            <a:pPr eaLnBrk="1" hangingPunct="1">
              <a:lnSpc>
                <a:spcPct val="90000"/>
              </a:lnSpc>
              <a:buFont typeface="Wingdings" charset="2"/>
              <a:buNone/>
            </a:pPr>
            <a:r>
              <a:rPr lang="en-US" sz="1400" b="1">
                <a:latin typeface="Courier New" charset="0"/>
              </a:rPr>
              <a:t>    FF02::1</a:t>
            </a:r>
          </a:p>
          <a:p>
            <a:pPr eaLnBrk="1" hangingPunct="1">
              <a:lnSpc>
                <a:spcPct val="90000"/>
              </a:lnSpc>
              <a:buFont typeface="Wingdings" charset="2"/>
              <a:buNone/>
            </a:pPr>
            <a:r>
              <a:rPr lang="en-US" sz="1400" b="1">
                <a:latin typeface="Courier New" charset="0"/>
              </a:rPr>
              <a:t>    FF02::2</a:t>
            </a:r>
          </a:p>
          <a:p>
            <a:pPr eaLnBrk="1" hangingPunct="1">
              <a:lnSpc>
                <a:spcPct val="90000"/>
              </a:lnSpc>
              <a:buFont typeface="Wingdings" charset="2"/>
              <a:buNone/>
            </a:pPr>
            <a:r>
              <a:rPr lang="en-US" sz="1400" b="1">
                <a:latin typeface="Courier New" charset="0"/>
              </a:rPr>
              <a:t>    FF02::1:FF00:1E00</a:t>
            </a:r>
          </a:p>
          <a:p>
            <a:pPr eaLnBrk="1" hangingPunct="1">
              <a:lnSpc>
                <a:spcPct val="90000"/>
              </a:lnSpc>
              <a:buFont typeface="Wingdings" charset="2"/>
              <a:buNone/>
            </a:pPr>
            <a:r>
              <a:rPr lang="en-US" sz="1400" b="1">
                <a:latin typeface="Courier New" charset="0"/>
              </a:rPr>
              <a:t>  MTU is 1500 bytes</a:t>
            </a:r>
          </a:p>
          <a:p>
            <a:pPr eaLnBrk="1" hangingPunct="1">
              <a:lnSpc>
                <a:spcPct val="90000"/>
              </a:lnSpc>
              <a:buFont typeface="Wingdings" charset="2"/>
              <a:buNone/>
            </a:pPr>
            <a:r>
              <a:rPr lang="en-US" sz="1400" b="1">
                <a:latin typeface="Courier New" charset="0"/>
              </a:rPr>
              <a:t>  ICMP error messages limited to one every 100 milliseconds</a:t>
            </a:r>
          </a:p>
          <a:p>
            <a:pPr eaLnBrk="1" hangingPunct="1">
              <a:lnSpc>
                <a:spcPct val="90000"/>
              </a:lnSpc>
              <a:buFont typeface="Wingdings" charset="2"/>
              <a:buNone/>
            </a:pPr>
            <a:r>
              <a:rPr lang="en-US" sz="1400" b="1">
                <a:latin typeface="Courier New" charset="0"/>
              </a:rPr>
              <a:t>  ICMP redirects are enabled</a:t>
            </a:r>
          </a:p>
          <a:p>
            <a:pPr eaLnBrk="1" hangingPunct="1">
              <a:lnSpc>
                <a:spcPct val="90000"/>
              </a:lnSpc>
              <a:buFont typeface="Wingdings" charset="2"/>
              <a:buNone/>
            </a:pPr>
            <a:r>
              <a:rPr lang="en-US" sz="1400" b="1">
                <a:latin typeface="Courier New" charset="0"/>
              </a:rPr>
              <a:t>  ND DAD is enabled, number of DAD attempts: 1</a:t>
            </a:r>
          </a:p>
          <a:p>
            <a:pPr eaLnBrk="1" hangingPunct="1">
              <a:lnSpc>
                <a:spcPct val="90000"/>
              </a:lnSpc>
              <a:buFont typeface="Wingdings" charset="2"/>
              <a:buNone/>
            </a:pPr>
            <a:r>
              <a:rPr lang="en-US" sz="1400" b="1">
                <a:latin typeface="Courier New" charset="0"/>
              </a:rPr>
              <a:t>  ND reachable time is 30000 milliseconds</a:t>
            </a:r>
          </a:p>
          <a:p>
            <a:pPr eaLnBrk="1" hangingPunct="1">
              <a:lnSpc>
                <a:spcPct val="90000"/>
              </a:lnSpc>
              <a:buFont typeface="Wingdings" charset="2"/>
              <a:buNone/>
            </a:pPr>
            <a:r>
              <a:rPr lang="en-US" sz="1400" b="1">
                <a:latin typeface="Courier New" charset="0"/>
              </a:rPr>
              <a:t>  ND advertised reachable time is 0 milliseconds</a:t>
            </a:r>
          </a:p>
          <a:p>
            <a:pPr eaLnBrk="1" hangingPunct="1">
              <a:lnSpc>
                <a:spcPct val="90000"/>
              </a:lnSpc>
              <a:buFont typeface="Wingdings" charset="2"/>
              <a:buNone/>
            </a:pPr>
            <a:r>
              <a:rPr lang="en-US" sz="1400" b="1">
                <a:latin typeface="Courier New" charset="0"/>
              </a:rPr>
              <a:t>  ND advertised retransmit interval is 0 milliseconds</a:t>
            </a:r>
          </a:p>
          <a:p>
            <a:pPr eaLnBrk="1" hangingPunct="1">
              <a:lnSpc>
                <a:spcPct val="90000"/>
              </a:lnSpc>
              <a:buFont typeface="Wingdings" charset="2"/>
              <a:buNone/>
            </a:pPr>
            <a:r>
              <a:rPr lang="en-US" sz="1400" b="1">
                <a:latin typeface="Courier New" charset="0"/>
              </a:rPr>
              <a:t>  ND router advertisements are sent every 200 seconds</a:t>
            </a:r>
          </a:p>
          <a:p>
            <a:pPr eaLnBrk="1" hangingPunct="1">
              <a:lnSpc>
                <a:spcPct val="90000"/>
              </a:lnSpc>
              <a:buFont typeface="Wingdings" charset="2"/>
              <a:buNone/>
            </a:pPr>
            <a:r>
              <a:rPr lang="en-US" sz="1400" b="1">
                <a:latin typeface="Courier New" charset="0"/>
              </a:rPr>
              <a:t>  ND router advertisements live for 1800 seconds</a:t>
            </a:r>
          </a:p>
          <a:p>
            <a:pPr eaLnBrk="1" hangingPunct="1">
              <a:lnSpc>
                <a:spcPct val="90000"/>
              </a:lnSpc>
              <a:buFont typeface="Wingdings" charset="2"/>
              <a:buNone/>
            </a:pPr>
            <a:r>
              <a:rPr lang="en-US" sz="1400" b="1">
                <a:latin typeface="Courier New" charset="0"/>
              </a:rPr>
              <a:t>  Hosts use stateless autoconfig for addresses.</a:t>
            </a:r>
            <a:endParaRPr lang="en-GB" sz="1400" b="1">
              <a:latin typeface="Courier New" charset="0"/>
            </a:endParaRPr>
          </a:p>
        </p:txBody>
      </p:sp>
    </p:spTree>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GB"/>
              <a:t>IPv6 Configuration – Miscellaneous</a:t>
            </a:r>
          </a:p>
        </p:txBody>
      </p:sp>
      <p:sp>
        <p:nvSpPr>
          <p:cNvPr id="278531" name="Rectangle 3"/>
          <p:cNvSpPr>
            <a:spLocks noGrp="1" noChangeArrowheads="1"/>
          </p:cNvSpPr>
          <p:nvPr>
            <p:ph type="body" idx="1"/>
          </p:nvPr>
        </p:nvSpPr>
        <p:spPr/>
        <p:txBody>
          <a:bodyPr/>
          <a:lstStyle/>
          <a:p>
            <a:pPr eaLnBrk="1" hangingPunct="1">
              <a:lnSpc>
                <a:spcPct val="90000"/>
              </a:lnSpc>
            </a:pPr>
            <a:r>
              <a:rPr lang="en-GB" sz="2400"/>
              <a:t>Disable IPv6 redirects on interfaces</a:t>
            </a:r>
          </a:p>
          <a:p>
            <a:pPr eaLnBrk="1" hangingPunct="1">
              <a:lnSpc>
                <a:spcPct val="90000"/>
              </a:lnSpc>
            </a:pPr>
            <a:endParaRPr lang="en-GB" sz="2400"/>
          </a:p>
          <a:p>
            <a:pPr lvl="2" eaLnBrk="1" hangingPunct="1">
              <a:lnSpc>
                <a:spcPct val="90000"/>
              </a:lnSpc>
              <a:buFont typeface="Wingdings" charset="2"/>
              <a:buNone/>
            </a:pPr>
            <a:r>
              <a:rPr lang="en-GB" sz="1800" b="1">
                <a:latin typeface="Courier New" charset="0"/>
              </a:rPr>
              <a:t>interface fastethernet 0/0</a:t>
            </a:r>
          </a:p>
          <a:p>
            <a:pPr lvl="2" eaLnBrk="1" hangingPunct="1">
              <a:lnSpc>
                <a:spcPct val="90000"/>
              </a:lnSpc>
              <a:buFont typeface="Wingdings" charset="2"/>
              <a:buNone/>
            </a:pPr>
            <a:r>
              <a:rPr lang="en-GB" sz="1800" b="1">
                <a:latin typeface="Courier New" charset="0"/>
              </a:rPr>
              <a:t> no ipv6 redirects</a:t>
            </a:r>
          </a:p>
          <a:p>
            <a:pPr lvl="2" eaLnBrk="1" hangingPunct="1">
              <a:lnSpc>
                <a:spcPct val="90000"/>
              </a:lnSpc>
              <a:buFont typeface="Wingdings" charset="2"/>
              <a:buNone/>
            </a:pPr>
            <a:endParaRPr lang="en-GB" sz="1800">
              <a:latin typeface="Courier New" charset="0"/>
            </a:endParaRPr>
          </a:p>
          <a:p>
            <a:pPr eaLnBrk="1" hangingPunct="1">
              <a:lnSpc>
                <a:spcPct val="90000"/>
              </a:lnSpc>
            </a:pPr>
            <a:r>
              <a:rPr lang="en-GB" sz="2400"/>
              <a:t>Nameserver, syslog etc can be IPv6 accessible</a:t>
            </a:r>
          </a:p>
          <a:p>
            <a:pPr eaLnBrk="1" hangingPunct="1">
              <a:lnSpc>
                <a:spcPct val="90000"/>
              </a:lnSpc>
            </a:pPr>
            <a:endParaRPr lang="en-GB" sz="2400"/>
          </a:p>
          <a:p>
            <a:pPr lvl="2" eaLnBrk="1" hangingPunct="1">
              <a:lnSpc>
                <a:spcPct val="90000"/>
              </a:lnSpc>
              <a:buFont typeface="Wingdings" charset="2"/>
              <a:buNone/>
            </a:pPr>
            <a:r>
              <a:rPr lang="en-GB" sz="1800" b="1">
                <a:latin typeface="Courier New" charset="0"/>
              </a:rPr>
              <a:t>ip nameserver 2001:db8:2:1::2</a:t>
            </a:r>
          </a:p>
          <a:p>
            <a:pPr lvl="2" eaLnBrk="1" hangingPunct="1">
              <a:lnSpc>
                <a:spcPct val="90000"/>
              </a:lnSpc>
              <a:buFont typeface="Wingdings" charset="2"/>
              <a:buNone/>
            </a:pPr>
            <a:r>
              <a:rPr lang="en-GB" sz="1800" b="1">
                <a:latin typeface="Courier New" charset="0"/>
              </a:rPr>
              <a:t>ip nameserver 10.1.40.40</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9554" name="Rectangle 5"/>
          <p:cNvSpPr>
            <a:spLocks noGrp="1" noChangeArrowheads="1"/>
          </p:cNvSpPr>
          <p:nvPr>
            <p:ph type="title"/>
          </p:nvPr>
        </p:nvSpPr>
        <p:spPr/>
        <p:txBody>
          <a:bodyPr/>
          <a:lstStyle/>
          <a:p>
            <a:pPr eaLnBrk="1" hangingPunct="1"/>
            <a:r>
              <a:rPr lang="en-US"/>
              <a:t>Static Routing – IOS</a:t>
            </a:r>
          </a:p>
        </p:txBody>
      </p:sp>
      <p:sp>
        <p:nvSpPr>
          <p:cNvPr id="91139" name="Rectangle 6"/>
          <p:cNvSpPr>
            <a:spLocks noGrp="1" noChangeArrowheads="1"/>
          </p:cNvSpPr>
          <p:nvPr>
            <p:ph type="body" idx="1"/>
          </p:nvPr>
        </p:nvSpPr>
        <p:spPr>
          <a:xfrm>
            <a:off x="495300" y="1600200"/>
            <a:ext cx="9159875" cy="4530725"/>
          </a:xfrm>
        </p:spPr>
        <p:txBody>
          <a:bodyPr/>
          <a:lstStyle/>
          <a:p>
            <a:pPr eaLnBrk="1" hangingPunct="1">
              <a:buClr>
                <a:schemeClr val="accent6">
                  <a:lumMod val="60000"/>
                  <a:lumOff val="40000"/>
                </a:schemeClr>
              </a:buClr>
              <a:buFont typeface="Wingdings" charset="2"/>
              <a:buChar char="§"/>
              <a:defRPr/>
            </a:pPr>
            <a:r>
              <a:rPr lang="en-US" dirty="0"/>
              <a:t>Syntax is:</a:t>
            </a:r>
          </a:p>
          <a:p>
            <a:pPr lvl="2" eaLnBrk="1" hangingPunct="1">
              <a:buFont typeface="Wingdings" charset="2"/>
              <a:buNone/>
              <a:defRPr/>
            </a:pPr>
            <a:r>
              <a:rPr lang="en-US" b="1" dirty="0">
                <a:latin typeface="Courier New" charset="0"/>
              </a:rPr>
              <a:t>ipv6 route ipv6-prefix/prefix-length {ipv6-address | interface-type interface-number} [admin-distance]</a:t>
            </a:r>
            <a:endParaRPr lang="en-US" b="1" dirty="0" smtClean="0">
              <a:latin typeface="Courier New" charset="0"/>
            </a:endParaRPr>
          </a:p>
          <a:p>
            <a:pPr eaLnBrk="1" hangingPunct="1">
              <a:defRPr/>
            </a:pPr>
            <a:endParaRPr lang="en-US" dirty="0" smtClean="0"/>
          </a:p>
          <a:p>
            <a:pPr eaLnBrk="1" hangingPunct="1">
              <a:buClr>
                <a:schemeClr val="accent6">
                  <a:lumMod val="60000"/>
                  <a:lumOff val="40000"/>
                </a:schemeClr>
              </a:buClr>
              <a:buFont typeface="Wingdings" charset="2"/>
              <a:buChar char="§"/>
              <a:defRPr/>
            </a:pPr>
            <a:r>
              <a:rPr lang="en-US" dirty="0" smtClean="0"/>
              <a:t>Static </a:t>
            </a:r>
            <a:r>
              <a:rPr lang="en-US" dirty="0"/>
              <a:t>Route</a:t>
            </a:r>
          </a:p>
          <a:p>
            <a:pPr lvl="2" eaLnBrk="1" hangingPunct="1">
              <a:buFont typeface="Wingdings" charset="2"/>
              <a:buNone/>
              <a:defRPr/>
            </a:pPr>
            <a:endParaRPr lang="en-US" b="1" dirty="0">
              <a:latin typeface="Courier New" charset="0"/>
            </a:endParaRPr>
          </a:p>
          <a:p>
            <a:pPr lvl="2" eaLnBrk="1" hangingPunct="1">
              <a:buFont typeface="Wingdings" charset="2"/>
              <a:buNone/>
              <a:defRPr/>
            </a:pPr>
            <a:r>
              <a:rPr lang="en-US" b="1" dirty="0">
                <a:latin typeface="Courier New" charset="0"/>
              </a:rPr>
              <a:t>ipv6 route 2001:db8::/64 2001:db8:0:CC00::1 110 </a:t>
            </a:r>
          </a:p>
          <a:p>
            <a:pPr lvl="2" eaLnBrk="1" hangingPunct="1">
              <a:defRPr/>
            </a:pPr>
            <a:endParaRPr lang="en-US" dirty="0"/>
          </a:p>
          <a:p>
            <a:pPr lvl="1" eaLnBrk="1" hangingPunct="1">
              <a:buClr>
                <a:schemeClr val="accent6">
                  <a:lumMod val="60000"/>
                  <a:lumOff val="40000"/>
                </a:schemeClr>
              </a:buClr>
              <a:buFont typeface="Wingdings" charset="2"/>
              <a:buChar char="§"/>
              <a:defRPr/>
            </a:pPr>
            <a:r>
              <a:rPr lang="en-US" dirty="0"/>
              <a:t>Routes packets for network 2001:db8::/64 to a networking device at 2001:db8:0:CC00::1 with an administrative distance of 110</a:t>
            </a:r>
          </a:p>
        </p:txBody>
      </p:sp>
    </p:spTree>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1602" name="Rectangle 1"/>
          <p:cNvSpPr>
            <a:spLocks noGrp="1" noChangeArrowheads="1"/>
          </p:cNvSpPr>
          <p:nvPr>
            <p:ph type="title"/>
          </p:nvPr>
        </p:nvSpPr>
        <p:spPr/>
        <p:txBody>
          <a:bodyPr/>
          <a:lstStyle/>
          <a:p>
            <a:r>
              <a:rPr lang="en-GB" smtClean="0"/>
              <a:t>Using TFTP to manage your router</a:t>
            </a:r>
          </a:p>
        </p:txBody>
      </p:sp>
      <p:sp>
        <p:nvSpPr>
          <p:cNvPr id="101379" name="Rectangle 2"/>
          <p:cNvSpPr>
            <a:spLocks noGrp="1" noChangeArrowheads="1"/>
          </p:cNvSpPr>
          <p:nvPr>
            <p:ph type="body" idx="1"/>
          </p:nvPr>
        </p:nvSpPr>
        <p:spPr>
          <a:xfrm>
            <a:off x="495300" y="1600200"/>
            <a:ext cx="9407525" cy="4525963"/>
          </a:xfrm>
        </p:spPr>
        <p:txBody>
          <a:bodyPr/>
          <a:lstStyle/>
          <a:p>
            <a:pPr>
              <a:buClr>
                <a:schemeClr val="accent6">
                  <a:lumMod val="60000"/>
                  <a:lumOff val="40000"/>
                </a:schemeClr>
              </a:buClr>
              <a:buFont typeface="Wingdings" charset="2"/>
              <a:buChar char="§"/>
              <a:defRPr/>
            </a:pPr>
            <a:r>
              <a:rPr lang="en-ZA" dirty="0" smtClean="0"/>
              <a:t>Simple file transfer protocol</a:t>
            </a:r>
          </a:p>
          <a:p>
            <a:pPr>
              <a:buClr>
                <a:schemeClr val="accent6">
                  <a:lumMod val="60000"/>
                  <a:lumOff val="40000"/>
                </a:schemeClr>
              </a:buClr>
              <a:buFont typeface="Wingdings" charset="2"/>
              <a:buChar char="§"/>
              <a:defRPr/>
            </a:pPr>
            <a:r>
              <a:rPr lang="en-ZA" dirty="0" smtClean="0"/>
              <a:t>Wikipedia:</a:t>
            </a:r>
            <a:br>
              <a:rPr lang="en-ZA" dirty="0" smtClean="0"/>
            </a:br>
            <a:r>
              <a:rPr lang="en-ZA" sz="1900" dirty="0" smtClean="0">
                <a:latin typeface="Courier"/>
                <a:cs typeface="Courier"/>
              </a:rPr>
              <a:t>http://en.wikipedia.org/wiki/Trivial_File_Transfer_Protocol</a:t>
            </a:r>
          </a:p>
          <a:p>
            <a:pPr>
              <a:buClr>
                <a:schemeClr val="accent6">
                  <a:lumMod val="60000"/>
                  <a:lumOff val="40000"/>
                </a:schemeClr>
              </a:buClr>
              <a:buFont typeface="Wingdings" charset="2"/>
              <a:buChar char="§"/>
              <a:defRPr/>
            </a:pPr>
            <a:r>
              <a:rPr lang="en-ZA" dirty="0" smtClean="0"/>
              <a:t>RFC 1350</a:t>
            </a:r>
            <a:r>
              <a:rPr lang="en-GB" dirty="0" smtClean="0"/>
              <a:t>	</a:t>
            </a:r>
          </a:p>
          <a:p>
            <a:pPr>
              <a:defRPr/>
            </a:pPr>
            <a:r>
              <a:rPr lang="en-GB" dirty="0" smtClean="0"/>
              <a:t>	</a:t>
            </a:r>
          </a:p>
          <a:p>
            <a:pPr>
              <a:defRPr/>
            </a:pPr>
            <a:r>
              <a:rPr lang="en-GB" dirty="0" smtClean="0">
                <a:latin typeface="Courier"/>
                <a:cs typeface="Courier"/>
              </a:rPr>
              <a:t>	router# copy start </a:t>
            </a:r>
            <a:r>
              <a:rPr lang="en-GB" dirty="0" err="1" smtClean="0">
                <a:latin typeface="Courier"/>
                <a:cs typeface="Courier"/>
              </a:rPr>
              <a:t>tftp</a:t>
            </a:r>
            <a:r>
              <a:rPr lang="en-GB" dirty="0" smtClean="0">
                <a:latin typeface="Courier"/>
                <a:cs typeface="Courier"/>
              </a:rPr>
              <a:t/>
            </a:r>
            <a:br>
              <a:rPr lang="en-GB" dirty="0" smtClean="0">
                <a:latin typeface="Courier"/>
                <a:cs typeface="Courier"/>
              </a:rPr>
            </a:br>
            <a:r>
              <a:rPr lang="en-GB" dirty="0" smtClean="0">
                <a:latin typeface="Courier"/>
                <a:cs typeface="Courier"/>
              </a:rPr>
              <a:t>router# copy </a:t>
            </a:r>
            <a:r>
              <a:rPr lang="en-GB" dirty="0" err="1" smtClean="0">
                <a:latin typeface="Courier"/>
                <a:cs typeface="Courier"/>
              </a:rPr>
              <a:t>tftp</a:t>
            </a:r>
            <a:r>
              <a:rPr lang="en-GB" dirty="0" smtClean="0">
                <a:latin typeface="Courier"/>
                <a:cs typeface="Courier"/>
              </a:rPr>
              <a:t> start</a:t>
            </a:r>
            <a:br>
              <a:rPr lang="en-GB" dirty="0" smtClean="0">
                <a:latin typeface="Courier"/>
                <a:cs typeface="Courier"/>
              </a:rPr>
            </a:br>
            <a:r>
              <a:rPr lang="en-GB" dirty="0" smtClean="0">
                <a:latin typeface="Courier"/>
                <a:cs typeface="Courier"/>
              </a:rPr>
              <a:t>router# copy flash </a:t>
            </a:r>
            <a:r>
              <a:rPr lang="en-GB" dirty="0" err="1" smtClean="0">
                <a:latin typeface="Courier"/>
                <a:cs typeface="Courier"/>
              </a:rPr>
              <a:t>tftp</a:t>
            </a:r>
            <a:r>
              <a:rPr lang="en-GB" dirty="0" smtClean="0">
                <a:latin typeface="Courier"/>
                <a:cs typeface="Courier"/>
              </a:rPr>
              <a:t/>
            </a:r>
            <a:br>
              <a:rPr lang="en-GB" dirty="0" smtClean="0">
                <a:latin typeface="Courier"/>
                <a:cs typeface="Courier"/>
              </a:rPr>
            </a:br>
            <a:r>
              <a:rPr lang="en-GB" dirty="0" smtClean="0">
                <a:latin typeface="Courier"/>
                <a:cs typeface="Courier"/>
              </a:rPr>
              <a:t>router# copy </a:t>
            </a:r>
            <a:r>
              <a:rPr lang="en-GB" dirty="0" err="1" smtClean="0">
                <a:latin typeface="Courier"/>
                <a:cs typeface="Courier"/>
              </a:rPr>
              <a:t>tftp</a:t>
            </a:r>
            <a:r>
              <a:rPr lang="en-GB" dirty="0" smtClean="0">
                <a:latin typeface="Courier"/>
                <a:cs typeface="Courier"/>
              </a:rPr>
              <a:t> flash</a:t>
            </a:r>
            <a:br>
              <a:rPr lang="en-GB" dirty="0" smtClean="0">
                <a:latin typeface="Courier"/>
                <a:cs typeface="Courier"/>
              </a:rPr>
            </a:br>
            <a:r>
              <a:rPr lang="en-GB" dirty="0" smtClean="0">
                <a:latin typeface="Courier"/>
                <a:cs typeface="Courier"/>
              </a:rPr>
              <a:t>router# copy run </a:t>
            </a:r>
            <a:r>
              <a:rPr lang="en-GB" dirty="0" err="1" smtClean="0">
                <a:latin typeface="Courier"/>
                <a:cs typeface="Courier"/>
              </a:rPr>
              <a:t>tftp</a:t>
            </a:r>
            <a:endParaRPr lang="en-GB" dirty="0" smtClean="0">
              <a:latin typeface="Courier"/>
              <a:cs typeface="Courier"/>
            </a:endParaRPr>
          </a:p>
          <a:p>
            <a:pPr>
              <a:defRPr/>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3650" name="Rectangle 1"/>
          <p:cNvSpPr>
            <a:spLocks noGrp="1" noChangeArrowheads="1"/>
          </p:cNvSpPr>
          <p:nvPr>
            <p:ph type="title"/>
          </p:nvPr>
        </p:nvSpPr>
        <p:spPr/>
        <p:txBody>
          <a:bodyPr/>
          <a:lstStyle/>
          <a:p>
            <a:r>
              <a:rPr lang="en-ZA" smtClean="0"/>
              <a:t>Things to remember</a:t>
            </a:r>
          </a:p>
        </p:txBody>
      </p:sp>
      <p:sp>
        <p:nvSpPr>
          <p:cNvPr id="10547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ZA" dirty="0" smtClean="0"/>
              <a:t>Keep your server secure!</a:t>
            </a:r>
          </a:p>
          <a:p>
            <a:pPr lvl="1">
              <a:buClr>
                <a:schemeClr val="accent6">
                  <a:lumMod val="60000"/>
                  <a:lumOff val="40000"/>
                </a:schemeClr>
              </a:buClr>
              <a:buFont typeface="Wingdings" charset="2"/>
              <a:buChar char="§"/>
              <a:defRPr/>
            </a:pPr>
            <a:r>
              <a:rPr lang="en-ZA" dirty="0" smtClean="0"/>
              <a:t>Your TFTP server will typically have stored router configs and IOS images.</a:t>
            </a:r>
          </a:p>
          <a:p>
            <a:pPr lvl="1">
              <a:buClr>
                <a:schemeClr val="accent6">
                  <a:lumMod val="60000"/>
                  <a:lumOff val="40000"/>
                </a:schemeClr>
              </a:buClr>
              <a:buFont typeface="Wingdings" charset="2"/>
              <a:buChar char="§"/>
              <a:defRPr/>
            </a:pPr>
            <a:r>
              <a:rPr lang="en-ZA" dirty="0" smtClean="0"/>
              <a:t>Therefore it's important that you restrict access to your server.</a:t>
            </a:r>
          </a:p>
          <a:p>
            <a:pPr lvl="1">
              <a:buClr>
                <a:schemeClr val="accent6">
                  <a:lumMod val="60000"/>
                  <a:lumOff val="40000"/>
                </a:schemeClr>
              </a:buClr>
              <a:buFont typeface="Wingdings" charset="2"/>
              <a:buChar char="§"/>
              <a:defRPr/>
            </a:pPr>
            <a:r>
              <a:rPr lang="en-ZA" dirty="0" smtClean="0"/>
              <a:t>Setup integrity checking (even simple md5)</a:t>
            </a:r>
          </a:p>
          <a:p>
            <a:pPr>
              <a:buClr>
                <a:schemeClr val="accent6">
                  <a:lumMod val="60000"/>
                  <a:lumOff val="40000"/>
                </a:schemeClr>
              </a:buClr>
              <a:buFont typeface="Wingdings" charset="2"/>
              <a:buChar char="§"/>
              <a:defRPr/>
            </a:pPr>
            <a:endParaRPr lang="en-ZA" dirty="0" smtClean="0"/>
          </a:p>
          <a:p>
            <a:pPr>
              <a:buClr>
                <a:schemeClr val="accent6">
                  <a:lumMod val="60000"/>
                  <a:lumOff val="40000"/>
                </a:schemeClr>
              </a:buClr>
              <a:buFont typeface="Wingdings" charset="2"/>
              <a:buChar char="§"/>
              <a:defRPr/>
            </a:pPr>
            <a:r>
              <a:rPr lang="en-ZA" dirty="0" smtClean="0"/>
              <a:t>For large file transfers, consider using SCP/RCP</a:t>
            </a:r>
          </a:p>
          <a:p>
            <a:pPr>
              <a:defRPr/>
            </a:pPr>
            <a:endParaRPr lang="en-ZA"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5698" name="Rectangle 1"/>
          <p:cNvSpPr>
            <a:spLocks noGrp="1" noChangeArrowheads="1"/>
          </p:cNvSpPr>
          <p:nvPr>
            <p:ph type="title" idx="4294967295"/>
          </p:nvPr>
        </p:nvSpPr>
        <p:spPr>
          <a:xfrm>
            <a:off x="495300" y="-19050"/>
            <a:ext cx="8912225" cy="14382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latin typeface="Times New Roman" charset="0"/>
              </a:rPr>
              <a:t>Other Alternatives?</a:t>
            </a:r>
          </a:p>
        </p:txBody>
      </p:sp>
      <p:sp>
        <p:nvSpPr>
          <p:cNvPr id="285699" name="Text Box 2"/>
          <p:cNvSpPr txBox="1">
            <a:spLocks noChangeArrowheads="1"/>
          </p:cNvSpPr>
          <p:nvPr/>
        </p:nvSpPr>
        <p:spPr bwMode="auto">
          <a:xfrm>
            <a:off x="781050" y="1979613"/>
            <a:ext cx="7885113" cy="4281487"/>
          </a:xfrm>
          <a:prstGeom prst="rect">
            <a:avLst/>
          </a:prstGeom>
          <a:noFill/>
          <a:ln w="9525">
            <a:noFill/>
            <a:round/>
            <a:headEnd/>
            <a:tailEnd/>
          </a:ln>
        </p:spPr>
        <p:txBody>
          <a:bodyPr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router#conf network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ftp: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http: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https: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pram: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rcp: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scp: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tftp:  		URL of source file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ZA">
                <a:solidFill>
                  <a:srgbClr val="000000"/>
                </a:solidFill>
                <a:latin typeface="Courier" charset="0"/>
                <a:ea typeface="DejaVu Sans" charset="0"/>
              </a:rPr>
              <a:t>  &lt;cr&gt;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Principles of the Internet</a:t>
            </a:r>
          </a:p>
        </p:txBody>
      </p:sp>
      <p:sp>
        <p:nvSpPr>
          <p:cNvPr id="57348" name="Rectangle 3"/>
          <p:cNvSpPr>
            <a:spLocks noGrp="1" noChangeArrowheads="1"/>
          </p:cNvSpPr>
          <p:nvPr>
            <p:ph type="body" idx="4294967295"/>
          </p:nvPr>
        </p:nvSpPr>
        <p:spPr>
          <a:xfrm>
            <a:off x="465138" y="1646238"/>
            <a:ext cx="8905875" cy="4525962"/>
          </a:xfrm>
        </p:spPr>
        <p:txBody>
          <a:bodyPr/>
          <a:lstStyle/>
          <a:p>
            <a:pPr eaLnBrk="1" hangingPunct="1">
              <a:buClr>
                <a:schemeClr val="accent6">
                  <a:lumMod val="60000"/>
                  <a:lumOff val="40000"/>
                </a:schemeClr>
              </a:buClr>
              <a:buFont typeface="Wingdings" charset="2"/>
              <a:buChar char="§"/>
              <a:defRPr/>
            </a:pPr>
            <a:r>
              <a:rPr lang="en-US" dirty="0"/>
              <a:t>Edge vs. core (end-systems vs. routers)</a:t>
            </a:r>
          </a:p>
          <a:p>
            <a:pPr lvl="1" eaLnBrk="1" hangingPunct="1">
              <a:buClr>
                <a:schemeClr val="accent6">
                  <a:lumMod val="60000"/>
                  <a:lumOff val="40000"/>
                </a:schemeClr>
              </a:buClr>
              <a:buFont typeface="Wingdings" charset="2"/>
              <a:buChar char="§"/>
              <a:defRPr/>
            </a:pPr>
            <a:r>
              <a:rPr lang="en-US" dirty="0"/>
              <a:t>Dumb network </a:t>
            </a:r>
          </a:p>
          <a:p>
            <a:pPr lvl="1" eaLnBrk="1" hangingPunct="1">
              <a:buClr>
                <a:schemeClr val="accent6">
                  <a:lumMod val="60000"/>
                  <a:lumOff val="40000"/>
                </a:schemeClr>
              </a:buClr>
              <a:buFont typeface="Wingdings" charset="2"/>
              <a:buChar char="§"/>
              <a:defRPr/>
            </a:pPr>
            <a:r>
              <a:rPr lang="en-US" dirty="0"/>
              <a:t>Intelligence at the end-systems</a:t>
            </a:r>
          </a:p>
          <a:p>
            <a:pPr eaLnBrk="1" hangingPunct="1">
              <a:buClr>
                <a:schemeClr val="accent6">
                  <a:lumMod val="60000"/>
                  <a:lumOff val="40000"/>
                </a:schemeClr>
              </a:buClr>
              <a:buFont typeface="Wingdings" charset="2"/>
              <a:buChar char="§"/>
              <a:defRPr/>
            </a:pPr>
            <a:r>
              <a:rPr lang="en-US" dirty="0"/>
              <a:t>Different communication paradigms</a:t>
            </a:r>
          </a:p>
          <a:p>
            <a:pPr lvl="1" eaLnBrk="1" hangingPunct="1">
              <a:buClr>
                <a:schemeClr val="accent6">
                  <a:lumMod val="60000"/>
                  <a:lumOff val="40000"/>
                </a:schemeClr>
              </a:buClr>
              <a:buFont typeface="Wingdings" charset="2"/>
              <a:buChar char="§"/>
              <a:defRPr/>
            </a:pPr>
            <a:r>
              <a:rPr lang="en-US" dirty="0"/>
              <a:t>Connection oriented vs. connection less</a:t>
            </a:r>
          </a:p>
          <a:p>
            <a:pPr lvl="1" eaLnBrk="1" hangingPunct="1">
              <a:buClr>
                <a:schemeClr val="accent6">
                  <a:lumMod val="60000"/>
                  <a:lumOff val="40000"/>
                </a:schemeClr>
              </a:buClr>
              <a:buFont typeface="Wingdings" charset="2"/>
              <a:buChar char="§"/>
              <a:defRPr/>
            </a:pPr>
            <a:r>
              <a:rPr lang="en-US" dirty="0"/>
              <a:t>Packet vs. circuit switching</a:t>
            </a:r>
          </a:p>
          <a:p>
            <a:pPr eaLnBrk="1" hangingPunct="1">
              <a:buClr>
                <a:schemeClr val="accent6">
                  <a:lumMod val="60000"/>
                  <a:lumOff val="40000"/>
                </a:schemeClr>
              </a:buClr>
              <a:buFont typeface="Wingdings" charset="2"/>
              <a:buChar char="§"/>
              <a:defRPr/>
            </a:pPr>
            <a:r>
              <a:rPr lang="en-US" dirty="0"/>
              <a:t>Layered System</a:t>
            </a:r>
          </a:p>
          <a:p>
            <a:pPr eaLnBrk="1" hangingPunct="1">
              <a:buClr>
                <a:schemeClr val="accent6">
                  <a:lumMod val="60000"/>
                  <a:lumOff val="40000"/>
                </a:schemeClr>
              </a:buClr>
              <a:buFont typeface="Wingdings" charset="2"/>
              <a:buChar char="§"/>
              <a:defRPr/>
            </a:pPr>
            <a:r>
              <a:rPr lang="en-US" dirty="0"/>
              <a:t>Network of collaborating networks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85" name="Rectangle 2"/>
          <p:cNvSpPr>
            <a:spLocks noGrp="1" noChangeArrowheads="1"/>
          </p:cNvSpPr>
          <p:nvPr>
            <p:ph type="title"/>
          </p:nvPr>
        </p:nvSpPr>
        <p:spPr/>
        <p:txBody>
          <a:bodyPr/>
          <a:lstStyle/>
          <a:p>
            <a:pPr eaLnBrk="1" hangingPunct="1"/>
            <a:r>
              <a:rPr lang="en-US"/>
              <a:t>The network edge</a:t>
            </a:r>
          </a:p>
        </p:txBody>
      </p:sp>
      <p:sp>
        <p:nvSpPr>
          <p:cNvPr id="58386" name="Rectangle 3"/>
          <p:cNvSpPr>
            <a:spLocks noGrp="1" noChangeArrowheads="1"/>
          </p:cNvSpPr>
          <p:nvPr>
            <p:ph type="body" sz="half" idx="4294967295"/>
          </p:nvPr>
        </p:nvSpPr>
        <p:spPr>
          <a:xfrm>
            <a:off x="455613" y="1676400"/>
            <a:ext cx="4868862" cy="4648200"/>
          </a:xfrm>
        </p:spPr>
        <p:txBody>
          <a:bodyPr/>
          <a:lstStyle/>
          <a:p>
            <a:pPr marL="0" indent="0" eaLnBrk="1" hangingPunct="1">
              <a:lnSpc>
                <a:spcPct val="90000"/>
              </a:lnSpc>
            </a:pPr>
            <a:r>
              <a:rPr lang="en-US" dirty="0">
                <a:solidFill>
                  <a:srgbClr val="FF0000"/>
                </a:solidFill>
              </a:rPr>
              <a:t>end systems (hosts):</a:t>
            </a:r>
            <a:endParaRPr lang="en-US" sz="24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run </a:t>
            </a:r>
            <a:r>
              <a:rPr lang="en-US" sz="2000" dirty="0"/>
              <a:t>application programs</a:t>
            </a:r>
            <a:endParaRPr lang="en-US" sz="20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e.g</a:t>
            </a:r>
            <a:r>
              <a:rPr lang="en-US" sz="2000" dirty="0"/>
              <a:t>., WWW, email</a:t>
            </a:r>
            <a:endParaRPr lang="en-US" sz="20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at </a:t>
            </a:r>
            <a:r>
              <a:rPr lang="en-US" sz="2000" dirty="0"/>
              <a:t>“edge of network”</a:t>
            </a:r>
          </a:p>
          <a:p>
            <a:pPr marL="0" indent="0" eaLnBrk="1" hangingPunct="1">
              <a:lnSpc>
                <a:spcPct val="90000"/>
              </a:lnSpc>
            </a:pPr>
            <a:r>
              <a:rPr lang="en-US" dirty="0">
                <a:solidFill>
                  <a:srgbClr val="FF0000"/>
                </a:solidFill>
              </a:rPr>
              <a:t>client/server </a:t>
            </a:r>
            <a:r>
              <a:rPr lang="en-US" dirty="0" smtClean="0">
                <a:solidFill>
                  <a:srgbClr val="FF0000"/>
                </a:solidFill>
              </a:rPr>
              <a:t>model:</a:t>
            </a:r>
            <a:endParaRPr lang="en-US" sz="24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client </a:t>
            </a:r>
            <a:r>
              <a:rPr lang="en-US" sz="2000" dirty="0"/>
              <a:t>host requests, receives</a:t>
            </a:r>
            <a:r>
              <a:rPr lang="en-US" sz="2000" dirty="0" smtClean="0"/>
              <a:t> </a:t>
            </a:r>
            <a:br>
              <a:rPr lang="en-US" sz="2000" dirty="0" smtClean="0"/>
            </a:br>
            <a:r>
              <a:rPr lang="en-US" sz="2000" dirty="0" smtClean="0"/>
              <a:t>  service </a:t>
            </a:r>
            <a:r>
              <a:rPr lang="en-US" sz="2000" dirty="0"/>
              <a:t>from server</a:t>
            </a:r>
            <a:endParaRPr lang="en-US" sz="20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e.g</a:t>
            </a:r>
            <a:r>
              <a:rPr lang="en-US" sz="2000" dirty="0"/>
              <a:t>., WWW client (browser)</a:t>
            </a:r>
            <a:r>
              <a:rPr lang="en-US" sz="2000" dirty="0" smtClean="0"/>
              <a:t>/</a:t>
            </a:r>
            <a:br>
              <a:rPr lang="en-US" sz="2000" dirty="0" smtClean="0"/>
            </a:br>
            <a:r>
              <a:rPr lang="en-US" sz="2000" dirty="0" smtClean="0"/>
              <a:t>  </a:t>
            </a:r>
            <a:r>
              <a:rPr lang="en-US" sz="2000" dirty="0"/>
              <a:t>server; email client/server</a:t>
            </a:r>
          </a:p>
          <a:p>
            <a:pPr marL="0" indent="0" eaLnBrk="1" hangingPunct="1">
              <a:lnSpc>
                <a:spcPct val="90000"/>
              </a:lnSpc>
            </a:pPr>
            <a:r>
              <a:rPr lang="en-US" dirty="0">
                <a:solidFill>
                  <a:srgbClr val="FF0000"/>
                </a:solidFill>
              </a:rPr>
              <a:t>peer-peer model:</a:t>
            </a:r>
            <a:endParaRPr lang="en-US" sz="2400" dirty="0" smtClean="0"/>
          </a:p>
          <a:p>
            <a:pPr marL="457200" lvl="1" indent="0" eaLnBrk="1" hangingPunct="1">
              <a:lnSpc>
                <a:spcPct val="90000"/>
              </a:lnSpc>
              <a:buClr>
                <a:schemeClr val="accent6">
                  <a:lumMod val="60000"/>
                  <a:lumOff val="40000"/>
                </a:schemeClr>
              </a:buClr>
              <a:buFont typeface="Wingdings" charset="2"/>
              <a:buChar char="§"/>
            </a:pPr>
            <a:r>
              <a:rPr lang="en-US" sz="2000" dirty="0" smtClean="0"/>
              <a:t> host </a:t>
            </a:r>
            <a:r>
              <a:rPr lang="en-US" sz="2000" dirty="0"/>
              <a:t>interaction </a:t>
            </a:r>
            <a:r>
              <a:rPr lang="en-US" sz="2000" dirty="0" smtClean="0"/>
              <a:t>symmetric</a:t>
            </a:r>
            <a:br>
              <a:rPr lang="en-US" sz="2000" dirty="0" smtClean="0"/>
            </a:br>
            <a:r>
              <a:rPr lang="en-US" sz="2000" dirty="0" smtClean="0"/>
              <a:t>  e.g</a:t>
            </a:r>
            <a:r>
              <a:rPr lang="en-US" sz="2000" dirty="0"/>
              <a:t>.: teleconferencing</a:t>
            </a:r>
          </a:p>
        </p:txBody>
      </p:sp>
      <p:sp>
        <p:nvSpPr>
          <p:cNvPr id="58387" name="Freeform 4"/>
          <p:cNvSpPr>
            <a:spLocks/>
          </p:cNvSpPr>
          <p:nvPr/>
        </p:nvSpPr>
        <p:spPr bwMode="auto">
          <a:xfrm>
            <a:off x="7331075" y="2200275"/>
            <a:ext cx="1947863" cy="1674813"/>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DDDDDD"/>
          </a:solidFill>
          <a:ln w="9525">
            <a:noFill/>
            <a:round/>
            <a:headEnd/>
            <a:tailEnd/>
          </a:ln>
        </p:spPr>
        <p:txBody>
          <a:bodyPr wrap="none" anchor="ctr">
            <a:prstTxWarp prst="textNoShape">
              <a:avLst/>
            </a:prstTxWarp>
          </a:bodyPr>
          <a:lstStyle/>
          <a:p>
            <a:endParaRPr lang="en-US"/>
          </a:p>
        </p:txBody>
      </p:sp>
      <p:sp>
        <p:nvSpPr>
          <p:cNvPr id="58388" name="Freeform 5"/>
          <p:cNvSpPr>
            <a:spLocks/>
          </p:cNvSpPr>
          <p:nvPr/>
        </p:nvSpPr>
        <p:spPr bwMode="auto">
          <a:xfrm>
            <a:off x="5295900" y="2057400"/>
            <a:ext cx="2020888"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DDDDDD"/>
          </a:solidFill>
          <a:ln w="9525">
            <a:noFill/>
            <a:round/>
            <a:headEnd/>
            <a:tailEnd/>
          </a:ln>
        </p:spPr>
        <p:txBody>
          <a:bodyPr wrap="none" anchor="ctr">
            <a:prstTxWarp prst="textNoShape">
              <a:avLst/>
            </a:prstTxWarp>
          </a:bodyPr>
          <a:lstStyle/>
          <a:p>
            <a:endParaRPr lang="en-US"/>
          </a:p>
        </p:txBody>
      </p:sp>
      <p:sp>
        <p:nvSpPr>
          <p:cNvPr id="58389" name="Freeform 6"/>
          <p:cNvSpPr>
            <a:spLocks/>
          </p:cNvSpPr>
          <p:nvPr/>
        </p:nvSpPr>
        <p:spPr bwMode="auto">
          <a:xfrm>
            <a:off x="5694363" y="3508375"/>
            <a:ext cx="3221037"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DDDDDD"/>
          </a:solidFill>
          <a:ln w="9525">
            <a:noFill/>
            <a:round/>
            <a:headEnd/>
            <a:tailEnd/>
          </a:ln>
        </p:spPr>
        <p:txBody>
          <a:bodyPr wrap="none" anchor="ctr">
            <a:prstTxWarp prst="textNoShape">
              <a:avLst/>
            </a:prstTxWarp>
          </a:bodyPr>
          <a:lstStyle/>
          <a:p>
            <a:endParaRPr lang="en-US"/>
          </a:p>
        </p:txBody>
      </p:sp>
      <p:sp>
        <p:nvSpPr>
          <p:cNvPr id="58390" name="Freeform 8"/>
          <p:cNvSpPr>
            <a:spLocks/>
          </p:cNvSpPr>
          <p:nvPr/>
        </p:nvSpPr>
        <p:spPr bwMode="auto">
          <a:xfrm>
            <a:off x="4675188" y="1785938"/>
            <a:ext cx="1190625" cy="874712"/>
          </a:xfrm>
          <a:custGeom>
            <a:avLst/>
            <a:gdLst>
              <a:gd name="T0" fmla="*/ 132292 w 693"/>
              <a:gd name="T1" fmla="*/ 100012 h 551"/>
              <a:gd name="T2" fmla="*/ 60133 w 693"/>
              <a:gd name="T3" fmla="*/ 404812 h 551"/>
              <a:gd name="T4" fmla="*/ 60133 w 693"/>
              <a:gd name="T5" fmla="*/ 709612 h 551"/>
              <a:gd name="T6" fmla="*/ 420928 w 693"/>
              <a:gd name="T7" fmla="*/ 814387 h 551"/>
              <a:gd name="T8" fmla="*/ 740490 w 693"/>
              <a:gd name="T9" fmla="*/ 862012 h 551"/>
              <a:gd name="T10" fmla="*/ 1111594 w 693"/>
              <a:gd name="T11" fmla="*/ 738187 h 551"/>
              <a:gd name="T12" fmla="*/ 1183753 w 693"/>
              <a:gd name="T13" fmla="*/ 481012 h 551"/>
              <a:gd name="T14" fmla="*/ 1152827 w 693"/>
              <a:gd name="T15" fmla="*/ 166687 h 551"/>
              <a:gd name="T16" fmla="*/ 1060051 w 693"/>
              <a:gd name="T17" fmla="*/ 61912 h 551"/>
              <a:gd name="T18" fmla="*/ 534321 w 693"/>
              <a:gd name="T19" fmla="*/ 4762 h 551"/>
              <a:gd name="T20" fmla="*/ 132292 w 693"/>
              <a:gd name="T21" fmla="*/ 100012 h 5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3"/>
              <a:gd name="T34" fmla="*/ 0 h 551"/>
              <a:gd name="T35" fmla="*/ 693 w 693"/>
              <a:gd name="T36" fmla="*/ 551 h 5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3" h="551">
                <a:moveTo>
                  <a:pt x="77" y="63"/>
                </a:moveTo>
                <a:cubicBezTo>
                  <a:pt x="31" y="105"/>
                  <a:pt x="42" y="191"/>
                  <a:pt x="35" y="255"/>
                </a:cubicBezTo>
                <a:cubicBezTo>
                  <a:pt x="28" y="319"/>
                  <a:pt x="0" y="404"/>
                  <a:pt x="35" y="447"/>
                </a:cubicBezTo>
                <a:cubicBezTo>
                  <a:pt x="70" y="490"/>
                  <a:pt x="179" y="497"/>
                  <a:pt x="245" y="513"/>
                </a:cubicBezTo>
                <a:cubicBezTo>
                  <a:pt x="311" y="529"/>
                  <a:pt x="364" y="551"/>
                  <a:pt x="431" y="543"/>
                </a:cubicBezTo>
                <a:cubicBezTo>
                  <a:pt x="498" y="535"/>
                  <a:pt x="604" y="505"/>
                  <a:pt x="647" y="465"/>
                </a:cubicBezTo>
                <a:cubicBezTo>
                  <a:pt x="690" y="425"/>
                  <a:pt x="685" y="363"/>
                  <a:pt x="689" y="303"/>
                </a:cubicBezTo>
                <a:cubicBezTo>
                  <a:pt x="693" y="243"/>
                  <a:pt x="683" y="149"/>
                  <a:pt x="671" y="105"/>
                </a:cubicBezTo>
                <a:cubicBezTo>
                  <a:pt x="659" y="61"/>
                  <a:pt x="677" y="56"/>
                  <a:pt x="617" y="39"/>
                </a:cubicBezTo>
                <a:cubicBezTo>
                  <a:pt x="557" y="22"/>
                  <a:pt x="401" y="0"/>
                  <a:pt x="311" y="3"/>
                </a:cubicBezTo>
                <a:cubicBezTo>
                  <a:pt x="221" y="6"/>
                  <a:pt x="123" y="21"/>
                  <a:pt x="77" y="63"/>
                </a:cubicBezTo>
                <a:close/>
              </a:path>
            </a:pathLst>
          </a:custGeom>
          <a:solidFill>
            <a:srgbClr val="FF0000"/>
          </a:solidFill>
          <a:ln w="9525">
            <a:noFill/>
            <a:round/>
            <a:headEnd/>
            <a:tailEnd/>
          </a:ln>
        </p:spPr>
        <p:txBody>
          <a:bodyPr wrap="none" anchor="ctr">
            <a:prstTxWarp prst="textNoShape">
              <a:avLst/>
            </a:prstTxWarp>
          </a:bodyPr>
          <a:lstStyle/>
          <a:p>
            <a:endParaRPr lang="en-US"/>
          </a:p>
        </p:txBody>
      </p:sp>
      <p:graphicFrame>
        <p:nvGraphicFramePr>
          <p:cNvPr id="58384" name="Object 16"/>
          <p:cNvGraphicFramePr>
            <a:graphicFrameLocks noChangeAspect="1"/>
          </p:cNvGraphicFramePr>
          <p:nvPr/>
        </p:nvGraphicFramePr>
        <p:xfrm>
          <a:off x="4762500" y="1863725"/>
          <a:ext cx="1006475" cy="1260475"/>
        </p:xfrm>
        <a:graphic>
          <a:graphicData uri="http://schemas.openxmlformats.org/presentationml/2006/ole">
            <p:oleObj spid="_x0000_s58384" name="Clip" r:id="rId3" imgW="1305000" imgH="1085760" progId="">
              <p:embed/>
            </p:oleObj>
          </a:graphicData>
        </a:graphic>
      </p:graphicFrame>
      <p:graphicFrame>
        <p:nvGraphicFramePr>
          <p:cNvPr id="58370" name="Object 2"/>
          <p:cNvGraphicFramePr>
            <a:graphicFrameLocks noChangeAspect="1"/>
          </p:cNvGraphicFramePr>
          <p:nvPr/>
        </p:nvGraphicFramePr>
        <p:xfrm>
          <a:off x="5913438" y="2311400"/>
          <a:ext cx="303212" cy="184150"/>
        </p:xfrm>
        <a:graphic>
          <a:graphicData uri="http://schemas.openxmlformats.org/presentationml/2006/ole">
            <p:oleObj spid="_x0000_s58370" name="Clip" r:id="rId4" imgW="676440" imgH="485640" progId="">
              <p:embed/>
            </p:oleObj>
          </a:graphicData>
        </a:graphic>
      </p:graphicFrame>
      <p:sp>
        <p:nvSpPr>
          <p:cNvPr id="58391" name="Line 11"/>
          <p:cNvSpPr>
            <a:spLocks noChangeShapeType="1"/>
          </p:cNvSpPr>
          <p:nvPr/>
        </p:nvSpPr>
        <p:spPr bwMode="auto">
          <a:xfrm flipV="1">
            <a:off x="5862638" y="2433638"/>
            <a:ext cx="123825" cy="3175"/>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58392" name="Group 12"/>
          <p:cNvGrpSpPr>
            <a:grpSpLocks/>
          </p:cNvGrpSpPr>
          <p:nvPr/>
        </p:nvGrpSpPr>
        <p:grpSpPr bwMode="auto">
          <a:xfrm>
            <a:off x="5422900" y="2787650"/>
            <a:ext cx="793750" cy="319088"/>
            <a:chOff x="3552" y="246"/>
            <a:chExt cx="527" cy="248"/>
          </a:xfrm>
        </p:grpSpPr>
        <p:graphicFrame>
          <p:nvGraphicFramePr>
            <p:cNvPr id="58382" name="Object 14"/>
            <p:cNvGraphicFramePr>
              <a:graphicFrameLocks noChangeAspect="1"/>
            </p:cNvGraphicFramePr>
            <p:nvPr/>
          </p:nvGraphicFramePr>
          <p:xfrm>
            <a:off x="3552" y="246"/>
            <a:ext cx="299" cy="248"/>
          </p:xfrm>
          <a:graphic>
            <a:graphicData uri="http://schemas.openxmlformats.org/presentationml/2006/ole">
              <p:oleObj spid="_x0000_s58382" name="Clip" r:id="rId5" imgW="1305000" imgH="1085760" progId="">
                <p:embed/>
              </p:oleObj>
            </a:graphicData>
          </a:graphic>
        </p:graphicFrame>
        <p:graphicFrame>
          <p:nvGraphicFramePr>
            <p:cNvPr id="58383" name="Object 15"/>
            <p:cNvGraphicFramePr>
              <a:graphicFrameLocks noChangeAspect="1"/>
            </p:cNvGraphicFramePr>
            <p:nvPr/>
          </p:nvGraphicFramePr>
          <p:xfrm>
            <a:off x="3878" y="338"/>
            <a:ext cx="201" cy="144"/>
          </p:xfrm>
          <a:graphic>
            <a:graphicData uri="http://schemas.openxmlformats.org/presentationml/2006/ole">
              <p:oleObj spid="_x0000_s58383" name="Clip" r:id="rId6" imgW="676440" imgH="485640" progId="">
                <p:embed/>
              </p:oleObj>
            </a:graphicData>
          </a:graphic>
        </p:graphicFrame>
        <p:sp>
          <p:nvSpPr>
            <p:cNvPr id="58594"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58393" name="Group 16"/>
          <p:cNvGrpSpPr>
            <a:grpSpLocks/>
          </p:cNvGrpSpPr>
          <p:nvPr/>
        </p:nvGrpSpPr>
        <p:grpSpPr bwMode="auto">
          <a:xfrm>
            <a:off x="5829300" y="2574925"/>
            <a:ext cx="76200" cy="214313"/>
            <a:chOff x="3842" y="406"/>
            <a:chExt cx="51" cy="167"/>
          </a:xfrm>
        </p:grpSpPr>
        <p:sp>
          <p:nvSpPr>
            <p:cNvPr id="58591"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92"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93"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grpSp>
        <p:nvGrpSpPr>
          <p:cNvPr id="58394" name="Group 20"/>
          <p:cNvGrpSpPr>
            <a:grpSpLocks/>
          </p:cNvGrpSpPr>
          <p:nvPr/>
        </p:nvGrpSpPr>
        <p:grpSpPr bwMode="auto">
          <a:xfrm>
            <a:off x="6338888" y="3078163"/>
            <a:ext cx="227012" cy="395287"/>
            <a:chOff x="4180" y="783"/>
            <a:chExt cx="150" cy="307"/>
          </a:xfrm>
        </p:grpSpPr>
        <p:sp>
          <p:nvSpPr>
            <p:cNvPr id="58583"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84"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85"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86"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87"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88"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89"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8590"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8395" name="Group 29"/>
          <p:cNvGrpSpPr>
            <a:grpSpLocks/>
          </p:cNvGrpSpPr>
          <p:nvPr/>
        </p:nvGrpSpPr>
        <p:grpSpPr bwMode="auto">
          <a:xfrm rot="-5400000">
            <a:off x="6680993" y="3145632"/>
            <a:ext cx="80963" cy="254000"/>
            <a:chOff x="3842" y="406"/>
            <a:chExt cx="51" cy="167"/>
          </a:xfrm>
        </p:grpSpPr>
        <p:sp>
          <p:nvSpPr>
            <p:cNvPr id="58580"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81"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82"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8396" name="Line 33"/>
          <p:cNvSpPr>
            <a:spLocks noChangeShapeType="1"/>
          </p:cNvSpPr>
          <p:nvPr/>
        </p:nvSpPr>
        <p:spPr bwMode="auto">
          <a:xfrm>
            <a:off x="6486525" y="2986088"/>
            <a:ext cx="536575" cy="1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397" name="Line 34"/>
          <p:cNvSpPr>
            <a:spLocks noChangeShapeType="1"/>
          </p:cNvSpPr>
          <p:nvPr/>
        </p:nvSpPr>
        <p:spPr bwMode="auto">
          <a:xfrm>
            <a:off x="6489700" y="2982913"/>
            <a:ext cx="1588" cy="952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398" name="Line 35"/>
          <p:cNvSpPr>
            <a:spLocks noChangeShapeType="1"/>
          </p:cNvSpPr>
          <p:nvPr/>
        </p:nvSpPr>
        <p:spPr bwMode="auto">
          <a:xfrm>
            <a:off x="7026275" y="2981325"/>
            <a:ext cx="1588" cy="825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399" name="Line 36"/>
          <p:cNvSpPr>
            <a:spLocks noChangeShapeType="1"/>
          </p:cNvSpPr>
          <p:nvPr/>
        </p:nvSpPr>
        <p:spPr bwMode="auto">
          <a:xfrm>
            <a:off x="6161088" y="2446338"/>
            <a:ext cx="314325" cy="26511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00" name="Line 37"/>
          <p:cNvSpPr>
            <a:spLocks noChangeShapeType="1"/>
          </p:cNvSpPr>
          <p:nvPr/>
        </p:nvSpPr>
        <p:spPr bwMode="auto">
          <a:xfrm flipV="1">
            <a:off x="6175375" y="2732088"/>
            <a:ext cx="300038" cy="330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01" name="Line 38"/>
          <p:cNvSpPr>
            <a:spLocks noChangeShapeType="1"/>
          </p:cNvSpPr>
          <p:nvPr/>
        </p:nvSpPr>
        <p:spPr bwMode="auto">
          <a:xfrm flipV="1">
            <a:off x="6746875" y="2817813"/>
            <a:ext cx="1588" cy="16351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8402" name="Group 39"/>
          <p:cNvGrpSpPr>
            <a:grpSpLocks/>
          </p:cNvGrpSpPr>
          <p:nvPr/>
        </p:nvGrpSpPr>
        <p:grpSpPr bwMode="auto">
          <a:xfrm>
            <a:off x="6875463" y="3055938"/>
            <a:ext cx="227012" cy="395287"/>
            <a:chOff x="4180" y="783"/>
            <a:chExt cx="150" cy="307"/>
          </a:xfrm>
        </p:grpSpPr>
        <p:sp>
          <p:nvSpPr>
            <p:cNvPr id="58572"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73"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74"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75"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76"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77"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78"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8579"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8403" name="Group 48"/>
          <p:cNvGrpSpPr>
            <a:grpSpLocks/>
          </p:cNvGrpSpPr>
          <p:nvPr/>
        </p:nvGrpSpPr>
        <p:grpSpPr bwMode="auto">
          <a:xfrm>
            <a:off x="5838825" y="3675063"/>
            <a:ext cx="519113" cy="925512"/>
            <a:chOff x="3314" y="1248"/>
            <a:chExt cx="344" cy="694"/>
          </a:xfrm>
        </p:grpSpPr>
        <p:graphicFrame>
          <p:nvGraphicFramePr>
            <p:cNvPr id="58380" name="Object 12"/>
            <p:cNvGraphicFramePr>
              <a:graphicFrameLocks noChangeAspect="1"/>
            </p:cNvGraphicFramePr>
            <p:nvPr/>
          </p:nvGraphicFramePr>
          <p:xfrm>
            <a:off x="3314" y="1248"/>
            <a:ext cx="299" cy="248"/>
          </p:xfrm>
          <a:graphic>
            <a:graphicData uri="http://schemas.openxmlformats.org/presentationml/2006/ole">
              <p:oleObj spid="_x0000_s58380" name="Clip" r:id="rId7" imgW="1305000" imgH="1085760" progId="">
                <p:embed/>
              </p:oleObj>
            </a:graphicData>
          </a:graphic>
        </p:graphicFrame>
        <p:sp>
          <p:nvSpPr>
            <p:cNvPr id="58565"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58381" name="Object 13"/>
            <p:cNvGraphicFramePr>
              <a:graphicFrameLocks noChangeAspect="1"/>
            </p:cNvGraphicFramePr>
            <p:nvPr/>
          </p:nvGraphicFramePr>
          <p:xfrm>
            <a:off x="3314" y="1694"/>
            <a:ext cx="299" cy="248"/>
          </p:xfrm>
          <a:graphic>
            <a:graphicData uri="http://schemas.openxmlformats.org/presentationml/2006/ole">
              <p:oleObj spid="_x0000_s58381" name="Clip" r:id="rId8" imgW="1305000" imgH="1085760" progId="">
                <p:embed/>
              </p:oleObj>
            </a:graphicData>
          </a:graphic>
        </p:graphicFrame>
        <p:sp>
          <p:nvSpPr>
            <p:cNvPr id="58566"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58567" name="Group 53"/>
            <p:cNvGrpSpPr>
              <a:grpSpLocks/>
            </p:cNvGrpSpPr>
            <p:nvPr/>
          </p:nvGrpSpPr>
          <p:grpSpPr bwMode="auto">
            <a:xfrm>
              <a:off x="3404" y="1504"/>
              <a:ext cx="51" cy="167"/>
              <a:chOff x="3842" y="406"/>
              <a:chExt cx="51" cy="167"/>
            </a:xfrm>
          </p:grpSpPr>
          <p:sp>
            <p:nvSpPr>
              <p:cNvPr id="58569"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70"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571"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grpSp>
        <p:sp>
          <p:nvSpPr>
            <p:cNvPr id="58568"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aphicFrame>
        <p:nvGraphicFramePr>
          <p:cNvPr id="58371" name="Object 3"/>
          <p:cNvGraphicFramePr>
            <a:graphicFrameLocks noChangeAspect="1"/>
          </p:cNvGraphicFramePr>
          <p:nvPr/>
        </p:nvGraphicFramePr>
        <p:xfrm>
          <a:off x="6778625" y="4684713"/>
          <a:ext cx="452438" cy="331787"/>
        </p:xfrm>
        <a:graphic>
          <a:graphicData uri="http://schemas.openxmlformats.org/presentationml/2006/ole">
            <p:oleObj spid="_x0000_s58371" name="Clip" r:id="rId9" imgW="1305000" imgH="1085760" progId="">
              <p:embed/>
            </p:oleObj>
          </a:graphicData>
        </a:graphic>
      </p:graphicFrame>
      <p:graphicFrame>
        <p:nvGraphicFramePr>
          <p:cNvPr id="58372" name="Object 4"/>
          <p:cNvGraphicFramePr>
            <a:graphicFrameLocks noChangeAspect="1"/>
          </p:cNvGraphicFramePr>
          <p:nvPr/>
        </p:nvGraphicFramePr>
        <p:xfrm>
          <a:off x="6113463" y="4673600"/>
          <a:ext cx="450850" cy="330200"/>
        </p:xfrm>
        <a:graphic>
          <a:graphicData uri="http://schemas.openxmlformats.org/presentationml/2006/ole">
            <p:oleObj spid="_x0000_s58372" name="Clip" r:id="rId10" imgW="1305000" imgH="1085760" progId="">
              <p:embed/>
            </p:oleObj>
          </a:graphicData>
        </a:graphic>
      </p:graphicFrame>
      <p:sp>
        <p:nvSpPr>
          <p:cNvPr id="58404" name="Oval 60"/>
          <p:cNvSpPr>
            <a:spLocks noChangeArrowheads="1"/>
          </p:cNvSpPr>
          <p:nvPr/>
        </p:nvSpPr>
        <p:spPr bwMode="auto">
          <a:xfrm rot="-5400000">
            <a:off x="6567488" y="4775200"/>
            <a:ext cx="63500" cy="69850"/>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405" name="Oval 61"/>
          <p:cNvSpPr>
            <a:spLocks noChangeArrowheads="1"/>
          </p:cNvSpPr>
          <p:nvPr/>
        </p:nvSpPr>
        <p:spPr bwMode="auto">
          <a:xfrm rot="-5400000">
            <a:off x="6659563" y="4772025"/>
            <a:ext cx="63500" cy="73025"/>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406" name="Oval 62"/>
          <p:cNvSpPr>
            <a:spLocks noChangeArrowheads="1"/>
          </p:cNvSpPr>
          <p:nvPr/>
        </p:nvSpPr>
        <p:spPr bwMode="auto">
          <a:xfrm rot="-5400000">
            <a:off x="6743700" y="4776788"/>
            <a:ext cx="61913" cy="71437"/>
          </a:xfrm>
          <a:prstGeom prst="ellipse">
            <a:avLst/>
          </a:prstGeom>
          <a:solidFill>
            <a:schemeClr val="accent2"/>
          </a:solidFill>
          <a:ln w="9525">
            <a:noFill/>
            <a:round/>
            <a:headEnd/>
            <a:tailEnd/>
          </a:ln>
        </p:spPr>
        <p:txBody>
          <a:bodyPr wrap="none" anchor="ctr">
            <a:prstTxWarp prst="textNoShape">
              <a:avLst/>
            </a:prstTxWarp>
          </a:bodyPr>
          <a:lstStyle/>
          <a:p>
            <a:endParaRPr lang="en-US"/>
          </a:p>
        </p:txBody>
      </p:sp>
      <p:sp>
        <p:nvSpPr>
          <p:cNvPr id="58407" name="Line 63"/>
          <p:cNvSpPr>
            <a:spLocks noChangeShapeType="1"/>
          </p:cNvSpPr>
          <p:nvPr/>
        </p:nvSpPr>
        <p:spPr bwMode="auto">
          <a:xfrm rot="-5400000">
            <a:off x="7024688" y="4659313"/>
            <a:ext cx="60325" cy="3175"/>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408" name="Line 64"/>
          <p:cNvSpPr>
            <a:spLocks noChangeShapeType="1"/>
          </p:cNvSpPr>
          <p:nvPr/>
        </p:nvSpPr>
        <p:spPr bwMode="auto">
          <a:xfrm rot="5400000" flipH="1">
            <a:off x="6346825" y="4651375"/>
            <a:ext cx="635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409" name="Line 65"/>
          <p:cNvSpPr>
            <a:spLocks noChangeShapeType="1"/>
          </p:cNvSpPr>
          <p:nvPr/>
        </p:nvSpPr>
        <p:spPr bwMode="auto">
          <a:xfrm rot="16200000" flipV="1">
            <a:off x="6719888" y="4286250"/>
            <a:ext cx="0" cy="6794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10" name="Line 66"/>
          <p:cNvSpPr>
            <a:spLocks noChangeShapeType="1"/>
          </p:cNvSpPr>
          <p:nvPr/>
        </p:nvSpPr>
        <p:spPr bwMode="auto">
          <a:xfrm flipV="1">
            <a:off x="6357938" y="4251325"/>
            <a:ext cx="101600" cy="3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11" name="Line 67"/>
          <p:cNvSpPr>
            <a:spLocks noChangeShapeType="1"/>
          </p:cNvSpPr>
          <p:nvPr/>
        </p:nvSpPr>
        <p:spPr bwMode="auto">
          <a:xfrm>
            <a:off x="7008813" y="4297363"/>
            <a:ext cx="328612" cy="3857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12" name="Line 68"/>
          <p:cNvSpPr>
            <a:spLocks noChangeShapeType="1"/>
          </p:cNvSpPr>
          <p:nvPr/>
        </p:nvSpPr>
        <p:spPr bwMode="auto">
          <a:xfrm flipH="1">
            <a:off x="7870825" y="4294188"/>
            <a:ext cx="303213" cy="39211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aphicFrame>
        <p:nvGraphicFramePr>
          <p:cNvPr id="58373" name="Object 5"/>
          <p:cNvGraphicFramePr>
            <a:graphicFrameLocks noChangeAspect="1"/>
          </p:cNvGraphicFramePr>
          <p:nvPr/>
        </p:nvGraphicFramePr>
        <p:xfrm>
          <a:off x="8062913" y="3846513"/>
          <a:ext cx="220662" cy="241300"/>
        </p:xfrm>
        <a:graphic>
          <a:graphicData uri="http://schemas.openxmlformats.org/presentationml/2006/ole">
            <p:oleObj spid="_x0000_s58373" name="Clip" r:id="rId11" imgW="981000" imgH="1209600" progId="">
              <p:embed/>
            </p:oleObj>
          </a:graphicData>
        </a:graphic>
      </p:graphicFrame>
      <p:graphicFrame>
        <p:nvGraphicFramePr>
          <p:cNvPr id="58374" name="Object 6"/>
          <p:cNvGraphicFramePr>
            <a:graphicFrameLocks noChangeAspect="1"/>
          </p:cNvGraphicFramePr>
          <p:nvPr/>
        </p:nvGraphicFramePr>
        <p:xfrm>
          <a:off x="6615113" y="3927475"/>
          <a:ext cx="220662" cy="239713"/>
        </p:xfrm>
        <a:graphic>
          <a:graphicData uri="http://schemas.openxmlformats.org/presentationml/2006/ole">
            <p:oleObj spid="_x0000_s58374" name="Clip" r:id="rId12" imgW="981000" imgH="1209600" progId="">
              <p:embed/>
            </p:oleObj>
          </a:graphicData>
        </a:graphic>
      </p:graphicFrame>
      <p:sp>
        <p:nvSpPr>
          <p:cNvPr id="58413" name="Freeform 71"/>
          <p:cNvSpPr>
            <a:spLocks/>
          </p:cNvSpPr>
          <p:nvPr/>
        </p:nvSpPr>
        <p:spPr bwMode="auto">
          <a:xfrm>
            <a:off x="6704013" y="3702050"/>
            <a:ext cx="1465262"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prstTxWarp prst="textNoShape">
              <a:avLst/>
            </a:prstTxWarp>
          </a:bodyPr>
          <a:lstStyle/>
          <a:p>
            <a:endParaRPr lang="en-US"/>
          </a:p>
        </p:txBody>
      </p:sp>
      <p:grpSp>
        <p:nvGrpSpPr>
          <p:cNvPr id="58414" name="Group 72"/>
          <p:cNvGrpSpPr>
            <a:grpSpLocks/>
          </p:cNvGrpSpPr>
          <p:nvPr/>
        </p:nvGrpSpPr>
        <p:grpSpPr bwMode="auto">
          <a:xfrm>
            <a:off x="6992938" y="5124450"/>
            <a:ext cx="439737" cy="427038"/>
            <a:chOff x="2870" y="1518"/>
            <a:chExt cx="292" cy="320"/>
          </a:xfrm>
        </p:grpSpPr>
        <p:graphicFrame>
          <p:nvGraphicFramePr>
            <p:cNvPr id="58378" name="Object 10"/>
            <p:cNvGraphicFramePr>
              <a:graphicFrameLocks noChangeAspect="1"/>
            </p:cNvGraphicFramePr>
            <p:nvPr/>
          </p:nvGraphicFramePr>
          <p:xfrm>
            <a:off x="2870" y="1518"/>
            <a:ext cx="272" cy="282"/>
          </p:xfrm>
          <a:graphic>
            <a:graphicData uri="http://schemas.openxmlformats.org/presentationml/2006/ole">
              <p:oleObj spid="_x0000_s58378" name="Clip" r:id="rId13" imgW="819000" imgH="847800" progId="">
                <p:embed/>
              </p:oleObj>
            </a:graphicData>
          </a:graphic>
        </p:graphicFrame>
        <p:graphicFrame>
          <p:nvGraphicFramePr>
            <p:cNvPr id="58379" name="Object 11"/>
            <p:cNvGraphicFramePr>
              <a:graphicFrameLocks noChangeAspect="1"/>
            </p:cNvGraphicFramePr>
            <p:nvPr/>
          </p:nvGraphicFramePr>
          <p:xfrm>
            <a:off x="2913" y="1602"/>
            <a:ext cx="249" cy="236"/>
          </p:xfrm>
          <a:graphic>
            <a:graphicData uri="http://schemas.openxmlformats.org/presentationml/2006/ole">
              <p:oleObj spid="_x0000_s58379" name="Clip" r:id="rId14" imgW="1266840" imgH="1200240" progId="">
                <p:embed/>
              </p:oleObj>
            </a:graphicData>
          </a:graphic>
        </p:graphicFrame>
      </p:grpSp>
      <p:grpSp>
        <p:nvGrpSpPr>
          <p:cNvPr id="58415" name="Group 75"/>
          <p:cNvGrpSpPr>
            <a:grpSpLocks/>
          </p:cNvGrpSpPr>
          <p:nvPr/>
        </p:nvGrpSpPr>
        <p:grpSpPr bwMode="auto">
          <a:xfrm>
            <a:off x="7834313" y="5156200"/>
            <a:ext cx="439737" cy="427038"/>
            <a:chOff x="2870" y="1518"/>
            <a:chExt cx="292" cy="320"/>
          </a:xfrm>
        </p:grpSpPr>
        <p:graphicFrame>
          <p:nvGraphicFramePr>
            <p:cNvPr id="58376" name="Object 8"/>
            <p:cNvGraphicFramePr>
              <a:graphicFrameLocks noChangeAspect="1"/>
            </p:cNvGraphicFramePr>
            <p:nvPr/>
          </p:nvGraphicFramePr>
          <p:xfrm>
            <a:off x="2870" y="1518"/>
            <a:ext cx="272" cy="282"/>
          </p:xfrm>
          <a:graphic>
            <a:graphicData uri="http://schemas.openxmlformats.org/presentationml/2006/ole">
              <p:oleObj spid="_x0000_s58376" name="Clip" r:id="rId15" imgW="819000" imgH="847800" progId="">
                <p:embed/>
              </p:oleObj>
            </a:graphicData>
          </a:graphic>
        </p:graphicFrame>
        <p:graphicFrame>
          <p:nvGraphicFramePr>
            <p:cNvPr id="58377" name="Object 9"/>
            <p:cNvGraphicFramePr>
              <a:graphicFrameLocks noChangeAspect="1"/>
            </p:cNvGraphicFramePr>
            <p:nvPr/>
          </p:nvGraphicFramePr>
          <p:xfrm>
            <a:off x="2913" y="1602"/>
            <a:ext cx="249" cy="236"/>
          </p:xfrm>
          <a:graphic>
            <a:graphicData uri="http://schemas.openxmlformats.org/presentationml/2006/ole">
              <p:oleObj spid="_x0000_s58377" name="Clip" r:id="rId16" imgW="1266840" imgH="1200240" progId="">
                <p:embed/>
              </p:oleObj>
            </a:graphicData>
          </a:graphic>
        </p:graphicFrame>
      </p:grpSp>
      <p:grpSp>
        <p:nvGrpSpPr>
          <p:cNvPr id="58416" name="Group 78"/>
          <p:cNvGrpSpPr>
            <a:grpSpLocks/>
          </p:cNvGrpSpPr>
          <p:nvPr/>
        </p:nvGrpSpPr>
        <p:grpSpPr bwMode="auto">
          <a:xfrm>
            <a:off x="7386638" y="4872038"/>
            <a:ext cx="409575" cy="376237"/>
            <a:chOff x="4733" y="2082"/>
            <a:chExt cx="272" cy="282"/>
          </a:xfrm>
        </p:grpSpPr>
        <p:graphicFrame>
          <p:nvGraphicFramePr>
            <p:cNvPr id="58375" name="Object 7"/>
            <p:cNvGraphicFramePr>
              <a:graphicFrameLocks noChangeAspect="1"/>
            </p:cNvGraphicFramePr>
            <p:nvPr/>
          </p:nvGraphicFramePr>
          <p:xfrm>
            <a:off x="4733" y="2082"/>
            <a:ext cx="272" cy="282"/>
          </p:xfrm>
          <a:graphic>
            <a:graphicData uri="http://schemas.openxmlformats.org/presentationml/2006/ole">
              <p:oleObj spid="_x0000_s58375" name="Clip" r:id="rId17" imgW="819000" imgH="847800" progId="">
                <p:embed/>
              </p:oleObj>
            </a:graphicData>
          </a:graphic>
        </p:graphicFrame>
        <p:sp>
          <p:nvSpPr>
            <p:cNvPr id="58564"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grpSp>
      <p:sp>
        <p:nvSpPr>
          <p:cNvPr id="58417" name="Line 81"/>
          <p:cNvSpPr>
            <a:spLocks noChangeShapeType="1"/>
          </p:cNvSpPr>
          <p:nvPr/>
        </p:nvSpPr>
        <p:spPr bwMode="auto">
          <a:xfrm>
            <a:off x="7718425" y="4775200"/>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8418" name="Group 82"/>
          <p:cNvGrpSpPr>
            <a:grpSpLocks/>
          </p:cNvGrpSpPr>
          <p:nvPr/>
        </p:nvGrpSpPr>
        <p:grpSpPr bwMode="auto">
          <a:xfrm>
            <a:off x="8497888" y="4198938"/>
            <a:ext cx="225425" cy="409575"/>
            <a:chOff x="4180" y="783"/>
            <a:chExt cx="150" cy="307"/>
          </a:xfrm>
        </p:grpSpPr>
        <p:sp>
          <p:nvSpPr>
            <p:cNvPr id="58556" name="AutoShape 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57" name="Rectangle 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58"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59"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60" name="Line 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61" name="Line 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62"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8563" name="Rectangle 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58419" name="Group 91"/>
          <p:cNvGrpSpPr>
            <a:grpSpLocks/>
          </p:cNvGrpSpPr>
          <p:nvPr/>
        </p:nvGrpSpPr>
        <p:grpSpPr bwMode="auto">
          <a:xfrm>
            <a:off x="8456613" y="4652963"/>
            <a:ext cx="863600" cy="1260475"/>
            <a:chOff x="5087" y="3051"/>
            <a:chExt cx="502" cy="794"/>
          </a:xfrm>
        </p:grpSpPr>
        <p:sp>
          <p:nvSpPr>
            <p:cNvPr id="58546" name="Freeform 92"/>
            <p:cNvSpPr>
              <a:spLocks/>
            </p:cNvSpPr>
            <p:nvPr/>
          </p:nvSpPr>
          <p:spPr bwMode="auto">
            <a:xfrm>
              <a:off x="5087" y="3051"/>
              <a:ext cx="502" cy="794"/>
            </a:xfrm>
            <a:custGeom>
              <a:avLst/>
              <a:gdLst>
                <a:gd name="T0" fmla="*/ 289 w 502"/>
                <a:gd name="T1" fmla="*/ 9 h 794"/>
                <a:gd name="T2" fmla="*/ 127 w 502"/>
                <a:gd name="T3" fmla="*/ 33 h 794"/>
                <a:gd name="T4" fmla="*/ 25 w 502"/>
                <a:gd name="T5" fmla="*/ 207 h 794"/>
                <a:gd name="T6" fmla="*/ 13 w 502"/>
                <a:gd name="T7" fmla="*/ 621 h 794"/>
                <a:gd name="T8" fmla="*/ 103 w 502"/>
                <a:gd name="T9" fmla="*/ 771 h 794"/>
                <a:gd name="T10" fmla="*/ 271 w 502"/>
                <a:gd name="T11" fmla="*/ 759 h 794"/>
                <a:gd name="T12" fmla="*/ 421 w 502"/>
                <a:gd name="T13" fmla="*/ 735 h 794"/>
                <a:gd name="T14" fmla="*/ 469 w 502"/>
                <a:gd name="T15" fmla="*/ 579 h 794"/>
                <a:gd name="T16" fmla="*/ 487 w 502"/>
                <a:gd name="T17" fmla="*/ 471 h 794"/>
                <a:gd name="T18" fmla="*/ 469 w 502"/>
                <a:gd name="T19" fmla="*/ 87 h 794"/>
                <a:gd name="T20" fmla="*/ 289 w 502"/>
                <a:gd name="T21" fmla="*/ 9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2"/>
                <a:gd name="T34" fmla="*/ 0 h 794"/>
                <a:gd name="T35" fmla="*/ 502 w 502"/>
                <a:gd name="T36" fmla="*/ 794 h 7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2" h="794">
                  <a:moveTo>
                    <a:pt x="289" y="9"/>
                  </a:moveTo>
                  <a:cubicBezTo>
                    <a:pt x="232" y="0"/>
                    <a:pt x="171" y="0"/>
                    <a:pt x="127" y="33"/>
                  </a:cubicBezTo>
                  <a:cubicBezTo>
                    <a:pt x="83" y="66"/>
                    <a:pt x="44" y="109"/>
                    <a:pt x="25" y="207"/>
                  </a:cubicBezTo>
                  <a:cubicBezTo>
                    <a:pt x="6" y="305"/>
                    <a:pt x="0" y="527"/>
                    <a:pt x="13" y="621"/>
                  </a:cubicBezTo>
                  <a:cubicBezTo>
                    <a:pt x="26" y="715"/>
                    <a:pt x="60" y="748"/>
                    <a:pt x="103" y="771"/>
                  </a:cubicBezTo>
                  <a:cubicBezTo>
                    <a:pt x="146" y="794"/>
                    <a:pt x="218" y="765"/>
                    <a:pt x="271" y="759"/>
                  </a:cubicBezTo>
                  <a:cubicBezTo>
                    <a:pt x="324" y="753"/>
                    <a:pt x="388" y="765"/>
                    <a:pt x="421" y="735"/>
                  </a:cubicBezTo>
                  <a:cubicBezTo>
                    <a:pt x="454" y="705"/>
                    <a:pt x="458" y="623"/>
                    <a:pt x="469" y="579"/>
                  </a:cubicBezTo>
                  <a:cubicBezTo>
                    <a:pt x="480" y="535"/>
                    <a:pt x="487" y="553"/>
                    <a:pt x="487" y="471"/>
                  </a:cubicBezTo>
                  <a:cubicBezTo>
                    <a:pt x="487" y="389"/>
                    <a:pt x="502" y="164"/>
                    <a:pt x="469" y="87"/>
                  </a:cubicBezTo>
                  <a:cubicBezTo>
                    <a:pt x="436" y="10"/>
                    <a:pt x="346" y="18"/>
                    <a:pt x="289" y="9"/>
                  </a:cubicBezTo>
                  <a:close/>
                </a:path>
              </a:pathLst>
            </a:custGeom>
            <a:solidFill>
              <a:srgbClr val="FF0000"/>
            </a:solidFill>
            <a:ln w="9525">
              <a:noFill/>
              <a:round/>
              <a:headEnd/>
              <a:tailEnd/>
            </a:ln>
          </p:spPr>
          <p:txBody>
            <a:bodyPr wrap="none" anchor="ctr">
              <a:prstTxWarp prst="textNoShape">
                <a:avLst/>
              </a:prstTxWarp>
            </a:bodyPr>
            <a:lstStyle/>
            <a:p>
              <a:endParaRPr lang="en-US"/>
            </a:p>
          </p:txBody>
        </p:sp>
        <p:grpSp>
          <p:nvGrpSpPr>
            <p:cNvPr id="58547" name="Group 93"/>
            <p:cNvGrpSpPr>
              <a:grpSpLocks/>
            </p:cNvGrpSpPr>
            <p:nvPr/>
          </p:nvGrpSpPr>
          <p:grpSpPr bwMode="auto">
            <a:xfrm>
              <a:off x="5157" y="3111"/>
              <a:ext cx="347" cy="654"/>
              <a:chOff x="4935" y="2925"/>
              <a:chExt cx="347" cy="654"/>
            </a:xfrm>
          </p:grpSpPr>
          <p:sp>
            <p:nvSpPr>
              <p:cNvPr id="58548" name="AutoShape 94"/>
              <p:cNvSpPr>
                <a:spLocks noChangeArrowheads="1"/>
              </p:cNvSpPr>
              <p:nvPr/>
            </p:nvSpPr>
            <p:spPr bwMode="auto">
              <a:xfrm>
                <a:off x="4935" y="3428"/>
                <a:ext cx="347" cy="151"/>
              </a:xfrm>
              <a:prstGeom prst="parallelogram">
                <a:avLst>
                  <a:gd name="adj" fmla="val 8852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49" name="Rectangle 95"/>
              <p:cNvSpPr>
                <a:spLocks noChangeArrowheads="1"/>
              </p:cNvSpPr>
              <p:nvPr/>
            </p:nvSpPr>
            <p:spPr bwMode="auto">
              <a:xfrm>
                <a:off x="5111" y="2929"/>
                <a:ext cx="165" cy="503"/>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58550" name="Rectangle 96"/>
              <p:cNvSpPr>
                <a:spLocks noChangeArrowheads="1"/>
              </p:cNvSpPr>
              <p:nvPr/>
            </p:nvSpPr>
            <p:spPr bwMode="auto">
              <a:xfrm>
                <a:off x="4937" y="3072"/>
                <a:ext cx="220" cy="50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51" name="AutoShape 97"/>
              <p:cNvSpPr>
                <a:spLocks noChangeArrowheads="1"/>
              </p:cNvSpPr>
              <p:nvPr/>
            </p:nvSpPr>
            <p:spPr bwMode="auto">
              <a:xfrm>
                <a:off x="4935" y="2925"/>
                <a:ext cx="347" cy="151"/>
              </a:xfrm>
              <a:prstGeom prst="parallelogram">
                <a:avLst>
                  <a:gd name="adj" fmla="val 8852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58552" name="Line 98"/>
              <p:cNvSpPr>
                <a:spLocks noChangeShapeType="1"/>
              </p:cNvSpPr>
              <p:nvPr/>
            </p:nvSpPr>
            <p:spPr bwMode="auto">
              <a:xfrm>
                <a:off x="5282" y="2936"/>
                <a:ext cx="0" cy="4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53" name="Line 99"/>
              <p:cNvSpPr>
                <a:spLocks noChangeShapeType="1"/>
              </p:cNvSpPr>
              <p:nvPr/>
            </p:nvSpPr>
            <p:spPr bwMode="auto">
              <a:xfrm flipH="1">
                <a:off x="5157" y="3428"/>
                <a:ext cx="125" cy="14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54" name="Rectangle 100"/>
              <p:cNvSpPr>
                <a:spLocks noChangeArrowheads="1"/>
              </p:cNvSpPr>
              <p:nvPr/>
            </p:nvSpPr>
            <p:spPr bwMode="auto">
              <a:xfrm>
                <a:off x="4965" y="3138"/>
                <a:ext cx="146" cy="29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58555" name="Rectangle 101"/>
              <p:cNvSpPr>
                <a:spLocks noChangeArrowheads="1"/>
              </p:cNvSpPr>
              <p:nvPr/>
            </p:nvSpPr>
            <p:spPr bwMode="auto">
              <a:xfrm>
                <a:off x="4986" y="3225"/>
                <a:ext cx="111" cy="103"/>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sp>
        <p:nvSpPr>
          <p:cNvPr id="58420" name="Line 102"/>
          <p:cNvSpPr>
            <a:spLocks noChangeShapeType="1"/>
          </p:cNvSpPr>
          <p:nvPr/>
        </p:nvSpPr>
        <p:spPr bwMode="auto">
          <a:xfrm rot="5400000" flipH="1">
            <a:off x="8104981" y="4572794"/>
            <a:ext cx="611188"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1" name="Line 103"/>
          <p:cNvSpPr>
            <a:spLocks noChangeShapeType="1"/>
          </p:cNvSpPr>
          <p:nvPr/>
        </p:nvSpPr>
        <p:spPr bwMode="auto">
          <a:xfrm rot="-5400000">
            <a:off x="8462963" y="4821237"/>
            <a:ext cx="0" cy="11112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2" name="Line 104"/>
          <p:cNvSpPr>
            <a:spLocks noChangeShapeType="1"/>
          </p:cNvSpPr>
          <p:nvPr/>
        </p:nvSpPr>
        <p:spPr bwMode="auto">
          <a:xfrm rot="-5400000">
            <a:off x="8451850" y="4352925"/>
            <a:ext cx="0" cy="952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3" name="Line 105"/>
          <p:cNvSpPr>
            <a:spLocks noChangeShapeType="1"/>
          </p:cNvSpPr>
          <p:nvPr/>
        </p:nvSpPr>
        <p:spPr bwMode="auto">
          <a:xfrm flipV="1">
            <a:off x="7021513" y="2497138"/>
            <a:ext cx="496887" cy="2079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4" name="Line 106"/>
          <p:cNvSpPr>
            <a:spLocks noChangeShapeType="1"/>
          </p:cNvSpPr>
          <p:nvPr/>
        </p:nvSpPr>
        <p:spPr bwMode="auto">
          <a:xfrm>
            <a:off x="8034338" y="2481263"/>
            <a:ext cx="525462" cy="2079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5" name="Line 107"/>
          <p:cNvSpPr>
            <a:spLocks noChangeShapeType="1"/>
          </p:cNvSpPr>
          <p:nvPr/>
        </p:nvSpPr>
        <p:spPr bwMode="auto">
          <a:xfrm flipH="1">
            <a:off x="8596313" y="2817813"/>
            <a:ext cx="261937" cy="68103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6" name="Line 108"/>
          <p:cNvSpPr>
            <a:spLocks noChangeShapeType="1"/>
          </p:cNvSpPr>
          <p:nvPr/>
        </p:nvSpPr>
        <p:spPr bwMode="auto">
          <a:xfrm>
            <a:off x="7762875" y="2593975"/>
            <a:ext cx="0" cy="431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7" name="Line 109"/>
          <p:cNvSpPr>
            <a:spLocks noChangeShapeType="1"/>
          </p:cNvSpPr>
          <p:nvPr/>
        </p:nvSpPr>
        <p:spPr bwMode="auto">
          <a:xfrm>
            <a:off x="7789863" y="3241675"/>
            <a:ext cx="579437"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8" name="Line 110"/>
          <p:cNvSpPr>
            <a:spLocks noChangeShapeType="1"/>
          </p:cNvSpPr>
          <p:nvPr/>
        </p:nvSpPr>
        <p:spPr bwMode="auto">
          <a:xfrm flipH="1">
            <a:off x="8288338" y="3706813"/>
            <a:ext cx="288925" cy="3603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29" name="Line 111"/>
          <p:cNvSpPr>
            <a:spLocks noChangeShapeType="1"/>
          </p:cNvSpPr>
          <p:nvPr/>
        </p:nvSpPr>
        <p:spPr bwMode="auto">
          <a:xfrm flipH="1">
            <a:off x="8042275" y="2786063"/>
            <a:ext cx="608013" cy="384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30" name="Line 112"/>
          <p:cNvSpPr>
            <a:spLocks noChangeShapeType="1"/>
          </p:cNvSpPr>
          <p:nvPr/>
        </p:nvSpPr>
        <p:spPr bwMode="auto">
          <a:xfrm flipH="1">
            <a:off x="8053388" y="2225675"/>
            <a:ext cx="379412" cy="255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31" name="Line 113"/>
          <p:cNvSpPr>
            <a:spLocks noChangeShapeType="1"/>
          </p:cNvSpPr>
          <p:nvPr/>
        </p:nvSpPr>
        <p:spPr bwMode="auto">
          <a:xfrm flipH="1">
            <a:off x="8829675" y="2401888"/>
            <a:ext cx="219075" cy="17621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8432" name="Group 114"/>
          <p:cNvGrpSpPr>
            <a:grpSpLocks/>
          </p:cNvGrpSpPr>
          <p:nvPr/>
        </p:nvGrpSpPr>
        <p:grpSpPr bwMode="auto">
          <a:xfrm>
            <a:off x="6459538" y="2593975"/>
            <a:ext cx="542925" cy="233363"/>
            <a:chOff x="3600" y="219"/>
            <a:chExt cx="360" cy="175"/>
          </a:xfrm>
        </p:grpSpPr>
        <p:sp>
          <p:nvSpPr>
            <p:cNvPr id="58533" name="Oval 11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534" name="Line 11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35" name="Line 11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36" name="Rectangle 11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537" name="Oval 11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538" name="Group 120"/>
            <p:cNvGrpSpPr>
              <a:grpSpLocks/>
            </p:cNvGrpSpPr>
            <p:nvPr/>
          </p:nvGrpSpPr>
          <p:grpSpPr bwMode="auto">
            <a:xfrm>
              <a:off x="3686" y="244"/>
              <a:ext cx="177" cy="66"/>
              <a:chOff x="2848" y="848"/>
              <a:chExt cx="140" cy="98"/>
            </a:xfrm>
          </p:grpSpPr>
          <p:sp>
            <p:nvSpPr>
              <p:cNvPr id="58543" name="Line 1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44" name="Line 1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45" name="Line 1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539" name="Group 124"/>
            <p:cNvGrpSpPr>
              <a:grpSpLocks/>
            </p:cNvGrpSpPr>
            <p:nvPr/>
          </p:nvGrpSpPr>
          <p:grpSpPr bwMode="auto">
            <a:xfrm flipV="1">
              <a:off x="3686" y="243"/>
              <a:ext cx="177" cy="66"/>
              <a:chOff x="2848" y="848"/>
              <a:chExt cx="140" cy="98"/>
            </a:xfrm>
          </p:grpSpPr>
          <p:sp>
            <p:nvSpPr>
              <p:cNvPr id="58540" name="Line 1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41" name="Line 1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42" name="Line 1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3" name="Group 128"/>
          <p:cNvGrpSpPr>
            <a:grpSpLocks/>
          </p:cNvGrpSpPr>
          <p:nvPr/>
        </p:nvGrpSpPr>
        <p:grpSpPr bwMode="auto">
          <a:xfrm>
            <a:off x="7491413" y="2365375"/>
            <a:ext cx="542925" cy="233363"/>
            <a:chOff x="3600" y="219"/>
            <a:chExt cx="360" cy="175"/>
          </a:xfrm>
        </p:grpSpPr>
        <p:sp>
          <p:nvSpPr>
            <p:cNvPr id="58520" name="Oval 12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521" name="Line 13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22" name="Line 13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23" name="Rectangle 13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524" name="Oval 13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525" name="Group 134"/>
            <p:cNvGrpSpPr>
              <a:grpSpLocks/>
            </p:cNvGrpSpPr>
            <p:nvPr/>
          </p:nvGrpSpPr>
          <p:grpSpPr bwMode="auto">
            <a:xfrm>
              <a:off x="3686" y="244"/>
              <a:ext cx="177" cy="66"/>
              <a:chOff x="2848" y="848"/>
              <a:chExt cx="140" cy="98"/>
            </a:xfrm>
          </p:grpSpPr>
          <p:sp>
            <p:nvSpPr>
              <p:cNvPr id="58530" name="Line 13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31" name="Line 13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32" name="Line 13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526" name="Group 138"/>
            <p:cNvGrpSpPr>
              <a:grpSpLocks/>
            </p:cNvGrpSpPr>
            <p:nvPr/>
          </p:nvGrpSpPr>
          <p:grpSpPr bwMode="auto">
            <a:xfrm flipV="1">
              <a:off x="3686" y="243"/>
              <a:ext cx="177" cy="66"/>
              <a:chOff x="2848" y="848"/>
              <a:chExt cx="140" cy="98"/>
            </a:xfrm>
          </p:grpSpPr>
          <p:sp>
            <p:nvSpPr>
              <p:cNvPr id="58527" name="Line 13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28" name="Line 14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29" name="Line 14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4" name="Group 142"/>
          <p:cNvGrpSpPr>
            <a:grpSpLocks/>
          </p:cNvGrpSpPr>
          <p:nvPr/>
        </p:nvGrpSpPr>
        <p:grpSpPr bwMode="auto">
          <a:xfrm>
            <a:off x="7508875" y="3022600"/>
            <a:ext cx="544513" cy="233363"/>
            <a:chOff x="3600" y="219"/>
            <a:chExt cx="360" cy="175"/>
          </a:xfrm>
        </p:grpSpPr>
        <p:sp>
          <p:nvSpPr>
            <p:cNvPr id="58507" name="Oval 1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508" name="Line 14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09" name="Line 14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510" name="Rectangle 14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511" name="Oval 1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512" name="Group 148"/>
            <p:cNvGrpSpPr>
              <a:grpSpLocks/>
            </p:cNvGrpSpPr>
            <p:nvPr/>
          </p:nvGrpSpPr>
          <p:grpSpPr bwMode="auto">
            <a:xfrm>
              <a:off x="3686" y="244"/>
              <a:ext cx="177" cy="66"/>
              <a:chOff x="2848" y="848"/>
              <a:chExt cx="140" cy="98"/>
            </a:xfrm>
          </p:grpSpPr>
          <p:sp>
            <p:nvSpPr>
              <p:cNvPr id="58517" name="Line 14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18" name="Line 15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19" name="Line 15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513" name="Group 152"/>
            <p:cNvGrpSpPr>
              <a:grpSpLocks/>
            </p:cNvGrpSpPr>
            <p:nvPr/>
          </p:nvGrpSpPr>
          <p:grpSpPr bwMode="auto">
            <a:xfrm flipV="1">
              <a:off x="3686" y="243"/>
              <a:ext cx="177" cy="66"/>
              <a:chOff x="2848" y="848"/>
              <a:chExt cx="140" cy="98"/>
            </a:xfrm>
          </p:grpSpPr>
          <p:sp>
            <p:nvSpPr>
              <p:cNvPr id="58514" name="Line 15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15" name="Line 15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16" name="Line 15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5" name="Group 156"/>
          <p:cNvGrpSpPr>
            <a:grpSpLocks/>
          </p:cNvGrpSpPr>
          <p:nvPr/>
        </p:nvGrpSpPr>
        <p:grpSpPr bwMode="auto">
          <a:xfrm>
            <a:off x="8559800" y="2573338"/>
            <a:ext cx="541338" cy="233362"/>
            <a:chOff x="3600" y="219"/>
            <a:chExt cx="360" cy="175"/>
          </a:xfrm>
        </p:grpSpPr>
        <p:sp>
          <p:nvSpPr>
            <p:cNvPr id="58494" name="Oval 1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495" name="Line 1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96" name="Line 1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97" name="Rectangle 1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498" name="Oval 1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499" name="Group 162"/>
            <p:cNvGrpSpPr>
              <a:grpSpLocks/>
            </p:cNvGrpSpPr>
            <p:nvPr/>
          </p:nvGrpSpPr>
          <p:grpSpPr bwMode="auto">
            <a:xfrm>
              <a:off x="3686" y="244"/>
              <a:ext cx="177" cy="66"/>
              <a:chOff x="2848" y="848"/>
              <a:chExt cx="140" cy="98"/>
            </a:xfrm>
          </p:grpSpPr>
          <p:sp>
            <p:nvSpPr>
              <p:cNvPr id="58504" name="Line 1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05" name="Line 1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06" name="Line 1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500" name="Group 166"/>
            <p:cNvGrpSpPr>
              <a:grpSpLocks/>
            </p:cNvGrpSpPr>
            <p:nvPr/>
          </p:nvGrpSpPr>
          <p:grpSpPr bwMode="auto">
            <a:xfrm flipV="1">
              <a:off x="3686" y="243"/>
              <a:ext cx="177" cy="66"/>
              <a:chOff x="2848" y="848"/>
              <a:chExt cx="140" cy="98"/>
            </a:xfrm>
          </p:grpSpPr>
          <p:sp>
            <p:nvSpPr>
              <p:cNvPr id="58501" name="Line 1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02" name="Line 1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503" name="Line 1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6" name="Group 170"/>
          <p:cNvGrpSpPr>
            <a:grpSpLocks/>
          </p:cNvGrpSpPr>
          <p:nvPr/>
        </p:nvGrpSpPr>
        <p:grpSpPr bwMode="auto">
          <a:xfrm>
            <a:off x="8350250" y="3470275"/>
            <a:ext cx="542925" cy="233363"/>
            <a:chOff x="3600" y="219"/>
            <a:chExt cx="360" cy="175"/>
          </a:xfrm>
        </p:grpSpPr>
        <p:sp>
          <p:nvSpPr>
            <p:cNvPr id="58481" name="Oval 17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482" name="Line 1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83" name="Line 1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84" name="Rectangle 17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485" name="Oval 17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486" name="Group 176"/>
            <p:cNvGrpSpPr>
              <a:grpSpLocks/>
            </p:cNvGrpSpPr>
            <p:nvPr/>
          </p:nvGrpSpPr>
          <p:grpSpPr bwMode="auto">
            <a:xfrm>
              <a:off x="3686" y="244"/>
              <a:ext cx="177" cy="66"/>
              <a:chOff x="2848" y="848"/>
              <a:chExt cx="140" cy="98"/>
            </a:xfrm>
          </p:grpSpPr>
          <p:sp>
            <p:nvSpPr>
              <p:cNvPr id="58491" name="Line 1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92" name="Line 1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93" name="Line 1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487" name="Group 180"/>
            <p:cNvGrpSpPr>
              <a:grpSpLocks/>
            </p:cNvGrpSpPr>
            <p:nvPr/>
          </p:nvGrpSpPr>
          <p:grpSpPr bwMode="auto">
            <a:xfrm flipV="1">
              <a:off x="3686" y="243"/>
              <a:ext cx="177" cy="66"/>
              <a:chOff x="2848" y="848"/>
              <a:chExt cx="140" cy="98"/>
            </a:xfrm>
          </p:grpSpPr>
          <p:sp>
            <p:nvSpPr>
              <p:cNvPr id="58488" name="Line 1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89" name="Line 1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90" name="Line 1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7" name="Group 184"/>
          <p:cNvGrpSpPr>
            <a:grpSpLocks/>
          </p:cNvGrpSpPr>
          <p:nvPr/>
        </p:nvGrpSpPr>
        <p:grpSpPr bwMode="auto">
          <a:xfrm>
            <a:off x="7989888" y="4054475"/>
            <a:ext cx="542925" cy="234950"/>
            <a:chOff x="3600" y="219"/>
            <a:chExt cx="360" cy="175"/>
          </a:xfrm>
        </p:grpSpPr>
        <p:sp>
          <p:nvSpPr>
            <p:cNvPr id="58468" name="Oval 18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469" name="Line 1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70" name="Line 1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71" name="Rectangle 18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472" name="Oval 18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473" name="Group 190"/>
            <p:cNvGrpSpPr>
              <a:grpSpLocks/>
            </p:cNvGrpSpPr>
            <p:nvPr/>
          </p:nvGrpSpPr>
          <p:grpSpPr bwMode="auto">
            <a:xfrm>
              <a:off x="3686" y="244"/>
              <a:ext cx="177" cy="66"/>
              <a:chOff x="2848" y="848"/>
              <a:chExt cx="140" cy="98"/>
            </a:xfrm>
          </p:grpSpPr>
          <p:sp>
            <p:nvSpPr>
              <p:cNvPr id="58478" name="Line 1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79" name="Line 1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80" name="Line 1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474" name="Group 194"/>
            <p:cNvGrpSpPr>
              <a:grpSpLocks/>
            </p:cNvGrpSpPr>
            <p:nvPr/>
          </p:nvGrpSpPr>
          <p:grpSpPr bwMode="auto">
            <a:xfrm flipV="1">
              <a:off x="3686" y="243"/>
              <a:ext cx="177" cy="66"/>
              <a:chOff x="2848" y="848"/>
              <a:chExt cx="140" cy="98"/>
            </a:xfrm>
          </p:grpSpPr>
          <p:sp>
            <p:nvSpPr>
              <p:cNvPr id="58475" name="Line 1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76" name="Line 1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77" name="Line 1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8" name="Group 198"/>
          <p:cNvGrpSpPr>
            <a:grpSpLocks/>
          </p:cNvGrpSpPr>
          <p:nvPr/>
        </p:nvGrpSpPr>
        <p:grpSpPr bwMode="auto">
          <a:xfrm>
            <a:off x="7329488" y="4543425"/>
            <a:ext cx="541337" cy="233363"/>
            <a:chOff x="3600" y="219"/>
            <a:chExt cx="360" cy="175"/>
          </a:xfrm>
        </p:grpSpPr>
        <p:sp>
          <p:nvSpPr>
            <p:cNvPr id="58455" name="Oval 19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456" name="Line 20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57" name="Line 20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58" name="Rectangle 20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459" name="Oval 20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460" name="Group 204"/>
            <p:cNvGrpSpPr>
              <a:grpSpLocks/>
            </p:cNvGrpSpPr>
            <p:nvPr/>
          </p:nvGrpSpPr>
          <p:grpSpPr bwMode="auto">
            <a:xfrm>
              <a:off x="3686" y="244"/>
              <a:ext cx="177" cy="66"/>
              <a:chOff x="2848" y="848"/>
              <a:chExt cx="140" cy="98"/>
            </a:xfrm>
          </p:grpSpPr>
          <p:sp>
            <p:nvSpPr>
              <p:cNvPr id="58465" name="Line 20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66" name="Line 20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67" name="Line 20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461" name="Group 208"/>
            <p:cNvGrpSpPr>
              <a:grpSpLocks/>
            </p:cNvGrpSpPr>
            <p:nvPr/>
          </p:nvGrpSpPr>
          <p:grpSpPr bwMode="auto">
            <a:xfrm flipV="1">
              <a:off x="3686" y="243"/>
              <a:ext cx="177" cy="66"/>
              <a:chOff x="2848" y="848"/>
              <a:chExt cx="140" cy="98"/>
            </a:xfrm>
          </p:grpSpPr>
          <p:sp>
            <p:nvSpPr>
              <p:cNvPr id="58462" name="Line 20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63" name="Line 21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64" name="Line 21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58439" name="Group 212"/>
          <p:cNvGrpSpPr>
            <a:grpSpLocks/>
          </p:cNvGrpSpPr>
          <p:nvPr/>
        </p:nvGrpSpPr>
        <p:grpSpPr bwMode="auto">
          <a:xfrm>
            <a:off x="6459538" y="4167188"/>
            <a:ext cx="542925" cy="233362"/>
            <a:chOff x="3600" y="219"/>
            <a:chExt cx="360" cy="175"/>
          </a:xfrm>
        </p:grpSpPr>
        <p:sp>
          <p:nvSpPr>
            <p:cNvPr id="58442" name="Oval 2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58443" name="Line 21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44" name="Line 21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8445" name="Rectangle 21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de-DE"/>
            </a:p>
          </p:txBody>
        </p:sp>
        <p:sp>
          <p:nvSpPr>
            <p:cNvPr id="58446" name="Oval 2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58447" name="Group 218"/>
            <p:cNvGrpSpPr>
              <a:grpSpLocks/>
            </p:cNvGrpSpPr>
            <p:nvPr/>
          </p:nvGrpSpPr>
          <p:grpSpPr bwMode="auto">
            <a:xfrm>
              <a:off x="3686" y="244"/>
              <a:ext cx="177" cy="66"/>
              <a:chOff x="2848" y="848"/>
              <a:chExt cx="140" cy="98"/>
            </a:xfrm>
          </p:grpSpPr>
          <p:sp>
            <p:nvSpPr>
              <p:cNvPr id="58452" name="Line 2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53" name="Line 2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54" name="Line 2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8448" name="Group 222"/>
            <p:cNvGrpSpPr>
              <a:grpSpLocks/>
            </p:cNvGrpSpPr>
            <p:nvPr/>
          </p:nvGrpSpPr>
          <p:grpSpPr bwMode="auto">
            <a:xfrm flipV="1">
              <a:off x="3686" y="243"/>
              <a:ext cx="177" cy="66"/>
              <a:chOff x="2848" y="848"/>
              <a:chExt cx="140" cy="98"/>
            </a:xfrm>
          </p:grpSpPr>
          <p:sp>
            <p:nvSpPr>
              <p:cNvPr id="58449" name="Line 22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50" name="Line 22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451" name="Line 22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58440" name="Freeform 226"/>
          <p:cNvSpPr>
            <a:spLocks/>
          </p:cNvSpPr>
          <p:nvPr/>
        </p:nvSpPr>
        <p:spPr bwMode="auto">
          <a:xfrm>
            <a:off x="5838825" y="2266950"/>
            <a:ext cx="2949575" cy="2447925"/>
          </a:xfrm>
          <a:custGeom>
            <a:avLst/>
            <a:gdLst>
              <a:gd name="T0" fmla="*/ 0 w 1716"/>
              <a:gd name="T1" fmla="*/ 0 h 1542"/>
              <a:gd name="T2" fmla="*/ 2147483647 w 1716"/>
              <a:gd name="T3" fmla="*/ 2147483647 h 1542"/>
              <a:gd name="T4" fmla="*/ 2147483647 w 1716"/>
              <a:gd name="T5" fmla="*/ 2147483647 h 1542"/>
              <a:gd name="T6" fmla="*/ 2147483647 w 1716"/>
              <a:gd name="T7" fmla="*/ 2147483647 h 1542"/>
              <a:gd name="T8" fmla="*/ 2147483647 w 1716"/>
              <a:gd name="T9" fmla="*/ 2147483647 h 1542"/>
              <a:gd name="T10" fmla="*/ 0 60000 65536"/>
              <a:gd name="T11" fmla="*/ 0 60000 65536"/>
              <a:gd name="T12" fmla="*/ 0 60000 65536"/>
              <a:gd name="T13" fmla="*/ 0 60000 65536"/>
              <a:gd name="T14" fmla="*/ 0 60000 65536"/>
              <a:gd name="T15" fmla="*/ 0 w 1716"/>
              <a:gd name="T16" fmla="*/ 0 h 1542"/>
              <a:gd name="T17" fmla="*/ 1716 w 1716"/>
              <a:gd name="T18" fmla="*/ 1542 h 1542"/>
            </a:gdLst>
            <a:ahLst/>
            <a:cxnLst>
              <a:cxn ang="T10">
                <a:pos x="T0" y="T1"/>
              </a:cxn>
              <a:cxn ang="T11">
                <a:pos x="T2" y="T3"/>
              </a:cxn>
              <a:cxn ang="T12">
                <a:pos x="T4" y="T5"/>
              </a:cxn>
              <a:cxn ang="T13">
                <a:pos x="T6" y="T7"/>
              </a:cxn>
              <a:cxn ang="T14">
                <a:pos x="T8" y="T9"/>
              </a:cxn>
            </a:cxnLst>
            <a:rect l="T15" t="T16" r="T17" b="T18"/>
            <a:pathLst>
              <a:path w="1716" h="1542">
                <a:moveTo>
                  <a:pt x="0" y="0"/>
                </a:moveTo>
                <a:cubicBezTo>
                  <a:pt x="62" y="7"/>
                  <a:pt x="230" y="4"/>
                  <a:pt x="372" y="42"/>
                </a:cubicBezTo>
                <a:cubicBezTo>
                  <a:pt x="514" y="80"/>
                  <a:pt x="672" y="114"/>
                  <a:pt x="852" y="228"/>
                </a:cubicBezTo>
                <a:cubicBezTo>
                  <a:pt x="1032" y="342"/>
                  <a:pt x="1308" y="507"/>
                  <a:pt x="1452" y="726"/>
                </a:cubicBezTo>
                <a:cubicBezTo>
                  <a:pt x="1596" y="945"/>
                  <a:pt x="1661" y="1372"/>
                  <a:pt x="1716" y="1542"/>
                </a:cubicBezTo>
              </a:path>
            </a:pathLst>
          </a:custGeom>
          <a:noFill/>
          <a:ln w="76200">
            <a:solidFill>
              <a:srgbClr val="FF0000"/>
            </a:solidFill>
            <a:round/>
            <a:headEnd type="triangle" w="med" len="med"/>
            <a:tailEnd type="triangle" w="med" len="med"/>
          </a:ln>
        </p:spPr>
        <p:txBody>
          <a:bodyPr wrap="none" anchor="ctr">
            <a:prstTxWarp prst="textNoShape">
              <a:avLst/>
            </a:prstTxWarp>
          </a:bodyPr>
          <a:lstStyle/>
          <a:p>
            <a:endParaRPr lang="en-US"/>
          </a:p>
        </p:txBody>
      </p:sp>
      <p:sp>
        <p:nvSpPr>
          <p:cNvPr id="58441" name="Line 227"/>
          <p:cNvSpPr>
            <a:spLocks noChangeShapeType="1"/>
          </p:cNvSpPr>
          <p:nvPr/>
        </p:nvSpPr>
        <p:spPr bwMode="auto">
          <a:xfrm flipV="1">
            <a:off x="6726238" y="4398963"/>
            <a:ext cx="1587" cy="2206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Network edge: connection-oriented service</a:t>
            </a:r>
          </a:p>
        </p:txBody>
      </p:sp>
      <p:sp>
        <p:nvSpPr>
          <p:cNvPr id="59395" name="Rectangle 3"/>
          <p:cNvSpPr>
            <a:spLocks noGrp="1" noChangeArrowheads="1"/>
          </p:cNvSpPr>
          <p:nvPr>
            <p:ph type="body" sz="half" idx="4294967295"/>
          </p:nvPr>
        </p:nvSpPr>
        <p:spPr>
          <a:xfrm>
            <a:off x="455613" y="1600200"/>
            <a:ext cx="4376737" cy="4525963"/>
          </a:xfrm>
        </p:spPr>
        <p:txBody>
          <a:bodyPr/>
          <a:lstStyle/>
          <a:p>
            <a:pPr marL="0" indent="0" eaLnBrk="1" hangingPunct="1">
              <a:lnSpc>
                <a:spcPct val="90000"/>
              </a:lnSpc>
              <a:buFont typeface="ZapfDingbats" pitchFamily="82" charset="2"/>
              <a:buNone/>
            </a:pPr>
            <a:r>
              <a:rPr lang="en-US" i="1" u="sng">
                <a:solidFill>
                  <a:srgbClr val="FF0000"/>
                </a:solidFill>
              </a:rPr>
              <a:t>Goal:</a:t>
            </a:r>
            <a:r>
              <a:rPr lang="en-US" sz="2400"/>
              <a:t> data transfer between end sys.</a:t>
            </a:r>
          </a:p>
          <a:p>
            <a:pPr marL="0" indent="0" eaLnBrk="1" hangingPunct="1">
              <a:lnSpc>
                <a:spcPct val="90000"/>
              </a:lnSpc>
            </a:pPr>
            <a:r>
              <a:rPr lang="en-US" sz="2400" i="1"/>
              <a:t>handshaking:</a:t>
            </a:r>
            <a:r>
              <a:rPr lang="en-US" sz="2400"/>
              <a:t> setup (prepare for) data transfer ahead of time</a:t>
            </a:r>
          </a:p>
          <a:p>
            <a:pPr marL="457200" lvl="1" indent="0" eaLnBrk="1" hangingPunct="1">
              <a:lnSpc>
                <a:spcPct val="90000"/>
              </a:lnSpc>
            </a:pPr>
            <a:r>
              <a:rPr lang="en-US" sz="2000"/>
              <a:t>Hello, hello back human protocol</a:t>
            </a:r>
          </a:p>
          <a:p>
            <a:pPr marL="457200" lvl="1" indent="0" eaLnBrk="1" hangingPunct="1">
              <a:lnSpc>
                <a:spcPct val="90000"/>
              </a:lnSpc>
            </a:pPr>
            <a:r>
              <a:rPr lang="en-US" sz="2000" i="1">
                <a:solidFill>
                  <a:srgbClr val="FF0000"/>
                </a:solidFill>
              </a:rPr>
              <a:t>set up “state”</a:t>
            </a:r>
            <a:r>
              <a:rPr lang="en-US" sz="2000"/>
              <a:t> in two communicating hosts</a:t>
            </a:r>
          </a:p>
          <a:p>
            <a:pPr marL="0" indent="0" eaLnBrk="1" hangingPunct="1">
              <a:lnSpc>
                <a:spcPct val="90000"/>
              </a:lnSpc>
            </a:pPr>
            <a:r>
              <a:rPr lang="en-US" sz="2400"/>
              <a:t>TCP - Transmission Control Protocol </a:t>
            </a:r>
          </a:p>
          <a:p>
            <a:pPr marL="457200" lvl="1" indent="0" eaLnBrk="1" hangingPunct="1">
              <a:lnSpc>
                <a:spcPct val="90000"/>
              </a:lnSpc>
            </a:pPr>
            <a:r>
              <a:rPr lang="en-US" sz="2000"/>
              <a:t>Internet’s connection-oriented service</a:t>
            </a:r>
          </a:p>
          <a:p>
            <a:pPr marL="457200" lvl="1" indent="0" eaLnBrk="1" hangingPunct="1">
              <a:lnSpc>
                <a:spcPct val="90000"/>
              </a:lnSpc>
            </a:pPr>
            <a:endParaRPr lang="en-US" sz="2000"/>
          </a:p>
        </p:txBody>
      </p:sp>
      <p:sp>
        <p:nvSpPr>
          <p:cNvPr id="123908" name="Rectangle 4"/>
          <p:cNvSpPr>
            <a:spLocks noGrp="1" noChangeArrowheads="1"/>
          </p:cNvSpPr>
          <p:nvPr>
            <p:ph type="body" sz="half" idx="4294967295"/>
          </p:nvPr>
        </p:nvSpPr>
        <p:spPr>
          <a:xfrm>
            <a:off x="5213350" y="1571625"/>
            <a:ext cx="4538663" cy="4648200"/>
          </a:xfrm>
        </p:spPr>
        <p:txBody>
          <a:bodyPr/>
          <a:lstStyle/>
          <a:p>
            <a:pPr marL="0" indent="0" eaLnBrk="1" hangingPunct="1">
              <a:buFont typeface="ZapfDingbats" pitchFamily="82" charset="2"/>
              <a:buNone/>
            </a:pPr>
            <a:r>
              <a:rPr lang="en-US" u="sng">
                <a:solidFill>
                  <a:srgbClr val="FF0000"/>
                </a:solidFill>
              </a:rPr>
              <a:t>TCP service</a:t>
            </a:r>
            <a:r>
              <a:rPr lang="en-US" sz="2400" u="sng">
                <a:solidFill>
                  <a:srgbClr val="FF0000"/>
                </a:solidFill>
              </a:rPr>
              <a:t> </a:t>
            </a:r>
            <a:r>
              <a:rPr lang="en-US" sz="2400"/>
              <a:t>[RFC 793]</a:t>
            </a:r>
          </a:p>
          <a:p>
            <a:pPr marL="0" indent="0" eaLnBrk="1" hangingPunct="1"/>
            <a:r>
              <a:rPr lang="en-US" sz="2400" i="1"/>
              <a:t>reliable, in-order</a:t>
            </a:r>
            <a:r>
              <a:rPr lang="en-US" sz="2400"/>
              <a:t> byte-stream data transfer</a:t>
            </a:r>
            <a:endParaRPr lang="en-US" sz="2400" smtClean="0"/>
          </a:p>
          <a:p>
            <a:pPr marL="457200" lvl="1" indent="0" eaLnBrk="1" hangingPunct="1"/>
            <a:r>
              <a:rPr lang="en-US" sz="2000"/>
              <a:t>loss: acknowledgements and retransmissions</a:t>
            </a:r>
          </a:p>
          <a:p>
            <a:pPr marL="0" indent="0" eaLnBrk="1" hangingPunct="1"/>
            <a:r>
              <a:rPr lang="en-US" sz="2400" i="1"/>
              <a:t>flow control:</a:t>
            </a:r>
            <a:r>
              <a:rPr lang="en-US" sz="2400"/>
              <a:t> </a:t>
            </a:r>
          </a:p>
          <a:p>
            <a:pPr marL="457200" lvl="1" indent="0" eaLnBrk="1" hangingPunct="1"/>
            <a:r>
              <a:rPr lang="en-US" sz="2000"/>
              <a:t>sender won’t overwhelm receiver</a:t>
            </a:r>
          </a:p>
          <a:p>
            <a:pPr marL="0" indent="0" eaLnBrk="1" hangingPunct="1"/>
            <a:r>
              <a:rPr lang="en-US" sz="2400" i="1"/>
              <a:t>congestion control:</a:t>
            </a:r>
            <a:r>
              <a:rPr lang="en-US" sz="2400"/>
              <a:t> </a:t>
            </a:r>
          </a:p>
          <a:p>
            <a:pPr marL="457200" lvl="1" indent="0" eaLnBrk="1" hangingPunct="1"/>
            <a:r>
              <a:rPr lang="en-US" sz="2000"/>
              <a:t>senders “slow down sending rate” when network congested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r>
              <a:rPr lang="en-GB" smtClean="0"/>
              <a:t>General Information</a:t>
            </a:r>
          </a:p>
        </p:txBody>
      </p:sp>
      <p:sp>
        <p:nvSpPr>
          <p:cNvPr id="30723" name="Rectangle 2"/>
          <p:cNvSpPr>
            <a:spLocks noGrp="1" noChangeArrowheads="1"/>
          </p:cNvSpPr>
          <p:nvPr>
            <p:ph type="body" idx="4294967295"/>
          </p:nvPr>
        </p:nvSpPr>
        <p:spPr>
          <a:xfrm>
            <a:off x="455613" y="1600200"/>
            <a:ext cx="8912225" cy="4530725"/>
          </a:xfrm>
        </p:spPr>
        <p:txBody>
          <a:bodyPr tIns="75024"/>
          <a:lstStyle/>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2 weeks (30</a:t>
            </a:r>
            <a:r>
              <a:rPr lang="en-GB" baseline="30000" dirty="0" smtClean="0"/>
              <a:t>th</a:t>
            </a:r>
            <a:r>
              <a:rPr lang="en-GB" dirty="0" smtClean="0"/>
              <a:t> Nov – 11</a:t>
            </a:r>
            <a:r>
              <a:rPr lang="en-GB" baseline="30000" dirty="0" smtClean="0"/>
              <a:t>th</a:t>
            </a:r>
            <a:r>
              <a:rPr lang="en-GB" dirty="0" smtClean="0"/>
              <a:t> Dec) </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Lecture:  10-13  in SMB 102</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Lab:        14-18  in N 212</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 Study &amp; Assessment-Week </a:t>
            </a:r>
            <a:br>
              <a:rPr lang="en-GB" dirty="0" smtClean="0"/>
            </a:br>
            <a:r>
              <a:rPr lang="en-GB" dirty="0" smtClean="0"/>
              <a:t>(11</a:t>
            </a:r>
            <a:r>
              <a:rPr lang="en-GB" baseline="30000" dirty="0" smtClean="0"/>
              <a:t>th</a:t>
            </a:r>
            <a:r>
              <a:rPr lang="en-GB" dirty="0" smtClean="0"/>
              <a:t> Jan – 15</a:t>
            </a:r>
            <a:r>
              <a:rPr lang="en-GB" baseline="30000" dirty="0" smtClean="0"/>
              <a:t>th</a:t>
            </a:r>
            <a:r>
              <a:rPr lang="en-GB" dirty="0" smtClean="0"/>
              <a:t> Jan)</a:t>
            </a:r>
          </a:p>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Assessments:</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Lab-Assessment  </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Demonstrations Thu, 14</a:t>
            </a:r>
            <a:r>
              <a:rPr lang="en-GB" baseline="30000" dirty="0" smtClean="0"/>
              <a:t>th</a:t>
            </a:r>
            <a:r>
              <a:rPr lang="en-GB" dirty="0" smtClean="0"/>
              <a:t> Jan 2010 in N 212 </a:t>
            </a:r>
          </a:p>
          <a:p>
            <a:pPr marL="736600" lvl="1"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In-class-test: Fri, 15</a:t>
            </a:r>
            <a:r>
              <a:rPr lang="en-GB" baseline="30000" dirty="0" smtClean="0"/>
              <a:t>th</a:t>
            </a:r>
            <a:r>
              <a:rPr lang="en-GB" dirty="0" smtClean="0"/>
              <a:t> Jan 2010  10-12 in N225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Network edge: connectionless service</a:t>
            </a:r>
          </a:p>
        </p:txBody>
      </p:sp>
      <p:sp>
        <p:nvSpPr>
          <p:cNvPr id="124931" name="Rectangle 3"/>
          <p:cNvSpPr>
            <a:spLocks noGrp="1" noChangeArrowheads="1"/>
          </p:cNvSpPr>
          <p:nvPr>
            <p:ph type="body" idx="4294967295"/>
          </p:nvPr>
        </p:nvSpPr>
        <p:spPr>
          <a:xfrm>
            <a:off x="608013" y="1600200"/>
            <a:ext cx="8905875" cy="4525963"/>
          </a:xfrm>
        </p:spPr>
        <p:txBody>
          <a:bodyPr/>
          <a:lstStyle/>
          <a:p>
            <a:pPr eaLnBrk="1" hangingPunct="1">
              <a:lnSpc>
                <a:spcPct val="90000"/>
              </a:lnSpc>
              <a:buFont typeface="ZapfDingbats" pitchFamily="82" charset="2"/>
              <a:buNone/>
            </a:pPr>
            <a:r>
              <a:rPr lang="en-US" sz="3200" i="1" u="sng" dirty="0">
                <a:solidFill>
                  <a:srgbClr val="FF0000"/>
                </a:solidFill>
              </a:rPr>
              <a:t>Goal:</a:t>
            </a:r>
            <a:r>
              <a:rPr lang="en-US" dirty="0"/>
              <a:t> data transfer between end systems</a:t>
            </a:r>
            <a:endParaRPr lang="en-US" dirty="0" smtClean="0"/>
          </a:p>
          <a:p>
            <a:pPr lvl="1" eaLnBrk="1" hangingPunct="1">
              <a:lnSpc>
                <a:spcPct val="90000"/>
              </a:lnSpc>
              <a:buFont typeface="ZapfDingbats" pitchFamily="82" charset="2"/>
              <a:buNone/>
            </a:pPr>
            <a:r>
              <a:rPr lang="de-DE" dirty="0" smtClean="0"/>
              <a:t/>
            </a:r>
            <a:br>
              <a:rPr lang="de-DE" dirty="0" smtClean="0"/>
            </a:br>
            <a:r>
              <a:rPr lang="de-DE" dirty="0"/>
              <a:t/>
            </a:r>
            <a:br>
              <a:rPr lang="de-DE" dirty="0"/>
            </a:br>
            <a:endParaRPr lang="en-US" dirty="0"/>
          </a:p>
          <a:p>
            <a:pPr eaLnBrk="1" hangingPunct="1">
              <a:lnSpc>
                <a:spcPct val="90000"/>
              </a:lnSpc>
            </a:pPr>
            <a:r>
              <a:rPr lang="en-US" dirty="0">
                <a:solidFill>
                  <a:srgbClr val="FF0000"/>
                </a:solidFill>
              </a:rPr>
              <a:t>UDP</a:t>
            </a:r>
            <a:r>
              <a:rPr lang="en-US" dirty="0"/>
              <a:t> - User Datagram Protocol [RFC 768]: Internet’s connectionless service</a:t>
            </a:r>
          </a:p>
          <a:p>
            <a:pPr lvl="1" eaLnBrk="1" hangingPunct="1">
              <a:lnSpc>
                <a:spcPct val="90000"/>
              </a:lnSpc>
              <a:buClr>
                <a:srgbClr val="7878DE"/>
              </a:buClr>
              <a:buFont typeface="Wingdings" charset="2"/>
              <a:buChar char="§"/>
            </a:pPr>
            <a:r>
              <a:rPr lang="en-US" sz="2800" dirty="0"/>
              <a:t>unreliable data transfer</a:t>
            </a:r>
          </a:p>
          <a:p>
            <a:pPr lvl="1" eaLnBrk="1" hangingPunct="1">
              <a:lnSpc>
                <a:spcPct val="90000"/>
              </a:lnSpc>
              <a:buClr>
                <a:srgbClr val="7878DE"/>
              </a:buClr>
              <a:buFont typeface="Wingdings" charset="2"/>
              <a:buChar char="§"/>
            </a:pPr>
            <a:r>
              <a:rPr lang="en-US" sz="2800" dirty="0"/>
              <a:t>no flow control</a:t>
            </a:r>
          </a:p>
          <a:p>
            <a:pPr lvl="1" eaLnBrk="1" hangingPunct="1">
              <a:lnSpc>
                <a:spcPct val="90000"/>
              </a:lnSpc>
              <a:buClr>
                <a:srgbClr val="7878DE"/>
              </a:buClr>
              <a:buFont typeface="Wingdings" charset="2"/>
              <a:buChar char="§"/>
            </a:pPr>
            <a:r>
              <a:rPr lang="en-US" sz="2800" dirty="0"/>
              <a:t>no congestion control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Protocol “Layers”</a:t>
            </a:r>
          </a:p>
        </p:txBody>
      </p:sp>
      <p:sp>
        <p:nvSpPr>
          <p:cNvPr id="61444" name="Rectangle 3"/>
          <p:cNvSpPr>
            <a:spLocks noGrp="1" noChangeArrowheads="1"/>
          </p:cNvSpPr>
          <p:nvPr>
            <p:ph type="body" sz="half" idx="4294967295"/>
          </p:nvPr>
        </p:nvSpPr>
        <p:spPr>
          <a:xfrm>
            <a:off x="455613" y="1600200"/>
            <a:ext cx="4265612" cy="4648200"/>
          </a:xfrm>
        </p:spPr>
        <p:txBody>
          <a:bodyPr/>
          <a:lstStyle/>
          <a:p>
            <a:pPr marL="0" indent="0" eaLnBrk="1" hangingPunct="1">
              <a:buFont typeface="ZapfDingbats" pitchFamily="82" charset="2"/>
              <a:buNone/>
              <a:defRPr/>
            </a:pPr>
            <a:r>
              <a:rPr lang="en-US" u="sng" dirty="0">
                <a:solidFill>
                  <a:srgbClr val="FF0000"/>
                </a:solidFill>
              </a:rPr>
              <a:t>Networks are complex! </a:t>
            </a:r>
          </a:p>
          <a:p>
            <a:pPr marL="0" indent="0" eaLnBrk="1" hangingPunct="1">
              <a:defRPr/>
            </a:pPr>
            <a:r>
              <a:rPr lang="en-US" sz="2400" dirty="0"/>
              <a:t>many “pieces”:</a:t>
            </a:r>
            <a:endParaRPr lang="en-US" sz="2400" dirty="0" smtClean="0"/>
          </a:p>
          <a:p>
            <a:pPr marL="457200" lvl="1" indent="0" eaLnBrk="1" hangingPunct="1">
              <a:buClr>
                <a:schemeClr val="accent6">
                  <a:lumMod val="60000"/>
                  <a:lumOff val="40000"/>
                </a:schemeClr>
              </a:buClr>
              <a:buFont typeface="Wingdings" charset="2"/>
              <a:buChar char="§"/>
              <a:defRPr/>
            </a:pPr>
            <a:r>
              <a:rPr lang="en-US" dirty="0" smtClean="0"/>
              <a:t> hosts</a:t>
            </a:r>
          </a:p>
          <a:p>
            <a:pPr marL="457200" lvl="1" indent="0" eaLnBrk="1" hangingPunct="1">
              <a:buClr>
                <a:schemeClr val="accent6">
                  <a:lumMod val="60000"/>
                  <a:lumOff val="40000"/>
                </a:schemeClr>
              </a:buClr>
              <a:buFont typeface="Wingdings" charset="2"/>
              <a:buChar char="§"/>
              <a:defRPr/>
            </a:pPr>
            <a:r>
              <a:rPr lang="en-US" dirty="0" smtClean="0"/>
              <a:t> routers</a:t>
            </a:r>
          </a:p>
          <a:p>
            <a:pPr marL="457200" lvl="1" indent="0" eaLnBrk="1" hangingPunct="1">
              <a:buClr>
                <a:schemeClr val="accent6">
                  <a:lumMod val="60000"/>
                  <a:lumOff val="40000"/>
                </a:schemeClr>
              </a:buClr>
              <a:buFont typeface="Wingdings" charset="2"/>
              <a:buChar char="§"/>
              <a:defRPr/>
            </a:pPr>
            <a:r>
              <a:rPr lang="en-US" dirty="0" smtClean="0"/>
              <a:t> links </a:t>
            </a:r>
            <a:r>
              <a:rPr lang="en-US" dirty="0"/>
              <a:t>of various media</a:t>
            </a:r>
            <a:endParaRPr lang="en-US" dirty="0" smtClean="0"/>
          </a:p>
          <a:p>
            <a:pPr marL="457200" lvl="1" indent="0" eaLnBrk="1" hangingPunct="1">
              <a:buClr>
                <a:schemeClr val="accent6">
                  <a:lumMod val="60000"/>
                  <a:lumOff val="40000"/>
                </a:schemeClr>
              </a:buClr>
              <a:buFont typeface="Wingdings" charset="2"/>
              <a:buChar char="§"/>
              <a:defRPr/>
            </a:pPr>
            <a:r>
              <a:rPr lang="en-US" dirty="0" smtClean="0"/>
              <a:t> applications</a:t>
            </a:r>
          </a:p>
          <a:p>
            <a:pPr marL="457200" lvl="1" indent="0" eaLnBrk="1" hangingPunct="1">
              <a:buClr>
                <a:schemeClr val="accent6">
                  <a:lumMod val="60000"/>
                  <a:lumOff val="40000"/>
                </a:schemeClr>
              </a:buClr>
              <a:buFont typeface="Wingdings" charset="2"/>
              <a:buChar char="§"/>
              <a:defRPr/>
            </a:pPr>
            <a:r>
              <a:rPr lang="en-US" dirty="0" smtClean="0"/>
              <a:t> protocols</a:t>
            </a:r>
          </a:p>
          <a:p>
            <a:pPr marL="457200" lvl="1" indent="0" eaLnBrk="1" hangingPunct="1">
              <a:buClr>
                <a:schemeClr val="accent6">
                  <a:lumMod val="60000"/>
                  <a:lumOff val="40000"/>
                </a:schemeClr>
              </a:buClr>
              <a:buFont typeface="Wingdings" charset="2"/>
              <a:buChar char="§"/>
              <a:defRPr/>
            </a:pPr>
            <a:r>
              <a:rPr lang="en-US" dirty="0" smtClean="0"/>
              <a:t> hardware</a:t>
            </a:r>
            <a:r>
              <a:rPr lang="en-US" dirty="0"/>
              <a:t>, software</a:t>
            </a:r>
            <a:endParaRPr lang="en-US" sz="2000" dirty="0"/>
          </a:p>
        </p:txBody>
      </p:sp>
      <p:sp>
        <p:nvSpPr>
          <p:cNvPr id="2" name="Rectangle 4"/>
          <p:cNvSpPr>
            <a:spLocks noGrp="1" noChangeArrowheads="1"/>
          </p:cNvSpPr>
          <p:nvPr>
            <p:ph type="body" sz="half" idx="4294967295"/>
          </p:nvPr>
        </p:nvSpPr>
        <p:spPr>
          <a:xfrm>
            <a:off x="4799013" y="1824038"/>
            <a:ext cx="4672012" cy="2976562"/>
          </a:xfrm>
        </p:spPr>
        <p:txBody>
          <a:bodyPr/>
          <a:lstStyle/>
          <a:p>
            <a:pPr marL="0" indent="0" algn="ctr" eaLnBrk="1" hangingPunct="1">
              <a:buFont typeface="ZapfDingbats" pitchFamily="82" charset="2"/>
              <a:buNone/>
            </a:pPr>
            <a:r>
              <a:rPr lang="en-US" u="sng">
                <a:solidFill>
                  <a:srgbClr val="FF0000"/>
                </a:solidFill>
              </a:rPr>
              <a:t>Question:</a:t>
            </a:r>
            <a:r>
              <a:rPr lang="en-US" sz="2400" u="sng">
                <a:solidFill>
                  <a:srgbClr val="FF0000"/>
                </a:solidFill>
              </a:rPr>
              <a:t> </a:t>
            </a:r>
          </a:p>
          <a:p>
            <a:pPr marL="0" indent="0" algn="ctr" eaLnBrk="1" hangingPunct="1">
              <a:buFont typeface="ZapfDingbats" pitchFamily="82" charset="2"/>
              <a:buNone/>
            </a:pPr>
            <a:r>
              <a:rPr lang="en-US" sz="2400"/>
              <a:t>Is there any hope of </a:t>
            </a:r>
            <a:r>
              <a:rPr lang="en-US" sz="2400" i="1"/>
              <a:t>organizing</a:t>
            </a:r>
            <a:r>
              <a:rPr lang="en-US" sz="2400"/>
              <a:t> structure of network?</a:t>
            </a:r>
          </a:p>
          <a:p>
            <a:pPr marL="0" indent="0" algn="ctr" eaLnBrk="1" hangingPunct="1">
              <a:buFont typeface="ZapfDingbats" pitchFamily="82" charset="2"/>
              <a:buNone/>
            </a:pPr>
            <a:endParaRPr lang="en-US" sz="2400"/>
          </a:p>
          <a:p>
            <a:pPr marL="0" indent="0" algn="ctr" eaLnBrk="1" hangingPunct="1">
              <a:buFont typeface="ZapfDingbats" pitchFamily="82" charset="2"/>
              <a:buNone/>
            </a:pPr>
            <a:r>
              <a:rPr lang="en-US" sz="2400"/>
              <a:t>Or at least in our </a:t>
            </a:r>
            <a:br>
              <a:rPr lang="en-US" sz="2400"/>
            </a:br>
            <a:r>
              <a:rPr lang="en-US" sz="2400"/>
              <a:t>discussion of networks?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lstStyle/>
          <a:p>
            <a:r>
              <a:rPr lang="en-GB" smtClean="0"/>
              <a:t>The unifying effect of the network layer</a:t>
            </a:r>
          </a:p>
        </p:txBody>
      </p:sp>
      <p:sp>
        <p:nvSpPr>
          <p:cNvPr id="51203" name="Rectangle 2"/>
          <p:cNvSpPr>
            <a:spLocks noGrp="1" noChangeArrowheads="1"/>
          </p:cNvSpPr>
          <p:nvPr>
            <p:ph type="body" idx="4294967295"/>
          </p:nvPr>
        </p:nvSpPr>
        <p:spPr>
          <a:xfrm>
            <a:off x="534988" y="1600200"/>
            <a:ext cx="8912225" cy="4878388"/>
          </a:xfrm>
        </p:spPr>
        <p:txBody>
          <a:bodyPr/>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Define a protocol that works in the same way with any underlying network</a:t>
            </a:r>
          </a:p>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Call it the network layer (e.g. IP)‏</a:t>
            </a:r>
          </a:p>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IP routers operate at the network layer</a:t>
            </a:r>
          </a:p>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IP over anything</a:t>
            </a:r>
          </a:p>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Anything over IP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Why layering?</a:t>
            </a:r>
          </a:p>
        </p:txBody>
      </p:sp>
      <p:sp>
        <p:nvSpPr>
          <p:cNvPr id="62468" name="Rectangle 3"/>
          <p:cNvSpPr>
            <a:spLocks noGrp="1" noChangeArrowheads="1"/>
          </p:cNvSpPr>
          <p:nvPr>
            <p:ph idx="1"/>
          </p:nvPr>
        </p:nvSpPr>
        <p:spPr/>
        <p:txBody>
          <a:bodyPr/>
          <a:lstStyle/>
          <a:p>
            <a:pPr>
              <a:buClr>
                <a:schemeClr val="accent6">
                  <a:lumMod val="60000"/>
                  <a:lumOff val="40000"/>
                </a:schemeClr>
              </a:buClr>
              <a:buFont typeface="Wingdings" charset="2"/>
              <a:buChar char="§"/>
              <a:defRPr/>
            </a:pPr>
            <a:r>
              <a:rPr lang="en-US" dirty="0" smtClean="0"/>
              <a:t>Dealing with complex systems:</a:t>
            </a:r>
          </a:p>
          <a:p>
            <a:pPr>
              <a:buClr>
                <a:schemeClr val="accent6">
                  <a:lumMod val="60000"/>
                  <a:lumOff val="40000"/>
                </a:schemeClr>
              </a:buClr>
              <a:buFont typeface="Wingdings" charset="2"/>
              <a:buChar char="§"/>
              <a:defRPr/>
            </a:pPr>
            <a:r>
              <a:rPr lang="en-US" dirty="0" smtClean="0"/>
              <a:t>explicit structure allows identification, relationship of complex system’s pieces</a:t>
            </a:r>
          </a:p>
          <a:p>
            <a:pPr lvl="1">
              <a:spcBef>
                <a:spcPts val="0"/>
              </a:spcBef>
              <a:buClr>
                <a:schemeClr val="accent6">
                  <a:lumMod val="60000"/>
                  <a:lumOff val="40000"/>
                </a:schemeClr>
              </a:buClr>
              <a:buFont typeface="Wingdings" charset="2"/>
              <a:buChar char="§"/>
              <a:defRPr/>
            </a:pPr>
            <a:r>
              <a:rPr lang="en-US" dirty="0" smtClean="0"/>
              <a:t>layered reference model for discussion</a:t>
            </a:r>
          </a:p>
          <a:p>
            <a:pPr>
              <a:buClr>
                <a:schemeClr val="accent6">
                  <a:lumMod val="60000"/>
                  <a:lumOff val="40000"/>
                </a:schemeClr>
              </a:buClr>
              <a:buFont typeface="Wingdings" charset="2"/>
              <a:buChar char="§"/>
              <a:defRPr/>
            </a:pPr>
            <a:r>
              <a:rPr lang="en-US" dirty="0" smtClean="0"/>
              <a:t>modularization eases maintenance, updating of system</a:t>
            </a:r>
          </a:p>
          <a:p>
            <a:pPr lvl="1">
              <a:spcBef>
                <a:spcPts val="0"/>
              </a:spcBef>
              <a:buClr>
                <a:schemeClr val="accent6">
                  <a:lumMod val="60000"/>
                  <a:lumOff val="40000"/>
                </a:schemeClr>
              </a:buClr>
              <a:buFont typeface="Wingdings" charset="2"/>
              <a:buChar char="§"/>
              <a:defRPr/>
            </a:pPr>
            <a:r>
              <a:rPr lang="en-US" dirty="0" smtClean="0"/>
              <a:t>change of implementation of layer’s service transparent to rest of system</a:t>
            </a:r>
          </a:p>
          <a:p>
            <a:pPr lvl="1">
              <a:spcBef>
                <a:spcPts val="0"/>
              </a:spcBef>
              <a:buClr>
                <a:schemeClr val="accent6">
                  <a:lumMod val="60000"/>
                  <a:lumOff val="40000"/>
                </a:schemeClr>
              </a:buClr>
              <a:buFont typeface="Wingdings" charset="2"/>
              <a:buChar char="§"/>
              <a:defRPr/>
            </a:pPr>
            <a:r>
              <a:rPr lang="en-US" dirty="0" smtClean="0"/>
              <a:t>e.g., change in gate procedure does not affect rest of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p:txBody>
          <a:bodyPr/>
          <a:lstStyle/>
          <a:p>
            <a:r>
              <a:rPr lang="en-GB" smtClean="0"/>
              <a:t>The IP Hourglass Model</a:t>
            </a:r>
          </a:p>
        </p:txBody>
      </p:sp>
      <p:sp>
        <p:nvSpPr>
          <p:cNvPr id="66563" name="Line 2"/>
          <p:cNvSpPr>
            <a:spLocks noChangeShapeType="1"/>
          </p:cNvSpPr>
          <p:nvPr/>
        </p:nvSpPr>
        <p:spPr bwMode="auto">
          <a:xfrm flipV="1">
            <a:off x="666750" y="4635500"/>
            <a:ext cx="3046413" cy="64135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6564" name="Line 3"/>
          <p:cNvSpPr>
            <a:spLocks noChangeShapeType="1"/>
          </p:cNvSpPr>
          <p:nvPr/>
        </p:nvSpPr>
        <p:spPr bwMode="auto">
          <a:xfrm flipH="1" flipV="1">
            <a:off x="5929313" y="4635500"/>
            <a:ext cx="3325812" cy="6350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6565" name="Text Box 4"/>
          <p:cNvSpPr txBox="1">
            <a:spLocks noChangeArrowheads="1"/>
          </p:cNvSpPr>
          <p:nvPr/>
        </p:nvSpPr>
        <p:spPr bwMode="auto">
          <a:xfrm>
            <a:off x="6947258" y="4191000"/>
            <a:ext cx="2523219" cy="496220"/>
          </a:xfrm>
          <a:prstGeom prst="rect">
            <a:avLst/>
          </a:prstGeom>
          <a:noFill/>
          <a:ln w="9525">
            <a:noFill/>
            <a:round/>
            <a:headEnd/>
            <a:tailEnd/>
          </a:ln>
        </p:spPr>
        <p:txBody>
          <a:bodyPr wrap="none" lIns="90000" tIns="71495" rIns="90000" bIns="46800">
            <a:prstTxWarp prst="textNoShape">
              <a:avLst/>
            </a:prstTxWarp>
            <a:spAutoFit/>
          </a:bodyPr>
          <a:lstStyle/>
          <a:p>
            <a:pPr eaLnBrk="1">
              <a:lnSpc>
                <a:spcPct val="93000"/>
              </a:lnSpc>
              <a:tabLst>
                <a:tab pos="723900" algn="l"/>
                <a:tab pos="1447800" algn="l"/>
                <a:tab pos="2171700" algn="l"/>
              </a:tabLst>
            </a:pPr>
            <a:r>
              <a:rPr lang="en-GB" sz="2600" dirty="0">
                <a:solidFill>
                  <a:srgbClr val="7878DE"/>
                </a:solidFill>
                <a:latin typeface="+mn-lt"/>
                <a:ea typeface="DejaVu Sans" charset="0"/>
                <a:cs typeface="DejaVu Sans" charset="0"/>
              </a:rPr>
              <a:t>Network layer</a:t>
            </a:r>
          </a:p>
        </p:txBody>
      </p:sp>
      <p:grpSp>
        <p:nvGrpSpPr>
          <p:cNvPr id="66566" name="Group 5"/>
          <p:cNvGrpSpPr>
            <a:grpSpLocks/>
          </p:cNvGrpSpPr>
          <p:nvPr/>
        </p:nvGrpSpPr>
        <p:grpSpPr bwMode="auto">
          <a:xfrm>
            <a:off x="1870075" y="5334000"/>
            <a:ext cx="1152525" cy="650875"/>
            <a:chOff x="1178" y="3360"/>
            <a:chExt cx="726" cy="410"/>
          </a:xfrm>
        </p:grpSpPr>
        <p:sp>
          <p:nvSpPr>
            <p:cNvPr id="66623" name="AutoShape 6"/>
            <p:cNvSpPr>
              <a:spLocks noChangeArrowheads="1"/>
            </p:cNvSpPr>
            <p:nvPr/>
          </p:nvSpPr>
          <p:spPr bwMode="auto">
            <a:xfrm>
              <a:off x="1178" y="336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24" name="Text Box 7"/>
            <p:cNvSpPr txBox="1">
              <a:spLocks noChangeArrowheads="1"/>
            </p:cNvSpPr>
            <p:nvPr/>
          </p:nvSpPr>
          <p:spPr bwMode="auto">
            <a:xfrm>
              <a:off x="1178" y="3431"/>
              <a:ext cx="727"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PPP</a:t>
              </a:r>
            </a:p>
          </p:txBody>
        </p:sp>
      </p:grpSp>
      <p:grpSp>
        <p:nvGrpSpPr>
          <p:cNvPr id="66567" name="Group 8"/>
          <p:cNvGrpSpPr>
            <a:grpSpLocks/>
          </p:cNvGrpSpPr>
          <p:nvPr/>
        </p:nvGrpSpPr>
        <p:grpSpPr bwMode="auto">
          <a:xfrm>
            <a:off x="3122613" y="5334000"/>
            <a:ext cx="1150937" cy="650875"/>
            <a:chOff x="1967" y="3360"/>
            <a:chExt cx="725" cy="410"/>
          </a:xfrm>
        </p:grpSpPr>
        <p:sp>
          <p:nvSpPr>
            <p:cNvPr id="66621" name="AutoShape 9"/>
            <p:cNvSpPr>
              <a:spLocks noChangeArrowheads="1"/>
            </p:cNvSpPr>
            <p:nvPr/>
          </p:nvSpPr>
          <p:spPr bwMode="auto">
            <a:xfrm>
              <a:off x="1967" y="3360"/>
              <a:ext cx="726"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22" name="Text Box 10"/>
            <p:cNvSpPr txBox="1">
              <a:spLocks noChangeArrowheads="1"/>
            </p:cNvSpPr>
            <p:nvPr/>
          </p:nvSpPr>
          <p:spPr bwMode="auto">
            <a:xfrm>
              <a:off x="1967" y="3429"/>
              <a:ext cx="726"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ATM</a:t>
              </a:r>
            </a:p>
          </p:txBody>
        </p:sp>
      </p:grpSp>
      <p:grpSp>
        <p:nvGrpSpPr>
          <p:cNvPr id="66568" name="Group 11"/>
          <p:cNvGrpSpPr>
            <a:grpSpLocks/>
          </p:cNvGrpSpPr>
          <p:nvPr/>
        </p:nvGrpSpPr>
        <p:grpSpPr bwMode="auto">
          <a:xfrm>
            <a:off x="4373563" y="5334000"/>
            <a:ext cx="1152525" cy="650875"/>
            <a:chOff x="2755" y="3360"/>
            <a:chExt cx="726" cy="410"/>
          </a:xfrm>
        </p:grpSpPr>
        <p:sp>
          <p:nvSpPr>
            <p:cNvPr id="66619" name="AutoShape 12"/>
            <p:cNvSpPr>
              <a:spLocks noChangeArrowheads="1"/>
            </p:cNvSpPr>
            <p:nvPr/>
          </p:nvSpPr>
          <p:spPr bwMode="auto">
            <a:xfrm>
              <a:off x="2755" y="336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20" name="Text Box 13"/>
            <p:cNvSpPr txBox="1">
              <a:spLocks noChangeArrowheads="1"/>
            </p:cNvSpPr>
            <p:nvPr/>
          </p:nvSpPr>
          <p:spPr bwMode="auto">
            <a:xfrm>
              <a:off x="2755" y="3429"/>
              <a:ext cx="727"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Optics</a:t>
              </a:r>
            </a:p>
          </p:txBody>
        </p:sp>
      </p:grpSp>
      <p:grpSp>
        <p:nvGrpSpPr>
          <p:cNvPr id="66569" name="Group 14"/>
          <p:cNvGrpSpPr>
            <a:grpSpLocks/>
          </p:cNvGrpSpPr>
          <p:nvPr/>
        </p:nvGrpSpPr>
        <p:grpSpPr bwMode="auto">
          <a:xfrm>
            <a:off x="5626100" y="5334000"/>
            <a:ext cx="1150938" cy="650875"/>
            <a:chOff x="3544" y="3360"/>
            <a:chExt cx="725" cy="410"/>
          </a:xfrm>
        </p:grpSpPr>
        <p:sp>
          <p:nvSpPr>
            <p:cNvPr id="66617" name="AutoShape 15"/>
            <p:cNvSpPr>
              <a:spLocks noChangeArrowheads="1"/>
            </p:cNvSpPr>
            <p:nvPr/>
          </p:nvSpPr>
          <p:spPr bwMode="auto">
            <a:xfrm>
              <a:off x="3544" y="3360"/>
              <a:ext cx="726"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18" name="Text Box 16"/>
            <p:cNvSpPr txBox="1">
              <a:spLocks noChangeArrowheads="1"/>
            </p:cNvSpPr>
            <p:nvPr/>
          </p:nvSpPr>
          <p:spPr bwMode="auto">
            <a:xfrm>
              <a:off x="3544" y="3429"/>
              <a:ext cx="726"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ADSL</a:t>
              </a:r>
            </a:p>
          </p:txBody>
        </p:sp>
      </p:grpSp>
      <p:grpSp>
        <p:nvGrpSpPr>
          <p:cNvPr id="66570" name="Group 17"/>
          <p:cNvGrpSpPr>
            <a:grpSpLocks/>
          </p:cNvGrpSpPr>
          <p:nvPr/>
        </p:nvGrpSpPr>
        <p:grpSpPr bwMode="auto">
          <a:xfrm>
            <a:off x="6877050" y="5334000"/>
            <a:ext cx="1152525" cy="650875"/>
            <a:chOff x="4332" y="3360"/>
            <a:chExt cx="726" cy="410"/>
          </a:xfrm>
        </p:grpSpPr>
        <p:sp>
          <p:nvSpPr>
            <p:cNvPr id="66615" name="AutoShape 18"/>
            <p:cNvSpPr>
              <a:spLocks noChangeArrowheads="1"/>
            </p:cNvSpPr>
            <p:nvPr/>
          </p:nvSpPr>
          <p:spPr bwMode="auto">
            <a:xfrm>
              <a:off x="4332" y="336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16" name="Text Box 19"/>
            <p:cNvSpPr txBox="1">
              <a:spLocks noChangeArrowheads="1"/>
            </p:cNvSpPr>
            <p:nvPr/>
          </p:nvSpPr>
          <p:spPr bwMode="auto">
            <a:xfrm>
              <a:off x="4332" y="3431"/>
              <a:ext cx="727"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Satellite</a:t>
              </a:r>
            </a:p>
          </p:txBody>
        </p:sp>
      </p:grpSp>
      <p:grpSp>
        <p:nvGrpSpPr>
          <p:cNvPr id="66571" name="Group 20"/>
          <p:cNvGrpSpPr>
            <a:grpSpLocks/>
          </p:cNvGrpSpPr>
          <p:nvPr/>
        </p:nvGrpSpPr>
        <p:grpSpPr bwMode="auto">
          <a:xfrm>
            <a:off x="8128000" y="5334000"/>
            <a:ext cx="1152525" cy="650875"/>
            <a:chOff x="5120" y="3360"/>
            <a:chExt cx="726" cy="410"/>
          </a:xfrm>
        </p:grpSpPr>
        <p:sp>
          <p:nvSpPr>
            <p:cNvPr id="66613" name="AutoShape 21"/>
            <p:cNvSpPr>
              <a:spLocks noChangeArrowheads="1"/>
            </p:cNvSpPr>
            <p:nvPr/>
          </p:nvSpPr>
          <p:spPr bwMode="auto">
            <a:xfrm>
              <a:off x="5120" y="336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14" name="Text Box 22"/>
            <p:cNvSpPr txBox="1">
              <a:spLocks noChangeArrowheads="1"/>
            </p:cNvSpPr>
            <p:nvPr/>
          </p:nvSpPr>
          <p:spPr bwMode="auto">
            <a:xfrm>
              <a:off x="5120" y="3429"/>
              <a:ext cx="727"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3G</a:t>
              </a:r>
            </a:p>
          </p:txBody>
        </p:sp>
      </p:grpSp>
      <p:grpSp>
        <p:nvGrpSpPr>
          <p:cNvPr id="66572" name="Group 23"/>
          <p:cNvGrpSpPr>
            <a:grpSpLocks/>
          </p:cNvGrpSpPr>
          <p:nvPr/>
        </p:nvGrpSpPr>
        <p:grpSpPr bwMode="auto">
          <a:xfrm>
            <a:off x="619125" y="5334000"/>
            <a:ext cx="1152525" cy="650875"/>
            <a:chOff x="390" y="3360"/>
            <a:chExt cx="726" cy="410"/>
          </a:xfrm>
        </p:grpSpPr>
        <p:sp>
          <p:nvSpPr>
            <p:cNvPr id="66611" name="AutoShape 24"/>
            <p:cNvSpPr>
              <a:spLocks noChangeArrowheads="1"/>
            </p:cNvSpPr>
            <p:nvPr/>
          </p:nvSpPr>
          <p:spPr bwMode="auto">
            <a:xfrm>
              <a:off x="390" y="336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12" name="Text Box 25"/>
            <p:cNvSpPr txBox="1">
              <a:spLocks noChangeArrowheads="1"/>
            </p:cNvSpPr>
            <p:nvPr/>
          </p:nvSpPr>
          <p:spPr bwMode="auto">
            <a:xfrm>
              <a:off x="390" y="3429"/>
              <a:ext cx="727" cy="271"/>
            </a:xfrm>
            <a:prstGeom prst="rect">
              <a:avLst/>
            </a:prstGeom>
            <a:noFill/>
            <a:ln w="9525">
              <a:noFill/>
              <a:round/>
              <a:headEnd/>
              <a:tailEnd/>
            </a:ln>
          </p:spPr>
          <p:txBody>
            <a:bodyPr lIns="45720" tIns="67968" rIns="45720" bIns="46800" anchor="ctr" anchorCtr="1">
              <a:prstTxWarp prst="textNoShape">
                <a:avLst/>
              </a:prstTxWarp>
              <a:spAutoFit/>
            </a:bodyPr>
            <a:lstStyle/>
            <a:p>
              <a:pPr algn="ctr" eaLnBrk="1">
                <a:lnSpc>
                  <a:spcPct val="93000"/>
                </a:lnSpc>
                <a:spcBef>
                  <a:spcPts val="1475"/>
                </a:spcBef>
                <a:tabLst>
                  <a:tab pos="723900" algn="l"/>
                </a:tabLst>
              </a:pPr>
              <a:r>
                <a:rPr lang="en-GB">
                  <a:solidFill>
                    <a:srgbClr val="FFFFFF"/>
                  </a:solidFill>
                  <a:ea typeface="DejaVu Sans" charset="0"/>
                  <a:cs typeface="DejaVu Sans" charset="0"/>
                </a:rPr>
                <a:t>Ethernet</a:t>
              </a:r>
            </a:p>
          </p:txBody>
        </p:sp>
      </p:grpSp>
      <p:grpSp>
        <p:nvGrpSpPr>
          <p:cNvPr id="66573" name="Group 26"/>
          <p:cNvGrpSpPr>
            <a:grpSpLocks/>
          </p:cNvGrpSpPr>
          <p:nvPr/>
        </p:nvGrpSpPr>
        <p:grpSpPr bwMode="auto">
          <a:xfrm>
            <a:off x="4373563" y="4191000"/>
            <a:ext cx="1152525" cy="650875"/>
            <a:chOff x="2755" y="2640"/>
            <a:chExt cx="726" cy="410"/>
          </a:xfrm>
        </p:grpSpPr>
        <p:sp>
          <p:nvSpPr>
            <p:cNvPr id="66609" name="AutoShape 27"/>
            <p:cNvSpPr>
              <a:spLocks noChangeArrowheads="1"/>
            </p:cNvSpPr>
            <p:nvPr/>
          </p:nvSpPr>
          <p:spPr bwMode="auto">
            <a:xfrm>
              <a:off x="2755" y="2640"/>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10" name="Text Box 28"/>
            <p:cNvSpPr txBox="1">
              <a:spLocks noChangeArrowheads="1"/>
            </p:cNvSpPr>
            <p:nvPr/>
          </p:nvSpPr>
          <p:spPr bwMode="auto">
            <a:xfrm>
              <a:off x="2755" y="2692"/>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IP</a:t>
              </a:r>
            </a:p>
          </p:txBody>
        </p:sp>
      </p:grpSp>
      <p:grpSp>
        <p:nvGrpSpPr>
          <p:cNvPr id="66574" name="Group 29"/>
          <p:cNvGrpSpPr>
            <a:grpSpLocks/>
          </p:cNvGrpSpPr>
          <p:nvPr/>
        </p:nvGrpSpPr>
        <p:grpSpPr bwMode="auto">
          <a:xfrm>
            <a:off x="4341813" y="3352800"/>
            <a:ext cx="1152525" cy="650875"/>
            <a:chOff x="2735" y="2112"/>
            <a:chExt cx="726" cy="410"/>
          </a:xfrm>
        </p:grpSpPr>
        <p:sp>
          <p:nvSpPr>
            <p:cNvPr id="66607" name="AutoShape 30"/>
            <p:cNvSpPr>
              <a:spLocks noChangeArrowheads="1"/>
            </p:cNvSpPr>
            <p:nvPr/>
          </p:nvSpPr>
          <p:spPr bwMode="auto">
            <a:xfrm>
              <a:off x="2735" y="2112"/>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08" name="Text Box 31"/>
            <p:cNvSpPr txBox="1">
              <a:spLocks noChangeArrowheads="1"/>
            </p:cNvSpPr>
            <p:nvPr/>
          </p:nvSpPr>
          <p:spPr bwMode="auto">
            <a:xfrm>
              <a:off x="2735" y="2165"/>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UDP</a:t>
              </a:r>
            </a:p>
          </p:txBody>
        </p:sp>
      </p:grpSp>
      <p:grpSp>
        <p:nvGrpSpPr>
          <p:cNvPr id="66575" name="Group 32"/>
          <p:cNvGrpSpPr>
            <a:grpSpLocks/>
          </p:cNvGrpSpPr>
          <p:nvPr/>
        </p:nvGrpSpPr>
        <p:grpSpPr bwMode="auto">
          <a:xfrm>
            <a:off x="2906713" y="3352800"/>
            <a:ext cx="1152525" cy="650875"/>
            <a:chOff x="1831" y="2112"/>
            <a:chExt cx="726" cy="410"/>
          </a:xfrm>
        </p:grpSpPr>
        <p:sp>
          <p:nvSpPr>
            <p:cNvPr id="66605" name="AutoShape 33"/>
            <p:cNvSpPr>
              <a:spLocks noChangeArrowheads="1"/>
            </p:cNvSpPr>
            <p:nvPr/>
          </p:nvSpPr>
          <p:spPr bwMode="auto">
            <a:xfrm>
              <a:off x="1831" y="2112"/>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06" name="Text Box 34"/>
            <p:cNvSpPr txBox="1">
              <a:spLocks noChangeArrowheads="1"/>
            </p:cNvSpPr>
            <p:nvPr/>
          </p:nvSpPr>
          <p:spPr bwMode="auto">
            <a:xfrm>
              <a:off x="1831" y="2165"/>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TCP</a:t>
              </a:r>
            </a:p>
          </p:txBody>
        </p:sp>
      </p:grpSp>
      <p:grpSp>
        <p:nvGrpSpPr>
          <p:cNvPr id="66576" name="Group 35"/>
          <p:cNvGrpSpPr>
            <a:grpSpLocks/>
          </p:cNvGrpSpPr>
          <p:nvPr/>
        </p:nvGrpSpPr>
        <p:grpSpPr bwMode="auto">
          <a:xfrm>
            <a:off x="1774825" y="2362200"/>
            <a:ext cx="1150938" cy="650875"/>
            <a:chOff x="1118" y="1488"/>
            <a:chExt cx="725" cy="410"/>
          </a:xfrm>
        </p:grpSpPr>
        <p:sp>
          <p:nvSpPr>
            <p:cNvPr id="66603" name="AutoShape 36"/>
            <p:cNvSpPr>
              <a:spLocks noChangeArrowheads="1"/>
            </p:cNvSpPr>
            <p:nvPr/>
          </p:nvSpPr>
          <p:spPr bwMode="auto">
            <a:xfrm>
              <a:off x="1118" y="1488"/>
              <a:ext cx="726"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04" name="Text Box 37"/>
            <p:cNvSpPr txBox="1">
              <a:spLocks noChangeArrowheads="1"/>
            </p:cNvSpPr>
            <p:nvPr/>
          </p:nvSpPr>
          <p:spPr bwMode="auto">
            <a:xfrm>
              <a:off x="1118" y="1540"/>
              <a:ext cx="726"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HTTP</a:t>
              </a:r>
            </a:p>
          </p:txBody>
        </p:sp>
      </p:grpSp>
      <p:grpSp>
        <p:nvGrpSpPr>
          <p:cNvPr id="66577" name="Group 38"/>
          <p:cNvGrpSpPr>
            <a:grpSpLocks/>
          </p:cNvGrpSpPr>
          <p:nvPr/>
        </p:nvGrpSpPr>
        <p:grpSpPr bwMode="auto">
          <a:xfrm>
            <a:off x="3025775" y="2362200"/>
            <a:ext cx="1152525" cy="650875"/>
            <a:chOff x="1906" y="1488"/>
            <a:chExt cx="726" cy="410"/>
          </a:xfrm>
        </p:grpSpPr>
        <p:sp>
          <p:nvSpPr>
            <p:cNvPr id="66601" name="AutoShape 39"/>
            <p:cNvSpPr>
              <a:spLocks noChangeArrowheads="1"/>
            </p:cNvSpPr>
            <p:nvPr/>
          </p:nvSpPr>
          <p:spPr bwMode="auto">
            <a:xfrm>
              <a:off x="1906"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02" name="Text Box 40"/>
            <p:cNvSpPr txBox="1">
              <a:spLocks noChangeArrowheads="1"/>
            </p:cNvSpPr>
            <p:nvPr/>
          </p:nvSpPr>
          <p:spPr bwMode="auto">
            <a:xfrm>
              <a:off x="1906"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FTP</a:t>
              </a:r>
            </a:p>
          </p:txBody>
        </p:sp>
      </p:grpSp>
      <p:grpSp>
        <p:nvGrpSpPr>
          <p:cNvPr id="66578" name="Group 41"/>
          <p:cNvGrpSpPr>
            <a:grpSpLocks/>
          </p:cNvGrpSpPr>
          <p:nvPr/>
        </p:nvGrpSpPr>
        <p:grpSpPr bwMode="auto">
          <a:xfrm>
            <a:off x="4276725" y="2362200"/>
            <a:ext cx="1152525" cy="650875"/>
            <a:chOff x="2694" y="1488"/>
            <a:chExt cx="726" cy="410"/>
          </a:xfrm>
        </p:grpSpPr>
        <p:sp>
          <p:nvSpPr>
            <p:cNvPr id="66599" name="AutoShape 42"/>
            <p:cNvSpPr>
              <a:spLocks noChangeArrowheads="1"/>
            </p:cNvSpPr>
            <p:nvPr/>
          </p:nvSpPr>
          <p:spPr bwMode="auto">
            <a:xfrm>
              <a:off x="2694"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600" name="Text Box 43"/>
            <p:cNvSpPr txBox="1">
              <a:spLocks noChangeArrowheads="1"/>
            </p:cNvSpPr>
            <p:nvPr/>
          </p:nvSpPr>
          <p:spPr bwMode="auto">
            <a:xfrm>
              <a:off x="2694"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Telnet</a:t>
              </a:r>
            </a:p>
          </p:txBody>
        </p:sp>
      </p:grpSp>
      <p:grpSp>
        <p:nvGrpSpPr>
          <p:cNvPr id="66579" name="Group 44"/>
          <p:cNvGrpSpPr>
            <a:grpSpLocks/>
          </p:cNvGrpSpPr>
          <p:nvPr/>
        </p:nvGrpSpPr>
        <p:grpSpPr bwMode="auto">
          <a:xfrm>
            <a:off x="5529263" y="2362200"/>
            <a:ext cx="1152525" cy="650875"/>
            <a:chOff x="3483" y="1488"/>
            <a:chExt cx="726" cy="410"/>
          </a:xfrm>
        </p:grpSpPr>
        <p:sp>
          <p:nvSpPr>
            <p:cNvPr id="66597" name="AutoShape 45"/>
            <p:cNvSpPr>
              <a:spLocks noChangeArrowheads="1"/>
            </p:cNvSpPr>
            <p:nvPr/>
          </p:nvSpPr>
          <p:spPr bwMode="auto">
            <a:xfrm>
              <a:off x="3483"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598" name="Text Box 46"/>
            <p:cNvSpPr txBox="1">
              <a:spLocks noChangeArrowheads="1"/>
            </p:cNvSpPr>
            <p:nvPr/>
          </p:nvSpPr>
          <p:spPr bwMode="auto">
            <a:xfrm>
              <a:off x="3483"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DNS</a:t>
              </a:r>
            </a:p>
          </p:txBody>
        </p:sp>
      </p:grpSp>
      <p:grpSp>
        <p:nvGrpSpPr>
          <p:cNvPr id="66580" name="Group 47"/>
          <p:cNvGrpSpPr>
            <a:grpSpLocks/>
          </p:cNvGrpSpPr>
          <p:nvPr/>
        </p:nvGrpSpPr>
        <p:grpSpPr bwMode="auto">
          <a:xfrm>
            <a:off x="522288" y="2362200"/>
            <a:ext cx="1152525" cy="650875"/>
            <a:chOff x="329" y="1488"/>
            <a:chExt cx="726" cy="410"/>
          </a:xfrm>
        </p:grpSpPr>
        <p:sp>
          <p:nvSpPr>
            <p:cNvPr id="66595" name="AutoShape 48"/>
            <p:cNvSpPr>
              <a:spLocks noChangeArrowheads="1"/>
            </p:cNvSpPr>
            <p:nvPr/>
          </p:nvSpPr>
          <p:spPr bwMode="auto">
            <a:xfrm>
              <a:off x="329"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596" name="Text Box 49"/>
            <p:cNvSpPr txBox="1">
              <a:spLocks noChangeArrowheads="1"/>
            </p:cNvSpPr>
            <p:nvPr/>
          </p:nvSpPr>
          <p:spPr bwMode="auto">
            <a:xfrm>
              <a:off x="329"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SMTP</a:t>
              </a:r>
            </a:p>
          </p:txBody>
        </p:sp>
      </p:grpSp>
      <p:sp>
        <p:nvSpPr>
          <p:cNvPr id="66581" name="Line 50"/>
          <p:cNvSpPr>
            <a:spLocks noChangeShapeType="1"/>
          </p:cNvSpPr>
          <p:nvPr/>
        </p:nvSpPr>
        <p:spPr bwMode="auto">
          <a:xfrm>
            <a:off x="619125" y="3190875"/>
            <a:ext cx="3067050" cy="1076325"/>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6582" name="Line 51"/>
          <p:cNvSpPr>
            <a:spLocks noChangeShapeType="1"/>
          </p:cNvSpPr>
          <p:nvPr/>
        </p:nvSpPr>
        <p:spPr bwMode="auto">
          <a:xfrm flipH="1">
            <a:off x="5997575" y="3190875"/>
            <a:ext cx="3092450" cy="1076325"/>
          </a:xfrm>
          <a:prstGeom prst="line">
            <a:avLst/>
          </a:prstGeom>
          <a:noFill/>
          <a:ln w="12600">
            <a:solidFill>
              <a:srgbClr val="000000"/>
            </a:solidFill>
            <a:miter lim="800000"/>
            <a:headEnd/>
            <a:tailEnd/>
          </a:ln>
        </p:spPr>
        <p:txBody>
          <a:bodyPr>
            <a:prstTxWarp prst="textNoShape">
              <a:avLst/>
            </a:prstTxWarp>
          </a:bodyPr>
          <a:lstStyle/>
          <a:p>
            <a:endParaRPr lang="en-US"/>
          </a:p>
        </p:txBody>
      </p:sp>
      <p:grpSp>
        <p:nvGrpSpPr>
          <p:cNvPr id="66583" name="Group 52"/>
          <p:cNvGrpSpPr>
            <a:grpSpLocks/>
          </p:cNvGrpSpPr>
          <p:nvPr/>
        </p:nvGrpSpPr>
        <p:grpSpPr bwMode="auto">
          <a:xfrm>
            <a:off x="6799263" y="2362200"/>
            <a:ext cx="1152525" cy="650875"/>
            <a:chOff x="4283" y="1488"/>
            <a:chExt cx="726" cy="410"/>
          </a:xfrm>
        </p:grpSpPr>
        <p:sp>
          <p:nvSpPr>
            <p:cNvPr id="66593" name="AutoShape 53"/>
            <p:cNvSpPr>
              <a:spLocks noChangeArrowheads="1"/>
            </p:cNvSpPr>
            <p:nvPr/>
          </p:nvSpPr>
          <p:spPr bwMode="auto">
            <a:xfrm>
              <a:off x="4283"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594" name="Text Box 54"/>
            <p:cNvSpPr txBox="1">
              <a:spLocks noChangeArrowheads="1"/>
            </p:cNvSpPr>
            <p:nvPr/>
          </p:nvSpPr>
          <p:spPr bwMode="auto">
            <a:xfrm>
              <a:off x="4283"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Audio</a:t>
              </a:r>
            </a:p>
          </p:txBody>
        </p:sp>
      </p:grpSp>
      <p:grpSp>
        <p:nvGrpSpPr>
          <p:cNvPr id="66584" name="Group 55"/>
          <p:cNvGrpSpPr>
            <a:grpSpLocks/>
          </p:cNvGrpSpPr>
          <p:nvPr/>
        </p:nvGrpSpPr>
        <p:grpSpPr bwMode="auto">
          <a:xfrm>
            <a:off x="8077200" y="2362200"/>
            <a:ext cx="1152525" cy="650875"/>
            <a:chOff x="5088" y="1488"/>
            <a:chExt cx="726" cy="410"/>
          </a:xfrm>
        </p:grpSpPr>
        <p:sp>
          <p:nvSpPr>
            <p:cNvPr id="66591" name="AutoShape 56"/>
            <p:cNvSpPr>
              <a:spLocks noChangeArrowheads="1"/>
            </p:cNvSpPr>
            <p:nvPr/>
          </p:nvSpPr>
          <p:spPr bwMode="auto">
            <a:xfrm>
              <a:off x="5088" y="1488"/>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592" name="Text Box 57"/>
            <p:cNvSpPr txBox="1">
              <a:spLocks noChangeArrowheads="1"/>
            </p:cNvSpPr>
            <p:nvPr/>
          </p:nvSpPr>
          <p:spPr bwMode="auto">
            <a:xfrm>
              <a:off x="5088" y="1540"/>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Video</a:t>
              </a:r>
            </a:p>
          </p:txBody>
        </p:sp>
      </p:grpSp>
      <p:grpSp>
        <p:nvGrpSpPr>
          <p:cNvPr id="66585" name="Group 58"/>
          <p:cNvGrpSpPr>
            <a:grpSpLocks/>
          </p:cNvGrpSpPr>
          <p:nvPr/>
        </p:nvGrpSpPr>
        <p:grpSpPr bwMode="auto">
          <a:xfrm>
            <a:off x="5773738" y="3352800"/>
            <a:ext cx="1152525" cy="650875"/>
            <a:chOff x="3637" y="2112"/>
            <a:chExt cx="726" cy="410"/>
          </a:xfrm>
        </p:grpSpPr>
        <p:sp>
          <p:nvSpPr>
            <p:cNvPr id="66589" name="AutoShape 59"/>
            <p:cNvSpPr>
              <a:spLocks noChangeArrowheads="1"/>
            </p:cNvSpPr>
            <p:nvPr/>
          </p:nvSpPr>
          <p:spPr bwMode="auto">
            <a:xfrm>
              <a:off x="3637" y="2112"/>
              <a:ext cx="727" cy="411"/>
            </a:xfrm>
            <a:prstGeom prst="roundRect">
              <a:avLst>
                <a:gd name="adj" fmla="val 241"/>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6590" name="Text Box 60"/>
            <p:cNvSpPr txBox="1">
              <a:spLocks noChangeArrowheads="1"/>
            </p:cNvSpPr>
            <p:nvPr/>
          </p:nvSpPr>
          <p:spPr bwMode="auto">
            <a:xfrm>
              <a:off x="3637" y="2165"/>
              <a:ext cx="727" cy="307"/>
            </a:xfrm>
            <a:prstGeom prst="rect">
              <a:avLst/>
            </a:prstGeom>
            <a:noFill/>
            <a:ln w="9525">
              <a:noFill/>
              <a:round/>
              <a:headEnd/>
              <a:tailEnd/>
            </a:ln>
          </p:spPr>
          <p:txBody>
            <a:bodyPr lIns="90000" tIns="71495" rIns="90000" bIns="46800" anchor="ctr" anchorCtr="1">
              <a:prstTxWarp prst="textNoShape">
                <a:avLst/>
              </a:prstTxWarp>
              <a:spAutoFit/>
            </a:bodyPr>
            <a:lstStyle/>
            <a:p>
              <a:pPr algn="ctr" eaLnBrk="1">
                <a:lnSpc>
                  <a:spcPct val="93000"/>
                </a:lnSpc>
                <a:spcBef>
                  <a:spcPts val="1725"/>
                </a:spcBef>
                <a:tabLst>
                  <a:tab pos="723900" algn="l"/>
                </a:tabLst>
              </a:pPr>
              <a:r>
                <a:rPr lang="en-GB" sz="2800">
                  <a:solidFill>
                    <a:srgbClr val="FFFFFF"/>
                  </a:solidFill>
                  <a:ea typeface="DejaVu Sans" charset="0"/>
                  <a:cs typeface="DejaVu Sans" charset="0"/>
                </a:rPr>
                <a:t>RTP</a:t>
              </a:r>
            </a:p>
          </p:txBody>
        </p:sp>
      </p:grpSp>
      <p:sp>
        <p:nvSpPr>
          <p:cNvPr id="66586" name="Text Box 61"/>
          <p:cNvSpPr txBox="1">
            <a:spLocks noChangeArrowheads="1"/>
          </p:cNvSpPr>
          <p:nvPr/>
        </p:nvSpPr>
        <p:spPr bwMode="auto">
          <a:xfrm>
            <a:off x="4875212" y="6096000"/>
            <a:ext cx="4824054" cy="496220"/>
          </a:xfrm>
          <a:prstGeom prst="rect">
            <a:avLst/>
          </a:prstGeom>
          <a:noFill/>
          <a:ln w="9525">
            <a:noFill/>
            <a:round/>
            <a:headEnd/>
            <a:tailEnd/>
          </a:ln>
        </p:spPr>
        <p:txBody>
          <a:bodyPr wrap="none" lIns="90000" tIns="71495" rIns="90000" bIns="46800">
            <a:prstTxWarp prst="textNoShape">
              <a:avLst/>
            </a:prstTxWarp>
            <a:spAutoFit/>
          </a:bodyPr>
          <a:lstStyle/>
          <a:p>
            <a:pPr eaLnBrk="1">
              <a:lnSpc>
                <a:spcPct val="93000"/>
              </a:lnSpc>
              <a:tabLst>
                <a:tab pos="723900" algn="l"/>
                <a:tab pos="1447800" algn="l"/>
                <a:tab pos="2171700" algn="l"/>
                <a:tab pos="2895600" algn="l"/>
                <a:tab pos="3619500" algn="l"/>
              </a:tabLst>
            </a:pPr>
            <a:r>
              <a:rPr lang="en-GB" sz="2600" dirty="0">
                <a:solidFill>
                  <a:srgbClr val="7878DE"/>
                </a:solidFill>
                <a:latin typeface="+mn-lt"/>
                <a:ea typeface="DejaVu Sans" charset="0"/>
                <a:cs typeface="DejaVu Sans" charset="0"/>
              </a:rPr>
              <a:t>Physical and Data link layer</a:t>
            </a:r>
          </a:p>
        </p:txBody>
      </p:sp>
      <p:sp>
        <p:nvSpPr>
          <p:cNvPr id="66588" name="Text Box 63"/>
          <p:cNvSpPr txBox="1">
            <a:spLocks noChangeArrowheads="1"/>
          </p:cNvSpPr>
          <p:nvPr/>
        </p:nvSpPr>
        <p:spPr bwMode="auto">
          <a:xfrm>
            <a:off x="6705958" y="1727200"/>
            <a:ext cx="2965560" cy="496220"/>
          </a:xfrm>
          <a:prstGeom prst="rect">
            <a:avLst/>
          </a:prstGeom>
          <a:noFill/>
          <a:ln w="9525">
            <a:noFill/>
            <a:round/>
            <a:headEnd/>
            <a:tailEnd/>
          </a:ln>
        </p:spPr>
        <p:txBody>
          <a:bodyPr wrap="none" lIns="90000" tIns="71495" rIns="90000" bIns="46800">
            <a:prstTxWarp prst="textNoShape">
              <a:avLst/>
            </a:prstTxWarp>
            <a:spAutoFit/>
          </a:bodyPr>
          <a:lstStyle/>
          <a:p>
            <a:pPr eaLnBrk="1">
              <a:lnSpc>
                <a:spcPct val="93000"/>
              </a:lnSpc>
              <a:tabLst>
                <a:tab pos="723900" algn="l"/>
                <a:tab pos="1447800" algn="l"/>
                <a:tab pos="2171700" algn="l"/>
              </a:tabLst>
            </a:pPr>
            <a:r>
              <a:rPr lang="en-GB" sz="2600" dirty="0">
                <a:solidFill>
                  <a:srgbClr val="7878DE"/>
                </a:solidFill>
                <a:latin typeface="+mn-lt"/>
                <a:ea typeface="DejaVu Sans" charset="0"/>
                <a:cs typeface="DejaVu Sans" charset="0"/>
              </a:rPr>
              <a:t>Application layer</a:t>
            </a:r>
          </a:p>
        </p:txBody>
      </p:sp>
      <p:sp>
        <p:nvSpPr>
          <p:cNvPr id="65" name="TextBox 64"/>
          <p:cNvSpPr txBox="1"/>
          <p:nvPr/>
        </p:nvSpPr>
        <p:spPr>
          <a:xfrm>
            <a:off x="7313612" y="3505200"/>
            <a:ext cx="990600" cy="363176"/>
          </a:xfrm>
          <a:prstGeom prst="rect">
            <a:avLst/>
          </a:prstGeom>
          <a:solidFill>
            <a:schemeClr val="bg1"/>
          </a:solidFill>
          <a:effectLst>
            <a:glow rad="101600">
              <a:schemeClr val="bg1">
                <a:alpha val="75000"/>
              </a:schemeClr>
            </a:glow>
            <a:softEdge rad="114300"/>
          </a:effectLst>
        </p:spPr>
        <p:txBody>
          <a:bodyPr wrap="square" rtlCol="0">
            <a:spAutoFit/>
          </a:bodyPr>
          <a:lstStyle/>
          <a:p>
            <a:r>
              <a:rPr lang="en-GB" dirty="0" smtClean="0"/>
              <a:t>         </a:t>
            </a:r>
            <a:endParaRPr lang="en-GB" dirty="0"/>
          </a:p>
        </p:txBody>
      </p:sp>
      <p:sp>
        <p:nvSpPr>
          <p:cNvPr id="66587" name="Text Box 62"/>
          <p:cNvSpPr txBox="1">
            <a:spLocks noChangeArrowheads="1"/>
          </p:cNvSpPr>
          <p:nvPr/>
        </p:nvSpPr>
        <p:spPr bwMode="auto">
          <a:xfrm>
            <a:off x="6975833" y="3389980"/>
            <a:ext cx="2746563" cy="496220"/>
          </a:xfrm>
          <a:prstGeom prst="rect">
            <a:avLst/>
          </a:prstGeom>
          <a:noFill/>
          <a:ln w="9525">
            <a:noFill/>
            <a:round/>
            <a:headEnd/>
            <a:tailEnd/>
          </a:ln>
        </p:spPr>
        <p:txBody>
          <a:bodyPr wrap="none" lIns="90000" tIns="71495" rIns="90000" bIns="46800">
            <a:prstTxWarp prst="textNoShape">
              <a:avLst/>
            </a:prstTxWarp>
            <a:spAutoFit/>
          </a:bodyPr>
          <a:lstStyle/>
          <a:p>
            <a:pPr eaLnBrk="1">
              <a:lnSpc>
                <a:spcPct val="93000"/>
              </a:lnSpc>
              <a:tabLst>
                <a:tab pos="723900" algn="l"/>
                <a:tab pos="1447800" algn="l"/>
                <a:tab pos="2171700" algn="l"/>
              </a:tabLst>
            </a:pPr>
            <a:r>
              <a:rPr lang="en-GB" sz="2600" dirty="0">
                <a:solidFill>
                  <a:srgbClr val="7878DE"/>
                </a:solidFill>
                <a:latin typeface="+mn-lt"/>
                <a:ea typeface="DejaVu Sans" charset="0"/>
                <a:cs typeface="DejaVu Sans" charset="0"/>
              </a:rPr>
              <a:t>Transport layer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a:lstStyle/>
          <a:p>
            <a:r>
              <a:rPr lang="en-GB" smtClean="0"/>
              <a:t>The OSI Model</a:t>
            </a:r>
          </a:p>
        </p:txBody>
      </p:sp>
      <p:sp>
        <p:nvSpPr>
          <p:cNvPr id="68611" name="AutoShape 2"/>
          <p:cNvSpPr>
            <a:spLocks/>
          </p:cNvSpPr>
          <p:nvPr/>
        </p:nvSpPr>
        <p:spPr bwMode="auto">
          <a:xfrm>
            <a:off x="3733800" y="1752600"/>
            <a:ext cx="609600" cy="2362200"/>
          </a:xfrm>
          <a:prstGeom prst="rightBrace">
            <a:avLst>
              <a:gd name="adj1" fmla="val 23958"/>
              <a:gd name="adj2" fmla="val 50000"/>
            </a:avLst>
          </a:prstGeom>
          <a:noFill/>
          <a:ln w="9360">
            <a:solidFill>
              <a:srgbClr val="000000"/>
            </a:solidFill>
            <a:miter lim="800000"/>
            <a:headEnd/>
            <a:tailEnd/>
          </a:ln>
        </p:spPr>
        <p:txBody>
          <a:bodyPr wrap="none" anchor="ctr">
            <a:prstTxWarp prst="textNoShape">
              <a:avLst/>
            </a:prstTxWarp>
          </a:bodyPr>
          <a:lstStyle/>
          <a:p>
            <a:endParaRPr lang="en-US"/>
          </a:p>
        </p:txBody>
      </p:sp>
      <p:sp>
        <p:nvSpPr>
          <p:cNvPr id="68612" name="Text Box 3"/>
          <p:cNvSpPr txBox="1">
            <a:spLocks noChangeArrowheads="1"/>
          </p:cNvSpPr>
          <p:nvPr/>
        </p:nvSpPr>
        <p:spPr bwMode="auto">
          <a:xfrm>
            <a:off x="4418013" y="2133600"/>
            <a:ext cx="2836356" cy="1035284"/>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 pos="3619500" algn="l"/>
                <a:tab pos="4343400" algn="l"/>
              </a:tabLst>
            </a:pPr>
            <a:r>
              <a:rPr lang="en-GB" sz="2000" dirty="0">
                <a:solidFill>
                  <a:srgbClr val="000000"/>
                </a:solidFill>
                <a:latin typeface="Verdana" charset="0"/>
                <a:ea typeface="DejaVu Sans" charset="0"/>
                <a:cs typeface="DejaVu Sans" charset="0"/>
              </a:rPr>
              <a:t>Upper Layers </a:t>
            </a:r>
          </a:p>
          <a:p>
            <a:pPr eaLnBrk="1">
              <a:lnSpc>
                <a:spcPct val="102000"/>
              </a:lnSpc>
              <a:tabLst>
                <a:tab pos="723900" algn="l"/>
                <a:tab pos="1447800" algn="l"/>
                <a:tab pos="2171700" algn="l"/>
                <a:tab pos="2895600" algn="l"/>
                <a:tab pos="3619500" algn="l"/>
                <a:tab pos="4343400" algn="l"/>
              </a:tabLst>
            </a:pPr>
            <a:r>
              <a:rPr lang="en-GB" sz="2000" dirty="0">
                <a:solidFill>
                  <a:srgbClr val="000000"/>
                </a:solidFill>
                <a:latin typeface="Verdana" charset="0"/>
                <a:ea typeface="DejaVu Sans" charset="0"/>
                <a:cs typeface="DejaVu Sans" charset="0"/>
              </a:rPr>
              <a:t>Application oriented</a:t>
            </a:r>
            <a:endParaRPr lang="en-GB" sz="2000" dirty="0" smtClean="0">
              <a:solidFill>
                <a:srgbClr val="000000"/>
              </a:solidFill>
              <a:latin typeface="Verdana" charset="0"/>
              <a:ea typeface="DejaVu Sans" charset="0"/>
              <a:cs typeface="DejaVu Sans" charset="0"/>
            </a:endParaRPr>
          </a:p>
          <a:p>
            <a:pPr eaLnBrk="1">
              <a:lnSpc>
                <a:spcPct val="102000"/>
              </a:lnSpc>
              <a:tabLst>
                <a:tab pos="723900" algn="l"/>
                <a:tab pos="1447800" algn="l"/>
                <a:tab pos="2171700" algn="l"/>
                <a:tab pos="2895600" algn="l"/>
                <a:tab pos="3619500" algn="l"/>
                <a:tab pos="4343400" algn="l"/>
              </a:tabLst>
            </a:pPr>
            <a:r>
              <a:rPr lang="en-GB" sz="2000" dirty="0" smtClean="0">
                <a:solidFill>
                  <a:srgbClr val="000000"/>
                </a:solidFill>
                <a:latin typeface="Verdana" charset="0"/>
                <a:ea typeface="DejaVu Sans" charset="0"/>
                <a:cs typeface="DejaVu Sans" charset="0"/>
              </a:rPr>
              <a:t>“End-to-End”-Layers</a:t>
            </a:r>
            <a:endParaRPr lang="en-GB" sz="2000" dirty="0">
              <a:solidFill>
                <a:srgbClr val="000000"/>
              </a:solidFill>
              <a:latin typeface="Verdana" charset="0"/>
              <a:ea typeface="DejaVu Sans" charset="0"/>
              <a:cs typeface="DejaVu Sans" charset="0"/>
            </a:endParaRPr>
          </a:p>
        </p:txBody>
      </p:sp>
      <p:sp>
        <p:nvSpPr>
          <p:cNvPr id="68613" name="AutoShape 4"/>
          <p:cNvSpPr>
            <a:spLocks/>
          </p:cNvSpPr>
          <p:nvPr/>
        </p:nvSpPr>
        <p:spPr bwMode="auto">
          <a:xfrm>
            <a:off x="3733800" y="4114800"/>
            <a:ext cx="533400" cy="1981200"/>
          </a:xfrm>
          <a:prstGeom prst="rightBrace">
            <a:avLst>
              <a:gd name="adj1" fmla="val 39286"/>
              <a:gd name="adj2" fmla="val 50000"/>
            </a:avLst>
          </a:prstGeom>
          <a:noFill/>
          <a:ln w="9360">
            <a:solidFill>
              <a:srgbClr val="000000"/>
            </a:solidFill>
            <a:miter lim="800000"/>
            <a:headEnd/>
            <a:tailEnd/>
          </a:ln>
        </p:spPr>
        <p:txBody>
          <a:bodyPr wrap="none" anchor="ctr">
            <a:prstTxWarp prst="textNoShape">
              <a:avLst/>
            </a:prstTxWarp>
          </a:bodyPr>
          <a:lstStyle/>
          <a:p>
            <a:endParaRPr lang="en-US"/>
          </a:p>
        </p:txBody>
      </p:sp>
      <p:sp>
        <p:nvSpPr>
          <p:cNvPr id="68614" name="Text Box 5"/>
          <p:cNvSpPr txBox="1">
            <a:spLocks noChangeArrowheads="1"/>
          </p:cNvSpPr>
          <p:nvPr/>
        </p:nvSpPr>
        <p:spPr bwMode="auto">
          <a:xfrm>
            <a:off x="4416425" y="4419600"/>
            <a:ext cx="2809931" cy="1035284"/>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 pos="3619500" algn="l"/>
              </a:tabLst>
            </a:pPr>
            <a:r>
              <a:rPr lang="en-GB" sz="2000" dirty="0">
                <a:solidFill>
                  <a:srgbClr val="000000"/>
                </a:solidFill>
                <a:latin typeface="Verdana" charset="0"/>
                <a:ea typeface="DejaVu Sans" charset="0"/>
                <a:cs typeface="DejaVu Sans" charset="0"/>
              </a:rPr>
              <a:t>Lower </a:t>
            </a:r>
            <a:r>
              <a:rPr lang="en-GB" sz="2000" dirty="0" smtClean="0">
                <a:solidFill>
                  <a:srgbClr val="000000"/>
                </a:solidFill>
                <a:latin typeface="Verdana" charset="0"/>
                <a:ea typeface="DejaVu Sans" charset="0"/>
                <a:cs typeface="DejaVu Sans" charset="0"/>
              </a:rPr>
              <a:t>Layers</a:t>
            </a:r>
          </a:p>
          <a:p>
            <a:pPr eaLnBrk="1">
              <a:lnSpc>
                <a:spcPct val="102000"/>
              </a:lnSpc>
              <a:tabLst>
                <a:tab pos="723900" algn="l"/>
                <a:tab pos="1447800" algn="l"/>
                <a:tab pos="2171700" algn="l"/>
                <a:tab pos="2895600" algn="l"/>
                <a:tab pos="3619500" algn="l"/>
              </a:tabLst>
            </a:pPr>
            <a:r>
              <a:rPr lang="en-GB" sz="2000" dirty="0" smtClean="0">
                <a:solidFill>
                  <a:srgbClr val="000000"/>
                </a:solidFill>
                <a:latin typeface="Verdana" charset="0"/>
                <a:ea typeface="DejaVu Sans" charset="0"/>
                <a:cs typeface="DejaVu Sans" charset="0"/>
              </a:rPr>
              <a:t>Network oriented</a:t>
            </a:r>
          </a:p>
          <a:p>
            <a:pPr eaLnBrk="1">
              <a:lnSpc>
                <a:spcPct val="102000"/>
              </a:lnSpc>
              <a:tabLst>
                <a:tab pos="723900" algn="l"/>
                <a:tab pos="1447800" algn="l"/>
                <a:tab pos="2171700" algn="l"/>
                <a:tab pos="2895600" algn="l"/>
                <a:tab pos="3619500" algn="l"/>
              </a:tabLst>
            </a:pPr>
            <a:r>
              <a:rPr lang="en-GB" sz="2000" dirty="0" smtClean="0">
                <a:solidFill>
                  <a:srgbClr val="000000"/>
                </a:solidFill>
                <a:latin typeface="Verdana" charset="0"/>
                <a:ea typeface="DejaVu Sans" charset="0"/>
                <a:cs typeface="DejaVu Sans" charset="0"/>
              </a:rPr>
              <a:t>“Hop-by-hop” layers</a:t>
            </a:r>
            <a:endParaRPr lang="en-GB" sz="2000" dirty="0">
              <a:solidFill>
                <a:srgbClr val="000000"/>
              </a:solidFill>
              <a:latin typeface="Verdana" charset="0"/>
              <a:ea typeface="DejaVu Sans" charset="0"/>
              <a:cs typeface="DejaVu Sans" charset="0"/>
            </a:endParaRPr>
          </a:p>
        </p:txBody>
      </p:sp>
      <p:grpSp>
        <p:nvGrpSpPr>
          <p:cNvPr id="68615" name="Group 6"/>
          <p:cNvGrpSpPr>
            <a:grpSpLocks/>
          </p:cNvGrpSpPr>
          <p:nvPr/>
        </p:nvGrpSpPr>
        <p:grpSpPr bwMode="auto">
          <a:xfrm>
            <a:off x="457200" y="1752600"/>
            <a:ext cx="336550" cy="4292600"/>
            <a:chOff x="288" y="1104"/>
            <a:chExt cx="212" cy="2704"/>
          </a:xfrm>
        </p:grpSpPr>
        <p:sp>
          <p:nvSpPr>
            <p:cNvPr id="68638" name="Text Box 7"/>
            <p:cNvSpPr txBox="1">
              <a:spLocks noChangeArrowheads="1"/>
            </p:cNvSpPr>
            <p:nvPr/>
          </p:nvSpPr>
          <p:spPr bwMode="auto">
            <a:xfrm>
              <a:off x="288" y="3519"/>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1</a:t>
              </a:r>
            </a:p>
          </p:txBody>
        </p:sp>
        <p:sp>
          <p:nvSpPr>
            <p:cNvPr id="68639" name="Text Box 8"/>
            <p:cNvSpPr txBox="1">
              <a:spLocks noChangeArrowheads="1"/>
            </p:cNvSpPr>
            <p:nvPr/>
          </p:nvSpPr>
          <p:spPr bwMode="auto">
            <a:xfrm>
              <a:off x="288" y="2714"/>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3</a:t>
              </a:r>
            </a:p>
          </p:txBody>
        </p:sp>
        <p:sp>
          <p:nvSpPr>
            <p:cNvPr id="68640" name="Text Box 9"/>
            <p:cNvSpPr txBox="1">
              <a:spLocks noChangeArrowheads="1"/>
            </p:cNvSpPr>
            <p:nvPr/>
          </p:nvSpPr>
          <p:spPr bwMode="auto">
            <a:xfrm>
              <a:off x="288" y="3116"/>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2</a:t>
              </a:r>
            </a:p>
          </p:txBody>
        </p:sp>
        <p:sp>
          <p:nvSpPr>
            <p:cNvPr id="68641" name="Text Box 10"/>
            <p:cNvSpPr txBox="1">
              <a:spLocks noChangeArrowheads="1"/>
            </p:cNvSpPr>
            <p:nvPr/>
          </p:nvSpPr>
          <p:spPr bwMode="auto">
            <a:xfrm>
              <a:off x="288" y="2311"/>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4</a:t>
              </a:r>
            </a:p>
          </p:txBody>
        </p:sp>
        <p:sp>
          <p:nvSpPr>
            <p:cNvPr id="68642" name="Text Box 11"/>
            <p:cNvSpPr txBox="1">
              <a:spLocks noChangeArrowheads="1"/>
            </p:cNvSpPr>
            <p:nvPr/>
          </p:nvSpPr>
          <p:spPr bwMode="auto">
            <a:xfrm>
              <a:off x="288" y="1909"/>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5</a:t>
              </a:r>
            </a:p>
          </p:txBody>
        </p:sp>
        <p:sp>
          <p:nvSpPr>
            <p:cNvPr id="68643" name="Text Box 12"/>
            <p:cNvSpPr txBox="1">
              <a:spLocks noChangeArrowheads="1"/>
            </p:cNvSpPr>
            <p:nvPr/>
          </p:nvSpPr>
          <p:spPr bwMode="auto">
            <a:xfrm>
              <a:off x="288" y="1506"/>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6</a:t>
              </a:r>
            </a:p>
          </p:txBody>
        </p:sp>
        <p:sp>
          <p:nvSpPr>
            <p:cNvPr id="68644" name="Text Box 13"/>
            <p:cNvSpPr txBox="1">
              <a:spLocks noChangeArrowheads="1"/>
            </p:cNvSpPr>
            <p:nvPr/>
          </p:nvSpPr>
          <p:spPr bwMode="auto">
            <a:xfrm>
              <a:off x="288" y="1104"/>
              <a:ext cx="212" cy="289"/>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pPr>
              <a:r>
                <a:rPr lang="en-GB" b="1">
                  <a:solidFill>
                    <a:srgbClr val="7878DE"/>
                  </a:solidFill>
                  <a:ea typeface="DejaVu Sans" charset="0"/>
                  <a:cs typeface="DejaVu Sans" charset="0"/>
                </a:rPr>
                <a:t>7</a:t>
              </a:r>
            </a:p>
          </p:txBody>
        </p:sp>
      </p:grpSp>
      <p:grpSp>
        <p:nvGrpSpPr>
          <p:cNvPr id="68616" name="Group 14"/>
          <p:cNvGrpSpPr>
            <a:grpSpLocks/>
          </p:cNvGrpSpPr>
          <p:nvPr/>
        </p:nvGrpSpPr>
        <p:grpSpPr bwMode="auto">
          <a:xfrm>
            <a:off x="990600" y="1600200"/>
            <a:ext cx="2701925" cy="4470400"/>
            <a:chOff x="624" y="1008"/>
            <a:chExt cx="1702" cy="2816"/>
          </a:xfrm>
        </p:grpSpPr>
        <p:grpSp>
          <p:nvGrpSpPr>
            <p:cNvPr id="68617" name="Group 15"/>
            <p:cNvGrpSpPr>
              <a:grpSpLocks/>
            </p:cNvGrpSpPr>
            <p:nvPr/>
          </p:nvGrpSpPr>
          <p:grpSpPr bwMode="auto">
            <a:xfrm>
              <a:off x="624" y="1008"/>
              <a:ext cx="1702" cy="401"/>
              <a:chOff x="624" y="1008"/>
              <a:chExt cx="1702" cy="401"/>
            </a:xfrm>
          </p:grpSpPr>
          <p:sp>
            <p:nvSpPr>
              <p:cNvPr id="68636" name="AutoShape 16"/>
              <p:cNvSpPr>
                <a:spLocks noChangeArrowheads="1"/>
              </p:cNvSpPr>
              <p:nvPr/>
            </p:nvSpPr>
            <p:spPr bwMode="auto">
              <a:xfrm>
                <a:off x="624" y="1008"/>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37" name="Text Box 17"/>
              <p:cNvSpPr txBox="1">
                <a:spLocks noChangeArrowheads="1"/>
              </p:cNvSpPr>
              <p:nvPr/>
            </p:nvSpPr>
            <p:spPr bwMode="auto">
              <a:xfrm>
                <a:off x="889" y="1008"/>
                <a:ext cx="1172"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 pos="1447800" algn="l"/>
                  </a:tabLst>
                </a:pPr>
                <a:r>
                  <a:rPr lang="en-GB" sz="2800">
                    <a:solidFill>
                      <a:srgbClr val="FFFFFF"/>
                    </a:solidFill>
                    <a:ea typeface="DejaVu Sans" charset="0"/>
                    <a:cs typeface="DejaVu Sans" charset="0"/>
                  </a:rPr>
                  <a:t>Application</a:t>
                </a:r>
              </a:p>
            </p:txBody>
          </p:sp>
        </p:grpSp>
        <p:grpSp>
          <p:nvGrpSpPr>
            <p:cNvPr id="68618" name="Group 18"/>
            <p:cNvGrpSpPr>
              <a:grpSpLocks/>
            </p:cNvGrpSpPr>
            <p:nvPr/>
          </p:nvGrpSpPr>
          <p:grpSpPr bwMode="auto">
            <a:xfrm>
              <a:off x="624" y="1411"/>
              <a:ext cx="1702" cy="401"/>
              <a:chOff x="624" y="1411"/>
              <a:chExt cx="1702" cy="401"/>
            </a:xfrm>
          </p:grpSpPr>
          <p:sp>
            <p:nvSpPr>
              <p:cNvPr id="68634" name="AutoShape 19"/>
              <p:cNvSpPr>
                <a:spLocks noChangeArrowheads="1"/>
              </p:cNvSpPr>
              <p:nvPr/>
            </p:nvSpPr>
            <p:spPr bwMode="auto">
              <a:xfrm>
                <a:off x="624" y="1411"/>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35" name="Text Box 20"/>
              <p:cNvSpPr txBox="1">
                <a:spLocks noChangeArrowheads="1"/>
              </p:cNvSpPr>
              <p:nvPr/>
            </p:nvSpPr>
            <p:spPr bwMode="auto">
              <a:xfrm>
                <a:off x="864" y="1411"/>
                <a:ext cx="1222"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 pos="1447800" algn="l"/>
                  </a:tabLst>
                </a:pPr>
                <a:r>
                  <a:rPr lang="en-GB" sz="2800">
                    <a:solidFill>
                      <a:srgbClr val="FFFFFF"/>
                    </a:solidFill>
                    <a:ea typeface="DejaVu Sans" charset="0"/>
                    <a:cs typeface="DejaVu Sans" charset="0"/>
                  </a:rPr>
                  <a:t>Presentation</a:t>
                </a:r>
              </a:p>
            </p:txBody>
          </p:sp>
        </p:grpSp>
        <p:grpSp>
          <p:nvGrpSpPr>
            <p:cNvPr id="68619" name="Group 21"/>
            <p:cNvGrpSpPr>
              <a:grpSpLocks/>
            </p:cNvGrpSpPr>
            <p:nvPr/>
          </p:nvGrpSpPr>
          <p:grpSpPr bwMode="auto">
            <a:xfrm>
              <a:off x="624" y="1814"/>
              <a:ext cx="1702" cy="401"/>
              <a:chOff x="624" y="1814"/>
              <a:chExt cx="1702" cy="401"/>
            </a:xfrm>
          </p:grpSpPr>
          <p:sp>
            <p:nvSpPr>
              <p:cNvPr id="68632" name="AutoShape 22"/>
              <p:cNvSpPr>
                <a:spLocks noChangeArrowheads="1"/>
              </p:cNvSpPr>
              <p:nvPr/>
            </p:nvSpPr>
            <p:spPr bwMode="auto">
              <a:xfrm>
                <a:off x="624" y="1814"/>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33" name="Text Box 23"/>
              <p:cNvSpPr txBox="1">
                <a:spLocks noChangeArrowheads="1"/>
              </p:cNvSpPr>
              <p:nvPr/>
            </p:nvSpPr>
            <p:spPr bwMode="auto">
              <a:xfrm>
                <a:off x="1076" y="1814"/>
                <a:ext cx="799"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Lst>
                </a:pPr>
                <a:r>
                  <a:rPr lang="en-GB" sz="2800">
                    <a:solidFill>
                      <a:srgbClr val="FFFFFF"/>
                    </a:solidFill>
                    <a:ea typeface="DejaVu Sans" charset="0"/>
                    <a:cs typeface="DejaVu Sans" charset="0"/>
                  </a:rPr>
                  <a:t>Session</a:t>
                </a:r>
              </a:p>
            </p:txBody>
          </p:sp>
        </p:grpSp>
        <p:grpSp>
          <p:nvGrpSpPr>
            <p:cNvPr id="68620" name="Group 24"/>
            <p:cNvGrpSpPr>
              <a:grpSpLocks/>
            </p:cNvGrpSpPr>
            <p:nvPr/>
          </p:nvGrpSpPr>
          <p:grpSpPr bwMode="auto">
            <a:xfrm>
              <a:off x="624" y="2209"/>
              <a:ext cx="1702" cy="401"/>
              <a:chOff x="624" y="2209"/>
              <a:chExt cx="1702" cy="401"/>
            </a:xfrm>
          </p:grpSpPr>
          <p:sp>
            <p:nvSpPr>
              <p:cNvPr id="68630" name="AutoShape 25"/>
              <p:cNvSpPr>
                <a:spLocks noChangeArrowheads="1"/>
              </p:cNvSpPr>
              <p:nvPr/>
            </p:nvSpPr>
            <p:spPr bwMode="auto">
              <a:xfrm>
                <a:off x="624" y="2209"/>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31" name="Text Box 26"/>
              <p:cNvSpPr txBox="1">
                <a:spLocks noChangeArrowheads="1"/>
              </p:cNvSpPr>
              <p:nvPr/>
            </p:nvSpPr>
            <p:spPr bwMode="auto">
              <a:xfrm>
                <a:off x="983" y="2209"/>
                <a:ext cx="986"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 pos="1447800" algn="l"/>
                  </a:tabLst>
                </a:pPr>
                <a:r>
                  <a:rPr lang="en-GB" sz="2800">
                    <a:solidFill>
                      <a:srgbClr val="FFFFFF"/>
                    </a:solidFill>
                    <a:ea typeface="DejaVu Sans" charset="0"/>
                    <a:cs typeface="DejaVu Sans" charset="0"/>
                  </a:rPr>
                  <a:t>Transport</a:t>
                </a:r>
              </a:p>
            </p:txBody>
          </p:sp>
        </p:grpSp>
        <p:grpSp>
          <p:nvGrpSpPr>
            <p:cNvPr id="68621" name="Group 27"/>
            <p:cNvGrpSpPr>
              <a:grpSpLocks/>
            </p:cNvGrpSpPr>
            <p:nvPr/>
          </p:nvGrpSpPr>
          <p:grpSpPr bwMode="auto">
            <a:xfrm>
              <a:off x="624" y="2612"/>
              <a:ext cx="1702" cy="401"/>
              <a:chOff x="624" y="2612"/>
              <a:chExt cx="1702" cy="401"/>
            </a:xfrm>
          </p:grpSpPr>
          <p:sp>
            <p:nvSpPr>
              <p:cNvPr id="68628" name="AutoShape 28"/>
              <p:cNvSpPr>
                <a:spLocks noChangeArrowheads="1"/>
              </p:cNvSpPr>
              <p:nvPr/>
            </p:nvSpPr>
            <p:spPr bwMode="auto">
              <a:xfrm>
                <a:off x="624" y="2612"/>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29" name="Text Box 29"/>
              <p:cNvSpPr txBox="1">
                <a:spLocks noChangeArrowheads="1"/>
              </p:cNvSpPr>
              <p:nvPr/>
            </p:nvSpPr>
            <p:spPr bwMode="auto">
              <a:xfrm>
                <a:off x="1026" y="2612"/>
                <a:ext cx="897"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Lst>
                </a:pPr>
                <a:r>
                  <a:rPr lang="en-GB" sz="2800">
                    <a:solidFill>
                      <a:srgbClr val="FFFFFF"/>
                    </a:solidFill>
                    <a:ea typeface="DejaVu Sans" charset="0"/>
                    <a:cs typeface="DejaVu Sans" charset="0"/>
                  </a:rPr>
                  <a:t>Network</a:t>
                </a:r>
              </a:p>
            </p:txBody>
          </p:sp>
        </p:grpSp>
        <p:grpSp>
          <p:nvGrpSpPr>
            <p:cNvPr id="68622" name="Group 30"/>
            <p:cNvGrpSpPr>
              <a:grpSpLocks/>
            </p:cNvGrpSpPr>
            <p:nvPr/>
          </p:nvGrpSpPr>
          <p:grpSpPr bwMode="auto">
            <a:xfrm>
              <a:off x="624" y="3020"/>
              <a:ext cx="1702" cy="401"/>
              <a:chOff x="624" y="3020"/>
              <a:chExt cx="1702" cy="401"/>
            </a:xfrm>
          </p:grpSpPr>
          <p:sp>
            <p:nvSpPr>
              <p:cNvPr id="68626" name="AutoShape 31"/>
              <p:cNvSpPr>
                <a:spLocks noChangeArrowheads="1"/>
              </p:cNvSpPr>
              <p:nvPr/>
            </p:nvSpPr>
            <p:spPr bwMode="auto">
              <a:xfrm>
                <a:off x="624" y="3020"/>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27" name="Text Box 32"/>
              <p:cNvSpPr txBox="1">
                <a:spLocks noChangeArrowheads="1"/>
              </p:cNvSpPr>
              <p:nvPr/>
            </p:nvSpPr>
            <p:spPr bwMode="auto">
              <a:xfrm>
                <a:off x="941" y="3020"/>
                <a:ext cx="1070"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 pos="1447800" algn="l"/>
                  </a:tabLst>
                </a:pPr>
                <a:r>
                  <a:rPr lang="en-GB" sz="2800">
                    <a:solidFill>
                      <a:srgbClr val="FFFFFF"/>
                    </a:solidFill>
                    <a:ea typeface="DejaVu Sans" charset="0"/>
                    <a:cs typeface="DejaVu Sans" charset="0"/>
                  </a:rPr>
                  <a:t> Data Link</a:t>
                </a:r>
              </a:p>
            </p:txBody>
          </p:sp>
        </p:grpSp>
        <p:grpSp>
          <p:nvGrpSpPr>
            <p:cNvPr id="68623" name="Group 33"/>
            <p:cNvGrpSpPr>
              <a:grpSpLocks/>
            </p:cNvGrpSpPr>
            <p:nvPr/>
          </p:nvGrpSpPr>
          <p:grpSpPr bwMode="auto">
            <a:xfrm>
              <a:off x="624" y="3423"/>
              <a:ext cx="1702" cy="401"/>
              <a:chOff x="624" y="3423"/>
              <a:chExt cx="1702" cy="401"/>
            </a:xfrm>
          </p:grpSpPr>
          <p:sp>
            <p:nvSpPr>
              <p:cNvPr id="68624" name="AutoShape 34"/>
              <p:cNvSpPr>
                <a:spLocks noChangeArrowheads="1"/>
              </p:cNvSpPr>
              <p:nvPr/>
            </p:nvSpPr>
            <p:spPr bwMode="auto">
              <a:xfrm>
                <a:off x="624" y="3423"/>
                <a:ext cx="1703" cy="402"/>
              </a:xfrm>
              <a:prstGeom prst="roundRect">
                <a:avLst>
                  <a:gd name="adj" fmla="val 245"/>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68625" name="Text Box 35"/>
              <p:cNvSpPr txBox="1">
                <a:spLocks noChangeArrowheads="1"/>
              </p:cNvSpPr>
              <p:nvPr/>
            </p:nvSpPr>
            <p:spPr bwMode="auto">
              <a:xfrm>
                <a:off x="1038" y="3423"/>
                <a:ext cx="873" cy="307"/>
              </a:xfrm>
              <a:prstGeom prst="rect">
                <a:avLst/>
              </a:prstGeom>
              <a:noFill/>
              <a:ln w="9525">
                <a:noFill/>
                <a:round/>
                <a:headEnd/>
                <a:tailEnd/>
              </a:ln>
            </p:spPr>
            <p:txBody>
              <a:bodyPr wrap="none" lIns="90000" tIns="71495" rIns="90000" bIns="46800" anchorCtr="1">
                <a:prstTxWarp prst="textNoShape">
                  <a:avLst/>
                </a:prstTxWarp>
                <a:spAutoFit/>
              </a:bodyPr>
              <a:lstStyle/>
              <a:p>
                <a:pPr eaLnBrk="1">
                  <a:lnSpc>
                    <a:spcPct val="93000"/>
                  </a:lnSpc>
                  <a:spcBef>
                    <a:spcPts val="1725"/>
                  </a:spcBef>
                  <a:tabLst>
                    <a:tab pos="723900" algn="l"/>
                  </a:tabLst>
                </a:pPr>
                <a:r>
                  <a:rPr lang="en-GB" sz="2800">
                    <a:solidFill>
                      <a:srgbClr val="FFFFFF"/>
                    </a:solidFill>
                    <a:ea typeface="DejaVu Sans" charset="0"/>
                    <a:cs typeface="DejaVu Sans" charset="0"/>
                  </a:rPr>
                  <a:t>Physical</a:t>
                </a:r>
              </a:p>
            </p:txBody>
          </p:sp>
        </p:gr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p:txBody>
          <a:bodyPr/>
          <a:lstStyle/>
          <a:p>
            <a:r>
              <a:rPr lang="en-GB" smtClean="0"/>
              <a:t>OSI Model and the Internet</a:t>
            </a:r>
          </a:p>
        </p:txBody>
      </p:sp>
      <p:sp>
        <p:nvSpPr>
          <p:cNvPr id="68611" name="Rectangle 2"/>
          <p:cNvSpPr>
            <a:spLocks noGrp="1" noChangeArrowheads="1"/>
          </p:cNvSpPr>
          <p:nvPr>
            <p:ph idx="4294967295"/>
          </p:nvPr>
        </p:nvSpPr>
        <p:spPr>
          <a:xfrm>
            <a:off x="531813" y="1600200"/>
            <a:ext cx="8905875" cy="4525963"/>
          </a:xfrm>
        </p:spPr>
        <p:txBody>
          <a:bodyPr/>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Internet protocols are not directly based on the OSI model</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However, we do often use the OSI numbering </a:t>
            </a:r>
            <a:r>
              <a:rPr lang="en-GB" dirty="0" smtClean="0"/>
              <a:t>system. You should at least remember these: </a:t>
            </a:r>
          </a:p>
          <a:p>
            <a:pPr marL="736600" lvl="1" indent="-27940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Layer 7: Application</a:t>
            </a:r>
          </a:p>
          <a:p>
            <a:pPr marL="736600" lvl="1" indent="-27940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Layer 4: Transport (e.g. </a:t>
            </a:r>
            <a:r>
              <a:rPr lang="en-GB" dirty="0" smtClean="0"/>
              <a:t>TCP, UDP)</a:t>
            </a:r>
            <a:endParaRPr lang="en-GB" dirty="0"/>
          </a:p>
          <a:p>
            <a:pPr marL="736600" lvl="1" indent="-27940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Layer 3: Network (IP)</a:t>
            </a:r>
          </a:p>
          <a:p>
            <a:pPr marL="736600" lvl="1" indent="-27940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Layer 2: Data link</a:t>
            </a:r>
          </a:p>
          <a:p>
            <a:pPr marL="736600" lvl="1" indent="-27940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Layer 1: Physical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p:txBody>
          <a:bodyPr/>
          <a:lstStyle/>
          <a:p>
            <a:r>
              <a:rPr lang="en-GB" smtClean="0"/>
              <a:t>Layer Interaction:</a:t>
            </a:r>
            <a:br>
              <a:rPr lang="en-GB" smtClean="0"/>
            </a:br>
            <a:r>
              <a:rPr lang="en-GB" smtClean="0"/>
              <a:t>TCP/IP Model</a:t>
            </a:r>
          </a:p>
        </p:txBody>
      </p:sp>
      <p:grpSp>
        <p:nvGrpSpPr>
          <p:cNvPr id="74755" name="Group 2"/>
          <p:cNvGrpSpPr>
            <a:grpSpLocks/>
          </p:cNvGrpSpPr>
          <p:nvPr/>
        </p:nvGrpSpPr>
        <p:grpSpPr bwMode="auto">
          <a:xfrm>
            <a:off x="3322638" y="2644775"/>
            <a:ext cx="1892300" cy="377825"/>
            <a:chOff x="1937" y="1666"/>
            <a:chExt cx="1192" cy="238"/>
          </a:xfrm>
        </p:grpSpPr>
        <p:sp>
          <p:nvSpPr>
            <p:cNvPr id="74830"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74831"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74832"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74756" name="AutoShape 6"/>
          <p:cNvSpPr>
            <a:spLocks noChangeArrowheads="1"/>
          </p:cNvSpPr>
          <p:nvPr/>
        </p:nvSpPr>
        <p:spPr bwMode="auto">
          <a:xfrm>
            <a:off x="314960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74757" name="Oval 7"/>
          <p:cNvSpPr>
            <a:spLocks noChangeArrowheads="1"/>
          </p:cNvSpPr>
          <p:nvPr/>
        </p:nvSpPr>
        <p:spPr bwMode="auto">
          <a:xfrm>
            <a:off x="173355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74758" name="AutoShape 8"/>
          <p:cNvSpPr>
            <a:spLocks noChangeArrowheads="1"/>
          </p:cNvSpPr>
          <p:nvPr/>
        </p:nvSpPr>
        <p:spPr bwMode="auto">
          <a:xfrm>
            <a:off x="767556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74759" name="Oval 9"/>
          <p:cNvSpPr>
            <a:spLocks noChangeArrowheads="1"/>
          </p:cNvSpPr>
          <p:nvPr/>
        </p:nvSpPr>
        <p:spPr bwMode="auto">
          <a:xfrm>
            <a:off x="437356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74760" name="Oval 10"/>
          <p:cNvSpPr>
            <a:spLocks noChangeArrowheads="1"/>
          </p:cNvSpPr>
          <p:nvPr/>
        </p:nvSpPr>
        <p:spPr bwMode="auto">
          <a:xfrm>
            <a:off x="627221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74761" name="Line 11"/>
          <p:cNvSpPr>
            <a:spLocks noChangeShapeType="1"/>
          </p:cNvSpPr>
          <p:nvPr/>
        </p:nvSpPr>
        <p:spPr bwMode="auto">
          <a:xfrm flipV="1">
            <a:off x="354806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74762" name="Line 12"/>
          <p:cNvSpPr>
            <a:spLocks noChangeShapeType="1"/>
          </p:cNvSpPr>
          <p:nvPr/>
        </p:nvSpPr>
        <p:spPr bwMode="auto">
          <a:xfrm>
            <a:off x="486886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74763" name="Line 13"/>
          <p:cNvSpPr>
            <a:spLocks noChangeShapeType="1"/>
          </p:cNvSpPr>
          <p:nvPr/>
        </p:nvSpPr>
        <p:spPr bwMode="auto">
          <a:xfrm>
            <a:off x="676751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
        <p:nvSpPr>
          <p:cNvPr id="74764" name="Text Box 14"/>
          <p:cNvSpPr txBox="1">
            <a:spLocks noChangeArrowheads="1"/>
          </p:cNvSpPr>
          <p:nvPr/>
        </p:nvSpPr>
        <p:spPr bwMode="auto">
          <a:xfrm>
            <a:off x="231775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74765" name="Text Box 15"/>
          <p:cNvSpPr txBox="1">
            <a:spLocks noChangeArrowheads="1"/>
          </p:cNvSpPr>
          <p:nvPr/>
        </p:nvSpPr>
        <p:spPr bwMode="auto">
          <a:xfrm>
            <a:off x="411638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74766" name="Text Box 16"/>
          <p:cNvSpPr txBox="1">
            <a:spLocks noChangeArrowheads="1"/>
          </p:cNvSpPr>
          <p:nvPr/>
        </p:nvSpPr>
        <p:spPr bwMode="auto">
          <a:xfrm>
            <a:off x="809307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74767" name="Group 17"/>
          <p:cNvGrpSpPr>
            <a:grpSpLocks/>
          </p:cNvGrpSpPr>
          <p:nvPr/>
        </p:nvGrpSpPr>
        <p:grpSpPr bwMode="auto">
          <a:xfrm>
            <a:off x="1589088" y="2644775"/>
            <a:ext cx="1541462" cy="461963"/>
            <a:chOff x="845" y="1666"/>
            <a:chExt cx="971" cy="291"/>
          </a:xfrm>
        </p:grpSpPr>
        <p:sp>
          <p:nvSpPr>
            <p:cNvPr id="74828" name="AutoShape 18"/>
            <p:cNvSpPr>
              <a:spLocks noChangeArrowheads="1"/>
            </p:cNvSpPr>
            <p:nvPr/>
          </p:nvSpPr>
          <p:spPr bwMode="auto">
            <a:xfrm>
              <a:off x="845" y="1666"/>
              <a:ext cx="97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29" name="Text Box 19"/>
            <p:cNvSpPr txBox="1">
              <a:spLocks noChangeArrowheads="1"/>
            </p:cNvSpPr>
            <p:nvPr/>
          </p:nvSpPr>
          <p:spPr bwMode="auto">
            <a:xfrm>
              <a:off x="896"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74768" name="Group 20"/>
          <p:cNvGrpSpPr>
            <a:grpSpLocks/>
          </p:cNvGrpSpPr>
          <p:nvPr/>
        </p:nvGrpSpPr>
        <p:grpSpPr bwMode="auto">
          <a:xfrm>
            <a:off x="1573213" y="3109913"/>
            <a:ext cx="1557337" cy="461962"/>
            <a:chOff x="835" y="1959"/>
            <a:chExt cx="981" cy="291"/>
          </a:xfrm>
        </p:grpSpPr>
        <p:sp>
          <p:nvSpPr>
            <p:cNvPr id="74826" name="AutoShape 21"/>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27" name="Text Box 22"/>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74769" name="Group 23"/>
          <p:cNvGrpSpPr>
            <a:grpSpLocks/>
          </p:cNvGrpSpPr>
          <p:nvPr/>
        </p:nvGrpSpPr>
        <p:grpSpPr bwMode="auto">
          <a:xfrm>
            <a:off x="1573213" y="3575050"/>
            <a:ext cx="1557337" cy="461963"/>
            <a:chOff x="835" y="2252"/>
            <a:chExt cx="981" cy="291"/>
          </a:xfrm>
        </p:grpSpPr>
        <p:sp>
          <p:nvSpPr>
            <p:cNvPr id="74824" name="AutoShape 24"/>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25" name="Text Box 25"/>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74770" name="Group 26"/>
          <p:cNvGrpSpPr>
            <a:grpSpLocks/>
          </p:cNvGrpSpPr>
          <p:nvPr/>
        </p:nvGrpSpPr>
        <p:grpSpPr bwMode="auto">
          <a:xfrm>
            <a:off x="1573213" y="4040188"/>
            <a:ext cx="1557337" cy="461962"/>
            <a:chOff x="835" y="2545"/>
            <a:chExt cx="981" cy="291"/>
          </a:xfrm>
        </p:grpSpPr>
        <p:sp>
          <p:nvSpPr>
            <p:cNvPr id="74822" name="AutoShape 27"/>
            <p:cNvSpPr>
              <a:spLocks noChangeArrowheads="1"/>
            </p:cNvSpPr>
            <p:nvPr/>
          </p:nvSpPr>
          <p:spPr bwMode="auto">
            <a:xfrm>
              <a:off x="835" y="2545"/>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23" name="Text Box 28"/>
            <p:cNvSpPr txBox="1">
              <a:spLocks noChangeArrowheads="1"/>
            </p:cNvSpPr>
            <p:nvPr/>
          </p:nvSpPr>
          <p:spPr bwMode="auto">
            <a:xfrm>
              <a:off x="111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74771" name="Group 29"/>
          <p:cNvGrpSpPr>
            <a:grpSpLocks/>
          </p:cNvGrpSpPr>
          <p:nvPr/>
        </p:nvGrpSpPr>
        <p:grpSpPr bwMode="auto">
          <a:xfrm>
            <a:off x="1573213" y="4505325"/>
            <a:ext cx="2797175" cy="461963"/>
            <a:chOff x="835" y="2838"/>
            <a:chExt cx="1762" cy="291"/>
          </a:xfrm>
        </p:grpSpPr>
        <p:sp>
          <p:nvSpPr>
            <p:cNvPr id="74820" name="AutoShape 30"/>
            <p:cNvSpPr>
              <a:spLocks noChangeArrowheads="1"/>
            </p:cNvSpPr>
            <p:nvPr/>
          </p:nvSpPr>
          <p:spPr bwMode="auto">
            <a:xfrm>
              <a:off x="835" y="2838"/>
              <a:ext cx="176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21" name="Text Box 31"/>
            <p:cNvSpPr txBox="1">
              <a:spLocks noChangeArrowheads="1"/>
            </p:cNvSpPr>
            <p:nvPr/>
          </p:nvSpPr>
          <p:spPr bwMode="auto">
            <a:xfrm>
              <a:off x="1387"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74772" name="Group 32"/>
          <p:cNvGrpSpPr>
            <a:grpSpLocks/>
          </p:cNvGrpSpPr>
          <p:nvPr/>
        </p:nvGrpSpPr>
        <p:grpSpPr bwMode="auto">
          <a:xfrm>
            <a:off x="3644900" y="3575050"/>
            <a:ext cx="1557338" cy="461963"/>
            <a:chOff x="2140" y="2252"/>
            <a:chExt cx="981" cy="291"/>
          </a:xfrm>
        </p:grpSpPr>
        <p:sp>
          <p:nvSpPr>
            <p:cNvPr id="74818" name="AutoShape 33"/>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19" name="Text Box 34"/>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74773" name="Group 35"/>
          <p:cNvGrpSpPr>
            <a:grpSpLocks/>
          </p:cNvGrpSpPr>
          <p:nvPr/>
        </p:nvGrpSpPr>
        <p:grpSpPr bwMode="auto">
          <a:xfrm>
            <a:off x="3644900" y="4040188"/>
            <a:ext cx="725488" cy="461962"/>
            <a:chOff x="2140" y="2545"/>
            <a:chExt cx="457" cy="291"/>
          </a:xfrm>
        </p:grpSpPr>
        <p:sp>
          <p:nvSpPr>
            <p:cNvPr id="74816" name="AutoShape 36"/>
            <p:cNvSpPr>
              <a:spLocks noChangeArrowheads="1"/>
            </p:cNvSpPr>
            <p:nvPr/>
          </p:nvSpPr>
          <p:spPr bwMode="auto">
            <a:xfrm>
              <a:off x="2140"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17" name="Text Box 37"/>
            <p:cNvSpPr txBox="1">
              <a:spLocks noChangeArrowheads="1"/>
            </p:cNvSpPr>
            <p:nvPr/>
          </p:nvSpPr>
          <p:spPr bwMode="auto">
            <a:xfrm>
              <a:off x="2159"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74774" name="Group 38"/>
          <p:cNvGrpSpPr>
            <a:grpSpLocks/>
          </p:cNvGrpSpPr>
          <p:nvPr/>
        </p:nvGrpSpPr>
        <p:grpSpPr bwMode="auto">
          <a:xfrm>
            <a:off x="4476750" y="4040188"/>
            <a:ext cx="725488" cy="461962"/>
            <a:chOff x="2664" y="2545"/>
            <a:chExt cx="457" cy="291"/>
          </a:xfrm>
        </p:grpSpPr>
        <p:sp>
          <p:nvSpPr>
            <p:cNvPr id="74814" name="AutoShape 39"/>
            <p:cNvSpPr>
              <a:spLocks noChangeArrowheads="1"/>
            </p:cNvSpPr>
            <p:nvPr/>
          </p:nvSpPr>
          <p:spPr bwMode="auto">
            <a:xfrm>
              <a:off x="2664"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15" name="Text Box 40"/>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74775" name="AutoShape 41"/>
          <p:cNvSpPr>
            <a:spLocks noChangeArrowheads="1"/>
          </p:cNvSpPr>
          <p:nvPr/>
        </p:nvSpPr>
        <p:spPr bwMode="auto">
          <a:xfrm>
            <a:off x="520541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74776" name="Group 42"/>
          <p:cNvGrpSpPr>
            <a:grpSpLocks/>
          </p:cNvGrpSpPr>
          <p:nvPr/>
        </p:nvGrpSpPr>
        <p:grpSpPr bwMode="auto">
          <a:xfrm>
            <a:off x="5700713" y="3575050"/>
            <a:ext cx="1558925" cy="461963"/>
            <a:chOff x="3435" y="2252"/>
            <a:chExt cx="982" cy="291"/>
          </a:xfrm>
        </p:grpSpPr>
        <p:sp>
          <p:nvSpPr>
            <p:cNvPr id="74812" name="AutoShape 43"/>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13" name="Text Box 44"/>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74777" name="Group 45"/>
          <p:cNvGrpSpPr>
            <a:grpSpLocks/>
          </p:cNvGrpSpPr>
          <p:nvPr/>
        </p:nvGrpSpPr>
        <p:grpSpPr bwMode="auto">
          <a:xfrm>
            <a:off x="5700713" y="4040188"/>
            <a:ext cx="725487" cy="461962"/>
            <a:chOff x="3435" y="2545"/>
            <a:chExt cx="457" cy="291"/>
          </a:xfrm>
        </p:grpSpPr>
        <p:sp>
          <p:nvSpPr>
            <p:cNvPr id="74810" name="AutoShape 46"/>
            <p:cNvSpPr>
              <a:spLocks noChangeArrowheads="1"/>
            </p:cNvSpPr>
            <p:nvPr/>
          </p:nvSpPr>
          <p:spPr bwMode="auto">
            <a:xfrm>
              <a:off x="3435"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11" name="Text Box 47"/>
            <p:cNvSpPr txBox="1">
              <a:spLocks noChangeArrowheads="1"/>
            </p:cNvSpPr>
            <p:nvPr/>
          </p:nvSpPr>
          <p:spPr bwMode="auto">
            <a:xfrm>
              <a:off x="3454"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74778" name="Group 48"/>
          <p:cNvGrpSpPr>
            <a:grpSpLocks/>
          </p:cNvGrpSpPr>
          <p:nvPr/>
        </p:nvGrpSpPr>
        <p:grpSpPr bwMode="auto">
          <a:xfrm>
            <a:off x="6532563" y="4040188"/>
            <a:ext cx="727075" cy="461962"/>
            <a:chOff x="3959" y="2545"/>
            <a:chExt cx="458" cy="291"/>
          </a:xfrm>
        </p:grpSpPr>
        <p:sp>
          <p:nvSpPr>
            <p:cNvPr id="74808" name="AutoShape 49"/>
            <p:cNvSpPr>
              <a:spLocks noChangeArrowheads="1"/>
            </p:cNvSpPr>
            <p:nvPr/>
          </p:nvSpPr>
          <p:spPr bwMode="auto">
            <a:xfrm>
              <a:off x="3959" y="2545"/>
              <a:ext cx="45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09" name="Text Box 50"/>
            <p:cNvSpPr txBox="1">
              <a:spLocks noChangeArrowheads="1"/>
            </p:cNvSpPr>
            <p:nvPr/>
          </p:nvSpPr>
          <p:spPr bwMode="auto">
            <a:xfrm>
              <a:off x="397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74779" name="AutoShape 51"/>
          <p:cNvSpPr>
            <a:spLocks noChangeArrowheads="1"/>
          </p:cNvSpPr>
          <p:nvPr/>
        </p:nvSpPr>
        <p:spPr bwMode="auto">
          <a:xfrm>
            <a:off x="726281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74780" name="Group 52"/>
          <p:cNvGrpSpPr>
            <a:grpSpLocks/>
          </p:cNvGrpSpPr>
          <p:nvPr/>
        </p:nvGrpSpPr>
        <p:grpSpPr bwMode="auto">
          <a:xfrm>
            <a:off x="7772400" y="2644775"/>
            <a:ext cx="1558925" cy="461963"/>
            <a:chOff x="4740" y="1666"/>
            <a:chExt cx="982" cy="291"/>
          </a:xfrm>
        </p:grpSpPr>
        <p:sp>
          <p:nvSpPr>
            <p:cNvPr id="74806" name="AutoShape 53"/>
            <p:cNvSpPr>
              <a:spLocks noChangeArrowheads="1"/>
            </p:cNvSpPr>
            <p:nvPr/>
          </p:nvSpPr>
          <p:spPr bwMode="auto">
            <a:xfrm>
              <a:off x="4740" y="1666"/>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07" name="Text Box 54"/>
            <p:cNvSpPr txBox="1">
              <a:spLocks noChangeArrowheads="1"/>
            </p:cNvSpPr>
            <p:nvPr/>
          </p:nvSpPr>
          <p:spPr bwMode="auto">
            <a:xfrm>
              <a:off x="4795"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74781" name="Group 55"/>
          <p:cNvGrpSpPr>
            <a:grpSpLocks/>
          </p:cNvGrpSpPr>
          <p:nvPr/>
        </p:nvGrpSpPr>
        <p:grpSpPr bwMode="auto">
          <a:xfrm>
            <a:off x="7772400" y="3109913"/>
            <a:ext cx="1558925" cy="461962"/>
            <a:chOff x="4740" y="1959"/>
            <a:chExt cx="982" cy="291"/>
          </a:xfrm>
        </p:grpSpPr>
        <p:sp>
          <p:nvSpPr>
            <p:cNvPr id="74804" name="AutoShape 56"/>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05" name="Text Box 57"/>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74782" name="Group 58"/>
          <p:cNvGrpSpPr>
            <a:grpSpLocks/>
          </p:cNvGrpSpPr>
          <p:nvPr/>
        </p:nvGrpSpPr>
        <p:grpSpPr bwMode="auto">
          <a:xfrm>
            <a:off x="7772400" y="3575050"/>
            <a:ext cx="1558925" cy="461963"/>
            <a:chOff x="4740" y="2252"/>
            <a:chExt cx="982" cy="291"/>
          </a:xfrm>
        </p:grpSpPr>
        <p:sp>
          <p:nvSpPr>
            <p:cNvPr id="74802" name="AutoShape 59"/>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03" name="Text Box 60"/>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74783" name="Group 61"/>
          <p:cNvGrpSpPr>
            <a:grpSpLocks/>
          </p:cNvGrpSpPr>
          <p:nvPr/>
        </p:nvGrpSpPr>
        <p:grpSpPr bwMode="auto">
          <a:xfrm>
            <a:off x="7772400" y="4040188"/>
            <a:ext cx="1558925" cy="461962"/>
            <a:chOff x="4740" y="2545"/>
            <a:chExt cx="982" cy="291"/>
          </a:xfrm>
        </p:grpSpPr>
        <p:sp>
          <p:nvSpPr>
            <p:cNvPr id="74800" name="AutoShape 62"/>
            <p:cNvSpPr>
              <a:spLocks noChangeArrowheads="1"/>
            </p:cNvSpPr>
            <p:nvPr/>
          </p:nvSpPr>
          <p:spPr bwMode="auto">
            <a:xfrm>
              <a:off x="4740" y="2545"/>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801" name="Text Box 63"/>
            <p:cNvSpPr txBox="1">
              <a:spLocks noChangeArrowheads="1"/>
            </p:cNvSpPr>
            <p:nvPr/>
          </p:nvSpPr>
          <p:spPr bwMode="auto">
            <a:xfrm>
              <a:off x="5021"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74784" name="Group 64"/>
          <p:cNvGrpSpPr>
            <a:grpSpLocks/>
          </p:cNvGrpSpPr>
          <p:nvPr/>
        </p:nvGrpSpPr>
        <p:grpSpPr bwMode="auto">
          <a:xfrm>
            <a:off x="6532563" y="4505325"/>
            <a:ext cx="2798762" cy="461963"/>
            <a:chOff x="3959" y="2838"/>
            <a:chExt cx="1763" cy="291"/>
          </a:xfrm>
        </p:grpSpPr>
        <p:sp>
          <p:nvSpPr>
            <p:cNvPr id="74798" name="AutoShape 65"/>
            <p:cNvSpPr>
              <a:spLocks noChangeArrowheads="1"/>
            </p:cNvSpPr>
            <p:nvPr/>
          </p:nvSpPr>
          <p:spPr bwMode="auto">
            <a:xfrm>
              <a:off x="3959" y="2838"/>
              <a:ext cx="1764"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799" name="Text Box 66"/>
            <p:cNvSpPr txBox="1">
              <a:spLocks noChangeArrowheads="1"/>
            </p:cNvSpPr>
            <p:nvPr/>
          </p:nvSpPr>
          <p:spPr bwMode="auto">
            <a:xfrm>
              <a:off x="4511"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74785" name="Group 67"/>
          <p:cNvGrpSpPr>
            <a:grpSpLocks/>
          </p:cNvGrpSpPr>
          <p:nvPr/>
        </p:nvGrpSpPr>
        <p:grpSpPr bwMode="auto">
          <a:xfrm>
            <a:off x="4476750" y="4505325"/>
            <a:ext cx="1949450" cy="461963"/>
            <a:chOff x="2664" y="2838"/>
            <a:chExt cx="1228" cy="291"/>
          </a:xfrm>
        </p:grpSpPr>
        <p:sp>
          <p:nvSpPr>
            <p:cNvPr id="74796" name="AutoShape 68"/>
            <p:cNvSpPr>
              <a:spLocks noChangeArrowheads="1"/>
            </p:cNvSpPr>
            <p:nvPr/>
          </p:nvSpPr>
          <p:spPr bwMode="auto">
            <a:xfrm>
              <a:off x="2664" y="2838"/>
              <a:ext cx="122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74797" name="Text Box 69"/>
            <p:cNvSpPr txBox="1">
              <a:spLocks noChangeArrowheads="1"/>
            </p:cNvSpPr>
            <p:nvPr/>
          </p:nvSpPr>
          <p:spPr bwMode="auto">
            <a:xfrm>
              <a:off x="2949"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74786" name="Group 70"/>
          <p:cNvGrpSpPr>
            <a:grpSpLocks/>
          </p:cNvGrpSpPr>
          <p:nvPr/>
        </p:nvGrpSpPr>
        <p:grpSpPr bwMode="auto">
          <a:xfrm>
            <a:off x="3308350" y="3109913"/>
            <a:ext cx="1892300" cy="377825"/>
            <a:chOff x="1928" y="1959"/>
            <a:chExt cx="1192" cy="238"/>
          </a:xfrm>
        </p:grpSpPr>
        <p:sp>
          <p:nvSpPr>
            <p:cNvPr id="74793" name="Freeform 71"/>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74794" name="Freeform 72"/>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74795" name="Freeform 73"/>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74787" name="AutoShape 74"/>
          <p:cNvSpPr>
            <a:spLocks noChangeArrowheads="1"/>
          </p:cNvSpPr>
          <p:nvPr/>
        </p:nvSpPr>
        <p:spPr bwMode="auto">
          <a:xfrm>
            <a:off x="571658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74788" name="AutoShape 75"/>
          <p:cNvSpPr>
            <a:spLocks noChangeArrowheads="1"/>
          </p:cNvSpPr>
          <p:nvPr/>
        </p:nvSpPr>
        <p:spPr bwMode="auto">
          <a:xfrm>
            <a:off x="570071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74789" name="Text Box 76"/>
          <p:cNvSpPr txBox="1">
            <a:spLocks noChangeArrowheads="1"/>
          </p:cNvSpPr>
          <p:nvPr/>
        </p:nvSpPr>
        <p:spPr bwMode="auto">
          <a:xfrm>
            <a:off x="379413" y="3783013"/>
            <a:ext cx="912812" cy="1104900"/>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Hop by hop</a:t>
            </a:r>
          </a:p>
        </p:txBody>
      </p:sp>
      <p:sp>
        <p:nvSpPr>
          <p:cNvPr id="74790" name="Text Box 77"/>
          <p:cNvSpPr txBox="1">
            <a:spLocks noChangeArrowheads="1"/>
          </p:cNvSpPr>
          <p:nvPr/>
        </p:nvSpPr>
        <p:spPr bwMode="auto">
          <a:xfrm>
            <a:off x="379413" y="2179638"/>
            <a:ext cx="912812" cy="1104900"/>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End to end</a:t>
            </a:r>
          </a:p>
        </p:txBody>
      </p:sp>
      <p:sp>
        <p:nvSpPr>
          <p:cNvPr id="74791" name="Line 78"/>
          <p:cNvSpPr>
            <a:spLocks noChangeShapeType="1"/>
          </p:cNvSpPr>
          <p:nvPr/>
        </p:nvSpPr>
        <p:spPr bwMode="auto">
          <a:xfrm flipH="1">
            <a:off x="620713" y="3575050"/>
            <a:ext cx="433387" cy="1588"/>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74792" name="Text Box 79"/>
          <p:cNvSpPr txBox="1">
            <a:spLocks noChangeArrowheads="1"/>
          </p:cNvSpPr>
          <p:nvPr/>
        </p:nvSpPr>
        <p:spPr bwMode="auto">
          <a:xfrm>
            <a:off x="588645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p:txBody>
          <a:bodyPr tIns="121968"/>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End-to-end layers</a:t>
            </a:r>
          </a:p>
        </p:txBody>
      </p:sp>
      <p:sp>
        <p:nvSpPr>
          <p:cNvPr id="74755" name="Rectangle 2"/>
          <p:cNvSpPr>
            <a:spLocks noGrp="1" noChangeArrowheads="1"/>
          </p:cNvSpPr>
          <p:nvPr>
            <p:ph idx="1"/>
          </p:nvPr>
        </p:nvSpPr>
        <p:spPr/>
        <p:txBody>
          <a:bodyPr/>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Upper layers are “end-to-end”</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Applications at the two ends behave as if they can talk directly to each other</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They do not concern themselves with the details of what happens in between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p:txBody>
          <a:bodyPr tIns="121968"/>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Hop-by-hop layers</a:t>
            </a:r>
          </a:p>
        </p:txBody>
      </p:sp>
      <p:sp>
        <p:nvSpPr>
          <p:cNvPr id="76803" name="Rectangle 2"/>
          <p:cNvSpPr>
            <a:spLocks noGrp="1" noChangeArrowheads="1"/>
          </p:cNvSpPr>
          <p:nvPr>
            <p:ph idx="1"/>
          </p:nvPr>
        </p:nvSpPr>
        <p:spPr/>
        <p:txBody>
          <a:bodyPr/>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At the lower layers, devices share access to the same physical medium</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Devices communicate directly with each other</a:t>
            </a:r>
          </a:p>
          <a:p>
            <a:pPr marL="336550" indent="-336550" eaLnBrk="1" hangingPunct="1">
              <a:buClr>
                <a:schemeClr val="accent6">
                  <a:lumMod val="60000"/>
                  <a:lumOff val="40000"/>
                </a:schemeClr>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network layer (IP) has some knowledge of how many small networks are interconnected to make a large internet</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Information moves one hop at a time, getting closer to the destination at each hop</a:t>
            </a:r>
          </a:p>
          <a:p>
            <a:pPr marL="336550" indent="-336550" eaLnBrk="1" hangingPunct="1">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r>
              <a:rPr lang="en-GB" smtClean="0"/>
              <a:t>Module Objectives</a:t>
            </a:r>
          </a:p>
        </p:txBody>
      </p:sp>
      <p:sp>
        <p:nvSpPr>
          <p:cNvPr id="30723" name="Rectangle 2"/>
          <p:cNvSpPr>
            <a:spLocks noGrp="1" noChangeArrowheads="1"/>
          </p:cNvSpPr>
          <p:nvPr>
            <p:ph type="body" idx="4294967295"/>
          </p:nvPr>
        </p:nvSpPr>
        <p:spPr>
          <a:xfrm>
            <a:off x="534988" y="1600200"/>
            <a:ext cx="8912225" cy="4530725"/>
          </a:xfrm>
        </p:spPr>
        <p:txBody>
          <a:bodyPr tIns="75024"/>
          <a:lstStyle/>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Basis foundations about how the Internet works. </a:t>
            </a:r>
          </a:p>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Hands-on-experience with real Internet hardware in a Lab</a:t>
            </a:r>
          </a:p>
          <a:p>
            <a:pPr marL="336550" indent="-336550" eaLnBrk="1" hangingPunct="1">
              <a:lnSpc>
                <a:spcPct val="9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p:txBody>
          <a:bodyPr/>
          <a:lstStyle/>
          <a:p>
            <a:r>
              <a:rPr lang="en-GB" smtClean="0"/>
              <a:t>Layer Interaction:</a:t>
            </a:r>
            <a:br>
              <a:rPr lang="en-GB" smtClean="0"/>
            </a:br>
            <a:r>
              <a:rPr lang="en-GB" smtClean="0"/>
              <a:t>TCP/IP Model</a:t>
            </a:r>
          </a:p>
        </p:txBody>
      </p:sp>
      <p:grpSp>
        <p:nvGrpSpPr>
          <p:cNvPr id="80899" name="Group 2"/>
          <p:cNvGrpSpPr>
            <a:grpSpLocks/>
          </p:cNvGrpSpPr>
          <p:nvPr/>
        </p:nvGrpSpPr>
        <p:grpSpPr bwMode="auto">
          <a:xfrm>
            <a:off x="3074988" y="2644775"/>
            <a:ext cx="1892300" cy="377825"/>
            <a:chOff x="1937" y="1666"/>
            <a:chExt cx="1192" cy="238"/>
          </a:xfrm>
        </p:grpSpPr>
        <p:sp>
          <p:nvSpPr>
            <p:cNvPr id="80971"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0972"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0973"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grpSp>
      <p:sp>
        <p:nvSpPr>
          <p:cNvPr id="80900" name="AutoShape 6"/>
          <p:cNvSpPr>
            <a:spLocks noChangeArrowheads="1"/>
          </p:cNvSpPr>
          <p:nvPr/>
        </p:nvSpPr>
        <p:spPr bwMode="auto">
          <a:xfrm>
            <a:off x="290195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80901" name="Oval 7"/>
          <p:cNvSpPr>
            <a:spLocks noChangeArrowheads="1"/>
          </p:cNvSpPr>
          <p:nvPr/>
        </p:nvSpPr>
        <p:spPr bwMode="auto">
          <a:xfrm>
            <a:off x="148590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0902" name="AutoShape 8"/>
          <p:cNvSpPr>
            <a:spLocks noChangeArrowheads="1"/>
          </p:cNvSpPr>
          <p:nvPr/>
        </p:nvSpPr>
        <p:spPr bwMode="auto">
          <a:xfrm>
            <a:off x="742791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80903" name="Oval 9"/>
          <p:cNvSpPr>
            <a:spLocks noChangeArrowheads="1"/>
          </p:cNvSpPr>
          <p:nvPr/>
        </p:nvSpPr>
        <p:spPr bwMode="auto">
          <a:xfrm>
            <a:off x="412591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0904" name="Oval 10"/>
          <p:cNvSpPr>
            <a:spLocks noChangeArrowheads="1"/>
          </p:cNvSpPr>
          <p:nvPr/>
        </p:nvSpPr>
        <p:spPr bwMode="auto">
          <a:xfrm>
            <a:off x="602456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0905" name="Line 11"/>
          <p:cNvSpPr>
            <a:spLocks noChangeShapeType="1"/>
          </p:cNvSpPr>
          <p:nvPr/>
        </p:nvSpPr>
        <p:spPr bwMode="auto">
          <a:xfrm flipV="1">
            <a:off x="330041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80906" name="Text Box 12"/>
          <p:cNvSpPr txBox="1">
            <a:spLocks noChangeArrowheads="1"/>
          </p:cNvSpPr>
          <p:nvPr/>
        </p:nvSpPr>
        <p:spPr bwMode="auto">
          <a:xfrm>
            <a:off x="207010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80907" name="Text Box 13"/>
          <p:cNvSpPr txBox="1">
            <a:spLocks noChangeArrowheads="1"/>
          </p:cNvSpPr>
          <p:nvPr/>
        </p:nvSpPr>
        <p:spPr bwMode="auto">
          <a:xfrm>
            <a:off x="386873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0908" name="Text Box 14"/>
          <p:cNvSpPr txBox="1">
            <a:spLocks noChangeArrowheads="1"/>
          </p:cNvSpPr>
          <p:nvPr/>
        </p:nvSpPr>
        <p:spPr bwMode="auto">
          <a:xfrm>
            <a:off x="784542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80909" name="Group 15"/>
          <p:cNvGrpSpPr>
            <a:grpSpLocks/>
          </p:cNvGrpSpPr>
          <p:nvPr/>
        </p:nvGrpSpPr>
        <p:grpSpPr bwMode="auto">
          <a:xfrm>
            <a:off x="1346200" y="2644775"/>
            <a:ext cx="1536700" cy="461963"/>
            <a:chOff x="848" y="1666"/>
            <a:chExt cx="968" cy="291"/>
          </a:xfrm>
        </p:grpSpPr>
        <p:sp>
          <p:nvSpPr>
            <p:cNvPr id="80969" name="AutoShape 16"/>
            <p:cNvSpPr>
              <a:spLocks noChangeArrowheads="1"/>
            </p:cNvSpPr>
            <p:nvPr/>
          </p:nvSpPr>
          <p:spPr bwMode="auto">
            <a:xfrm>
              <a:off x="848" y="1666"/>
              <a:ext cx="969"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0970" name="Text Box 17"/>
            <p:cNvSpPr txBox="1">
              <a:spLocks noChangeArrowheads="1"/>
            </p:cNvSpPr>
            <p:nvPr/>
          </p:nvSpPr>
          <p:spPr bwMode="auto">
            <a:xfrm>
              <a:off x="898" y="1666"/>
              <a:ext cx="871"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0910" name="Group 18"/>
          <p:cNvGrpSpPr>
            <a:grpSpLocks/>
          </p:cNvGrpSpPr>
          <p:nvPr/>
        </p:nvGrpSpPr>
        <p:grpSpPr bwMode="auto">
          <a:xfrm>
            <a:off x="1325563" y="3109913"/>
            <a:ext cx="1557337" cy="461962"/>
            <a:chOff x="835" y="1959"/>
            <a:chExt cx="981" cy="291"/>
          </a:xfrm>
        </p:grpSpPr>
        <p:sp>
          <p:nvSpPr>
            <p:cNvPr id="80967" name="AutoShape 19"/>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68" name="Text Box 20"/>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0911" name="Group 21"/>
          <p:cNvGrpSpPr>
            <a:grpSpLocks/>
          </p:cNvGrpSpPr>
          <p:nvPr/>
        </p:nvGrpSpPr>
        <p:grpSpPr bwMode="auto">
          <a:xfrm>
            <a:off x="1325563" y="3575050"/>
            <a:ext cx="1557337" cy="461963"/>
            <a:chOff x="835" y="2252"/>
            <a:chExt cx="981" cy="291"/>
          </a:xfrm>
        </p:grpSpPr>
        <p:sp>
          <p:nvSpPr>
            <p:cNvPr id="80965" name="AutoShape 22"/>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66" name="Text Box 23"/>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0912" name="Group 24"/>
          <p:cNvGrpSpPr>
            <a:grpSpLocks/>
          </p:cNvGrpSpPr>
          <p:nvPr/>
        </p:nvGrpSpPr>
        <p:grpSpPr bwMode="auto">
          <a:xfrm>
            <a:off x="1325563" y="4040188"/>
            <a:ext cx="1557337" cy="461962"/>
            <a:chOff x="835" y="2545"/>
            <a:chExt cx="981" cy="291"/>
          </a:xfrm>
        </p:grpSpPr>
        <p:sp>
          <p:nvSpPr>
            <p:cNvPr id="80963" name="AutoShape 25"/>
            <p:cNvSpPr>
              <a:spLocks noChangeArrowheads="1"/>
            </p:cNvSpPr>
            <p:nvPr/>
          </p:nvSpPr>
          <p:spPr bwMode="auto">
            <a:xfrm>
              <a:off x="835" y="2545"/>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64" name="Text Box 26"/>
            <p:cNvSpPr txBox="1">
              <a:spLocks noChangeArrowheads="1"/>
            </p:cNvSpPr>
            <p:nvPr/>
          </p:nvSpPr>
          <p:spPr bwMode="auto">
            <a:xfrm>
              <a:off x="111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0913" name="Group 27"/>
          <p:cNvGrpSpPr>
            <a:grpSpLocks/>
          </p:cNvGrpSpPr>
          <p:nvPr/>
        </p:nvGrpSpPr>
        <p:grpSpPr bwMode="auto">
          <a:xfrm>
            <a:off x="1325563" y="4505325"/>
            <a:ext cx="2797175" cy="461963"/>
            <a:chOff x="835" y="2838"/>
            <a:chExt cx="1762" cy="291"/>
          </a:xfrm>
        </p:grpSpPr>
        <p:sp>
          <p:nvSpPr>
            <p:cNvPr id="80961" name="AutoShape 28"/>
            <p:cNvSpPr>
              <a:spLocks noChangeArrowheads="1"/>
            </p:cNvSpPr>
            <p:nvPr/>
          </p:nvSpPr>
          <p:spPr bwMode="auto">
            <a:xfrm>
              <a:off x="835" y="2838"/>
              <a:ext cx="176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62" name="Text Box 29"/>
            <p:cNvSpPr txBox="1">
              <a:spLocks noChangeArrowheads="1"/>
            </p:cNvSpPr>
            <p:nvPr/>
          </p:nvSpPr>
          <p:spPr bwMode="auto">
            <a:xfrm>
              <a:off x="1387"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0914" name="Group 30"/>
          <p:cNvGrpSpPr>
            <a:grpSpLocks/>
          </p:cNvGrpSpPr>
          <p:nvPr/>
        </p:nvGrpSpPr>
        <p:grpSpPr bwMode="auto">
          <a:xfrm>
            <a:off x="3397250" y="3575050"/>
            <a:ext cx="1557338" cy="461963"/>
            <a:chOff x="2140" y="2252"/>
            <a:chExt cx="981" cy="291"/>
          </a:xfrm>
        </p:grpSpPr>
        <p:sp>
          <p:nvSpPr>
            <p:cNvPr id="80959" name="AutoShape 31"/>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60" name="Text Box 32"/>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0915" name="Group 33"/>
          <p:cNvGrpSpPr>
            <a:grpSpLocks/>
          </p:cNvGrpSpPr>
          <p:nvPr/>
        </p:nvGrpSpPr>
        <p:grpSpPr bwMode="auto">
          <a:xfrm>
            <a:off x="3397250" y="4040188"/>
            <a:ext cx="725488" cy="461962"/>
            <a:chOff x="2140" y="2545"/>
            <a:chExt cx="457" cy="291"/>
          </a:xfrm>
        </p:grpSpPr>
        <p:sp>
          <p:nvSpPr>
            <p:cNvPr id="80957" name="AutoShape 34"/>
            <p:cNvSpPr>
              <a:spLocks noChangeArrowheads="1"/>
            </p:cNvSpPr>
            <p:nvPr/>
          </p:nvSpPr>
          <p:spPr bwMode="auto">
            <a:xfrm>
              <a:off x="2140"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58" name="Text Box 35"/>
            <p:cNvSpPr txBox="1">
              <a:spLocks noChangeArrowheads="1"/>
            </p:cNvSpPr>
            <p:nvPr/>
          </p:nvSpPr>
          <p:spPr bwMode="auto">
            <a:xfrm>
              <a:off x="2159"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0916" name="Group 36"/>
          <p:cNvGrpSpPr>
            <a:grpSpLocks/>
          </p:cNvGrpSpPr>
          <p:nvPr/>
        </p:nvGrpSpPr>
        <p:grpSpPr bwMode="auto">
          <a:xfrm>
            <a:off x="4229100" y="4040188"/>
            <a:ext cx="725488" cy="461962"/>
            <a:chOff x="2664" y="2545"/>
            <a:chExt cx="457" cy="291"/>
          </a:xfrm>
        </p:grpSpPr>
        <p:sp>
          <p:nvSpPr>
            <p:cNvPr id="80955" name="AutoShape 37"/>
            <p:cNvSpPr>
              <a:spLocks noChangeArrowheads="1"/>
            </p:cNvSpPr>
            <p:nvPr/>
          </p:nvSpPr>
          <p:spPr bwMode="auto">
            <a:xfrm>
              <a:off x="2664"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56" name="Text Box 38"/>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0917" name="AutoShape 39"/>
          <p:cNvSpPr>
            <a:spLocks noChangeArrowheads="1"/>
          </p:cNvSpPr>
          <p:nvPr/>
        </p:nvSpPr>
        <p:spPr bwMode="auto">
          <a:xfrm>
            <a:off x="495776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0918" name="Group 40"/>
          <p:cNvGrpSpPr>
            <a:grpSpLocks/>
          </p:cNvGrpSpPr>
          <p:nvPr/>
        </p:nvGrpSpPr>
        <p:grpSpPr bwMode="auto">
          <a:xfrm>
            <a:off x="5453063" y="3575050"/>
            <a:ext cx="1558925" cy="461963"/>
            <a:chOff x="3435" y="2252"/>
            <a:chExt cx="982" cy="291"/>
          </a:xfrm>
        </p:grpSpPr>
        <p:sp>
          <p:nvSpPr>
            <p:cNvPr id="80953" name="AutoShape 41"/>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54" name="Text Box 42"/>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0919" name="Group 43"/>
          <p:cNvGrpSpPr>
            <a:grpSpLocks/>
          </p:cNvGrpSpPr>
          <p:nvPr/>
        </p:nvGrpSpPr>
        <p:grpSpPr bwMode="auto">
          <a:xfrm>
            <a:off x="5453063" y="4040188"/>
            <a:ext cx="725487" cy="461962"/>
            <a:chOff x="3435" y="2545"/>
            <a:chExt cx="457" cy="291"/>
          </a:xfrm>
        </p:grpSpPr>
        <p:sp>
          <p:nvSpPr>
            <p:cNvPr id="80951" name="AutoShape 44"/>
            <p:cNvSpPr>
              <a:spLocks noChangeArrowheads="1"/>
            </p:cNvSpPr>
            <p:nvPr/>
          </p:nvSpPr>
          <p:spPr bwMode="auto">
            <a:xfrm>
              <a:off x="3435"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52" name="Text Box 45"/>
            <p:cNvSpPr txBox="1">
              <a:spLocks noChangeArrowheads="1"/>
            </p:cNvSpPr>
            <p:nvPr/>
          </p:nvSpPr>
          <p:spPr bwMode="auto">
            <a:xfrm>
              <a:off x="3454"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0920" name="Group 46"/>
          <p:cNvGrpSpPr>
            <a:grpSpLocks/>
          </p:cNvGrpSpPr>
          <p:nvPr/>
        </p:nvGrpSpPr>
        <p:grpSpPr bwMode="auto">
          <a:xfrm>
            <a:off x="6284913" y="4040188"/>
            <a:ext cx="727075" cy="461962"/>
            <a:chOff x="3959" y="2545"/>
            <a:chExt cx="458" cy="291"/>
          </a:xfrm>
        </p:grpSpPr>
        <p:sp>
          <p:nvSpPr>
            <p:cNvPr id="80949" name="AutoShape 47"/>
            <p:cNvSpPr>
              <a:spLocks noChangeArrowheads="1"/>
            </p:cNvSpPr>
            <p:nvPr/>
          </p:nvSpPr>
          <p:spPr bwMode="auto">
            <a:xfrm>
              <a:off x="3959" y="2545"/>
              <a:ext cx="45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50" name="Text Box 48"/>
            <p:cNvSpPr txBox="1">
              <a:spLocks noChangeArrowheads="1"/>
            </p:cNvSpPr>
            <p:nvPr/>
          </p:nvSpPr>
          <p:spPr bwMode="auto">
            <a:xfrm>
              <a:off x="397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0921" name="AutoShape 49"/>
          <p:cNvSpPr>
            <a:spLocks noChangeArrowheads="1"/>
          </p:cNvSpPr>
          <p:nvPr/>
        </p:nvSpPr>
        <p:spPr bwMode="auto">
          <a:xfrm>
            <a:off x="701516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0922" name="Group 50"/>
          <p:cNvGrpSpPr>
            <a:grpSpLocks/>
          </p:cNvGrpSpPr>
          <p:nvPr/>
        </p:nvGrpSpPr>
        <p:grpSpPr bwMode="auto">
          <a:xfrm>
            <a:off x="7524750" y="2644775"/>
            <a:ext cx="1558925" cy="461963"/>
            <a:chOff x="4740" y="1666"/>
            <a:chExt cx="982" cy="291"/>
          </a:xfrm>
        </p:grpSpPr>
        <p:sp>
          <p:nvSpPr>
            <p:cNvPr id="80947" name="AutoShape 51"/>
            <p:cNvSpPr>
              <a:spLocks noChangeArrowheads="1"/>
            </p:cNvSpPr>
            <p:nvPr/>
          </p:nvSpPr>
          <p:spPr bwMode="auto">
            <a:xfrm>
              <a:off x="4740" y="1666"/>
              <a:ext cx="983"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0948" name="Text Box 52"/>
            <p:cNvSpPr txBox="1">
              <a:spLocks noChangeArrowheads="1"/>
            </p:cNvSpPr>
            <p:nvPr/>
          </p:nvSpPr>
          <p:spPr bwMode="auto">
            <a:xfrm>
              <a:off x="4795" y="1666"/>
              <a:ext cx="871"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0923" name="Group 53"/>
          <p:cNvGrpSpPr>
            <a:grpSpLocks/>
          </p:cNvGrpSpPr>
          <p:nvPr/>
        </p:nvGrpSpPr>
        <p:grpSpPr bwMode="auto">
          <a:xfrm>
            <a:off x="7524750" y="3109913"/>
            <a:ext cx="1558925" cy="461962"/>
            <a:chOff x="4740" y="1959"/>
            <a:chExt cx="982" cy="291"/>
          </a:xfrm>
        </p:grpSpPr>
        <p:sp>
          <p:nvSpPr>
            <p:cNvPr id="80945" name="AutoShape 54"/>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46" name="Text Box 55"/>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0924" name="Group 56"/>
          <p:cNvGrpSpPr>
            <a:grpSpLocks/>
          </p:cNvGrpSpPr>
          <p:nvPr/>
        </p:nvGrpSpPr>
        <p:grpSpPr bwMode="auto">
          <a:xfrm>
            <a:off x="7524750" y="3575050"/>
            <a:ext cx="1558925" cy="461963"/>
            <a:chOff x="4740" y="2252"/>
            <a:chExt cx="982" cy="291"/>
          </a:xfrm>
        </p:grpSpPr>
        <p:sp>
          <p:nvSpPr>
            <p:cNvPr id="80943" name="AutoShape 57"/>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44" name="Text Box 58"/>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0925" name="Group 59"/>
          <p:cNvGrpSpPr>
            <a:grpSpLocks/>
          </p:cNvGrpSpPr>
          <p:nvPr/>
        </p:nvGrpSpPr>
        <p:grpSpPr bwMode="auto">
          <a:xfrm>
            <a:off x="7524750" y="4040188"/>
            <a:ext cx="1558925" cy="461962"/>
            <a:chOff x="4740" y="2545"/>
            <a:chExt cx="982" cy="291"/>
          </a:xfrm>
        </p:grpSpPr>
        <p:sp>
          <p:nvSpPr>
            <p:cNvPr id="80941" name="AutoShape 60"/>
            <p:cNvSpPr>
              <a:spLocks noChangeArrowheads="1"/>
            </p:cNvSpPr>
            <p:nvPr/>
          </p:nvSpPr>
          <p:spPr bwMode="auto">
            <a:xfrm>
              <a:off x="4740" y="2545"/>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42" name="Text Box 61"/>
            <p:cNvSpPr txBox="1">
              <a:spLocks noChangeArrowheads="1"/>
            </p:cNvSpPr>
            <p:nvPr/>
          </p:nvSpPr>
          <p:spPr bwMode="auto">
            <a:xfrm>
              <a:off x="5021"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0926" name="Group 62"/>
          <p:cNvGrpSpPr>
            <a:grpSpLocks/>
          </p:cNvGrpSpPr>
          <p:nvPr/>
        </p:nvGrpSpPr>
        <p:grpSpPr bwMode="auto">
          <a:xfrm>
            <a:off x="6284913" y="4505325"/>
            <a:ext cx="2798762" cy="461963"/>
            <a:chOff x="3959" y="2838"/>
            <a:chExt cx="1763" cy="291"/>
          </a:xfrm>
        </p:grpSpPr>
        <p:sp>
          <p:nvSpPr>
            <p:cNvPr id="80939" name="AutoShape 63"/>
            <p:cNvSpPr>
              <a:spLocks noChangeArrowheads="1"/>
            </p:cNvSpPr>
            <p:nvPr/>
          </p:nvSpPr>
          <p:spPr bwMode="auto">
            <a:xfrm>
              <a:off x="3959" y="2838"/>
              <a:ext cx="1764"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40" name="Text Box 64"/>
            <p:cNvSpPr txBox="1">
              <a:spLocks noChangeArrowheads="1"/>
            </p:cNvSpPr>
            <p:nvPr/>
          </p:nvSpPr>
          <p:spPr bwMode="auto">
            <a:xfrm>
              <a:off x="4511"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0927" name="Group 65"/>
          <p:cNvGrpSpPr>
            <a:grpSpLocks/>
          </p:cNvGrpSpPr>
          <p:nvPr/>
        </p:nvGrpSpPr>
        <p:grpSpPr bwMode="auto">
          <a:xfrm>
            <a:off x="4229100" y="4505325"/>
            <a:ext cx="1949450" cy="461963"/>
            <a:chOff x="2664" y="2838"/>
            <a:chExt cx="1228" cy="291"/>
          </a:xfrm>
        </p:grpSpPr>
        <p:sp>
          <p:nvSpPr>
            <p:cNvPr id="80937" name="AutoShape 66"/>
            <p:cNvSpPr>
              <a:spLocks noChangeArrowheads="1"/>
            </p:cNvSpPr>
            <p:nvPr/>
          </p:nvSpPr>
          <p:spPr bwMode="auto">
            <a:xfrm>
              <a:off x="2664" y="2838"/>
              <a:ext cx="122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0938" name="Text Box 67"/>
            <p:cNvSpPr txBox="1">
              <a:spLocks noChangeArrowheads="1"/>
            </p:cNvSpPr>
            <p:nvPr/>
          </p:nvSpPr>
          <p:spPr bwMode="auto">
            <a:xfrm>
              <a:off x="2949"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0928" name="Group 68"/>
          <p:cNvGrpSpPr>
            <a:grpSpLocks/>
          </p:cNvGrpSpPr>
          <p:nvPr/>
        </p:nvGrpSpPr>
        <p:grpSpPr bwMode="auto">
          <a:xfrm>
            <a:off x="3060700" y="3109913"/>
            <a:ext cx="1892300" cy="377825"/>
            <a:chOff x="1928" y="1959"/>
            <a:chExt cx="1192" cy="238"/>
          </a:xfrm>
        </p:grpSpPr>
        <p:sp>
          <p:nvSpPr>
            <p:cNvPr id="80934" name="Freeform 69"/>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0935" name="Freeform 70"/>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0936" name="Freeform 71"/>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0929" name="AutoShape 72"/>
          <p:cNvSpPr>
            <a:spLocks noChangeArrowheads="1"/>
          </p:cNvSpPr>
          <p:nvPr/>
        </p:nvSpPr>
        <p:spPr bwMode="auto">
          <a:xfrm>
            <a:off x="546893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600">
            <a:solidFill>
              <a:srgbClr val="000000"/>
            </a:solidFill>
            <a:miter lim="800000"/>
            <a:headEnd/>
            <a:tailEnd/>
          </a:ln>
        </p:spPr>
        <p:txBody>
          <a:bodyPr wrap="none" anchor="ctr">
            <a:prstTxWarp prst="textNoShape">
              <a:avLst/>
            </a:prstTxWarp>
          </a:bodyPr>
          <a:lstStyle/>
          <a:p>
            <a:endParaRPr lang="en-US"/>
          </a:p>
        </p:txBody>
      </p:sp>
      <p:sp>
        <p:nvSpPr>
          <p:cNvPr id="80930" name="AutoShape 73"/>
          <p:cNvSpPr>
            <a:spLocks noChangeArrowheads="1"/>
          </p:cNvSpPr>
          <p:nvPr/>
        </p:nvSpPr>
        <p:spPr bwMode="auto">
          <a:xfrm>
            <a:off x="545306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0931" name="Text Box 74"/>
          <p:cNvSpPr txBox="1">
            <a:spLocks noChangeArrowheads="1"/>
          </p:cNvSpPr>
          <p:nvPr/>
        </p:nvSpPr>
        <p:spPr bwMode="auto">
          <a:xfrm>
            <a:off x="563880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0932" name="Line 77"/>
          <p:cNvSpPr>
            <a:spLocks noChangeShapeType="1"/>
          </p:cNvSpPr>
          <p:nvPr/>
        </p:nvSpPr>
        <p:spPr bwMode="auto">
          <a:xfrm>
            <a:off x="462121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80933" name="Line 78"/>
          <p:cNvSpPr>
            <a:spLocks noChangeShapeType="1"/>
          </p:cNvSpPr>
          <p:nvPr/>
        </p:nvSpPr>
        <p:spPr bwMode="auto">
          <a:xfrm>
            <a:off x="651986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a:lstStyle/>
          <a:p>
            <a:r>
              <a:rPr lang="en-GB" smtClean="0"/>
              <a:t>Layer Interaction:</a:t>
            </a:r>
            <a:br>
              <a:rPr lang="en-GB" smtClean="0"/>
            </a:br>
            <a:r>
              <a:rPr lang="en-GB" smtClean="0"/>
              <a:t>The Application Layer</a:t>
            </a:r>
          </a:p>
        </p:txBody>
      </p:sp>
      <p:grpSp>
        <p:nvGrpSpPr>
          <p:cNvPr id="82947" name="Group 2"/>
          <p:cNvGrpSpPr>
            <a:grpSpLocks/>
          </p:cNvGrpSpPr>
          <p:nvPr/>
        </p:nvGrpSpPr>
        <p:grpSpPr bwMode="auto">
          <a:xfrm>
            <a:off x="3074988" y="2644775"/>
            <a:ext cx="1892300" cy="377825"/>
            <a:chOff x="1937" y="1666"/>
            <a:chExt cx="1192" cy="238"/>
          </a:xfrm>
        </p:grpSpPr>
        <p:sp>
          <p:nvSpPr>
            <p:cNvPr id="83021"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3022"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3023"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grpSp>
      <p:sp>
        <p:nvSpPr>
          <p:cNvPr id="82948" name="AutoShape 6"/>
          <p:cNvSpPr>
            <a:spLocks noChangeArrowheads="1"/>
          </p:cNvSpPr>
          <p:nvPr/>
        </p:nvSpPr>
        <p:spPr bwMode="auto">
          <a:xfrm>
            <a:off x="290195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82949" name="Oval 7"/>
          <p:cNvSpPr>
            <a:spLocks noChangeArrowheads="1"/>
          </p:cNvSpPr>
          <p:nvPr/>
        </p:nvSpPr>
        <p:spPr bwMode="auto">
          <a:xfrm>
            <a:off x="148590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2950" name="AutoShape 8"/>
          <p:cNvSpPr>
            <a:spLocks noChangeArrowheads="1"/>
          </p:cNvSpPr>
          <p:nvPr/>
        </p:nvSpPr>
        <p:spPr bwMode="auto">
          <a:xfrm>
            <a:off x="742791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82951" name="Oval 9"/>
          <p:cNvSpPr>
            <a:spLocks noChangeArrowheads="1"/>
          </p:cNvSpPr>
          <p:nvPr/>
        </p:nvSpPr>
        <p:spPr bwMode="auto">
          <a:xfrm>
            <a:off x="412591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2952" name="Oval 10"/>
          <p:cNvSpPr>
            <a:spLocks noChangeArrowheads="1"/>
          </p:cNvSpPr>
          <p:nvPr/>
        </p:nvSpPr>
        <p:spPr bwMode="auto">
          <a:xfrm>
            <a:off x="602456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2953" name="Line 11"/>
          <p:cNvSpPr>
            <a:spLocks noChangeShapeType="1"/>
          </p:cNvSpPr>
          <p:nvPr/>
        </p:nvSpPr>
        <p:spPr bwMode="auto">
          <a:xfrm flipV="1">
            <a:off x="330041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82954" name="Text Box 12"/>
          <p:cNvSpPr txBox="1">
            <a:spLocks noChangeArrowheads="1"/>
          </p:cNvSpPr>
          <p:nvPr/>
        </p:nvSpPr>
        <p:spPr bwMode="auto">
          <a:xfrm>
            <a:off x="207010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82955" name="Text Box 13"/>
          <p:cNvSpPr txBox="1">
            <a:spLocks noChangeArrowheads="1"/>
          </p:cNvSpPr>
          <p:nvPr/>
        </p:nvSpPr>
        <p:spPr bwMode="auto">
          <a:xfrm>
            <a:off x="386873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2956" name="Text Box 14"/>
          <p:cNvSpPr txBox="1">
            <a:spLocks noChangeArrowheads="1"/>
          </p:cNvSpPr>
          <p:nvPr/>
        </p:nvSpPr>
        <p:spPr bwMode="auto">
          <a:xfrm>
            <a:off x="784542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82957" name="Group 15"/>
          <p:cNvGrpSpPr>
            <a:grpSpLocks/>
          </p:cNvGrpSpPr>
          <p:nvPr/>
        </p:nvGrpSpPr>
        <p:grpSpPr bwMode="auto">
          <a:xfrm>
            <a:off x="1346200" y="2644775"/>
            <a:ext cx="1536700" cy="461963"/>
            <a:chOff x="848" y="1666"/>
            <a:chExt cx="968" cy="291"/>
          </a:xfrm>
        </p:grpSpPr>
        <p:sp>
          <p:nvSpPr>
            <p:cNvPr id="83019" name="AutoShape 16"/>
            <p:cNvSpPr>
              <a:spLocks noChangeArrowheads="1"/>
            </p:cNvSpPr>
            <p:nvPr/>
          </p:nvSpPr>
          <p:spPr bwMode="auto">
            <a:xfrm>
              <a:off x="848" y="1666"/>
              <a:ext cx="969"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3020" name="Text Box 17"/>
            <p:cNvSpPr txBox="1">
              <a:spLocks noChangeArrowheads="1"/>
            </p:cNvSpPr>
            <p:nvPr/>
          </p:nvSpPr>
          <p:spPr bwMode="auto">
            <a:xfrm>
              <a:off x="898" y="1666"/>
              <a:ext cx="871"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2958" name="Group 18"/>
          <p:cNvGrpSpPr>
            <a:grpSpLocks/>
          </p:cNvGrpSpPr>
          <p:nvPr/>
        </p:nvGrpSpPr>
        <p:grpSpPr bwMode="auto">
          <a:xfrm>
            <a:off x="1325563" y="3109913"/>
            <a:ext cx="1557337" cy="461962"/>
            <a:chOff x="835" y="1959"/>
            <a:chExt cx="981" cy="291"/>
          </a:xfrm>
        </p:grpSpPr>
        <p:sp>
          <p:nvSpPr>
            <p:cNvPr id="83017" name="AutoShape 19"/>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18" name="Text Box 20"/>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2959" name="Group 21"/>
          <p:cNvGrpSpPr>
            <a:grpSpLocks/>
          </p:cNvGrpSpPr>
          <p:nvPr/>
        </p:nvGrpSpPr>
        <p:grpSpPr bwMode="auto">
          <a:xfrm>
            <a:off x="1325563" y="3575050"/>
            <a:ext cx="1557337" cy="461963"/>
            <a:chOff x="835" y="2252"/>
            <a:chExt cx="981" cy="291"/>
          </a:xfrm>
        </p:grpSpPr>
        <p:sp>
          <p:nvSpPr>
            <p:cNvPr id="83015" name="AutoShape 22"/>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16" name="Text Box 23"/>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2960" name="Group 24"/>
          <p:cNvGrpSpPr>
            <a:grpSpLocks/>
          </p:cNvGrpSpPr>
          <p:nvPr/>
        </p:nvGrpSpPr>
        <p:grpSpPr bwMode="auto">
          <a:xfrm>
            <a:off x="1325563" y="4040188"/>
            <a:ext cx="1557337" cy="461962"/>
            <a:chOff x="835" y="2545"/>
            <a:chExt cx="981" cy="291"/>
          </a:xfrm>
        </p:grpSpPr>
        <p:sp>
          <p:nvSpPr>
            <p:cNvPr id="83013" name="AutoShape 25"/>
            <p:cNvSpPr>
              <a:spLocks noChangeArrowheads="1"/>
            </p:cNvSpPr>
            <p:nvPr/>
          </p:nvSpPr>
          <p:spPr bwMode="auto">
            <a:xfrm>
              <a:off x="835" y="2545"/>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14" name="Text Box 26"/>
            <p:cNvSpPr txBox="1">
              <a:spLocks noChangeArrowheads="1"/>
            </p:cNvSpPr>
            <p:nvPr/>
          </p:nvSpPr>
          <p:spPr bwMode="auto">
            <a:xfrm>
              <a:off x="111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2961" name="Group 27"/>
          <p:cNvGrpSpPr>
            <a:grpSpLocks/>
          </p:cNvGrpSpPr>
          <p:nvPr/>
        </p:nvGrpSpPr>
        <p:grpSpPr bwMode="auto">
          <a:xfrm>
            <a:off x="1325563" y="4505325"/>
            <a:ext cx="2797175" cy="461963"/>
            <a:chOff x="835" y="2838"/>
            <a:chExt cx="1762" cy="291"/>
          </a:xfrm>
        </p:grpSpPr>
        <p:sp>
          <p:nvSpPr>
            <p:cNvPr id="83011" name="AutoShape 28"/>
            <p:cNvSpPr>
              <a:spLocks noChangeArrowheads="1"/>
            </p:cNvSpPr>
            <p:nvPr/>
          </p:nvSpPr>
          <p:spPr bwMode="auto">
            <a:xfrm>
              <a:off x="835" y="2838"/>
              <a:ext cx="176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12" name="Text Box 29"/>
            <p:cNvSpPr txBox="1">
              <a:spLocks noChangeArrowheads="1"/>
            </p:cNvSpPr>
            <p:nvPr/>
          </p:nvSpPr>
          <p:spPr bwMode="auto">
            <a:xfrm>
              <a:off x="1387"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2962" name="Group 30"/>
          <p:cNvGrpSpPr>
            <a:grpSpLocks/>
          </p:cNvGrpSpPr>
          <p:nvPr/>
        </p:nvGrpSpPr>
        <p:grpSpPr bwMode="auto">
          <a:xfrm>
            <a:off x="3397250" y="3575050"/>
            <a:ext cx="1557338" cy="461963"/>
            <a:chOff x="2140" y="2252"/>
            <a:chExt cx="981" cy="291"/>
          </a:xfrm>
        </p:grpSpPr>
        <p:sp>
          <p:nvSpPr>
            <p:cNvPr id="83009" name="AutoShape 31"/>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10" name="Text Box 32"/>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2963" name="Group 33"/>
          <p:cNvGrpSpPr>
            <a:grpSpLocks/>
          </p:cNvGrpSpPr>
          <p:nvPr/>
        </p:nvGrpSpPr>
        <p:grpSpPr bwMode="auto">
          <a:xfrm>
            <a:off x="3397250" y="4040188"/>
            <a:ext cx="725488" cy="461962"/>
            <a:chOff x="2140" y="2545"/>
            <a:chExt cx="457" cy="291"/>
          </a:xfrm>
        </p:grpSpPr>
        <p:sp>
          <p:nvSpPr>
            <p:cNvPr id="83007" name="AutoShape 34"/>
            <p:cNvSpPr>
              <a:spLocks noChangeArrowheads="1"/>
            </p:cNvSpPr>
            <p:nvPr/>
          </p:nvSpPr>
          <p:spPr bwMode="auto">
            <a:xfrm>
              <a:off x="2140"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08" name="Text Box 35"/>
            <p:cNvSpPr txBox="1">
              <a:spLocks noChangeArrowheads="1"/>
            </p:cNvSpPr>
            <p:nvPr/>
          </p:nvSpPr>
          <p:spPr bwMode="auto">
            <a:xfrm>
              <a:off x="2159"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2964" name="Group 36"/>
          <p:cNvGrpSpPr>
            <a:grpSpLocks/>
          </p:cNvGrpSpPr>
          <p:nvPr/>
        </p:nvGrpSpPr>
        <p:grpSpPr bwMode="auto">
          <a:xfrm>
            <a:off x="4229100" y="4040188"/>
            <a:ext cx="725488" cy="461962"/>
            <a:chOff x="2664" y="2545"/>
            <a:chExt cx="457" cy="291"/>
          </a:xfrm>
        </p:grpSpPr>
        <p:sp>
          <p:nvSpPr>
            <p:cNvPr id="83005" name="AutoShape 37"/>
            <p:cNvSpPr>
              <a:spLocks noChangeArrowheads="1"/>
            </p:cNvSpPr>
            <p:nvPr/>
          </p:nvSpPr>
          <p:spPr bwMode="auto">
            <a:xfrm>
              <a:off x="2664"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06" name="Text Box 38"/>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2965" name="AutoShape 39"/>
          <p:cNvSpPr>
            <a:spLocks noChangeArrowheads="1"/>
          </p:cNvSpPr>
          <p:nvPr/>
        </p:nvSpPr>
        <p:spPr bwMode="auto">
          <a:xfrm>
            <a:off x="495776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2966" name="Group 40"/>
          <p:cNvGrpSpPr>
            <a:grpSpLocks/>
          </p:cNvGrpSpPr>
          <p:nvPr/>
        </p:nvGrpSpPr>
        <p:grpSpPr bwMode="auto">
          <a:xfrm>
            <a:off x="5453063" y="3575050"/>
            <a:ext cx="1558925" cy="461963"/>
            <a:chOff x="3435" y="2252"/>
            <a:chExt cx="982" cy="291"/>
          </a:xfrm>
        </p:grpSpPr>
        <p:sp>
          <p:nvSpPr>
            <p:cNvPr id="83003" name="AutoShape 41"/>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04" name="Text Box 42"/>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2967" name="Group 43"/>
          <p:cNvGrpSpPr>
            <a:grpSpLocks/>
          </p:cNvGrpSpPr>
          <p:nvPr/>
        </p:nvGrpSpPr>
        <p:grpSpPr bwMode="auto">
          <a:xfrm>
            <a:off x="5453063" y="4040188"/>
            <a:ext cx="725487" cy="461962"/>
            <a:chOff x="3435" y="2545"/>
            <a:chExt cx="457" cy="291"/>
          </a:xfrm>
        </p:grpSpPr>
        <p:sp>
          <p:nvSpPr>
            <p:cNvPr id="83001" name="AutoShape 44"/>
            <p:cNvSpPr>
              <a:spLocks noChangeArrowheads="1"/>
            </p:cNvSpPr>
            <p:nvPr/>
          </p:nvSpPr>
          <p:spPr bwMode="auto">
            <a:xfrm>
              <a:off x="3435"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02" name="Text Box 45"/>
            <p:cNvSpPr txBox="1">
              <a:spLocks noChangeArrowheads="1"/>
            </p:cNvSpPr>
            <p:nvPr/>
          </p:nvSpPr>
          <p:spPr bwMode="auto">
            <a:xfrm>
              <a:off x="3454"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2968" name="Group 46"/>
          <p:cNvGrpSpPr>
            <a:grpSpLocks/>
          </p:cNvGrpSpPr>
          <p:nvPr/>
        </p:nvGrpSpPr>
        <p:grpSpPr bwMode="auto">
          <a:xfrm>
            <a:off x="6284913" y="4040188"/>
            <a:ext cx="727075" cy="461962"/>
            <a:chOff x="3959" y="2545"/>
            <a:chExt cx="458" cy="291"/>
          </a:xfrm>
        </p:grpSpPr>
        <p:sp>
          <p:nvSpPr>
            <p:cNvPr id="82999" name="AutoShape 47"/>
            <p:cNvSpPr>
              <a:spLocks noChangeArrowheads="1"/>
            </p:cNvSpPr>
            <p:nvPr/>
          </p:nvSpPr>
          <p:spPr bwMode="auto">
            <a:xfrm>
              <a:off x="3959" y="2545"/>
              <a:ext cx="45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3000" name="Text Box 48"/>
            <p:cNvSpPr txBox="1">
              <a:spLocks noChangeArrowheads="1"/>
            </p:cNvSpPr>
            <p:nvPr/>
          </p:nvSpPr>
          <p:spPr bwMode="auto">
            <a:xfrm>
              <a:off x="397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2969" name="AutoShape 49"/>
          <p:cNvSpPr>
            <a:spLocks noChangeArrowheads="1"/>
          </p:cNvSpPr>
          <p:nvPr/>
        </p:nvSpPr>
        <p:spPr bwMode="auto">
          <a:xfrm>
            <a:off x="701516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2970" name="Group 50"/>
          <p:cNvGrpSpPr>
            <a:grpSpLocks/>
          </p:cNvGrpSpPr>
          <p:nvPr/>
        </p:nvGrpSpPr>
        <p:grpSpPr bwMode="auto">
          <a:xfrm>
            <a:off x="7524750" y="2644775"/>
            <a:ext cx="1558925" cy="461963"/>
            <a:chOff x="4740" y="1666"/>
            <a:chExt cx="982" cy="291"/>
          </a:xfrm>
        </p:grpSpPr>
        <p:sp>
          <p:nvSpPr>
            <p:cNvPr id="82997" name="AutoShape 51"/>
            <p:cNvSpPr>
              <a:spLocks noChangeArrowheads="1"/>
            </p:cNvSpPr>
            <p:nvPr/>
          </p:nvSpPr>
          <p:spPr bwMode="auto">
            <a:xfrm>
              <a:off x="4740" y="1666"/>
              <a:ext cx="983"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2998" name="Text Box 52"/>
            <p:cNvSpPr txBox="1">
              <a:spLocks noChangeArrowheads="1"/>
            </p:cNvSpPr>
            <p:nvPr/>
          </p:nvSpPr>
          <p:spPr bwMode="auto">
            <a:xfrm>
              <a:off x="4795" y="1666"/>
              <a:ext cx="871"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2971" name="Group 53"/>
          <p:cNvGrpSpPr>
            <a:grpSpLocks/>
          </p:cNvGrpSpPr>
          <p:nvPr/>
        </p:nvGrpSpPr>
        <p:grpSpPr bwMode="auto">
          <a:xfrm>
            <a:off x="7524750" y="3109913"/>
            <a:ext cx="1558925" cy="461962"/>
            <a:chOff x="4740" y="1959"/>
            <a:chExt cx="982" cy="291"/>
          </a:xfrm>
        </p:grpSpPr>
        <p:sp>
          <p:nvSpPr>
            <p:cNvPr id="82995" name="AutoShape 54"/>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2996" name="Text Box 55"/>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2972" name="Group 56"/>
          <p:cNvGrpSpPr>
            <a:grpSpLocks/>
          </p:cNvGrpSpPr>
          <p:nvPr/>
        </p:nvGrpSpPr>
        <p:grpSpPr bwMode="auto">
          <a:xfrm>
            <a:off x="7524750" y="3575050"/>
            <a:ext cx="1558925" cy="461963"/>
            <a:chOff x="4740" y="2252"/>
            <a:chExt cx="982" cy="291"/>
          </a:xfrm>
        </p:grpSpPr>
        <p:sp>
          <p:nvSpPr>
            <p:cNvPr id="82993" name="AutoShape 57"/>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2994" name="Text Box 58"/>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2973" name="Group 59"/>
          <p:cNvGrpSpPr>
            <a:grpSpLocks/>
          </p:cNvGrpSpPr>
          <p:nvPr/>
        </p:nvGrpSpPr>
        <p:grpSpPr bwMode="auto">
          <a:xfrm>
            <a:off x="7524750" y="4040188"/>
            <a:ext cx="1558925" cy="461962"/>
            <a:chOff x="4740" y="2545"/>
            <a:chExt cx="982" cy="291"/>
          </a:xfrm>
        </p:grpSpPr>
        <p:sp>
          <p:nvSpPr>
            <p:cNvPr id="82991" name="AutoShape 60"/>
            <p:cNvSpPr>
              <a:spLocks noChangeArrowheads="1"/>
            </p:cNvSpPr>
            <p:nvPr/>
          </p:nvSpPr>
          <p:spPr bwMode="auto">
            <a:xfrm>
              <a:off x="4740" y="2545"/>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2992" name="Text Box 61"/>
            <p:cNvSpPr txBox="1">
              <a:spLocks noChangeArrowheads="1"/>
            </p:cNvSpPr>
            <p:nvPr/>
          </p:nvSpPr>
          <p:spPr bwMode="auto">
            <a:xfrm>
              <a:off x="5021"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2974" name="Group 62"/>
          <p:cNvGrpSpPr>
            <a:grpSpLocks/>
          </p:cNvGrpSpPr>
          <p:nvPr/>
        </p:nvGrpSpPr>
        <p:grpSpPr bwMode="auto">
          <a:xfrm>
            <a:off x="6284913" y="4505325"/>
            <a:ext cx="2798762" cy="461963"/>
            <a:chOff x="3959" y="2838"/>
            <a:chExt cx="1763" cy="291"/>
          </a:xfrm>
        </p:grpSpPr>
        <p:sp>
          <p:nvSpPr>
            <p:cNvPr id="82989" name="AutoShape 63"/>
            <p:cNvSpPr>
              <a:spLocks noChangeArrowheads="1"/>
            </p:cNvSpPr>
            <p:nvPr/>
          </p:nvSpPr>
          <p:spPr bwMode="auto">
            <a:xfrm>
              <a:off x="3959" y="2838"/>
              <a:ext cx="1764"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2990" name="Text Box 64"/>
            <p:cNvSpPr txBox="1">
              <a:spLocks noChangeArrowheads="1"/>
            </p:cNvSpPr>
            <p:nvPr/>
          </p:nvSpPr>
          <p:spPr bwMode="auto">
            <a:xfrm>
              <a:off x="4511"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2975" name="Group 65"/>
          <p:cNvGrpSpPr>
            <a:grpSpLocks/>
          </p:cNvGrpSpPr>
          <p:nvPr/>
        </p:nvGrpSpPr>
        <p:grpSpPr bwMode="auto">
          <a:xfrm>
            <a:off x="4229100" y="4505325"/>
            <a:ext cx="1949450" cy="461963"/>
            <a:chOff x="2664" y="2838"/>
            <a:chExt cx="1228" cy="291"/>
          </a:xfrm>
        </p:grpSpPr>
        <p:sp>
          <p:nvSpPr>
            <p:cNvPr id="82987" name="AutoShape 66"/>
            <p:cNvSpPr>
              <a:spLocks noChangeArrowheads="1"/>
            </p:cNvSpPr>
            <p:nvPr/>
          </p:nvSpPr>
          <p:spPr bwMode="auto">
            <a:xfrm>
              <a:off x="2664" y="2838"/>
              <a:ext cx="122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2988" name="Text Box 67"/>
            <p:cNvSpPr txBox="1">
              <a:spLocks noChangeArrowheads="1"/>
            </p:cNvSpPr>
            <p:nvPr/>
          </p:nvSpPr>
          <p:spPr bwMode="auto">
            <a:xfrm>
              <a:off x="2949"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2976" name="Group 68"/>
          <p:cNvGrpSpPr>
            <a:grpSpLocks/>
          </p:cNvGrpSpPr>
          <p:nvPr/>
        </p:nvGrpSpPr>
        <p:grpSpPr bwMode="auto">
          <a:xfrm>
            <a:off x="3060700" y="3109913"/>
            <a:ext cx="1892300" cy="377825"/>
            <a:chOff x="1928" y="1959"/>
            <a:chExt cx="1192" cy="238"/>
          </a:xfrm>
        </p:grpSpPr>
        <p:sp>
          <p:nvSpPr>
            <p:cNvPr id="82984" name="Freeform 69"/>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2985" name="Freeform 70"/>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2986" name="Freeform 71"/>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2977" name="AutoShape 72"/>
          <p:cNvSpPr>
            <a:spLocks noChangeArrowheads="1"/>
          </p:cNvSpPr>
          <p:nvPr/>
        </p:nvSpPr>
        <p:spPr bwMode="auto">
          <a:xfrm>
            <a:off x="546893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600">
            <a:solidFill>
              <a:srgbClr val="000000"/>
            </a:solidFill>
            <a:miter lim="800000"/>
            <a:headEnd/>
            <a:tailEnd/>
          </a:ln>
        </p:spPr>
        <p:txBody>
          <a:bodyPr wrap="none" anchor="ctr">
            <a:prstTxWarp prst="textNoShape">
              <a:avLst/>
            </a:prstTxWarp>
          </a:bodyPr>
          <a:lstStyle/>
          <a:p>
            <a:endParaRPr lang="en-US"/>
          </a:p>
        </p:txBody>
      </p:sp>
      <p:sp>
        <p:nvSpPr>
          <p:cNvPr id="82978" name="AutoShape 73"/>
          <p:cNvSpPr>
            <a:spLocks noChangeArrowheads="1"/>
          </p:cNvSpPr>
          <p:nvPr/>
        </p:nvSpPr>
        <p:spPr bwMode="auto">
          <a:xfrm>
            <a:off x="545306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2979" name="Text Box 74"/>
          <p:cNvSpPr txBox="1">
            <a:spLocks noChangeArrowheads="1"/>
          </p:cNvSpPr>
          <p:nvPr/>
        </p:nvSpPr>
        <p:spPr bwMode="auto">
          <a:xfrm>
            <a:off x="563880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78884" name="Text Box 75"/>
          <p:cNvSpPr txBox="1">
            <a:spLocks noChangeArrowheads="1"/>
          </p:cNvSpPr>
          <p:nvPr/>
        </p:nvSpPr>
        <p:spPr bwMode="auto">
          <a:xfrm>
            <a:off x="1450975" y="1438275"/>
            <a:ext cx="7723188" cy="1063625"/>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Applications behave as if they can talk to each other, but in reality the application at each side talks to the TCP or UDP service below it.</a:t>
            </a:r>
          </a:p>
        </p:txBody>
      </p:sp>
      <p:sp>
        <p:nvSpPr>
          <p:cNvPr id="78885" name="Text Box 76"/>
          <p:cNvSpPr txBox="1">
            <a:spLocks noChangeArrowheads="1"/>
          </p:cNvSpPr>
          <p:nvPr/>
        </p:nvSpPr>
        <p:spPr bwMode="auto">
          <a:xfrm>
            <a:off x="1236663" y="3143250"/>
            <a:ext cx="7902575" cy="1871663"/>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The application layer doesn't care about what happens at the lower layers, provided the transport layer carries the application's data safely from end to end.</a:t>
            </a:r>
          </a:p>
        </p:txBody>
      </p:sp>
      <p:sp>
        <p:nvSpPr>
          <p:cNvPr id="82982" name="Line 77"/>
          <p:cNvSpPr>
            <a:spLocks noChangeShapeType="1"/>
          </p:cNvSpPr>
          <p:nvPr/>
        </p:nvSpPr>
        <p:spPr bwMode="auto">
          <a:xfrm>
            <a:off x="462121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82983" name="Line 78"/>
          <p:cNvSpPr>
            <a:spLocks noChangeShapeType="1"/>
          </p:cNvSpPr>
          <p:nvPr/>
        </p:nvSpPr>
        <p:spPr bwMode="auto">
          <a:xfrm>
            <a:off x="651986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p:txBody>
          <a:bodyPr/>
          <a:lstStyle/>
          <a:p>
            <a:r>
              <a:rPr lang="en-GB" smtClean="0"/>
              <a:t>Layer Interaction:</a:t>
            </a:r>
            <a:br>
              <a:rPr lang="en-GB" smtClean="0"/>
            </a:br>
            <a:r>
              <a:rPr lang="en-GB" smtClean="0"/>
              <a:t>The Transport Layer</a:t>
            </a:r>
          </a:p>
        </p:txBody>
      </p:sp>
      <p:grpSp>
        <p:nvGrpSpPr>
          <p:cNvPr id="84995" name="Group 2"/>
          <p:cNvGrpSpPr>
            <a:grpSpLocks/>
          </p:cNvGrpSpPr>
          <p:nvPr/>
        </p:nvGrpSpPr>
        <p:grpSpPr bwMode="auto">
          <a:xfrm>
            <a:off x="3074988" y="2644775"/>
            <a:ext cx="1892300" cy="377825"/>
            <a:chOff x="1937" y="1666"/>
            <a:chExt cx="1192" cy="238"/>
          </a:xfrm>
        </p:grpSpPr>
        <p:sp>
          <p:nvSpPr>
            <p:cNvPr id="85069"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5070"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5071"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4996" name="AutoShape 6"/>
          <p:cNvSpPr>
            <a:spLocks noChangeArrowheads="1"/>
          </p:cNvSpPr>
          <p:nvPr/>
        </p:nvSpPr>
        <p:spPr bwMode="auto">
          <a:xfrm>
            <a:off x="290195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84997" name="Oval 7"/>
          <p:cNvSpPr>
            <a:spLocks noChangeArrowheads="1"/>
          </p:cNvSpPr>
          <p:nvPr/>
        </p:nvSpPr>
        <p:spPr bwMode="auto">
          <a:xfrm>
            <a:off x="148590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4998" name="AutoShape 8"/>
          <p:cNvSpPr>
            <a:spLocks noChangeArrowheads="1"/>
          </p:cNvSpPr>
          <p:nvPr/>
        </p:nvSpPr>
        <p:spPr bwMode="auto">
          <a:xfrm>
            <a:off x="742791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84999" name="Oval 9"/>
          <p:cNvSpPr>
            <a:spLocks noChangeArrowheads="1"/>
          </p:cNvSpPr>
          <p:nvPr/>
        </p:nvSpPr>
        <p:spPr bwMode="auto">
          <a:xfrm>
            <a:off x="412591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5000" name="Oval 10"/>
          <p:cNvSpPr>
            <a:spLocks noChangeArrowheads="1"/>
          </p:cNvSpPr>
          <p:nvPr/>
        </p:nvSpPr>
        <p:spPr bwMode="auto">
          <a:xfrm>
            <a:off x="602456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5001" name="Line 11"/>
          <p:cNvSpPr>
            <a:spLocks noChangeShapeType="1"/>
          </p:cNvSpPr>
          <p:nvPr/>
        </p:nvSpPr>
        <p:spPr bwMode="auto">
          <a:xfrm flipV="1">
            <a:off x="330041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85002" name="Text Box 12"/>
          <p:cNvSpPr txBox="1">
            <a:spLocks noChangeArrowheads="1"/>
          </p:cNvSpPr>
          <p:nvPr/>
        </p:nvSpPr>
        <p:spPr bwMode="auto">
          <a:xfrm>
            <a:off x="207010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85003" name="Text Box 13"/>
          <p:cNvSpPr txBox="1">
            <a:spLocks noChangeArrowheads="1"/>
          </p:cNvSpPr>
          <p:nvPr/>
        </p:nvSpPr>
        <p:spPr bwMode="auto">
          <a:xfrm>
            <a:off x="386873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5004" name="Text Box 14"/>
          <p:cNvSpPr txBox="1">
            <a:spLocks noChangeArrowheads="1"/>
          </p:cNvSpPr>
          <p:nvPr/>
        </p:nvSpPr>
        <p:spPr bwMode="auto">
          <a:xfrm>
            <a:off x="784542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85005" name="Group 15"/>
          <p:cNvGrpSpPr>
            <a:grpSpLocks/>
          </p:cNvGrpSpPr>
          <p:nvPr/>
        </p:nvGrpSpPr>
        <p:grpSpPr bwMode="auto">
          <a:xfrm>
            <a:off x="1341438" y="2644775"/>
            <a:ext cx="1541462" cy="461963"/>
            <a:chOff x="845" y="1666"/>
            <a:chExt cx="971" cy="291"/>
          </a:xfrm>
        </p:grpSpPr>
        <p:sp>
          <p:nvSpPr>
            <p:cNvPr id="85067" name="AutoShape 16"/>
            <p:cNvSpPr>
              <a:spLocks noChangeArrowheads="1"/>
            </p:cNvSpPr>
            <p:nvPr/>
          </p:nvSpPr>
          <p:spPr bwMode="auto">
            <a:xfrm>
              <a:off x="845" y="1666"/>
              <a:ext cx="97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68" name="Text Box 17"/>
            <p:cNvSpPr txBox="1">
              <a:spLocks noChangeArrowheads="1"/>
            </p:cNvSpPr>
            <p:nvPr/>
          </p:nvSpPr>
          <p:spPr bwMode="auto">
            <a:xfrm>
              <a:off x="896"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5006" name="Group 18"/>
          <p:cNvGrpSpPr>
            <a:grpSpLocks/>
          </p:cNvGrpSpPr>
          <p:nvPr/>
        </p:nvGrpSpPr>
        <p:grpSpPr bwMode="auto">
          <a:xfrm>
            <a:off x="1325563" y="3109913"/>
            <a:ext cx="1557337" cy="461962"/>
            <a:chOff x="835" y="1959"/>
            <a:chExt cx="981" cy="291"/>
          </a:xfrm>
        </p:grpSpPr>
        <p:sp>
          <p:nvSpPr>
            <p:cNvPr id="85065" name="AutoShape 19"/>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66" name="Text Box 20"/>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5007" name="Group 21"/>
          <p:cNvGrpSpPr>
            <a:grpSpLocks/>
          </p:cNvGrpSpPr>
          <p:nvPr/>
        </p:nvGrpSpPr>
        <p:grpSpPr bwMode="auto">
          <a:xfrm>
            <a:off x="1325563" y="3575050"/>
            <a:ext cx="1557337" cy="461963"/>
            <a:chOff x="835" y="2252"/>
            <a:chExt cx="981" cy="291"/>
          </a:xfrm>
        </p:grpSpPr>
        <p:sp>
          <p:nvSpPr>
            <p:cNvPr id="85063" name="AutoShape 22"/>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64" name="Text Box 23"/>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5008" name="Group 24"/>
          <p:cNvGrpSpPr>
            <a:grpSpLocks/>
          </p:cNvGrpSpPr>
          <p:nvPr/>
        </p:nvGrpSpPr>
        <p:grpSpPr bwMode="auto">
          <a:xfrm>
            <a:off x="1325563" y="4040188"/>
            <a:ext cx="1557337" cy="461962"/>
            <a:chOff x="835" y="2545"/>
            <a:chExt cx="981" cy="291"/>
          </a:xfrm>
        </p:grpSpPr>
        <p:sp>
          <p:nvSpPr>
            <p:cNvPr id="85061" name="AutoShape 25"/>
            <p:cNvSpPr>
              <a:spLocks noChangeArrowheads="1"/>
            </p:cNvSpPr>
            <p:nvPr/>
          </p:nvSpPr>
          <p:spPr bwMode="auto">
            <a:xfrm>
              <a:off x="835" y="2545"/>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62" name="Text Box 26"/>
            <p:cNvSpPr txBox="1">
              <a:spLocks noChangeArrowheads="1"/>
            </p:cNvSpPr>
            <p:nvPr/>
          </p:nvSpPr>
          <p:spPr bwMode="auto">
            <a:xfrm>
              <a:off x="111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5009" name="Group 27"/>
          <p:cNvGrpSpPr>
            <a:grpSpLocks/>
          </p:cNvGrpSpPr>
          <p:nvPr/>
        </p:nvGrpSpPr>
        <p:grpSpPr bwMode="auto">
          <a:xfrm>
            <a:off x="1325563" y="4505325"/>
            <a:ext cx="2797175" cy="461963"/>
            <a:chOff x="835" y="2838"/>
            <a:chExt cx="1762" cy="291"/>
          </a:xfrm>
        </p:grpSpPr>
        <p:sp>
          <p:nvSpPr>
            <p:cNvPr id="85059" name="AutoShape 28"/>
            <p:cNvSpPr>
              <a:spLocks noChangeArrowheads="1"/>
            </p:cNvSpPr>
            <p:nvPr/>
          </p:nvSpPr>
          <p:spPr bwMode="auto">
            <a:xfrm>
              <a:off x="835" y="2838"/>
              <a:ext cx="176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60" name="Text Box 29"/>
            <p:cNvSpPr txBox="1">
              <a:spLocks noChangeArrowheads="1"/>
            </p:cNvSpPr>
            <p:nvPr/>
          </p:nvSpPr>
          <p:spPr bwMode="auto">
            <a:xfrm>
              <a:off x="1387"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5010" name="Group 30"/>
          <p:cNvGrpSpPr>
            <a:grpSpLocks/>
          </p:cNvGrpSpPr>
          <p:nvPr/>
        </p:nvGrpSpPr>
        <p:grpSpPr bwMode="auto">
          <a:xfrm>
            <a:off x="3397250" y="3575050"/>
            <a:ext cx="1557338" cy="461963"/>
            <a:chOff x="2140" y="2252"/>
            <a:chExt cx="981" cy="291"/>
          </a:xfrm>
        </p:grpSpPr>
        <p:sp>
          <p:nvSpPr>
            <p:cNvPr id="85057" name="AutoShape 31"/>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58" name="Text Box 32"/>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5011" name="Group 33"/>
          <p:cNvGrpSpPr>
            <a:grpSpLocks/>
          </p:cNvGrpSpPr>
          <p:nvPr/>
        </p:nvGrpSpPr>
        <p:grpSpPr bwMode="auto">
          <a:xfrm>
            <a:off x="3397250" y="4040188"/>
            <a:ext cx="725488" cy="461962"/>
            <a:chOff x="2140" y="2545"/>
            <a:chExt cx="457" cy="291"/>
          </a:xfrm>
        </p:grpSpPr>
        <p:sp>
          <p:nvSpPr>
            <p:cNvPr id="85055" name="AutoShape 34"/>
            <p:cNvSpPr>
              <a:spLocks noChangeArrowheads="1"/>
            </p:cNvSpPr>
            <p:nvPr/>
          </p:nvSpPr>
          <p:spPr bwMode="auto">
            <a:xfrm>
              <a:off x="2140"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56" name="Text Box 35"/>
            <p:cNvSpPr txBox="1">
              <a:spLocks noChangeArrowheads="1"/>
            </p:cNvSpPr>
            <p:nvPr/>
          </p:nvSpPr>
          <p:spPr bwMode="auto">
            <a:xfrm>
              <a:off x="2159"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5012" name="Group 36"/>
          <p:cNvGrpSpPr>
            <a:grpSpLocks/>
          </p:cNvGrpSpPr>
          <p:nvPr/>
        </p:nvGrpSpPr>
        <p:grpSpPr bwMode="auto">
          <a:xfrm>
            <a:off x="4229100" y="4040188"/>
            <a:ext cx="725488" cy="461962"/>
            <a:chOff x="2664" y="2545"/>
            <a:chExt cx="457" cy="291"/>
          </a:xfrm>
        </p:grpSpPr>
        <p:sp>
          <p:nvSpPr>
            <p:cNvPr id="85053" name="AutoShape 37"/>
            <p:cNvSpPr>
              <a:spLocks noChangeArrowheads="1"/>
            </p:cNvSpPr>
            <p:nvPr/>
          </p:nvSpPr>
          <p:spPr bwMode="auto">
            <a:xfrm>
              <a:off x="2664"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54" name="Text Box 38"/>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5013" name="AutoShape 39"/>
          <p:cNvSpPr>
            <a:spLocks noChangeArrowheads="1"/>
          </p:cNvSpPr>
          <p:nvPr/>
        </p:nvSpPr>
        <p:spPr bwMode="auto">
          <a:xfrm>
            <a:off x="495776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5014" name="Group 40"/>
          <p:cNvGrpSpPr>
            <a:grpSpLocks/>
          </p:cNvGrpSpPr>
          <p:nvPr/>
        </p:nvGrpSpPr>
        <p:grpSpPr bwMode="auto">
          <a:xfrm>
            <a:off x="5453063" y="3575050"/>
            <a:ext cx="1558925" cy="461963"/>
            <a:chOff x="3435" y="2252"/>
            <a:chExt cx="982" cy="291"/>
          </a:xfrm>
        </p:grpSpPr>
        <p:sp>
          <p:nvSpPr>
            <p:cNvPr id="85051" name="AutoShape 41"/>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52" name="Text Box 42"/>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5015" name="Group 43"/>
          <p:cNvGrpSpPr>
            <a:grpSpLocks/>
          </p:cNvGrpSpPr>
          <p:nvPr/>
        </p:nvGrpSpPr>
        <p:grpSpPr bwMode="auto">
          <a:xfrm>
            <a:off x="5453063" y="4040188"/>
            <a:ext cx="725487" cy="461962"/>
            <a:chOff x="3435" y="2545"/>
            <a:chExt cx="457" cy="291"/>
          </a:xfrm>
        </p:grpSpPr>
        <p:sp>
          <p:nvSpPr>
            <p:cNvPr id="85049" name="AutoShape 44"/>
            <p:cNvSpPr>
              <a:spLocks noChangeArrowheads="1"/>
            </p:cNvSpPr>
            <p:nvPr/>
          </p:nvSpPr>
          <p:spPr bwMode="auto">
            <a:xfrm>
              <a:off x="3435"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50" name="Text Box 45"/>
            <p:cNvSpPr txBox="1">
              <a:spLocks noChangeArrowheads="1"/>
            </p:cNvSpPr>
            <p:nvPr/>
          </p:nvSpPr>
          <p:spPr bwMode="auto">
            <a:xfrm>
              <a:off x="3454"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5016" name="Group 46"/>
          <p:cNvGrpSpPr>
            <a:grpSpLocks/>
          </p:cNvGrpSpPr>
          <p:nvPr/>
        </p:nvGrpSpPr>
        <p:grpSpPr bwMode="auto">
          <a:xfrm>
            <a:off x="6284913" y="4040188"/>
            <a:ext cx="727075" cy="461962"/>
            <a:chOff x="3959" y="2545"/>
            <a:chExt cx="458" cy="291"/>
          </a:xfrm>
        </p:grpSpPr>
        <p:sp>
          <p:nvSpPr>
            <p:cNvPr id="85047" name="AutoShape 47"/>
            <p:cNvSpPr>
              <a:spLocks noChangeArrowheads="1"/>
            </p:cNvSpPr>
            <p:nvPr/>
          </p:nvSpPr>
          <p:spPr bwMode="auto">
            <a:xfrm>
              <a:off x="3959" y="2545"/>
              <a:ext cx="45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48" name="Text Box 48"/>
            <p:cNvSpPr txBox="1">
              <a:spLocks noChangeArrowheads="1"/>
            </p:cNvSpPr>
            <p:nvPr/>
          </p:nvSpPr>
          <p:spPr bwMode="auto">
            <a:xfrm>
              <a:off x="397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5017" name="AutoShape 49"/>
          <p:cNvSpPr>
            <a:spLocks noChangeArrowheads="1"/>
          </p:cNvSpPr>
          <p:nvPr/>
        </p:nvSpPr>
        <p:spPr bwMode="auto">
          <a:xfrm>
            <a:off x="701516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5018" name="Group 50"/>
          <p:cNvGrpSpPr>
            <a:grpSpLocks/>
          </p:cNvGrpSpPr>
          <p:nvPr/>
        </p:nvGrpSpPr>
        <p:grpSpPr bwMode="auto">
          <a:xfrm>
            <a:off x="7524750" y="2644775"/>
            <a:ext cx="1558925" cy="461963"/>
            <a:chOff x="4740" y="1666"/>
            <a:chExt cx="982" cy="291"/>
          </a:xfrm>
        </p:grpSpPr>
        <p:sp>
          <p:nvSpPr>
            <p:cNvPr id="85045" name="AutoShape 51"/>
            <p:cNvSpPr>
              <a:spLocks noChangeArrowheads="1"/>
            </p:cNvSpPr>
            <p:nvPr/>
          </p:nvSpPr>
          <p:spPr bwMode="auto">
            <a:xfrm>
              <a:off x="4740" y="1666"/>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46" name="Text Box 52"/>
            <p:cNvSpPr txBox="1">
              <a:spLocks noChangeArrowheads="1"/>
            </p:cNvSpPr>
            <p:nvPr/>
          </p:nvSpPr>
          <p:spPr bwMode="auto">
            <a:xfrm>
              <a:off x="4795"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5019" name="Group 53"/>
          <p:cNvGrpSpPr>
            <a:grpSpLocks/>
          </p:cNvGrpSpPr>
          <p:nvPr/>
        </p:nvGrpSpPr>
        <p:grpSpPr bwMode="auto">
          <a:xfrm>
            <a:off x="7524750" y="3109913"/>
            <a:ext cx="1558925" cy="461962"/>
            <a:chOff x="4740" y="1959"/>
            <a:chExt cx="982" cy="291"/>
          </a:xfrm>
        </p:grpSpPr>
        <p:sp>
          <p:nvSpPr>
            <p:cNvPr id="85043" name="AutoShape 54"/>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44" name="Text Box 55"/>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5020" name="Group 56"/>
          <p:cNvGrpSpPr>
            <a:grpSpLocks/>
          </p:cNvGrpSpPr>
          <p:nvPr/>
        </p:nvGrpSpPr>
        <p:grpSpPr bwMode="auto">
          <a:xfrm>
            <a:off x="7524750" y="3575050"/>
            <a:ext cx="1558925" cy="461963"/>
            <a:chOff x="4740" y="2252"/>
            <a:chExt cx="982" cy="291"/>
          </a:xfrm>
        </p:grpSpPr>
        <p:sp>
          <p:nvSpPr>
            <p:cNvPr id="85041" name="AutoShape 57"/>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42" name="Text Box 58"/>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5021" name="Group 59"/>
          <p:cNvGrpSpPr>
            <a:grpSpLocks/>
          </p:cNvGrpSpPr>
          <p:nvPr/>
        </p:nvGrpSpPr>
        <p:grpSpPr bwMode="auto">
          <a:xfrm>
            <a:off x="7524750" y="4040188"/>
            <a:ext cx="1558925" cy="461962"/>
            <a:chOff x="4740" y="2545"/>
            <a:chExt cx="982" cy="291"/>
          </a:xfrm>
        </p:grpSpPr>
        <p:sp>
          <p:nvSpPr>
            <p:cNvPr id="85039" name="AutoShape 60"/>
            <p:cNvSpPr>
              <a:spLocks noChangeArrowheads="1"/>
            </p:cNvSpPr>
            <p:nvPr/>
          </p:nvSpPr>
          <p:spPr bwMode="auto">
            <a:xfrm>
              <a:off x="4740" y="2545"/>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40" name="Text Box 61"/>
            <p:cNvSpPr txBox="1">
              <a:spLocks noChangeArrowheads="1"/>
            </p:cNvSpPr>
            <p:nvPr/>
          </p:nvSpPr>
          <p:spPr bwMode="auto">
            <a:xfrm>
              <a:off x="5021"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5022" name="Group 62"/>
          <p:cNvGrpSpPr>
            <a:grpSpLocks/>
          </p:cNvGrpSpPr>
          <p:nvPr/>
        </p:nvGrpSpPr>
        <p:grpSpPr bwMode="auto">
          <a:xfrm>
            <a:off x="6284913" y="4505325"/>
            <a:ext cx="2798762" cy="461963"/>
            <a:chOff x="3959" y="2838"/>
            <a:chExt cx="1763" cy="291"/>
          </a:xfrm>
        </p:grpSpPr>
        <p:sp>
          <p:nvSpPr>
            <p:cNvPr id="85037" name="AutoShape 63"/>
            <p:cNvSpPr>
              <a:spLocks noChangeArrowheads="1"/>
            </p:cNvSpPr>
            <p:nvPr/>
          </p:nvSpPr>
          <p:spPr bwMode="auto">
            <a:xfrm>
              <a:off x="3959" y="2838"/>
              <a:ext cx="1764"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38" name="Text Box 64"/>
            <p:cNvSpPr txBox="1">
              <a:spLocks noChangeArrowheads="1"/>
            </p:cNvSpPr>
            <p:nvPr/>
          </p:nvSpPr>
          <p:spPr bwMode="auto">
            <a:xfrm>
              <a:off x="4511"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5023" name="Group 65"/>
          <p:cNvGrpSpPr>
            <a:grpSpLocks/>
          </p:cNvGrpSpPr>
          <p:nvPr/>
        </p:nvGrpSpPr>
        <p:grpSpPr bwMode="auto">
          <a:xfrm>
            <a:off x="4229100" y="4505325"/>
            <a:ext cx="1949450" cy="461963"/>
            <a:chOff x="2664" y="2838"/>
            <a:chExt cx="1228" cy="291"/>
          </a:xfrm>
        </p:grpSpPr>
        <p:sp>
          <p:nvSpPr>
            <p:cNvPr id="85035" name="AutoShape 66"/>
            <p:cNvSpPr>
              <a:spLocks noChangeArrowheads="1"/>
            </p:cNvSpPr>
            <p:nvPr/>
          </p:nvSpPr>
          <p:spPr bwMode="auto">
            <a:xfrm>
              <a:off x="2664" y="2838"/>
              <a:ext cx="122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5036" name="Text Box 67"/>
            <p:cNvSpPr txBox="1">
              <a:spLocks noChangeArrowheads="1"/>
            </p:cNvSpPr>
            <p:nvPr/>
          </p:nvSpPr>
          <p:spPr bwMode="auto">
            <a:xfrm>
              <a:off x="2949"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5024" name="Group 68"/>
          <p:cNvGrpSpPr>
            <a:grpSpLocks/>
          </p:cNvGrpSpPr>
          <p:nvPr/>
        </p:nvGrpSpPr>
        <p:grpSpPr bwMode="auto">
          <a:xfrm>
            <a:off x="3060700" y="3109913"/>
            <a:ext cx="1892300" cy="377825"/>
            <a:chOff x="1928" y="1959"/>
            <a:chExt cx="1192" cy="238"/>
          </a:xfrm>
        </p:grpSpPr>
        <p:sp>
          <p:nvSpPr>
            <p:cNvPr id="85032" name="Freeform 69"/>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5033" name="Freeform 70"/>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sp>
          <p:nvSpPr>
            <p:cNvPr id="85034" name="Freeform 71"/>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solidFill>
              <a:srgbClr val="FF0000"/>
            </a:solidFill>
            <a:ln w="12600">
              <a:solidFill>
                <a:srgbClr val="000000"/>
              </a:solidFill>
              <a:round/>
              <a:headEnd/>
              <a:tailEnd/>
            </a:ln>
          </p:spPr>
          <p:txBody>
            <a:bodyPr wrap="none" anchor="ctr">
              <a:prstTxWarp prst="textNoShape">
                <a:avLst/>
              </a:prstTxWarp>
            </a:bodyPr>
            <a:lstStyle/>
            <a:p>
              <a:endParaRPr lang="en-US"/>
            </a:p>
          </p:txBody>
        </p:sp>
      </p:grpSp>
      <p:sp>
        <p:nvSpPr>
          <p:cNvPr id="85025" name="AutoShape 72"/>
          <p:cNvSpPr>
            <a:spLocks noChangeArrowheads="1"/>
          </p:cNvSpPr>
          <p:nvPr/>
        </p:nvSpPr>
        <p:spPr bwMode="auto">
          <a:xfrm>
            <a:off x="546893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5026" name="AutoShape 73"/>
          <p:cNvSpPr>
            <a:spLocks noChangeArrowheads="1"/>
          </p:cNvSpPr>
          <p:nvPr/>
        </p:nvSpPr>
        <p:spPr bwMode="auto">
          <a:xfrm>
            <a:off x="545306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600">
            <a:solidFill>
              <a:srgbClr val="000000"/>
            </a:solidFill>
            <a:miter lim="800000"/>
            <a:headEnd/>
            <a:tailEnd/>
          </a:ln>
        </p:spPr>
        <p:txBody>
          <a:bodyPr wrap="none" anchor="ctr">
            <a:prstTxWarp prst="textNoShape">
              <a:avLst/>
            </a:prstTxWarp>
          </a:bodyPr>
          <a:lstStyle/>
          <a:p>
            <a:endParaRPr lang="en-US"/>
          </a:p>
        </p:txBody>
      </p:sp>
      <p:sp>
        <p:nvSpPr>
          <p:cNvPr id="85027" name="Text Box 74"/>
          <p:cNvSpPr txBox="1">
            <a:spLocks noChangeArrowheads="1"/>
          </p:cNvSpPr>
          <p:nvPr/>
        </p:nvSpPr>
        <p:spPr bwMode="auto">
          <a:xfrm>
            <a:off x="563880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0932" name="Text Box 75"/>
          <p:cNvSpPr txBox="1">
            <a:spLocks noChangeArrowheads="1"/>
          </p:cNvSpPr>
          <p:nvPr/>
        </p:nvSpPr>
        <p:spPr bwMode="auto">
          <a:xfrm>
            <a:off x="1281113" y="1477963"/>
            <a:ext cx="7880350" cy="1612900"/>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88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The transport layer instances at the two ends act as if they are talking to each other, but in reality they are each talking to the IP layer below it.  The transport layer doesn't care about what the application layer is doing above it.</a:t>
            </a:r>
          </a:p>
        </p:txBody>
      </p:sp>
      <p:sp>
        <p:nvSpPr>
          <p:cNvPr id="80933" name="Text Box 76"/>
          <p:cNvSpPr txBox="1">
            <a:spLocks noChangeArrowheads="1"/>
          </p:cNvSpPr>
          <p:nvPr/>
        </p:nvSpPr>
        <p:spPr bwMode="auto">
          <a:xfrm>
            <a:off x="1270000" y="3590925"/>
            <a:ext cx="7859713" cy="1439863"/>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The transport layer doesn't care what happens in the IP layer or below, as long as the IP layer can move </a:t>
            </a:r>
            <a:r>
              <a:rPr lang="en-GB" sz="2200" dirty="0" err="1">
                <a:solidFill>
                  <a:srgbClr val="000000"/>
                </a:solidFill>
                <a:latin typeface="+mn-lt"/>
                <a:ea typeface="DejaVu Sans" charset="0"/>
                <a:cs typeface="DejaVu Sans" charset="0"/>
              </a:rPr>
              <a:t>datagrams</a:t>
            </a:r>
            <a:r>
              <a:rPr lang="en-GB" sz="2200" dirty="0">
                <a:solidFill>
                  <a:srgbClr val="000000"/>
                </a:solidFill>
                <a:latin typeface="+mn-lt"/>
                <a:ea typeface="DejaVu Sans" charset="0"/>
                <a:cs typeface="DejaVu Sans" charset="0"/>
              </a:rPr>
              <a:t> from one side to the other.</a:t>
            </a:r>
          </a:p>
        </p:txBody>
      </p:sp>
      <p:sp>
        <p:nvSpPr>
          <p:cNvPr id="85030" name="Line 77"/>
          <p:cNvSpPr>
            <a:spLocks noChangeShapeType="1"/>
          </p:cNvSpPr>
          <p:nvPr/>
        </p:nvSpPr>
        <p:spPr bwMode="auto">
          <a:xfrm>
            <a:off x="462121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85031" name="Line 78"/>
          <p:cNvSpPr>
            <a:spLocks noChangeShapeType="1"/>
          </p:cNvSpPr>
          <p:nvPr/>
        </p:nvSpPr>
        <p:spPr bwMode="auto">
          <a:xfrm>
            <a:off x="651986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p:txBody>
          <a:bodyPr/>
          <a:lstStyle/>
          <a:p>
            <a:r>
              <a:rPr lang="en-GB" smtClean="0"/>
              <a:t>Layer Interaction:</a:t>
            </a:r>
            <a:br>
              <a:rPr lang="en-GB" smtClean="0"/>
            </a:br>
            <a:r>
              <a:rPr lang="en-GB" smtClean="0"/>
              <a:t>The Network Layer (IP)</a:t>
            </a:r>
          </a:p>
        </p:txBody>
      </p:sp>
      <p:grpSp>
        <p:nvGrpSpPr>
          <p:cNvPr id="87043" name="Group 2"/>
          <p:cNvGrpSpPr>
            <a:grpSpLocks/>
          </p:cNvGrpSpPr>
          <p:nvPr/>
        </p:nvGrpSpPr>
        <p:grpSpPr bwMode="auto">
          <a:xfrm>
            <a:off x="3074988" y="2644775"/>
            <a:ext cx="1892300" cy="377825"/>
            <a:chOff x="1937" y="1666"/>
            <a:chExt cx="1192" cy="238"/>
          </a:xfrm>
        </p:grpSpPr>
        <p:sp>
          <p:nvSpPr>
            <p:cNvPr id="87117"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7118"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7119"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7044" name="AutoShape 6"/>
          <p:cNvSpPr>
            <a:spLocks noChangeArrowheads="1"/>
          </p:cNvSpPr>
          <p:nvPr/>
        </p:nvSpPr>
        <p:spPr bwMode="auto">
          <a:xfrm>
            <a:off x="290195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87045" name="Oval 7"/>
          <p:cNvSpPr>
            <a:spLocks noChangeArrowheads="1"/>
          </p:cNvSpPr>
          <p:nvPr/>
        </p:nvSpPr>
        <p:spPr bwMode="auto">
          <a:xfrm>
            <a:off x="148590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7046" name="AutoShape 8"/>
          <p:cNvSpPr>
            <a:spLocks noChangeArrowheads="1"/>
          </p:cNvSpPr>
          <p:nvPr/>
        </p:nvSpPr>
        <p:spPr bwMode="auto">
          <a:xfrm>
            <a:off x="742791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87047" name="Oval 9"/>
          <p:cNvSpPr>
            <a:spLocks noChangeArrowheads="1"/>
          </p:cNvSpPr>
          <p:nvPr/>
        </p:nvSpPr>
        <p:spPr bwMode="auto">
          <a:xfrm>
            <a:off x="412591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7048" name="Oval 10"/>
          <p:cNvSpPr>
            <a:spLocks noChangeArrowheads="1"/>
          </p:cNvSpPr>
          <p:nvPr/>
        </p:nvSpPr>
        <p:spPr bwMode="auto">
          <a:xfrm>
            <a:off x="602456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7049" name="Line 11"/>
          <p:cNvSpPr>
            <a:spLocks noChangeShapeType="1"/>
          </p:cNvSpPr>
          <p:nvPr/>
        </p:nvSpPr>
        <p:spPr bwMode="auto">
          <a:xfrm flipV="1">
            <a:off x="330041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87050" name="Text Box 12"/>
          <p:cNvSpPr txBox="1">
            <a:spLocks noChangeArrowheads="1"/>
          </p:cNvSpPr>
          <p:nvPr/>
        </p:nvSpPr>
        <p:spPr bwMode="auto">
          <a:xfrm>
            <a:off x="207010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87051" name="Text Box 14"/>
          <p:cNvSpPr txBox="1">
            <a:spLocks noChangeArrowheads="1"/>
          </p:cNvSpPr>
          <p:nvPr/>
        </p:nvSpPr>
        <p:spPr bwMode="auto">
          <a:xfrm>
            <a:off x="784542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87052" name="Group 15"/>
          <p:cNvGrpSpPr>
            <a:grpSpLocks/>
          </p:cNvGrpSpPr>
          <p:nvPr/>
        </p:nvGrpSpPr>
        <p:grpSpPr bwMode="auto">
          <a:xfrm>
            <a:off x="1341438" y="2644775"/>
            <a:ext cx="1541462" cy="461963"/>
            <a:chOff x="845" y="1666"/>
            <a:chExt cx="971" cy="291"/>
          </a:xfrm>
        </p:grpSpPr>
        <p:sp>
          <p:nvSpPr>
            <p:cNvPr id="87115" name="AutoShape 16"/>
            <p:cNvSpPr>
              <a:spLocks noChangeArrowheads="1"/>
            </p:cNvSpPr>
            <p:nvPr/>
          </p:nvSpPr>
          <p:spPr bwMode="auto">
            <a:xfrm>
              <a:off x="845" y="1666"/>
              <a:ext cx="97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16" name="Text Box 17"/>
            <p:cNvSpPr txBox="1">
              <a:spLocks noChangeArrowheads="1"/>
            </p:cNvSpPr>
            <p:nvPr/>
          </p:nvSpPr>
          <p:spPr bwMode="auto">
            <a:xfrm>
              <a:off x="896"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7053" name="Group 18"/>
          <p:cNvGrpSpPr>
            <a:grpSpLocks/>
          </p:cNvGrpSpPr>
          <p:nvPr/>
        </p:nvGrpSpPr>
        <p:grpSpPr bwMode="auto">
          <a:xfrm>
            <a:off x="1325563" y="3109913"/>
            <a:ext cx="1557337" cy="461962"/>
            <a:chOff x="835" y="1959"/>
            <a:chExt cx="981" cy="291"/>
          </a:xfrm>
        </p:grpSpPr>
        <p:sp>
          <p:nvSpPr>
            <p:cNvPr id="87113" name="AutoShape 19"/>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14" name="Text Box 20"/>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7054" name="Group 21"/>
          <p:cNvGrpSpPr>
            <a:grpSpLocks/>
          </p:cNvGrpSpPr>
          <p:nvPr/>
        </p:nvGrpSpPr>
        <p:grpSpPr bwMode="auto">
          <a:xfrm>
            <a:off x="1325563" y="3575050"/>
            <a:ext cx="1557337" cy="461963"/>
            <a:chOff x="835" y="2252"/>
            <a:chExt cx="981" cy="291"/>
          </a:xfrm>
        </p:grpSpPr>
        <p:sp>
          <p:nvSpPr>
            <p:cNvPr id="87111" name="AutoShape 22"/>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12" name="Text Box 23"/>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7055" name="Group 24"/>
          <p:cNvGrpSpPr>
            <a:grpSpLocks/>
          </p:cNvGrpSpPr>
          <p:nvPr/>
        </p:nvGrpSpPr>
        <p:grpSpPr bwMode="auto">
          <a:xfrm>
            <a:off x="1325563" y="4040188"/>
            <a:ext cx="1557337" cy="461962"/>
            <a:chOff x="835" y="2545"/>
            <a:chExt cx="981" cy="291"/>
          </a:xfrm>
        </p:grpSpPr>
        <p:sp>
          <p:nvSpPr>
            <p:cNvPr id="87109" name="AutoShape 25"/>
            <p:cNvSpPr>
              <a:spLocks noChangeArrowheads="1"/>
            </p:cNvSpPr>
            <p:nvPr/>
          </p:nvSpPr>
          <p:spPr bwMode="auto">
            <a:xfrm>
              <a:off x="835" y="2545"/>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10" name="Text Box 26"/>
            <p:cNvSpPr txBox="1">
              <a:spLocks noChangeArrowheads="1"/>
            </p:cNvSpPr>
            <p:nvPr/>
          </p:nvSpPr>
          <p:spPr bwMode="auto">
            <a:xfrm>
              <a:off x="111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7056" name="Group 27"/>
          <p:cNvGrpSpPr>
            <a:grpSpLocks/>
          </p:cNvGrpSpPr>
          <p:nvPr/>
        </p:nvGrpSpPr>
        <p:grpSpPr bwMode="auto">
          <a:xfrm>
            <a:off x="1325563" y="4505325"/>
            <a:ext cx="2797175" cy="461963"/>
            <a:chOff x="835" y="2838"/>
            <a:chExt cx="1762" cy="291"/>
          </a:xfrm>
        </p:grpSpPr>
        <p:sp>
          <p:nvSpPr>
            <p:cNvPr id="87107" name="AutoShape 28"/>
            <p:cNvSpPr>
              <a:spLocks noChangeArrowheads="1"/>
            </p:cNvSpPr>
            <p:nvPr/>
          </p:nvSpPr>
          <p:spPr bwMode="auto">
            <a:xfrm>
              <a:off x="835" y="2838"/>
              <a:ext cx="176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08" name="Text Box 29"/>
            <p:cNvSpPr txBox="1">
              <a:spLocks noChangeArrowheads="1"/>
            </p:cNvSpPr>
            <p:nvPr/>
          </p:nvSpPr>
          <p:spPr bwMode="auto">
            <a:xfrm>
              <a:off x="1387"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7057" name="Group 30"/>
          <p:cNvGrpSpPr>
            <a:grpSpLocks/>
          </p:cNvGrpSpPr>
          <p:nvPr/>
        </p:nvGrpSpPr>
        <p:grpSpPr bwMode="auto">
          <a:xfrm>
            <a:off x="3397250" y="3575050"/>
            <a:ext cx="1557338" cy="461963"/>
            <a:chOff x="2140" y="2252"/>
            <a:chExt cx="981" cy="291"/>
          </a:xfrm>
        </p:grpSpPr>
        <p:sp>
          <p:nvSpPr>
            <p:cNvPr id="87105" name="AutoShape 31"/>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06" name="Text Box 32"/>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7058" name="Group 33"/>
          <p:cNvGrpSpPr>
            <a:grpSpLocks/>
          </p:cNvGrpSpPr>
          <p:nvPr/>
        </p:nvGrpSpPr>
        <p:grpSpPr bwMode="auto">
          <a:xfrm>
            <a:off x="3397250" y="4040188"/>
            <a:ext cx="725488" cy="461962"/>
            <a:chOff x="2140" y="2545"/>
            <a:chExt cx="457" cy="291"/>
          </a:xfrm>
        </p:grpSpPr>
        <p:sp>
          <p:nvSpPr>
            <p:cNvPr id="87103" name="AutoShape 34"/>
            <p:cNvSpPr>
              <a:spLocks noChangeArrowheads="1"/>
            </p:cNvSpPr>
            <p:nvPr/>
          </p:nvSpPr>
          <p:spPr bwMode="auto">
            <a:xfrm>
              <a:off x="2140"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04" name="Text Box 35"/>
            <p:cNvSpPr txBox="1">
              <a:spLocks noChangeArrowheads="1"/>
            </p:cNvSpPr>
            <p:nvPr/>
          </p:nvSpPr>
          <p:spPr bwMode="auto">
            <a:xfrm>
              <a:off x="2159"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7059" name="Group 36"/>
          <p:cNvGrpSpPr>
            <a:grpSpLocks/>
          </p:cNvGrpSpPr>
          <p:nvPr/>
        </p:nvGrpSpPr>
        <p:grpSpPr bwMode="auto">
          <a:xfrm>
            <a:off x="4229100" y="4040188"/>
            <a:ext cx="725488" cy="461962"/>
            <a:chOff x="2664" y="2545"/>
            <a:chExt cx="457" cy="291"/>
          </a:xfrm>
        </p:grpSpPr>
        <p:sp>
          <p:nvSpPr>
            <p:cNvPr id="87101" name="AutoShape 37"/>
            <p:cNvSpPr>
              <a:spLocks noChangeArrowheads="1"/>
            </p:cNvSpPr>
            <p:nvPr/>
          </p:nvSpPr>
          <p:spPr bwMode="auto">
            <a:xfrm>
              <a:off x="2664"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02" name="Text Box 38"/>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7060" name="AutoShape 39"/>
          <p:cNvSpPr>
            <a:spLocks noChangeArrowheads="1"/>
          </p:cNvSpPr>
          <p:nvPr/>
        </p:nvSpPr>
        <p:spPr bwMode="auto">
          <a:xfrm>
            <a:off x="495776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7061" name="Group 40"/>
          <p:cNvGrpSpPr>
            <a:grpSpLocks/>
          </p:cNvGrpSpPr>
          <p:nvPr/>
        </p:nvGrpSpPr>
        <p:grpSpPr bwMode="auto">
          <a:xfrm>
            <a:off x="5453063" y="3575050"/>
            <a:ext cx="1558925" cy="461963"/>
            <a:chOff x="3435" y="2252"/>
            <a:chExt cx="982" cy="291"/>
          </a:xfrm>
        </p:grpSpPr>
        <p:sp>
          <p:nvSpPr>
            <p:cNvPr id="87099" name="AutoShape 41"/>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100" name="Text Box 42"/>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7062" name="Group 43"/>
          <p:cNvGrpSpPr>
            <a:grpSpLocks/>
          </p:cNvGrpSpPr>
          <p:nvPr/>
        </p:nvGrpSpPr>
        <p:grpSpPr bwMode="auto">
          <a:xfrm>
            <a:off x="5453063" y="4040188"/>
            <a:ext cx="725487" cy="461962"/>
            <a:chOff x="3435" y="2545"/>
            <a:chExt cx="457" cy="291"/>
          </a:xfrm>
        </p:grpSpPr>
        <p:sp>
          <p:nvSpPr>
            <p:cNvPr id="87097" name="AutoShape 44"/>
            <p:cNvSpPr>
              <a:spLocks noChangeArrowheads="1"/>
            </p:cNvSpPr>
            <p:nvPr/>
          </p:nvSpPr>
          <p:spPr bwMode="auto">
            <a:xfrm>
              <a:off x="3435" y="2545"/>
              <a:ext cx="458"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98" name="Text Box 45"/>
            <p:cNvSpPr txBox="1">
              <a:spLocks noChangeArrowheads="1"/>
            </p:cNvSpPr>
            <p:nvPr/>
          </p:nvSpPr>
          <p:spPr bwMode="auto">
            <a:xfrm>
              <a:off x="3454"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7063" name="Group 46"/>
          <p:cNvGrpSpPr>
            <a:grpSpLocks/>
          </p:cNvGrpSpPr>
          <p:nvPr/>
        </p:nvGrpSpPr>
        <p:grpSpPr bwMode="auto">
          <a:xfrm>
            <a:off x="6284913" y="4040188"/>
            <a:ext cx="727075" cy="461962"/>
            <a:chOff x="3959" y="2545"/>
            <a:chExt cx="458" cy="291"/>
          </a:xfrm>
        </p:grpSpPr>
        <p:sp>
          <p:nvSpPr>
            <p:cNvPr id="87095" name="AutoShape 47"/>
            <p:cNvSpPr>
              <a:spLocks noChangeArrowheads="1"/>
            </p:cNvSpPr>
            <p:nvPr/>
          </p:nvSpPr>
          <p:spPr bwMode="auto">
            <a:xfrm>
              <a:off x="3959" y="2545"/>
              <a:ext cx="45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96" name="Text Box 48"/>
            <p:cNvSpPr txBox="1">
              <a:spLocks noChangeArrowheads="1"/>
            </p:cNvSpPr>
            <p:nvPr/>
          </p:nvSpPr>
          <p:spPr bwMode="auto">
            <a:xfrm>
              <a:off x="3978"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7064" name="AutoShape 49"/>
          <p:cNvSpPr>
            <a:spLocks noChangeArrowheads="1"/>
          </p:cNvSpPr>
          <p:nvPr/>
        </p:nvSpPr>
        <p:spPr bwMode="auto">
          <a:xfrm>
            <a:off x="701516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7065" name="Group 50"/>
          <p:cNvGrpSpPr>
            <a:grpSpLocks/>
          </p:cNvGrpSpPr>
          <p:nvPr/>
        </p:nvGrpSpPr>
        <p:grpSpPr bwMode="auto">
          <a:xfrm>
            <a:off x="7524750" y="2644775"/>
            <a:ext cx="1558925" cy="461963"/>
            <a:chOff x="4740" y="1666"/>
            <a:chExt cx="982" cy="291"/>
          </a:xfrm>
        </p:grpSpPr>
        <p:sp>
          <p:nvSpPr>
            <p:cNvPr id="87093" name="AutoShape 51"/>
            <p:cNvSpPr>
              <a:spLocks noChangeArrowheads="1"/>
            </p:cNvSpPr>
            <p:nvPr/>
          </p:nvSpPr>
          <p:spPr bwMode="auto">
            <a:xfrm>
              <a:off x="4740" y="1666"/>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94" name="Text Box 52"/>
            <p:cNvSpPr txBox="1">
              <a:spLocks noChangeArrowheads="1"/>
            </p:cNvSpPr>
            <p:nvPr/>
          </p:nvSpPr>
          <p:spPr bwMode="auto">
            <a:xfrm>
              <a:off x="4795"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7066" name="Group 53"/>
          <p:cNvGrpSpPr>
            <a:grpSpLocks/>
          </p:cNvGrpSpPr>
          <p:nvPr/>
        </p:nvGrpSpPr>
        <p:grpSpPr bwMode="auto">
          <a:xfrm>
            <a:off x="7524750" y="3109913"/>
            <a:ext cx="1558925" cy="461962"/>
            <a:chOff x="4740" y="1959"/>
            <a:chExt cx="982" cy="291"/>
          </a:xfrm>
        </p:grpSpPr>
        <p:sp>
          <p:nvSpPr>
            <p:cNvPr id="87091" name="AutoShape 54"/>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92" name="Text Box 55"/>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7067" name="Group 56"/>
          <p:cNvGrpSpPr>
            <a:grpSpLocks/>
          </p:cNvGrpSpPr>
          <p:nvPr/>
        </p:nvGrpSpPr>
        <p:grpSpPr bwMode="auto">
          <a:xfrm>
            <a:off x="7524750" y="3575050"/>
            <a:ext cx="1558925" cy="461963"/>
            <a:chOff x="4740" y="2252"/>
            <a:chExt cx="982" cy="291"/>
          </a:xfrm>
        </p:grpSpPr>
        <p:sp>
          <p:nvSpPr>
            <p:cNvPr id="87089" name="AutoShape 57"/>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90" name="Text Box 58"/>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7068" name="Group 59"/>
          <p:cNvGrpSpPr>
            <a:grpSpLocks/>
          </p:cNvGrpSpPr>
          <p:nvPr/>
        </p:nvGrpSpPr>
        <p:grpSpPr bwMode="auto">
          <a:xfrm>
            <a:off x="7524750" y="4040188"/>
            <a:ext cx="1558925" cy="461962"/>
            <a:chOff x="4740" y="2545"/>
            <a:chExt cx="982" cy="291"/>
          </a:xfrm>
        </p:grpSpPr>
        <p:sp>
          <p:nvSpPr>
            <p:cNvPr id="87087" name="AutoShape 60"/>
            <p:cNvSpPr>
              <a:spLocks noChangeArrowheads="1"/>
            </p:cNvSpPr>
            <p:nvPr/>
          </p:nvSpPr>
          <p:spPr bwMode="auto">
            <a:xfrm>
              <a:off x="4740" y="2545"/>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88" name="Text Box 61"/>
            <p:cNvSpPr txBox="1">
              <a:spLocks noChangeArrowheads="1"/>
            </p:cNvSpPr>
            <p:nvPr/>
          </p:nvSpPr>
          <p:spPr bwMode="auto">
            <a:xfrm>
              <a:off x="5021"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7069" name="Group 62"/>
          <p:cNvGrpSpPr>
            <a:grpSpLocks/>
          </p:cNvGrpSpPr>
          <p:nvPr/>
        </p:nvGrpSpPr>
        <p:grpSpPr bwMode="auto">
          <a:xfrm>
            <a:off x="6284913" y="4505325"/>
            <a:ext cx="2798762" cy="461963"/>
            <a:chOff x="3959" y="2838"/>
            <a:chExt cx="1763" cy="291"/>
          </a:xfrm>
        </p:grpSpPr>
        <p:sp>
          <p:nvSpPr>
            <p:cNvPr id="87085" name="AutoShape 63"/>
            <p:cNvSpPr>
              <a:spLocks noChangeArrowheads="1"/>
            </p:cNvSpPr>
            <p:nvPr/>
          </p:nvSpPr>
          <p:spPr bwMode="auto">
            <a:xfrm>
              <a:off x="3959" y="2838"/>
              <a:ext cx="1764"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86" name="Text Box 64"/>
            <p:cNvSpPr txBox="1">
              <a:spLocks noChangeArrowheads="1"/>
            </p:cNvSpPr>
            <p:nvPr/>
          </p:nvSpPr>
          <p:spPr bwMode="auto">
            <a:xfrm>
              <a:off x="4511"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7070" name="Group 65"/>
          <p:cNvGrpSpPr>
            <a:grpSpLocks/>
          </p:cNvGrpSpPr>
          <p:nvPr/>
        </p:nvGrpSpPr>
        <p:grpSpPr bwMode="auto">
          <a:xfrm>
            <a:off x="4229100" y="4505325"/>
            <a:ext cx="1949450" cy="461963"/>
            <a:chOff x="2664" y="2838"/>
            <a:chExt cx="1228" cy="291"/>
          </a:xfrm>
        </p:grpSpPr>
        <p:sp>
          <p:nvSpPr>
            <p:cNvPr id="87083" name="AutoShape 66"/>
            <p:cNvSpPr>
              <a:spLocks noChangeArrowheads="1"/>
            </p:cNvSpPr>
            <p:nvPr/>
          </p:nvSpPr>
          <p:spPr bwMode="auto">
            <a:xfrm>
              <a:off x="2664" y="2838"/>
              <a:ext cx="1229"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7084" name="Text Box 67"/>
            <p:cNvSpPr txBox="1">
              <a:spLocks noChangeArrowheads="1"/>
            </p:cNvSpPr>
            <p:nvPr/>
          </p:nvSpPr>
          <p:spPr bwMode="auto">
            <a:xfrm>
              <a:off x="2949" y="2838"/>
              <a:ext cx="6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7071" name="Group 68"/>
          <p:cNvGrpSpPr>
            <a:grpSpLocks/>
          </p:cNvGrpSpPr>
          <p:nvPr/>
        </p:nvGrpSpPr>
        <p:grpSpPr bwMode="auto">
          <a:xfrm>
            <a:off x="3060700" y="3109913"/>
            <a:ext cx="1892300" cy="377825"/>
            <a:chOff x="1928" y="1959"/>
            <a:chExt cx="1192" cy="238"/>
          </a:xfrm>
        </p:grpSpPr>
        <p:sp>
          <p:nvSpPr>
            <p:cNvPr id="87080" name="Freeform 69"/>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7081" name="Freeform 70"/>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7082" name="Freeform 71"/>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7072" name="AutoShape 72"/>
          <p:cNvSpPr>
            <a:spLocks noChangeArrowheads="1"/>
          </p:cNvSpPr>
          <p:nvPr/>
        </p:nvSpPr>
        <p:spPr bwMode="auto">
          <a:xfrm>
            <a:off x="546893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7073" name="AutoShape 73"/>
          <p:cNvSpPr>
            <a:spLocks noChangeArrowheads="1"/>
          </p:cNvSpPr>
          <p:nvPr/>
        </p:nvSpPr>
        <p:spPr bwMode="auto">
          <a:xfrm>
            <a:off x="545306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7074" name="Text Box 74"/>
          <p:cNvSpPr txBox="1">
            <a:spLocks noChangeArrowheads="1"/>
          </p:cNvSpPr>
          <p:nvPr/>
        </p:nvSpPr>
        <p:spPr bwMode="auto">
          <a:xfrm>
            <a:off x="563880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2980" name="Text Box 75"/>
          <p:cNvSpPr txBox="1">
            <a:spLocks noChangeArrowheads="1"/>
          </p:cNvSpPr>
          <p:nvPr/>
        </p:nvSpPr>
        <p:spPr bwMode="auto">
          <a:xfrm>
            <a:off x="1258888" y="4038600"/>
            <a:ext cx="7924800" cy="1008063"/>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The IP layer works forwards messages hop by hop from one side to the other side.</a:t>
            </a:r>
          </a:p>
        </p:txBody>
      </p:sp>
      <p:sp>
        <p:nvSpPr>
          <p:cNvPr id="82981" name="Text Box 76"/>
          <p:cNvSpPr txBox="1">
            <a:spLocks noChangeArrowheads="1"/>
          </p:cNvSpPr>
          <p:nvPr/>
        </p:nvSpPr>
        <p:spPr bwMode="auto">
          <a:xfrm>
            <a:off x="1258888" y="1943100"/>
            <a:ext cx="7935912" cy="1638300"/>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defRPr/>
            </a:pPr>
            <a:r>
              <a:rPr lang="en-GB" sz="2200" dirty="0">
                <a:solidFill>
                  <a:srgbClr val="000000"/>
                </a:solidFill>
                <a:latin typeface="+mn-lt"/>
                <a:ea typeface="DejaVu Sans" charset="0"/>
                <a:cs typeface="DejaVu Sans" charset="0"/>
              </a:rPr>
              <a:t>The IP layer has to know a lot about the topology of the network (which host is connected to which router, which routers are connected to each other), but it doesn't care about what happens at the upper layers.</a:t>
            </a:r>
          </a:p>
        </p:txBody>
      </p:sp>
      <p:sp>
        <p:nvSpPr>
          <p:cNvPr id="87077" name="Line 77"/>
          <p:cNvSpPr>
            <a:spLocks noChangeShapeType="1"/>
          </p:cNvSpPr>
          <p:nvPr/>
        </p:nvSpPr>
        <p:spPr bwMode="auto">
          <a:xfrm>
            <a:off x="462121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87078" name="Line 78"/>
          <p:cNvSpPr>
            <a:spLocks noChangeShapeType="1"/>
          </p:cNvSpPr>
          <p:nvPr/>
        </p:nvSpPr>
        <p:spPr bwMode="auto">
          <a:xfrm>
            <a:off x="651986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
        <p:nvSpPr>
          <p:cNvPr id="87079" name="Text Box 13"/>
          <p:cNvSpPr txBox="1">
            <a:spLocks noChangeArrowheads="1"/>
          </p:cNvSpPr>
          <p:nvPr/>
        </p:nvSpPr>
        <p:spPr bwMode="auto">
          <a:xfrm>
            <a:off x="386873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p:txBody>
          <a:bodyPr/>
          <a:lstStyle/>
          <a:p>
            <a:r>
              <a:rPr lang="en-GB" smtClean="0"/>
              <a:t>Layer Interaction:</a:t>
            </a:r>
            <a:br>
              <a:rPr lang="en-GB" smtClean="0"/>
            </a:br>
            <a:r>
              <a:rPr lang="en-GB" smtClean="0"/>
              <a:t>Link and Physical Layers</a:t>
            </a:r>
          </a:p>
        </p:txBody>
      </p:sp>
      <p:grpSp>
        <p:nvGrpSpPr>
          <p:cNvPr id="89091" name="Group 2"/>
          <p:cNvGrpSpPr>
            <a:grpSpLocks/>
          </p:cNvGrpSpPr>
          <p:nvPr/>
        </p:nvGrpSpPr>
        <p:grpSpPr bwMode="auto">
          <a:xfrm>
            <a:off x="3074988" y="2644775"/>
            <a:ext cx="1892300" cy="377825"/>
            <a:chOff x="1937" y="1666"/>
            <a:chExt cx="1192" cy="238"/>
          </a:xfrm>
        </p:grpSpPr>
        <p:sp>
          <p:nvSpPr>
            <p:cNvPr id="89164" name="Freeform 3"/>
            <p:cNvSpPr>
              <a:spLocks noChangeArrowheads="1"/>
            </p:cNvSpPr>
            <p:nvPr/>
          </p:nvSpPr>
          <p:spPr bwMode="auto">
            <a:xfrm>
              <a:off x="1937" y="1666"/>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9165" name="Freeform 4"/>
            <p:cNvSpPr>
              <a:spLocks noChangeArrowheads="1"/>
            </p:cNvSpPr>
            <p:nvPr/>
          </p:nvSpPr>
          <p:spPr bwMode="auto">
            <a:xfrm>
              <a:off x="3093" y="1726"/>
              <a:ext cx="37" cy="121"/>
            </a:xfrm>
            <a:custGeom>
              <a:avLst/>
              <a:gdLst>
                <a:gd name="T0" fmla="*/ 2 w 164"/>
                <a:gd name="T1" fmla="*/ 0 h 532"/>
                <a:gd name="T2" fmla="*/ 0 w 164"/>
                <a:gd name="T3" fmla="*/ 0 h 532"/>
                <a:gd name="T4" fmla="*/ 0 w 164"/>
                <a:gd name="T5" fmla="*/ 6 h 532"/>
                <a:gd name="T6" fmla="*/ 2 w 164"/>
                <a:gd name="T7" fmla="*/ 6 h 532"/>
                <a:gd name="T8" fmla="*/ 2 w 164"/>
                <a:gd name="T9" fmla="*/ 0 h 532"/>
                <a:gd name="T10" fmla="*/ 0 60000 65536"/>
                <a:gd name="T11" fmla="*/ 0 60000 65536"/>
                <a:gd name="T12" fmla="*/ 0 60000 65536"/>
                <a:gd name="T13" fmla="*/ 0 60000 65536"/>
                <a:gd name="T14" fmla="*/ 0 60000 65536"/>
                <a:gd name="T15" fmla="*/ 0 w 164"/>
                <a:gd name="T16" fmla="*/ 0 h 532"/>
                <a:gd name="T17" fmla="*/ 164 w 164"/>
                <a:gd name="T18" fmla="*/ 532 h 532"/>
              </a:gdLst>
              <a:ahLst/>
              <a:cxnLst>
                <a:cxn ang="T10">
                  <a:pos x="T0" y="T1"/>
                </a:cxn>
                <a:cxn ang="T11">
                  <a:pos x="T2" y="T3"/>
                </a:cxn>
                <a:cxn ang="T12">
                  <a:pos x="T4" y="T5"/>
                </a:cxn>
                <a:cxn ang="T13">
                  <a:pos x="T6" y="T7"/>
                </a:cxn>
                <a:cxn ang="T14">
                  <a:pos x="T8" y="T9"/>
                </a:cxn>
              </a:cxnLst>
              <a:rect l="T15" t="T16" r="T17" b="T18"/>
              <a:pathLst>
                <a:path w="164" h="532">
                  <a:moveTo>
                    <a:pt x="163" y="0"/>
                  </a:moveTo>
                  <a:lnTo>
                    <a:pt x="0" y="0"/>
                  </a:lnTo>
                  <a:lnTo>
                    <a:pt x="0" y="531"/>
                  </a:lnTo>
                  <a:lnTo>
                    <a:pt x="163" y="531"/>
                  </a:lnTo>
                  <a:lnTo>
                    <a:pt x="163"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9166" name="Freeform 5"/>
            <p:cNvSpPr>
              <a:spLocks noChangeArrowheads="1"/>
            </p:cNvSpPr>
            <p:nvPr/>
          </p:nvSpPr>
          <p:spPr bwMode="auto">
            <a:xfrm>
              <a:off x="2981" y="1726"/>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9092" name="AutoShape 6"/>
          <p:cNvSpPr>
            <a:spLocks noChangeArrowheads="1"/>
          </p:cNvSpPr>
          <p:nvPr/>
        </p:nvSpPr>
        <p:spPr bwMode="auto">
          <a:xfrm>
            <a:off x="2901950"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89093" name="Oval 7"/>
          <p:cNvSpPr>
            <a:spLocks noChangeArrowheads="1"/>
          </p:cNvSpPr>
          <p:nvPr/>
        </p:nvSpPr>
        <p:spPr bwMode="auto">
          <a:xfrm>
            <a:off x="1485900" y="5791200"/>
            <a:ext cx="1884363" cy="596900"/>
          </a:xfrm>
          <a:prstGeom prst="ellipse">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9094" name="AutoShape 8"/>
          <p:cNvSpPr>
            <a:spLocks noChangeArrowheads="1"/>
          </p:cNvSpPr>
          <p:nvPr/>
        </p:nvSpPr>
        <p:spPr bwMode="auto">
          <a:xfrm>
            <a:off x="7427913" y="5867400"/>
            <a:ext cx="1636712" cy="596900"/>
          </a:xfrm>
          <a:prstGeom prst="roundRect">
            <a:avLst>
              <a:gd name="adj" fmla="val 264"/>
            </a:avLst>
          </a:prstGeom>
          <a:solidFill>
            <a:srgbClr val="FF00FF"/>
          </a:solidFill>
          <a:ln w="12600">
            <a:solidFill>
              <a:srgbClr val="FFFFFF"/>
            </a:solidFill>
            <a:miter lim="800000"/>
            <a:headEnd/>
            <a:tailEnd/>
          </a:ln>
        </p:spPr>
        <p:txBody>
          <a:bodyPr wrap="none" anchor="ctr">
            <a:prstTxWarp prst="textNoShape">
              <a:avLst/>
            </a:prstTxWarp>
          </a:bodyPr>
          <a:lstStyle/>
          <a:p>
            <a:endParaRPr lang="en-US"/>
          </a:p>
        </p:txBody>
      </p:sp>
      <p:sp>
        <p:nvSpPr>
          <p:cNvPr id="89095" name="Oval 9"/>
          <p:cNvSpPr>
            <a:spLocks noChangeArrowheads="1"/>
          </p:cNvSpPr>
          <p:nvPr/>
        </p:nvSpPr>
        <p:spPr bwMode="auto">
          <a:xfrm>
            <a:off x="4125913" y="57912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9096" name="Oval 10"/>
          <p:cNvSpPr>
            <a:spLocks noChangeArrowheads="1"/>
          </p:cNvSpPr>
          <p:nvPr/>
        </p:nvSpPr>
        <p:spPr bwMode="auto">
          <a:xfrm>
            <a:off x="6024563" y="5867400"/>
            <a:ext cx="481012" cy="444500"/>
          </a:xfrm>
          <a:prstGeom prst="ellipse">
            <a:avLst/>
          </a:prstGeom>
          <a:solidFill>
            <a:srgbClr val="FFFF00"/>
          </a:solidFill>
          <a:ln w="12600">
            <a:solidFill>
              <a:srgbClr val="FFFFFF"/>
            </a:solidFill>
            <a:miter lim="800000"/>
            <a:headEnd/>
            <a:tailEnd/>
          </a:ln>
        </p:spPr>
        <p:txBody>
          <a:bodyPr wrap="none" anchor="ctr">
            <a:prstTxWarp prst="textNoShape">
              <a:avLst/>
            </a:prstTxWarp>
          </a:bodyPr>
          <a:lstStyle/>
          <a:p>
            <a:endParaRPr lang="en-US"/>
          </a:p>
        </p:txBody>
      </p:sp>
      <p:sp>
        <p:nvSpPr>
          <p:cNvPr id="89097" name="Line 11"/>
          <p:cNvSpPr>
            <a:spLocks noChangeShapeType="1"/>
          </p:cNvSpPr>
          <p:nvPr/>
        </p:nvSpPr>
        <p:spPr bwMode="auto">
          <a:xfrm flipV="1">
            <a:off x="3300413" y="6007100"/>
            <a:ext cx="825500"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89098" name="Text Box 12"/>
          <p:cNvSpPr txBox="1">
            <a:spLocks noChangeArrowheads="1"/>
          </p:cNvSpPr>
          <p:nvPr/>
        </p:nvSpPr>
        <p:spPr bwMode="auto">
          <a:xfrm>
            <a:off x="2070100" y="54102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sp>
        <p:nvSpPr>
          <p:cNvPr id="89099" name="Text Box 13"/>
          <p:cNvSpPr txBox="1">
            <a:spLocks noChangeArrowheads="1"/>
          </p:cNvSpPr>
          <p:nvPr/>
        </p:nvSpPr>
        <p:spPr bwMode="auto">
          <a:xfrm>
            <a:off x="3868738" y="5299075"/>
            <a:ext cx="1011237"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9100" name="Text Box 14"/>
          <p:cNvSpPr txBox="1">
            <a:spLocks noChangeArrowheads="1"/>
          </p:cNvSpPr>
          <p:nvPr/>
        </p:nvSpPr>
        <p:spPr bwMode="auto">
          <a:xfrm>
            <a:off x="7845425" y="5334000"/>
            <a:ext cx="757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Host</a:t>
            </a:r>
          </a:p>
        </p:txBody>
      </p:sp>
      <p:grpSp>
        <p:nvGrpSpPr>
          <p:cNvPr id="89101" name="Group 15"/>
          <p:cNvGrpSpPr>
            <a:grpSpLocks/>
          </p:cNvGrpSpPr>
          <p:nvPr/>
        </p:nvGrpSpPr>
        <p:grpSpPr bwMode="auto">
          <a:xfrm>
            <a:off x="1341438" y="2644775"/>
            <a:ext cx="1541462" cy="461963"/>
            <a:chOff x="845" y="1666"/>
            <a:chExt cx="971" cy="291"/>
          </a:xfrm>
        </p:grpSpPr>
        <p:sp>
          <p:nvSpPr>
            <p:cNvPr id="89162" name="AutoShape 16"/>
            <p:cNvSpPr>
              <a:spLocks noChangeArrowheads="1"/>
            </p:cNvSpPr>
            <p:nvPr/>
          </p:nvSpPr>
          <p:spPr bwMode="auto">
            <a:xfrm>
              <a:off x="845" y="1666"/>
              <a:ext cx="97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63" name="Text Box 17"/>
            <p:cNvSpPr txBox="1">
              <a:spLocks noChangeArrowheads="1"/>
            </p:cNvSpPr>
            <p:nvPr/>
          </p:nvSpPr>
          <p:spPr bwMode="auto">
            <a:xfrm>
              <a:off x="896"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9102" name="Group 18"/>
          <p:cNvGrpSpPr>
            <a:grpSpLocks/>
          </p:cNvGrpSpPr>
          <p:nvPr/>
        </p:nvGrpSpPr>
        <p:grpSpPr bwMode="auto">
          <a:xfrm>
            <a:off x="1325563" y="3109913"/>
            <a:ext cx="1557337" cy="461962"/>
            <a:chOff x="835" y="1959"/>
            <a:chExt cx="981" cy="291"/>
          </a:xfrm>
        </p:grpSpPr>
        <p:sp>
          <p:nvSpPr>
            <p:cNvPr id="89160" name="AutoShape 19"/>
            <p:cNvSpPr>
              <a:spLocks noChangeArrowheads="1"/>
            </p:cNvSpPr>
            <p:nvPr/>
          </p:nvSpPr>
          <p:spPr bwMode="auto">
            <a:xfrm>
              <a:off x="835" y="1959"/>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61" name="Text Box 20"/>
            <p:cNvSpPr txBox="1">
              <a:spLocks noChangeArrowheads="1"/>
            </p:cNvSpPr>
            <p:nvPr/>
          </p:nvSpPr>
          <p:spPr bwMode="auto">
            <a:xfrm>
              <a:off x="854"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9103" name="Group 21"/>
          <p:cNvGrpSpPr>
            <a:grpSpLocks/>
          </p:cNvGrpSpPr>
          <p:nvPr/>
        </p:nvGrpSpPr>
        <p:grpSpPr bwMode="auto">
          <a:xfrm>
            <a:off x="1325563" y="3575050"/>
            <a:ext cx="1557337" cy="461963"/>
            <a:chOff x="835" y="2252"/>
            <a:chExt cx="981" cy="291"/>
          </a:xfrm>
        </p:grpSpPr>
        <p:sp>
          <p:nvSpPr>
            <p:cNvPr id="89158" name="AutoShape 22"/>
            <p:cNvSpPr>
              <a:spLocks noChangeArrowheads="1"/>
            </p:cNvSpPr>
            <p:nvPr/>
          </p:nvSpPr>
          <p:spPr bwMode="auto">
            <a:xfrm>
              <a:off x="835"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59" name="Text Box 23"/>
            <p:cNvSpPr txBox="1">
              <a:spLocks noChangeArrowheads="1"/>
            </p:cNvSpPr>
            <p:nvPr/>
          </p:nvSpPr>
          <p:spPr bwMode="auto">
            <a:xfrm>
              <a:off x="11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9104" name="Group 24"/>
          <p:cNvGrpSpPr>
            <a:grpSpLocks/>
          </p:cNvGrpSpPr>
          <p:nvPr/>
        </p:nvGrpSpPr>
        <p:grpSpPr bwMode="auto">
          <a:xfrm>
            <a:off x="1325563" y="4040188"/>
            <a:ext cx="1557337" cy="461962"/>
            <a:chOff x="835" y="2545"/>
            <a:chExt cx="981" cy="291"/>
          </a:xfrm>
        </p:grpSpPr>
        <p:sp>
          <p:nvSpPr>
            <p:cNvPr id="89156" name="AutoShape 25"/>
            <p:cNvSpPr>
              <a:spLocks noChangeArrowheads="1"/>
            </p:cNvSpPr>
            <p:nvPr/>
          </p:nvSpPr>
          <p:spPr bwMode="auto">
            <a:xfrm>
              <a:off x="835" y="2545"/>
              <a:ext cx="982"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9157" name="Text Box 26"/>
            <p:cNvSpPr txBox="1">
              <a:spLocks noChangeArrowheads="1"/>
            </p:cNvSpPr>
            <p:nvPr/>
          </p:nvSpPr>
          <p:spPr bwMode="auto">
            <a:xfrm>
              <a:off x="1118" y="2545"/>
              <a:ext cx="417"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9105" name="Group 27"/>
          <p:cNvGrpSpPr>
            <a:grpSpLocks/>
          </p:cNvGrpSpPr>
          <p:nvPr/>
        </p:nvGrpSpPr>
        <p:grpSpPr bwMode="auto">
          <a:xfrm>
            <a:off x="1325563" y="4505325"/>
            <a:ext cx="2797175" cy="461963"/>
            <a:chOff x="835" y="2838"/>
            <a:chExt cx="1762" cy="291"/>
          </a:xfrm>
        </p:grpSpPr>
        <p:sp>
          <p:nvSpPr>
            <p:cNvPr id="89154" name="AutoShape 28"/>
            <p:cNvSpPr>
              <a:spLocks noChangeArrowheads="1"/>
            </p:cNvSpPr>
            <p:nvPr/>
          </p:nvSpPr>
          <p:spPr bwMode="auto">
            <a:xfrm>
              <a:off x="835" y="2838"/>
              <a:ext cx="1763"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9155" name="Text Box 29"/>
            <p:cNvSpPr txBox="1">
              <a:spLocks noChangeArrowheads="1"/>
            </p:cNvSpPr>
            <p:nvPr/>
          </p:nvSpPr>
          <p:spPr bwMode="auto">
            <a:xfrm>
              <a:off x="1387" y="2838"/>
              <a:ext cx="657"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9106" name="Group 30"/>
          <p:cNvGrpSpPr>
            <a:grpSpLocks/>
          </p:cNvGrpSpPr>
          <p:nvPr/>
        </p:nvGrpSpPr>
        <p:grpSpPr bwMode="auto">
          <a:xfrm>
            <a:off x="3397250" y="3575050"/>
            <a:ext cx="1557338" cy="461963"/>
            <a:chOff x="2140" y="2252"/>
            <a:chExt cx="981" cy="291"/>
          </a:xfrm>
        </p:grpSpPr>
        <p:sp>
          <p:nvSpPr>
            <p:cNvPr id="89152" name="AutoShape 31"/>
            <p:cNvSpPr>
              <a:spLocks noChangeArrowheads="1"/>
            </p:cNvSpPr>
            <p:nvPr/>
          </p:nvSpPr>
          <p:spPr bwMode="auto">
            <a:xfrm>
              <a:off x="2140" y="2252"/>
              <a:ext cx="982"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53" name="Text Box 32"/>
            <p:cNvSpPr txBox="1">
              <a:spLocks noChangeArrowheads="1"/>
            </p:cNvSpPr>
            <p:nvPr/>
          </p:nvSpPr>
          <p:spPr bwMode="auto">
            <a:xfrm>
              <a:off x="25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9107" name="Group 33"/>
          <p:cNvGrpSpPr>
            <a:grpSpLocks/>
          </p:cNvGrpSpPr>
          <p:nvPr/>
        </p:nvGrpSpPr>
        <p:grpSpPr bwMode="auto">
          <a:xfrm>
            <a:off x="3397250" y="4040188"/>
            <a:ext cx="725488" cy="461962"/>
            <a:chOff x="2140" y="2545"/>
            <a:chExt cx="457" cy="291"/>
          </a:xfrm>
        </p:grpSpPr>
        <p:sp>
          <p:nvSpPr>
            <p:cNvPr id="89150" name="AutoShape 34"/>
            <p:cNvSpPr>
              <a:spLocks noChangeArrowheads="1"/>
            </p:cNvSpPr>
            <p:nvPr/>
          </p:nvSpPr>
          <p:spPr bwMode="auto">
            <a:xfrm>
              <a:off x="2140" y="2545"/>
              <a:ext cx="458" cy="292"/>
            </a:xfrm>
            <a:prstGeom prst="roundRect">
              <a:avLst>
                <a:gd name="adj" fmla="val 338"/>
              </a:avLst>
            </a:prstGeom>
            <a:solidFill>
              <a:srgbClr val="FF0000"/>
            </a:solidFill>
            <a:ln w="12600">
              <a:solidFill>
                <a:srgbClr val="FFFFFF"/>
              </a:solidFill>
              <a:miter lim="800000"/>
              <a:headEnd/>
              <a:tailEnd/>
            </a:ln>
          </p:spPr>
          <p:txBody>
            <a:bodyPr wrap="none" anchor="ctr">
              <a:prstTxWarp prst="textNoShape">
                <a:avLst/>
              </a:prstTxWarp>
            </a:bodyPr>
            <a:lstStyle/>
            <a:p>
              <a:endParaRPr lang="en-US"/>
            </a:p>
          </p:txBody>
        </p:sp>
        <p:sp>
          <p:nvSpPr>
            <p:cNvPr id="89151" name="Text Box 35"/>
            <p:cNvSpPr txBox="1">
              <a:spLocks noChangeArrowheads="1"/>
            </p:cNvSpPr>
            <p:nvPr/>
          </p:nvSpPr>
          <p:spPr bwMode="auto">
            <a:xfrm>
              <a:off x="2159" y="2545"/>
              <a:ext cx="417" cy="237"/>
            </a:xfrm>
            <a:prstGeom prst="rect">
              <a:avLst/>
            </a:prstGeom>
            <a:solidFill>
              <a:srgbClr val="FF00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9108" name="Group 36"/>
          <p:cNvGrpSpPr>
            <a:grpSpLocks/>
          </p:cNvGrpSpPr>
          <p:nvPr/>
        </p:nvGrpSpPr>
        <p:grpSpPr bwMode="auto">
          <a:xfrm>
            <a:off x="4229100" y="4040188"/>
            <a:ext cx="725488" cy="461962"/>
            <a:chOff x="2664" y="2545"/>
            <a:chExt cx="457" cy="291"/>
          </a:xfrm>
        </p:grpSpPr>
        <p:sp>
          <p:nvSpPr>
            <p:cNvPr id="89148" name="AutoShape 37"/>
            <p:cNvSpPr>
              <a:spLocks noChangeArrowheads="1"/>
            </p:cNvSpPr>
            <p:nvPr/>
          </p:nvSpPr>
          <p:spPr bwMode="auto">
            <a:xfrm>
              <a:off x="2664" y="2545"/>
              <a:ext cx="458" cy="292"/>
            </a:xfrm>
            <a:prstGeom prst="roundRect">
              <a:avLst>
                <a:gd name="adj" fmla="val 338"/>
              </a:avLst>
            </a:prstGeom>
            <a:solidFill>
              <a:srgbClr val="00FF00"/>
            </a:solidFill>
            <a:ln w="12600">
              <a:solidFill>
                <a:srgbClr val="FFFFFF"/>
              </a:solidFill>
              <a:miter lim="800000"/>
              <a:headEnd/>
              <a:tailEnd/>
            </a:ln>
          </p:spPr>
          <p:txBody>
            <a:bodyPr wrap="none" anchor="ctr">
              <a:prstTxWarp prst="textNoShape">
                <a:avLst/>
              </a:prstTxWarp>
            </a:bodyPr>
            <a:lstStyle/>
            <a:p>
              <a:endParaRPr lang="en-US"/>
            </a:p>
          </p:txBody>
        </p:sp>
        <p:sp>
          <p:nvSpPr>
            <p:cNvPr id="89149" name="Text Box 38"/>
            <p:cNvSpPr txBox="1">
              <a:spLocks noChangeArrowheads="1"/>
            </p:cNvSpPr>
            <p:nvPr/>
          </p:nvSpPr>
          <p:spPr bwMode="auto">
            <a:xfrm>
              <a:off x="2685" y="2545"/>
              <a:ext cx="41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9109" name="AutoShape 39"/>
          <p:cNvSpPr>
            <a:spLocks noChangeArrowheads="1"/>
          </p:cNvSpPr>
          <p:nvPr/>
        </p:nvSpPr>
        <p:spPr bwMode="auto">
          <a:xfrm>
            <a:off x="4957763" y="4040188"/>
            <a:ext cx="495300" cy="381000"/>
          </a:xfrm>
          <a:prstGeom prst="leftRightArrow">
            <a:avLst>
              <a:gd name="adj1" fmla="val 50000"/>
              <a:gd name="adj2" fmla="val 25880"/>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9110" name="Group 40"/>
          <p:cNvGrpSpPr>
            <a:grpSpLocks/>
          </p:cNvGrpSpPr>
          <p:nvPr/>
        </p:nvGrpSpPr>
        <p:grpSpPr bwMode="auto">
          <a:xfrm>
            <a:off x="5453063" y="3575050"/>
            <a:ext cx="1558925" cy="461963"/>
            <a:chOff x="3435" y="2252"/>
            <a:chExt cx="982" cy="291"/>
          </a:xfrm>
        </p:grpSpPr>
        <p:sp>
          <p:nvSpPr>
            <p:cNvPr id="89146" name="AutoShape 41"/>
            <p:cNvSpPr>
              <a:spLocks noChangeArrowheads="1"/>
            </p:cNvSpPr>
            <p:nvPr/>
          </p:nvSpPr>
          <p:spPr bwMode="auto">
            <a:xfrm>
              <a:off x="3435"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47" name="Text Box 42"/>
            <p:cNvSpPr txBox="1">
              <a:spLocks noChangeArrowheads="1"/>
            </p:cNvSpPr>
            <p:nvPr/>
          </p:nvSpPr>
          <p:spPr bwMode="auto">
            <a:xfrm>
              <a:off x="3798"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9111" name="Group 43"/>
          <p:cNvGrpSpPr>
            <a:grpSpLocks/>
          </p:cNvGrpSpPr>
          <p:nvPr/>
        </p:nvGrpSpPr>
        <p:grpSpPr bwMode="auto">
          <a:xfrm>
            <a:off x="5453063" y="4040188"/>
            <a:ext cx="725487" cy="461962"/>
            <a:chOff x="3435" y="2545"/>
            <a:chExt cx="457" cy="291"/>
          </a:xfrm>
        </p:grpSpPr>
        <p:sp>
          <p:nvSpPr>
            <p:cNvPr id="89144" name="AutoShape 44"/>
            <p:cNvSpPr>
              <a:spLocks noChangeArrowheads="1"/>
            </p:cNvSpPr>
            <p:nvPr/>
          </p:nvSpPr>
          <p:spPr bwMode="auto">
            <a:xfrm>
              <a:off x="3435" y="2545"/>
              <a:ext cx="458" cy="292"/>
            </a:xfrm>
            <a:prstGeom prst="roundRect">
              <a:avLst>
                <a:gd name="adj" fmla="val 338"/>
              </a:avLst>
            </a:prstGeom>
            <a:solidFill>
              <a:srgbClr val="00FF00"/>
            </a:solidFill>
            <a:ln w="12600">
              <a:solidFill>
                <a:srgbClr val="FFFFFF"/>
              </a:solidFill>
              <a:miter lim="800000"/>
              <a:headEnd/>
              <a:tailEnd/>
            </a:ln>
          </p:spPr>
          <p:txBody>
            <a:bodyPr wrap="none" anchor="ctr">
              <a:prstTxWarp prst="textNoShape">
                <a:avLst/>
              </a:prstTxWarp>
            </a:bodyPr>
            <a:lstStyle/>
            <a:p>
              <a:endParaRPr lang="en-US"/>
            </a:p>
          </p:txBody>
        </p:sp>
        <p:sp>
          <p:nvSpPr>
            <p:cNvPr id="89145" name="Text Box 45"/>
            <p:cNvSpPr txBox="1">
              <a:spLocks noChangeArrowheads="1"/>
            </p:cNvSpPr>
            <p:nvPr/>
          </p:nvSpPr>
          <p:spPr bwMode="auto">
            <a:xfrm>
              <a:off x="3454" y="2545"/>
              <a:ext cx="417" cy="237"/>
            </a:xfrm>
            <a:prstGeom prst="rect">
              <a:avLst/>
            </a:prstGeom>
            <a:solidFill>
              <a:srgbClr val="00FF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9112" name="Group 46"/>
          <p:cNvGrpSpPr>
            <a:grpSpLocks/>
          </p:cNvGrpSpPr>
          <p:nvPr/>
        </p:nvGrpSpPr>
        <p:grpSpPr bwMode="auto">
          <a:xfrm>
            <a:off x="6284913" y="4040188"/>
            <a:ext cx="727075" cy="461962"/>
            <a:chOff x="3959" y="2545"/>
            <a:chExt cx="458" cy="291"/>
          </a:xfrm>
        </p:grpSpPr>
        <p:sp>
          <p:nvSpPr>
            <p:cNvPr id="89142" name="AutoShape 47"/>
            <p:cNvSpPr>
              <a:spLocks noChangeArrowheads="1"/>
            </p:cNvSpPr>
            <p:nvPr/>
          </p:nvSpPr>
          <p:spPr bwMode="auto">
            <a:xfrm>
              <a:off x="3959" y="2545"/>
              <a:ext cx="459" cy="292"/>
            </a:xfrm>
            <a:prstGeom prst="roundRect">
              <a:avLst>
                <a:gd name="adj" fmla="val 338"/>
              </a:avLst>
            </a:prstGeom>
            <a:solidFill>
              <a:srgbClr val="9999FF"/>
            </a:solidFill>
            <a:ln w="12600">
              <a:solidFill>
                <a:srgbClr val="FFFFFF"/>
              </a:solidFill>
              <a:miter lim="800000"/>
              <a:headEnd/>
              <a:tailEnd/>
            </a:ln>
          </p:spPr>
          <p:txBody>
            <a:bodyPr wrap="none" anchor="ctr">
              <a:prstTxWarp prst="textNoShape">
                <a:avLst/>
              </a:prstTxWarp>
            </a:bodyPr>
            <a:lstStyle/>
            <a:p>
              <a:endParaRPr lang="en-US"/>
            </a:p>
          </p:txBody>
        </p:sp>
        <p:sp>
          <p:nvSpPr>
            <p:cNvPr id="89143" name="Text Box 48"/>
            <p:cNvSpPr txBox="1">
              <a:spLocks noChangeArrowheads="1"/>
            </p:cNvSpPr>
            <p:nvPr/>
          </p:nvSpPr>
          <p:spPr bwMode="auto">
            <a:xfrm>
              <a:off x="3978" y="2545"/>
              <a:ext cx="417" cy="237"/>
            </a:xfrm>
            <a:prstGeom prst="rect">
              <a:avLst/>
            </a:prstGeom>
            <a:solidFill>
              <a:srgbClr val="9999FF"/>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sp>
        <p:nvSpPr>
          <p:cNvPr id="89113" name="AutoShape 49"/>
          <p:cNvSpPr>
            <a:spLocks noChangeArrowheads="1"/>
          </p:cNvSpPr>
          <p:nvPr/>
        </p:nvSpPr>
        <p:spPr bwMode="auto">
          <a:xfrm>
            <a:off x="7015163" y="4040188"/>
            <a:ext cx="493712" cy="381000"/>
          </a:xfrm>
          <a:prstGeom prst="leftRightArrow">
            <a:avLst>
              <a:gd name="adj1" fmla="val 50000"/>
              <a:gd name="adj2" fmla="val 25797"/>
            </a:avLst>
          </a:prstGeom>
          <a:noFill/>
          <a:ln w="12600">
            <a:solidFill>
              <a:srgbClr val="000000"/>
            </a:solidFill>
            <a:miter lim="800000"/>
            <a:headEnd/>
            <a:tailEnd/>
          </a:ln>
        </p:spPr>
        <p:txBody>
          <a:bodyPr wrap="none" anchor="ctr">
            <a:prstTxWarp prst="textNoShape">
              <a:avLst/>
            </a:prstTxWarp>
          </a:bodyPr>
          <a:lstStyle/>
          <a:p>
            <a:endParaRPr lang="en-US"/>
          </a:p>
        </p:txBody>
      </p:sp>
      <p:grpSp>
        <p:nvGrpSpPr>
          <p:cNvPr id="89114" name="Group 50"/>
          <p:cNvGrpSpPr>
            <a:grpSpLocks/>
          </p:cNvGrpSpPr>
          <p:nvPr/>
        </p:nvGrpSpPr>
        <p:grpSpPr bwMode="auto">
          <a:xfrm>
            <a:off x="7524750" y="2644775"/>
            <a:ext cx="1558925" cy="461963"/>
            <a:chOff x="4740" y="1666"/>
            <a:chExt cx="982" cy="291"/>
          </a:xfrm>
        </p:grpSpPr>
        <p:sp>
          <p:nvSpPr>
            <p:cNvPr id="89140" name="AutoShape 51"/>
            <p:cNvSpPr>
              <a:spLocks noChangeArrowheads="1"/>
            </p:cNvSpPr>
            <p:nvPr/>
          </p:nvSpPr>
          <p:spPr bwMode="auto">
            <a:xfrm>
              <a:off x="4740" y="1666"/>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41" name="Text Box 52"/>
            <p:cNvSpPr txBox="1">
              <a:spLocks noChangeArrowheads="1"/>
            </p:cNvSpPr>
            <p:nvPr/>
          </p:nvSpPr>
          <p:spPr bwMode="auto">
            <a:xfrm>
              <a:off x="4795" y="1666"/>
              <a:ext cx="871"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Application</a:t>
              </a:r>
            </a:p>
          </p:txBody>
        </p:sp>
      </p:grpSp>
      <p:grpSp>
        <p:nvGrpSpPr>
          <p:cNvPr id="89115" name="Group 53"/>
          <p:cNvGrpSpPr>
            <a:grpSpLocks/>
          </p:cNvGrpSpPr>
          <p:nvPr/>
        </p:nvGrpSpPr>
        <p:grpSpPr bwMode="auto">
          <a:xfrm>
            <a:off x="7524750" y="3109913"/>
            <a:ext cx="1558925" cy="461962"/>
            <a:chOff x="4740" y="1959"/>
            <a:chExt cx="982" cy="291"/>
          </a:xfrm>
        </p:grpSpPr>
        <p:sp>
          <p:nvSpPr>
            <p:cNvPr id="89138" name="AutoShape 54"/>
            <p:cNvSpPr>
              <a:spLocks noChangeArrowheads="1"/>
            </p:cNvSpPr>
            <p:nvPr/>
          </p:nvSpPr>
          <p:spPr bwMode="auto">
            <a:xfrm>
              <a:off x="4740" y="1959"/>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39" name="Text Box 55"/>
            <p:cNvSpPr txBox="1">
              <a:spLocks noChangeArrowheads="1"/>
            </p:cNvSpPr>
            <p:nvPr/>
          </p:nvSpPr>
          <p:spPr bwMode="auto">
            <a:xfrm>
              <a:off x="4759" y="1959"/>
              <a:ext cx="944"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 pos="1447800" algn="l"/>
                </a:tabLst>
              </a:pPr>
              <a:r>
                <a:rPr lang="en-GB" sz="2000">
                  <a:solidFill>
                    <a:srgbClr val="FFFFFF"/>
                  </a:solidFill>
                  <a:ea typeface="DejaVu Sans" charset="0"/>
                  <a:cs typeface="DejaVu Sans" charset="0"/>
                </a:rPr>
                <a:t>TCP or UDP</a:t>
              </a:r>
            </a:p>
          </p:txBody>
        </p:sp>
      </p:grpSp>
      <p:grpSp>
        <p:nvGrpSpPr>
          <p:cNvPr id="89116" name="Group 56"/>
          <p:cNvGrpSpPr>
            <a:grpSpLocks/>
          </p:cNvGrpSpPr>
          <p:nvPr/>
        </p:nvGrpSpPr>
        <p:grpSpPr bwMode="auto">
          <a:xfrm>
            <a:off x="7524750" y="3575050"/>
            <a:ext cx="1558925" cy="461963"/>
            <a:chOff x="4740" y="2252"/>
            <a:chExt cx="982" cy="291"/>
          </a:xfrm>
        </p:grpSpPr>
        <p:sp>
          <p:nvSpPr>
            <p:cNvPr id="89136" name="AutoShape 57"/>
            <p:cNvSpPr>
              <a:spLocks noChangeArrowheads="1"/>
            </p:cNvSpPr>
            <p:nvPr/>
          </p:nvSpPr>
          <p:spPr bwMode="auto">
            <a:xfrm>
              <a:off x="4740" y="2252"/>
              <a:ext cx="983" cy="292"/>
            </a:xfrm>
            <a:prstGeom prst="roundRect">
              <a:avLst>
                <a:gd name="adj" fmla="val 338"/>
              </a:avLst>
            </a:prstGeom>
            <a:solidFill>
              <a:srgbClr val="F57B49"/>
            </a:solidFill>
            <a:ln w="12600">
              <a:solidFill>
                <a:srgbClr val="FFFFFF"/>
              </a:solidFill>
              <a:miter lim="800000"/>
              <a:headEnd/>
              <a:tailEnd/>
            </a:ln>
          </p:spPr>
          <p:txBody>
            <a:bodyPr wrap="none" anchor="ctr">
              <a:prstTxWarp prst="textNoShape">
                <a:avLst/>
              </a:prstTxWarp>
            </a:bodyPr>
            <a:lstStyle/>
            <a:p>
              <a:endParaRPr lang="en-US"/>
            </a:p>
          </p:txBody>
        </p:sp>
        <p:sp>
          <p:nvSpPr>
            <p:cNvPr id="89137" name="Text Box 58"/>
            <p:cNvSpPr txBox="1">
              <a:spLocks noChangeArrowheads="1"/>
            </p:cNvSpPr>
            <p:nvPr/>
          </p:nvSpPr>
          <p:spPr bwMode="auto">
            <a:xfrm>
              <a:off x="5103" y="2252"/>
              <a:ext cx="257" cy="237"/>
            </a:xfrm>
            <a:prstGeom prst="rect">
              <a:avLst/>
            </a:prstGeom>
            <a:no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IP</a:t>
              </a:r>
            </a:p>
          </p:txBody>
        </p:sp>
      </p:grpSp>
      <p:grpSp>
        <p:nvGrpSpPr>
          <p:cNvPr id="89117" name="Group 59"/>
          <p:cNvGrpSpPr>
            <a:grpSpLocks/>
          </p:cNvGrpSpPr>
          <p:nvPr/>
        </p:nvGrpSpPr>
        <p:grpSpPr bwMode="auto">
          <a:xfrm>
            <a:off x="7524750" y="4040188"/>
            <a:ext cx="1558925" cy="461962"/>
            <a:chOff x="4740" y="2545"/>
            <a:chExt cx="982" cy="291"/>
          </a:xfrm>
        </p:grpSpPr>
        <p:sp>
          <p:nvSpPr>
            <p:cNvPr id="89134" name="AutoShape 60"/>
            <p:cNvSpPr>
              <a:spLocks noChangeArrowheads="1"/>
            </p:cNvSpPr>
            <p:nvPr/>
          </p:nvSpPr>
          <p:spPr bwMode="auto">
            <a:xfrm>
              <a:off x="4740" y="2545"/>
              <a:ext cx="983" cy="292"/>
            </a:xfrm>
            <a:prstGeom prst="roundRect">
              <a:avLst>
                <a:gd name="adj" fmla="val 338"/>
              </a:avLst>
            </a:prstGeom>
            <a:solidFill>
              <a:srgbClr val="9999FF"/>
            </a:solidFill>
            <a:ln w="12600">
              <a:solidFill>
                <a:srgbClr val="FFFFFF"/>
              </a:solidFill>
              <a:miter lim="800000"/>
              <a:headEnd/>
              <a:tailEnd/>
            </a:ln>
          </p:spPr>
          <p:txBody>
            <a:bodyPr wrap="none" anchor="ctr">
              <a:prstTxWarp prst="textNoShape">
                <a:avLst/>
              </a:prstTxWarp>
            </a:bodyPr>
            <a:lstStyle/>
            <a:p>
              <a:endParaRPr lang="en-US"/>
            </a:p>
          </p:txBody>
        </p:sp>
        <p:sp>
          <p:nvSpPr>
            <p:cNvPr id="89135" name="Text Box 61"/>
            <p:cNvSpPr txBox="1">
              <a:spLocks noChangeArrowheads="1"/>
            </p:cNvSpPr>
            <p:nvPr/>
          </p:nvSpPr>
          <p:spPr bwMode="auto">
            <a:xfrm>
              <a:off x="5021" y="2545"/>
              <a:ext cx="417" cy="237"/>
            </a:xfrm>
            <a:prstGeom prst="rect">
              <a:avLst/>
            </a:prstGeom>
            <a:solidFill>
              <a:srgbClr val="9999FF"/>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pPr>
              <a:r>
                <a:rPr lang="en-GB" sz="2000">
                  <a:solidFill>
                    <a:srgbClr val="FFFFFF"/>
                  </a:solidFill>
                  <a:ea typeface="DejaVu Sans" charset="0"/>
                  <a:cs typeface="DejaVu Sans" charset="0"/>
                </a:rPr>
                <a:t>Link</a:t>
              </a:r>
            </a:p>
          </p:txBody>
        </p:sp>
      </p:grpSp>
      <p:grpSp>
        <p:nvGrpSpPr>
          <p:cNvPr id="89118" name="Group 62"/>
          <p:cNvGrpSpPr>
            <a:grpSpLocks/>
          </p:cNvGrpSpPr>
          <p:nvPr/>
        </p:nvGrpSpPr>
        <p:grpSpPr bwMode="auto">
          <a:xfrm>
            <a:off x="6284913" y="4505325"/>
            <a:ext cx="2798762" cy="461963"/>
            <a:chOff x="3959" y="2838"/>
            <a:chExt cx="1763" cy="291"/>
          </a:xfrm>
        </p:grpSpPr>
        <p:sp>
          <p:nvSpPr>
            <p:cNvPr id="89132" name="AutoShape 63"/>
            <p:cNvSpPr>
              <a:spLocks noChangeArrowheads="1"/>
            </p:cNvSpPr>
            <p:nvPr/>
          </p:nvSpPr>
          <p:spPr bwMode="auto">
            <a:xfrm>
              <a:off x="3959" y="2838"/>
              <a:ext cx="1764" cy="292"/>
            </a:xfrm>
            <a:prstGeom prst="roundRect">
              <a:avLst>
                <a:gd name="adj" fmla="val 338"/>
              </a:avLst>
            </a:prstGeom>
            <a:solidFill>
              <a:srgbClr val="9999FF"/>
            </a:solidFill>
            <a:ln w="12600">
              <a:solidFill>
                <a:srgbClr val="FFFFFF"/>
              </a:solidFill>
              <a:miter lim="800000"/>
              <a:headEnd/>
              <a:tailEnd/>
            </a:ln>
          </p:spPr>
          <p:txBody>
            <a:bodyPr wrap="none" anchor="ctr">
              <a:prstTxWarp prst="textNoShape">
                <a:avLst/>
              </a:prstTxWarp>
            </a:bodyPr>
            <a:lstStyle/>
            <a:p>
              <a:endParaRPr lang="en-US"/>
            </a:p>
          </p:txBody>
        </p:sp>
        <p:sp>
          <p:nvSpPr>
            <p:cNvPr id="89133" name="Text Box 64"/>
            <p:cNvSpPr txBox="1">
              <a:spLocks noChangeArrowheads="1"/>
            </p:cNvSpPr>
            <p:nvPr/>
          </p:nvSpPr>
          <p:spPr bwMode="auto">
            <a:xfrm>
              <a:off x="4511" y="2838"/>
              <a:ext cx="657" cy="237"/>
            </a:xfrm>
            <a:prstGeom prst="rect">
              <a:avLst/>
            </a:prstGeom>
            <a:solidFill>
              <a:srgbClr val="9999FF"/>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9119" name="Group 65"/>
          <p:cNvGrpSpPr>
            <a:grpSpLocks/>
          </p:cNvGrpSpPr>
          <p:nvPr/>
        </p:nvGrpSpPr>
        <p:grpSpPr bwMode="auto">
          <a:xfrm>
            <a:off x="4229100" y="4505325"/>
            <a:ext cx="1949450" cy="461963"/>
            <a:chOff x="2664" y="2838"/>
            <a:chExt cx="1228" cy="291"/>
          </a:xfrm>
        </p:grpSpPr>
        <p:sp>
          <p:nvSpPr>
            <p:cNvPr id="89130" name="AutoShape 66"/>
            <p:cNvSpPr>
              <a:spLocks noChangeArrowheads="1"/>
            </p:cNvSpPr>
            <p:nvPr/>
          </p:nvSpPr>
          <p:spPr bwMode="auto">
            <a:xfrm>
              <a:off x="2664" y="2838"/>
              <a:ext cx="1229" cy="292"/>
            </a:xfrm>
            <a:prstGeom prst="roundRect">
              <a:avLst>
                <a:gd name="adj" fmla="val 338"/>
              </a:avLst>
            </a:prstGeom>
            <a:solidFill>
              <a:srgbClr val="00FF00"/>
            </a:solidFill>
            <a:ln w="12600">
              <a:solidFill>
                <a:srgbClr val="FFFFFF"/>
              </a:solidFill>
              <a:miter lim="800000"/>
              <a:headEnd/>
              <a:tailEnd/>
            </a:ln>
          </p:spPr>
          <p:txBody>
            <a:bodyPr wrap="none" anchor="ctr">
              <a:prstTxWarp prst="textNoShape">
                <a:avLst/>
              </a:prstTxWarp>
            </a:bodyPr>
            <a:lstStyle/>
            <a:p>
              <a:endParaRPr lang="en-US"/>
            </a:p>
          </p:txBody>
        </p:sp>
        <p:sp>
          <p:nvSpPr>
            <p:cNvPr id="89131" name="Text Box 67"/>
            <p:cNvSpPr txBox="1">
              <a:spLocks noChangeArrowheads="1"/>
            </p:cNvSpPr>
            <p:nvPr/>
          </p:nvSpPr>
          <p:spPr bwMode="auto">
            <a:xfrm>
              <a:off x="2949" y="2838"/>
              <a:ext cx="657" cy="237"/>
            </a:xfrm>
            <a:prstGeom prst="rect">
              <a:avLst/>
            </a:prstGeom>
            <a:solidFill>
              <a:srgbClr val="00FF00"/>
            </a:solidFill>
            <a:ln w="9525">
              <a:noFill/>
              <a:round/>
              <a:headEnd/>
              <a:tailEnd/>
            </a:ln>
          </p:spPr>
          <p:txBody>
            <a:bodyPr wrap="none" lIns="90000" tIns="64440" rIns="90000" bIns="46800" anchorCtr="1">
              <a:prstTxWarp prst="textNoShape">
                <a:avLst/>
              </a:prstTxWarp>
              <a:spAutoFit/>
            </a:bodyPr>
            <a:lstStyle/>
            <a:p>
              <a:pPr eaLnBrk="1">
                <a:lnSpc>
                  <a:spcPct val="93000"/>
                </a:lnSpc>
                <a:spcBef>
                  <a:spcPts val="1225"/>
                </a:spcBef>
                <a:tabLst>
                  <a:tab pos="723900" algn="l"/>
                </a:tabLst>
              </a:pPr>
              <a:r>
                <a:rPr lang="en-GB" sz="2000">
                  <a:solidFill>
                    <a:srgbClr val="FFFFFF"/>
                  </a:solidFill>
                  <a:ea typeface="DejaVu Sans" charset="0"/>
                  <a:cs typeface="DejaVu Sans" charset="0"/>
                </a:rPr>
                <a:t>Physical</a:t>
              </a:r>
            </a:p>
          </p:txBody>
        </p:sp>
      </p:grpSp>
      <p:grpSp>
        <p:nvGrpSpPr>
          <p:cNvPr id="89120" name="Group 68"/>
          <p:cNvGrpSpPr>
            <a:grpSpLocks/>
          </p:cNvGrpSpPr>
          <p:nvPr/>
        </p:nvGrpSpPr>
        <p:grpSpPr bwMode="auto">
          <a:xfrm>
            <a:off x="3060700" y="3109913"/>
            <a:ext cx="1892300" cy="377825"/>
            <a:chOff x="1928" y="1959"/>
            <a:chExt cx="1192" cy="238"/>
          </a:xfrm>
        </p:grpSpPr>
        <p:sp>
          <p:nvSpPr>
            <p:cNvPr id="89127" name="Freeform 69"/>
            <p:cNvSpPr>
              <a:spLocks noChangeArrowheads="1"/>
            </p:cNvSpPr>
            <p:nvPr/>
          </p:nvSpPr>
          <p:spPr bwMode="auto">
            <a:xfrm>
              <a:off x="1928" y="1959"/>
              <a:ext cx="1007" cy="239"/>
            </a:xfrm>
            <a:custGeom>
              <a:avLst/>
              <a:gdLst>
                <a:gd name="T0" fmla="*/ 52 w 4449"/>
                <a:gd name="T1" fmla="*/ 3 h 1063"/>
                <a:gd name="T2" fmla="*/ 15 w 4449"/>
                <a:gd name="T3" fmla="*/ 3 h 1063"/>
                <a:gd name="T4" fmla="*/ 15 w 4449"/>
                <a:gd name="T5" fmla="*/ 0 h 1063"/>
                <a:gd name="T6" fmla="*/ 0 w 4449"/>
                <a:gd name="T7" fmla="*/ 6 h 1063"/>
                <a:gd name="T8" fmla="*/ 15 w 4449"/>
                <a:gd name="T9" fmla="*/ 12 h 1063"/>
                <a:gd name="T10" fmla="*/ 15 w 4449"/>
                <a:gd name="T11" fmla="*/ 9 h 1063"/>
                <a:gd name="T12" fmla="*/ 52 w 4449"/>
                <a:gd name="T13" fmla="*/ 9 h 1063"/>
                <a:gd name="T14" fmla="*/ 52 w 4449"/>
                <a:gd name="T15" fmla="*/ 3 h 1063"/>
                <a:gd name="T16" fmla="*/ 0 60000 65536"/>
                <a:gd name="T17" fmla="*/ 0 60000 65536"/>
                <a:gd name="T18" fmla="*/ 0 60000 65536"/>
                <a:gd name="T19" fmla="*/ 0 60000 65536"/>
                <a:gd name="T20" fmla="*/ 0 60000 65536"/>
                <a:gd name="T21" fmla="*/ 0 60000 65536"/>
                <a:gd name="T22" fmla="*/ 0 60000 65536"/>
                <a:gd name="T23" fmla="*/ 0 60000 65536"/>
                <a:gd name="T24" fmla="*/ 0 w 4449"/>
                <a:gd name="T25" fmla="*/ 0 h 1063"/>
                <a:gd name="T26" fmla="*/ 4449 w 4449"/>
                <a:gd name="T27" fmla="*/ 1063 h 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9" h="1063">
                  <a:moveTo>
                    <a:pt x="4448" y="265"/>
                  </a:moveTo>
                  <a:lnTo>
                    <a:pt x="1318" y="265"/>
                  </a:lnTo>
                  <a:lnTo>
                    <a:pt x="1318" y="0"/>
                  </a:lnTo>
                  <a:lnTo>
                    <a:pt x="0" y="531"/>
                  </a:lnTo>
                  <a:lnTo>
                    <a:pt x="1318" y="1062"/>
                  </a:lnTo>
                  <a:lnTo>
                    <a:pt x="1318" y="796"/>
                  </a:lnTo>
                  <a:lnTo>
                    <a:pt x="4448" y="796"/>
                  </a:lnTo>
                  <a:lnTo>
                    <a:pt x="4448" y="265"/>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9128" name="Freeform 70"/>
            <p:cNvSpPr>
              <a:spLocks noChangeArrowheads="1"/>
            </p:cNvSpPr>
            <p:nvPr/>
          </p:nvSpPr>
          <p:spPr bwMode="auto">
            <a:xfrm>
              <a:off x="3084" y="2019"/>
              <a:ext cx="37" cy="121"/>
            </a:xfrm>
            <a:custGeom>
              <a:avLst/>
              <a:gdLst>
                <a:gd name="T0" fmla="*/ 2 w 165"/>
                <a:gd name="T1" fmla="*/ 0 h 532"/>
                <a:gd name="T2" fmla="*/ 0 w 165"/>
                <a:gd name="T3" fmla="*/ 0 h 532"/>
                <a:gd name="T4" fmla="*/ 0 w 165"/>
                <a:gd name="T5" fmla="*/ 6 h 532"/>
                <a:gd name="T6" fmla="*/ 2 w 165"/>
                <a:gd name="T7" fmla="*/ 6 h 532"/>
                <a:gd name="T8" fmla="*/ 2 w 165"/>
                <a:gd name="T9" fmla="*/ 0 h 532"/>
                <a:gd name="T10" fmla="*/ 0 60000 65536"/>
                <a:gd name="T11" fmla="*/ 0 60000 65536"/>
                <a:gd name="T12" fmla="*/ 0 60000 65536"/>
                <a:gd name="T13" fmla="*/ 0 60000 65536"/>
                <a:gd name="T14" fmla="*/ 0 60000 65536"/>
                <a:gd name="T15" fmla="*/ 0 w 165"/>
                <a:gd name="T16" fmla="*/ 0 h 532"/>
                <a:gd name="T17" fmla="*/ 165 w 165"/>
                <a:gd name="T18" fmla="*/ 532 h 532"/>
              </a:gdLst>
              <a:ahLst/>
              <a:cxnLst>
                <a:cxn ang="T10">
                  <a:pos x="T0" y="T1"/>
                </a:cxn>
                <a:cxn ang="T11">
                  <a:pos x="T2" y="T3"/>
                </a:cxn>
                <a:cxn ang="T12">
                  <a:pos x="T4" y="T5"/>
                </a:cxn>
                <a:cxn ang="T13">
                  <a:pos x="T6" y="T7"/>
                </a:cxn>
                <a:cxn ang="T14">
                  <a:pos x="T8" y="T9"/>
                </a:cxn>
              </a:cxnLst>
              <a:rect l="T15" t="T16" r="T17" b="T18"/>
              <a:pathLst>
                <a:path w="165" h="532">
                  <a:moveTo>
                    <a:pt x="164" y="0"/>
                  </a:moveTo>
                  <a:lnTo>
                    <a:pt x="0" y="0"/>
                  </a:lnTo>
                  <a:lnTo>
                    <a:pt x="0" y="531"/>
                  </a:lnTo>
                  <a:lnTo>
                    <a:pt x="164" y="531"/>
                  </a:lnTo>
                  <a:lnTo>
                    <a:pt x="164" y="0"/>
                  </a:lnTo>
                </a:path>
              </a:pathLst>
            </a:custGeom>
            <a:noFill/>
            <a:ln w="12600">
              <a:solidFill>
                <a:srgbClr val="000000"/>
              </a:solidFill>
              <a:round/>
              <a:headEnd/>
              <a:tailEnd/>
            </a:ln>
          </p:spPr>
          <p:txBody>
            <a:bodyPr wrap="none" anchor="ctr">
              <a:prstTxWarp prst="textNoShape">
                <a:avLst/>
              </a:prstTxWarp>
            </a:bodyPr>
            <a:lstStyle/>
            <a:p>
              <a:endParaRPr lang="en-US"/>
            </a:p>
          </p:txBody>
        </p:sp>
        <p:sp>
          <p:nvSpPr>
            <p:cNvPr id="89129" name="Freeform 71"/>
            <p:cNvSpPr>
              <a:spLocks noChangeArrowheads="1"/>
            </p:cNvSpPr>
            <p:nvPr/>
          </p:nvSpPr>
          <p:spPr bwMode="auto">
            <a:xfrm>
              <a:off x="2972" y="2019"/>
              <a:ext cx="75" cy="121"/>
            </a:xfrm>
            <a:custGeom>
              <a:avLst/>
              <a:gdLst>
                <a:gd name="T0" fmla="*/ 4 w 330"/>
                <a:gd name="T1" fmla="*/ 0 h 532"/>
                <a:gd name="T2" fmla="*/ 0 w 330"/>
                <a:gd name="T3" fmla="*/ 0 h 532"/>
                <a:gd name="T4" fmla="*/ 0 w 330"/>
                <a:gd name="T5" fmla="*/ 6 h 532"/>
                <a:gd name="T6" fmla="*/ 4 w 330"/>
                <a:gd name="T7" fmla="*/ 6 h 532"/>
                <a:gd name="T8" fmla="*/ 4 w 330"/>
                <a:gd name="T9" fmla="*/ 0 h 532"/>
                <a:gd name="T10" fmla="*/ 0 60000 65536"/>
                <a:gd name="T11" fmla="*/ 0 60000 65536"/>
                <a:gd name="T12" fmla="*/ 0 60000 65536"/>
                <a:gd name="T13" fmla="*/ 0 60000 65536"/>
                <a:gd name="T14" fmla="*/ 0 60000 65536"/>
                <a:gd name="T15" fmla="*/ 0 w 330"/>
                <a:gd name="T16" fmla="*/ 0 h 532"/>
                <a:gd name="T17" fmla="*/ 330 w 330"/>
                <a:gd name="T18" fmla="*/ 532 h 532"/>
              </a:gdLst>
              <a:ahLst/>
              <a:cxnLst>
                <a:cxn ang="T10">
                  <a:pos x="T0" y="T1"/>
                </a:cxn>
                <a:cxn ang="T11">
                  <a:pos x="T2" y="T3"/>
                </a:cxn>
                <a:cxn ang="T12">
                  <a:pos x="T4" y="T5"/>
                </a:cxn>
                <a:cxn ang="T13">
                  <a:pos x="T6" y="T7"/>
                </a:cxn>
                <a:cxn ang="T14">
                  <a:pos x="T8" y="T9"/>
                </a:cxn>
              </a:cxnLst>
              <a:rect l="T15" t="T16" r="T17" b="T18"/>
              <a:pathLst>
                <a:path w="330" h="532">
                  <a:moveTo>
                    <a:pt x="329" y="0"/>
                  </a:moveTo>
                  <a:lnTo>
                    <a:pt x="0" y="0"/>
                  </a:lnTo>
                  <a:lnTo>
                    <a:pt x="0" y="531"/>
                  </a:lnTo>
                  <a:lnTo>
                    <a:pt x="329" y="531"/>
                  </a:lnTo>
                  <a:lnTo>
                    <a:pt x="329" y="0"/>
                  </a:lnTo>
                </a:path>
              </a:pathLst>
            </a:custGeom>
            <a:noFill/>
            <a:ln w="12600">
              <a:solidFill>
                <a:srgbClr val="000000"/>
              </a:solidFill>
              <a:round/>
              <a:headEnd/>
              <a:tailEnd/>
            </a:ln>
          </p:spPr>
          <p:txBody>
            <a:bodyPr wrap="none" anchor="ctr">
              <a:prstTxWarp prst="textNoShape">
                <a:avLst/>
              </a:prstTxWarp>
            </a:bodyPr>
            <a:lstStyle/>
            <a:p>
              <a:endParaRPr lang="en-US"/>
            </a:p>
          </p:txBody>
        </p:sp>
      </p:grpSp>
      <p:sp>
        <p:nvSpPr>
          <p:cNvPr id="89121" name="AutoShape 72"/>
          <p:cNvSpPr>
            <a:spLocks noChangeArrowheads="1"/>
          </p:cNvSpPr>
          <p:nvPr/>
        </p:nvSpPr>
        <p:spPr bwMode="auto">
          <a:xfrm>
            <a:off x="5468938" y="2644775"/>
            <a:ext cx="1900237"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9122" name="AutoShape 73"/>
          <p:cNvSpPr>
            <a:spLocks noChangeArrowheads="1"/>
          </p:cNvSpPr>
          <p:nvPr/>
        </p:nvSpPr>
        <p:spPr bwMode="auto">
          <a:xfrm>
            <a:off x="5453063" y="3109913"/>
            <a:ext cx="1898650" cy="384175"/>
          </a:xfrm>
          <a:custGeom>
            <a:avLst/>
            <a:gdLst>
              <a:gd name="T0" fmla="*/ 2147483647 w 21600"/>
              <a:gd name="T1" fmla="*/ 0 h 21600"/>
              <a:gd name="T2" fmla="*/ 0 w 21600"/>
              <a:gd name="T3" fmla="*/ 1080752573 h 21600"/>
              <a:gd name="T4" fmla="*/ 2147483647 w 21600"/>
              <a:gd name="T5" fmla="*/ 2147483647 h 21600"/>
              <a:gd name="T6" fmla="*/ 2147483647 w 21600"/>
              <a:gd name="T7" fmla="*/ 1080752573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600">
            <a:solidFill>
              <a:srgbClr val="000000"/>
            </a:solidFill>
            <a:miter lim="800000"/>
            <a:headEnd/>
            <a:tailEnd/>
          </a:ln>
        </p:spPr>
        <p:txBody>
          <a:bodyPr wrap="none" anchor="ctr">
            <a:prstTxWarp prst="textNoShape">
              <a:avLst/>
            </a:prstTxWarp>
          </a:bodyPr>
          <a:lstStyle/>
          <a:p>
            <a:endParaRPr lang="en-US"/>
          </a:p>
        </p:txBody>
      </p:sp>
      <p:sp>
        <p:nvSpPr>
          <p:cNvPr id="89123" name="Text Box 74"/>
          <p:cNvSpPr txBox="1">
            <a:spLocks noChangeArrowheads="1"/>
          </p:cNvSpPr>
          <p:nvPr/>
        </p:nvSpPr>
        <p:spPr bwMode="auto">
          <a:xfrm>
            <a:off x="5638800" y="5410200"/>
            <a:ext cx="1011238" cy="430213"/>
          </a:xfrm>
          <a:prstGeom prst="rect">
            <a:avLst/>
          </a:prstGeom>
          <a:noFill/>
          <a:ln w="9525">
            <a:noFill/>
            <a:round/>
            <a:headEnd/>
            <a:tailEnd/>
          </a:ln>
        </p:spPr>
        <p:txBody>
          <a:bodyPr wrap="none" lIns="90000" tIns="67968" rIns="90000" bIns="46800">
            <a:prstTxWarp prst="textNoShape">
              <a:avLst/>
            </a:prstTxWarp>
            <a:spAutoFit/>
          </a:bodyPr>
          <a:lstStyle/>
          <a:p>
            <a:pPr eaLnBrk="1">
              <a:lnSpc>
                <a:spcPct val="93000"/>
              </a:lnSpc>
              <a:tabLst>
                <a:tab pos="723900" algn="l"/>
              </a:tabLst>
            </a:pPr>
            <a:r>
              <a:rPr lang="en-GB">
                <a:solidFill>
                  <a:srgbClr val="000000"/>
                </a:solidFill>
                <a:ea typeface="DejaVu Sans" charset="0"/>
                <a:cs typeface="DejaVu Sans" charset="0"/>
              </a:rPr>
              <a:t>Router</a:t>
            </a:r>
          </a:p>
        </p:txBody>
      </p:sp>
      <p:sp>
        <p:nvSpPr>
          <p:cNvPr id="89124" name="Text Box 75"/>
          <p:cNvSpPr txBox="1">
            <a:spLocks noChangeArrowheads="1"/>
          </p:cNvSpPr>
          <p:nvPr/>
        </p:nvSpPr>
        <p:spPr bwMode="auto">
          <a:xfrm>
            <a:off x="1270000" y="2209800"/>
            <a:ext cx="7935913" cy="1800225"/>
          </a:xfrm>
          <a:prstGeom prst="rect">
            <a:avLst/>
          </a:prstGeom>
          <a:solidFill>
            <a:srgbClr val="FFFFFF">
              <a:alpha val="74901"/>
            </a:srgbClr>
          </a:solid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pPr>
            <a:r>
              <a:rPr lang="en-GB" sz="2200">
                <a:solidFill>
                  <a:srgbClr val="000000"/>
                </a:solidFill>
                <a:latin typeface="Verdana" charset="0"/>
                <a:ea typeface="DejaVu Sans" charset="0"/>
              </a:rPr>
              <a:t>The link layer doesn't care what happens above it, but it is very closely tied to the physical layer below it.</a:t>
            </a:r>
          </a:p>
          <a:p>
            <a:pPr algn="ctr" eaLnBrk="1">
              <a:lnSpc>
                <a:spcPct val="93000"/>
              </a:lnSpc>
              <a:spcBef>
                <a:spcPts val="1475"/>
              </a:spcBef>
              <a:tabLst>
                <a:tab pos="723900" algn="l"/>
                <a:tab pos="1447800" algn="l"/>
                <a:tab pos="2171700" algn="l"/>
                <a:tab pos="2895600" algn="l"/>
                <a:tab pos="3619500" algn="l"/>
                <a:tab pos="4343400" algn="l"/>
                <a:tab pos="5067300" algn="l"/>
                <a:tab pos="5791200" algn="l"/>
                <a:tab pos="6515100" algn="l"/>
                <a:tab pos="7239000" algn="l"/>
              </a:tabLst>
            </a:pPr>
            <a:r>
              <a:rPr lang="en-GB" sz="2200">
                <a:solidFill>
                  <a:srgbClr val="000000"/>
                </a:solidFill>
                <a:latin typeface="Verdana" charset="0"/>
                <a:ea typeface="DejaVu Sans" charset="0"/>
              </a:rPr>
              <a:t>All links are independent of each other, and have no way of communicating with each other.</a:t>
            </a:r>
          </a:p>
        </p:txBody>
      </p:sp>
      <p:sp>
        <p:nvSpPr>
          <p:cNvPr id="89125" name="Line 76"/>
          <p:cNvSpPr>
            <a:spLocks noChangeShapeType="1"/>
          </p:cNvSpPr>
          <p:nvPr/>
        </p:nvSpPr>
        <p:spPr bwMode="auto">
          <a:xfrm>
            <a:off x="4621213" y="6019800"/>
            <a:ext cx="1403350" cy="76200"/>
          </a:xfrm>
          <a:prstGeom prst="line">
            <a:avLst/>
          </a:prstGeom>
          <a:noFill/>
          <a:ln w="76320">
            <a:solidFill>
              <a:srgbClr val="00FF00"/>
            </a:solidFill>
            <a:prstDash val="sysDot"/>
            <a:miter lim="800000"/>
            <a:headEnd/>
            <a:tailEnd/>
          </a:ln>
        </p:spPr>
        <p:txBody>
          <a:bodyPr>
            <a:prstTxWarp prst="textNoShape">
              <a:avLst/>
            </a:prstTxWarp>
          </a:bodyPr>
          <a:lstStyle/>
          <a:p>
            <a:endParaRPr lang="en-US"/>
          </a:p>
        </p:txBody>
      </p:sp>
      <p:sp>
        <p:nvSpPr>
          <p:cNvPr id="89126" name="Line 77"/>
          <p:cNvSpPr>
            <a:spLocks noChangeShapeType="1"/>
          </p:cNvSpPr>
          <p:nvPr/>
        </p:nvSpPr>
        <p:spPr bwMode="auto">
          <a:xfrm>
            <a:off x="6519863" y="6096000"/>
            <a:ext cx="908050" cy="76200"/>
          </a:xfrm>
          <a:prstGeom prst="line">
            <a:avLst/>
          </a:prstGeom>
          <a:noFill/>
          <a:ln w="76320">
            <a:solidFill>
              <a:srgbClr val="9999FF"/>
            </a:solidFill>
            <a:miter lim="800000"/>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90" name="Rectangle 2"/>
          <p:cNvSpPr>
            <a:spLocks noGrp="1" noChangeArrowheads="1"/>
          </p:cNvSpPr>
          <p:nvPr>
            <p:ph type="title"/>
          </p:nvPr>
        </p:nvSpPr>
        <p:spPr/>
        <p:txBody>
          <a:bodyPr/>
          <a:lstStyle/>
          <a:p>
            <a:r>
              <a:rPr lang="en-US" smtClean="0"/>
              <a:t>Layering: physical communication </a:t>
            </a:r>
          </a:p>
        </p:txBody>
      </p:sp>
      <p:grpSp>
        <p:nvGrpSpPr>
          <p:cNvPr id="93191" name="Group 3"/>
          <p:cNvGrpSpPr>
            <a:grpSpLocks/>
          </p:cNvGrpSpPr>
          <p:nvPr/>
        </p:nvGrpSpPr>
        <p:grpSpPr bwMode="auto">
          <a:xfrm>
            <a:off x="1876425" y="2055813"/>
            <a:ext cx="6477000" cy="4497387"/>
            <a:chOff x="1091" y="1052"/>
            <a:chExt cx="3768" cy="2833"/>
          </a:xfrm>
        </p:grpSpPr>
        <p:sp>
          <p:nvSpPr>
            <p:cNvPr id="93244" name="Freeform 4"/>
            <p:cNvSpPr>
              <a:spLocks/>
            </p:cNvSpPr>
            <p:nvPr/>
          </p:nvSpPr>
          <p:spPr bwMode="auto">
            <a:xfrm>
              <a:off x="1091" y="1052"/>
              <a:ext cx="3768" cy="2833"/>
            </a:xfrm>
            <a:custGeom>
              <a:avLst/>
              <a:gdLst>
                <a:gd name="T0" fmla="*/ 12232 w 1340"/>
                <a:gd name="T1" fmla="*/ 566 h 1191"/>
                <a:gd name="T2" fmla="*/ 1828 w 1340"/>
                <a:gd name="T3" fmla="*/ 809 h 1191"/>
                <a:gd name="T4" fmla="*/ 1288 w 1340"/>
                <a:gd name="T5" fmla="*/ 5409 h 1191"/>
                <a:gd name="T6" fmla="*/ 624 w 1340"/>
                <a:gd name="T7" fmla="*/ 9693 h 1191"/>
                <a:gd name="T8" fmla="*/ 2491 w 1340"/>
                <a:gd name="T9" fmla="*/ 11705 h 1191"/>
                <a:gd name="T10" fmla="*/ 11962 w 1340"/>
                <a:gd name="T11" fmla="*/ 11791 h 1191"/>
                <a:gd name="T12" fmla="*/ 14231 w 1340"/>
                <a:gd name="T13" fmla="*/ 15181 h 1191"/>
                <a:gd name="T14" fmla="*/ 27436 w 1340"/>
                <a:gd name="T15" fmla="*/ 14779 h 1191"/>
                <a:gd name="T16" fmla="*/ 28370 w 1340"/>
                <a:gd name="T17" fmla="*/ 7671 h 1191"/>
                <a:gd name="T18" fmla="*/ 26772 w 1340"/>
                <a:gd name="T19" fmla="*/ 4605 h 1191"/>
                <a:gd name="T20" fmla="*/ 16897 w 1340"/>
                <a:gd name="T21" fmla="*/ 3875 h 1191"/>
                <a:gd name="T22" fmla="*/ 12232 w 1340"/>
                <a:gd name="T23" fmla="*/ 56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FFFF00"/>
            </a:solidFill>
            <a:ln w="9525">
              <a:noFill/>
              <a:round/>
              <a:headEnd/>
              <a:tailEnd/>
            </a:ln>
          </p:spPr>
          <p:txBody>
            <a:bodyPr wrap="none" anchor="ctr">
              <a:prstTxWarp prst="textNoShape">
                <a:avLst/>
              </a:prstTxWarp>
            </a:bodyPr>
            <a:lstStyle/>
            <a:p>
              <a:endParaRPr lang="en-US">
                <a:solidFill>
                  <a:srgbClr val="000000"/>
                </a:solidFill>
              </a:endParaRPr>
            </a:p>
          </p:txBody>
        </p:sp>
        <p:grpSp>
          <p:nvGrpSpPr>
            <p:cNvPr id="93245" name="Group 5"/>
            <p:cNvGrpSpPr>
              <a:grpSpLocks/>
            </p:cNvGrpSpPr>
            <p:nvPr/>
          </p:nvGrpSpPr>
          <p:grpSpPr bwMode="auto">
            <a:xfrm>
              <a:off x="1319" y="1275"/>
              <a:ext cx="1480" cy="738"/>
              <a:chOff x="1319" y="1275"/>
              <a:chExt cx="1480" cy="738"/>
            </a:xfrm>
          </p:grpSpPr>
          <p:graphicFrame>
            <p:nvGraphicFramePr>
              <p:cNvPr id="93188" name="Object 4"/>
              <p:cNvGraphicFramePr>
                <a:graphicFrameLocks noChangeAspect="1"/>
              </p:cNvGraphicFramePr>
              <p:nvPr/>
            </p:nvGraphicFramePr>
            <p:xfrm>
              <a:off x="1319" y="1275"/>
              <a:ext cx="840" cy="568"/>
            </p:xfrm>
            <a:graphic>
              <a:graphicData uri="http://schemas.openxmlformats.org/presentationml/2006/ole">
                <p:oleObj spid="_x0000_s93188" name="ClipArt" r:id="rId3" imgW="1305000" imgH="1085760" progId="">
                  <p:embed/>
                </p:oleObj>
              </a:graphicData>
            </a:graphic>
          </p:graphicFrame>
          <p:graphicFrame>
            <p:nvGraphicFramePr>
              <p:cNvPr id="93189" name="Object 5"/>
              <p:cNvGraphicFramePr>
                <a:graphicFrameLocks noChangeAspect="1"/>
              </p:cNvGraphicFramePr>
              <p:nvPr/>
            </p:nvGraphicFramePr>
            <p:xfrm>
              <a:off x="2235" y="1486"/>
              <a:ext cx="564" cy="527"/>
            </p:xfrm>
            <a:graphic>
              <a:graphicData uri="http://schemas.openxmlformats.org/presentationml/2006/ole">
                <p:oleObj spid="_x0000_s93189" name="ClipArt" r:id="rId4" imgW="676440" imgH="485640" progId="">
                  <p:embed/>
                </p:oleObj>
              </a:graphicData>
            </a:graphic>
          </p:graphicFrame>
          <p:sp>
            <p:nvSpPr>
              <p:cNvPr id="93294" name="Line 8"/>
              <p:cNvSpPr>
                <a:spLocks noChangeShapeType="1"/>
              </p:cNvSpPr>
              <p:nvPr/>
            </p:nvSpPr>
            <p:spPr bwMode="auto">
              <a:xfrm flipV="1">
                <a:off x="2139" y="1706"/>
                <a:ext cx="230" cy="4"/>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93246" name="Group 9"/>
            <p:cNvGrpSpPr>
              <a:grpSpLocks/>
            </p:cNvGrpSpPr>
            <p:nvPr/>
          </p:nvGrpSpPr>
          <p:grpSpPr bwMode="auto">
            <a:xfrm>
              <a:off x="1319" y="2336"/>
              <a:ext cx="1480" cy="733"/>
              <a:chOff x="1319" y="2336"/>
              <a:chExt cx="1480" cy="733"/>
            </a:xfrm>
          </p:grpSpPr>
          <p:graphicFrame>
            <p:nvGraphicFramePr>
              <p:cNvPr id="93186" name="Object 2"/>
              <p:cNvGraphicFramePr>
                <a:graphicFrameLocks noChangeAspect="1"/>
              </p:cNvGraphicFramePr>
              <p:nvPr/>
            </p:nvGraphicFramePr>
            <p:xfrm>
              <a:off x="1319" y="2336"/>
              <a:ext cx="840" cy="569"/>
            </p:xfrm>
            <a:graphic>
              <a:graphicData uri="http://schemas.openxmlformats.org/presentationml/2006/ole">
                <p:oleObj spid="_x0000_s93186" name="ClipArt" r:id="rId5" imgW="1305000" imgH="1085760" progId="">
                  <p:embed/>
                </p:oleObj>
              </a:graphicData>
            </a:graphic>
          </p:graphicFrame>
          <p:graphicFrame>
            <p:nvGraphicFramePr>
              <p:cNvPr id="93187" name="Object 3"/>
              <p:cNvGraphicFramePr>
                <a:graphicFrameLocks noChangeAspect="1"/>
              </p:cNvGraphicFramePr>
              <p:nvPr/>
            </p:nvGraphicFramePr>
            <p:xfrm>
              <a:off x="2235" y="2547"/>
              <a:ext cx="564" cy="522"/>
            </p:xfrm>
            <a:graphic>
              <a:graphicData uri="http://schemas.openxmlformats.org/presentationml/2006/ole">
                <p:oleObj spid="_x0000_s93187" name="ClipArt" r:id="rId6" imgW="676440" imgH="485640" progId="">
                  <p:embed/>
                </p:oleObj>
              </a:graphicData>
            </a:graphic>
          </p:graphicFrame>
          <p:sp>
            <p:nvSpPr>
              <p:cNvPr id="93293" name="Line 12"/>
              <p:cNvSpPr>
                <a:spLocks noChangeShapeType="1"/>
              </p:cNvSpPr>
              <p:nvPr/>
            </p:nvSpPr>
            <p:spPr bwMode="auto">
              <a:xfrm flipV="1">
                <a:off x="2139" y="2767"/>
                <a:ext cx="230" cy="5"/>
              </a:xfrm>
              <a:prstGeom prst="line">
                <a:avLst/>
              </a:prstGeom>
              <a:noFill/>
              <a:ln w="57150">
                <a:solidFill>
                  <a:schemeClr val="tx1"/>
                </a:solidFill>
                <a:round/>
                <a:headEnd/>
                <a:tailEnd/>
              </a:ln>
            </p:spPr>
            <p:txBody>
              <a:bodyPr wrap="none" anchor="ctr">
                <a:prstTxWarp prst="textNoShape">
                  <a:avLst/>
                </a:prstTxWarp>
              </a:bodyPr>
              <a:lstStyle/>
              <a:p>
                <a:endParaRPr lang="en-US"/>
              </a:p>
            </p:txBody>
          </p:sp>
        </p:grpSp>
        <p:grpSp>
          <p:nvGrpSpPr>
            <p:cNvPr id="93247" name="Group 13"/>
            <p:cNvGrpSpPr>
              <a:grpSpLocks/>
            </p:cNvGrpSpPr>
            <p:nvPr/>
          </p:nvGrpSpPr>
          <p:grpSpPr bwMode="auto">
            <a:xfrm>
              <a:off x="2397" y="1939"/>
              <a:ext cx="105" cy="382"/>
              <a:chOff x="3842" y="406"/>
              <a:chExt cx="51" cy="167"/>
            </a:xfrm>
          </p:grpSpPr>
          <p:sp>
            <p:nvSpPr>
              <p:cNvPr id="93290" name="Oval 1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sp>
            <p:nvSpPr>
              <p:cNvPr id="93291" name="Oval 1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sp>
            <p:nvSpPr>
              <p:cNvPr id="93292" name="Oval 1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grpSp>
        <p:grpSp>
          <p:nvGrpSpPr>
            <p:cNvPr id="93248" name="Group 17"/>
            <p:cNvGrpSpPr>
              <a:grpSpLocks/>
            </p:cNvGrpSpPr>
            <p:nvPr/>
          </p:nvGrpSpPr>
          <p:grpSpPr bwMode="auto">
            <a:xfrm>
              <a:off x="3027" y="2854"/>
              <a:ext cx="423" cy="705"/>
              <a:chOff x="4180" y="783"/>
              <a:chExt cx="150" cy="307"/>
            </a:xfrm>
          </p:grpSpPr>
          <p:sp>
            <p:nvSpPr>
              <p:cNvPr id="93282" name="AutoShape 1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93283" name="Rectangle 1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93284" name="Rectangle 2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85" name="AutoShape 2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86" name="Line 2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3287" name="Line 2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3288" name="Rectangle 2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89" name="Rectangle 2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rgbClr val="000000"/>
                  </a:solidFill>
                </a:endParaRPr>
              </a:p>
            </p:txBody>
          </p:sp>
        </p:grpSp>
        <p:grpSp>
          <p:nvGrpSpPr>
            <p:cNvPr id="93249" name="Group 26"/>
            <p:cNvGrpSpPr>
              <a:grpSpLocks/>
            </p:cNvGrpSpPr>
            <p:nvPr/>
          </p:nvGrpSpPr>
          <p:grpSpPr bwMode="auto">
            <a:xfrm rot="-5400000">
              <a:off x="3667" y="2965"/>
              <a:ext cx="145" cy="471"/>
              <a:chOff x="3842" y="406"/>
              <a:chExt cx="51" cy="167"/>
            </a:xfrm>
          </p:grpSpPr>
          <p:sp>
            <p:nvSpPr>
              <p:cNvPr id="93279" name="Oval 2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sp>
            <p:nvSpPr>
              <p:cNvPr id="93280" name="Oval 2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sp>
            <p:nvSpPr>
              <p:cNvPr id="93281" name="Oval 2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a:solidFill>
                    <a:srgbClr val="000000"/>
                  </a:solidFill>
                </a:endParaRPr>
              </a:p>
            </p:txBody>
          </p:sp>
        </p:grpSp>
        <p:sp>
          <p:nvSpPr>
            <p:cNvPr id="93250" name="Line 30"/>
            <p:cNvSpPr>
              <a:spLocks noChangeShapeType="1"/>
            </p:cNvSpPr>
            <p:nvPr/>
          </p:nvSpPr>
          <p:spPr bwMode="auto">
            <a:xfrm>
              <a:off x="3302" y="2690"/>
              <a:ext cx="1000" cy="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51" name="Line 31"/>
            <p:cNvSpPr>
              <a:spLocks noChangeShapeType="1"/>
            </p:cNvSpPr>
            <p:nvPr/>
          </p:nvSpPr>
          <p:spPr bwMode="auto">
            <a:xfrm>
              <a:off x="3309" y="2684"/>
              <a:ext cx="3" cy="17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52" name="Line 32"/>
            <p:cNvSpPr>
              <a:spLocks noChangeShapeType="1"/>
            </p:cNvSpPr>
            <p:nvPr/>
          </p:nvSpPr>
          <p:spPr bwMode="auto">
            <a:xfrm>
              <a:off x="4309" y="2681"/>
              <a:ext cx="3" cy="14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3253" name="Line 33"/>
            <p:cNvSpPr>
              <a:spLocks noChangeShapeType="1"/>
            </p:cNvSpPr>
            <p:nvPr/>
          </p:nvSpPr>
          <p:spPr bwMode="auto">
            <a:xfrm>
              <a:off x="2697" y="1727"/>
              <a:ext cx="583" cy="473"/>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54" name="Line 34"/>
            <p:cNvSpPr>
              <a:spLocks noChangeShapeType="1"/>
            </p:cNvSpPr>
            <p:nvPr/>
          </p:nvSpPr>
          <p:spPr bwMode="auto">
            <a:xfrm flipV="1">
              <a:off x="2722" y="2237"/>
              <a:ext cx="558" cy="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55" name="Line 35"/>
            <p:cNvSpPr>
              <a:spLocks noChangeShapeType="1"/>
            </p:cNvSpPr>
            <p:nvPr/>
          </p:nvSpPr>
          <p:spPr bwMode="auto">
            <a:xfrm flipV="1">
              <a:off x="3786" y="2390"/>
              <a:ext cx="3" cy="291"/>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nvGrpSpPr>
            <p:cNvPr id="93256" name="Group 36"/>
            <p:cNvGrpSpPr>
              <a:grpSpLocks/>
            </p:cNvGrpSpPr>
            <p:nvPr/>
          </p:nvGrpSpPr>
          <p:grpSpPr bwMode="auto">
            <a:xfrm>
              <a:off x="4046" y="2831"/>
              <a:ext cx="423" cy="705"/>
              <a:chOff x="4180" y="783"/>
              <a:chExt cx="150" cy="307"/>
            </a:xfrm>
          </p:grpSpPr>
          <p:sp>
            <p:nvSpPr>
              <p:cNvPr id="93271"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93272"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93273"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74"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75"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3276"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3277"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3278"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rgbClr val="000000"/>
                  </a:solidFill>
                </a:endParaRPr>
              </a:p>
            </p:txBody>
          </p:sp>
        </p:grpSp>
        <p:grpSp>
          <p:nvGrpSpPr>
            <p:cNvPr id="93257" name="Group 45"/>
            <p:cNvGrpSpPr>
              <a:grpSpLocks/>
            </p:cNvGrpSpPr>
            <p:nvPr/>
          </p:nvGrpSpPr>
          <p:grpSpPr bwMode="auto">
            <a:xfrm>
              <a:off x="3251" y="1991"/>
              <a:ext cx="1013" cy="416"/>
              <a:chOff x="3600" y="219"/>
              <a:chExt cx="360" cy="175"/>
            </a:xfrm>
          </p:grpSpPr>
          <p:sp>
            <p:nvSpPr>
              <p:cNvPr id="93258" name="Oval 46"/>
              <p:cNvSpPr>
                <a:spLocks noChangeArrowheads="1"/>
              </p:cNvSpPr>
              <p:nvPr/>
            </p:nvSpPr>
            <p:spPr bwMode="auto">
              <a:xfrm>
                <a:off x="3603" y="297"/>
                <a:ext cx="357" cy="97"/>
              </a:xfrm>
              <a:prstGeom prst="ellipse">
                <a:avLst/>
              </a:prstGeom>
              <a:solidFill>
                <a:schemeClr val="hlink"/>
              </a:solidFill>
              <a:ln w="38100">
                <a:solidFill>
                  <a:schemeClr val="tx1"/>
                </a:solidFill>
                <a:round/>
                <a:headEnd/>
                <a:tailEnd/>
              </a:ln>
            </p:spPr>
            <p:txBody>
              <a:bodyPr wrap="none" anchor="ctr">
                <a:prstTxWarp prst="textNoShape">
                  <a:avLst/>
                </a:prstTxWarp>
              </a:bodyPr>
              <a:lstStyle/>
              <a:p>
                <a:endParaRPr lang="en-US">
                  <a:solidFill>
                    <a:srgbClr val="000000"/>
                  </a:solidFill>
                </a:endParaRPr>
              </a:p>
            </p:txBody>
          </p:sp>
          <p:sp>
            <p:nvSpPr>
              <p:cNvPr id="93259" name="Line 47"/>
              <p:cNvSpPr>
                <a:spLocks noChangeShapeType="1"/>
              </p:cNvSpPr>
              <p:nvPr/>
            </p:nvSpPr>
            <p:spPr bwMode="auto">
              <a:xfrm>
                <a:off x="3603" y="289"/>
                <a:ext cx="0" cy="6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60" name="Line 48"/>
              <p:cNvSpPr>
                <a:spLocks noChangeShapeType="1"/>
              </p:cNvSpPr>
              <p:nvPr/>
            </p:nvSpPr>
            <p:spPr bwMode="auto">
              <a:xfrm>
                <a:off x="3960" y="289"/>
                <a:ext cx="0" cy="6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61" name="Rectangle 49"/>
              <p:cNvSpPr>
                <a:spLocks noChangeArrowheads="1"/>
              </p:cNvSpPr>
              <p:nvPr/>
            </p:nvSpPr>
            <p:spPr bwMode="auto">
              <a:xfrm>
                <a:off x="3603" y="289"/>
                <a:ext cx="354" cy="59"/>
              </a:xfrm>
              <a:prstGeom prst="rect">
                <a:avLst/>
              </a:prstGeom>
              <a:solidFill>
                <a:schemeClr val="hlink"/>
              </a:solidFill>
              <a:ln w="38100">
                <a:solidFill>
                  <a:schemeClr val="tx1"/>
                </a:solidFill>
                <a:miter lim="800000"/>
                <a:headEnd/>
                <a:tailEnd/>
              </a:ln>
            </p:spPr>
            <p:txBody>
              <a:bodyPr wrap="none" anchor="ctr">
                <a:prstTxWarp prst="textNoShape">
                  <a:avLst/>
                </a:prstTxWarp>
              </a:bodyPr>
              <a:lstStyle/>
              <a:p>
                <a:pPr algn="ctr"/>
                <a:endParaRPr lang="de-DE">
                  <a:solidFill>
                    <a:srgbClr val="000000"/>
                  </a:solidFill>
                </a:endParaRPr>
              </a:p>
            </p:txBody>
          </p:sp>
          <p:sp>
            <p:nvSpPr>
              <p:cNvPr id="93262" name="Oval 50"/>
              <p:cNvSpPr>
                <a:spLocks noChangeArrowheads="1"/>
              </p:cNvSpPr>
              <p:nvPr/>
            </p:nvSpPr>
            <p:spPr bwMode="auto">
              <a:xfrm>
                <a:off x="3600" y="219"/>
                <a:ext cx="357" cy="113"/>
              </a:xfrm>
              <a:prstGeom prst="ellipse">
                <a:avLst/>
              </a:prstGeom>
              <a:solidFill>
                <a:schemeClr val="hlink"/>
              </a:solidFill>
              <a:ln w="38100">
                <a:solidFill>
                  <a:schemeClr val="tx1"/>
                </a:solidFill>
                <a:round/>
                <a:headEnd/>
                <a:tailEnd/>
              </a:ln>
            </p:spPr>
            <p:txBody>
              <a:bodyPr wrap="none" anchor="ctr">
                <a:prstTxWarp prst="textNoShape">
                  <a:avLst/>
                </a:prstTxWarp>
              </a:bodyPr>
              <a:lstStyle/>
              <a:p>
                <a:endParaRPr lang="en-US">
                  <a:solidFill>
                    <a:srgbClr val="000000"/>
                  </a:solidFill>
                </a:endParaRPr>
              </a:p>
            </p:txBody>
          </p:sp>
          <p:grpSp>
            <p:nvGrpSpPr>
              <p:cNvPr id="93263" name="Group 51"/>
              <p:cNvGrpSpPr>
                <a:grpSpLocks/>
              </p:cNvGrpSpPr>
              <p:nvPr/>
            </p:nvGrpSpPr>
            <p:grpSpPr bwMode="auto">
              <a:xfrm>
                <a:off x="3686" y="244"/>
                <a:ext cx="177" cy="66"/>
                <a:chOff x="2848" y="848"/>
                <a:chExt cx="140" cy="98"/>
              </a:xfrm>
            </p:grpSpPr>
            <p:sp>
              <p:nvSpPr>
                <p:cNvPr id="93268" name="Line 52"/>
                <p:cNvSpPr>
                  <a:spLocks noChangeShapeType="1"/>
                </p:cNvSpPr>
                <p:nvPr/>
              </p:nvSpPr>
              <p:spPr bwMode="auto">
                <a:xfrm flipV="1">
                  <a:off x="2848" y="848"/>
                  <a:ext cx="50" cy="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69" name="Line 53"/>
                <p:cNvSpPr>
                  <a:spLocks noChangeShapeType="1"/>
                </p:cNvSpPr>
                <p:nvPr/>
              </p:nvSpPr>
              <p:spPr bwMode="auto">
                <a:xfrm>
                  <a:off x="2944" y="946"/>
                  <a:ext cx="44"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70" name="Line 54"/>
                <p:cNvSpPr>
                  <a:spLocks noChangeShapeType="1"/>
                </p:cNvSpPr>
                <p:nvPr/>
              </p:nvSpPr>
              <p:spPr bwMode="auto">
                <a:xfrm>
                  <a:off x="2894" y="850"/>
                  <a:ext cx="52"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93264" name="Group 55"/>
              <p:cNvGrpSpPr>
                <a:grpSpLocks/>
              </p:cNvGrpSpPr>
              <p:nvPr/>
            </p:nvGrpSpPr>
            <p:grpSpPr bwMode="auto">
              <a:xfrm flipV="1">
                <a:off x="3686" y="243"/>
                <a:ext cx="177" cy="66"/>
                <a:chOff x="2848" y="848"/>
                <a:chExt cx="140" cy="98"/>
              </a:xfrm>
            </p:grpSpPr>
            <p:sp>
              <p:nvSpPr>
                <p:cNvPr id="93265" name="Line 56"/>
                <p:cNvSpPr>
                  <a:spLocks noChangeShapeType="1"/>
                </p:cNvSpPr>
                <p:nvPr/>
              </p:nvSpPr>
              <p:spPr bwMode="auto">
                <a:xfrm flipV="1">
                  <a:off x="2848" y="848"/>
                  <a:ext cx="50" cy="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66" name="Line 57"/>
                <p:cNvSpPr>
                  <a:spLocks noChangeShapeType="1"/>
                </p:cNvSpPr>
                <p:nvPr/>
              </p:nvSpPr>
              <p:spPr bwMode="auto">
                <a:xfrm>
                  <a:off x="2944" y="946"/>
                  <a:ext cx="44"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3267" name="Line 58"/>
                <p:cNvSpPr>
                  <a:spLocks noChangeShapeType="1"/>
                </p:cNvSpPr>
                <p:nvPr/>
              </p:nvSpPr>
              <p:spPr bwMode="auto">
                <a:xfrm>
                  <a:off x="2894" y="850"/>
                  <a:ext cx="52"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grpSp>
      <p:grpSp>
        <p:nvGrpSpPr>
          <p:cNvPr id="93192" name="Group 59"/>
          <p:cNvGrpSpPr>
            <a:grpSpLocks/>
          </p:cNvGrpSpPr>
          <p:nvPr/>
        </p:nvGrpSpPr>
        <p:grpSpPr bwMode="auto">
          <a:xfrm>
            <a:off x="2286000" y="1812925"/>
            <a:ext cx="1462088" cy="1538288"/>
            <a:chOff x="1330" y="899"/>
            <a:chExt cx="850" cy="969"/>
          </a:xfrm>
        </p:grpSpPr>
        <p:sp>
          <p:nvSpPr>
            <p:cNvPr id="137276" name="Rectangle 60"/>
            <p:cNvSpPr>
              <a:spLocks noChangeArrowheads="1"/>
            </p:cNvSpPr>
            <p:nvPr/>
          </p:nvSpPr>
          <p:spPr bwMode="auto">
            <a:xfrm>
              <a:off x="1382" y="899"/>
              <a:ext cx="798" cy="903"/>
            </a:xfrm>
            <a:prstGeom prst="rect">
              <a:avLst/>
            </a:prstGeom>
            <a:solidFill>
              <a:srgbClr val="FFCC00"/>
            </a:solidFill>
            <a:ln w="9525">
              <a:no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77" name="Rectangle 61"/>
            <p:cNvSpPr>
              <a:spLocks noChangeArrowheads="1"/>
            </p:cNvSpPr>
            <p:nvPr/>
          </p:nvSpPr>
          <p:spPr bwMode="auto">
            <a:xfrm>
              <a:off x="1352" y="938"/>
              <a:ext cx="796" cy="903"/>
            </a:xfrm>
            <a:prstGeom prst="rect">
              <a:avLst/>
            </a:prstGeom>
            <a:solidFill>
              <a:schemeClr val="bg1"/>
            </a:solidFill>
            <a:ln w="28575">
              <a:solidFill>
                <a:schemeClr val="tx1"/>
              </a:solid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78" name="Text Box 62"/>
            <p:cNvSpPr txBox="1">
              <a:spLocks noChangeArrowheads="1"/>
            </p:cNvSpPr>
            <p:nvPr/>
          </p:nvSpPr>
          <p:spPr bwMode="auto">
            <a:xfrm>
              <a:off x="1330" y="929"/>
              <a:ext cx="836" cy="939"/>
            </a:xfrm>
            <a:prstGeom prst="rect">
              <a:avLst/>
            </a:prstGeom>
            <a:noFill/>
            <a:ln w="9525">
              <a:noFill/>
              <a:miter lim="800000"/>
              <a:headEnd/>
              <a:tailEnd/>
            </a:ln>
            <a:effectLst/>
          </p:spPr>
          <p:txBody>
            <a:bodyPr wrap="none">
              <a:prstTxWarp prst="textNoShape">
                <a:avLst/>
              </a:prstTxWarp>
              <a:spAutoFit/>
            </a:bodyPr>
            <a:lstStyle/>
            <a:p>
              <a:pPr algn="ctr">
                <a:lnSpc>
                  <a:spcPct val="78000"/>
                </a:lnSpc>
                <a:spcAft>
                  <a:spcPts val="600"/>
                </a:spcAft>
                <a:defRPr/>
              </a:pPr>
              <a:r>
                <a:rPr lang="en-US" sz="1800" dirty="0">
                  <a:solidFill>
                    <a:srgbClr val="000000"/>
                  </a:solidFill>
                  <a:latin typeface="+mn-lt"/>
                </a:rPr>
                <a:t>application</a:t>
              </a:r>
            </a:p>
            <a:p>
              <a:pPr algn="ctr">
                <a:lnSpc>
                  <a:spcPct val="78000"/>
                </a:lnSpc>
                <a:spcAft>
                  <a:spcPts val="600"/>
                </a:spcAft>
                <a:defRPr/>
              </a:pPr>
              <a:r>
                <a:rPr lang="en-US" sz="1800" dirty="0">
                  <a:solidFill>
                    <a:srgbClr val="000000"/>
                  </a:solidFill>
                  <a:latin typeface="+mn-lt"/>
                </a:rPr>
                <a:t>transport</a:t>
              </a:r>
            </a:p>
            <a:p>
              <a:pPr algn="ctr">
                <a:lnSpc>
                  <a:spcPct val="78000"/>
                </a:lnSpc>
                <a:spcAft>
                  <a:spcPts val="600"/>
                </a:spcAft>
                <a:defRPr/>
              </a:pPr>
              <a:r>
                <a:rPr lang="en-US" sz="1800" dirty="0">
                  <a:solidFill>
                    <a:srgbClr val="000000"/>
                  </a:solidFill>
                  <a:latin typeface="+mn-lt"/>
                </a:rPr>
                <a:t>network</a:t>
              </a:r>
            </a:p>
            <a:p>
              <a:pPr algn="ctr">
                <a:lnSpc>
                  <a:spcPct val="78000"/>
                </a:lnSpc>
                <a:spcAft>
                  <a:spcPts val="600"/>
                </a:spcAft>
                <a:defRPr/>
              </a:pPr>
              <a:r>
                <a:rPr lang="en-US" sz="1800" dirty="0">
                  <a:solidFill>
                    <a:srgbClr val="000000"/>
                  </a:solidFill>
                  <a:latin typeface="+mn-lt"/>
                </a:rPr>
                <a:t>link</a:t>
              </a:r>
            </a:p>
            <a:p>
              <a:pPr algn="ctr">
                <a:lnSpc>
                  <a:spcPct val="78000"/>
                </a:lnSpc>
                <a:spcAft>
                  <a:spcPts val="600"/>
                </a:spcAft>
                <a:defRPr/>
              </a:pPr>
              <a:r>
                <a:rPr lang="en-US" sz="1800" dirty="0">
                  <a:solidFill>
                    <a:srgbClr val="000000"/>
                  </a:solidFill>
                  <a:latin typeface="+mn-lt"/>
                </a:rPr>
                <a:t>physical</a:t>
              </a:r>
            </a:p>
          </p:txBody>
        </p:sp>
        <p:sp>
          <p:nvSpPr>
            <p:cNvPr id="137279" name="Line 63"/>
            <p:cNvSpPr>
              <a:spLocks noChangeShapeType="1"/>
            </p:cNvSpPr>
            <p:nvPr/>
          </p:nvSpPr>
          <p:spPr bwMode="auto">
            <a:xfrm flipV="1">
              <a:off x="1349" y="1139"/>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0" name="Line 64"/>
            <p:cNvSpPr>
              <a:spLocks noChangeShapeType="1"/>
            </p:cNvSpPr>
            <p:nvPr/>
          </p:nvSpPr>
          <p:spPr bwMode="auto">
            <a:xfrm flipV="1">
              <a:off x="1361" y="1319"/>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1" name="Line 65"/>
            <p:cNvSpPr>
              <a:spLocks noChangeShapeType="1"/>
            </p:cNvSpPr>
            <p:nvPr/>
          </p:nvSpPr>
          <p:spPr bwMode="auto">
            <a:xfrm flipV="1">
              <a:off x="1361" y="1481"/>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2" name="Line 66"/>
            <p:cNvSpPr>
              <a:spLocks noChangeShapeType="1"/>
            </p:cNvSpPr>
            <p:nvPr/>
          </p:nvSpPr>
          <p:spPr bwMode="auto">
            <a:xfrm flipV="1">
              <a:off x="1346" y="1658"/>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grpSp>
      <p:grpSp>
        <p:nvGrpSpPr>
          <p:cNvPr id="93193" name="Group 67"/>
          <p:cNvGrpSpPr>
            <a:grpSpLocks/>
          </p:cNvGrpSpPr>
          <p:nvPr/>
        </p:nvGrpSpPr>
        <p:grpSpPr bwMode="auto">
          <a:xfrm>
            <a:off x="2201863" y="3540125"/>
            <a:ext cx="1462087" cy="1538288"/>
            <a:chOff x="1281" y="1987"/>
            <a:chExt cx="850" cy="969"/>
          </a:xfrm>
        </p:grpSpPr>
        <p:sp>
          <p:nvSpPr>
            <p:cNvPr id="137284" name="Rectangle 68"/>
            <p:cNvSpPr>
              <a:spLocks noChangeArrowheads="1"/>
            </p:cNvSpPr>
            <p:nvPr/>
          </p:nvSpPr>
          <p:spPr bwMode="auto">
            <a:xfrm>
              <a:off x="1333" y="1987"/>
              <a:ext cx="798" cy="903"/>
            </a:xfrm>
            <a:prstGeom prst="rect">
              <a:avLst/>
            </a:prstGeom>
            <a:solidFill>
              <a:srgbClr val="FFCC00"/>
            </a:solidFill>
            <a:ln w="9525">
              <a:no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5" name="Rectangle 69"/>
            <p:cNvSpPr>
              <a:spLocks noChangeArrowheads="1"/>
            </p:cNvSpPr>
            <p:nvPr/>
          </p:nvSpPr>
          <p:spPr bwMode="auto">
            <a:xfrm>
              <a:off x="1303" y="2026"/>
              <a:ext cx="796" cy="903"/>
            </a:xfrm>
            <a:prstGeom prst="rect">
              <a:avLst/>
            </a:prstGeom>
            <a:solidFill>
              <a:schemeClr val="bg1"/>
            </a:solidFill>
            <a:ln w="28575">
              <a:solidFill>
                <a:schemeClr val="tx1"/>
              </a:solid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6" name="Text Box 70"/>
            <p:cNvSpPr txBox="1">
              <a:spLocks noChangeArrowheads="1"/>
            </p:cNvSpPr>
            <p:nvPr/>
          </p:nvSpPr>
          <p:spPr bwMode="auto">
            <a:xfrm>
              <a:off x="1281" y="2017"/>
              <a:ext cx="836" cy="939"/>
            </a:xfrm>
            <a:prstGeom prst="rect">
              <a:avLst/>
            </a:prstGeom>
            <a:noFill/>
            <a:ln w="9525">
              <a:noFill/>
              <a:miter lim="800000"/>
              <a:headEnd/>
              <a:tailEnd/>
            </a:ln>
            <a:effectLst/>
          </p:spPr>
          <p:txBody>
            <a:bodyPr wrap="none">
              <a:prstTxWarp prst="textNoShape">
                <a:avLst/>
              </a:prstTxWarp>
              <a:spAutoFit/>
            </a:bodyPr>
            <a:lstStyle/>
            <a:p>
              <a:pPr algn="ctr">
                <a:lnSpc>
                  <a:spcPct val="78000"/>
                </a:lnSpc>
                <a:spcAft>
                  <a:spcPts val="600"/>
                </a:spcAft>
                <a:defRPr/>
              </a:pPr>
              <a:r>
                <a:rPr lang="en-US" sz="1800">
                  <a:solidFill>
                    <a:srgbClr val="000000"/>
                  </a:solidFill>
                  <a:latin typeface="+mn-lt"/>
                </a:rPr>
                <a:t>application</a:t>
              </a:r>
            </a:p>
            <a:p>
              <a:pPr algn="ctr">
                <a:lnSpc>
                  <a:spcPct val="78000"/>
                </a:lnSpc>
                <a:spcAft>
                  <a:spcPts val="600"/>
                </a:spcAft>
                <a:defRPr/>
              </a:pPr>
              <a:r>
                <a:rPr lang="en-US" sz="1800">
                  <a:solidFill>
                    <a:srgbClr val="000000"/>
                  </a:solidFill>
                  <a:latin typeface="+mn-lt"/>
                </a:rPr>
                <a:t>transport</a:t>
              </a:r>
            </a:p>
            <a:p>
              <a:pPr algn="ctr">
                <a:lnSpc>
                  <a:spcPct val="78000"/>
                </a:lnSpc>
                <a:spcAft>
                  <a:spcPts val="600"/>
                </a:spcAft>
                <a:defRPr/>
              </a:pPr>
              <a:r>
                <a:rPr lang="en-US" sz="1800">
                  <a:solidFill>
                    <a:srgbClr val="000000"/>
                  </a:solidFill>
                  <a:latin typeface="+mn-lt"/>
                </a:rPr>
                <a:t>network</a:t>
              </a:r>
            </a:p>
            <a:p>
              <a:pPr algn="ctr">
                <a:lnSpc>
                  <a:spcPct val="78000"/>
                </a:lnSpc>
                <a:spcAft>
                  <a:spcPts val="600"/>
                </a:spcAft>
                <a:defRPr/>
              </a:pPr>
              <a:r>
                <a:rPr lang="en-US" sz="1800">
                  <a:solidFill>
                    <a:srgbClr val="000000"/>
                  </a:solidFill>
                  <a:latin typeface="+mn-lt"/>
                </a:rPr>
                <a:t>link</a:t>
              </a:r>
            </a:p>
            <a:p>
              <a:pPr algn="ctr">
                <a:lnSpc>
                  <a:spcPct val="78000"/>
                </a:lnSpc>
                <a:spcAft>
                  <a:spcPts val="600"/>
                </a:spcAft>
                <a:defRPr/>
              </a:pPr>
              <a:r>
                <a:rPr lang="en-US" sz="1800">
                  <a:solidFill>
                    <a:srgbClr val="000000"/>
                  </a:solidFill>
                  <a:latin typeface="+mn-lt"/>
                </a:rPr>
                <a:t>physical</a:t>
              </a:r>
            </a:p>
          </p:txBody>
        </p:sp>
        <p:sp>
          <p:nvSpPr>
            <p:cNvPr id="137287" name="Line 71"/>
            <p:cNvSpPr>
              <a:spLocks noChangeShapeType="1"/>
            </p:cNvSpPr>
            <p:nvPr/>
          </p:nvSpPr>
          <p:spPr bwMode="auto">
            <a:xfrm flipV="1">
              <a:off x="1300" y="2227"/>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8" name="Line 72"/>
            <p:cNvSpPr>
              <a:spLocks noChangeShapeType="1"/>
            </p:cNvSpPr>
            <p:nvPr/>
          </p:nvSpPr>
          <p:spPr bwMode="auto">
            <a:xfrm flipV="1">
              <a:off x="1312" y="2407"/>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89" name="Line 73"/>
            <p:cNvSpPr>
              <a:spLocks noChangeShapeType="1"/>
            </p:cNvSpPr>
            <p:nvPr/>
          </p:nvSpPr>
          <p:spPr bwMode="auto">
            <a:xfrm flipV="1">
              <a:off x="1312" y="2569"/>
              <a:ext cx="785"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0" name="Line 74"/>
            <p:cNvSpPr>
              <a:spLocks noChangeShapeType="1"/>
            </p:cNvSpPr>
            <p:nvPr/>
          </p:nvSpPr>
          <p:spPr bwMode="auto">
            <a:xfrm flipV="1">
              <a:off x="1297" y="2746"/>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grpSp>
      <p:grpSp>
        <p:nvGrpSpPr>
          <p:cNvPr id="93194" name="Group 75"/>
          <p:cNvGrpSpPr>
            <a:grpSpLocks/>
          </p:cNvGrpSpPr>
          <p:nvPr/>
        </p:nvGrpSpPr>
        <p:grpSpPr bwMode="auto">
          <a:xfrm>
            <a:off x="4821238" y="4803775"/>
            <a:ext cx="1460500" cy="1538288"/>
            <a:chOff x="2804" y="2783"/>
            <a:chExt cx="850" cy="969"/>
          </a:xfrm>
        </p:grpSpPr>
        <p:sp>
          <p:nvSpPr>
            <p:cNvPr id="137292" name="Rectangle 76"/>
            <p:cNvSpPr>
              <a:spLocks noChangeArrowheads="1"/>
            </p:cNvSpPr>
            <p:nvPr/>
          </p:nvSpPr>
          <p:spPr bwMode="auto">
            <a:xfrm>
              <a:off x="2856" y="2783"/>
              <a:ext cx="798" cy="903"/>
            </a:xfrm>
            <a:prstGeom prst="rect">
              <a:avLst/>
            </a:prstGeom>
            <a:solidFill>
              <a:srgbClr val="FFCC00"/>
            </a:solidFill>
            <a:ln w="9525">
              <a:no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3" name="Rectangle 77"/>
            <p:cNvSpPr>
              <a:spLocks noChangeArrowheads="1"/>
            </p:cNvSpPr>
            <p:nvPr/>
          </p:nvSpPr>
          <p:spPr bwMode="auto">
            <a:xfrm>
              <a:off x="2826" y="2822"/>
              <a:ext cx="798" cy="903"/>
            </a:xfrm>
            <a:prstGeom prst="rect">
              <a:avLst/>
            </a:prstGeom>
            <a:solidFill>
              <a:schemeClr val="bg1"/>
            </a:solidFill>
            <a:ln w="28575">
              <a:solidFill>
                <a:schemeClr val="tx1"/>
              </a:solid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4" name="Text Box 78"/>
            <p:cNvSpPr txBox="1">
              <a:spLocks noChangeArrowheads="1"/>
            </p:cNvSpPr>
            <p:nvPr/>
          </p:nvSpPr>
          <p:spPr bwMode="auto">
            <a:xfrm>
              <a:off x="2804" y="2813"/>
              <a:ext cx="836" cy="939"/>
            </a:xfrm>
            <a:prstGeom prst="rect">
              <a:avLst/>
            </a:prstGeom>
            <a:noFill/>
            <a:ln w="9525">
              <a:noFill/>
              <a:miter lim="800000"/>
              <a:headEnd/>
              <a:tailEnd/>
            </a:ln>
            <a:effectLst/>
          </p:spPr>
          <p:txBody>
            <a:bodyPr wrap="none">
              <a:prstTxWarp prst="textNoShape">
                <a:avLst/>
              </a:prstTxWarp>
              <a:spAutoFit/>
            </a:bodyPr>
            <a:lstStyle/>
            <a:p>
              <a:pPr algn="ctr">
                <a:lnSpc>
                  <a:spcPct val="78000"/>
                </a:lnSpc>
                <a:spcAft>
                  <a:spcPts val="600"/>
                </a:spcAft>
                <a:defRPr/>
              </a:pPr>
              <a:r>
                <a:rPr lang="en-US" sz="1800">
                  <a:solidFill>
                    <a:srgbClr val="000000"/>
                  </a:solidFill>
                  <a:latin typeface="+mn-lt"/>
                </a:rPr>
                <a:t>application</a:t>
              </a:r>
            </a:p>
            <a:p>
              <a:pPr algn="ctr">
                <a:lnSpc>
                  <a:spcPct val="78000"/>
                </a:lnSpc>
                <a:spcAft>
                  <a:spcPts val="600"/>
                </a:spcAft>
                <a:defRPr/>
              </a:pPr>
              <a:r>
                <a:rPr lang="en-US" sz="1800">
                  <a:solidFill>
                    <a:srgbClr val="000000"/>
                  </a:solidFill>
                  <a:latin typeface="+mn-lt"/>
                </a:rPr>
                <a:t>transport</a:t>
              </a:r>
            </a:p>
            <a:p>
              <a:pPr algn="ctr">
                <a:lnSpc>
                  <a:spcPct val="78000"/>
                </a:lnSpc>
                <a:spcAft>
                  <a:spcPts val="600"/>
                </a:spcAft>
                <a:defRPr/>
              </a:pPr>
              <a:r>
                <a:rPr lang="en-US" sz="1800">
                  <a:solidFill>
                    <a:srgbClr val="000000"/>
                  </a:solidFill>
                  <a:latin typeface="+mn-lt"/>
                </a:rPr>
                <a:t>network</a:t>
              </a:r>
            </a:p>
            <a:p>
              <a:pPr algn="ctr">
                <a:lnSpc>
                  <a:spcPct val="78000"/>
                </a:lnSpc>
                <a:spcAft>
                  <a:spcPts val="600"/>
                </a:spcAft>
                <a:defRPr/>
              </a:pPr>
              <a:r>
                <a:rPr lang="en-US" sz="1800">
                  <a:solidFill>
                    <a:srgbClr val="000000"/>
                  </a:solidFill>
                  <a:latin typeface="+mn-lt"/>
                </a:rPr>
                <a:t>link</a:t>
              </a:r>
            </a:p>
            <a:p>
              <a:pPr algn="ctr">
                <a:lnSpc>
                  <a:spcPct val="78000"/>
                </a:lnSpc>
                <a:spcAft>
                  <a:spcPts val="600"/>
                </a:spcAft>
                <a:defRPr/>
              </a:pPr>
              <a:r>
                <a:rPr lang="en-US" sz="1800">
                  <a:solidFill>
                    <a:srgbClr val="000000"/>
                  </a:solidFill>
                  <a:latin typeface="+mn-lt"/>
                </a:rPr>
                <a:t>physical</a:t>
              </a:r>
            </a:p>
          </p:txBody>
        </p:sp>
        <p:sp>
          <p:nvSpPr>
            <p:cNvPr id="137295" name="Line 79"/>
            <p:cNvSpPr>
              <a:spLocks noChangeShapeType="1"/>
            </p:cNvSpPr>
            <p:nvPr/>
          </p:nvSpPr>
          <p:spPr bwMode="auto">
            <a:xfrm flipV="1">
              <a:off x="2823" y="3023"/>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6" name="Line 80"/>
            <p:cNvSpPr>
              <a:spLocks noChangeShapeType="1"/>
            </p:cNvSpPr>
            <p:nvPr/>
          </p:nvSpPr>
          <p:spPr bwMode="auto">
            <a:xfrm flipV="1">
              <a:off x="2835" y="3203"/>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7" name="Line 81"/>
            <p:cNvSpPr>
              <a:spLocks noChangeShapeType="1"/>
            </p:cNvSpPr>
            <p:nvPr/>
          </p:nvSpPr>
          <p:spPr bwMode="auto">
            <a:xfrm flipV="1">
              <a:off x="2835" y="3365"/>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298" name="Line 82"/>
            <p:cNvSpPr>
              <a:spLocks noChangeShapeType="1"/>
            </p:cNvSpPr>
            <p:nvPr/>
          </p:nvSpPr>
          <p:spPr bwMode="auto">
            <a:xfrm flipV="1">
              <a:off x="2820" y="3542"/>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grpSp>
      <p:grpSp>
        <p:nvGrpSpPr>
          <p:cNvPr id="93195" name="Group 83"/>
          <p:cNvGrpSpPr>
            <a:grpSpLocks/>
          </p:cNvGrpSpPr>
          <p:nvPr/>
        </p:nvGrpSpPr>
        <p:grpSpPr bwMode="auto">
          <a:xfrm>
            <a:off x="6751638" y="4797425"/>
            <a:ext cx="1460500" cy="1538288"/>
            <a:chOff x="3927" y="2779"/>
            <a:chExt cx="850" cy="969"/>
          </a:xfrm>
        </p:grpSpPr>
        <p:sp>
          <p:nvSpPr>
            <p:cNvPr id="137300" name="Rectangle 84"/>
            <p:cNvSpPr>
              <a:spLocks noChangeArrowheads="1"/>
            </p:cNvSpPr>
            <p:nvPr/>
          </p:nvSpPr>
          <p:spPr bwMode="auto">
            <a:xfrm>
              <a:off x="3979" y="2779"/>
              <a:ext cx="798" cy="903"/>
            </a:xfrm>
            <a:prstGeom prst="rect">
              <a:avLst/>
            </a:prstGeom>
            <a:solidFill>
              <a:srgbClr val="FFCC00"/>
            </a:solidFill>
            <a:ln w="9525">
              <a:no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1" name="Rectangle 85"/>
            <p:cNvSpPr>
              <a:spLocks noChangeArrowheads="1"/>
            </p:cNvSpPr>
            <p:nvPr/>
          </p:nvSpPr>
          <p:spPr bwMode="auto">
            <a:xfrm>
              <a:off x="3949" y="2818"/>
              <a:ext cx="798" cy="903"/>
            </a:xfrm>
            <a:prstGeom prst="rect">
              <a:avLst/>
            </a:prstGeom>
            <a:solidFill>
              <a:schemeClr val="bg1"/>
            </a:solidFill>
            <a:ln w="28575">
              <a:solidFill>
                <a:schemeClr val="tx1"/>
              </a:solid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2" name="Text Box 86"/>
            <p:cNvSpPr txBox="1">
              <a:spLocks noChangeArrowheads="1"/>
            </p:cNvSpPr>
            <p:nvPr/>
          </p:nvSpPr>
          <p:spPr bwMode="auto">
            <a:xfrm>
              <a:off x="3927" y="2809"/>
              <a:ext cx="836" cy="939"/>
            </a:xfrm>
            <a:prstGeom prst="rect">
              <a:avLst/>
            </a:prstGeom>
            <a:noFill/>
            <a:ln w="9525">
              <a:noFill/>
              <a:miter lim="800000"/>
              <a:headEnd/>
              <a:tailEnd/>
            </a:ln>
            <a:effectLst/>
          </p:spPr>
          <p:txBody>
            <a:bodyPr wrap="none">
              <a:prstTxWarp prst="textNoShape">
                <a:avLst/>
              </a:prstTxWarp>
              <a:spAutoFit/>
            </a:bodyPr>
            <a:lstStyle/>
            <a:p>
              <a:pPr algn="ctr">
                <a:lnSpc>
                  <a:spcPct val="78000"/>
                </a:lnSpc>
                <a:spcAft>
                  <a:spcPts val="600"/>
                </a:spcAft>
                <a:defRPr/>
              </a:pPr>
              <a:r>
                <a:rPr lang="en-US" sz="1800">
                  <a:solidFill>
                    <a:srgbClr val="000000"/>
                  </a:solidFill>
                  <a:latin typeface="+mn-lt"/>
                </a:rPr>
                <a:t>application</a:t>
              </a:r>
            </a:p>
            <a:p>
              <a:pPr algn="ctr">
                <a:lnSpc>
                  <a:spcPct val="78000"/>
                </a:lnSpc>
                <a:spcAft>
                  <a:spcPts val="600"/>
                </a:spcAft>
                <a:defRPr/>
              </a:pPr>
              <a:r>
                <a:rPr lang="en-US" sz="1800">
                  <a:solidFill>
                    <a:srgbClr val="000000"/>
                  </a:solidFill>
                  <a:latin typeface="+mn-lt"/>
                </a:rPr>
                <a:t>transport</a:t>
              </a:r>
            </a:p>
            <a:p>
              <a:pPr algn="ctr">
                <a:lnSpc>
                  <a:spcPct val="78000"/>
                </a:lnSpc>
                <a:spcAft>
                  <a:spcPts val="600"/>
                </a:spcAft>
                <a:defRPr/>
              </a:pPr>
              <a:r>
                <a:rPr lang="en-US" sz="1800">
                  <a:solidFill>
                    <a:srgbClr val="000000"/>
                  </a:solidFill>
                  <a:latin typeface="+mn-lt"/>
                </a:rPr>
                <a:t>network</a:t>
              </a:r>
            </a:p>
            <a:p>
              <a:pPr algn="ctr">
                <a:lnSpc>
                  <a:spcPct val="78000"/>
                </a:lnSpc>
                <a:spcAft>
                  <a:spcPts val="600"/>
                </a:spcAft>
                <a:defRPr/>
              </a:pPr>
              <a:r>
                <a:rPr lang="en-US" sz="1800">
                  <a:solidFill>
                    <a:srgbClr val="000000"/>
                  </a:solidFill>
                  <a:latin typeface="+mn-lt"/>
                </a:rPr>
                <a:t>link</a:t>
              </a:r>
            </a:p>
            <a:p>
              <a:pPr algn="ctr">
                <a:lnSpc>
                  <a:spcPct val="78000"/>
                </a:lnSpc>
                <a:spcAft>
                  <a:spcPts val="600"/>
                </a:spcAft>
                <a:defRPr/>
              </a:pPr>
              <a:r>
                <a:rPr lang="en-US" sz="1800">
                  <a:solidFill>
                    <a:srgbClr val="000000"/>
                  </a:solidFill>
                  <a:latin typeface="+mn-lt"/>
                </a:rPr>
                <a:t>physical</a:t>
              </a:r>
            </a:p>
          </p:txBody>
        </p:sp>
        <p:sp>
          <p:nvSpPr>
            <p:cNvPr id="137303" name="Line 87"/>
            <p:cNvSpPr>
              <a:spLocks noChangeShapeType="1"/>
            </p:cNvSpPr>
            <p:nvPr/>
          </p:nvSpPr>
          <p:spPr bwMode="auto">
            <a:xfrm flipV="1">
              <a:off x="3946" y="3019"/>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4" name="Line 88"/>
            <p:cNvSpPr>
              <a:spLocks noChangeShapeType="1"/>
            </p:cNvSpPr>
            <p:nvPr/>
          </p:nvSpPr>
          <p:spPr bwMode="auto">
            <a:xfrm flipV="1">
              <a:off x="3958" y="3199"/>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5" name="Line 89"/>
            <p:cNvSpPr>
              <a:spLocks noChangeShapeType="1"/>
            </p:cNvSpPr>
            <p:nvPr/>
          </p:nvSpPr>
          <p:spPr bwMode="auto">
            <a:xfrm flipV="1">
              <a:off x="3958" y="3361"/>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6" name="Line 90"/>
            <p:cNvSpPr>
              <a:spLocks noChangeShapeType="1"/>
            </p:cNvSpPr>
            <p:nvPr/>
          </p:nvSpPr>
          <p:spPr bwMode="auto">
            <a:xfrm flipV="1">
              <a:off x="3943" y="3538"/>
              <a:ext cx="789"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grpSp>
      <p:grpSp>
        <p:nvGrpSpPr>
          <p:cNvPr id="93196" name="Group 91"/>
          <p:cNvGrpSpPr>
            <a:grpSpLocks/>
          </p:cNvGrpSpPr>
          <p:nvPr/>
        </p:nvGrpSpPr>
        <p:grpSpPr bwMode="auto">
          <a:xfrm>
            <a:off x="5726113" y="3270250"/>
            <a:ext cx="1430337" cy="955675"/>
            <a:chOff x="3331" y="1817"/>
            <a:chExt cx="832" cy="602"/>
          </a:xfrm>
        </p:grpSpPr>
        <p:sp>
          <p:nvSpPr>
            <p:cNvPr id="137308" name="Rectangle 92"/>
            <p:cNvSpPr>
              <a:spLocks noChangeArrowheads="1"/>
            </p:cNvSpPr>
            <p:nvPr/>
          </p:nvSpPr>
          <p:spPr bwMode="auto">
            <a:xfrm>
              <a:off x="3365" y="1817"/>
              <a:ext cx="798" cy="583"/>
            </a:xfrm>
            <a:prstGeom prst="rect">
              <a:avLst/>
            </a:prstGeom>
            <a:solidFill>
              <a:srgbClr val="FFCC00"/>
            </a:solidFill>
            <a:ln w="9525">
              <a:no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09" name="Rectangle 93"/>
            <p:cNvSpPr>
              <a:spLocks noChangeArrowheads="1"/>
            </p:cNvSpPr>
            <p:nvPr/>
          </p:nvSpPr>
          <p:spPr bwMode="auto">
            <a:xfrm>
              <a:off x="3331" y="1856"/>
              <a:ext cx="798" cy="563"/>
            </a:xfrm>
            <a:prstGeom prst="rect">
              <a:avLst/>
            </a:prstGeom>
            <a:solidFill>
              <a:schemeClr val="bg1"/>
            </a:solidFill>
            <a:ln w="28575">
              <a:solidFill>
                <a:schemeClr val="tx1"/>
              </a:solidFill>
              <a:miter lim="800000"/>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10" name="Text Box 94"/>
            <p:cNvSpPr txBox="1">
              <a:spLocks noChangeArrowheads="1"/>
            </p:cNvSpPr>
            <p:nvPr/>
          </p:nvSpPr>
          <p:spPr bwMode="auto">
            <a:xfrm>
              <a:off x="3401" y="1847"/>
              <a:ext cx="657" cy="570"/>
            </a:xfrm>
            <a:prstGeom prst="rect">
              <a:avLst/>
            </a:prstGeom>
            <a:noFill/>
            <a:ln w="9525">
              <a:noFill/>
              <a:miter lim="800000"/>
              <a:headEnd/>
              <a:tailEnd/>
            </a:ln>
            <a:effectLst/>
          </p:spPr>
          <p:txBody>
            <a:bodyPr wrap="none">
              <a:prstTxWarp prst="textNoShape">
                <a:avLst/>
              </a:prstTxWarp>
              <a:spAutoFit/>
            </a:bodyPr>
            <a:lstStyle/>
            <a:p>
              <a:pPr algn="ctr">
                <a:lnSpc>
                  <a:spcPct val="78000"/>
                </a:lnSpc>
                <a:spcAft>
                  <a:spcPts val="600"/>
                </a:spcAft>
                <a:defRPr/>
              </a:pPr>
              <a:r>
                <a:rPr lang="en-US" sz="1800">
                  <a:solidFill>
                    <a:srgbClr val="000000"/>
                  </a:solidFill>
                  <a:latin typeface="+mn-lt"/>
                </a:rPr>
                <a:t>network</a:t>
              </a:r>
            </a:p>
            <a:p>
              <a:pPr algn="ctr">
                <a:lnSpc>
                  <a:spcPct val="78000"/>
                </a:lnSpc>
                <a:spcAft>
                  <a:spcPts val="600"/>
                </a:spcAft>
                <a:defRPr/>
              </a:pPr>
              <a:r>
                <a:rPr lang="en-US" sz="1800">
                  <a:solidFill>
                    <a:srgbClr val="000000"/>
                  </a:solidFill>
                  <a:latin typeface="+mn-lt"/>
                </a:rPr>
                <a:t>link</a:t>
              </a:r>
            </a:p>
            <a:p>
              <a:pPr algn="ctr">
                <a:lnSpc>
                  <a:spcPct val="78000"/>
                </a:lnSpc>
                <a:spcAft>
                  <a:spcPts val="600"/>
                </a:spcAft>
                <a:defRPr/>
              </a:pPr>
              <a:r>
                <a:rPr lang="en-US" sz="1800">
                  <a:solidFill>
                    <a:srgbClr val="000000"/>
                  </a:solidFill>
                  <a:latin typeface="+mn-lt"/>
                </a:rPr>
                <a:t>physical</a:t>
              </a:r>
            </a:p>
          </p:txBody>
        </p:sp>
        <p:sp>
          <p:nvSpPr>
            <p:cNvPr id="137311" name="Line 95"/>
            <p:cNvSpPr>
              <a:spLocks noChangeShapeType="1"/>
            </p:cNvSpPr>
            <p:nvPr/>
          </p:nvSpPr>
          <p:spPr bwMode="auto">
            <a:xfrm flipV="1">
              <a:off x="3332" y="2057"/>
              <a:ext cx="790"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sp>
          <p:nvSpPr>
            <p:cNvPr id="137312" name="Line 96"/>
            <p:cNvSpPr>
              <a:spLocks noChangeShapeType="1"/>
            </p:cNvSpPr>
            <p:nvPr/>
          </p:nvSpPr>
          <p:spPr bwMode="auto">
            <a:xfrm flipV="1">
              <a:off x="3344" y="2237"/>
              <a:ext cx="790" cy="3"/>
            </a:xfrm>
            <a:prstGeom prst="line">
              <a:avLst/>
            </a:prstGeom>
            <a:noFill/>
            <a:ln w="28575">
              <a:solidFill>
                <a:schemeClr val="tx1"/>
              </a:solidFill>
              <a:round/>
              <a:headEnd/>
              <a:tailEnd/>
            </a:ln>
            <a:effectLst/>
          </p:spPr>
          <p:txBody>
            <a:bodyPr wrap="none" anchor="ctr">
              <a:prstTxWarp prst="textNoShape">
                <a:avLst/>
              </a:prstTxWarp>
            </a:bodyPr>
            <a:lstStyle/>
            <a:p>
              <a:pPr>
                <a:lnSpc>
                  <a:spcPct val="78000"/>
                </a:lnSpc>
                <a:spcAft>
                  <a:spcPts val="600"/>
                </a:spcAft>
                <a:defRPr/>
              </a:pPr>
              <a:endParaRPr lang="en-US">
                <a:solidFill>
                  <a:srgbClr val="000000"/>
                </a:solidFill>
                <a:latin typeface="+mn-lt"/>
              </a:endParaRPr>
            </a:p>
          </p:txBody>
        </p:sp>
      </p:grpSp>
      <p:sp>
        <p:nvSpPr>
          <p:cNvPr id="137313" name="Line 97"/>
          <p:cNvSpPr>
            <a:spLocks noChangeShapeType="1"/>
          </p:cNvSpPr>
          <p:nvPr/>
        </p:nvSpPr>
        <p:spPr bwMode="auto">
          <a:xfrm>
            <a:off x="3184525" y="2024063"/>
            <a:ext cx="6350" cy="10287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137314" name="Line 98"/>
          <p:cNvSpPr>
            <a:spLocks noChangeShapeType="1"/>
          </p:cNvSpPr>
          <p:nvPr/>
        </p:nvSpPr>
        <p:spPr bwMode="auto">
          <a:xfrm>
            <a:off x="6677025" y="3433763"/>
            <a:ext cx="7938" cy="27305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137315" name="Line 99"/>
          <p:cNvSpPr>
            <a:spLocks noChangeShapeType="1"/>
          </p:cNvSpPr>
          <p:nvPr/>
        </p:nvSpPr>
        <p:spPr bwMode="auto">
          <a:xfrm flipV="1">
            <a:off x="6010275" y="3402013"/>
            <a:ext cx="0" cy="61595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137316" name="Line 100"/>
          <p:cNvSpPr>
            <a:spLocks noChangeShapeType="1"/>
          </p:cNvSpPr>
          <p:nvPr/>
        </p:nvSpPr>
        <p:spPr bwMode="auto">
          <a:xfrm>
            <a:off x="6003925" y="3421063"/>
            <a:ext cx="676275" cy="3175"/>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137317" name="Line 101"/>
          <p:cNvSpPr>
            <a:spLocks noChangeShapeType="1"/>
          </p:cNvSpPr>
          <p:nvPr/>
        </p:nvSpPr>
        <p:spPr bwMode="auto">
          <a:xfrm>
            <a:off x="6677025" y="6151563"/>
            <a:ext cx="852488" cy="9525"/>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137318" name="Line 102"/>
          <p:cNvSpPr>
            <a:spLocks noChangeShapeType="1"/>
          </p:cNvSpPr>
          <p:nvPr/>
        </p:nvSpPr>
        <p:spPr bwMode="auto">
          <a:xfrm flipV="1">
            <a:off x="7529513" y="4992688"/>
            <a:ext cx="14287" cy="1168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137319" name="Line 103"/>
          <p:cNvSpPr>
            <a:spLocks noChangeShapeType="1"/>
          </p:cNvSpPr>
          <p:nvPr/>
        </p:nvSpPr>
        <p:spPr bwMode="auto">
          <a:xfrm flipV="1">
            <a:off x="3217863" y="3068638"/>
            <a:ext cx="1520825" cy="28575"/>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137320" name="Line 104"/>
          <p:cNvSpPr>
            <a:spLocks noChangeShapeType="1"/>
          </p:cNvSpPr>
          <p:nvPr/>
        </p:nvSpPr>
        <p:spPr bwMode="auto">
          <a:xfrm>
            <a:off x="4706938" y="3084513"/>
            <a:ext cx="1314450" cy="965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nvGrpSpPr>
          <p:cNvPr id="17" name="Group 105"/>
          <p:cNvGrpSpPr>
            <a:grpSpLocks/>
          </p:cNvGrpSpPr>
          <p:nvPr/>
        </p:nvGrpSpPr>
        <p:grpSpPr bwMode="auto">
          <a:xfrm>
            <a:off x="7213600" y="4564063"/>
            <a:ext cx="763588" cy="381000"/>
            <a:chOff x="4712" y="2088"/>
            <a:chExt cx="444" cy="240"/>
          </a:xfrm>
        </p:grpSpPr>
        <p:sp>
          <p:nvSpPr>
            <p:cNvPr id="93209" name="Rectangle 106"/>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prstTxWarp prst="textNoShape">
                <a:avLst/>
              </a:prstTxWarp>
            </a:bodyPr>
            <a:lstStyle/>
            <a:p>
              <a:endParaRPr lang="en-US">
                <a:solidFill>
                  <a:srgbClr val="000000"/>
                </a:solidFill>
              </a:endParaRPr>
            </a:p>
          </p:txBody>
        </p:sp>
        <p:sp>
          <p:nvSpPr>
            <p:cNvPr id="93210" name="Text Box 107"/>
            <p:cNvSpPr txBox="1">
              <a:spLocks noChangeArrowheads="1"/>
            </p:cNvSpPr>
            <p:nvPr/>
          </p:nvSpPr>
          <p:spPr bwMode="auto">
            <a:xfrm>
              <a:off x="4726" y="2098"/>
              <a:ext cx="387" cy="186"/>
            </a:xfrm>
            <a:prstGeom prst="rect">
              <a:avLst/>
            </a:prstGeom>
            <a:noFill/>
            <a:ln w="9525">
              <a:noFill/>
              <a:miter lim="800000"/>
              <a:headEnd/>
              <a:tailEnd/>
            </a:ln>
          </p:spPr>
          <p:txBody>
            <a:bodyPr wrap="none">
              <a:prstTxWarp prst="textNoShape">
                <a:avLst/>
              </a:prstTxWarp>
              <a:spAutoFit/>
            </a:bodyPr>
            <a:lstStyle/>
            <a:p>
              <a:r>
                <a:rPr lang="en-US" sz="1800">
                  <a:solidFill>
                    <a:srgbClr val="000000"/>
                  </a:solidFill>
                  <a:latin typeface="Comic Sans MS" charset="0"/>
                </a:rPr>
                <a:t>data</a:t>
              </a:r>
              <a:endParaRPr lang="en-US">
                <a:solidFill>
                  <a:srgbClr val="000000"/>
                </a:solidFill>
              </a:endParaRPr>
            </a:p>
          </p:txBody>
        </p:sp>
      </p:grpSp>
      <p:grpSp>
        <p:nvGrpSpPr>
          <p:cNvPr id="18" name="Group 108"/>
          <p:cNvGrpSpPr>
            <a:grpSpLocks/>
          </p:cNvGrpSpPr>
          <p:nvPr/>
        </p:nvGrpSpPr>
        <p:grpSpPr bwMode="auto">
          <a:xfrm>
            <a:off x="2825750" y="1643063"/>
            <a:ext cx="763588" cy="381000"/>
            <a:chOff x="4712" y="2088"/>
            <a:chExt cx="444" cy="240"/>
          </a:xfrm>
        </p:grpSpPr>
        <p:sp>
          <p:nvSpPr>
            <p:cNvPr id="93207" name="Rectangle 109"/>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prstTxWarp prst="textNoShape">
                <a:avLst/>
              </a:prstTxWarp>
            </a:bodyPr>
            <a:lstStyle/>
            <a:p>
              <a:endParaRPr lang="en-US">
                <a:solidFill>
                  <a:srgbClr val="000000"/>
                </a:solidFill>
              </a:endParaRPr>
            </a:p>
          </p:txBody>
        </p:sp>
        <p:sp>
          <p:nvSpPr>
            <p:cNvPr id="93208" name="Text Box 110"/>
            <p:cNvSpPr txBox="1">
              <a:spLocks noChangeArrowheads="1"/>
            </p:cNvSpPr>
            <p:nvPr/>
          </p:nvSpPr>
          <p:spPr bwMode="auto">
            <a:xfrm>
              <a:off x="4726" y="2098"/>
              <a:ext cx="387" cy="186"/>
            </a:xfrm>
            <a:prstGeom prst="rect">
              <a:avLst/>
            </a:prstGeom>
            <a:noFill/>
            <a:ln w="9525">
              <a:noFill/>
              <a:miter lim="800000"/>
              <a:headEnd/>
              <a:tailEnd/>
            </a:ln>
          </p:spPr>
          <p:txBody>
            <a:bodyPr wrap="none">
              <a:prstTxWarp prst="textNoShape">
                <a:avLst/>
              </a:prstTxWarp>
              <a:spAutoFit/>
            </a:bodyPr>
            <a:lstStyle/>
            <a:p>
              <a:r>
                <a:rPr lang="en-US" sz="1800">
                  <a:solidFill>
                    <a:srgbClr val="000000"/>
                  </a:solidFill>
                  <a:latin typeface="Comic Sans MS" charset="0"/>
                </a:rPr>
                <a:t>data</a:t>
              </a:r>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137313"/>
                                        </p:tgtEl>
                                        <p:attrNameLst>
                                          <p:attrName>style.visibility</p:attrName>
                                        </p:attrNameLst>
                                      </p:cBhvr>
                                      <p:to>
                                        <p:strVal val="visible"/>
                                      </p:to>
                                    </p:set>
                                    <p:anim calcmode="lin" valueType="num">
                                      <p:cBhvr>
                                        <p:cTn id="11" dur="500" fill="hold"/>
                                        <p:tgtEl>
                                          <p:spTgt spid="137313"/>
                                        </p:tgtEl>
                                        <p:attrNameLst>
                                          <p:attrName>ppt_x</p:attrName>
                                        </p:attrNameLst>
                                      </p:cBhvr>
                                      <p:tavLst>
                                        <p:tav tm="0">
                                          <p:val>
                                            <p:strVal val="#ppt_x"/>
                                          </p:val>
                                        </p:tav>
                                        <p:tav tm="100000">
                                          <p:val>
                                            <p:strVal val="#ppt_x"/>
                                          </p:val>
                                        </p:tav>
                                      </p:tavLst>
                                    </p:anim>
                                    <p:anim calcmode="lin" valueType="num">
                                      <p:cBhvr>
                                        <p:cTn id="12" dur="500" fill="hold"/>
                                        <p:tgtEl>
                                          <p:spTgt spid="137313"/>
                                        </p:tgtEl>
                                        <p:attrNameLst>
                                          <p:attrName>ppt_y</p:attrName>
                                        </p:attrNameLst>
                                      </p:cBhvr>
                                      <p:tavLst>
                                        <p:tav tm="0">
                                          <p:val>
                                            <p:strVal val="#ppt_y-#ppt_h/2"/>
                                          </p:val>
                                        </p:tav>
                                        <p:tav tm="100000">
                                          <p:val>
                                            <p:strVal val="#ppt_y"/>
                                          </p:val>
                                        </p:tav>
                                      </p:tavLst>
                                    </p:anim>
                                    <p:anim calcmode="lin" valueType="num">
                                      <p:cBhvr>
                                        <p:cTn id="13" dur="500" fill="hold"/>
                                        <p:tgtEl>
                                          <p:spTgt spid="137313"/>
                                        </p:tgtEl>
                                        <p:attrNameLst>
                                          <p:attrName>ppt_w</p:attrName>
                                        </p:attrNameLst>
                                      </p:cBhvr>
                                      <p:tavLst>
                                        <p:tav tm="0">
                                          <p:val>
                                            <p:strVal val="#ppt_w"/>
                                          </p:val>
                                        </p:tav>
                                        <p:tav tm="100000">
                                          <p:val>
                                            <p:strVal val="#ppt_w"/>
                                          </p:val>
                                        </p:tav>
                                      </p:tavLst>
                                    </p:anim>
                                    <p:anim calcmode="lin" valueType="num">
                                      <p:cBhvr>
                                        <p:cTn id="14" dur="500" fill="hold"/>
                                        <p:tgtEl>
                                          <p:spTgt spid="137313"/>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37319"/>
                                        </p:tgtEl>
                                        <p:attrNameLst>
                                          <p:attrName>style.visibility</p:attrName>
                                        </p:attrNameLst>
                                      </p:cBhvr>
                                      <p:to>
                                        <p:strVal val="visible"/>
                                      </p:to>
                                    </p:set>
                                    <p:anim calcmode="lin" valueType="num">
                                      <p:cBhvr>
                                        <p:cTn id="18" dur="500" fill="hold"/>
                                        <p:tgtEl>
                                          <p:spTgt spid="137319"/>
                                        </p:tgtEl>
                                        <p:attrNameLst>
                                          <p:attrName>ppt_x</p:attrName>
                                        </p:attrNameLst>
                                      </p:cBhvr>
                                      <p:tavLst>
                                        <p:tav tm="0">
                                          <p:val>
                                            <p:strVal val="#ppt_x-#ppt_w/2"/>
                                          </p:val>
                                        </p:tav>
                                        <p:tav tm="100000">
                                          <p:val>
                                            <p:strVal val="#ppt_x"/>
                                          </p:val>
                                        </p:tav>
                                      </p:tavLst>
                                    </p:anim>
                                    <p:anim calcmode="lin" valueType="num">
                                      <p:cBhvr>
                                        <p:cTn id="19" dur="500" fill="hold"/>
                                        <p:tgtEl>
                                          <p:spTgt spid="137319"/>
                                        </p:tgtEl>
                                        <p:attrNameLst>
                                          <p:attrName>ppt_y</p:attrName>
                                        </p:attrNameLst>
                                      </p:cBhvr>
                                      <p:tavLst>
                                        <p:tav tm="0">
                                          <p:val>
                                            <p:strVal val="#ppt_y"/>
                                          </p:val>
                                        </p:tav>
                                        <p:tav tm="100000">
                                          <p:val>
                                            <p:strVal val="#ppt_y"/>
                                          </p:val>
                                        </p:tav>
                                      </p:tavLst>
                                    </p:anim>
                                    <p:anim calcmode="lin" valueType="num">
                                      <p:cBhvr>
                                        <p:cTn id="20" dur="500" fill="hold"/>
                                        <p:tgtEl>
                                          <p:spTgt spid="137319"/>
                                        </p:tgtEl>
                                        <p:attrNameLst>
                                          <p:attrName>ppt_w</p:attrName>
                                        </p:attrNameLst>
                                      </p:cBhvr>
                                      <p:tavLst>
                                        <p:tav tm="0">
                                          <p:val>
                                            <p:fltVal val="0"/>
                                          </p:val>
                                        </p:tav>
                                        <p:tav tm="100000">
                                          <p:val>
                                            <p:strVal val="#ppt_w"/>
                                          </p:val>
                                        </p:tav>
                                      </p:tavLst>
                                    </p:anim>
                                    <p:anim calcmode="lin" valueType="num">
                                      <p:cBhvr>
                                        <p:cTn id="21" dur="500" fill="hold"/>
                                        <p:tgtEl>
                                          <p:spTgt spid="137319"/>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137320"/>
                                        </p:tgtEl>
                                        <p:attrNameLst>
                                          <p:attrName>style.visibility</p:attrName>
                                        </p:attrNameLst>
                                      </p:cBhvr>
                                      <p:to>
                                        <p:strVal val="visible"/>
                                      </p:to>
                                    </p:set>
                                    <p:animEffect transition="in" filter="strips(downRight)">
                                      <p:cBhvr>
                                        <p:cTn id="25" dur="500"/>
                                        <p:tgtEl>
                                          <p:spTgt spid="137320"/>
                                        </p:tgtEl>
                                      </p:cBhvr>
                                    </p:animEffect>
                                  </p:childTnLst>
                                </p:cTn>
                              </p:par>
                            </p:childTnLst>
                          </p:cTn>
                        </p:par>
                        <p:par>
                          <p:cTn id="26" fill="hold">
                            <p:stCondLst>
                              <p:cond delay="2000"/>
                            </p:stCondLst>
                            <p:childTnLst>
                              <p:par>
                                <p:cTn id="27" presetID="17" presetClass="entr" presetSubtype="4" fill="hold" grpId="0" nodeType="afterEffect">
                                  <p:stCondLst>
                                    <p:cond delay="0"/>
                                  </p:stCondLst>
                                  <p:childTnLst>
                                    <p:set>
                                      <p:cBhvr>
                                        <p:cTn id="28" dur="1" fill="hold">
                                          <p:stCondLst>
                                            <p:cond delay="0"/>
                                          </p:stCondLst>
                                        </p:cTn>
                                        <p:tgtEl>
                                          <p:spTgt spid="137315"/>
                                        </p:tgtEl>
                                        <p:attrNameLst>
                                          <p:attrName>style.visibility</p:attrName>
                                        </p:attrNameLst>
                                      </p:cBhvr>
                                      <p:to>
                                        <p:strVal val="visible"/>
                                      </p:to>
                                    </p:set>
                                    <p:anim calcmode="lin" valueType="num">
                                      <p:cBhvr>
                                        <p:cTn id="29" dur="500" fill="hold"/>
                                        <p:tgtEl>
                                          <p:spTgt spid="137315"/>
                                        </p:tgtEl>
                                        <p:attrNameLst>
                                          <p:attrName>ppt_x</p:attrName>
                                        </p:attrNameLst>
                                      </p:cBhvr>
                                      <p:tavLst>
                                        <p:tav tm="0">
                                          <p:val>
                                            <p:strVal val="#ppt_x"/>
                                          </p:val>
                                        </p:tav>
                                        <p:tav tm="100000">
                                          <p:val>
                                            <p:strVal val="#ppt_x"/>
                                          </p:val>
                                        </p:tav>
                                      </p:tavLst>
                                    </p:anim>
                                    <p:anim calcmode="lin" valueType="num">
                                      <p:cBhvr>
                                        <p:cTn id="30" dur="500" fill="hold"/>
                                        <p:tgtEl>
                                          <p:spTgt spid="137315"/>
                                        </p:tgtEl>
                                        <p:attrNameLst>
                                          <p:attrName>ppt_y</p:attrName>
                                        </p:attrNameLst>
                                      </p:cBhvr>
                                      <p:tavLst>
                                        <p:tav tm="0">
                                          <p:val>
                                            <p:strVal val="#ppt_y+#ppt_h/2"/>
                                          </p:val>
                                        </p:tav>
                                        <p:tav tm="100000">
                                          <p:val>
                                            <p:strVal val="#ppt_y"/>
                                          </p:val>
                                        </p:tav>
                                      </p:tavLst>
                                    </p:anim>
                                    <p:anim calcmode="lin" valueType="num">
                                      <p:cBhvr>
                                        <p:cTn id="31" dur="500" fill="hold"/>
                                        <p:tgtEl>
                                          <p:spTgt spid="137315"/>
                                        </p:tgtEl>
                                        <p:attrNameLst>
                                          <p:attrName>ppt_w</p:attrName>
                                        </p:attrNameLst>
                                      </p:cBhvr>
                                      <p:tavLst>
                                        <p:tav tm="0">
                                          <p:val>
                                            <p:strVal val="#ppt_w"/>
                                          </p:val>
                                        </p:tav>
                                        <p:tav tm="100000">
                                          <p:val>
                                            <p:strVal val="#ppt_w"/>
                                          </p:val>
                                        </p:tav>
                                      </p:tavLst>
                                    </p:anim>
                                    <p:anim calcmode="lin" valueType="num">
                                      <p:cBhvr>
                                        <p:cTn id="32" dur="500" fill="hold"/>
                                        <p:tgtEl>
                                          <p:spTgt spid="137315"/>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17" presetClass="entr" presetSubtype="8" fill="hold" grpId="0" nodeType="afterEffect">
                                  <p:stCondLst>
                                    <p:cond delay="0"/>
                                  </p:stCondLst>
                                  <p:childTnLst>
                                    <p:set>
                                      <p:cBhvr>
                                        <p:cTn id="35" dur="1" fill="hold">
                                          <p:stCondLst>
                                            <p:cond delay="0"/>
                                          </p:stCondLst>
                                        </p:cTn>
                                        <p:tgtEl>
                                          <p:spTgt spid="137316"/>
                                        </p:tgtEl>
                                        <p:attrNameLst>
                                          <p:attrName>style.visibility</p:attrName>
                                        </p:attrNameLst>
                                      </p:cBhvr>
                                      <p:to>
                                        <p:strVal val="visible"/>
                                      </p:to>
                                    </p:set>
                                    <p:anim calcmode="lin" valueType="num">
                                      <p:cBhvr>
                                        <p:cTn id="36" dur="500" fill="hold"/>
                                        <p:tgtEl>
                                          <p:spTgt spid="137316"/>
                                        </p:tgtEl>
                                        <p:attrNameLst>
                                          <p:attrName>ppt_x</p:attrName>
                                        </p:attrNameLst>
                                      </p:cBhvr>
                                      <p:tavLst>
                                        <p:tav tm="0">
                                          <p:val>
                                            <p:strVal val="#ppt_x-#ppt_w/2"/>
                                          </p:val>
                                        </p:tav>
                                        <p:tav tm="100000">
                                          <p:val>
                                            <p:strVal val="#ppt_x"/>
                                          </p:val>
                                        </p:tav>
                                      </p:tavLst>
                                    </p:anim>
                                    <p:anim calcmode="lin" valueType="num">
                                      <p:cBhvr>
                                        <p:cTn id="37" dur="500" fill="hold"/>
                                        <p:tgtEl>
                                          <p:spTgt spid="137316"/>
                                        </p:tgtEl>
                                        <p:attrNameLst>
                                          <p:attrName>ppt_y</p:attrName>
                                        </p:attrNameLst>
                                      </p:cBhvr>
                                      <p:tavLst>
                                        <p:tav tm="0">
                                          <p:val>
                                            <p:strVal val="#ppt_y"/>
                                          </p:val>
                                        </p:tav>
                                        <p:tav tm="100000">
                                          <p:val>
                                            <p:strVal val="#ppt_y"/>
                                          </p:val>
                                        </p:tav>
                                      </p:tavLst>
                                    </p:anim>
                                    <p:anim calcmode="lin" valueType="num">
                                      <p:cBhvr>
                                        <p:cTn id="38" dur="500" fill="hold"/>
                                        <p:tgtEl>
                                          <p:spTgt spid="137316"/>
                                        </p:tgtEl>
                                        <p:attrNameLst>
                                          <p:attrName>ppt_w</p:attrName>
                                        </p:attrNameLst>
                                      </p:cBhvr>
                                      <p:tavLst>
                                        <p:tav tm="0">
                                          <p:val>
                                            <p:fltVal val="0"/>
                                          </p:val>
                                        </p:tav>
                                        <p:tav tm="100000">
                                          <p:val>
                                            <p:strVal val="#ppt_w"/>
                                          </p:val>
                                        </p:tav>
                                      </p:tavLst>
                                    </p:anim>
                                    <p:anim calcmode="lin" valueType="num">
                                      <p:cBhvr>
                                        <p:cTn id="39" dur="500" fill="hold"/>
                                        <p:tgtEl>
                                          <p:spTgt spid="137316"/>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 fill="hold" grpId="0" nodeType="afterEffect">
                                  <p:stCondLst>
                                    <p:cond delay="0"/>
                                  </p:stCondLst>
                                  <p:childTnLst>
                                    <p:set>
                                      <p:cBhvr>
                                        <p:cTn id="42" dur="1" fill="hold">
                                          <p:stCondLst>
                                            <p:cond delay="0"/>
                                          </p:stCondLst>
                                        </p:cTn>
                                        <p:tgtEl>
                                          <p:spTgt spid="137314"/>
                                        </p:tgtEl>
                                        <p:attrNameLst>
                                          <p:attrName>style.visibility</p:attrName>
                                        </p:attrNameLst>
                                      </p:cBhvr>
                                      <p:to>
                                        <p:strVal val="visible"/>
                                      </p:to>
                                    </p:set>
                                    <p:anim calcmode="lin" valueType="num">
                                      <p:cBhvr>
                                        <p:cTn id="43" dur="500" fill="hold"/>
                                        <p:tgtEl>
                                          <p:spTgt spid="137314"/>
                                        </p:tgtEl>
                                        <p:attrNameLst>
                                          <p:attrName>ppt_x</p:attrName>
                                        </p:attrNameLst>
                                      </p:cBhvr>
                                      <p:tavLst>
                                        <p:tav tm="0">
                                          <p:val>
                                            <p:strVal val="#ppt_x"/>
                                          </p:val>
                                        </p:tav>
                                        <p:tav tm="100000">
                                          <p:val>
                                            <p:strVal val="#ppt_x"/>
                                          </p:val>
                                        </p:tav>
                                      </p:tavLst>
                                    </p:anim>
                                    <p:anim calcmode="lin" valueType="num">
                                      <p:cBhvr>
                                        <p:cTn id="44" dur="500" fill="hold"/>
                                        <p:tgtEl>
                                          <p:spTgt spid="137314"/>
                                        </p:tgtEl>
                                        <p:attrNameLst>
                                          <p:attrName>ppt_y</p:attrName>
                                        </p:attrNameLst>
                                      </p:cBhvr>
                                      <p:tavLst>
                                        <p:tav tm="0">
                                          <p:val>
                                            <p:strVal val="#ppt_y-#ppt_h/2"/>
                                          </p:val>
                                        </p:tav>
                                        <p:tav tm="100000">
                                          <p:val>
                                            <p:strVal val="#ppt_y"/>
                                          </p:val>
                                        </p:tav>
                                      </p:tavLst>
                                    </p:anim>
                                    <p:anim calcmode="lin" valueType="num">
                                      <p:cBhvr>
                                        <p:cTn id="45" dur="500" fill="hold"/>
                                        <p:tgtEl>
                                          <p:spTgt spid="137314"/>
                                        </p:tgtEl>
                                        <p:attrNameLst>
                                          <p:attrName>ppt_w</p:attrName>
                                        </p:attrNameLst>
                                      </p:cBhvr>
                                      <p:tavLst>
                                        <p:tav tm="0">
                                          <p:val>
                                            <p:strVal val="#ppt_w"/>
                                          </p:val>
                                        </p:tav>
                                        <p:tav tm="100000">
                                          <p:val>
                                            <p:strVal val="#ppt_w"/>
                                          </p:val>
                                        </p:tav>
                                      </p:tavLst>
                                    </p:anim>
                                    <p:anim calcmode="lin" valueType="num">
                                      <p:cBhvr>
                                        <p:cTn id="46" dur="500" fill="hold"/>
                                        <p:tgtEl>
                                          <p:spTgt spid="13731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17" presetClass="entr" presetSubtype="8" fill="hold" grpId="0" nodeType="afterEffect">
                                  <p:stCondLst>
                                    <p:cond delay="0"/>
                                  </p:stCondLst>
                                  <p:childTnLst>
                                    <p:set>
                                      <p:cBhvr>
                                        <p:cTn id="49" dur="1" fill="hold">
                                          <p:stCondLst>
                                            <p:cond delay="0"/>
                                          </p:stCondLst>
                                        </p:cTn>
                                        <p:tgtEl>
                                          <p:spTgt spid="137317"/>
                                        </p:tgtEl>
                                        <p:attrNameLst>
                                          <p:attrName>style.visibility</p:attrName>
                                        </p:attrNameLst>
                                      </p:cBhvr>
                                      <p:to>
                                        <p:strVal val="visible"/>
                                      </p:to>
                                    </p:set>
                                    <p:anim calcmode="lin" valueType="num">
                                      <p:cBhvr>
                                        <p:cTn id="50" dur="500" fill="hold"/>
                                        <p:tgtEl>
                                          <p:spTgt spid="137317"/>
                                        </p:tgtEl>
                                        <p:attrNameLst>
                                          <p:attrName>ppt_x</p:attrName>
                                        </p:attrNameLst>
                                      </p:cBhvr>
                                      <p:tavLst>
                                        <p:tav tm="0">
                                          <p:val>
                                            <p:strVal val="#ppt_x-#ppt_w/2"/>
                                          </p:val>
                                        </p:tav>
                                        <p:tav tm="100000">
                                          <p:val>
                                            <p:strVal val="#ppt_x"/>
                                          </p:val>
                                        </p:tav>
                                      </p:tavLst>
                                    </p:anim>
                                    <p:anim calcmode="lin" valueType="num">
                                      <p:cBhvr>
                                        <p:cTn id="51" dur="500" fill="hold"/>
                                        <p:tgtEl>
                                          <p:spTgt spid="137317"/>
                                        </p:tgtEl>
                                        <p:attrNameLst>
                                          <p:attrName>ppt_y</p:attrName>
                                        </p:attrNameLst>
                                      </p:cBhvr>
                                      <p:tavLst>
                                        <p:tav tm="0">
                                          <p:val>
                                            <p:strVal val="#ppt_y"/>
                                          </p:val>
                                        </p:tav>
                                        <p:tav tm="100000">
                                          <p:val>
                                            <p:strVal val="#ppt_y"/>
                                          </p:val>
                                        </p:tav>
                                      </p:tavLst>
                                    </p:anim>
                                    <p:anim calcmode="lin" valueType="num">
                                      <p:cBhvr>
                                        <p:cTn id="52" dur="500" fill="hold"/>
                                        <p:tgtEl>
                                          <p:spTgt spid="137317"/>
                                        </p:tgtEl>
                                        <p:attrNameLst>
                                          <p:attrName>ppt_w</p:attrName>
                                        </p:attrNameLst>
                                      </p:cBhvr>
                                      <p:tavLst>
                                        <p:tav tm="0">
                                          <p:val>
                                            <p:fltVal val="0"/>
                                          </p:val>
                                        </p:tav>
                                        <p:tav tm="100000">
                                          <p:val>
                                            <p:strVal val="#ppt_w"/>
                                          </p:val>
                                        </p:tav>
                                      </p:tavLst>
                                    </p:anim>
                                    <p:anim calcmode="lin" valueType="num">
                                      <p:cBhvr>
                                        <p:cTn id="53" dur="500" fill="hold"/>
                                        <p:tgtEl>
                                          <p:spTgt spid="137317"/>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17" presetClass="entr" presetSubtype="4" fill="hold" grpId="0" nodeType="afterEffect">
                                  <p:stCondLst>
                                    <p:cond delay="0"/>
                                  </p:stCondLst>
                                  <p:childTnLst>
                                    <p:set>
                                      <p:cBhvr>
                                        <p:cTn id="56" dur="1" fill="hold">
                                          <p:stCondLst>
                                            <p:cond delay="0"/>
                                          </p:stCondLst>
                                        </p:cTn>
                                        <p:tgtEl>
                                          <p:spTgt spid="137318"/>
                                        </p:tgtEl>
                                        <p:attrNameLst>
                                          <p:attrName>style.visibility</p:attrName>
                                        </p:attrNameLst>
                                      </p:cBhvr>
                                      <p:to>
                                        <p:strVal val="visible"/>
                                      </p:to>
                                    </p:set>
                                    <p:anim calcmode="lin" valueType="num">
                                      <p:cBhvr>
                                        <p:cTn id="57" dur="500" fill="hold"/>
                                        <p:tgtEl>
                                          <p:spTgt spid="137318"/>
                                        </p:tgtEl>
                                        <p:attrNameLst>
                                          <p:attrName>ppt_x</p:attrName>
                                        </p:attrNameLst>
                                      </p:cBhvr>
                                      <p:tavLst>
                                        <p:tav tm="0">
                                          <p:val>
                                            <p:strVal val="#ppt_x"/>
                                          </p:val>
                                        </p:tav>
                                        <p:tav tm="100000">
                                          <p:val>
                                            <p:strVal val="#ppt_x"/>
                                          </p:val>
                                        </p:tav>
                                      </p:tavLst>
                                    </p:anim>
                                    <p:anim calcmode="lin" valueType="num">
                                      <p:cBhvr>
                                        <p:cTn id="58" dur="500" fill="hold"/>
                                        <p:tgtEl>
                                          <p:spTgt spid="137318"/>
                                        </p:tgtEl>
                                        <p:attrNameLst>
                                          <p:attrName>ppt_y</p:attrName>
                                        </p:attrNameLst>
                                      </p:cBhvr>
                                      <p:tavLst>
                                        <p:tav tm="0">
                                          <p:val>
                                            <p:strVal val="#ppt_y+#ppt_h/2"/>
                                          </p:val>
                                        </p:tav>
                                        <p:tav tm="100000">
                                          <p:val>
                                            <p:strVal val="#ppt_y"/>
                                          </p:val>
                                        </p:tav>
                                      </p:tavLst>
                                    </p:anim>
                                    <p:anim calcmode="lin" valueType="num">
                                      <p:cBhvr>
                                        <p:cTn id="59" dur="500" fill="hold"/>
                                        <p:tgtEl>
                                          <p:spTgt spid="137318"/>
                                        </p:tgtEl>
                                        <p:attrNameLst>
                                          <p:attrName>ppt_w</p:attrName>
                                        </p:attrNameLst>
                                      </p:cBhvr>
                                      <p:tavLst>
                                        <p:tav tm="0">
                                          <p:val>
                                            <p:strVal val="#ppt_w"/>
                                          </p:val>
                                        </p:tav>
                                        <p:tav tm="100000">
                                          <p:val>
                                            <p:strVal val="#ppt_w"/>
                                          </p:val>
                                        </p:tav>
                                      </p:tavLst>
                                    </p:anim>
                                    <p:anim calcmode="lin" valueType="num">
                                      <p:cBhvr>
                                        <p:cTn id="60" dur="500" fill="hold"/>
                                        <p:tgtEl>
                                          <p:spTgt spid="137318"/>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9"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3" grpId="0" animBg="1"/>
      <p:bldP spid="137314" grpId="0" animBg="1"/>
      <p:bldP spid="137315" grpId="0" animBg="1"/>
      <p:bldP spid="137316" grpId="0" animBg="1"/>
      <p:bldP spid="137317" grpId="0" animBg="1"/>
      <p:bldP spid="137318" grpId="0" animBg="1"/>
      <p:bldP spid="137319" grpId="0" animBg="1"/>
      <p:bldP spid="137320"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a:xfrm>
            <a:off x="495300" y="246063"/>
            <a:ext cx="9407525" cy="1165225"/>
          </a:xfrm>
        </p:spPr>
        <p:txBody>
          <a:bodyPr/>
          <a:lstStyle/>
          <a:p>
            <a:r>
              <a:rPr lang="en-GB" smtClean="0"/>
              <a:t>Frame, Datagram, Segment, Packet</a:t>
            </a:r>
          </a:p>
        </p:txBody>
      </p:sp>
      <p:sp>
        <p:nvSpPr>
          <p:cNvPr id="92163" name="Rectangle 2"/>
          <p:cNvSpPr>
            <a:spLocks noGrp="1" noChangeArrowheads="1"/>
          </p:cNvSpPr>
          <p:nvPr>
            <p:ph idx="1"/>
          </p:nvPr>
        </p:nvSpPr>
        <p:spPr/>
        <p:txBody>
          <a:bodyPr/>
          <a:lstStyle/>
          <a:p>
            <a:pPr>
              <a:buClr>
                <a:schemeClr val="accent6">
                  <a:lumMod val="60000"/>
                  <a:lumOff val="40000"/>
                </a:schemeClr>
              </a:buClr>
              <a:buFont typeface="Wingdings" charset="2"/>
              <a:buChar char="§"/>
              <a:defRPr/>
            </a:pPr>
            <a:r>
              <a:rPr lang="en-GB" dirty="0" smtClean="0"/>
              <a:t>Different names for packets at different layers</a:t>
            </a:r>
          </a:p>
          <a:p>
            <a:pPr lvl="1">
              <a:buClr>
                <a:schemeClr val="accent6">
                  <a:lumMod val="60000"/>
                  <a:lumOff val="40000"/>
                </a:schemeClr>
              </a:buClr>
              <a:buFont typeface="Wingdings" charset="2"/>
              <a:buChar char="§"/>
              <a:defRPr/>
            </a:pPr>
            <a:r>
              <a:rPr lang="en-GB" dirty="0" smtClean="0"/>
              <a:t>Ethernet (link layer) frame</a:t>
            </a:r>
          </a:p>
          <a:p>
            <a:pPr lvl="1">
              <a:buClr>
                <a:schemeClr val="accent6">
                  <a:lumMod val="60000"/>
                  <a:lumOff val="40000"/>
                </a:schemeClr>
              </a:buClr>
              <a:buFont typeface="Wingdings" charset="2"/>
              <a:buChar char="§"/>
              <a:defRPr/>
            </a:pPr>
            <a:r>
              <a:rPr lang="en-GB" dirty="0" smtClean="0"/>
              <a:t>IP (network layer) datagram</a:t>
            </a:r>
          </a:p>
          <a:p>
            <a:pPr lvl="1">
              <a:buClr>
                <a:schemeClr val="accent6">
                  <a:lumMod val="60000"/>
                  <a:lumOff val="40000"/>
                </a:schemeClr>
              </a:buClr>
              <a:buFont typeface="Wingdings" charset="2"/>
              <a:buChar char="§"/>
              <a:defRPr/>
            </a:pPr>
            <a:r>
              <a:rPr lang="en-GB" dirty="0" smtClean="0"/>
              <a:t>TCP (transport layer) segment</a:t>
            </a:r>
          </a:p>
          <a:p>
            <a:pPr>
              <a:buClr>
                <a:schemeClr val="accent6">
                  <a:lumMod val="60000"/>
                  <a:lumOff val="40000"/>
                </a:schemeClr>
              </a:buClr>
              <a:buFont typeface="Wingdings" charset="2"/>
              <a:buChar char="§"/>
              <a:defRPr/>
            </a:pPr>
            <a:r>
              <a:rPr lang="en-GB" dirty="0" smtClean="0"/>
              <a:t>Terminology is not strictly followed</a:t>
            </a:r>
          </a:p>
          <a:p>
            <a:pPr lvl="1">
              <a:buClr>
                <a:schemeClr val="accent6">
                  <a:lumMod val="60000"/>
                  <a:lumOff val="40000"/>
                </a:schemeClr>
              </a:buClr>
              <a:buFont typeface="Wingdings" charset="2"/>
              <a:buChar char="§"/>
              <a:defRPr/>
            </a:pPr>
            <a:r>
              <a:rPr lang="en-GB" dirty="0" smtClean="0"/>
              <a:t>we often just use the term “packet” at any layer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p:txBody>
          <a:bodyPr/>
          <a:lstStyle/>
          <a:p>
            <a:r>
              <a:rPr lang="en-GB" smtClean="0"/>
              <a:t>Encapsulation &amp; Decapsulation</a:t>
            </a:r>
          </a:p>
        </p:txBody>
      </p:sp>
      <p:sp>
        <p:nvSpPr>
          <p:cNvPr id="90115" name="Rectangle 2"/>
          <p:cNvSpPr>
            <a:spLocks noGrp="1" noChangeArrowheads="1"/>
          </p:cNvSpPr>
          <p:nvPr>
            <p:ph type="body" idx="4294967295"/>
          </p:nvPr>
        </p:nvSpPr>
        <p:spPr>
          <a:xfrm>
            <a:off x="608013" y="1676400"/>
            <a:ext cx="8369300" cy="4114800"/>
          </a:xfrm>
        </p:spPr>
        <p:txBody>
          <a:bodyPr lIns="90360" tIns="44280" rIns="90360" bIns="44280"/>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Lower layers add headers (and sometimes trailers) to data from higher layers</a:t>
            </a:r>
          </a:p>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a:p>
        </p:txBody>
      </p:sp>
      <p:sp>
        <p:nvSpPr>
          <p:cNvPr id="96260" name="Text Box 3"/>
          <p:cNvSpPr txBox="1">
            <a:spLocks noChangeArrowheads="1"/>
          </p:cNvSpPr>
          <p:nvPr/>
        </p:nvSpPr>
        <p:spPr bwMode="auto">
          <a:xfrm>
            <a:off x="739775" y="3033713"/>
            <a:ext cx="160655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 pos="1447800" algn="l"/>
              </a:tabLst>
            </a:pPr>
            <a:r>
              <a:rPr lang="en-GB" i="1">
                <a:solidFill>
                  <a:srgbClr val="000000"/>
                </a:solidFill>
                <a:ea typeface="DejaVu Sans" charset="0"/>
                <a:cs typeface="DejaVu Sans" charset="0"/>
              </a:rPr>
              <a:t>Application</a:t>
            </a:r>
          </a:p>
        </p:txBody>
      </p:sp>
      <p:sp>
        <p:nvSpPr>
          <p:cNvPr id="96261" name="Text Box 4"/>
          <p:cNvSpPr txBox="1">
            <a:spLocks noChangeArrowheads="1"/>
          </p:cNvSpPr>
          <p:nvPr/>
        </p:nvSpPr>
        <p:spPr bwMode="auto">
          <a:xfrm>
            <a:off x="738188" y="3643313"/>
            <a:ext cx="1401762"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Transport</a:t>
            </a:r>
          </a:p>
        </p:txBody>
      </p:sp>
      <p:sp>
        <p:nvSpPr>
          <p:cNvPr id="96262" name="Text Box 5"/>
          <p:cNvSpPr txBox="1">
            <a:spLocks noChangeArrowheads="1"/>
          </p:cNvSpPr>
          <p:nvPr/>
        </p:nvSpPr>
        <p:spPr bwMode="auto">
          <a:xfrm>
            <a:off x="730250" y="4322763"/>
            <a:ext cx="1214438"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Network</a:t>
            </a:r>
          </a:p>
        </p:txBody>
      </p:sp>
      <p:sp>
        <p:nvSpPr>
          <p:cNvPr id="96263" name="Text Box 6"/>
          <p:cNvSpPr txBox="1">
            <a:spLocks noChangeArrowheads="1"/>
          </p:cNvSpPr>
          <p:nvPr/>
        </p:nvSpPr>
        <p:spPr bwMode="auto">
          <a:xfrm>
            <a:off x="731838" y="5389563"/>
            <a:ext cx="140970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Data Link</a:t>
            </a:r>
          </a:p>
        </p:txBody>
      </p:sp>
      <p:sp>
        <p:nvSpPr>
          <p:cNvPr id="96264" name="Text Box 7"/>
          <p:cNvSpPr txBox="1">
            <a:spLocks noChangeArrowheads="1"/>
          </p:cNvSpPr>
          <p:nvPr/>
        </p:nvSpPr>
        <p:spPr bwMode="auto">
          <a:xfrm>
            <a:off x="731838" y="5846763"/>
            <a:ext cx="140970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Data Link</a:t>
            </a:r>
          </a:p>
        </p:txBody>
      </p:sp>
      <p:sp>
        <p:nvSpPr>
          <p:cNvPr id="96265" name="Text Box 8"/>
          <p:cNvSpPr txBox="1">
            <a:spLocks noChangeArrowheads="1"/>
          </p:cNvSpPr>
          <p:nvPr/>
        </p:nvSpPr>
        <p:spPr bwMode="auto">
          <a:xfrm>
            <a:off x="730250" y="4779963"/>
            <a:ext cx="1214438"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Network</a:t>
            </a:r>
          </a:p>
        </p:txBody>
      </p:sp>
      <p:sp>
        <p:nvSpPr>
          <p:cNvPr id="96266" name="AutoShape 9"/>
          <p:cNvSpPr>
            <a:spLocks noChangeArrowheads="1"/>
          </p:cNvSpPr>
          <p:nvPr/>
        </p:nvSpPr>
        <p:spPr bwMode="auto">
          <a:xfrm>
            <a:off x="5791200" y="303053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96267" name="Text Box 10"/>
          <p:cNvSpPr txBox="1">
            <a:spLocks noChangeArrowheads="1"/>
          </p:cNvSpPr>
          <p:nvPr/>
        </p:nvSpPr>
        <p:spPr bwMode="auto">
          <a:xfrm>
            <a:off x="5791200" y="3006725"/>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96268" name="AutoShape 11"/>
          <p:cNvSpPr>
            <a:spLocks noChangeArrowheads="1"/>
          </p:cNvSpPr>
          <p:nvPr/>
        </p:nvSpPr>
        <p:spPr bwMode="auto">
          <a:xfrm>
            <a:off x="5807075" y="3659188"/>
            <a:ext cx="2824163"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96269" name="Text Box 12"/>
          <p:cNvSpPr txBox="1">
            <a:spLocks noChangeArrowheads="1"/>
          </p:cNvSpPr>
          <p:nvPr/>
        </p:nvSpPr>
        <p:spPr bwMode="auto">
          <a:xfrm>
            <a:off x="5807075" y="3636963"/>
            <a:ext cx="2824163"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FFFFFF"/>
                </a:solidFill>
                <a:ea typeface="DejaVu Sans" charset="0"/>
                <a:cs typeface="DejaVu Sans" charset="0"/>
              </a:rPr>
              <a:t>Transport Layer Data</a:t>
            </a:r>
          </a:p>
        </p:txBody>
      </p:sp>
      <p:sp>
        <p:nvSpPr>
          <p:cNvPr id="96270" name="AutoShape 13"/>
          <p:cNvSpPr>
            <a:spLocks noChangeArrowheads="1"/>
          </p:cNvSpPr>
          <p:nvPr/>
        </p:nvSpPr>
        <p:spPr bwMode="auto">
          <a:xfrm>
            <a:off x="4768850" y="365918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96271" name="Text Box 14"/>
          <p:cNvSpPr txBox="1">
            <a:spLocks noChangeArrowheads="1"/>
          </p:cNvSpPr>
          <p:nvPr/>
        </p:nvSpPr>
        <p:spPr bwMode="auto">
          <a:xfrm>
            <a:off x="4768850" y="3636963"/>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72" name="AutoShape 15"/>
          <p:cNvSpPr>
            <a:spLocks noChangeArrowheads="1"/>
          </p:cNvSpPr>
          <p:nvPr/>
        </p:nvSpPr>
        <p:spPr bwMode="auto">
          <a:xfrm>
            <a:off x="4768850" y="4322763"/>
            <a:ext cx="3862388"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96273" name="Text Box 16"/>
          <p:cNvSpPr txBox="1">
            <a:spLocks noChangeArrowheads="1"/>
          </p:cNvSpPr>
          <p:nvPr/>
        </p:nvSpPr>
        <p:spPr bwMode="auto">
          <a:xfrm>
            <a:off x="4768850" y="4300538"/>
            <a:ext cx="386238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Lst>
            </a:pPr>
            <a:r>
              <a:rPr lang="en-GB">
                <a:solidFill>
                  <a:srgbClr val="FFFFFF"/>
                </a:solidFill>
                <a:ea typeface="DejaVu Sans" charset="0"/>
                <a:cs typeface="DejaVu Sans" charset="0"/>
              </a:rPr>
              <a:t>Network Layer Data</a:t>
            </a:r>
          </a:p>
        </p:txBody>
      </p:sp>
      <p:sp>
        <p:nvSpPr>
          <p:cNvPr id="96274" name="AutoShape 17"/>
          <p:cNvSpPr>
            <a:spLocks noChangeArrowheads="1"/>
          </p:cNvSpPr>
          <p:nvPr/>
        </p:nvSpPr>
        <p:spPr bwMode="auto">
          <a:xfrm>
            <a:off x="3730625" y="4322763"/>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96275" name="Text Box 18"/>
          <p:cNvSpPr txBox="1">
            <a:spLocks noChangeArrowheads="1"/>
          </p:cNvSpPr>
          <p:nvPr/>
        </p:nvSpPr>
        <p:spPr bwMode="auto">
          <a:xfrm>
            <a:off x="3730625" y="4300538"/>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76" name="AutoShape 19"/>
          <p:cNvSpPr>
            <a:spLocks noChangeArrowheads="1"/>
          </p:cNvSpPr>
          <p:nvPr/>
        </p:nvSpPr>
        <p:spPr bwMode="auto">
          <a:xfrm>
            <a:off x="5807075" y="477043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96277" name="Text Box 20"/>
          <p:cNvSpPr txBox="1">
            <a:spLocks noChangeArrowheads="1"/>
          </p:cNvSpPr>
          <p:nvPr/>
        </p:nvSpPr>
        <p:spPr bwMode="auto">
          <a:xfrm>
            <a:off x="5807075" y="4749800"/>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96278" name="AutoShape 21"/>
          <p:cNvSpPr>
            <a:spLocks noChangeArrowheads="1"/>
          </p:cNvSpPr>
          <p:nvPr/>
        </p:nvSpPr>
        <p:spPr bwMode="auto">
          <a:xfrm>
            <a:off x="4768850" y="477043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96279" name="Text Box 22"/>
          <p:cNvSpPr txBox="1">
            <a:spLocks noChangeArrowheads="1"/>
          </p:cNvSpPr>
          <p:nvPr/>
        </p:nvSpPr>
        <p:spPr bwMode="auto">
          <a:xfrm>
            <a:off x="4768850" y="4749800"/>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80" name="AutoShape 23"/>
          <p:cNvSpPr>
            <a:spLocks noChangeArrowheads="1"/>
          </p:cNvSpPr>
          <p:nvPr/>
        </p:nvSpPr>
        <p:spPr bwMode="auto">
          <a:xfrm>
            <a:off x="3730625" y="4770438"/>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96281" name="Text Box 24"/>
          <p:cNvSpPr txBox="1">
            <a:spLocks noChangeArrowheads="1"/>
          </p:cNvSpPr>
          <p:nvPr/>
        </p:nvSpPr>
        <p:spPr bwMode="auto">
          <a:xfrm>
            <a:off x="3730625" y="4749800"/>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82" name="AutoShape 25"/>
          <p:cNvSpPr>
            <a:spLocks noChangeArrowheads="1"/>
          </p:cNvSpPr>
          <p:nvPr/>
        </p:nvSpPr>
        <p:spPr bwMode="auto">
          <a:xfrm>
            <a:off x="3730625" y="5395913"/>
            <a:ext cx="4900613"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96283" name="Text Box 26"/>
          <p:cNvSpPr txBox="1">
            <a:spLocks noChangeArrowheads="1"/>
          </p:cNvSpPr>
          <p:nvPr/>
        </p:nvSpPr>
        <p:spPr bwMode="auto">
          <a:xfrm>
            <a:off x="3730625" y="5373688"/>
            <a:ext cx="4900613"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Lst>
            </a:pPr>
            <a:r>
              <a:rPr lang="en-GB">
                <a:solidFill>
                  <a:srgbClr val="FFFFFF"/>
                </a:solidFill>
                <a:ea typeface="DejaVu Sans" charset="0"/>
                <a:cs typeface="DejaVu Sans" charset="0"/>
              </a:rPr>
              <a:t>Link Layer Data</a:t>
            </a:r>
          </a:p>
        </p:txBody>
      </p:sp>
      <p:sp>
        <p:nvSpPr>
          <p:cNvPr id="96284" name="AutoShape 27"/>
          <p:cNvSpPr>
            <a:spLocks noChangeArrowheads="1"/>
          </p:cNvSpPr>
          <p:nvPr/>
        </p:nvSpPr>
        <p:spPr bwMode="auto">
          <a:xfrm>
            <a:off x="5807075" y="584358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96285" name="Text Box 28"/>
          <p:cNvSpPr txBox="1">
            <a:spLocks noChangeArrowheads="1"/>
          </p:cNvSpPr>
          <p:nvPr/>
        </p:nvSpPr>
        <p:spPr bwMode="auto">
          <a:xfrm>
            <a:off x="5807075" y="5819775"/>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96286" name="AutoShape 29"/>
          <p:cNvSpPr>
            <a:spLocks noChangeArrowheads="1"/>
          </p:cNvSpPr>
          <p:nvPr/>
        </p:nvSpPr>
        <p:spPr bwMode="auto">
          <a:xfrm>
            <a:off x="4768850" y="584358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96287" name="Text Box 30"/>
          <p:cNvSpPr txBox="1">
            <a:spLocks noChangeArrowheads="1"/>
          </p:cNvSpPr>
          <p:nvPr/>
        </p:nvSpPr>
        <p:spPr bwMode="auto">
          <a:xfrm>
            <a:off x="4768850"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88" name="AutoShape 31"/>
          <p:cNvSpPr>
            <a:spLocks noChangeArrowheads="1"/>
          </p:cNvSpPr>
          <p:nvPr/>
        </p:nvSpPr>
        <p:spPr bwMode="auto">
          <a:xfrm>
            <a:off x="3730625" y="5843588"/>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96289" name="Text Box 32"/>
          <p:cNvSpPr txBox="1">
            <a:spLocks noChangeArrowheads="1"/>
          </p:cNvSpPr>
          <p:nvPr/>
        </p:nvSpPr>
        <p:spPr bwMode="auto">
          <a:xfrm>
            <a:off x="3730625"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90" name="AutoShape 33"/>
          <p:cNvSpPr>
            <a:spLocks noChangeArrowheads="1"/>
          </p:cNvSpPr>
          <p:nvPr/>
        </p:nvSpPr>
        <p:spPr bwMode="auto">
          <a:xfrm>
            <a:off x="2692400" y="5395913"/>
            <a:ext cx="1036638" cy="40798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6291" name="Text Box 34"/>
          <p:cNvSpPr txBox="1">
            <a:spLocks noChangeArrowheads="1"/>
          </p:cNvSpPr>
          <p:nvPr/>
        </p:nvSpPr>
        <p:spPr bwMode="auto">
          <a:xfrm>
            <a:off x="2692400" y="5373688"/>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92" name="AutoShape 35"/>
          <p:cNvSpPr>
            <a:spLocks noChangeArrowheads="1"/>
          </p:cNvSpPr>
          <p:nvPr/>
        </p:nvSpPr>
        <p:spPr bwMode="auto">
          <a:xfrm>
            <a:off x="2692400" y="5843588"/>
            <a:ext cx="1036638" cy="40798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6293" name="Text Box 36"/>
          <p:cNvSpPr txBox="1">
            <a:spLocks noChangeArrowheads="1"/>
          </p:cNvSpPr>
          <p:nvPr/>
        </p:nvSpPr>
        <p:spPr bwMode="auto">
          <a:xfrm>
            <a:off x="2692400"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96294" name="AutoShape 37"/>
          <p:cNvSpPr>
            <a:spLocks noChangeArrowheads="1"/>
          </p:cNvSpPr>
          <p:nvPr/>
        </p:nvSpPr>
        <p:spPr bwMode="auto">
          <a:xfrm>
            <a:off x="8632825" y="5381625"/>
            <a:ext cx="1036638" cy="407988"/>
          </a:xfrm>
          <a:prstGeom prst="roundRect">
            <a:avLst>
              <a:gd name="adj" fmla="val 389"/>
            </a:avLst>
          </a:prstGeom>
          <a:solidFill>
            <a:srgbClr val="FF00FF"/>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96295" name="Text Box 38"/>
          <p:cNvSpPr txBox="1">
            <a:spLocks noChangeArrowheads="1"/>
          </p:cNvSpPr>
          <p:nvPr/>
        </p:nvSpPr>
        <p:spPr bwMode="auto">
          <a:xfrm>
            <a:off x="8632825" y="5357813"/>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Trailer</a:t>
            </a:r>
          </a:p>
        </p:txBody>
      </p:sp>
      <p:sp>
        <p:nvSpPr>
          <p:cNvPr id="96296" name="AutoShape 39"/>
          <p:cNvSpPr>
            <a:spLocks noChangeArrowheads="1"/>
          </p:cNvSpPr>
          <p:nvPr/>
        </p:nvSpPr>
        <p:spPr bwMode="auto">
          <a:xfrm>
            <a:off x="8632825" y="5843588"/>
            <a:ext cx="1036638" cy="407987"/>
          </a:xfrm>
          <a:prstGeom prst="roundRect">
            <a:avLst>
              <a:gd name="adj" fmla="val 389"/>
            </a:avLst>
          </a:prstGeom>
          <a:solidFill>
            <a:srgbClr val="FF00FF"/>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96297" name="Text Box 40"/>
          <p:cNvSpPr txBox="1">
            <a:spLocks noChangeArrowheads="1"/>
          </p:cNvSpPr>
          <p:nvPr/>
        </p:nvSpPr>
        <p:spPr bwMode="auto">
          <a:xfrm>
            <a:off x="8632825"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Trailer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p:txBody>
          <a:bodyPr/>
          <a:lstStyle/>
          <a:p>
            <a:r>
              <a:rPr lang="en-GB" smtClean="0"/>
              <a:t>Layer 2 - Ethernet frame</a:t>
            </a:r>
          </a:p>
        </p:txBody>
      </p:sp>
      <p:sp>
        <p:nvSpPr>
          <p:cNvPr id="94224" name="Rectangle 29"/>
          <p:cNvSpPr>
            <a:spLocks noGrp="1" noChangeArrowheads="1"/>
          </p:cNvSpPr>
          <p:nvPr>
            <p:ph idx="1"/>
          </p:nvPr>
        </p:nvSpPr>
        <p:spPr>
          <a:xfrm>
            <a:off x="541338" y="2636838"/>
            <a:ext cx="8905875" cy="4525962"/>
          </a:xfrm>
        </p:spPr>
        <p:txBody>
          <a:bodyPr/>
          <a:lstStyle/>
          <a:p>
            <a:pPr>
              <a:buClr>
                <a:schemeClr val="accent6">
                  <a:lumMod val="60000"/>
                  <a:lumOff val="40000"/>
                </a:schemeClr>
              </a:buClr>
              <a:buFont typeface="Wingdings" charset="2"/>
              <a:buChar char="§"/>
              <a:defRPr/>
            </a:pPr>
            <a:r>
              <a:rPr lang="en-GB" dirty="0" smtClean="0"/>
              <a:t>Destination and source are 48-bit MAC addresses (e.g., </a:t>
            </a:r>
            <a:r>
              <a:rPr lang="en-US" dirty="0" smtClean="0">
                <a:latin typeface="Courier"/>
                <a:cs typeface="Courier"/>
              </a:rPr>
              <a:t>00:26:4a:18:f6:aa</a:t>
            </a:r>
            <a:r>
              <a:rPr lang="en-US" dirty="0" smtClean="0"/>
              <a:t>)</a:t>
            </a:r>
            <a:endParaRPr lang="en-GB" dirty="0" smtClean="0"/>
          </a:p>
          <a:p>
            <a:pPr>
              <a:buClr>
                <a:schemeClr val="accent6">
                  <a:lumMod val="60000"/>
                  <a:lumOff val="40000"/>
                </a:schemeClr>
              </a:buClr>
              <a:buFont typeface="Wingdings" charset="2"/>
              <a:buChar char="§"/>
              <a:defRPr/>
            </a:pPr>
            <a:r>
              <a:rPr lang="en-GB" dirty="0" smtClean="0"/>
              <a:t>Type 0x0800 means that the “data” portion of the Ethernet frame contains an IPv4 datagram.  Type 0x0806 for ARP.  Type 0x86DD for IPv6.</a:t>
            </a:r>
          </a:p>
          <a:p>
            <a:pPr>
              <a:buClr>
                <a:schemeClr val="accent6">
                  <a:lumMod val="60000"/>
                  <a:lumOff val="40000"/>
                </a:schemeClr>
              </a:buClr>
              <a:buFont typeface="Wingdings" charset="2"/>
              <a:buChar char="§"/>
              <a:defRPr/>
            </a:pPr>
            <a:r>
              <a:rPr lang="en-GB" dirty="0" smtClean="0"/>
              <a:t>“Data” part of layer 2 frame contains a layer 3 datagram.</a:t>
            </a:r>
            <a:endParaRPr lang="en-GB" dirty="0"/>
          </a:p>
        </p:txBody>
      </p:sp>
      <p:grpSp>
        <p:nvGrpSpPr>
          <p:cNvPr id="98308" name="Group 2"/>
          <p:cNvGrpSpPr>
            <a:grpSpLocks/>
          </p:cNvGrpSpPr>
          <p:nvPr/>
        </p:nvGrpSpPr>
        <p:grpSpPr bwMode="auto">
          <a:xfrm>
            <a:off x="838200" y="1604963"/>
            <a:ext cx="1317625" cy="406400"/>
            <a:chOff x="87" y="1011"/>
            <a:chExt cx="830" cy="256"/>
          </a:xfrm>
        </p:grpSpPr>
        <p:sp>
          <p:nvSpPr>
            <p:cNvPr id="98334" name="AutoShape 3"/>
            <p:cNvSpPr>
              <a:spLocks noChangeArrowheads="1"/>
            </p:cNvSpPr>
            <p:nvPr/>
          </p:nvSpPr>
          <p:spPr bwMode="auto">
            <a:xfrm>
              <a:off x="87" y="1011"/>
              <a:ext cx="831" cy="25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8335" name="Text Box 4"/>
            <p:cNvSpPr txBox="1">
              <a:spLocks noChangeArrowheads="1"/>
            </p:cNvSpPr>
            <p:nvPr/>
          </p:nvSpPr>
          <p:spPr bwMode="auto">
            <a:xfrm>
              <a:off x="87" y="1011"/>
              <a:ext cx="831" cy="237"/>
            </a:xfrm>
            <a:prstGeom prst="rect">
              <a:avLst/>
            </a:prstGeom>
            <a:solidFill>
              <a:srgbClr val="FF00FF"/>
            </a:solid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Preamble</a:t>
              </a:r>
            </a:p>
          </p:txBody>
        </p:sp>
      </p:grpSp>
      <p:grpSp>
        <p:nvGrpSpPr>
          <p:cNvPr id="98309" name="Group 5"/>
          <p:cNvGrpSpPr>
            <a:grpSpLocks/>
          </p:cNvGrpSpPr>
          <p:nvPr/>
        </p:nvGrpSpPr>
        <p:grpSpPr bwMode="auto">
          <a:xfrm>
            <a:off x="2159000" y="1604963"/>
            <a:ext cx="1316037" cy="406400"/>
            <a:chOff x="919" y="1011"/>
            <a:chExt cx="829" cy="256"/>
          </a:xfrm>
        </p:grpSpPr>
        <p:sp>
          <p:nvSpPr>
            <p:cNvPr id="98332" name="AutoShape 6"/>
            <p:cNvSpPr>
              <a:spLocks noChangeArrowheads="1"/>
            </p:cNvSpPr>
            <p:nvPr/>
          </p:nvSpPr>
          <p:spPr bwMode="auto">
            <a:xfrm>
              <a:off x="919" y="1011"/>
              <a:ext cx="830" cy="25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8333" name="Text Box 7"/>
            <p:cNvSpPr txBox="1">
              <a:spLocks noChangeArrowheads="1"/>
            </p:cNvSpPr>
            <p:nvPr/>
          </p:nvSpPr>
          <p:spPr bwMode="auto">
            <a:xfrm>
              <a:off x="919" y="1011"/>
              <a:ext cx="830" cy="237"/>
            </a:xfrm>
            <a:prstGeom prst="rect">
              <a:avLst/>
            </a:prstGeom>
            <a:solidFill>
              <a:srgbClr val="FF00FF"/>
            </a:solid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Dest</a:t>
              </a:r>
            </a:p>
          </p:txBody>
        </p:sp>
      </p:grpSp>
      <p:sp>
        <p:nvSpPr>
          <p:cNvPr id="98310" name="Text Box 8"/>
          <p:cNvSpPr txBox="1">
            <a:spLocks noChangeArrowheads="1"/>
          </p:cNvSpPr>
          <p:nvPr/>
        </p:nvSpPr>
        <p:spPr bwMode="auto">
          <a:xfrm>
            <a:off x="2159000" y="2014538"/>
            <a:ext cx="1319212" cy="376237"/>
          </a:xfrm>
          <a:prstGeom prst="rect">
            <a:avLst/>
          </a:prstGeom>
          <a:noFill/>
          <a:ln w="9525">
            <a:no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6 bytes</a:t>
            </a:r>
          </a:p>
        </p:txBody>
      </p:sp>
      <p:grpSp>
        <p:nvGrpSpPr>
          <p:cNvPr id="98311" name="Group 9"/>
          <p:cNvGrpSpPr>
            <a:grpSpLocks/>
          </p:cNvGrpSpPr>
          <p:nvPr/>
        </p:nvGrpSpPr>
        <p:grpSpPr bwMode="auto">
          <a:xfrm>
            <a:off x="3478212" y="1604963"/>
            <a:ext cx="1317625" cy="406400"/>
            <a:chOff x="1750" y="1011"/>
            <a:chExt cx="830" cy="256"/>
          </a:xfrm>
        </p:grpSpPr>
        <p:sp>
          <p:nvSpPr>
            <p:cNvPr id="98330" name="AutoShape 10"/>
            <p:cNvSpPr>
              <a:spLocks noChangeArrowheads="1"/>
            </p:cNvSpPr>
            <p:nvPr/>
          </p:nvSpPr>
          <p:spPr bwMode="auto">
            <a:xfrm>
              <a:off x="1750" y="1011"/>
              <a:ext cx="831" cy="25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8331" name="Text Box 11"/>
            <p:cNvSpPr txBox="1">
              <a:spLocks noChangeArrowheads="1"/>
            </p:cNvSpPr>
            <p:nvPr/>
          </p:nvSpPr>
          <p:spPr bwMode="auto">
            <a:xfrm>
              <a:off x="1750" y="1011"/>
              <a:ext cx="831" cy="237"/>
            </a:xfrm>
            <a:prstGeom prst="rect">
              <a:avLst/>
            </a:prstGeom>
            <a:solidFill>
              <a:srgbClr val="FF00FF"/>
            </a:solid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Source</a:t>
              </a:r>
            </a:p>
          </p:txBody>
        </p:sp>
      </p:grpSp>
      <p:sp>
        <p:nvSpPr>
          <p:cNvPr id="98312" name="Text Box 12"/>
          <p:cNvSpPr txBox="1">
            <a:spLocks noChangeArrowheads="1"/>
          </p:cNvSpPr>
          <p:nvPr/>
        </p:nvSpPr>
        <p:spPr bwMode="auto">
          <a:xfrm>
            <a:off x="3478212" y="2014538"/>
            <a:ext cx="1320800" cy="376237"/>
          </a:xfrm>
          <a:prstGeom prst="rect">
            <a:avLst/>
          </a:prstGeom>
          <a:noFill/>
          <a:ln w="9525">
            <a:no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6 bytes</a:t>
            </a:r>
          </a:p>
        </p:txBody>
      </p:sp>
      <p:grpSp>
        <p:nvGrpSpPr>
          <p:cNvPr id="98315" name="Group 17"/>
          <p:cNvGrpSpPr>
            <a:grpSpLocks/>
          </p:cNvGrpSpPr>
          <p:nvPr/>
        </p:nvGrpSpPr>
        <p:grpSpPr bwMode="auto">
          <a:xfrm>
            <a:off x="5872162" y="1604963"/>
            <a:ext cx="1811338" cy="406400"/>
            <a:chOff x="3934" y="1011"/>
            <a:chExt cx="1141" cy="256"/>
          </a:xfrm>
        </p:grpSpPr>
        <p:sp>
          <p:nvSpPr>
            <p:cNvPr id="98326" name="AutoShape 18"/>
            <p:cNvSpPr>
              <a:spLocks noChangeArrowheads="1"/>
            </p:cNvSpPr>
            <p:nvPr/>
          </p:nvSpPr>
          <p:spPr bwMode="auto">
            <a:xfrm>
              <a:off x="3934" y="1011"/>
              <a:ext cx="1142" cy="25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98327" name="Text Box 19"/>
            <p:cNvSpPr txBox="1">
              <a:spLocks noChangeArrowheads="1"/>
            </p:cNvSpPr>
            <p:nvPr/>
          </p:nvSpPr>
          <p:spPr bwMode="auto">
            <a:xfrm>
              <a:off x="3934" y="1011"/>
              <a:ext cx="1142"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FFFFFF"/>
                  </a:solidFill>
                  <a:ea typeface="DejaVu Sans" charset="0"/>
                  <a:cs typeface="DejaVu Sans" charset="0"/>
                </a:rPr>
                <a:t>Data</a:t>
              </a:r>
            </a:p>
          </p:txBody>
        </p:sp>
      </p:grpSp>
      <p:sp>
        <p:nvSpPr>
          <p:cNvPr id="98316" name="Text Box 20"/>
          <p:cNvSpPr txBox="1">
            <a:spLocks noChangeArrowheads="1"/>
          </p:cNvSpPr>
          <p:nvPr/>
        </p:nvSpPr>
        <p:spPr bwMode="auto">
          <a:xfrm>
            <a:off x="5872162" y="2014538"/>
            <a:ext cx="1814513" cy="657225"/>
          </a:xfrm>
          <a:prstGeom prst="rect">
            <a:avLst/>
          </a:prstGeom>
          <a:noFill/>
          <a:ln w="9525">
            <a:no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46 to 1500 bytes</a:t>
            </a:r>
          </a:p>
        </p:txBody>
      </p:sp>
      <p:grpSp>
        <p:nvGrpSpPr>
          <p:cNvPr id="98317" name="Group 21"/>
          <p:cNvGrpSpPr>
            <a:grpSpLocks/>
          </p:cNvGrpSpPr>
          <p:nvPr/>
        </p:nvGrpSpPr>
        <p:grpSpPr bwMode="auto">
          <a:xfrm>
            <a:off x="7686675" y="1604963"/>
            <a:ext cx="1317625" cy="406400"/>
            <a:chOff x="5077" y="1011"/>
            <a:chExt cx="830" cy="256"/>
          </a:xfrm>
        </p:grpSpPr>
        <p:sp>
          <p:nvSpPr>
            <p:cNvPr id="98324" name="AutoShape 22"/>
            <p:cNvSpPr>
              <a:spLocks noChangeArrowheads="1"/>
            </p:cNvSpPr>
            <p:nvPr/>
          </p:nvSpPr>
          <p:spPr bwMode="auto">
            <a:xfrm>
              <a:off x="5077" y="1011"/>
              <a:ext cx="831" cy="25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8325" name="Text Box 23"/>
            <p:cNvSpPr txBox="1">
              <a:spLocks noChangeArrowheads="1"/>
            </p:cNvSpPr>
            <p:nvPr/>
          </p:nvSpPr>
          <p:spPr bwMode="auto">
            <a:xfrm>
              <a:off x="5077" y="1011"/>
              <a:ext cx="831" cy="237"/>
            </a:xfrm>
            <a:prstGeom prst="rect">
              <a:avLst/>
            </a:prstGeom>
            <a:solidFill>
              <a:srgbClr val="FF00FF"/>
            </a:solid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CRC</a:t>
              </a:r>
            </a:p>
          </p:txBody>
        </p:sp>
      </p:grpSp>
      <p:sp>
        <p:nvSpPr>
          <p:cNvPr id="98318" name="Text Box 24"/>
          <p:cNvSpPr txBox="1">
            <a:spLocks noChangeArrowheads="1"/>
          </p:cNvSpPr>
          <p:nvPr/>
        </p:nvSpPr>
        <p:spPr bwMode="auto">
          <a:xfrm>
            <a:off x="7686675" y="2014538"/>
            <a:ext cx="1320800" cy="376237"/>
          </a:xfrm>
          <a:prstGeom prst="rect">
            <a:avLst/>
          </a:prstGeom>
          <a:noFill/>
          <a:ln w="9525">
            <a:no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4 bytes</a:t>
            </a:r>
          </a:p>
        </p:txBody>
      </p:sp>
      <p:grpSp>
        <p:nvGrpSpPr>
          <p:cNvPr id="98319" name="Group 25"/>
          <p:cNvGrpSpPr>
            <a:grpSpLocks/>
          </p:cNvGrpSpPr>
          <p:nvPr/>
        </p:nvGrpSpPr>
        <p:grpSpPr bwMode="auto">
          <a:xfrm>
            <a:off x="4799012" y="1600200"/>
            <a:ext cx="1071563" cy="407988"/>
            <a:chOff x="3258" y="1011"/>
            <a:chExt cx="675" cy="257"/>
          </a:xfrm>
        </p:grpSpPr>
        <p:sp>
          <p:nvSpPr>
            <p:cNvPr id="98322" name="AutoShape 26"/>
            <p:cNvSpPr>
              <a:spLocks noChangeArrowheads="1"/>
            </p:cNvSpPr>
            <p:nvPr/>
          </p:nvSpPr>
          <p:spPr bwMode="auto">
            <a:xfrm>
              <a:off x="3258" y="1011"/>
              <a:ext cx="675" cy="257"/>
            </a:xfrm>
            <a:prstGeom prst="roundRect">
              <a:avLst>
                <a:gd name="adj" fmla="val 389"/>
              </a:avLst>
            </a:prstGeom>
            <a:solidFill>
              <a:srgbClr val="FF00FF"/>
            </a:solidFill>
            <a:ln w="12600">
              <a:solidFill>
                <a:srgbClr val="000000"/>
              </a:solidFill>
              <a:miter lim="800000"/>
              <a:headEnd/>
              <a:tailEnd/>
            </a:ln>
          </p:spPr>
          <p:txBody>
            <a:bodyPr wrap="none" anchor="ctr">
              <a:prstTxWarp prst="textNoShape">
                <a:avLst/>
              </a:prstTxWarp>
            </a:bodyPr>
            <a:lstStyle/>
            <a:p>
              <a:endParaRPr lang="en-US"/>
            </a:p>
          </p:txBody>
        </p:sp>
        <p:sp>
          <p:nvSpPr>
            <p:cNvPr id="98323" name="Text Box 27"/>
            <p:cNvSpPr txBox="1">
              <a:spLocks noChangeArrowheads="1"/>
            </p:cNvSpPr>
            <p:nvPr/>
          </p:nvSpPr>
          <p:spPr bwMode="auto">
            <a:xfrm>
              <a:off x="3258" y="1011"/>
              <a:ext cx="675" cy="253"/>
            </a:xfrm>
            <a:prstGeom prst="rect">
              <a:avLst/>
            </a:prstGeom>
            <a:solidFill>
              <a:srgbClr val="FF00FF"/>
            </a:solidFill>
            <a:ln w="9360">
              <a:solidFill>
                <a:srgbClr val="000000"/>
              </a:solidFill>
              <a:round/>
              <a:headEnd/>
              <a:tailEnd/>
            </a:ln>
          </p:spPr>
          <p:txBody>
            <a:bodyPr wrap="square" lIns="90000" tIns="64440" rIns="90000" bIns="46800">
              <a:prstTxWarp prst="textNoShape">
                <a:avLst/>
              </a:prstTxWarp>
              <a:spAutoFit/>
            </a:bodyPr>
            <a:lstStyle/>
            <a:p>
              <a:pPr algn="ctr" eaLnBrk="1">
                <a:lnSpc>
                  <a:spcPct val="93000"/>
                </a:lnSpc>
                <a:spcBef>
                  <a:spcPts val="1225"/>
                </a:spcBef>
                <a:tabLst>
                  <a:tab pos="723900" algn="l"/>
                </a:tabLst>
              </a:pPr>
              <a:r>
                <a:rPr lang="en-GB" sz="2000" dirty="0">
                  <a:solidFill>
                    <a:srgbClr val="000000"/>
                  </a:solidFill>
                  <a:ea typeface="DejaVu Sans" charset="0"/>
                  <a:cs typeface="DejaVu Sans" charset="0"/>
                </a:rPr>
                <a:t>Type</a:t>
              </a:r>
            </a:p>
          </p:txBody>
        </p:sp>
      </p:grpSp>
      <p:sp>
        <p:nvSpPr>
          <p:cNvPr id="98320" name="Text Box 28"/>
          <p:cNvSpPr txBox="1">
            <a:spLocks noChangeArrowheads="1"/>
          </p:cNvSpPr>
          <p:nvPr/>
        </p:nvSpPr>
        <p:spPr bwMode="auto">
          <a:xfrm>
            <a:off x="4799012" y="2014538"/>
            <a:ext cx="1073150" cy="376237"/>
          </a:xfrm>
          <a:prstGeom prst="rect">
            <a:avLst/>
          </a:prstGeom>
          <a:noFill/>
          <a:ln w="9525">
            <a:no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2 bytes</a:t>
            </a:r>
          </a:p>
        </p:txBody>
      </p:sp>
      <p:sp>
        <p:nvSpPr>
          <p:cNvPr id="98321" name="Text Box 30"/>
          <p:cNvSpPr txBox="1">
            <a:spLocks noChangeArrowheads="1"/>
          </p:cNvSpPr>
          <p:nvPr/>
        </p:nvSpPr>
        <p:spPr bwMode="auto">
          <a:xfrm>
            <a:off x="3355975" y="1647825"/>
            <a:ext cx="5221288" cy="427038"/>
          </a:xfrm>
          <a:prstGeom prst="rect">
            <a:avLst/>
          </a:prstGeom>
          <a:noFill/>
          <a:ln w="9525">
            <a:noFill/>
            <a:round/>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0354" name="Group 1"/>
          <p:cNvGrpSpPr>
            <a:grpSpLocks/>
          </p:cNvGrpSpPr>
          <p:nvPr/>
        </p:nvGrpSpPr>
        <p:grpSpPr bwMode="auto">
          <a:xfrm>
            <a:off x="1712913" y="1600200"/>
            <a:ext cx="1068387" cy="406400"/>
            <a:chOff x="988" y="1008"/>
            <a:chExt cx="673" cy="256"/>
          </a:xfrm>
        </p:grpSpPr>
        <p:sp>
          <p:nvSpPr>
            <p:cNvPr id="100401" name="AutoShape 2"/>
            <p:cNvSpPr>
              <a:spLocks noChangeArrowheads="1"/>
            </p:cNvSpPr>
            <p:nvPr/>
          </p:nvSpPr>
          <p:spPr bwMode="auto">
            <a:xfrm>
              <a:off x="988" y="1008"/>
              <a:ext cx="674"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402" name="Text Box 3"/>
            <p:cNvSpPr txBox="1">
              <a:spLocks noChangeArrowheads="1"/>
            </p:cNvSpPr>
            <p:nvPr/>
          </p:nvSpPr>
          <p:spPr bwMode="auto">
            <a:xfrm>
              <a:off x="988" y="1008"/>
              <a:ext cx="674"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IHL</a:t>
              </a:r>
            </a:p>
          </p:txBody>
        </p:sp>
      </p:grpSp>
      <p:grpSp>
        <p:nvGrpSpPr>
          <p:cNvPr id="100355" name="Group 4"/>
          <p:cNvGrpSpPr>
            <a:grpSpLocks/>
          </p:cNvGrpSpPr>
          <p:nvPr/>
        </p:nvGrpSpPr>
        <p:grpSpPr bwMode="auto">
          <a:xfrm>
            <a:off x="2784475" y="1600200"/>
            <a:ext cx="2144713" cy="407988"/>
            <a:chOff x="1663" y="1008"/>
            <a:chExt cx="1351" cy="257"/>
          </a:xfrm>
        </p:grpSpPr>
        <p:sp>
          <p:nvSpPr>
            <p:cNvPr id="100399" name="AutoShape 5"/>
            <p:cNvSpPr>
              <a:spLocks noChangeArrowheads="1"/>
            </p:cNvSpPr>
            <p:nvPr/>
          </p:nvSpPr>
          <p:spPr bwMode="auto">
            <a:xfrm>
              <a:off x="1663" y="1008"/>
              <a:ext cx="1351"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400" name="Text Box 6"/>
            <p:cNvSpPr txBox="1">
              <a:spLocks noChangeArrowheads="1"/>
            </p:cNvSpPr>
            <p:nvPr/>
          </p:nvSpPr>
          <p:spPr bwMode="auto">
            <a:xfrm>
              <a:off x="1663" y="1008"/>
              <a:ext cx="1351" cy="238"/>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1600">
                  <a:solidFill>
                    <a:srgbClr val="000000"/>
                  </a:solidFill>
                  <a:ea typeface="DejaVu Sans" charset="0"/>
                  <a:cs typeface="DejaVu Sans" charset="0"/>
                </a:rPr>
                <a:t>Differentiated Services</a:t>
              </a:r>
            </a:p>
          </p:txBody>
        </p:sp>
      </p:grpSp>
      <p:grpSp>
        <p:nvGrpSpPr>
          <p:cNvPr id="100356" name="Group 7"/>
          <p:cNvGrpSpPr>
            <a:grpSpLocks/>
          </p:cNvGrpSpPr>
          <p:nvPr/>
        </p:nvGrpSpPr>
        <p:grpSpPr bwMode="auto">
          <a:xfrm>
            <a:off x="4930775" y="1600200"/>
            <a:ext cx="4287838" cy="406400"/>
            <a:chOff x="3015" y="1008"/>
            <a:chExt cx="2701" cy="256"/>
          </a:xfrm>
        </p:grpSpPr>
        <p:sp>
          <p:nvSpPr>
            <p:cNvPr id="100397" name="AutoShape 8"/>
            <p:cNvSpPr>
              <a:spLocks noChangeArrowheads="1"/>
            </p:cNvSpPr>
            <p:nvPr/>
          </p:nvSpPr>
          <p:spPr bwMode="auto">
            <a:xfrm>
              <a:off x="3015" y="1008"/>
              <a:ext cx="2702"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98" name="Text Box 9"/>
            <p:cNvSpPr txBox="1">
              <a:spLocks noChangeArrowheads="1"/>
            </p:cNvSpPr>
            <p:nvPr/>
          </p:nvSpPr>
          <p:spPr bwMode="auto">
            <a:xfrm>
              <a:off x="3015" y="1008"/>
              <a:ext cx="2702"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Total Length</a:t>
              </a:r>
            </a:p>
          </p:txBody>
        </p:sp>
      </p:grpSp>
      <p:grpSp>
        <p:nvGrpSpPr>
          <p:cNvPr id="100357" name="Group 10"/>
          <p:cNvGrpSpPr>
            <a:grpSpLocks/>
          </p:cNvGrpSpPr>
          <p:nvPr/>
        </p:nvGrpSpPr>
        <p:grpSpPr bwMode="auto">
          <a:xfrm>
            <a:off x="639763" y="1600200"/>
            <a:ext cx="1069975" cy="406400"/>
            <a:chOff x="312" y="1008"/>
            <a:chExt cx="674" cy="256"/>
          </a:xfrm>
        </p:grpSpPr>
        <p:sp>
          <p:nvSpPr>
            <p:cNvPr id="100395" name="AutoShape 11"/>
            <p:cNvSpPr>
              <a:spLocks noChangeArrowheads="1"/>
            </p:cNvSpPr>
            <p:nvPr/>
          </p:nvSpPr>
          <p:spPr bwMode="auto">
            <a:xfrm>
              <a:off x="312" y="1008"/>
              <a:ext cx="675"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96" name="Text Box 12"/>
            <p:cNvSpPr txBox="1">
              <a:spLocks noChangeArrowheads="1"/>
            </p:cNvSpPr>
            <p:nvPr/>
          </p:nvSpPr>
          <p:spPr bwMode="auto">
            <a:xfrm>
              <a:off x="312" y="1008"/>
              <a:ext cx="675"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Version</a:t>
              </a:r>
            </a:p>
          </p:txBody>
        </p:sp>
      </p:grpSp>
      <p:grpSp>
        <p:nvGrpSpPr>
          <p:cNvPr id="100358" name="Group 13"/>
          <p:cNvGrpSpPr>
            <a:grpSpLocks/>
          </p:cNvGrpSpPr>
          <p:nvPr/>
        </p:nvGrpSpPr>
        <p:grpSpPr bwMode="auto">
          <a:xfrm>
            <a:off x="6003925" y="2009775"/>
            <a:ext cx="3214688" cy="406400"/>
            <a:chOff x="3691" y="1266"/>
            <a:chExt cx="2025" cy="256"/>
          </a:xfrm>
        </p:grpSpPr>
        <p:sp>
          <p:nvSpPr>
            <p:cNvPr id="100393" name="AutoShape 14"/>
            <p:cNvSpPr>
              <a:spLocks noChangeArrowheads="1"/>
            </p:cNvSpPr>
            <p:nvPr/>
          </p:nvSpPr>
          <p:spPr bwMode="auto">
            <a:xfrm>
              <a:off x="3691" y="1266"/>
              <a:ext cx="2026"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94" name="Text Box 15"/>
            <p:cNvSpPr txBox="1">
              <a:spLocks noChangeArrowheads="1"/>
            </p:cNvSpPr>
            <p:nvPr/>
          </p:nvSpPr>
          <p:spPr bwMode="auto">
            <a:xfrm>
              <a:off x="3691" y="1266"/>
              <a:ext cx="2026"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Lst>
              </a:pPr>
              <a:r>
                <a:rPr lang="en-GB" sz="2000">
                  <a:solidFill>
                    <a:srgbClr val="000000"/>
                  </a:solidFill>
                  <a:ea typeface="DejaVu Sans" charset="0"/>
                  <a:cs typeface="DejaVu Sans" charset="0"/>
                </a:rPr>
                <a:t>Fragment Offset</a:t>
              </a:r>
            </a:p>
          </p:txBody>
        </p:sp>
      </p:grpSp>
      <p:grpSp>
        <p:nvGrpSpPr>
          <p:cNvPr id="100359" name="Group 16"/>
          <p:cNvGrpSpPr>
            <a:grpSpLocks/>
          </p:cNvGrpSpPr>
          <p:nvPr/>
        </p:nvGrpSpPr>
        <p:grpSpPr bwMode="auto">
          <a:xfrm>
            <a:off x="639763" y="2009775"/>
            <a:ext cx="4287837" cy="406400"/>
            <a:chOff x="312" y="1266"/>
            <a:chExt cx="2701" cy="256"/>
          </a:xfrm>
        </p:grpSpPr>
        <p:sp>
          <p:nvSpPr>
            <p:cNvPr id="100391" name="AutoShape 17"/>
            <p:cNvSpPr>
              <a:spLocks noChangeArrowheads="1"/>
            </p:cNvSpPr>
            <p:nvPr/>
          </p:nvSpPr>
          <p:spPr bwMode="auto">
            <a:xfrm>
              <a:off x="312" y="1266"/>
              <a:ext cx="2702"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92" name="Text Box 18"/>
            <p:cNvSpPr txBox="1">
              <a:spLocks noChangeArrowheads="1"/>
            </p:cNvSpPr>
            <p:nvPr/>
          </p:nvSpPr>
          <p:spPr bwMode="auto">
            <a:xfrm>
              <a:off x="312" y="1266"/>
              <a:ext cx="2702"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Identification</a:t>
              </a:r>
            </a:p>
          </p:txBody>
        </p:sp>
      </p:grpSp>
      <p:grpSp>
        <p:nvGrpSpPr>
          <p:cNvPr id="100360" name="Group 19"/>
          <p:cNvGrpSpPr>
            <a:grpSpLocks/>
          </p:cNvGrpSpPr>
          <p:nvPr/>
        </p:nvGrpSpPr>
        <p:grpSpPr bwMode="auto">
          <a:xfrm>
            <a:off x="4930775" y="2009775"/>
            <a:ext cx="1069975" cy="406400"/>
            <a:chOff x="3015" y="1266"/>
            <a:chExt cx="674" cy="256"/>
          </a:xfrm>
        </p:grpSpPr>
        <p:sp>
          <p:nvSpPr>
            <p:cNvPr id="100389" name="AutoShape 20"/>
            <p:cNvSpPr>
              <a:spLocks noChangeArrowheads="1"/>
            </p:cNvSpPr>
            <p:nvPr/>
          </p:nvSpPr>
          <p:spPr bwMode="auto">
            <a:xfrm>
              <a:off x="3015" y="1266"/>
              <a:ext cx="675"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90" name="Text Box 21"/>
            <p:cNvSpPr txBox="1">
              <a:spLocks noChangeArrowheads="1"/>
            </p:cNvSpPr>
            <p:nvPr/>
          </p:nvSpPr>
          <p:spPr bwMode="auto">
            <a:xfrm>
              <a:off x="3015" y="1266"/>
              <a:ext cx="675"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Flags</a:t>
              </a:r>
            </a:p>
          </p:txBody>
        </p:sp>
      </p:grpSp>
      <p:grpSp>
        <p:nvGrpSpPr>
          <p:cNvPr id="100361" name="Group 22"/>
          <p:cNvGrpSpPr>
            <a:grpSpLocks/>
          </p:cNvGrpSpPr>
          <p:nvPr/>
        </p:nvGrpSpPr>
        <p:grpSpPr bwMode="auto">
          <a:xfrm>
            <a:off x="639763" y="2419350"/>
            <a:ext cx="2141537" cy="406400"/>
            <a:chOff x="312" y="1524"/>
            <a:chExt cx="1349" cy="256"/>
          </a:xfrm>
        </p:grpSpPr>
        <p:sp>
          <p:nvSpPr>
            <p:cNvPr id="100387" name="AutoShape 23"/>
            <p:cNvSpPr>
              <a:spLocks noChangeArrowheads="1"/>
            </p:cNvSpPr>
            <p:nvPr/>
          </p:nvSpPr>
          <p:spPr bwMode="auto">
            <a:xfrm>
              <a:off x="312" y="1524"/>
              <a:ext cx="1350"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88" name="Text Box 24"/>
            <p:cNvSpPr txBox="1">
              <a:spLocks noChangeArrowheads="1"/>
            </p:cNvSpPr>
            <p:nvPr/>
          </p:nvSpPr>
          <p:spPr bwMode="auto">
            <a:xfrm>
              <a:off x="312" y="1524"/>
              <a:ext cx="1350"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Time to Live</a:t>
              </a:r>
            </a:p>
          </p:txBody>
        </p:sp>
      </p:grpSp>
      <p:grpSp>
        <p:nvGrpSpPr>
          <p:cNvPr id="100362" name="Group 25"/>
          <p:cNvGrpSpPr>
            <a:grpSpLocks/>
          </p:cNvGrpSpPr>
          <p:nvPr/>
        </p:nvGrpSpPr>
        <p:grpSpPr bwMode="auto">
          <a:xfrm>
            <a:off x="2784475" y="2419350"/>
            <a:ext cx="2143125" cy="406400"/>
            <a:chOff x="1663" y="1524"/>
            <a:chExt cx="1350" cy="256"/>
          </a:xfrm>
        </p:grpSpPr>
        <p:sp>
          <p:nvSpPr>
            <p:cNvPr id="100385" name="AutoShape 26"/>
            <p:cNvSpPr>
              <a:spLocks noChangeArrowheads="1"/>
            </p:cNvSpPr>
            <p:nvPr/>
          </p:nvSpPr>
          <p:spPr bwMode="auto">
            <a:xfrm>
              <a:off x="1663" y="1524"/>
              <a:ext cx="1351"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86" name="Text Box 27"/>
            <p:cNvSpPr txBox="1">
              <a:spLocks noChangeArrowheads="1"/>
            </p:cNvSpPr>
            <p:nvPr/>
          </p:nvSpPr>
          <p:spPr bwMode="auto">
            <a:xfrm>
              <a:off x="1663" y="1524"/>
              <a:ext cx="1351"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Protocol</a:t>
              </a:r>
            </a:p>
          </p:txBody>
        </p:sp>
      </p:grpSp>
      <p:grpSp>
        <p:nvGrpSpPr>
          <p:cNvPr id="100363" name="Group 28"/>
          <p:cNvGrpSpPr>
            <a:grpSpLocks/>
          </p:cNvGrpSpPr>
          <p:nvPr/>
        </p:nvGrpSpPr>
        <p:grpSpPr bwMode="auto">
          <a:xfrm>
            <a:off x="4930775" y="2419350"/>
            <a:ext cx="4287838" cy="406400"/>
            <a:chOff x="3015" y="1524"/>
            <a:chExt cx="2701" cy="256"/>
          </a:xfrm>
        </p:grpSpPr>
        <p:sp>
          <p:nvSpPr>
            <p:cNvPr id="100383" name="AutoShape 29"/>
            <p:cNvSpPr>
              <a:spLocks noChangeArrowheads="1"/>
            </p:cNvSpPr>
            <p:nvPr/>
          </p:nvSpPr>
          <p:spPr bwMode="auto">
            <a:xfrm>
              <a:off x="3015" y="1524"/>
              <a:ext cx="2702"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84" name="Text Box 30"/>
            <p:cNvSpPr txBox="1">
              <a:spLocks noChangeArrowheads="1"/>
            </p:cNvSpPr>
            <p:nvPr/>
          </p:nvSpPr>
          <p:spPr bwMode="auto">
            <a:xfrm>
              <a:off x="3015" y="1524"/>
              <a:ext cx="2702"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Header Checksum</a:t>
              </a:r>
            </a:p>
          </p:txBody>
        </p:sp>
      </p:grpSp>
      <p:grpSp>
        <p:nvGrpSpPr>
          <p:cNvPr id="100364" name="Group 31"/>
          <p:cNvGrpSpPr>
            <a:grpSpLocks/>
          </p:cNvGrpSpPr>
          <p:nvPr/>
        </p:nvGrpSpPr>
        <p:grpSpPr bwMode="auto">
          <a:xfrm>
            <a:off x="639763" y="2828925"/>
            <a:ext cx="8578850" cy="406400"/>
            <a:chOff x="312" y="1782"/>
            <a:chExt cx="5404" cy="256"/>
          </a:xfrm>
        </p:grpSpPr>
        <p:sp>
          <p:nvSpPr>
            <p:cNvPr id="100381" name="AutoShape 32"/>
            <p:cNvSpPr>
              <a:spLocks noChangeArrowheads="1"/>
            </p:cNvSpPr>
            <p:nvPr/>
          </p:nvSpPr>
          <p:spPr bwMode="auto">
            <a:xfrm>
              <a:off x="312" y="1782"/>
              <a:ext cx="5405"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82" name="Text Box 33"/>
            <p:cNvSpPr txBox="1">
              <a:spLocks noChangeArrowheads="1"/>
            </p:cNvSpPr>
            <p:nvPr/>
          </p:nvSpPr>
          <p:spPr bwMode="auto">
            <a:xfrm>
              <a:off x="312" y="1782"/>
              <a:ext cx="5405"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000000"/>
                  </a:solidFill>
                  <a:ea typeface="DejaVu Sans" charset="0"/>
                  <a:cs typeface="DejaVu Sans" charset="0"/>
                </a:rPr>
                <a:t>Source Address (32-bit IPv4 address)‏</a:t>
              </a:r>
            </a:p>
          </p:txBody>
        </p:sp>
      </p:grpSp>
      <p:grpSp>
        <p:nvGrpSpPr>
          <p:cNvPr id="100365" name="Group 34"/>
          <p:cNvGrpSpPr>
            <a:grpSpLocks/>
          </p:cNvGrpSpPr>
          <p:nvPr/>
        </p:nvGrpSpPr>
        <p:grpSpPr bwMode="auto">
          <a:xfrm>
            <a:off x="639763" y="3238500"/>
            <a:ext cx="8578850" cy="406400"/>
            <a:chOff x="312" y="2040"/>
            <a:chExt cx="5404" cy="256"/>
          </a:xfrm>
        </p:grpSpPr>
        <p:sp>
          <p:nvSpPr>
            <p:cNvPr id="100379" name="AutoShape 35"/>
            <p:cNvSpPr>
              <a:spLocks noChangeArrowheads="1"/>
            </p:cNvSpPr>
            <p:nvPr/>
          </p:nvSpPr>
          <p:spPr bwMode="auto">
            <a:xfrm>
              <a:off x="312" y="2040"/>
              <a:ext cx="5405" cy="25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00380" name="Text Box 36"/>
            <p:cNvSpPr txBox="1">
              <a:spLocks noChangeArrowheads="1"/>
            </p:cNvSpPr>
            <p:nvPr/>
          </p:nvSpPr>
          <p:spPr bwMode="auto">
            <a:xfrm>
              <a:off x="312" y="2040"/>
              <a:ext cx="5405"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000000"/>
                  </a:solidFill>
                  <a:ea typeface="DejaVu Sans" charset="0"/>
                  <a:cs typeface="DejaVu Sans" charset="0"/>
                </a:rPr>
                <a:t>Destination Address (32-bit IPv4 address)‏</a:t>
              </a:r>
            </a:p>
          </p:txBody>
        </p:sp>
      </p:grpSp>
      <p:sp>
        <p:nvSpPr>
          <p:cNvPr id="100366" name="Text Box 37"/>
          <p:cNvSpPr txBox="1">
            <a:spLocks noChangeArrowheads="1"/>
          </p:cNvSpPr>
          <p:nvPr/>
        </p:nvSpPr>
        <p:spPr bwMode="auto">
          <a:xfrm>
            <a:off x="1073150" y="1676400"/>
            <a:ext cx="4102100" cy="3357563"/>
          </a:xfrm>
          <a:prstGeom prst="rect">
            <a:avLst/>
          </a:prstGeom>
          <a:noFill/>
          <a:ln w="9525">
            <a:noFill/>
            <a:round/>
            <a:headEnd/>
            <a:tailEnd/>
          </a:ln>
        </p:spPr>
        <p:txBody>
          <a:bodyPr lIns="90360" tIns="68975" rIns="90360" bIns="44280">
            <a:prstTxWarp prst="textNoShape">
              <a:avLst/>
            </a:prstTxWarp>
            <a:spAutoFit/>
          </a:bodyPr>
          <a:lstStyle/>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a:p>
            <a:pPr eaLnBrk="1">
              <a:lnSpc>
                <a:spcPct val="93000"/>
              </a:lnSpc>
              <a:spcBef>
                <a:spcPts val="675"/>
              </a:spcBef>
              <a:tabLst>
                <a:tab pos="723900" algn="l"/>
                <a:tab pos="1447800" algn="l"/>
                <a:tab pos="2171700" algn="l"/>
                <a:tab pos="2895600" algn="l"/>
                <a:tab pos="3619500" algn="l"/>
              </a:tabLst>
            </a:pPr>
            <a:endParaRPr lang="en-GB" sz="2800">
              <a:solidFill>
                <a:srgbClr val="000000"/>
              </a:solidFill>
              <a:ea typeface="DejaVu Sans" charset="0"/>
              <a:cs typeface="DejaVu Sans" charset="0"/>
            </a:endParaRPr>
          </a:p>
        </p:txBody>
      </p:sp>
      <p:grpSp>
        <p:nvGrpSpPr>
          <p:cNvPr id="100367" name="Group 38"/>
          <p:cNvGrpSpPr>
            <a:grpSpLocks/>
          </p:cNvGrpSpPr>
          <p:nvPr/>
        </p:nvGrpSpPr>
        <p:grpSpPr bwMode="auto">
          <a:xfrm>
            <a:off x="639763" y="4057650"/>
            <a:ext cx="8578850" cy="406400"/>
            <a:chOff x="312" y="2556"/>
            <a:chExt cx="5404" cy="256"/>
          </a:xfrm>
        </p:grpSpPr>
        <p:sp>
          <p:nvSpPr>
            <p:cNvPr id="100377" name="AutoShape 39"/>
            <p:cNvSpPr>
              <a:spLocks noChangeArrowheads="1"/>
            </p:cNvSpPr>
            <p:nvPr/>
          </p:nvSpPr>
          <p:spPr bwMode="auto">
            <a:xfrm>
              <a:off x="312" y="2556"/>
              <a:ext cx="5405" cy="25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100378" name="Text Box 40"/>
            <p:cNvSpPr txBox="1">
              <a:spLocks noChangeArrowheads="1"/>
            </p:cNvSpPr>
            <p:nvPr/>
          </p:nvSpPr>
          <p:spPr bwMode="auto">
            <a:xfrm>
              <a:off x="312" y="2556"/>
              <a:ext cx="5405" cy="237"/>
            </a:xfrm>
            <a:prstGeom prst="rect">
              <a:avLst/>
            </a:prstGeom>
            <a:no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FFFFFF"/>
                  </a:solidFill>
                  <a:ea typeface="DejaVu Sans" charset="0"/>
                  <a:cs typeface="DejaVu Sans" charset="0"/>
                </a:rPr>
                <a:t>Data (contains layer 4 segment)‏</a:t>
              </a:r>
            </a:p>
          </p:txBody>
        </p:sp>
      </p:grpSp>
      <p:grpSp>
        <p:nvGrpSpPr>
          <p:cNvPr id="100368" name="Group 41"/>
          <p:cNvGrpSpPr>
            <a:grpSpLocks/>
          </p:cNvGrpSpPr>
          <p:nvPr/>
        </p:nvGrpSpPr>
        <p:grpSpPr bwMode="auto">
          <a:xfrm>
            <a:off x="7077075" y="3648075"/>
            <a:ext cx="2141538" cy="406400"/>
            <a:chOff x="4367" y="2298"/>
            <a:chExt cx="1349" cy="256"/>
          </a:xfrm>
        </p:grpSpPr>
        <p:sp>
          <p:nvSpPr>
            <p:cNvPr id="100375" name="AutoShape 42"/>
            <p:cNvSpPr>
              <a:spLocks noChangeArrowheads="1"/>
            </p:cNvSpPr>
            <p:nvPr/>
          </p:nvSpPr>
          <p:spPr bwMode="auto">
            <a:xfrm>
              <a:off x="4367" y="2298"/>
              <a:ext cx="1350" cy="257"/>
            </a:xfrm>
            <a:prstGeom prst="roundRect">
              <a:avLst>
                <a:gd name="adj" fmla="val 389"/>
              </a:avLst>
            </a:prstGeom>
            <a:solidFill>
              <a:srgbClr val="00FF00"/>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00376" name="Text Box 43"/>
            <p:cNvSpPr txBox="1">
              <a:spLocks noChangeArrowheads="1"/>
            </p:cNvSpPr>
            <p:nvPr/>
          </p:nvSpPr>
          <p:spPr bwMode="auto">
            <a:xfrm>
              <a:off x="4367" y="2298"/>
              <a:ext cx="1350"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Padding</a:t>
              </a:r>
            </a:p>
          </p:txBody>
        </p:sp>
      </p:grpSp>
      <p:grpSp>
        <p:nvGrpSpPr>
          <p:cNvPr id="100369" name="Group 44"/>
          <p:cNvGrpSpPr>
            <a:grpSpLocks/>
          </p:cNvGrpSpPr>
          <p:nvPr/>
        </p:nvGrpSpPr>
        <p:grpSpPr bwMode="auto">
          <a:xfrm>
            <a:off x="639763" y="3648075"/>
            <a:ext cx="6434137" cy="406400"/>
            <a:chOff x="312" y="2298"/>
            <a:chExt cx="4053" cy="256"/>
          </a:xfrm>
        </p:grpSpPr>
        <p:sp>
          <p:nvSpPr>
            <p:cNvPr id="100373" name="AutoShape 45"/>
            <p:cNvSpPr>
              <a:spLocks noChangeArrowheads="1"/>
            </p:cNvSpPr>
            <p:nvPr/>
          </p:nvSpPr>
          <p:spPr bwMode="auto">
            <a:xfrm>
              <a:off x="312" y="2298"/>
              <a:ext cx="4054" cy="257"/>
            </a:xfrm>
            <a:prstGeom prst="roundRect">
              <a:avLst>
                <a:gd name="adj" fmla="val 389"/>
              </a:avLst>
            </a:prstGeom>
            <a:solidFill>
              <a:srgbClr val="00FF00"/>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00374" name="Text Box 46"/>
            <p:cNvSpPr txBox="1">
              <a:spLocks noChangeArrowheads="1"/>
            </p:cNvSpPr>
            <p:nvPr/>
          </p:nvSpPr>
          <p:spPr bwMode="auto">
            <a:xfrm>
              <a:off x="312" y="2298"/>
              <a:ext cx="4054" cy="237"/>
            </a:xfrm>
            <a:prstGeom prst="rect">
              <a:avLst/>
            </a:prstGeom>
            <a:solidFill>
              <a:srgbClr val="00FF00"/>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Lst>
              </a:pPr>
              <a:r>
                <a:rPr lang="en-GB" sz="2000">
                  <a:solidFill>
                    <a:srgbClr val="000000"/>
                  </a:solidFill>
                  <a:ea typeface="DejaVu Sans" charset="0"/>
                  <a:cs typeface="DejaVu Sans" charset="0"/>
                </a:rPr>
                <a:t>Options</a:t>
              </a:r>
            </a:p>
          </p:txBody>
        </p:sp>
      </p:grpSp>
      <p:sp>
        <p:nvSpPr>
          <p:cNvPr id="100370" name="Title 65"/>
          <p:cNvSpPr>
            <a:spLocks noGrp="1"/>
          </p:cNvSpPr>
          <p:nvPr>
            <p:ph type="title"/>
          </p:nvPr>
        </p:nvSpPr>
        <p:spPr/>
        <p:txBody>
          <a:bodyPr/>
          <a:lstStyle/>
          <a:p>
            <a:r>
              <a:rPr lang="en-GB" smtClean="0"/>
              <a:t>Layer 3 - IPv4 datagram</a:t>
            </a:r>
            <a:endParaRPr lang="en-US" smtClean="0"/>
          </a:p>
        </p:txBody>
      </p:sp>
      <p:sp>
        <p:nvSpPr>
          <p:cNvPr id="96275" name="Rectangle 48"/>
          <p:cNvSpPr>
            <a:spLocks noGrp="1" noChangeArrowheads="1"/>
          </p:cNvSpPr>
          <p:nvPr>
            <p:ph type="body" idx="4294967295"/>
          </p:nvPr>
        </p:nvSpPr>
        <p:spPr>
          <a:xfrm>
            <a:off x="5522913" y="4613275"/>
            <a:ext cx="4379912" cy="2127250"/>
          </a:xfrm>
        </p:spPr>
        <p:txBody>
          <a:bodyPr/>
          <a:lstStyle/>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Protocol = 6 means data portion contains a TCP segment.  Protocol = 17 means UDP.</a:t>
            </a:r>
          </a:p>
        </p:txBody>
      </p:sp>
      <p:sp>
        <p:nvSpPr>
          <p:cNvPr id="96276" name="Text Box 49"/>
          <p:cNvSpPr txBox="1">
            <a:spLocks noChangeArrowheads="1"/>
          </p:cNvSpPr>
          <p:nvPr/>
        </p:nvSpPr>
        <p:spPr bwMode="auto">
          <a:xfrm>
            <a:off x="495300" y="4602163"/>
            <a:ext cx="4379913" cy="2255837"/>
          </a:xfrm>
          <a:prstGeom prst="rect">
            <a:avLst/>
          </a:prstGeom>
          <a:noFill/>
          <a:ln w="9525">
            <a:noFill/>
            <a:round/>
            <a:headEnd/>
            <a:tailEnd/>
          </a:ln>
        </p:spPr>
        <p:txBody>
          <a:bodyPr lIns="90000" tIns="46800" rIns="90000" bIns="46800">
            <a:prstTxWarp prst="textNoShape">
              <a:avLst/>
            </a:prstTxWarp>
          </a:bodyPr>
          <a:lstStyle/>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723900" algn="l"/>
                <a:tab pos="1447800" algn="l"/>
                <a:tab pos="2171700" algn="l"/>
                <a:tab pos="2895600" algn="l"/>
                <a:tab pos="3619500" algn="l"/>
                <a:tab pos="4343400" algn="l"/>
              </a:tabLst>
              <a:defRPr/>
            </a:pPr>
            <a:r>
              <a:rPr lang="en-GB" dirty="0">
                <a:solidFill>
                  <a:srgbClr val="000000"/>
                </a:solidFill>
                <a:latin typeface="Verdana" charset="0"/>
              </a:rPr>
              <a:t>Version = 4</a:t>
            </a:r>
            <a:br>
              <a:rPr lang="en-GB" dirty="0">
                <a:solidFill>
                  <a:srgbClr val="000000"/>
                </a:solidFill>
                <a:latin typeface="Verdana" charset="0"/>
              </a:rPr>
            </a:br>
            <a:r>
              <a:rPr lang="en-GB" dirty="0">
                <a:solidFill>
                  <a:srgbClr val="000000"/>
                </a:solidFill>
                <a:latin typeface="Verdana" charset="0"/>
              </a:rPr>
              <a:t>If no options, IHL = 5</a:t>
            </a:r>
            <a:br>
              <a:rPr lang="en-GB" dirty="0">
                <a:solidFill>
                  <a:srgbClr val="000000"/>
                </a:solidFill>
                <a:latin typeface="Verdana" charset="0"/>
              </a:rPr>
            </a:br>
            <a:r>
              <a:rPr lang="en-GB" dirty="0">
                <a:solidFill>
                  <a:srgbClr val="000000"/>
                </a:solidFill>
                <a:latin typeface="Verdana" charset="0"/>
              </a:rPr>
              <a:t>Source and Destination are 32-bit IPv4 addresses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742950" y="685800"/>
            <a:ext cx="8416925" cy="2127250"/>
          </a:xfrm>
        </p:spPr>
        <p:txBody>
          <a:bodyPr tIns="61416" anchor="b"/>
          <a:lstStyle/>
          <a:p>
            <a:pPr algn="ctr" eaLnBrk="1" hangingPunct="1">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800">
                <a:solidFill>
                  <a:srgbClr val="2D2DB9"/>
                </a:solidFill>
              </a:rPr>
              <a:t>IP and Networking Basics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smtClean="0"/>
              <a:t>Layer 4 - TCP segment</a:t>
            </a:r>
          </a:p>
        </p:txBody>
      </p:sp>
      <p:sp>
        <p:nvSpPr>
          <p:cNvPr id="98306" name="Rectangle 1"/>
          <p:cNvSpPr>
            <a:spLocks noGrp="1" noChangeArrowheads="1"/>
          </p:cNvSpPr>
          <p:nvPr>
            <p:ph type="body" idx="4294967295"/>
          </p:nvPr>
        </p:nvSpPr>
        <p:spPr>
          <a:xfrm>
            <a:off x="531813" y="5410200"/>
            <a:ext cx="8912225" cy="1219200"/>
          </a:xfrm>
        </p:spPr>
        <p:txBody>
          <a:bodyPr lIns="90360" tIns="44280" rIns="90360" bIns="44280"/>
          <a:lstStyle/>
          <a:p>
            <a:pPr marL="336550" indent="-336550" eaLnBrk="1" hangingPunct="1">
              <a:lnSpc>
                <a:spcPct val="102000"/>
              </a:lnSpc>
              <a:spcBef>
                <a:spcPts val="675"/>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Source and Destination are 16-bit TCP port numbers (IP addresses are implied by the IP header)‏</a:t>
            </a:r>
          </a:p>
          <a:p>
            <a:pPr marL="336550" indent="-336550" eaLnBrk="1" hangingPunct="1">
              <a:lnSpc>
                <a:spcPct val="102000"/>
              </a:lnSpc>
              <a:spcBef>
                <a:spcPts val="675"/>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If no options, Data Offset = 5 (which means 20 octets)‏</a:t>
            </a:r>
          </a:p>
        </p:txBody>
      </p:sp>
      <p:grpSp>
        <p:nvGrpSpPr>
          <p:cNvPr id="102404" name="Group 3"/>
          <p:cNvGrpSpPr>
            <a:grpSpLocks/>
          </p:cNvGrpSpPr>
          <p:nvPr/>
        </p:nvGrpSpPr>
        <p:grpSpPr bwMode="auto">
          <a:xfrm>
            <a:off x="639763" y="1600200"/>
            <a:ext cx="4287837" cy="406400"/>
            <a:chOff x="312" y="1008"/>
            <a:chExt cx="2701" cy="256"/>
          </a:xfrm>
        </p:grpSpPr>
        <p:sp>
          <p:nvSpPr>
            <p:cNvPr id="102456" name="AutoShape 4"/>
            <p:cNvSpPr>
              <a:spLocks noChangeArrowheads="1"/>
            </p:cNvSpPr>
            <p:nvPr/>
          </p:nvSpPr>
          <p:spPr bwMode="auto">
            <a:xfrm>
              <a:off x="312" y="1008"/>
              <a:ext cx="2702"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57" name="Text Box 5"/>
            <p:cNvSpPr txBox="1">
              <a:spLocks noChangeArrowheads="1"/>
            </p:cNvSpPr>
            <p:nvPr/>
          </p:nvSpPr>
          <p:spPr bwMode="auto">
            <a:xfrm>
              <a:off x="312" y="1008"/>
              <a:ext cx="2702"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Source Port</a:t>
              </a:r>
            </a:p>
          </p:txBody>
        </p:sp>
      </p:grpSp>
      <p:grpSp>
        <p:nvGrpSpPr>
          <p:cNvPr id="102405" name="Group 6"/>
          <p:cNvGrpSpPr>
            <a:grpSpLocks/>
          </p:cNvGrpSpPr>
          <p:nvPr/>
        </p:nvGrpSpPr>
        <p:grpSpPr bwMode="auto">
          <a:xfrm>
            <a:off x="4930775" y="1600200"/>
            <a:ext cx="4287838" cy="406400"/>
            <a:chOff x="3015" y="1008"/>
            <a:chExt cx="2701" cy="256"/>
          </a:xfrm>
        </p:grpSpPr>
        <p:sp>
          <p:nvSpPr>
            <p:cNvPr id="102454" name="AutoShape 7"/>
            <p:cNvSpPr>
              <a:spLocks noChangeArrowheads="1"/>
            </p:cNvSpPr>
            <p:nvPr/>
          </p:nvSpPr>
          <p:spPr bwMode="auto">
            <a:xfrm>
              <a:off x="3015" y="1008"/>
              <a:ext cx="2702"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55" name="Text Box 8"/>
            <p:cNvSpPr txBox="1">
              <a:spLocks noChangeArrowheads="1"/>
            </p:cNvSpPr>
            <p:nvPr/>
          </p:nvSpPr>
          <p:spPr bwMode="auto">
            <a:xfrm>
              <a:off x="3015" y="1008"/>
              <a:ext cx="2702"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Destination Port</a:t>
              </a:r>
            </a:p>
          </p:txBody>
        </p:sp>
      </p:grpSp>
      <p:grpSp>
        <p:nvGrpSpPr>
          <p:cNvPr id="102406" name="Group 9"/>
          <p:cNvGrpSpPr>
            <a:grpSpLocks/>
          </p:cNvGrpSpPr>
          <p:nvPr/>
        </p:nvGrpSpPr>
        <p:grpSpPr bwMode="auto">
          <a:xfrm>
            <a:off x="639763" y="2009775"/>
            <a:ext cx="8578850" cy="406400"/>
            <a:chOff x="312" y="1266"/>
            <a:chExt cx="5404" cy="256"/>
          </a:xfrm>
        </p:grpSpPr>
        <p:sp>
          <p:nvSpPr>
            <p:cNvPr id="102452" name="AutoShape 10"/>
            <p:cNvSpPr>
              <a:spLocks noChangeArrowheads="1"/>
            </p:cNvSpPr>
            <p:nvPr/>
          </p:nvSpPr>
          <p:spPr bwMode="auto">
            <a:xfrm>
              <a:off x="312" y="1266"/>
              <a:ext cx="5405"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53" name="Text Box 11"/>
            <p:cNvSpPr txBox="1">
              <a:spLocks noChangeArrowheads="1"/>
            </p:cNvSpPr>
            <p:nvPr/>
          </p:nvSpPr>
          <p:spPr bwMode="auto">
            <a:xfrm>
              <a:off x="312" y="1266"/>
              <a:ext cx="5405"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000000"/>
                  </a:solidFill>
                  <a:ea typeface="DejaVu Sans" charset="0"/>
                  <a:cs typeface="DejaVu Sans" charset="0"/>
                </a:rPr>
                <a:t>Sequence Number</a:t>
              </a:r>
            </a:p>
          </p:txBody>
        </p:sp>
      </p:grpSp>
      <p:grpSp>
        <p:nvGrpSpPr>
          <p:cNvPr id="102407" name="Group 12"/>
          <p:cNvGrpSpPr>
            <a:grpSpLocks/>
          </p:cNvGrpSpPr>
          <p:nvPr/>
        </p:nvGrpSpPr>
        <p:grpSpPr bwMode="auto">
          <a:xfrm>
            <a:off x="639763" y="2419350"/>
            <a:ext cx="8578850" cy="406400"/>
            <a:chOff x="312" y="1524"/>
            <a:chExt cx="5404" cy="256"/>
          </a:xfrm>
        </p:grpSpPr>
        <p:sp>
          <p:nvSpPr>
            <p:cNvPr id="102450" name="AutoShape 13"/>
            <p:cNvSpPr>
              <a:spLocks noChangeArrowheads="1"/>
            </p:cNvSpPr>
            <p:nvPr/>
          </p:nvSpPr>
          <p:spPr bwMode="auto">
            <a:xfrm>
              <a:off x="312" y="1524"/>
              <a:ext cx="5405"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51" name="Text Box 14"/>
            <p:cNvSpPr txBox="1">
              <a:spLocks noChangeArrowheads="1"/>
            </p:cNvSpPr>
            <p:nvPr/>
          </p:nvSpPr>
          <p:spPr bwMode="auto">
            <a:xfrm>
              <a:off x="312" y="1524"/>
              <a:ext cx="5405"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000000"/>
                  </a:solidFill>
                  <a:ea typeface="DejaVu Sans" charset="0"/>
                  <a:cs typeface="DejaVu Sans" charset="0"/>
                </a:rPr>
                <a:t>Acknowledgement Number</a:t>
              </a:r>
            </a:p>
          </p:txBody>
        </p:sp>
      </p:grpSp>
      <p:grpSp>
        <p:nvGrpSpPr>
          <p:cNvPr id="102408" name="Group 15"/>
          <p:cNvGrpSpPr>
            <a:grpSpLocks/>
          </p:cNvGrpSpPr>
          <p:nvPr/>
        </p:nvGrpSpPr>
        <p:grpSpPr bwMode="auto">
          <a:xfrm>
            <a:off x="639763" y="2828925"/>
            <a:ext cx="1069975" cy="1225550"/>
            <a:chOff x="312" y="1782"/>
            <a:chExt cx="674" cy="772"/>
          </a:xfrm>
        </p:grpSpPr>
        <p:sp>
          <p:nvSpPr>
            <p:cNvPr id="102448" name="AutoShape 16"/>
            <p:cNvSpPr>
              <a:spLocks noChangeArrowheads="1"/>
            </p:cNvSpPr>
            <p:nvPr/>
          </p:nvSpPr>
          <p:spPr bwMode="auto">
            <a:xfrm>
              <a:off x="312" y="1782"/>
              <a:ext cx="675" cy="773"/>
            </a:xfrm>
            <a:prstGeom prst="roundRect">
              <a:avLst>
                <a:gd name="adj" fmla="val 148"/>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49" name="Text Box 17"/>
            <p:cNvSpPr txBox="1">
              <a:spLocks noChangeArrowheads="1"/>
            </p:cNvSpPr>
            <p:nvPr/>
          </p:nvSpPr>
          <p:spPr bwMode="auto">
            <a:xfrm>
              <a:off x="312" y="1782"/>
              <a:ext cx="675" cy="414"/>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Data Offset</a:t>
              </a:r>
            </a:p>
          </p:txBody>
        </p:sp>
      </p:grpSp>
      <p:grpSp>
        <p:nvGrpSpPr>
          <p:cNvPr id="102409" name="Group 18"/>
          <p:cNvGrpSpPr>
            <a:grpSpLocks/>
          </p:cNvGrpSpPr>
          <p:nvPr/>
        </p:nvGrpSpPr>
        <p:grpSpPr bwMode="auto">
          <a:xfrm>
            <a:off x="4930775" y="2828925"/>
            <a:ext cx="4287838" cy="1225550"/>
            <a:chOff x="3015" y="1782"/>
            <a:chExt cx="2701" cy="772"/>
          </a:xfrm>
        </p:grpSpPr>
        <p:sp>
          <p:nvSpPr>
            <p:cNvPr id="102446" name="AutoShape 19"/>
            <p:cNvSpPr>
              <a:spLocks noChangeArrowheads="1"/>
            </p:cNvSpPr>
            <p:nvPr/>
          </p:nvSpPr>
          <p:spPr bwMode="auto">
            <a:xfrm>
              <a:off x="3015" y="1782"/>
              <a:ext cx="2702" cy="773"/>
            </a:xfrm>
            <a:prstGeom prst="roundRect">
              <a:avLst>
                <a:gd name="adj" fmla="val 125"/>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47" name="Text Box 20"/>
            <p:cNvSpPr txBox="1">
              <a:spLocks noChangeArrowheads="1"/>
            </p:cNvSpPr>
            <p:nvPr/>
          </p:nvSpPr>
          <p:spPr bwMode="auto">
            <a:xfrm>
              <a:off x="3015" y="1782"/>
              <a:ext cx="2702"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Window</a:t>
              </a:r>
            </a:p>
          </p:txBody>
        </p:sp>
      </p:grpSp>
      <p:grpSp>
        <p:nvGrpSpPr>
          <p:cNvPr id="102410" name="Group 21"/>
          <p:cNvGrpSpPr>
            <a:grpSpLocks/>
          </p:cNvGrpSpPr>
          <p:nvPr/>
        </p:nvGrpSpPr>
        <p:grpSpPr bwMode="auto">
          <a:xfrm>
            <a:off x="1712913" y="2828925"/>
            <a:ext cx="1609725" cy="1225550"/>
            <a:chOff x="988" y="1782"/>
            <a:chExt cx="1014" cy="772"/>
          </a:xfrm>
        </p:grpSpPr>
        <p:sp>
          <p:nvSpPr>
            <p:cNvPr id="102444" name="AutoShape 22"/>
            <p:cNvSpPr>
              <a:spLocks noChangeArrowheads="1"/>
            </p:cNvSpPr>
            <p:nvPr/>
          </p:nvSpPr>
          <p:spPr bwMode="auto">
            <a:xfrm>
              <a:off x="988" y="1782"/>
              <a:ext cx="1015" cy="773"/>
            </a:xfrm>
            <a:prstGeom prst="roundRect">
              <a:avLst>
                <a:gd name="adj" fmla="val 125"/>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45" name="Text Box 23"/>
            <p:cNvSpPr txBox="1">
              <a:spLocks noChangeArrowheads="1"/>
            </p:cNvSpPr>
            <p:nvPr/>
          </p:nvSpPr>
          <p:spPr bwMode="auto">
            <a:xfrm>
              <a:off x="988" y="1782"/>
              <a:ext cx="1015"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Reserved</a:t>
              </a:r>
            </a:p>
          </p:txBody>
        </p:sp>
      </p:grpSp>
      <p:grpSp>
        <p:nvGrpSpPr>
          <p:cNvPr id="102411" name="Group 24"/>
          <p:cNvGrpSpPr>
            <a:grpSpLocks/>
          </p:cNvGrpSpPr>
          <p:nvPr/>
        </p:nvGrpSpPr>
        <p:grpSpPr bwMode="auto">
          <a:xfrm>
            <a:off x="3598863" y="2828925"/>
            <a:ext cx="263525" cy="1225550"/>
            <a:chOff x="2176" y="1782"/>
            <a:chExt cx="166" cy="772"/>
          </a:xfrm>
        </p:grpSpPr>
        <p:sp>
          <p:nvSpPr>
            <p:cNvPr id="102442" name="AutoShape 25"/>
            <p:cNvSpPr>
              <a:spLocks noChangeArrowheads="1"/>
            </p:cNvSpPr>
            <p:nvPr/>
          </p:nvSpPr>
          <p:spPr bwMode="auto">
            <a:xfrm>
              <a:off x="2176" y="1782"/>
              <a:ext cx="167"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43" name="Text Box 26"/>
            <p:cNvSpPr txBox="1">
              <a:spLocks noChangeArrowheads="1"/>
            </p:cNvSpPr>
            <p:nvPr/>
          </p:nvSpPr>
          <p:spPr bwMode="auto">
            <a:xfrm>
              <a:off x="2176" y="1782"/>
              <a:ext cx="167"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ACK</a:t>
              </a:r>
            </a:p>
          </p:txBody>
        </p:sp>
      </p:grpSp>
      <p:grpSp>
        <p:nvGrpSpPr>
          <p:cNvPr id="102412" name="Group 27"/>
          <p:cNvGrpSpPr>
            <a:grpSpLocks/>
          </p:cNvGrpSpPr>
          <p:nvPr/>
        </p:nvGrpSpPr>
        <p:grpSpPr bwMode="auto">
          <a:xfrm>
            <a:off x="3332163" y="2828925"/>
            <a:ext cx="263525" cy="1225550"/>
            <a:chOff x="2008" y="1782"/>
            <a:chExt cx="166" cy="772"/>
          </a:xfrm>
        </p:grpSpPr>
        <p:sp>
          <p:nvSpPr>
            <p:cNvPr id="102440" name="AutoShape 28"/>
            <p:cNvSpPr>
              <a:spLocks noChangeArrowheads="1"/>
            </p:cNvSpPr>
            <p:nvPr/>
          </p:nvSpPr>
          <p:spPr bwMode="auto">
            <a:xfrm>
              <a:off x="2008" y="1782"/>
              <a:ext cx="167"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41" name="Text Box 29"/>
            <p:cNvSpPr txBox="1">
              <a:spLocks noChangeArrowheads="1"/>
            </p:cNvSpPr>
            <p:nvPr/>
          </p:nvSpPr>
          <p:spPr bwMode="auto">
            <a:xfrm>
              <a:off x="2008" y="1782"/>
              <a:ext cx="167"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URG</a:t>
              </a:r>
            </a:p>
          </p:txBody>
        </p:sp>
      </p:grpSp>
      <p:grpSp>
        <p:nvGrpSpPr>
          <p:cNvPr id="102413" name="Group 30"/>
          <p:cNvGrpSpPr>
            <a:grpSpLocks/>
          </p:cNvGrpSpPr>
          <p:nvPr/>
        </p:nvGrpSpPr>
        <p:grpSpPr bwMode="auto">
          <a:xfrm>
            <a:off x="3865563" y="2828925"/>
            <a:ext cx="261937" cy="1225550"/>
            <a:chOff x="2344" y="1782"/>
            <a:chExt cx="165" cy="772"/>
          </a:xfrm>
        </p:grpSpPr>
        <p:sp>
          <p:nvSpPr>
            <p:cNvPr id="102438" name="AutoShape 31"/>
            <p:cNvSpPr>
              <a:spLocks noChangeArrowheads="1"/>
            </p:cNvSpPr>
            <p:nvPr/>
          </p:nvSpPr>
          <p:spPr bwMode="auto">
            <a:xfrm>
              <a:off x="2344" y="1782"/>
              <a:ext cx="166"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39" name="Text Box 32"/>
            <p:cNvSpPr txBox="1">
              <a:spLocks noChangeArrowheads="1"/>
            </p:cNvSpPr>
            <p:nvPr/>
          </p:nvSpPr>
          <p:spPr bwMode="auto">
            <a:xfrm>
              <a:off x="2344" y="1782"/>
              <a:ext cx="166"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EOL</a:t>
              </a:r>
            </a:p>
          </p:txBody>
        </p:sp>
      </p:grpSp>
      <p:grpSp>
        <p:nvGrpSpPr>
          <p:cNvPr id="102414" name="Group 33"/>
          <p:cNvGrpSpPr>
            <a:grpSpLocks/>
          </p:cNvGrpSpPr>
          <p:nvPr/>
        </p:nvGrpSpPr>
        <p:grpSpPr bwMode="auto">
          <a:xfrm>
            <a:off x="4130675" y="2828925"/>
            <a:ext cx="263525" cy="1225550"/>
            <a:chOff x="2511" y="1782"/>
            <a:chExt cx="166" cy="772"/>
          </a:xfrm>
        </p:grpSpPr>
        <p:sp>
          <p:nvSpPr>
            <p:cNvPr id="102436" name="AutoShape 34"/>
            <p:cNvSpPr>
              <a:spLocks noChangeArrowheads="1"/>
            </p:cNvSpPr>
            <p:nvPr/>
          </p:nvSpPr>
          <p:spPr bwMode="auto">
            <a:xfrm>
              <a:off x="2511" y="1782"/>
              <a:ext cx="167"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37" name="Text Box 35"/>
            <p:cNvSpPr txBox="1">
              <a:spLocks noChangeArrowheads="1"/>
            </p:cNvSpPr>
            <p:nvPr/>
          </p:nvSpPr>
          <p:spPr bwMode="auto">
            <a:xfrm>
              <a:off x="2511" y="1782"/>
              <a:ext cx="167"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RST</a:t>
              </a:r>
            </a:p>
          </p:txBody>
        </p:sp>
      </p:grpSp>
      <p:grpSp>
        <p:nvGrpSpPr>
          <p:cNvPr id="102415" name="Group 36"/>
          <p:cNvGrpSpPr>
            <a:grpSpLocks/>
          </p:cNvGrpSpPr>
          <p:nvPr/>
        </p:nvGrpSpPr>
        <p:grpSpPr bwMode="auto">
          <a:xfrm>
            <a:off x="4397375" y="2828925"/>
            <a:ext cx="263525" cy="1225550"/>
            <a:chOff x="2679" y="1782"/>
            <a:chExt cx="166" cy="772"/>
          </a:xfrm>
        </p:grpSpPr>
        <p:sp>
          <p:nvSpPr>
            <p:cNvPr id="102434" name="AutoShape 37"/>
            <p:cNvSpPr>
              <a:spLocks noChangeArrowheads="1"/>
            </p:cNvSpPr>
            <p:nvPr/>
          </p:nvSpPr>
          <p:spPr bwMode="auto">
            <a:xfrm>
              <a:off x="2679" y="1782"/>
              <a:ext cx="167"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35" name="Text Box 38"/>
            <p:cNvSpPr txBox="1">
              <a:spLocks noChangeArrowheads="1"/>
            </p:cNvSpPr>
            <p:nvPr/>
          </p:nvSpPr>
          <p:spPr bwMode="auto">
            <a:xfrm>
              <a:off x="2679" y="1782"/>
              <a:ext cx="167"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SYN</a:t>
              </a:r>
            </a:p>
          </p:txBody>
        </p:sp>
      </p:grpSp>
      <p:grpSp>
        <p:nvGrpSpPr>
          <p:cNvPr id="102416" name="Group 39"/>
          <p:cNvGrpSpPr>
            <a:grpSpLocks/>
          </p:cNvGrpSpPr>
          <p:nvPr/>
        </p:nvGrpSpPr>
        <p:grpSpPr bwMode="auto">
          <a:xfrm>
            <a:off x="4664075" y="2828925"/>
            <a:ext cx="263525" cy="1225550"/>
            <a:chOff x="2847" y="1782"/>
            <a:chExt cx="166" cy="772"/>
          </a:xfrm>
        </p:grpSpPr>
        <p:sp>
          <p:nvSpPr>
            <p:cNvPr id="102432" name="AutoShape 40"/>
            <p:cNvSpPr>
              <a:spLocks noChangeArrowheads="1"/>
            </p:cNvSpPr>
            <p:nvPr/>
          </p:nvSpPr>
          <p:spPr bwMode="auto">
            <a:xfrm>
              <a:off x="2847" y="1782"/>
              <a:ext cx="167" cy="773"/>
            </a:xfrm>
            <a:prstGeom prst="roundRect">
              <a:avLst>
                <a:gd name="adj" fmla="val 602"/>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33" name="Text Box 41"/>
            <p:cNvSpPr txBox="1">
              <a:spLocks noChangeArrowheads="1"/>
            </p:cNvSpPr>
            <p:nvPr/>
          </p:nvSpPr>
          <p:spPr bwMode="auto">
            <a:xfrm>
              <a:off x="2847" y="1782"/>
              <a:ext cx="167" cy="592"/>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pPr>
              <a:r>
                <a:rPr lang="en-GB" sz="2000">
                  <a:solidFill>
                    <a:srgbClr val="000000"/>
                  </a:solidFill>
                  <a:ea typeface="DejaVu Sans" charset="0"/>
                  <a:cs typeface="DejaVu Sans" charset="0"/>
                </a:rPr>
                <a:t>FIN</a:t>
              </a:r>
            </a:p>
          </p:txBody>
        </p:sp>
      </p:grpSp>
      <p:grpSp>
        <p:nvGrpSpPr>
          <p:cNvPr id="102417" name="Group 42"/>
          <p:cNvGrpSpPr>
            <a:grpSpLocks/>
          </p:cNvGrpSpPr>
          <p:nvPr/>
        </p:nvGrpSpPr>
        <p:grpSpPr bwMode="auto">
          <a:xfrm>
            <a:off x="639763" y="4057650"/>
            <a:ext cx="4287837" cy="406400"/>
            <a:chOff x="312" y="2556"/>
            <a:chExt cx="2701" cy="256"/>
          </a:xfrm>
        </p:grpSpPr>
        <p:sp>
          <p:nvSpPr>
            <p:cNvPr id="102430" name="AutoShape 43"/>
            <p:cNvSpPr>
              <a:spLocks noChangeArrowheads="1"/>
            </p:cNvSpPr>
            <p:nvPr/>
          </p:nvSpPr>
          <p:spPr bwMode="auto">
            <a:xfrm>
              <a:off x="312" y="2556"/>
              <a:ext cx="2702"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31" name="Text Box 44"/>
            <p:cNvSpPr txBox="1">
              <a:spLocks noChangeArrowheads="1"/>
            </p:cNvSpPr>
            <p:nvPr/>
          </p:nvSpPr>
          <p:spPr bwMode="auto">
            <a:xfrm>
              <a:off x="312" y="2556"/>
              <a:ext cx="2702"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Checksum</a:t>
              </a:r>
            </a:p>
          </p:txBody>
        </p:sp>
      </p:grpSp>
      <p:grpSp>
        <p:nvGrpSpPr>
          <p:cNvPr id="102418" name="Group 45"/>
          <p:cNvGrpSpPr>
            <a:grpSpLocks/>
          </p:cNvGrpSpPr>
          <p:nvPr/>
        </p:nvGrpSpPr>
        <p:grpSpPr bwMode="auto">
          <a:xfrm>
            <a:off x="4930775" y="4057650"/>
            <a:ext cx="4287838" cy="406400"/>
            <a:chOff x="3015" y="2556"/>
            <a:chExt cx="2701" cy="256"/>
          </a:xfrm>
        </p:grpSpPr>
        <p:sp>
          <p:nvSpPr>
            <p:cNvPr id="102428" name="AutoShape 46"/>
            <p:cNvSpPr>
              <a:spLocks noChangeArrowheads="1"/>
            </p:cNvSpPr>
            <p:nvPr/>
          </p:nvSpPr>
          <p:spPr bwMode="auto">
            <a:xfrm>
              <a:off x="3015" y="2556"/>
              <a:ext cx="2702" cy="25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02429" name="Text Box 47"/>
            <p:cNvSpPr txBox="1">
              <a:spLocks noChangeArrowheads="1"/>
            </p:cNvSpPr>
            <p:nvPr/>
          </p:nvSpPr>
          <p:spPr bwMode="auto">
            <a:xfrm>
              <a:off x="3015" y="2556"/>
              <a:ext cx="2702"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Lst>
              </a:pPr>
              <a:r>
                <a:rPr lang="en-GB" sz="2000">
                  <a:solidFill>
                    <a:srgbClr val="000000"/>
                  </a:solidFill>
                  <a:ea typeface="DejaVu Sans" charset="0"/>
                  <a:cs typeface="DejaVu Sans" charset="0"/>
                </a:rPr>
                <a:t>Urgent Pointer</a:t>
              </a:r>
            </a:p>
          </p:txBody>
        </p:sp>
      </p:grpSp>
      <p:grpSp>
        <p:nvGrpSpPr>
          <p:cNvPr id="102419" name="Group 48"/>
          <p:cNvGrpSpPr>
            <a:grpSpLocks/>
          </p:cNvGrpSpPr>
          <p:nvPr/>
        </p:nvGrpSpPr>
        <p:grpSpPr bwMode="auto">
          <a:xfrm>
            <a:off x="639763" y="4876800"/>
            <a:ext cx="8578850" cy="406400"/>
            <a:chOff x="312" y="3072"/>
            <a:chExt cx="5404" cy="256"/>
          </a:xfrm>
        </p:grpSpPr>
        <p:sp>
          <p:nvSpPr>
            <p:cNvPr id="102426" name="AutoShape 49"/>
            <p:cNvSpPr>
              <a:spLocks noChangeArrowheads="1"/>
            </p:cNvSpPr>
            <p:nvPr/>
          </p:nvSpPr>
          <p:spPr bwMode="auto">
            <a:xfrm>
              <a:off x="312" y="3072"/>
              <a:ext cx="5405" cy="25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102427" name="Text Box 50"/>
            <p:cNvSpPr txBox="1">
              <a:spLocks noChangeArrowheads="1"/>
            </p:cNvSpPr>
            <p:nvPr/>
          </p:nvSpPr>
          <p:spPr bwMode="auto">
            <a:xfrm>
              <a:off x="312" y="3072"/>
              <a:ext cx="5405" cy="237"/>
            </a:xfrm>
            <a:prstGeom prst="rect">
              <a:avLst/>
            </a:prstGeom>
            <a:no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solidFill>
                    <a:srgbClr val="FFFFFF"/>
                  </a:solidFill>
                  <a:ea typeface="DejaVu Sans" charset="0"/>
                  <a:cs typeface="DejaVu Sans" charset="0"/>
                </a:rPr>
                <a:t>Data (contains application data)‏</a:t>
              </a:r>
            </a:p>
          </p:txBody>
        </p:sp>
      </p:grpSp>
      <p:grpSp>
        <p:nvGrpSpPr>
          <p:cNvPr id="102420" name="Group 51"/>
          <p:cNvGrpSpPr>
            <a:grpSpLocks/>
          </p:cNvGrpSpPr>
          <p:nvPr/>
        </p:nvGrpSpPr>
        <p:grpSpPr bwMode="auto">
          <a:xfrm>
            <a:off x="7077075" y="4467225"/>
            <a:ext cx="2141538" cy="406400"/>
            <a:chOff x="4367" y="2814"/>
            <a:chExt cx="1349" cy="256"/>
          </a:xfrm>
        </p:grpSpPr>
        <p:sp>
          <p:nvSpPr>
            <p:cNvPr id="102424" name="AutoShape 52"/>
            <p:cNvSpPr>
              <a:spLocks noChangeArrowheads="1"/>
            </p:cNvSpPr>
            <p:nvPr/>
          </p:nvSpPr>
          <p:spPr bwMode="auto">
            <a:xfrm>
              <a:off x="4367" y="2814"/>
              <a:ext cx="1350" cy="257"/>
            </a:xfrm>
            <a:prstGeom prst="roundRect">
              <a:avLst>
                <a:gd name="adj" fmla="val 389"/>
              </a:avLst>
            </a:prstGeom>
            <a:solidFill>
              <a:srgbClr val="00FFFF"/>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02425" name="Text Box 53"/>
            <p:cNvSpPr txBox="1">
              <a:spLocks noChangeArrowheads="1"/>
            </p:cNvSpPr>
            <p:nvPr/>
          </p:nvSpPr>
          <p:spPr bwMode="auto">
            <a:xfrm>
              <a:off x="4367" y="2814"/>
              <a:ext cx="1350"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Padding</a:t>
              </a:r>
            </a:p>
          </p:txBody>
        </p:sp>
      </p:grpSp>
      <p:grpSp>
        <p:nvGrpSpPr>
          <p:cNvPr id="102421" name="Group 54"/>
          <p:cNvGrpSpPr>
            <a:grpSpLocks/>
          </p:cNvGrpSpPr>
          <p:nvPr/>
        </p:nvGrpSpPr>
        <p:grpSpPr bwMode="auto">
          <a:xfrm>
            <a:off x="639763" y="4467225"/>
            <a:ext cx="6434137" cy="406400"/>
            <a:chOff x="312" y="2814"/>
            <a:chExt cx="4053" cy="256"/>
          </a:xfrm>
        </p:grpSpPr>
        <p:sp>
          <p:nvSpPr>
            <p:cNvPr id="102422" name="AutoShape 55"/>
            <p:cNvSpPr>
              <a:spLocks noChangeArrowheads="1"/>
            </p:cNvSpPr>
            <p:nvPr/>
          </p:nvSpPr>
          <p:spPr bwMode="auto">
            <a:xfrm>
              <a:off x="312" y="2814"/>
              <a:ext cx="4054" cy="257"/>
            </a:xfrm>
            <a:prstGeom prst="roundRect">
              <a:avLst>
                <a:gd name="adj" fmla="val 389"/>
              </a:avLst>
            </a:prstGeom>
            <a:solidFill>
              <a:srgbClr val="00FFFF"/>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02423" name="Text Box 56"/>
            <p:cNvSpPr txBox="1">
              <a:spLocks noChangeArrowheads="1"/>
            </p:cNvSpPr>
            <p:nvPr/>
          </p:nvSpPr>
          <p:spPr bwMode="auto">
            <a:xfrm>
              <a:off x="312" y="2814"/>
              <a:ext cx="4054" cy="237"/>
            </a:xfrm>
            <a:prstGeom prst="rect">
              <a:avLst/>
            </a:prstGeom>
            <a:solidFill>
              <a:srgbClr val="00FFFF"/>
            </a:solidFill>
            <a:ln w="9360">
              <a:solidFill>
                <a:srgbClr val="000000"/>
              </a:solidFill>
              <a:round/>
              <a:headEnd/>
              <a:tailEnd/>
            </a:ln>
          </p:spPr>
          <p:txBody>
            <a:bodyPr lIns="45720" tIns="64440" rIns="45720" bIns="46800">
              <a:prstTxWarp prst="textNoShape">
                <a:avLst/>
              </a:prstTxWarp>
              <a:spAutoFit/>
            </a:bodyPr>
            <a:lstStyle/>
            <a:p>
              <a:pPr algn="ctr" eaLnBrk="1">
                <a:lnSpc>
                  <a:spcPct val="93000"/>
                </a:lnSpc>
                <a:spcBef>
                  <a:spcPts val="1225"/>
                </a:spcBef>
                <a:tabLst>
                  <a:tab pos="723900" algn="l"/>
                  <a:tab pos="1447800" algn="l"/>
                  <a:tab pos="2171700" algn="l"/>
                  <a:tab pos="2895600" algn="l"/>
                  <a:tab pos="3619500" algn="l"/>
                  <a:tab pos="4343400" algn="l"/>
                  <a:tab pos="5067300" algn="l"/>
                  <a:tab pos="5791200" algn="l"/>
                </a:tabLst>
              </a:pPr>
              <a:r>
                <a:rPr lang="en-GB" sz="2000">
                  <a:solidFill>
                    <a:srgbClr val="000000"/>
                  </a:solidFill>
                  <a:ea typeface="DejaVu Sans" charset="0"/>
                  <a:cs typeface="DejaVu Sans" charset="0"/>
                </a:rPr>
                <a:t>Options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IP Addressing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p:txBody>
          <a:bodyPr/>
          <a:lstStyle/>
          <a:p>
            <a:r>
              <a:rPr lang="en-GB" smtClean="0"/>
              <a:t>Purpose of an IPv4 address	</a:t>
            </a:r>
          </a:p>
        </p:txBody>
      </p:sp>
      <p:sp>
        <p:nvSpPr>
          <p:cNvPr id="102403" name="Rectangle 2"/>
          <p:cNvSpPr>
            <a:spLocks noGrp="1" noChangeArrowheads="1"/>
          </p:cNvSpPr>
          <p:nvPr>
            <p:ph idx="1"/>
          </p:nvPr>
        </p:nvSpPr>
        <p:spPr/>
        <p:txBody>
          <a:bodyPr/>
          <a:lstStyle/>
          <a:p>
            <a:pPr>
              <a:buClr>
                <a:schemeClr val="accent6">
                  <a:lumMod val="60000"/>
                  <a:lumOff val="40000"/>
                </a:schemeClr>
              </a:buClr>
              <a:buFont typeface="Wingdings" charset="2"/>
              <a:buChar char="§"/>
              <a:defRPr/>
            </a:pPr>
            <a:r>
              <a:rPr lang="en-GB" dirty="0" smtClean="0"/>
              <a:t>Unique Identification of: </a:t>
            </a:r>
          </a:p>
          <a:p>
            <a:pPr lvl="1">
              <a:buClr>
                <a:schemeClr val="accent6">
                  <a:lumMod val="60000"/>
                  <a:lumOff val="40000"/>
                </a:schemeClr>
              </a:buClr>
              <a:buFont typeface="Wingdings" charset="2"/>
              <a:buChar char="§"/>
              <a:defRPr/>
            </a:pPr>
            <a:r>
              <a:rPr lang="en-GB" dirty="0" smtClean="0"/>
              <a:t>Source</a:t>
            </a:r>
          </a:p>
          <a:p>
            <a:pPr lvl="2">
              <a:buClr>
                <a:schemeClr val="accent6">
                  <a:lumMod val="60000"/>
                  <a:lumOff val="40000"/>
                </a:schemeClr>
              </a:buClr>
              <a:buFont typeface="Wingdings" charset="2"/>
              <a:buChar char="§"/>
              <a:defRPr/>
            </a:pPr>
            <a:r>
              <a:rPr lang="en-GB" dirty="0" smtClean="0"/>
              <a:t>So the recipient knows where the message is from</a:t>
            </a:r>
          </a:p>
          <a:p>
            <a:pPr lvl="2">
              <a:buClr>
                <a:schemeClr val="accent6">
                  <a:lumMod val="60000"/>
                  <a:lumOff val="40000"/>
                </a:schemeClr>
              </a:buClr>
              <a:buFont typeface="Wingdings" charset="2"/>
              <a:buChar char="§"/>
              <a:defRPr/>
            </a:pPr>
            <a:r>
              <a:rPr lang="en-GB" dirty="0" smtClean="0"/>
              <a:t>Sometimes used for security or policy-based filtering of data</a:t>
            </a:r>
          </a:p>
          <a:p>
            <a:pPr lvl="1">
              <a:buClr>
                <a:schemeClr val="accent6">
                  <a:lumMod val="60000"/>
                  <a:lumOff val="40000"/>
                </a:schemeClr>
              </a:buClr>
              <a:buFont typeface="Wingdings" charset="2"/>
              <a:buChar char="§"/>
              <a:defRPr/>
            </a:pPr>
            <a:r>
              <a:rPr lang="en-GB" dirty="0" smtClean="0"/>
              <a:t>Destination</a:t>
            </a:r>
          </a:p>
          <a:p>
            <a:pPr lvl="2">
              <a:buClr>
                <a:schemeClr val="accent6">
                  <a:lumMod val="60000"/>
                  <a:lumOff val="40000"/>
                </a:schemeClr>
              </a:buClr>
              <a:buFont typeface="Wingdings" charset="2"/>
              <a:buChar char="§"/>
              <a:defRPr/>
            </a:pPr>
            <a:r>
              <a:rPr lang="en-GB" dirty="0" smtClean="0"/>
              <a:t>So the networks know where to send the data</a:t>
            </a:r>
          </a:p>
          <a:p>
            <a:pPr>
              <a:buClr>
                <a:schemeClr val="accent6">
                  <a:lumMod val="60000"/>
                  <a:lumOff val="40000"/>
                </a:schemeClr>
              </a:buClr>
              <a:buFont typeface="Wingdings" charset="2"/>
              <a:buChar char="§"/>
              <a:defRPr/>
            </a:pPr>
            <a:r>
              <a:rPr lang="en-GB" dirty="0" smtClean="0"/>
              <a:t>Network Independent Format</a:t>
            </a:r>
          </a:p>
          <a:p>
            <a:pPr lvl="1">
              <a:buClr>
                <a:schemeClr val="accent6">
                  <a:lumMod val="60000"/>
                  <a:lumOff val="40000"/>
                </a:schemeClr>
              </a:buClr>
              <a:buFont typeface="Wingdings" charset="2"/>
              <a:buChar char="§"/>
              <a:defRPr/>
            </a:pPr>
            <a:r>
              <a:rPr lang="en-GB" dirty="0" smtClean="0"/>
              <a:t>IP over anything</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p:txBody>
          <a:bodyPr/>
          <a:lstStyle/>
          <a:p>
            <a:r>
              <a:rPr lang="en-GB" smtClean="0"/>
              <a:t>Purpose of an IP Address</a:t>
            </a:r>
          </a:p>
        </p:txBody>
      </p:sp>
      <p:sp>
        <p:nvSpPr>
          <p:cNvPr id="104451" name="Rectangle 2"/>
          <p:cNvSpPr>
            <a:spLocks noGrp="1" noChangeArrowheads="1"/>
          </p:cNvSpPr>
          <p:nvPr>
            <p:ph type="body" idx="1"/>
          </p:nvPr>
        </p:nvSpPr>
        <p:spPr/>
        <p:txBody>
          <a:bodyPr/>
          <a:lstStyle/>
          <a:p>
            <a:pPr>
              <a:buClr>
                <a:srgbClr val="7878DE"/>
              </a:buClr>
              <a:buFont typeface="Wingdings" charset="2"/>
              <a:buChar char="§"/>
            </a:pPr>
            <a:r>
              <a:rPr lang="en-GB" sz="2500" dirty="0" smtClean="0"/>
              <a:t>Identifies a machine’s connection to a network</a:t>
            </a:r>
          </a:p>
          <a:p>
            <a:pPr>
              <a:buClr>
                <a:srgbClr val="7878DE"/>
              </a:buClr>
              <a:buFont typeface="Wingdings" charset="2"/>
              <a:buChar char="§"/>
            </a:pPr>
            <a:r>
              <a:rPr lang="en-GB" sz="2500" dirty="0" smtClean="0"/>
              <a:t>Physically moving a machine from one network to another requires changing the IP address</a:t>
            </a:r>
          </a:p>
          <a:p>
            <a:pPr>
              <a:buClr>
                <a:srgbClr val="7878DE"/>
              </a:buClr>
              <a:buFont typeface="Wingdings" charset="2"/>
              <a:buChar char="§"/>
            </a:pPr>
            <a:r>
              <a:rPr lang="en-GB" sz="2500" dirty="0" smtClean="0"/>
              <a:t>Unique; assigned in a hierarchical fashion</a:t>
            </a:r>
          </a:p>
          <a:p>
            <a:pPr lvl="1">
              <a:buClr>
                <a:srgbClr val="7878DE"/>
              </a:buClr>
              <a:buFont typeface="Wingdings" charset="2"/>
              <a:buChar char="§"/>
            </a:pPr>
            <a:r>
              <a:rPr lang="en-GB" sz="2300" dirty="0" smtClean="0"/>
              <a:t>IANA (Internet Assigned Number Authority)</a:t>
            </a:r>
          </a:p>
          <a:p>
            <a:pPr lvl="1">
              <a:buClr>
                <a:srgbClr val="7878DE"/>
              </a:buClr>
              <a:buFont typeface="Wingdings" charset="2"/>
              <a:buChar char="§"/>
            </a:pPr>
            <a:r>
              <a:rPr lang="en-GB" sz="2300" dirty="0" smtClean="0"/>
              <a:t>IANA to </a:t>
            </a:r>
            <a:r>
              <a:rPr lang="en-GB" sz="2300" dirty="0" err="1" smtClean="0"/>
              <a:t>RIRs</a:t>
            </a:r>
            <a:r>
              <a:rPr lang="en-GB" sz="2300" dirty="0" smtClean="0"/>
              <a:t> (</a:t>
            </a:r>
            <a:r>
              <a:rPr lang="en-GB" sz="2300" dirty="0" err="1" smtClean="0"/>
              <a:t>AfriNIC</a:t>
            </a:r>
            <a:r>
              <a:rPr lang="en-GB" sz="2300" dirty="0" smtClean="0"/>
              <a:t>, ARIN, RIPE, APNIC, LACNIC)‏</a:t>
            </a:r>
          </a:p>
          <a:p>
            <a:pPr lvl="1">
              <a:buClr>
                <a:srgbClr val="7878DE"/>
              </a:buClr>
              <a:buFont typeface="Wingdings" charset="2"/>
              <a:buChar char="§"/>
            </a:pPr>
            <a:r>
              <a:rPr lang="en-GB" sz="2300" dirty="0" smtClean="0"/>
              <a:t>RIR to ISPs and large organisations</a:t>
            </a:r>
          </a:p>
          <a:p>
            <a:pPr lvl="1">
              <a:buClr>
                <a:srgbClr val="7878DE"/>
              </a:buClr>
              <a:buFont typeface="Wingdings" charset="2"/>
              <a:buChar char="§"/>
            </a:pPr>
            <a:r>
              <a:rPr lang="en-GB" sz="2300" dirty="0" smtClean="0"/>
              <a:t>ISP or company IT department to end users</a:t>
            </a:r>
          </a:p>
          <a:p>
            <a:pPr>
              <a:buClr>
                <a:srgbClr val="7878DE"/>
              </a:buClr>
              <a:buFont typeface="Wingdings" charset="2"/>
              <a:buChar char="§"/>
            </a:pPr>
            <a:r>
              <a:rPr lang="en-GB" sz="2500" dirty="0" smtClean="0"/>
              <a:t>IPv4 uses unique 32-bit addresses</a:t>
            </a:r>
          </a:p>
          <a:p>
            <a:pPr>
              <a:buClr>
                <a:srgbClr val="7878DE"/>
              </a:buClr>
              <a:buFont typeface="Wingdings" charset="2"/>
              <a:buChar char="§"/>
            </a:pPr>
            <a:r>
              <a:rPr lang="en-GB" sz="2500" dirty="0" smtClean="0"/>
              <a:t>IPv6 used similar concepts but 128-bit addresses</a:t>
            </a:r>
            <a:endParaRPr lang="en-GB" sz="25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0594" name="Group 1"/>
          <p:cNvGrpSpPr>
            <a:grpSpLocks/>
          </p:cNvGrpSpPr>
          <p:nvPr/>
        </p:nvGrpSpPr>
        <p:grpSpPr bwMode="auto">
          <a:xfrm>
            <a:off x="1595438" y="3117850"/>
            <a:ext cx="1482725" cy="466725"/>
            <a:chOff x="1005" y="1964"/>
            <a:chExt cx="934" cy="294"/>
          </a:xfrm>
        </p:grpSpPr>
        <p:sp>
          <p:nvSpPr>
            <p:cNvPr id="110630" name="AutoShape 2"/>
            <p:cNvSpPr>
              <a:spLocks noChangeArrowheads="1"/>
            </p:cNvSpPr>
            <p:nvPr/>
          </p:nvSpPr>
          <p:spPr bwMode="auto">
            <a:xfrm>
              <a:off x="1005" y="196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31" name="Text Box 3"/>
            <p:cNvSpPr txBox="1">
              <a:spLocks noChangeArrowheads="1"/>
            </p:cNvSpPr>
            <p:nvPr/>
          </p:nvSpPr>
          <p:spPr bwMode="auto">
            <a:xfrm>
              <a:off x="1005" y="1975"/>
              <a:ext cx="935" cy="271"/>
            </a:xfrm>
            <a:prstGeom prst="rect">
              <a:avLst/>
            </a:prstGeom>
            <a:noFill/>
            <a:ln w="9360">
              <a:solidFill>
                <a:srgbClr val="000000"/>
              </a:solidFill>
              <a:round/>
              <a:headEnd/>
              <a:tailEnd/>
            </a:ln>
          </p:spPr>
          <p:txBody>
            <a:bodyPr lIns="90000" tIns="67968" rIns="9000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133</a:t>
              </a:r>
            </a:p>
          </p:txBody>
        </p:sp>
      </p:grpSp>
      <p:grpSp>
        <p:nvGrpSpPr>
          <p:cNvPr id="110595" name="Group 4"/>
          <p:cNvGrpSpPr>
            <a:grpSpLocks/>
          </p:cNvGrpSpPr>
          <p:nvPr/>
        </p:nvGrpSpPr>
        <p:grpSpPr bwMode="auto">
          <a:xfrm>
            <a:off x="3081338" y="3117850"/>
            <a:ext cx="1481137" cy="466725"/>
            <a:chOff x="1941" y="1964"/>
            <a:chExt cx="933" cy="294"/>
          </a:xfrm>
        </p:grpSpPr>
        <p:sp>
          <p:nvSpPr>
            <p:cNvPr id="110628" name="AutoShape 5"/>
            <p:cNvSpPr>
              <a:spLocks noChangeArrowheads="1"/>
            </p:cNvSpPr>
            <p:nvPr/>
          </p:nvSpPr>
          <p:spPr bwMode="auto">
            <a:xfrm>
              <a:off x="1941" y="1964"/>
              <a:ext cx="934"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29" name="Text Box 6"/>
            <p:cNvSpPr txBox="1">
              <a:spLocks noChangeArrowheads="1"/>
            </p:cNvSpPr>
            <p:nvPr/>
          </p:nvSpPr>
          <p:spPr bwMode="auto">
            <a:xfrm>
              <a:off x="1941" y="1975"/>
              <a:ext cx="934" cy="271"/>
            </a:xfrm>
            <a:prstGeom prst="rect">
              <a:avLst/>
            </a:prstGeom>
            <a:noFill/>
            <a:ln w="9360">
              <a:solidFill>
                <a:srgbClr val="000000"/>
              </a:solidFill>
              <a:round/>
              <a:headEnd/>
              <a:tailEnd/>
            </a:ln>
          </p:spPr>
          <p:txBody>
            <a:bodyPr lIns="90000" tIns="67968" rIns="9000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27</a:t>
              </a:r>
            </a:p>
          </p:txBody>
        </p:sp>
      </p:grpSp>
      <p:grpSp>
        <p:nvGrpSpPr>
          <p:cNvPr id="110596" name="Group 7"/>
          <p:cNvGrpSpPr>
            <a:grpSpLocks/>
          </p:cNvGrpSpPr>
          <p:nvPr/>
        </p:nvGrpSpPr>
        <p:grpSpPr bwMode="auto">
          <a:xfrm>
            <a:off x="4565650" y="3117850"/>
            <a:ext cx="1482725" cy="466725"/>
            <a:chOff x="2876" y="1964"/>
            <a:chExt cx="934" cy="294"/>
          </a:xfrm>
        </p:grpSpPr>
        <p:sp>
          <p:nvSpPr>
            <p:cNvPr id="110626" name="AutoShape 8"/>
            <p:cNvSpPr>
              <a:spLocks noChangeArrowheads="1"/>
            </p:cNvSpPr>
            <p:nvPr/>
          </p:nvSpPr>
          <p:spPr bwMode="auto">
            <a:xfrm>
              <a:off x="2876" y="196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27" name="Text Box 9"/>
            <p:cNvSpPr txBox="1">
              <a:spLocks noChangeArrowheads="1"/>
            </p:cNvSpPr>
            <p:nvPr/>
          </p:nvSpPr>
          <p:spPr bwMode="auto">
            <a:xfrm>
              <a:off x="2876" y="1975"/>
              <a:ext cx="935" cy="271"/>
            </a:xfrm>
            <a:prstGeom prst="rect">
              <a:avLst/>
            </a:prstGeom>
            <a:noFill/>
            <a:ln w="9360">
              <a:solidFill>
                <a:srgbClr val="000000"/>
              </a:solidFill>
              <a:round/>
              <a:headEnd/>
              <a:tailEnd/>
            </a:ln>
          </p:spPr>
          <p:txBody>
            <a:bodyPr lIns="90000" tIns="67968" rIns="9000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162</a:t>
              </a:r>
            </a:p>
          </p:txBody>
        </p:sp>
      </p:grpSp>
      <p:grpSp>
        <p:nvGrpSpPr>
          <p:cNvPr id="110597" name="Group 10"/>
          <p:cNvGrpSpPr>
            <a:grpSpLocks/>
          </p:cNvGrpSpPr>
          <p:nvPr/>
        </p:nvGrpSpPr>
        <p:grpSpPr bwMode="auto">
          <a:xfrm>
            <a:off x="6051550" y="3117850"/>
            <a:ext cx="1482725" cy="466725"/>
            <a:chOff x="3812" y="1964"/>
            <a:chExt cx="934" cy="294"/>
          </a:xfrm>
        </p:grpSpPr>
        <p:sp>
          <p:nvSpPr>
            <p:cNvPr id="110624" name="AutoShape 11"/>
            <p:cNvSpPr>
              <a:spLocks noChangeArrowheads="1"/>
            </p:cNvSpPr>
            <p:nvPr/>
          </p:nvSpPr>
          <p:spPr bwMode="auto">
            <a:xfrm>
              <a:off x="3812" y="196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25" name="Text Box 12"/>
            <p:cNvSpPr txBox="1">
              <a:spLocks noChangeArrowheads="1"/>
            </p:cNvSpPr>
            <p:nvPr/>
          </p:nvSpPr>
          <p:spPr bwMode="auto">
            <a:xfrm>
              <a:off x="3812" y="1975"/>
              <a:ext cx="935" cy="271"/>
            </a:xfrm>
            <a:prstGeom prst="rect">
              <a:avLst/>
            </a:prstGeom>
            <a:noFill/>
            <a:ln w="9360">
              <a:solidFill>
                <a:srgbClr val="000000"/>
              </a:solidFill>
              <a:round/>
              <a:headEnd/>
              <a:tailEnd/>
            </a:ln>
          </p:spPr>
          <p:txBody>
            <a:bodyPr lIns="90000" tIns="67968" rIns="9000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125</a:t>
              </a:r>
            </a:p>
          </p:txBody>
        </p:sp>
      </p:grpSp>
      <p:grpSp>
        <p:nvGrpSpPr>
          <p:cNvPr id="110598" name="Group 13"/>
          <p:cNvGrpSpPr>
            <a:grpSpLocks/>
          </p:cNvGrpSpPr>
          <p:nvPr/>
        </p:nvGrpSpPr>
        <p:grpSpPr bwMode="auto">
          <a:xfrm>
            <a:off x="1595438" y="4260850"/>
            <a:ext cx="1482725" cy="466725"/>
            <a:chOff x="1005" y="2684"/>
            <a:chExt cx="934" cy="294"/>
          </a:xfrm>
        </p:grpSpPr>
        <p:sp>
          <p:nvSpPr>
            <p:cNvPr id="110622" name="AutoShape 14"/>
            <p:cNvSpPr>
              <a:spLocks noChangeArrowheads="1"/>
            </p:cNvSpPr>
            <p:nvPr/>
          </p:nvSpPr>
          <p:spPr bwMode="auto">
            <a:xfrm>
              <a:off x="1005" y="268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23" name="Text Box 15"/>
            <p:cNvSpPr txBox="1">
              <a:spLocks noChangeArrowheads="1"/>
            </p:cNvSpPr>
            <p:nvPr/>
          </p:nvSpPr>
          <p:spPr bwMode="auto">
            <a:xfrm>
              <a:off x="1005" y="2695"/>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10000101</a:t>
              </a:r>
            </a:p>
          </p:txBody>
        </p:sp>
      </p:grpSp>
      <p:grpSp>
        <p:nvGrpSpPr>
          <p:cNvPr id="110599" name="Group 16"/>
          <p:cNvGrpSpPr>
            <a:grpSpLocks/>
          </p:cNvGrpSpPr>
          <p:nvPr/>
        </p:nvGrpSpPr>
        <p:grpSpPr bwMode="auto">
          <a:xfrm>
            <a:off x="3081338" y="4260850"/>
            <a:ext cx="1481137" cy="466725"/>
            <a:chOff x="1941" y="2684"/>
            <a:chExt cx="933" cy="294"/>
          </a:xfrm>
        </p:grpSpPr>
        <p:sp>
          <p:nvSpPr>
            <p:cNvPr id="110620" name="AutoShape 17"/>
            <p:cNvSpPr>
              <a:spLocks noChangeArrowheads="1"/>
            </p:cNvSpPr>
            <p:nvPr/>
          </p:nvSpPr>
          <p:spPr bwMode="auto">
            <a:xfrm>
              <a:off x="1941" y="2684"/>
              <a:ext cx="934"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21" name="Text Box 18"/>
            <p:cNvSpPr txBox="1">
              <a:spLocks noChangeArrowheads="1"/>
            </p:cNvSpPr>
            <p:nvPr/>
          </p:nvSpPr>
          <p:spPr bwMode="auto">
            <a:xfrm>
              <a:off x="1941" y="2695"/>
              <a:ext cx="934"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00011011</a:t>
              </a:r>
            </a:p>
          </p:txBody>
        </p:sp>
      </p:grpSp>
      <p:grpSp>
        <p:nvGrpSpPr>
          <p:cNvPr id="110600" name="Group 19"/>
          <p:cNvGrpSpPr>
            <a:grpSpLocks/>
          </p:cNvGrpSpPr>
          <p:nvPr/>
        </p:nvGrpSpPr>
        <p:grpSpPr bwMode="auto">
          <a:xfrm>
            <a:off x="4565650" y="4260850"/>
            <a:ext cx="1482725" cy="466725"/>
            <a:chOff x="2876" y="2684"/>
            <a:chExt cx="934" cy="294"/>
          </a:xfrm>
        </p:grpSpPr>
        <p:sp>
          <p:nvSpPr>
            <p:cNvPr id="110618" name="AutoShape 20"/>
            <p:cNvSpPr>
              <a:spLocks noChangeArrowheads="1"/>
            </p:cNvSpPr>
            <p:nvPr/>
          </p:nvSpPr>
          <p:spPr bwMode="auto">
            <a:xfrm>
              <a:off x="2876" y="268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19" name="Text Box 21"/>
            <p:cNvSpPr txBox="1">
              <a:spLocks noChangeArrowheads="1"/>
            </p:cNvSpPr>
            <p:nvPr/>
          </p:nvSpPr>
          <p:spPr bwMode="auto">
            <a:xfrm>
              <a:off x="2876" y="2695"/>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10100010</a:t>
              </a:r>
            </a:p>
          </p:txBody>
        </p:sp>
      </p:grpSp>
      <p:grpSp>
        <p:nvGrpSpPr>
          <p:cNvPr id="110601" name="Group 22"/>
          <p:cNvGrpSpPr>
            <a:grpSpLocks/>
          </p:cNvGrpSpPr>
          <p:nvPr/>
        </p:nvGrpSpPr>
        <p:grpSpPr bwMode="auto">
          <a:xfrm>
            <a:off x="6051550" y="4260850"/>
            <a:ext cx="1482725" cy="466725"/>
            <a:chOff x="3812" y="2684"/>
            <a:chExt cx="934" cy="294"/>
          </a:xfrm>
        </p:grpSpPr>
        <p:sp>
          <p:nvSpPr>
            <p:cNvPr id="110616" name="AutoShape 23"/>
            <p:cNvSpPr>
              <a:spLocks noChangeArrowheads="1"/>
            </p:cNvSpPr>
            <p:nvPr/>
          </p:nvSpPr>
          <p:spPr bwMode="auto">
            <a:xfrm>
              <a:off x="3812" y="2684"/>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17" name="Text Box 24"/>
            <p:cNvSpPr txBox="1">
              <a:spLocks noChangeArrowheads="1"/>
            </p:cNvSpPr>
            <p:nvPr/>
          </p:nvSpPr>
          <p:spPr bwMode="auto">
            <a:xfrm>
              <a:off x="3812" y="2695"/>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01111101</a:t>
              </a:r>
            </a:p>
          </p:txBody>
        </p:sp>
      </p:grpSp>
      <p:grpSp>
        <p:nvGrpSpPr>
          <p:cNvPr id="110602" name="Group 25"/>
          <p:cNvGrpSpPr>
            <a:grpSpLocks/>
          </p:cNvGrpSpPr>
          <p:nvPr/>
        </p:nvGrpSpPr>
        <p:grpSpPr bwMode="auto">
          <a:xfrm>
            <a:off x="1595438" y="5568950"/>
            <a:ext cx="1482725" cy="466725"/>
            <a:chOff x="1005" y="3508"/>
            <a:chExt cx="934" cy="294"/>
          </a:xfrm>
        </p:grpSpPr>
        <p:sp>
          <p:nvSpPr>
            <p:cNvPr id="110614" name="AutoShape 26"/>
            <p:cNvSpPr>
              <a:spLocks noChangeArrowheads="1"/>
            </p:cNvSpPr>
            <p:nvPr/>
          </p:nvSpPr>
          <p:spPr bwMode="auto">
            <a:xfrm>
              <a:off x="1005" y="3508"/>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15" name="Text Box 27"/>
            <p:cNvSpPr txBox="1">
              <a:spLocks noChangeArrowheads="1"/>
            </p:cNvSpPr>
            <p:nvPr/>
          </p:nvSpPr>
          <p:spPr bwMode="auto">
            <a:xfrm>
              <a:off x="1005" y="3519"/>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85</a:t>
              </a:r>
            </a:p>
          </p:txBody>
        </p:sp>
      </p:grpSp>
      <p:grpSp>
        <p:nvGrpSpPr>
          <p:cNvPr id="110603" name="Group 28"/>
          <p:cNvGrpSpPr>
            <a:grpSpLocks/>
          </p:cNvGrpSpPr>
          <p:nvPr/>
        </p:nvGrpSpPr>
        <p:grpSpPr bwMode="auto">
          <a:xfrm>
            <a:off x="3081338" y="5568950"/>
            <a:ext cx="1481137" cy="466725"/>
            <a:chOff x="1941" y="3508"/>
            <a:chExt cx="933" cy="294"/>
          </a:xfrm>
        </p:grpSpPr>
        <p:sp>
          <p:nvSpPr>
            <p:cNvPr id="110612" name="AutoShape 29"/>
            <p:cNvSpPr>
              <a:spLocks noChangeArrowheads="1"/>
            </p:cNvSpPr>
            <p:nvPr/>
          </p:nvSpPr>
          <p:spPr bwMode="auto">
            <a:xfrm>
              <a:off x="1941" y="3508"/>
              <a:ext cx="934"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13" name="Text Box 30"/>
            <p:cNvSpPr txBox="1">
              <a:spLocks noChangeArrowheads="1"/>
            </p:cNvSpPr>
            <p:nvPr/>
          </p:nvSpPr>
          <p:spPr bwMode="auto">
            <a:xfrm>
              <a:off x="1941" y="3519"/>
              <a:ext cx="934"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1B</a:t>
              </a:r>
            </a:p>
          </p:txBody>
        </p:sp>
      </p:grpSp>
      <p:grpSp>
        <p:nvGrpSpPr>
          <p:cNvPr id="110604" name="Group 31"/>
          <p:cNvGrpSpPr>
            <a:grpSpLocks/>
          </p:cNvGrpSpPr>
          <p:nvPr/>
        </p:nvGrpSpPr>
        <p:grpSpPr bwMode="auto">
          <a:xfrm>
            <a:off x="4565650" y="5568950"/>
            <a:ext cx="1482725" cy="466725"/>
            <a:chOff x="2876" y="3508"/>
            <a:chExt cx="934" cy="294"/>
          </a:xfrm>
        </p:grpSpPr>
        <p:sp>
          <p:nvSpPr>
            <p:cNvPr id="110610" name="AutoShape 32"/>
            <p:cNvSpPr>
              <a:spLocks noChangeArrowheads="1"/>
            </p:cNvSpPr>
            <p:nvPr/>
          </p:nvSpPr>
          <p:spPr bwMode="auto">
            <a:xfrm>
              <a:off x="2876" y="3508"/>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11" name="Text Box 33"/>
            <p:cNvSpPr txBox="1">
              <a:spLocks noChangeArrowheads="1"/>
            </p:cNvSpPr>
            <p:nvPr/>
          </p:nvSpPr>
          <p:spPr bwMode="auto">
            <a:xfrm>
              <a:off x="2876" y="3519"/>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A2</a:t>
              </a:r>
            </a:p>
          </p:txBody>
        </p:sp>
      </p:grpSp>
      <p:grpSp>
        <p:nvGrpSpPr>
          <p:cNvPr id="110605" name="Group 34"/>
          <p:cNvGrpSpPr>
            <a:grpSpLocks/>
          </p:cNvGrpSpPr>
          <p:nvPr/>
        </p:nvGrpSpPr>
        <p:grpSpPr bwMode="auto">
          <a:xfrm>
            <a:off x="6051550" y="5568950"/>
            <a:ext cx="1482725" cy="466725"/>
            <a:chOff x="3812" y="3508"/>
            <a:chExt cx="934" cy="294"/>
          </a:xfrm>
        </p:grpSpPr>
        <p:sp>
          <p:nvSpPr>
            <p:cNvPr id="110608" name="AutoShape 35"/>
            <p:cNvSpPr>
              <a:spLocks noChangeArrowheads="1"/>
            </p:cNvSpPr>
            <p:nvPr/>
          </p:nvSpPr>
          <p:spPr bwMode="auto">
            <a:xfrm>
              <a:off x="3812" y="3508"/>
              <a:ext cx="935" cy="295"/>
            </a:xfrm>
            <a:prstGeom prst="roundRect">
              <a:avLst>
                <a:gd name="adj" fmla="val 338"/>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10609" name="Text Box 36"/>
            <p:cNvSpPr txBox="1">
              <a:spLocks noChangeArrowheads="1"/>
            </p:cNvSpPr>
            <p:nvPr/>
          </p:nvSpPr>
          <p:spPr bwMode="auto">
            <a:xfrm>
              <a:off x="3812" y="3519"/>
              <a:ext cx="935" cy="271"/>
            </a:xfrm>
            <a:prstGeom prst="rect">
              <a:avLst/>
            </a:prstGeom>
            <a:noFill/>
            <a:ln w="9360">
              <a:solidFill>
                <a:srgbClr val="000000"/>
              </a:solidFill>
              <a:round/>
              <a:headEnd/>
              <a:tailEnd/>
            </a:ln>
          </p:spPr>
          <p:txBody>
            <a:bodyPr lIns="45720" tIns="67968" rIns="45720" bIns="46800" anchor="ctr" anchorCtr="1">
              <a:prstTxWarp prst="textNoShape">
                <a:avLst/>
              </a:prstTxWarp>
              <a:spAutoFit/>
            </a:bodyPr>
            <a:lstStyle/>
            <a:p>
              <a:pPr eaLnBrk="1">
                <a:lnSpc>
                  <a:spcPct val="93000"/>
                </a:lnSpc>
                <a:spcBef>
                  <a:spcPts val="1475"/>
                </a:spcBef>
                <a:tabLst>
                  <a:tab pos="723900" algn="l"/>
                  <a:tab pos="1447800" algn="l"/>
                </a:tabLst>
              </a:pPr>
              <a:r>
                <a:rPr lang="en-GB">
                  <a:solidFill>
                    <a:srgbClr val="000000"/>
                  </a:solidFill>
                  <a:ea typeface="DejaVu Sans" charset="0"/>
                  <a:cs typeface="DejaVu Sans" charset="0"/>
                </a:rPr>
                <a:t>7D</a:t>
              </a:r>
            </a:p>
          </p:txBody>
        </p:sp>
      </p:grpSp>
      <p:sp>
        <p:nvSpPr>
          <p:cNvPr id="110606" name="Rectangle 37"/>
          <p:cNvSpPr>
            <a:spLocks noGrp="1" noChangeArrowheads="1"/>
          </p:cNvSpPr>
          <p:nvPr>
            <p:ph type="title"/>
          </p:nvPr>
        </p:nvSpPr>
        <p:spPr/>
        <p:txBody>
          <a:bodyPr/>
          <a:lstStyle/>
          <a:p>
            <a:r>
              <a:rPr lang="en-GB" smtClean="0"/>
              <a:t>Basic Structure of an IPv4 Address</a:t>
            </a:r>
          </a:p>
        </p:txBody>
      </p:sp>
      <p:sp>
        <p:nvSpPr>
          <p:cNvPr id="106511" name="Rectangle 38"/>
          <p:cNvSpPr>
            <a:spLocks noGrp="1" noChangeArrowheads="1"/>
          </p:cNvSpPr>
          <p:nvPr>
            <p:ph type="body" idx="4294967295"/>
          </p:nvPr>
        </p:nvSpPr>
        <p:spPr>
          <a:xfrm>
            <a:off x="534988" y="1600200"/>
            <a:ext cx="8912225" cy="4530725"/>
          </a:xfrm>
        </p:spPr>
        <p:txBody>
          <a:bodyPr/>
          <a:lstStyle/>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32 bit number (4 octet number):</a:t>
            </a:r>
            <a:br>
              <a:rPr lang="en-GB" sz="2400" dirty="0" smtClean="0"/>
            </a:br>
            <a:r>
              <a:rPr lang="en-GB" sz="2400" dirty="0" smtClean="0"/>
              <a:t>(e.g. 133.27.162.125)‏</a:t>
            </a:r>
          </a:p>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Decimal Representation:</a:t>
            </a:r>
          </a:p>
          <a:p>
            <a:pPr marL="336550" indent="-336550" eaLnBrk="1" hangingPunct="1">
              <a:lnSpc>
                <a:spcPct val="102000"/>
              </a:lnSpc>
              <a:spcBef>
                <a:spcPts val="600"/>
              </a:spcBef>
              <a:buClr>
                <a:schemeClr val="accent6">
                  <a:lumMod val="60000"/>
                  <a:lumOff val="40000"/>
                </a:schemeClr>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400" dirty="0" smtClean="0"/>
          </a:p>
          <a:p>
            <a:pPr marL="336550" indent="-336550" eaLnBrk="1" hangingPunct="1">
              <a:lnSpc>
                <a:spcPct val="102000"/>
              </a:lnSpc>
              <a:spcBef>
                <a:spcPts val="600"/>
              </a:spcBef>
              <a:buClr>
                <a:schemeClr val="accent6">
                  <a:lumMod val="60000"/>
                  <a:lumOff val="40000"/>
                </a:schemeClr>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400" dirty="0" smtClean="0"/>
          </a:p>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Binary Representation:</a:t>
            </a:r>
          </a:p>
          <a:p>
            <a:pPr marL="336550" indent="-336550" eaLnBrk="1" hangingPunct="1">
              <a:lnSpc>
                <a:spcPct val="102000"/>
              </a:lnSpc>
              <a:spcBef>
                <a:spcPts val="600"/>
              </a:spcBef>
              <a:buClr>
                <a:schemeClr val="accent6">
                  <a:lumMod val="60000"/>
                  <a:lumOff val="40000"/>
                </a:schemeClr>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400" dirty="0" smtClean="0"/>
          </a:p>
          <a:p>
            <a:pPr marL="336550" indent="-336550" eaLnBrk="1" hangingPunct="1">
              <a:lnSpc>
                <a:spcPct val="102000"/>
              </a:lnSpc>
              <a:spcBef>
                <a:spcPts val="600"/>
              </a:spcBef>
              <a:buClr>
                <a:schemeClr val="accent6">
                  <a:lumMod val="60000"/>
                  <a:lumOff val="40000"/>
                </a:schemeClr>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400" dirty="0" smtClean="0"/>
          </a:p>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Hexadecimal Representation:</a:t>
            </a:r>
            <a:br>
              <a:rPr lang="en-GB" sz="2400" dirty="0" smtClean="0"/>
            </a:br>
            <a:endParaRPr lang="en-GB" sz="24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1"/>
          <p:cNvSpPr>
            <a:spLocks noGrp="1" noChangeArrowheads="1"/>
          </p:cNvSpPr>
          <p:nvPr>
            <p:ph type="title"/>
          </p:nvPr>
        </p:nvSpPr>
        <p:spPr/>
        <p:txBody>
          <a:bodyPr/>
          <a:lstStyle/>
          <a:p>
            <a:r>
              <a:rPr lang="en-GB" smtClean="0"/>
              <a:t>Addressing in Internetworks</a:t>
            </a:r>
          </a:p>
        </p:txBody>
      </p:sp>
      <p:sp>
        <p:nvSpPr>
          <p:cNvPr id="108547"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The problem we have</a:t>
            </a:r>
          </a:p>
          <a:p>
            <a:pPr lvl="1">
              <a:spcBef>
                <a:spcPts val="0"/>
              </a:spcBef>
              <a:buClr>
                <a:schemeClr val="accent6">
                  <a:lumMod val="60000"/>
                  <a:lumOff val="40000"/>
                </a:schemeClr>
              </a:buClr>
              <a:buFont typeface="Wingdings" charset="2"/>
              <a:buChar char="§"/>
              <a:defRPr/>
            </a:pPr>
            <a:r>
              <a:rPr lang="en-GB" dirty="0" smtClean="0"/>
              <a:t>More than one physical network</a:t>
            </a:r>
          </a:p>
          <a:p>
            <a:pPr lvl="1">
              <a:spcBef>
                <a:spcPts val="0"/>
              </a:spcBef>
              <a:buClr>
                <a:schemeClr val="accent6">
                  <a:lumMod val="60000"/>
                  <a:lumOff val="40000"/>
                </a:schemeClr>
              </a:buClr>
              <a:buFont typeface="Wingdings" charset="2"/>
              <a:buChar char="§"/>
              <a:defRPr/>
            </a:pPr>
            <a:r>
              <a:rPr lang="en-GB" dirty="0" smtClean="0"/>
              <a:t>Different Locations</a:t>
            </a:r>
          </a:p>
          <a:p>
            <a:pPr lvl="1">
              <a:spcBef>
                <a:spcPts val="0"/>
              </a:spcBef>
              <a:buClr>
                <a:schemeClr val="accent6">
                  <a:lumMod val="60000"/>
                  <a:lumOff val="40000"/>
                </a:schemeClr>
              </a:buClr>
              <a:buFont typeface="Wingdings" charset="2"/>
              <a:buChar char="§"/>
              <a:defRPr/>
            </a:pPr>
            <a:r>
              <a:rPr lang="en-GB" dirty="0" smtClean="0"/>
              <a:t>Larger number of hosts</a:t>
            </a:r>
          </a:p>
          <a:p>
            <a:pPr lvl="1">
              <a:spcBef>
                <a:spcPts val="0"/>
              </a:spcBef>
              <a:buClr>
                <a:schemeClr val="accent6">
                  <a:lumMod val="60000"/>
                  <a:lumOff val="40000"/>
                </a:schemeClr>
              </a:buClr>
              <a:buFont typeface="Wingdings" charset="2"/>
              <a:buChar char="§"/>
              <a:defRPr/>
            </a:pPr>
            <a:r>
              <a:rPr lang="en-GB" dirty="0" smtClean="0"/>
              <a:t>Need a way of numbering them all</a:t>
            </a:r>
          </a:p>
          <a:p>
            <a:pPr>
              <a:buClr>
                <a:schemeClr val="accent6">
                  <a:lumMod val="60000"/>
                  <a:lumOff val="40000"/>
                </a:schemeClr>
              </a:buClr>
              <a:buFont typeface="Wingdings" charset="2"/>
              <a:buChar char="§"/>
              <a:defRPr/>
            </a:pPr>
            <a:r>
              <a:rPr lang="en-GB" dirty="0" smtClean="0"/>
              <a:t>We use a structured numbering system</a:t>
            </a:r>
          </a:p>
          <a:p>
            <a:pPr lvl="1">
              <a:buClr>
                <a:schemeClr val="accent6">
                  <a:lumMod val="60000"/>
                  <a:lumOff val="40000"/>
                </a:schemeClr>
              </a:buClr>
              <a:buFont typeface="Wingdings" charset="2"/>
              <a:buChar char="§"/>
              <a:defRPr/>
            </a:pPr>
            <a:r>
              <a:rPr lang="en-GB" dirty="0" smtClean="0"/>
              <a:t>Hosts that are connected to the same physical network have “similar” IP addresses</a:t>
            </a:r>
          </a:p>
          <a:p>
            <a:pPr lvl="1">
              <a:buClr>
                <a:schemeClr val="accent6">
                  <a:lumMod val="60000"/>
                  <a:lumOff val="40000"/>
                </a:schemeClr>
              </a:buClr>
              <a:buFont typeface="Wingdings" charset="2"/>
              <a:buChar char="§"/>
              <a:defRPr/>
            </a:pPr>
            <a:r>
              <a:rPr lang="en-GB" dirty="0" smtClean="0"/>
              <a:t>Often more then one level of structure; e.g. physical networks in the same organisation use “similar” IP addresses</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p:txBody>
          <a:bodyPr/>
          <a:lstStyle/>
          <a:p>
            <a:r>
              <a:rPr lang="en-GB" smtClean="0"/>
              <a:t>Network part and Host part</a:t>
            </a:r>
          </a:p>
        </p:txBody>
      </p:sp>
      <p:sp>
        <p:nvSpPr>
          <p:cNvPr id="110595" name="Rectangle 2"/>
          <p:cNvSpPr>
            <a:spLocks noGrp="1" noChangeArrowheads="1"/>
          </p:cNvSpPr>
          <p:nvPr>
            <p:ph type="body" idx="1"/>
          </p:nvPr>
        </p:nvSpPr>
        <p:spPr/>
        <p:txBody>
          <a:bodyPr/>
          <a:lstStyle/>
          <a:p>
            <a:pPr>
              <a:buClr>
                <a:srgbClr val="7878DE"/>
              </a:buClr>
              <a:buFont typeface="Wingdings" charset="2"/>
              <a:buChar char="§"/>
            </a:pPr>
            <a:r>
              <a:rPr lang="en-GB" smtClean="0"/>
              <a:t>Remember IPv4 address is 32 bits</a:t>
            </a:r>
          </a:p>
          <a:p>
            <a:pPr>
              <a:buClr>
                <a:srgbClr val="7878DE"/>
              </a:buClr>
              <a:buFont typeface="Wingdings" charset="2"/>
              <a:buChar char="§"/>
            </a:pPr>
            <a:r>
              <a:rPr lang="en-GB" smtClean="0"/>
              <a:t>Divide it into a “network part” and “host part”</a:t>
            </a:r>
          </a:p>
          <a:p>
            <a:pPr lvl="1">
              <a:buClr>
                <a:srgbClr val="7878DE"/>
              </a:buClr>
              <a:buFont typeface="Wingdings" charset="2"/>
              <a:buChar char="§"/>
            </a:pPr>
            <a:r>
              <a:rPr lang="en-GB" smtClean="0"/>
              <a:t>“network part” of the address identifies which network in the internetwork (e.g. the Internet)‏</a:t>
            </a:r>
          </a:p>
          <a:p>
            <a:pPr lvl="1">
              <a:buClr>
                <a:srgbClr val="7878DE"/>
              </a:buClr>
              <a:buFont typeface="Wingdings" charset="2"/>
              <a:buChar char="§"/>
            </a:pPr>
            <a:r>
              <a:rPr lang="en-GB" smtClean="0"/>
              <a:t>“host part” identifies host on that network</a:t>
            </a:r>
          </a:p>
          <a:p>
            <a:pPr lvl="1">
              <a:buClr>
                <a:srgbClr val="7878DE"/>
              </a:buClr>
              <a:buFont typeface="Wingdings" charset="2"/>
              <a:buChar char="§"/>
            </a:pPr>
            <a:r>
              <a:rPr lang="en-GB" smtClean="0"/>
              <a:t>Hosts or routers connected to the same link-layer network will have IP addresses with the same network part, but different host part.</a:t>
            </a:r>
          </a:p>
          <a:p>
            <a:pPr lvl="1">
              <a:buClr>
                <a:srgbClr val="7878DE"/>
              </a:buClr>
              <a:buFont typeface="Wingdings" charset="2"/>
              <a:buChar char="§"/>
            </a:pPr>
            <a:r>
              <a:rPr lang="en-GB" smtClean="0"/>
              <a:t>Host part contains enough bits to address all hosts on the subnet; e.g. 8 bits allows 256 addresses</a:t>
            </a:r>
            <a:endParaRPr lang="en-GB"/>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smtClean="0"/>
              <a:t>Dividing an address</a:t>
            </a:r>
          </a:p>
        </p:txBody>
      </p:sp>
      <p:sp>
        <p:nvSpPr>
          <p:cNvPr id="112642" name="Rectangle 1"/>
          <p:cNvSpPr>
            <a:spLocks noGrp="1" noChangeArrowheads="1"/>
          </p:cNvSpPr>
          <p:nvPr>
            <p:ph type="body" idx="1"/>
          </p:nvPr>
        </p:nvSpPr>
        <p:spPr/>
        <p:txBody>
          <a:bodyPr/>
          <a:lstStyle/>
          <a:p>
            <a:pPr>
              <a:buClr>
                <a:srgbClr val="7878DE"/>
              </a:buClr>
              <a:buFont typeface="Wingdings" charset="2"/>
              <a:buChar char="§"/>
            </a:pPr>
            <a:r>
              <a:rPr lang="en-GB" smtClean="0"/>
              <a:t>Hierarchical Division in IP Address:</a:t>
            </a:r>
          </a:p>
          <a:p>
            <a:pPr lvl="1">
              <a:buClr>
                <a:srgbClr val="7878DE"/>
              </a:buClr>
              <a:buFont typeface="Wingdings" charset="2"/>
              <a:buChar char="§"/>
            </a:pPr>
            <a:r>
              <a:rPr lang="en-GB" smtClean="0"/>
              <a:t>Network Part (or Prefix) – high order bits (left)‏</a:t>
            </a:r>
          </a:p>
          <a:p>
            <a:pPr lvl="2">
              <a:buClr>
                <a:srgbClr val="7878DE"/>
              </a:buClr>
              <a:buFont typeface="Wingdings" charset="2"/>
              <a:buChar char="§"/>
            </a:pPr>
            <a:r>
              <a:rPr lang="en-GB" smtClean="0"/>
              <a:t>describes which physical network</a:t>
            </a:r>
          </a:p>
          <a:p>
            <a:pPr lvl="1">
              <a:buClr>
                <a:srgbClr val="7878DE"/>
              </a:buClr>
              <a:buFont typeface="Wingdings" charset="2"/>
              <a:buChar char="§"/>
            </a:pPr>
            <a:r>
              <a:rPr lang="en-GB" smtClean="0"/>
              <a:t>Host Part – low order bits (right)‏</a:t>
            </a:r>
          </a:p>
          <a:p>
            <a:pPr lvl="2">
              <a:buClr>
                <a:srgbClr val="7878DE"/>
              </a:buClr>
              <a:buFont typeface="Wingdings" charset="2"/>
              <a:buChar char="§"/>
            </a:pPr>
            <a:r>
              <a:rPr lang="en-GB" smtClean="0"/>
              <a:t>describes which host on that network</a:t>
            </a:r>
            <a:br>
              <a:rPr lang="en-GB" smtClean="0"/>
            </a:br>
            <a:r>
              <a:rPr lang="en-GB" smtClean="0"/>
              <a:t/>
            </a:r>
            <a:br>
              <a:rPr lang="en-GB" smtClean="0"/>
            </a:br>
            <a:r>
              <a:rPr lang="en-GB" smtClean="0"/>
              <a:t/>
            </a:r>
            <a:br>
              <a:rPr lang="en-GB" smtClean="0"/>
            </a:br>
            <a:endParaRPr lang="en-GB" smtClean="0"/>
          </a:p>
          <a:p>
            <a:pPr lvl="2">
              <a:buClr>
                <a:srgbClr val="7878DE"/>
              </a:buClr>
              <a:buFont typeface="Wingdings" charset="2"/>
              <a:buChar char="§"/>
            </a:pPr>
            <a:endParaRPr lang="en-GB" smtClean="0"/>
          </a:p>
          <a:p>
            <a:pPr lvl="1">
              <a:buClr>
                <a:srgbClr val="7878DE"/>
              </a:buClr>
              <a:buFont typeface="Wingdings" charset="2"/>
              <a:buChar char="§"/>
            </a:pPr>
            <a:r>
              <a:rPr lang="en-GB" smtClean="0"/>
              <a:t>Boundary can be anywhere</a:t>
            </a:r>
          </a:p>
          <a:p>
            <a:pPr lvl="2">
              <a:buClr>
                <a:srgbClr val="7878DE"/>
              </a:buClr>
              <a:buFont typeface="Wingdings" charset="2"/>
              <a:buChar char="§"/>
            </a:pPr>
            <a:r>
              <a:rPr lang="en-GB" smtClean="0"/>
              <a:t>choose the boundary according to number of hosts</a:t>
            </a:r>
          </a:p>
          <a:p>
            <a:pPr lvl="2">
              <a:buClr>
                <a:srgbClr val="7878DE"/>
              </a:buClr>
              <a:buFont typeface="Wingdings" charset="2"/>
              <a:buChar char="§"/>
            </a:pPr>
            <a:r>
              <a:rPr lang="en-GB" smtClean="0"/>
              <a:t>very often NOT a multiple of 8 bits</a:t>
            </a:r>
            <a:endParaRPr lang="en-GB"/>
          </a:p>
        </p:txBody>
      </p:sp>
      <p:sp>
        <p:nvSpPr>
          <p:cNvPr id="116740" name="AutoShape 3"/>
          <p:cNvSpPr>
            <a:spLocks noChangeArrowheads="1"/>
          </p:cNvSpPr>
          <p:nvPr/>
        </p:nvSpPr>
        <p:spPr bwMode="auto">
          <a:xfrm>
            <a:off x="1763713" y="4114800"/>
            <a:ext cx="6535737" cy="735013"/>
          </a:xfrm>
          <a:prstGeom prst="roundRect">
            <a:avLst>
              <a:gd name="adj" fmla="val 213"/>
            </a:avLst>
          </a:prstGeom>
          <a:noFill/>
          <a:ln w="9525">
            <a:solidFill>
              <a:srgbClr val="000000"/>
            </a:solidFill>
            <a:round/>
            <a:headEnd/>
            <a:tailEnd/>
          </a:ln>
        </p:spPr>
        <p:txBody>
          <a:bodyPr wrap="none" anchor="ctr">
            <a:prstTxWarp prst="textNoShape">
              <a:avLst/>
            </a:prstTxWarp>
          </a:bodyPr>
          <a:lstStyle/>
          <a:p>
            <a:endParaRPr lang="en-US"/>
          </a:p>
        </p:txBody>
      </p:sp>
      <p:sp>
        <p:nvSpPr>
          <p:cNvPr id="116741" name="Line 4"/>
          <p:cNvSpPr>
            <a:spLocks noChangeShapeType="1"/>
          </p:cNvSpPr>
          <p:nvPr/>
        </p:nvSpPr>
        <p:spPr bwMode="auto">
          <a:xfrm>
            <a:off x="5370513" y="4038600"/>
            <a:ext cx="1587" cy="914400"/>
          </a:xfrm>
          <a:prstGeom prst="line">
            <a:avLst/>
          </a:prstGeom>
          <a:noFill/>
          <a:ln w="63360">
            <a:solidFill>
              <a:srgbClr val="FF0000"/>
            </a:solidFill>
            <a:miter lim="800000"/>
            <a:headEnd/>
            <a:tailEnd/>
          </a:ln>
        </p:spPr>
        <p:txBody>
          <a:bodyPr>
            <a:prstTxWarp prst="textNoShape">
              <a:avLst/>
            </a:prstTxWarp>
          </a:bodyPr>
          <a:lstStyle/>
          <a:p>
            <a:endParaRPr lang="en-US"/>
          </a:p>
        </p:txBody>
      </p:sp>
      <p:sp>
        <p:nvSpPr>
          <p:cNvPr id="116742" name="Text Box 5"/>
          <p:cNvSpPr txBox="1">
            <a:spLocks noChangeArrowheads="1"/>
          </p:cNvSpPr>
          <p:nvPr/>
        </p:nvSpPr>
        <p:spPr bwMode="auto">
          <a:xfrm>
            <a:off x="2474913" y="4316413"/>
            <a:ext cx="2178050" cy="338137"/>
          </a:xfrm>
          <a:prstGeom prst="rect">
            <a:avLst/>
          </a:prstGeom>
          <a:noFill/>
          <a:ln w="9525">
            <a:noFill/>
            <a:round/>
            <a:headEnd/>
            <a:tailEnd/>
          </a:ln>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Verdana" charset="0"/>
                <a:ea typeface="msgothic" charset="0"/>
                <a:cs typeface="msgothic" charset="0"/>
              </a:rPr>
              <a:t>Network Part</a:t>
            </a:r>
          </a:p>
        </p:txBody>
      </p:sp>
      <p:sp>
        <p:nvSpPr>
          <p:cNvPr id="116743" name="Text Box 6"/>
          <p:cNvSpPr txBox="1">
            <a:spLocks noChangeArrowheads="1"/>
          </p:cNvSpPr>
          <p:nvPr/>
        </p:nvSpPr>
        <p:spPr bwMode="auto">
          <a:xfrm>
            <a:off x="6216650" y="4292600"/>
            <a:ext cx="1597025" cy="338138"/>
          </a:xfrm>
          <a:prstGeom prst="rect">
            <a:avLst/>
          </a:prstGeom>
          <a:noFill/>
          <a:ln w="9525">
            <a:noFill/>
            <a:round/>
            <a:headEnd/>
            <a:tailEnd/>
          </a:ln>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66CC"/>
                </a:solidFill>
                <a:latin typeface="Verdana" charset="0"/>
                <a:ea typeface="msgothic" charset="0"/>
                <a:cs typeface="msgothic" charset="0"/>
              </a:rPr>
              <a:t>Host Part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p:txBody>
          <a:bodyPr/>
          <a:lstStyle/>
          <a:p>
            <a:r>
              <a:rPr lang="en-GB" smtClean="0"/>
              <a:t>Network Masks</a:t>
            </a:r>
          </a:p>
        </p:txBody>
      </p:sp>
      <p:sp>
        <p:nvSpPr>
          <p:cNvPr id="114691" name="Rectangle 2"/>
          <p:cNvSpPr>
            <a:spLocks noGrp="1" noChangeArrowheads="1"/>
          </p:cNvSpPr>
          <p:nvPr>
            <p:ph type="body" idx="1"/>
          </p:nvPr>
        </p:nvSpPr>
        <p:spPr>
          <a:xfrm>
            <a:off x="495300" y="1524000"/>
            <a:ext cx="8905875" cy="4525963"/>
          </a:xfrm>
        </p:spPr>
        <p:txBody>
          <a:bodyPr/>
          <a:lstStyle/>
          <a:p>
            <a:pPr>
              <a:buClr>
                <a:schemeClr val="accent6">
                  <a:lumMod val="60000"/>
                  <a:lumOff val="40000"/>
                </a:schemeClr>
              </a:buClr>
              <a:buFont typeface="Wingdings" charset="2"/>
              <a:buChar char="§"/>
              <a:defRPr/>
            </a:pPr>
            <a:r>
              <a:rPr lang="en-GB" sz="2400" dirty="0" smtClean="0"/>
              <a:t>“Network Masks” help define which bits are used to describe the Network Part and which for the Host Part</a:t>
            </a:r>
          </a:p>
          <a:p>
            <a:pPr>
              <a:buClr>
                <a:schemeClr val="accent6">
                  <a:lumMod val="60000"/>
                  <a:lumOff val="40000"/>
                </a:schemeClr>
              </a:buClr>
              <a:buFont typeface="Wingdings" charset="2"/>
              <a:buChar char="§"/>
              <a:defRPr/>
            </a:pPr>
            <a:r>
              <a:rPr lang="en-GB" sz="2400" dirty="0" smtClean="0"/>
              <a:t>Different Representations:</a:t>
            </a:r>
          </a:p>
          <a:p>
            <a:pPr lvl="1">
              <a:buClr>
                <a:schemeClr val="accent6">
                  <a:lumMod val="60000"/>
                  <a:lumOff val="40000"/>
                </a:schemeClr>
              </a:buClr>
              <a:buFont typeface="Wingdings" charset="2"/>
              <a:buChar char="§"/>
              <a:defRPr/>
            </a:pPr>
            <a:r>
              <a:rPr lang="en-GB" sz="2200" dirty="0" smtClean="0"/>
              <a:t>decimal dot notation: 255.255.224.0</a:t>
            </a:r>
          </a:p>
          <a:p>
            <a:pPr lvl="1">
              <a:buClr>
                <a:schemeClr val="accent6">
                  <a:lumMod val="60000"/>
                  <a:lumOff val="40000"/>
                </a:schemeClr>
              </a:buClr>
              <a:buFont typeface="Wingdings" charset="2"/>
              <a:buChar char="§"/>
              <a:defRPr/>
            </a:pPr>
            <a:r>
              <a:rPr lang="en-GB" sz="2200" dirty="0" smtClean="0"/>
              <a:t>binary: 11111111 11111111 11100000 00000000</a:t>
            </a:r>
          </a:p>
          <a:p>
            <a:pPr lvl="1">
              <a:buClr>
                <a:schemeClr val="accent6">
                  <a:lumMod val="60000"/>
                  <a:lumOff val="40000"/>
                </a:schemeClr>
              </a:buClr>
              <a:buFont typeface="Wingdings" charset="2"/>
              <a:buChar char="§"/>
              <a:defRPr/>
            </a:pPr>
            <a:r>
              <a:rPr lang="en-GB" sz="2200" dirty="0" smtClean="0"/>
              <a:t>hexadecimal: 0xFFFFE000</a:t>
            </a:r>
          </a:p>
          <a:p>
            <a:pPr lvl="1">
              <a:buClr>
                <a:schemeClr val="accent6">
                  <a:lumMod val="60000"/>
                  <a:lumOff val="40000"/>
                </a:schemeClr>
              </a:buClr>
              <a:buFont typeface="Wingdings" charset="2"/>
              <a:buChar char="§"/>
              <a:defRPr/>
            </a:pPr>
            <a:r>
              <a:rPr lang="en-GB" sz="2200" dirty="0" smtClean="0"/>
              <a:t>number of network bits: /19</a:t>
            </a:r>
          </a:p>
          <a:p>
            <a:pPr lvl="2">
              <a:buClr>
                <a:schemeClr val="accent6">
                  <a:lumMod val="60000"/>
                  <a:lumOff val="40000"/>
                </a:schemeClr>
              </a:buClr>
              <a:buFont typeface="Wingdings" charset="2"/>
              <a:buChar char="§"/>
              <a:defRPr/>
            </a:pPr>
            <a:r>
              <a:rPr lang="en-GB" sz="2200" dirty="0" smtClean="0"/>
              <a:t>count the 1's in the binary representation</a:t>
            </a:r>
          </a:p>
          <a:p>
            <a:pPr>
              <a:buClr>
                <a:schemeClr val="accent6">
                  <a:lumMod val="60000"/>
                  <a:lumOff val="40000"/>
                </a:schemeClr>
              </a:buClr>
              <a:buFont typeface="Wingdings" charset="2"/>
              <a:buChar char="§"/>
              <a:defRPr/>
            </a:pPr>
            <a:r>
              <a:rPr lang="en-GB" sz="2400" dirty="0" smtClean="0"/>
              <a:t>Above examples all mean the same: 19 bits for the Network Part and 13 bits for the Host Part</a:t>
            </a:r>
            <a:endParaRPr lang="en-GB" sz="24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smtClean="0"/>
              <a:t>Example Prefixes</a:t>
            </a:r>
          </a:p>
        </p:txBody>
      </p:sp>
      <p:sp>
        <p:nvSpPr>
          <p:cNvPr id="116738" name="Rectangle 1"/>
          <p:cNvSpPr>
            <a:spLocks noGrp="1" noChangeArrowheads="1"/>
          </p:cNvSpPr>
          <p:nvPr>
            <p:ph type="body" idx="4294967295"/>
          </p:nvPr>
        </p:nvSpPr>
        <p:spPr>
          <a:xfrm>
            <a:off x="493713" y="1563688"/>
            <a:ext cx="9029700" cy="4532312"/>
          </a:xfrm>
        </p:spPr>
        <p:txBody>
          <a:bodyPr/>
          <a:lstStyle/>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r>
              <a:rPr lang="en-GB" sz="2400" dirty="0"/>
              <a:t>137.158.128.0/17 	          (</a:t>
            </a:r>
            <a:r>
              <a:rPr lang="en-GB" sz="2400" dirty="0" err="1"/>
              <a:t>netmask</a:t>
            </a:r>
            <a:r>
              <a:rPr lang="en-GB" sz="2400" dirty="0"/>
              <a:t> 255.255.128.0)‏</a:t>
            </a:r>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r>
              <a:rPr lang="en-GB" sz="2400" dirty="0"/>
              <a:t>198.134.0.0/16 	             (</a:t>
            </a:r>
            <a:r>
              <a:rPr lang="en-GB" sz="2400" dirty="0" err="1"/>
              <a:t>netmask</a:t>
            </a:r>
            <a:r>
              <a:rPr lang="en-GB" sz="2400" dirty="0"/>
              <a:t> 255.255.0.0)‏</a:t>
            </a:r>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Tx/>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endParaRPr lang="en-GB" sz="2400" dirty="0"/>
          </a:p>
          <a:p>
            <a:pPr marL="336550" indent="-336550" eaLnBrk="1" hangingPunct="1">
              <a:lnSpc>
                <a:spcPct val="102000"/>
              </a:lnSpc>
              <a:spcBef>
                <a:spcPts val="600"/>
              </a:spcBef>
              <a:buClr>
                <a:schemeClr val="accent6">
                  <a:lumMod val="60000"/>
                  <a:lumOff val="40000"/>
                </a:schemeClr>
              </a:buClr>
              <a:buSzPct val="75000"/>
              <a:buFont typeface="Wingdings" charset="2"/>
              <a:buChar char="§"/>
              <a:tabLst>
                <a:tab pos="901700" algn="l"/>
                <a:tab pos="1816100" algn="l"/>
                <a:tab pos="2730500" algn="l"/>
                <a:tab pos="3644900" algn="l"/>
                <a:tab pos="4559300" algn="l"/>
                <a:tab pos="5473700" algn="l"/>
                <a:tab pos="6388100" algn="l"/>
                <a:tab pos="7302500" algn="l"/>
                <a:tab pos="8216900" algn="l"/>
                <a:tab pos="9131300" algn="l"/>
                <a:tab pos="10045700" algn="l"/>
                <a:tab pos="10048875" algn="l"/>
                <a:tab pos="10506075" algn="l"/>
                <a:tab pos="10509250" algn="l"/>
                <a:tab pos="10512425" algn="l"/>
              </a:tabLst>
              <a:defRPr/>
            </a:pPr>
            <a:r>
              <a:rPr lang="en-GB" sz="2400" dirty="0"/>
              <a:t>205.37.193.128/26         (</a:t>
            </a:r>
            <a:r>
              <a:rPr lang="en-GB" sz="2400" dirty="0" err="1"/>
              <a:t>netmask</a:t>
            </a:r>
            <a:r>
              <a:rPr lang="en-GB" sz="2400" dirty="0"/>
              <a:t> 255.255.255.192) </a:t>
            </a:r>
          </a:p>
        </p:txBody>
      </p:sp>
      <p:grpSp>
        <p:nvGrpSpPr>
          <p:cNvPr id="120836" name="Group 3"/>
          <p:cNvGrpSpPr>
            <a:grpSpLocks/>
          </p:cNvGrpSpPr>
          <p:nvPr/>
        </p:nvGrpSpPr>
        <p:grpSpPr bwMode="auto">
          <a:xfrm>
            <a:off x="1728788" y="2667000"/>
            <a:ext cx="1654175" cy="452438"/>
            <a:chOff x="1089" y="1680"/>
            <a:chExt cx="1042" cy="285"/>
          </a:xfrm>
        </p:grpSpPr>
        <p:sp>
          <p:nvSpPr>
            <p:cNvPr id="120891" name="AutoShape 4"/>
            <p:cNvSpPr>
              <a:spLocks noChangeArrowheads="1"/>
            </p:cNvSpPr>
            <p:nvPr/>
          </p:nvSpPr>
          <p:spPr bwMode="auto">
            <a:xfrm>
              <a:off x="1089" y="1680"/>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92" name="Text Box 5"/>
            <p:cNvSpPr txBox="1">
              <a:spLocks noChangeArrowheads="1"/>
            </p:cNvSpPr>
            <p:nvPr/>
          </p:nvSpPr>
          <p:spPr bwMode="auto">
            <a:xfrm>
              <a:off x="1089" y="1680"/>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1000 1001 </a:t>
              </a:r>
            </a:p>
          </p:txBody>
        </p:sp>
      </p:grpSp>
      <p:grpSp>
        <p:nvGrpSpPr>
          <p:cNvPr id="120837" name="Group 6"/>
          <p:cNvGrpSpPr>
            <a:grpSpLocks/>
          </p:cNvGrpSpPr>
          <p:nvPr/>
        </p:nvGrpSpPr>
        <p:grpSpPr bwMode="auto">
          <a:xfrm>
            <a:off x="3387725" y="2667000"/>
            <a:ext cx="1654175" cy="452438"/>
            <a:chOff x="2134" y="1680"/>
            <a:chExt cx="1042" cy="285"/>
          </a:xfrm>
        </p:grpSpPr>
        <p:sp>
          <p:nvSpPr>
            <p:cNvPr id="120889" name="AutoShape 7"/>
            <p:cNvSpPr>
              <a:spLocks noChangeArrowheads="1"/>
            </p:cNvSpPr>
            <p:nvPr/>
          </p:nvSpPr>
          <p:spPr bwMode="auto">
            <a:xfrm>
              <a:off x="2134" y="1680"/>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90" name="Text Box 8"/>
            <p:cNvSpPr txBox="1">
              <a:spLocks noChangeArrowheads="1"/>
            </p:cNvSpPr>
            <p:nvPr/>
          </p:nvSpPr>
          <p:spPr bwMode="auto">
            <a:xfrm>
              <a:off x="2134" y="1680"/>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1001 1110 </a:t>
              </a:r>
            </a:p>
          </p:txBody>
        </p:sp>
      </p:grpSp>
      <p:grpSp>
        <p:nvGrpSpPr>
          <p:cNvPr id="120838" name="Group 9"/>
          <p:cNvGrpSpPr>
            <a:grpSpLocks/>
          </p:cNvGrpSpPr>
          <p:nvPr/>
        </p:nvGrpSpPr>
        <p:grpSpPr bwMode="auto">
          <a:xfrm>
            <a:off x="5046663" y="2667000"/>
            <a:ext cx="1654175" cy="452438"/>
            <a:chOff x="3179" y="1680"/>
            <a:chExt cx="1042" cy="285"/>
          </a:xfrm>
        </p:grpSpPr>
        <p:sp>
          <p:nvSpPr>
            <p:cNvPr id="120887" name="AutoShape 10"/>
            <p:cNvSpPr>
              <a:spLocks noChangeArrowheads="1"/>
            </p:cNvSpPr>
            <p:nvPr/>
          </p:nvSpPr>
          <p:spPr bwMode="auto">
            <a:xfrm>
              <a:off x="3179" y="1680"/>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88" name="Text Box 11"/>
            <p:cNvSpPr txBox="1">
              <a:spLocks noChangeArrowheads="1"/>
            </p:cNvSpPr>
            <p:nvPr/>
          </p:nvSpPr>
          <p:spPr bwMode="auto">
            <a:xfrm>
              <a:off x="3179" y="1680"/>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1  000 0000 </a:t>
              </a:r>
            </a:p>
          </p:txBody>
        </p:sp>
      </p:grpSp>
      <p:grpSp>
        <p:nvGrpSpPr>
          <p:cNvPr id="120839" name="Group 12"/>
          <p:cNvGrpSpPr>
            <a:grpSpLocks/>
          </p:cNvGrpSpPr>
          <p:nvPr/>
        </p:nvGrpSpPr>
        <p:grpSpPr bwMode="auto">
          <a:xfrm>
            <a:off x="6705600" y="2667000"/>
            <a:ext cx="1654175" cy="452438"/>
            <a:chOff x="4224" y="1680"/>
            <a:chExt cx="1042" cy="285"/>
          </a:xfrm>
        </p:grpSpPr>
        <p:sp>
          <p:nvSpPr>
            <p:cNvPr id="120885" name="AutoShape 13"/>
            <p:cNvSpPr>
              <a:spLocks noChangeArrowheads="1"/>
            </p:cNvSpPr>
            <p:nvPr/>
          </p:nvSpPr>
          <p:spPr bwMode="auto">
            <a:xfrm>
              <a:off x="4224" y="1680"/>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86" name="Text Box 14"/>
            <p:cNvSpPr txBox="1">
              <a:spLocks noChangeArrowheads="1"/>
            </p:cNvSpPr>
            <p:nvPr/>
          </p:nvSpPr>
          <p:spPr bwMode="auto">
            <a:xfrm>
              <a:off x="4224" y="1680"/>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0000 0000 </a:t>
              </a:r>
            </a:p>
          </p:txBody>
        </p:sp>
      </p:grpSp>
      <p:sp>
        <p:nvSpPr>
          <p:cNvPr id="120840" name="Text Box 15"/>
          <p:cNvSpPr txBox="1">
            <a:spLocks noChangeArrowheads="1"/>
          </p:cNvSpPr>
          <p:nvPr/>
        </p:nvSpPr>
        <p:spPr bwMode="auto">
          <a:xfrm>
            <a:off x="1728788" y="22098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a:t>
            </a:r>
          </a:p>
        </p:txBody>
      </p:sp>
      <p:sp>
        <p:nvSpPr>
          <p:cNvPr id="120841" name="Text Box 16"/>
          <p:cNvSpPr txBox="1">
            <a:spLocks noChangeArrowheads="1"/>
          </p:cNvSpPr>
          <p:nvPr/>
        </p:nvSpPr>
        <p:spPr bwMode="auto">
          <a:xfrm>
            <a:off x="3387725" y="22098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 </a:t>
            </a:r>
          </a:p>
        </p:txBody>
      </p:sp>
      <p:sp>
        <p:nvSpPr>
          <p:cNvPr id="120842" name="Text Box 17"/>
          <p:cNvSpPr txBox="1">
            <a:spLocks noChangeArrowheads="1"/>
          </p:cNvSpPr>
          <p:nvPr/>
        </p:nvSpPr>
        <p:spPr bwMode="auto">
          <a:xfrm>
            <a:off x="5046663" y="22098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1  000 0000 </a:t>
            </a:r>
          </a:p>
        </p:txBody>
      </p:sp>
      <p:sp>
        <p:nvSpPr>
          <p:cNvPr id="120843" name="Text Box 18"/>
          <p:cNvSpPr txBox="1">
            <a:spLocks noChangeArrowheads="1"/>
          </p:cNvSpPr>
          <p:nvPr/>
        </p:nvSpPr>
        <p:spPr bwMode="auto">
          <a:xfrm>
            <a:off x="6705600" y="22098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0000 0000 </a:t>
            </a:r>
          </a:p>
        </p:txBody>
      </p:sp>
      <p:sp>
        <p:nvSpPr>
          <p:cNvPr id="120844" name="Line 19"/>
          <p:cNvSpPr>
            <a:spLocks noChangeShapeType="1"/>
          </p:cNvSpPr>
          <p:nvPr/>
        </p:nvSpPr>
        <p:spPr bwMode="auto">
          <a:xfrm>
            <a:off x="5370513" y="2209800"/>
            <a:ext cx="1587" cy="914400"/>
          </a:xfrm>
          <a:prstGeom prst="line">
            <a:avLst/>
          </a:prstGeom>
          <a:noFill/>
          <a:ln w="63360">
            <a:solidFill>
              <a:srgbClr val="FF0000"/>
            </a:solidFill>
            <a:miter lim="800000"/>
            <a:headEnd/>
            <a:tailEnd/>
          </a:ln>
        </p:spPr>
        <p:txBody>
          <a:bodyPr>
            <a:prstTxWarp prst="textNoShape">
              <a:avLst/>
            </a:prstTxWarp>
          </a:bodyPr>
          <a:lstStyle/>
          <a:p>
            <a:endParaRPr lang="en-US"/>
          </a:p>
        </p:txBody>
      </p:sp>
      <p:grpSp>
        <p:nvGrpSpPr>
          <p:cNvPr id="120845" name="Group 20"/>
          <p:cNvGrpSpPr>
            <a:grpSpLocks/>
          </p:cNvGrpSpPr>
          <p:nvPr/>
        </p:nvGrpSpPr>
        <p:grpSpPr bwMode="auto">
          <a:xfrm>
            <a:off x="1728788" y="4343400"/>
            <a:ext cx="1654175" cy="452438"/>
            <a:chOff x="1089" y="2736"/>
            <a:chExt cx="1042" cy="285"/>
          </a:xfrm>
        </p:grpSpPr>
        <p:sp>
          <p:nvSpPr>
            <p:cNvPr id="120883" name="AutoShape 21"/>
            <p:cNvSpPr>
              <a:spLocks noChangeArrowheads="1"/>
            </p:cNvSpPr>
            <p:nvPr/>
          </p:nvSpPr>
          <p:spPr bwMode="auto">
            <a:xfrm>
              <a:off x="1089" y="2736"/>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84" name="Text Box 22"/>
            <p:cNvSpPr txBox="1">
              <a:spLocks noChangeArrowheads="1"/>
            </p:cNvSpPr>
            <p:nvPr/>
          </p:nvSpPr>
          <p:spPr bwMode="auto">
            <a:xfrm>
              <a:off x="1089" y="2736"/>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1100 0110 </a:t>
              </a:r>
            </a:p>
          </p:txBody>
        </p:sp>
      </p:grpSp>
      <p:grpSp>
        <p:nvGrpSpPr>
          <p:cNvPr id="120846" name="Group 23"/>
          <p:cNvGrpSpPr>
            <a:grpSpLocks/>
          </p:cNvGrpSpPr>
          <p:nvPr/>
        </p:nvGrpSpPr>
        <p:grpSpPr bwMode="auto">
          <a:xfrm>
            <a:off x="3387725" y="4343400"/>
            <a:ext cx="1654175" cy="452438"/>
            <a:chOff x="2134" y="2736"/>
            <a:chExt cx="1042" cy="285"/>
          </a:xfrm>
        </p:grpSpPr>
        <p:sp>
          <p:nvSpPr>
            <p:cNvPr id="120881" name="AutoShape 24"/>
            <p:cNvSpPr>
              <a:spLocks noChangeArrowheads="1"/>
            </p:cNvSpPr>
            <p:nvPr/>
          </p:nvSpPr>
          <p:spPr bwMode="auto">
            <a:xfrm>
              <a:off x="2134" y="2736"/>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82" name="Text Box 25"/>
            <p:cNvSpPr txBox="1">
              <a:spLocks noChangeArrowheads="1"/>
            </p:cNvSpPr>
            <p:nvPr/>
          </p:nvSpPr>
          <p:spPr bwMode="auto">
            <a:xfrm>
              <a:off x="2134" y="2736"/>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1000 0110 </a:t>
              </a:r>
            </a:p>
          </p:txBody>
        </p:sp>
      </p:grpSp>
      <p:grpSp>
        <p:nvGrpSpPr>
          <p:cNvPr id="120847" name="Group 26"/>
          <p:cNvGrpSpPr>
            <a:grpSpLocks/>
          </p:cNvGrpSpPr>
          <p:nvPr/>
        </p:nvGrpSpPr>
        <p:grpSpPr bwMode="auto">
          <a:xfrm>
            <a:off x="5046663" y="4343400"/>
            <a:ext cx="1654175" cy="452438"/>
            <a:chOff x="3179" y="2736"/>
            <a:chExt cx="1042" cy="285"/>
          </a:xfrm>
        </p:grpSpPr>
        <p:sp>
          <p:nvSpPr>
            <p:cNvPr id="120879" name="AutoShape 27"/>
            <p:cNvSpPr>
              <a:spLocks noChangeArrowheads="1"/>
            </p:cNvSpPr>
            <p:nvPr/>
          </p:nvSpPr>
          <p:spPr bwMode="auto">
            <a:xfrm>
              <a:off x="3179" y="2736"/>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80" name="Text Box 28"/>
            <p:cNvSpPr txBox="1">
              <a:spLocks noChangeArrowheads="1"/>
            </p:cNvSpPr>
            <p:nvPr/>
          </p:nvSpPr>
          <p:spPr bwMode="auto">
            <a:xfrm>
              <a:off x="3179" y="2736"/>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0000 0000 </a:t>
              </a:r>
            </a:p>
          </p:txBody>
        </p:sp>
      </p:grpSp>
      <p:grpSp>
        <p:nvGrpSpPr>
          <p:cNvPr id="120848" name="Group 29"/>
          <p:cNvGrpSpPr>
            <a:grpSpLocks/>
          </p:cNvGrpSpPr>
          <p:nvPr/>
        </p:nvGrpSpPr>
        <p:grpSpPr bwMode="auto">
          <a:xfrm>
            <a:off x="6705600" y="4343400"/>
            <a:ext cx="1654175" cy="452438"/>
            <a:chOff x="4224" y="2736"/>
            <a:chExt cx="1042" cy="285"/>
          </a:xfrm>
        </p:grpSpPr>
        <p:sp>
          <p:nvSpPr>
            <p:cNvPr id="120877" name="AutoShape 30"/>
            <p:cNvSpPr>
              <a:spLocks noChangeArrowheads="1"/>
            </p:cNvSpPr>
            <p:nvPr/>
          </p:nvSpPr>
          <p:spPr bwMode="auto">
            <a:xfrm>
              <a:off x="4224" y="2736"/>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78" name="Text Box 31"/>
            <p:cNvSpPr txBox="1">
              <a:spLocks noChangeArrowheads="1"/>
            </p:cNvSpPr>
            <p:nvPr/>
          </p:nvSpPr>
          <p:spPr bwMode="auto">
            <a:xfrm>
              <a:off x="4224" y="2736"/>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0000 0000 </a:t>
              </a:r>
            </a:p>
          </p:txBody>
        </p:sp>
      </p:grpSp>
      <p:sp>
        <p:nvSpPr>
          <p:cNvPr id="120849" name="Text Box 32"/>
          <p:cNvSpPr txBox="1">
            <a:spLocks noChangeArrowheads="1"/>
          </p:cNvSpPr>
          <p:nvPr/>
        </p:nvSpPr>
        <p:spPr bwMode="auto">
          <a:xfrm>
            <a:off x="1728788" y="38862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a:t>
            </a:r>
          </a:p>
        </p:txBody>
      </p:sp>
      <p:sp>
        <p:nvSpPr>
          <p:cNvPr id="120850" name="Text Box 33"/>
          <p:cNvSpPr txBox="1">
            <a:spLocks noChangeArrowheads="1"/>
          </p:cNvSpPr>
          <p:nvPr/>
        </p:nvSpPr>
        <p:spPr bwMode="auto">
          <a:xfrm>
            <a:off x="3387725" y="38862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 </a:t>
            </a:r>
          </a:p>
        </p:txBody>
      </p:sp>
      <p:sp>
        <p:nvSpPr>
          <p:cNvPr id="120851" name="Text Box 34"/>
          <p:cNvSpPr txBox="1">
            <a:spLocks noChangeArrowheads="1"/>
          </p:cNvSpPr>
          <p:nvPr/>
        </p:nvSpPr>
        <p:spPr bwMode="auto">
          <a:xfrm>
            <a:off x="5046663" y="38862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0000 0000 </a:t>
            </a:r>
          </a:p>
        </p:txBody>
      </p:sp>
      <p:sp>
        <p:nvSpPr>
          <p:cNvPr id="120852" name="Text Box 35"/>
          <p:cNvSpPr txBox="1">
            <a:spLocks noChangeArrowheads="1"/>
          </p:cNvSpPr>
          <p:nvPr/>
        </p:nvSpPr>
        <p:spPr bwMode="auto">
          <a:xfrm>
            <a:off x="6705600" y="38862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0000 0000 </a:t>
            </a:r>
          </a:p>
        </p:txBody>
      </p:sp>
      <p:sp>
        <p:nvSpPr>
          <p:cNvPr id="120853" name="Line 36"/>
          <p:cNvSpPr>
            <a:spLocks noChangeShapeType="1"/>
          </p:cNvSpPr>
          <p:nvPr/>
        </p:nvSpPr>
        <p:spPr bwMode="auto">
          <a:xfrm>
            <a:off x="5046663" y="3886200"/>
            <a:ext cx="1587" cy="914400"/>
          </a:xfrm>
          <a:prstGeom prst="line">
            <a:avLst/>
          </a:prstGeom>
          <a:noFill/>
          <a:ln w="63360">
            <a:solidFill>
              <a:srgbClr val="FF0000"/>
            </a:solidFill>
            <a:miter lim="800000"/>
            <a:headEnd/>
            <a:tailEnd/>
          </a:ln>
        </p:spPr>
        <p:txBody>
          <a:bodyPr>
            <a:prstTxWarp prst="textNoShape">
              <a:avLst/>
            </a:prstTxWarp>
          </a:bodyPr>
          <a:lstStyle/>
          <a:p>
            <a:endParaRPr lang="en-US"/>
          </a:p>
        </p:txBody>
      </p:sp>
      <p:grpSp>
        <p:nvGrpSpPr>
          <p:cNvPr id="120854" name="Group 37"/>
          <p:cNvGrpSpPr>
            <a:grpSpLocks/>
          </p:cNvGrpSpPr>
          <p:nvPr/>
        </p:nvGrpSpPr>
        <p:grpSpPr bwMode="auto">
          <a:xfrm>
            <a:off x="1693863" y="6019800"/>
            <a:ext cx="1654175" cy="452438"/>
            <a:chOff x="1067" y="3792"/>
            <a:chExt cx="1042" cy="285"/>
          </a:xfrm>
        </p:grpSpPr>
        <p:sp>
          <p:nvSpPr>
            <p:cNvPr id="120875" name="AutoShape 38"/>
            <p:cNvSpPr>
              <a:spLocks noChangeArrowheads="1"/>
            </p:cNvSpPr>
            <p:nvPr/>
          </p:nvSpPr>
          <p:spPr bwMode="auto">
            <a:xfrm>
              <a:off x="1067" y="3792"/>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76" name="Text Box 39"/>
            <p:cNvSpPr txBox="1">
              <a:spLocks noChangeArrowheads="1"/>
            </p:cNvSpPr>
            <p:nvPr/>
          </p:nvSpPr>
          <p:spPr bwMode="auto">
            <a:xfrm>
              <a:off x="1067" y="3792"/>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1100 1101 </a:t>
              </a:r>
            </a:p>
          </p:txBody>
        </p:sp>
      </p:grpSp>
      <p:grpSp>
        <p:nvGrpSpPr>
          <p:cNvPr id="120855" name="Group 40"/>
          <p:cNvGrpSpPr>
            <a:grpSpLocks/>
          </p:cNvGrpSpPr>
          <p:nvPr/>
        </p:nvGrpSpPr>
        <p:grpSpPr bwMode="auto">
          <a:xfrm>
            <a:off x="3352800" y="6019800"/>
            <a:ext cx="1654175" cy="452438"/>
            <a:chOff x="2112" y="3792"/>
            <a:chExt cx="1042" cy="285"/>
          </a:xfrm>
        </p:grpSpPr>
        <p:sp>
          <p:nvSpPr>
            <p:cNvPr id="120873" name="AutoShape 41"/>
            <p:cNvSpPr>
              <a:spLocks noChangeArrowheads="1"/>
            </p:cNvSpPr>
            <p:nvPr/>
          </p:nvSpPr>
          <p:spPr bwMode="auto">
            <a:xfrm>
              <a:off x="2112" y="3792"/>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74" name="Text Box 42"/>
            <p:cNvSpPr txBox="1">
              <a:spLocks noChangeArrowheads="1"/>
            </p:cNvSpPr>
            <p:nvPr/>
          </p:nvSpPr>
          <p:spPr bwMode="auto">
            <a:xfrm>
              <a:off x="2112" y="3792"/>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0010 0101 </a:t>
              </a:r>
            </a:p>
          </p:txBody>
        </p:sp>
      </p:grpSp>
      <p:grpSp>
        <p:nvGrpSpPr>
          <p:cNvPr id="120856" name="Group 43"/>
          <p:cNvGrpSpPr>
            <a:grpSpLocks/>
          </p:cNvGrpSpPr>
          <p:nvPr/>
        </p:nvGrpSpPr>
        <p:grpSpPr bwMode="auto">
          <a:xfrm>
            <a:off x="5011738" y="6019800"/>
            <a:ext cx="1655762" cy="454025"/>
            <a:chOff x="3157" y="3792"/>
            <a:chExt cx="1043" cy="286"/>
          </a:xfrm>
        </p:grpSpPr>
        <p:sp>
          <p:nvSpPr>
            <p:cNvPr id="120871" name="AutoShape 44"/>
            <p:cNvSpPr>
              <a:spLocks noChangeArrowheads="1"/>
            </p:cNvSpPr>
            <p:nvPr/>
          </p:nvSpPr>
          <p:spPr bwMode="auto">
            <a:xfrm>
              <a:off x="3157" y="3792"/>
              <a:ext cx="1044" cy="287"/>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72" name="Text Box 45"/>
            <p:cNvSpPr txBox="1">
              <a:spLocks noChangeArrowheads="1"/>
            </p:cNvSpPr>
            <p:nvPr/>
          </p:nvSpPr>
          <p:spPr bwMode="auto">
            <a:xfrm>
              <a:off x="3157" y="3792"/>
              <a:ext cx="1044"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1100 0001</a:t>
              </a:r>
            </a:p>
          </p:txBody>
        </p:sp>
      </p:grpSp>
      <p:grpSp>
        <p:nvGrpSpPr>
          <p:cNvPr id="120857" name="Group 46"/>
          <p:cNvGrpSpPr>
            <a:grpSpLocks/>
          </p:cNvGrpSpPr>
          <p:nvPr/>
        </p:nvGrpSpPr>
        <p:grpSpPr bwMode="auto">
          <a:xfrm>
            <a:off x="6670675" y="6019800"/>
            <a:ext cx="1654175" cy="452438"/>
            <a:chOff x="4202" y="3792"/>
            <a:chExt cx="1042" cy="285"/>
          </a:xfrm>
        </p:grpSpPr>
        <p:sp>
          <p:nvSpPr>
            <p:cNvPr id="120869" name="AutoShape 47"/>
            <p:cNvSpPr>
              <a:spLocks noChangeArrowheads="1"/>
            </p:cNvSpPr>
            <p:nvPr/>
          </p:nvSpPr>
          <p:spPr bwMode="auto">
            <a:xfrm>
              <a:off x="4202" y="3792"/>
              <a:ext cx="1043" cy="286"/>
            </a:xfrm>
            <a:prstGeom prst="roundRect">
              <a:avLst>
                <a:gd name="adj" fmla="val 347"/>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20870" name="Text Box 48"/>
            <p:cNvSpPr txBox="1">
              <a:spLocks noChangeArrowheads="1"/>
            </p:cNvSpPr>
            <p:nvPr/>
          </p:nvSpPr>
          <p:spPr bwMode="auto">
            <a:xfrm>
              <a:off x="4202" y="3792"/>
              <a:ext cx="1043" cy="271"/>
            </a:xfrm>
            <a:prstGeom prst="rect">
              <a:avLst/>
            </a:prstGeom>
            <a:noFill/>
            <a:ln w="9360">
              <a:solidFill>
                <a:srgbClr val="000000"/>
              </a:solid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a:solidFill>
                    <a:srgbClr val="000000"/>
                  </a:solidFill>
                  <a:ea typeface="DejaVu Sans" charset="0"/>
                  <a:cs typeface="DejaVu Sans" charset="0"/>
                </a:rPr>
                <a:t>10  00 0000 </a:t>
              </a:r>
            </a:p>
          </p:txBody>
        </p:sp>
      </p:grpSp>
      <p:sp>
        <p:nvSpPr>
          <p:cNvPr id="120858" name="Text Box 49"/>
          <p:cNvSpPr txBox="1">
            <a:spLocks noChangeArrowheads="1"/>
          </p:cNvSpPr>
          <p:nvPr/>
        </p:nvSpPr>
        <p:spPr bwMode="auto">
          <a:xfrm>
            <a:off x="1693863" y="55626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a:t>
            </a:r>
          </a:p>
        </p:txBody>
      </p:sp>
      <p:sp>
        <p:nvSpPr>
          <p:cNvPr id="120859" name="Text Box 50"/>
          <p:cNvSpPr txBox="1">
            <a:spLocks noChangeArrowheads="1"/>
          </p:cNvSpPr>
          <p:nvPr/>
        </p:nvSpPr>
        <p:spPr bwMode="auto">
          <a:xfrm>
            <a:off x="3352800" y="55626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 </a:t>
            </a:r>
          </a:p>
        </p:txBody>
      </p:sp>
      <p:sp>
        <p:nvSpPr>
          <p:cNvPr id="120860" name="Text Box 51"/>
          <p:cNvSpPr txBox="1">
            <a:spLocks noChangeArrowheads="1"/>
          </p:cNvSpPr>
          <p:nvPr/>
        </p:nvSpPr>
        <p:spPr bwMode="auto">
          <a:xfrm>
            <a:off x="5011738" y="5562600"/>
            <a:ext cx="1658937"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1111 1111</a:t>
            </a:r>
          </a:p>
        </p:txBody>
      </p:sp>
      <p:sp>
        <p:nvSpPr>
          <p:cNvPr id="120861" name="Text Box 52"/>
          <p:cNvSpPr txBox="1">
            <a:spLocks noChangeArrowheads="1"/>
          </p:cNvSpPr>
          <p:nvPr/>
        </p:nvSpPr>
        <p:spPr bwMode="auto">
          <a:xfrm>
            <a:off x="6670675" y="5562600"/>
            <a:ext cx="1658938" cy="430213"/>
          </a:xfrm>
          <a:prstGeom prst="rect">
            <a:avLst/>
          </a:prstGeom>
          <a:noFill/>
          <a:ln w="9525">
            <a:noFill/>
            <a:round/>
            <a:headEnd/>
            <a:tailEnd/>
          </a:ln>
        </p:spPr>
        <p:txBody>
          <a:bodyPr lIns="90000" tIns="67968" rIns="90000" bIns="46800">
            <a:prstTxWarp prst="textNoShape">
              <a:avLst/>
            </a:prstTxWarp>
            <a:spAutoFit/>
          </a:bodyPr>
          <a:lstStyle/>
          <a:p>
            <a:pPr algn="ctr" eaLnBrk="1">
              <a:lnSpc>
                <a:spcPct val="93000"/>
              </a:lnSpc>
              <a:spcBef>
                <a:spcPts val="1475"/>
              </a:spcBef>
              <a:tabLst>
                <a:tab pos="723900" algn="l"/>
                <a:tab pos="1447800" algn="l"/>
              </a:tabLst>
            </a:pPr>
            <a:r>
              <a:rPr lang="en-GB" b="1">
                <a:solidFill>
                  <a:srgbClr val="000000"/>
                </a:solidFill>
                <a:ea typeface="DejaVu Sans" charset="0"/>
                <a:cs typeface="DejaVu Sans" charset="0"/>
              </a:rPr>
              <a:t>11  00 0000 </a:t>
            </a:r>
          </a:p>
        </p:txBody>
      </p:sp>
      <p:sp>
        <p:nvSpPr>
          <p:cNvPr id="120862" name="Line 53"/>
          <p:cNvSpPr>
            <a:spLocks noChangeShapeType="1"/>
          </p:cNvSpPr>
          <p:nvPr/>
        </p:nvSpPr>
        <p:spPr bwMode="auto">
          <a:xfrm>
            <a:off x="7138988" y="5562600"/>
            <a:ext cx="1587" cy="914400"/>
          </a:xfrm>
          <a:prstGeom prst="line">
            <a:avLst/>
          </a:prstGeom>
          <a:noFill/>
          <a:ln w="63360">
            <a:solidFill>
              <a:srgbClr val="FF0000"/>
            </a:solidFill>
            <a:miter lim="800000"/>
            <a:headEnd/>
            <a:tailEnd/>
          </a:ln>
        </p:spPr>
        <p:txBody>
          <a:bodyPr>
            <a:prstTxWarp prst="textNoShape">
              <a:avLst/>
            </a:prstTxWarp>
          </a:bodyPr>
          <a:lstStyle/>
          <a:p>
            <a:endParaRPr lang="en-US"/>
          </a:p>
        </p:txBody>
      </p:sp>
      <p:sp>
        <p:nvSpPr>
          <p:cNvPr id="120863" name="Freeform 54"/>
          <p:cNvSpPr>
            <a:spLocks noChangeArrowheads="1"/>
          </p:cNvSpPr>
          <p:nvPr/>
        </p:nvSpPr>
        <p:spPr bwMode="auto">
          <a:xfrm>
            <a:off x="1150938" y="2116138"/>
            <a:ext cx="554037" cy="1117600"/>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99CCFF"/>
          </a:solidFill>
          <a:ln w="9360">
            <a:solidFill>
              <a:srgbClr val="000000"/>
            </a:solidFill>
            <a:round/>
            <a:headEnd/>
            <a:tailEnd/>
          </a:ln>
        </p:spPr>
        <p:txBody>
          <a:bodyPr wrap="none" anchor="ctr">
            <a:prstTxWarp prst="textNoShape">
              <a:avLst/>
            </a:prstTxWarp>
          </a:bodyPr>
          <a:lstStyle/>
          <a:p>
            <a:endParaRPr lang="en-US"/>
          </a:p>
        </p:txBody>
      </p:sp>
      <p:sp>
        <p:nvSpPr>
          <p:cNvPr id="120864" name="Freeform 55"/>
          <p:cNvSpPr>
            <a:spLocks noChangeArrowheads="1"/>
          </p:cNvSpPr>
          <p:nvPr/>
        </p:nvSpPr>
        <p:spPr bwMode="auto">
          <a:xfrm>
            <a:off x="1139825" y="3843338"/>
            <a:ext cx="554038" cy="1117600"/>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99CCFF"/>
          </a:solidFill>
          <a:ln w="9360">
            <a:solidFill>
              <a:srgbClr val="000000"/>
            </a:solidFill>
            <a:round/>
            <a:headEnd/>
            <a:tailEnd/>
          </a:ln>
        </p:spPr>
        <p:txBody>
          <a:bodyPr wrap="none" anchor="ctr">
            <a:prstTxWarp prst="textNoShape">
              <a:avLst/>
            </a:prstTxWarp>
          </a:bodyPr>
          <a:lstStyle/>
          <a:p>
            <a:endParaRPr lang="en-US"/>
          </a:p>
        </p:txBody>
      </p:sp>
      <p:sp>
        <p:nvSpPr>
          <p:cNvPr id="120865" name="Freeform 56"/>
          <p:cNvSpPr>
            <a:spLocks noChangeArrowheads="1"/>
          </p:cNvSpPr>
          <p:nvPr/>
        </p:nvSpPr>
        <p:spPr bwMode="auto">
          <a:xfrm>
            <a:off x="1063625" y="5546725"/>
            <a:ext cx="554038" cy="1117600"/>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99CCFF"/>
          </a:solidFill>
          <a:ln w="9360">
            <a:solidFill>
              <a:srgbClr val="000000"/>
            </a:solidFill>
            <a:round/>
            <a:headEnd/>
            <a:tailEnd/>
          </a:ln>
        </p:spPr>
        <p:txBody>
          <a:bodyPr wrap="none" anchor="ctr">
            <a:prstTxWarp prst="textNoShape">
              <a:avLst/>
            </a:prstTxWarp>
          </a:bodyPr>
          <a:lstStyle/>
          <a:p>
            <a:endParaRPr lang="en-US"/>
          </a:p>
        </p:txBody>
      </p:sp>
      <p:sp>
        <p:nvSpPr>
          <p:cNvPr id="120866" name="Freeform 57"/>
          <p:cNvSpPr>
            <a:spLocks noChangeArrowheads="1"/>
          </p:cNvSpPr>
          <p:nvPr/>
        </p:nvSpPr>
        <p:spPr bwMode="auto">
          <a:xfrm flipH="1">
            <a:off x="8169275" y="2116138"/>
            <a:ext cx="500063" cy="500062"/>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FF0000"/>
          </a:solidFill>
          <a:ln w="9360">
            <a:solidFill>
              <a:srgbClr val="000000"/>
            </a:solidFill>
            <a:round/>
            <a:headEnd/>
            <a:tailEnd/>
          </a:ln>
        </p:spPr>
        <p:txBody>
          <a:bodyPr wrap="none" anchor="ctr">
            <a:prstTxWarp prst="textNoShape">
              <a:avLst/>
            </a:prstTxWarp>
          </a:bodyPr>
          <a:lstStyle/>
          <a:p>
            <a:endParaRPr lang="en-US"/>
          </a:p>
        </p:txBody>
      </p:sp>
      <p:sp>
        <p:nvSpPr>
          <p:cNvPr id="120867" name="Freeform 58"/>
          <p:cNvSpPr>
            <a:spLocks noChangeArrowheads="1"/>
          </p:cNvSpPr>
          <p:nvPr/>
        </p:nvSpPr>
        <p:spPr bwMode="auto">
          <a:xfrm flipH="1">
            <a:off x="8193088" y="3843338"/>
            <a:ext cx="500062" cy="455612"/>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FF0000"/>
          </a:solidFill>
          <a:ln w="9360">
            <a:solidFill>
              <a:srgbClr val="000000"/>
            </a:solidFill>
            <a:round/>
            <a:headEnd/>
            <a:tailEnd/>
          </a:ln>
        </p:spPr>
        <p:txBody>
          <a:bodyPr wrap="none" anchor="ctr">
            <a:prstTxWarp prst="textNoShape">
              <a:avLst/>
            </a:prstTxWarp>
          </a:bodyPr>
          <a:lstStyle/>
          <a:p>
            <a:endParaRPr lang="en-US"/>
          </a:p>
        </p:txBody>
      </p:sp>
      <p:sp>
        <p:nvSpPr>
          <p:cNvPr id="120868" name="Freeform 59"/>
          <p:cNvSpPr>
            <a:spLocks noChangeArrowheads="1"/>
          </p:cNvSpPr>
          <p:nvPr/>
        </p:nvSpPr>
        <p:spPr bwMode="auto">
          <a:xfrm flipH="1">
            <a:off x="8343900" y="5557838"/>
            <a:ext cx="500063" cy="446087"/>
          </a:xfrm>
          <a:custGeom>
            <a:avLst/>
            <a:gdLst>
              <a:gd name="T0" fmla="*/ 2147483647 w 841"/>
              <a:gd name="T1" fmla="*/ 2147483647 h 854"/>
              <a:gd name="T2" fmla="*/ 2147483647 w 841"/>
              <a:gd name="T3" fmla="*/ 2147483647 h 854"/>
              <a:gd name="T4" fmla="*/ 2147483647 w 841"/>
              <a:gd name="T5" fmla="*/ 2147483647 h 854"/>
              <a:gd name="T6" fmla="*/ 2147483647 w 841"/>
              <a:gd name="T7" fmla="*/ 0 h 854"/>
              <a:gd name="T8" fmla="*/ 0 w 841"/>
              <a:gd name="T9" fmla="*/ 0 h 854"/>
              <a:gd name="T10" fmla="*/ 0 w 841"/>
              <a:gd name="T11" fmla="*/ 2147483647 h 854"/>
              <a:gd name="T12" fmla="*/ 2147483647 w 841"/>
              <a:gd name="T13" fmla="*/ 2147483647 h 854"/>
              <a:gd name="T14" fmla="*/ 2147483647 w 841"/>
              <a:gd name="T15" fmla="*/ 2147483647 h 854"/>
              <a:gd name="T16" fmla="*/ 2147483647 w 841"/>
              <a:gd name="T17" fmla="*/ 2147483647 h 854"/>
              <a:gd name="T18" fmla="*/ 2147483647 w 841"/>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1"/>
              <a:gd name="T31" fmla="*/ 0 h 854"/>
              <a:gd name="T32" fmla="*/ 841 w 841"/>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FF0000"/>
          </a:solidFill>
          <a:ln w="9360">
            <a:solidFill>
              <a:srgbClr val="000000"/>
            </a:solidFill>
            <a:round/>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Internet History</a:t>
            </a:r>
          </a:p>
        </p:txBody>
      </p:sp>
      <p:sp>
        <p:nvSpPr>
          <p:cNvPr id="36867" name="Rectangle 3"/>
          <p:cNvSpPr>
            <a:spLocks noGrp="1" noChangeArrowheads="1"/>
          </p:cNvSpPr>
          <p:nvPr>
            <p:ph sz="half" idx="1"/>
          </p:nvPr>
        </p:nvSpPr>
        <p:spPr>
          <a:xfrm>
            <a:off x="495300" y="2095500"/>
            <a:ext cx="4376738" cy="4525963"/>
          </a:xfrm>
        </p:spPr>
        <p:txBody>
          <a:bodyPr/>
          <a:lstStyle/>
          <a:p>
            <a:pPr marL="0" indent="0">
              <a:lnSpc>
                <a:spcPct val="90000"/>
              </a:lnSpc>
            </a:pPr>
            <a:r>
              <a:rPr lang="en-US" sz="2100">
                <a:solidFill>
                  <a:schemeClr val="accent2"/>
                </a:solidFill>
              </a:rPr>
              <a:t>1961:</a:t>
            </a:r>
            <a:r>
              <a:rPr lang="en-US" sz="2100"/>
              <a:t> Kleinrock - queueing theory shows effectiveness of packet-switching</a:t>
            </a:r>
          </a:p>
          <a:p>
            <a:pPr marL="0" indent="0">
              <a:lnSpc>
                <a:spcPct val="90000"/>
              </a:lnSpc>
            </a:pPr>
            <a:r>
              <a:rPr lang="en-US" sz="2100">
                <a:solidFill>
                  <a:schemeClr val="accent2"/>
                </a:solidFill>
              </a:rPr>
              <a:t>1964:</a:t>
            </a:r>
            <a:r>
              <a:rPr lang="en-US" sz="2100"/>
              <a:t> Baran - packet-switching in military nets</a:t>
            </a:r>
          </a:p>
          <a:p>
            <a:pPr marL="0" indent="0">
              <a:lnSpc>
                <a:spcPct val="90000"/>
              </a:lnSpc>
            </a:pPr>
            <a:r>
              <a:rPr lang="en-US" sz="2100">
                <a:solidFill>
                  <a:schemeClr val="accent2"/>
                </a:solidFill>
              </a:rPr>
              <a:t>1967:</a:t>
            </a:r>
            <a:r>
              <a:rPr lang="en-US" sz="2100"/>
              <a:t> ARPAnet conceived by Advanced Research Projects Agency</a:t>
            </a:r>
          </a:p>
          <a:p>
            <a:pPr marL="0" indent="0">
              <a:lnSpc>
                <a:spcPct val="90000"/>
              </a:lnSpc>
            </a:pPr>
            <a:r>
              <a:rPr lang="en-US" sz="2100">
                <a:solidFill>
                  <a:schemeClr val="accent2"/>
                </a:solidFill>
              </a:rPr>
              <a:t>1969:</a:t>
            </a:r>
            <a:r>
              <a:rPr lang="en-US" sz="2100"/>
              <a:t> first ARPAnet node operational</a:t>
            </a:r>
          </a:p>
          <a:p>
            <a:pPr marL="0" indent="0">
              <a:lnSpc>
                <a:spcPct val="90000"/>
              </a:lnSpc>
            </a:pPr>
            <a:endParaRPr lang="en-US" sz="2100"/>
          </a:p>
        </p:txBody>
      </p:sp>
      <p:sp>
        <p:nvSpPr>
          <p:cNvPr id="36868" name="Rectangle 4"/>
          <p:cNvSpPr>
            <a:spLocks noGrp="1" noChangeArrowheads="1"/>
          </p:cNvSpPr>
          <p:nvPr>
            <p:ph sz="half" idx="2"/>
          </p:nvPr>
        </p:nvSpPr>
        <p:spPr>
          <a:xfrm>
            <a:off x="5024438" y="2095500"/>
            <a:ext cx="4376737" cy="4525963"/>
          </a:xfrm>
        </p:spPr>
        <p:txBody>
          <a:bodyPr/>
          <a:lstStyle/>
          <a:p>
            <a:pPr marL="0" indent="0"/>
            <a:r>
              <a:rPr lang="en-US" sz="2100">
                <a:solidFill>
                  <a:schemeClr val="accent2"/>
                </a:solidFill>
              </a:rPr>
              <a:t>1972:</a:t>
            </a:r>
            <a:r>
              <a:rPr lang="en-US" sz="2100"/>
              <a:t> </a:t>
            </a:r>
          </a:p>
          <a:p>
            <a:pPr marL="457200" lvl="1" indent="0"/>
            <a:r>
              <a:rPr lang="en-US" sz="2100"/>
              <a:t>ARPAnet demonstrated publicly</a:t>
            </a:r>
          </a:p>
          <a:p>
            <a:pPr marL="457200" lvl="1" indent="0"/>
            <a:r>
              <a:rPr lang="en-US" sz="2100"/>
              <a:t>NCP (Network Control Protocol) first host-host protocol </a:t>
            </a:r>
          </a:p>
          <a:p>
            <a:pPr marL="457200" lvl="1" indent="0"/>
            <a:r>
              <a:rPr lang="en-US" sz="2100"/>
              <a:t>first e-mail program</a:t>
            </a:r>
          </a:p>
          <a:p>
            <a:pPr marL="457200" lvl="1" indent="0"/>
            <a:r>
              <a:rPr lang="en-US" sz="2100"/>
              <a:t>ARPAnet has 15 nodes</a:t>
            </a:r>
          </a:p>
        </p:txBody>
      </p:sp>
      <p:sp>
        <p:nvSpPr>
          <p:cNvPr id="36869" name="Rectangle 5"/>
          <p:cNvSpPr>
            <a:spLocks noChangeArrowheads="1"/>
          </p:cNvSpPr>
          <p:nvPr/>
        </p:nvSpPr>
        <p:spPr bwMode="auto">
          <a:xfrm>
            <a:off x="568325" y="1524000"/>
            <a:ext cx="8415338" cy="647700"/>
          </a:xfrm>
          <a:prstGeom prst="rect">
            <a:avLst/>
          </a:prstGeom>
          <a:noFill/>
          <a:ln w="9525">
            <a:noFill/>
            <a:miter lim="800000"/>
            <a:headEnd/>
            <a:tailEnd/>
          </a:ln>
        </p:spPr>
        <p:txBody>
          <a:bodyPr lIns="95771" tIns="47885" rIns="95771" bIns="47885" anchor="ctr">
            <a:prstTxWarp prst="textNoShape">
              <a:avLst/>
            </a:prstTxWarp>
          </a:bodyPr>
          <a:lstStyle/>
          <a:p>
            <a:pPr defTabSz="903288"/>
            <a:r>
              <a:rPr lang="en-US" i="1">
                <a:solidFill>
                  <a:srgbClr val="FF0000"/>
                </a:solidFill>
                <a:latin typeface="Comic Sans MS" charset="0"/>
              </a:rPr>
              <a:t>1961-1972: Early packet-switching principles</a:t>
            </a:r>
            <a:endParaRPr lang="en-US" sz="4000" u="sng">
              <a:solidFill>
                <a:schemeClr val="accent2"/>
              </a:solidFill>
              <a:latin typeface="Comic Sans MS"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p:txBody>
          <a:bodyPr/>
          <a:lstStyle/>
          <a:p>
            <a:r>
              <a:rPr lang="en-GB" smtClean="0"/>
              <a:t>Special Addresses</a:t>
            </a:r>
          </a:p>
        </p:txBody>
      </p:sp>
      <p:sp>
        <p:nvSpPr>
          <p:cNvPr id="118787" name="Rectangle 2"/>
          <p:cNvSpPr>
            <a:spLocks noGrp="1" noChangeArrowheads="1"/>
          </p:cNvSpPr>
          <p:nvPr>
            <p:ph type="body" idx="1"/>
          </p:nvPr>
        </p:nvSpPr>
        <p:spPr/>
        <p:txBody>
          <a:bodyPr/>
          <a:lstStyle/>
          <a:p>
            <a:pPr>
              <a:buClr>
                <a:srgbClr val="7878DE"/>
              </a:buClr>
              <a:buFont typeface="Wingdings" charset="2"/>
              <a:buChar char="§"/>
            </a:pPr>
            <a:r>
              <a:rPr lang="en-GB" smtClean="0"/>
              <a:t>All 0’s in host part:  Represents Network</a:t>
            </a:r>
          </a:p>
          <a:p>
            <a:pPr lvl="1">
              <a:buClr>
                <a:srgbClr val="7878DE"/>
              </a:buClr>
              <a:buFont typeface="Wingdings" charset="2"/>
              <a:buChar char="§"/>
            </a:pPr>
            <a:r>
              <a:rPr lang="en-GB" smtClean="0"/>
              <a:t>e.g. 193.0.0.0/24</a:t>
            </a:r>
          </a:p>
          <a:p>
            <a:pPr lvl="1">
              <a:buClr>
                <a:srgbClr val="7878DE"/>
              </a:buClr>
              <a:buFont typeface="Wingdings" charset="2"/>
              <a:buChar char="§"/>
            </a:pPr>
            <a:r>
              <a:rPr lang="en-GB" smtClean="0"/>
              <a:t>e.g. 138.37.64.0/18</a:t>
            </a:r>
          </a:p>
          <a:p>
            <a:pPr lvl="1">
              <a:buClr>
                <a:srgbClr val="7878DE"/>
              </a:buClr>
              <a:buFont typeface="Wingdings" charset="2"/>
              <a:buChar char="§"/>
            </a:pPr>
            <a:r>
              <a:rPr lang="en-GB" smtClean="0"/>
              <a:t>e.g. 196.200.223.96/28</a:t>
            </a:r>
          </a:p>
          <a:p>
            <a:pPr>
              <a:buClr>
                <a:srgbClr val="7878DE"/>
              </a:buClr>
              <a:buFont typeface="Wingdings" charset="2"/>
              <a:buChar char="§"/>
            </a:pPr>
            <a:r>
              <a:rPr lang="en-GB" smtClean="0"/>
              <a:t>All 1’s in host part:	Broadcast</a:t>
            </a:r>
          </a:p>
          <a:p>
            <a:pPr lvl="1">
              <a:buClr>
                <a:srgbClr val="7878DE"/>
              </a:buClr>
              <a:buFont typeface="Wingdings" charset="2"/>
              <a:buChar char="§"/>
            </a:pPr>
            <a:r>
              <a:rPr lang="en-GB" smtClean="0"/>
              <a:t>e.g. 193.0.0.255        (prefix 193.0.0.0/24)‏</a:t>
            </a:r>
          </a:p>
          <a:p>
            <a:pPr lvl="1">
              <a:buClr>
                <a:srgbClr val="7878DE"/>
              </a:buClr>
              <a:buFont typeface="Wingdings" charset="2"/>
              <a:buChar char="§"/>
            </a:pPr>
            <a:r>
              <a:rPr lang="en-GB" smtClean="0"/>
              <a:t>e.g. 138.37.127.255  (prefix 138.37.64.0/18)‏</a:t>
            </a:r>
          </a:p>
          <a:p>
            <a:pPr lvl="1">
              <a:buClr>
                <a:srgbClr val="7878DE"/>
              </a:buClr>
              <a:buFont typeface="Wingdings" charset="2"/>
              <a:buChar char="§"/>
            </a:pPr>
            <a:r>
              <a:rPr lang="en-GB" smtClean="0"/>
              <a:t>e.g. 196.200.223.111 (prefix 196.200.223.96/28)‏</a:t>
            </a:r>
          </a:p>
          <a:p>
            <a:pPr>
              <a:buClr>
                <a:srgbClr val="7878DE"/>
              </a:buClr>
              <a:buFont typeface="Wingdings" charset="2"/>
              <a:buChar char="§"/>
            </a:pPr>
            <a:r>
              <a:rPr lang="en-GB" smtClean="0"/>
              <a:t>127.0.0.0/8: Loopback address (127.0.0.1)‏</a:t>
            </a:r>
          </a:p>
          <a:p>
            <a:pPr>
              <a:buClr>
                <a:srgbClr val="7878DE"/>
              </a:buClr>
              <a:buFont typeface="Wingdings" charset="2"/>
              <a:buChar char="§"/>
            </a:pPr>
            <a:r>
              <a:rPr lang="en-GB" smtClean="0"/>
              <a:t>0.0.0.0: Various special purposes</a:t>
            </a:r>
            <a:endParaRPr lang="en-GB"/>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1"/>
          <p:cNvSpPr>
            <a:spLocks noGrp="1" noChangeArrowheads="1"/>
          </p:cNvSpPr>
          <p:nvPr>
            <p:ph type="title"/>
          </p:nvPr>
        </p:nvSpPr>
        <p:spPr/>
        <p:txBody>
          <a:bodyPr/>
          <a:lstStyle/>
          <a:p>
            <a:r>
              <a:rPr lang="en-GB" smtClean="0"/>
              <a:t>Exercise</a:t>
            </a:r>
          </a:p>
        </p:txBody>
      </p:sp>
      <p:sp>
        <p:nvSpPr>
          <p:cNvPr id="120835" name="Rectangle 2"/>
          <p:cNvSpPr>
            <a:spLocks noGrp="1" noChangeArrowheads="1"/>
          </p:cNvSpPr>
          <p:nvPr>
            <p:ph type="body" idx="1"/>
          </p:nvPr>
        </p:nvSpPr>
        <p:spPr/>
        <p:txBody>
          <a:bodyPr/>
          <a:lstStyle/>
          <a:p>
            <a:pPr>
              <a:buClr>
                <a:srgbClr val="7878DE"/>
              </a:buClr>
              <a:buFont typeface="Wingdings" charset="2"/>
              <a:buChar char="§"/>
            </a:pPr>
            <a:r>
              <a:rPr lang="en-GB" smtClean="0"/>
              <a:t>Verify that the previous examples are all broadcast addresses:</a:t>
            </a:r>
          </a:p>
          <a:p>
            <a:pPr lvl="1">
              <a:buClr>
                <a:srgbClr val="7878DE"/>
              </a:buClr>
              <a:buFont typeface="Wingdings" charset="2"/>
              <a:buChar char="§"/>
            </a:pPr>
            <a:r>
              <a:rPr lang="en-GB" smtClean="0"/>
              <a:t>193.0.0.255        (prefix 193.0.0.0/24)‏</a:t>
            </a:r>
          </a:p>
          <a:p>
            <a:pPr lvl="1">
              <a:buClr>
                <a:srgbClr val="7878DE"/>
              </a:buClr>
              <a:buFont typeface="Wingdings" charset="2"/>
              <a:buChar char="§"/>
            </a:pPr>
            <a:r>
              <a:rPr lang="en-GB" smtClean="0"/>
              <a:t>138.37.127.255  (prefix 138.37.64.0/18)‏</a:t>
            </a:r>
          </a:p>
          <a:p>
            <a:pPr lvl="1">
              <a:buClr>
                <a:srgbClr val="7878DE"/>
              </a:buClr>
              <a:buFont typeface="Wingdings" charset="2"/>
              <a:buChar char="§"/>
            </a:pPr>
            <a:r>
              <a:rPr lang="en-GB" smtClean="0"/>
              <a:t>196.200.223.111 (prefix 196.200.223.96/28)‏</a:t>
            </a:r>
          </a:p>
          <a:p>
            <a:pPr>
              <a:buClr>
                <a:srgbClr val="7878DE"/>
              </a:buClr>
              <a:buFont typeface="Wingdings" charset="2"/>
              <a:buChar char="§"/>
            </a:pPr>
            <a:r>
              <a:rPr lang="en-GB" smtClean="0"/>
              <a:t>Do this by finding the boundary between network part and host part, and checking that the host part (if written in binary) contains all 1's.</a:t>
            </a:r>
            <a:endParaRPr lang="en-GB"/>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1"/>
          <p:cNvSpPr>
            <a:spLocks noGrp="1" noChangeArrowheads="1"/>
          </p:cNvSpPr>
          <p:nvPr>
            <p:ph type="title"/>
          </p:nvPr>
        </p:nvSpPr>
        <p:spPr/>
        <p:txBody>
          <a:bodyPr/>
          <a:lstStyle/>
          <a:p>
            <a:r>
              <a:rPr lang="en-GB" smtClean="0"/>
              <a:t>Maximum number of hosts per network</a:t>
            </a:r>
          </a:p>
        </p:txBody>
      </p:sp>
      <p:sp>
        <p:nvSpPr>
          <p:cNvPr id="122883" name="Rectangle 2"/>
          <p:cNvSpPr>
            <a:spLocks noGrp="1" noChangeArrowheads="1"/>
          </p:cNvSpPr>
          <p:nvPr>
            <p:ph type="body" idx="1"/>
          </p:nvPr>
        </p:nvSpPr>
        <p:spPr>
          <a:xfrm>
            <a:off x="495300" y="1646238"/>
            <a:ext cx="8905875" cy="4525962"/>
          </a:xfrm>
        </p:spPr>
        <p:txBody>
          <a:bodyPr/>
          <a:lstStyle/>
          <a:p>
            <a:pPr>
              <a:buClr>
                <a:schemeClr val="accent6">
                  <a:lumMod val="60000"/>
                  <a:lumOff val="40000"/>
                </a:schemeClr>
              </a:buClr>
              <a:buFont typeface="Wingdings" charset="2"/>
              <a:buChar char="§"/>
              <a:defRPr/>
            </a:pPr>
            <a:r>
              <a:rPr lang="en-GB" sz="2600" dirty="0" smtClean="0"/>
              <a:t>The number of bits in the host part determines the maximum number of hosts</a:t>
            </a:r>
          </a:p>
          <a:p>
            <a:pPr>
              <a:buClr>
                <a:schemeClr val="accent6">
                  <a:lumMod val="60000"/>
                  <a:lumOff val="40000"/>
                </a:schemeClr>
              </a:buClr>
              <a:buFont typeface="Wingdings" charset="2"/>
              <a:buChar char="§"/>
              <a:defRPr/>
            </a:pPr>
            <a:r>
              <a:rPr lang="en-GB" sz="2600" dirty="0" smtClean="0"/>
              <a:t>The all-zeros and all-ones addresses are reserved, can't be used for actual hosts</a:t>
            </a:r>
          </a:p>
          <a:p>
            <a:pPr>
              <a:buClr>
                <a:schemeClr val="accent6">
                  <a:lumMod val="60000"/>
                  <a:lumOff val="40000"/>
                </a:schemeClr>
              </a:buClr>
              <a:buFont typeface="Wingdings" charset="2"/>
              <a:buChar char="§"/>
              <a:defRPr/>
            </a:pPr>
            <a:r>
              <a:rPr lang="en-GB" sz="2600" dirty="0" smtClean="0"/>
              <a:t>E.g. a subnet mask of 255.255.255.0 or /24 means 24 network bits, 8 host bits (24+8=32)‏</a:t>
            </a:r>
          </a:p>
          <a:p>
            <a:pPr lvl="1">
              <a:buClr>
                <a:schemeClr val="accent6">
                  <a:lumMod val="60000"/>
                  <a:lumOff val="40000"/>
                </a:schemeClr>
              </a:buClr>
              <a:buFont typeface="Wingdings" charset="2"/>
              <a:buChar char="§"/>
              <a:defRPr/>
            </a:pPr>
            <a:r>
              <a:rPr lang="en-GB" dirty="0" smtClean="0"/>
              <a:t>28 minus 2 = 254 possible hosts</a:t>
            </a:r>
          </a:p>
          <a:p>
            <a:pPr>
              <a:buClr>
                <a:schemeClr val="accent6">
                  <a:lumMod val="60000"/>
                  <a:lumOff val="40000"/>
                </a:schemeClr>
              </a:buClr>
              <a:buFont typeface="Wingdings" charset="2"/>
              <a:buChar char="§"/>
              <a:defRPr/>
            </a:pPr>
            <a:r>
              <a:rPr lang="en-GB" sz="2600" dirty="0" smtClean="0"/>
              <a:t>Similarly a subnet mask of 255.255.255.224 or /27 means 27 network bits, 5 host bits (27+5=32)‏</a:t>
            </a:r>
          </a:p>
          <a:p>
            <a:pPr lvl="1">
              <a:buClr>
                <a:schemeClr val="accent6">
                  <a:lumMod val="60000"/>
                  <a:lumOff val="40000"/>
                </a:schemeClr>
              </a:buClr>
              <a:buFont typeface="Wingdings" charset="2"/>
              <a:buChar char="§"/>
              <a:defRPr/>
            </a:pPr>
            <a:r>
              <a:rPr lang="en-GB" dirty="0" smtClean="0"/>
              <a:t>25 minus 2 = 30 possible hosts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p:txBody>
          <a:bodyPr/>
          <a:lstStyle/>
          <a:p>
            <a:r>
              <a:rPr lang="en-GB" smtClean="0"/>
              <a:t>More Address Exercises</a:t>
            </a:r>
          </a:p>
        </p:txBody>
      </p:sp>
      <p:sp>
        <p:nvSpPr>
          <p:cNvPr id="124931"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Assuming there are 9 routers on the classroom backbone network:</a:t>
            </a:r>
          </a:p>
          <a:p>
            <a:pPr lvl="1">
              <a:buClr>
                <a:schemeClr val="accent6">
                  <a:lumMod val="60000"/>
                  <a:lumOff val="40000"/>
                </a:schemeClr>
              </a:buClr>
              <a:buFont typeface="Wingdings" charset="2"/>
              <a:buChar char="§"/>
              <a:defRPr/>
            </a:pPr>
            <a:r>
              <a:rPr lang="en-GB" dirty="0" smtClean="0"/>
              <a:t>what is the minimum number of host bits needed to address each router with a unique IP address?</a:t>
            </a:r>
          </a:p>
          <a:p>
            <a:pPr lvl="1">
              <a:buClr>
                <a:schemeClr val="accent6">
                  <a:lumMod val="60000"/>
                  <a:lumOff val="40000"/>
                </a:schemeClr>
              </a:buClr>
              <a:buFont typeface="Wingdings" charset="2"/>
              <a:buChar char="§"/>
              <a:defRPr/>
            </a:pPr>
            <a:r>
              <a:rPr lang="en-GB" dirty="0" smtClean="0"/>
              <a:t>with that many host bits, how many network bits?</a:t>
            </a:r>
          </a:p>
          <a:p>
            <a:pPr lvl="1">
              <a:buClr>
                <a:schemeClr val="accent6">
                  <a:lumMod val="60000"/>
                  <a:lumOff val="40000"/>
                </a:schemeClr>
              </a:buClr>
              <a:buFont typeface="Wingdings" charset="2"/>
              <a:buChar char="§"/>
              <a:defRPr/>
            </a:pPr>
            <a:r>
              <a:rPr lang="en-GB" dirty="0" smtClean="0"/>
              <a:t>what is the corresponding prefix length in “slash” notation?</a:t>
            </a:r>
          </a:p>
          <a:p>
            <a:pPr lvl="1">
              <a:buClr>
                <a:schemeClr val="accent6">
                  <a:lumMod val="60000"/>
                  <a:lumOff val="40000"/>
                </a:schemeClr>
              </a:buClr>
              <a:buFont typeface="Wingdings" charset="2"/>
              <a:buChar char="§"/>
              <a:defRPr/>
            </a:pPr>
            <a:r>
              <a:rPr lang="en-GB" dirty="0" smtClean="0"/>
              <a:t>what is the corresponding </a:t>
            </a:r>
            <a:r>
              <a:rPr lang="en-GB" dirty="0" err="1" smtClean="0"/>
              <a:t>netmask</a:t>
            </a:r>
            <a:r>
              <a:rPr lang="en-GB" dirty="0" smtClean="0"/>
              <a:t> (in decimal)?</a:t>
            </a:r>
          </a:p>
          <a:p>
            <a:pPr lvl="1">
              <a:buClr>
                <a:schemeClr val="accent6">
                  <a:lumMod val="60000"/>
                  <a:lumOff val="40000"/>
                </a:schemeClr>
              </a:buClr>
              <a:buFont typeface="Wingdings" charset="2"/>
              <a:buChar char="§"/>
              <a:defRPr/>
            </a:pPr>
            <a:r>
              <a:rPr lang="en-GB" dirty="0" smtClean="0"/>
              <a:t>with that </a:t>
            </a:r>
            <a:r>
              <a:rPr lang="en-GB" dirty="0" err="1" smtClean="0"/>
              <a:t>netmask</a:t>
            </a:r>
            <a:r>
              <a:rPr lang="en-GB" dirty="0" smtClean="0"/>
              <a:t>, what is the maximum number of hosts?</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p:txBody>
          <a:bodyPr/>
          <a:lstStyle/>
          <a:p>
            <a:r>
              <a:rPr lang="en-GB" smtClean="0"/>
              <a:t>More levels of address hierarchy</a:t>
            </a:r>
          </a:p>
        </p:txBody>
      </p:sp>
      <p:sp>
        <p:nvSpPr>
          <p:cNvPr id="126979"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Extend the concept of “network part” and “host part”:</a:t>
            </a:r>
          </a:p>
          <a:p>
            <a:pPr lvl="1">
              <a:buClr>
                <a:schemeClr val="accent6">
                  <a:lumMod val="60000"/>
                  <a:lumOff val="40000"/>
                </a:schemeClr>
              </a:buClr>
              <a:buFont typeface="Wingdings" charset="2"/>
              <a:buChar char="§"/>
              <a:defRPr/>
            </a:pPr>
            <a:r>
              <a:rPr lang="en-GB" dirty="0" smtClean="0"/>
              <a:t>arbitrary number of levels of hierarchy</a:t>
            </a:r>
          </a:p>
          <a:p>
            <a:pPr lvl="1">
              <a:buClr>
                <a:schemeClr val="accent6">
                  <a:lumMod val="60000"/>
                  <a:lumOff val="40000"/>
                </a:schemeClr>
              </a:buClr>
              <a:buFont typeface="Wingdings" charset="2"/>
              <a:buChar char="§"/>
              <a:defRPr/>
            </a:pPr>
            <a:r>
              <a:rPr lang="en-GB" dirty="0" smtClean="0"/>
              <a:t>blocks don’t all need to be the same size</a:t>
            </a:r>
          </a:p>
          <a:p>
            <a:pPr lvl="1">
              <a:buClr>
                <a:schemeClr val="accent6">
                  <a:lumMod val="60000"/>
                  <a:lumOff val="40000"/>
                </a:schemeClr>
              </a:buClr>
              <a:buFont typeface="Wingdings" charset="2"/>
              <a:buChar char="§"/>
              <a:defRPr/>
            </a:pPr>
            <a:r>
              <a:rPr lang="en-GB" dirty="0" smtClean="0"/>
              <a:t>but each block size must be a power of 2</a:t>
            </a:r>
          </a:p>
          <a:p>
            <a:pPr>
              <a:buClr>
                <a:schemeClr val="accent6">
                  <a:lumMod val="60000"/>
                  <a:lumOff val="40000"/>
                </a:schemeClr>
              </a:buClr>
              <a:buFont typeface="Wingdings" charset="2"/>
              <a:buChar char="§"/>
              <a:defRPr/>
            </a:pPr>
            <a:r>
              <a:rPr lang="en-GB" dirty="0" smtClean="0"/>
              <a:t>Very large blocks allocated to </a:t>
            </a:r>
            <a:r>
              <a:rPr lang="en-GB" dirty="0" err="1" smtClean="0"/>
              <a:t>RIRs</a:t>
            </a:r>
            <a:r>
              <a:rPr lang="en-GB" dirty="0" smtClean="0"/>
              <a:t> (e.g. /8)</a:t>
            </a:r>
          </a:p>
          <a:p>
            <a:pPr lvl="1">
              <a:buClr>
                <a:schemeClr val="accent6">
                  <a:lumMod val="60000"/>
                  <a:lumOff val="40000"/>
                </a:schemeClr>
              </a:buClr>
              <a:buFont typeface="Wingdings" charset="2"/>
              <a:buChar char="§"/>
              <a:defRPr/>
            </a:pPr>
            <a:r>
              <a:rPr lang="en-GB" dirty="0" smtClean="0"/>
              <a:t>Divided into smaller blocks for ISPs (e.g. /17)</a:t>
            </a:r>
          </a:p>
          <a:p>
            <a:pPr lvl="2">
              <a:buClr>
                <a:schemeClr val="accent6">
                  <a:lumMod val="60000"/>
                  <a:lumOff val="40000"/>
                </a:schemeClr>
              </a:buClr>
              <a:buFont typeface="Wingdings" charset="2"/>
              <a:buChar char="§"/>
              <a:defRPr/>
            </a:pPr>
            <a:r>
              <a:rPr lang="en-GB" dirty="0" smtClean="0"/>
              <a:t>Divided into smaller blocks for businesses (e.g. /22)</a:t>
            </a:r>
          </a:p>
          <a:p>
            <a:pPr lvl="3">
              <a:buClr>
                <a:schemeClr val="accent6">
                  <a:lumMod val="60000"/>
                  <a:lumOff val="40000"/>
                </a:schemeClr>
              </a:buClr>
              <a:buFont typeface="Wingdings" charset="2"/>
              <a:buChar char="§"/>
              <a:defRPr/>
            </a:pPr>
            <a:r>
              <a:rPr lang="en-GB" dirty="0" smtClean="0"/>
              <a:t>Divided into smaller blocks for local networks (e.g. /26)</a:t>
            </a:r>
          </a:p>
          <a:p>
            <a:pPr lvl="4">
              <a:buClr>
                <a:schemeClr val="accent6">
                  <a:lumMod val="60000"/>
                  <a:lumOff val="40000"/>
                </a:schemeClr>
              </a:buClr>
              <a:buFont typeface="Wingdings" charset="2"/>
              <a:buChar char="§"/>
              <a:defRPr/>
            </a:pPr>
            <a:r>
              <a:rPr lang="en-GB" dirty="0" smtClean="0"/>
              <a:t>Each host gets a host address</a:t>
            </a:r>
          </a:p>
          <a:p>
            <a:pPr>
              <a:buClr>
                <a:schemeClr val="accent6">
                  <a:lumMod val="60000"/>
                  <a:lumOff val="40000"/>
                </a:schemeClr>
              </a:buClr>
              <a:buFont typeface="Wingdings" charset="2"/>
              <a:buChar char="§"/>
              <a:defRPr/>
            </a:pPr>
            <a:r>
              <a:rPr lang="en-GB" dirty="0" smtClean="0"/>
              <a:t>What if addresses overlap?? </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1"/>
          <p:cNvSpPr>
            <a:spLocks noGrp="1" noChangeArrowheads="1"/>
          </p:cNvSpPr>
          <p:nvPr>
            <p:ph type="title"/>
          </p:nvPr>
        </p:nvSpPr>
        <p:spPr>
          <a:xfrm>
            <a:off x="495300" y="246063"/>
            <a:ext cx="9104313" cy="1165225"/>
          </a:xfrm>
        </p:spPr>
        <p:txBody>
          <a:bodyPr/>
          <a:lstStyle/>
          <a:p>
            <a:r>
              <a:rPr lang="en-GB" smtClean="0"/>
              <a:t>Ancient History: Classful Addressing</a:t>
            </a:r>
          </a:p>
        </p:txBody>
      </p:sp>
      <p:sp>
        <p:nvSpPr>
          <p:cNvPr id="129027"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Nowadays, we always explicitly say where the boundary between network and host part is</a:t>
            </a:r>
          </a:p>
          <a:p>
            <a:pPr lvl="1">
              <a:buClr>
                <a:schemeClr val="accent6">
                  <a:lumMod val="60000"/>
                  <a:lumOff val="40000"/>
                </a:schemeClr>
              </a:buClr>
              <a:buFont typeface="Wingdings" charset="2"/>
              <a:buChar char="§"/>
              <a:defRPr/>
            </a:pPr>
            <a:r>
              <a:rPr lang="en-GB" dirty="0" smtClean="0"/>
              <a:t>using slash notation or </a:t>
            </a:r>
            <a:r>
              <a:rPr lang="en-GB" dirty="0" err="1" smtClean="0"/>
              <a:t>netmask</a:t>
            </a:r>
            <a:r>
              <a:rPr lang="en-GB" dirty="0" smtClean="0"/>
              <a:t> notation</a:t>
            </a:r>
          </a:p>
          <a:p>
            <a:pPr>
              <a:buClr>
                <a:schemeClr val="accent6">
                  <a:lumMod val="60000"/>
                  <a:lumOff val="40000"/>
                </a:schemeClr>
              </a:buClr>
              <a:buFont typeface="Wingdings" charset="2"/>
              <a:buChar char="§"/>
              <a:defRPr/>
            </a:pPr>
            <a:r>
              <a:rPr lang="en-GB" dirty="0" smtClean="0"/>
              <a:t>Old systems used restrictive rules (obsolete)‏</a:t>
            </a:r>
          </a:p>
          <a:p>
            <a:pPr lvl="1">
              <a:buClr>
                <a:schemeClr val="accent6">
                  <a:lumMod val="60000"/>
                  <a:lumOff val="40000"/>
                </a:schemeClr>
              </a:buClr>
              <a:buFont typeface="Wingdings" charset="2"/>
              <a:buChar char="§"/>
              <a:defRPr/>
            </a:pPr>
            <a:r>
              <a:rPr lang="en-GB" dirty="0" smtClean="0"/>
              <a:t>Called “Class A”, “Class B”, “Class C” networks</a:t>
            </a:r>
          </a:p>
          <a:p>
            <a:pPr lvl="1">
              <a:buClr>
                <a:schemeClr val="accent6">
                  <a:lumMod val="60000"/>
                  <a:lumOff val="40000"/>
                </a:schemeClr>
              </a:buClr>
              <a:buFont typeface="Wingdings" charset="2"/>
              <a:buChar char="§"/>
              <a:defRPr/>
            </a:pPr>
            <a:r>
              <a:rPr lang="en-GB" dirty="0" smtClean="0"/>
              <a:t>Boundary between network part and host part was implied by the class</a:t>
            </a:r>
          </a:p>
          <a:p>
            <a:pPr>
              <a:buClr>
                <a:schemeClr val="accent6">
                  <a:lumMod val="60000"/>
                  <a:lumOff val="40000"/>
                </a:schemeClr>
              </a:buClr>
              <a:buFont typeface="Wingdings" charset="2"/>
              <a:buChar char="§"/>
              <a:defRPr/>
            </a:pPr>
            <a:r>
              <a:rPr lang="en-GB" dirty="0" smtClean="0"/>
              <a:t>Nowadays (since 1994), no restriction</a:t>
            </a:r>
          </a:p>
          <a:p>
            <a:pPr lvl="1">
              <a:buClr>
                <a:schemeClr val="accent6">
                  <a:lumMod val="60000"/>
                  <a:lumOff val="40000"/>
                </a:schemeClr>
              </a:buClr>
              <a:buFont typeface="Wingdings" charset="2"/>
              <a:buChar char="§"/>
              <a:defRPr/>
            </a:pPr>
            <a:r>
              <a:rPr lang="en-GB" dirty="0" smtClean="0"/>
              <a:t>Called “classless” addressing, “classless” routing</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p:txBody>
          <a:bodyPr/>
          <a:lstStyle/>
          <a:p>
            <a:r>
              <a:rPr lang="en-GB" smtClean="0"/>
              <a:t>Ancient History: Sizes of classful networks</a:t>
            </a:r>
          </a:p>
        </p:txBody>
      </p:sp>
      <p:sp>
        <p:nvSpPr>
          <p:cNvPr id="13107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Different classes were used to represent different sizes of network (small, medium, large)‏</a:t>
            </a:r>
          </a:p>
          <a:p>
            <a:pPr>
              <a:buClr>
                <a:schemeClr val="accent6">
                  <a:lumMod val="60000"/>
                  <a:lumOff val="40000"/>
                </a:schemeClr>
              </a:buClr>
              <a:buFont typeface="Wingdings" charset="2"/>
              <a:buChar char="§"/>
              <a:defRPr/>
            </a:pPr>
            <a:endParaRPr lang="en-GB" dirty="0" smtClean="0"/>
          </a:p>
          <a:p>
            <a:pPr>
              <a:buClr>
                <a:schemeClr val="accent6">
                  <a:lumMod val="60000"/>
                  <a:lumOff val="40000"/>
                </a:schemeClr>
              </a:buClr>
              <a:buFont typeface="Wingdings" charset="2"/>
              <a:buChar char="§"/>
              <a:defRPr/>
            </a:pPr>
            <a:r>
              <a:rPr lang="en-GB" dirty="0" smtClean="0"/>
              <a:t>Class A networks (large):</a:t>
            </a:r>
          </a:p>
          <a:p>
            <a:pPr lvl="1">
              <a:buClr>
                <a:schemeClr val="accent6">
                  <a:lumMod val="60000"/>
                  <a:lumOff val="40000"/>
                </a:schemeClr>
              </a:buClr>
              <a:buFont typeface="Wingdings" charset="2"/>
              <a:buChar char="§"/>
              <a:defRPr/>
            </a:pPr>
            <a:r>
              <a:rPr lang="en-GB" dirty="0" smtClean="0"/>
              <a:t>8 bits network part, 24 bits host part</a:t>
            </a:r>
          </a:p>
          <a:p>
            <a:pPr>
              <a:buClr>
                <a:schemeClr val="accent6">
                  <a:lumMod val="60000"/>
                  <a:lumOff val="40000"/>
                </a:schemeClr>
              </a:buClr>
              <a:buFont typeface="Wingdings" charset="2"/>
              <a:buChar char="§"/>
              <a:defRPr/>
            </a:pPr>
            <a:r>
              <a:rPr lang="en-GB" dirty="0" smtClean="0"/>
              <a:t>Class B networks (medium):</a:t>
            </a:r>
          </a:p>
          <a:p>
            <a:pPr lvl="1">
              <a:buClr>
                <a:schemeClr val="accent6">
                  <a:lumMod val="60000"/>
                  <a:lumOff val="40000"/>
                </a:schemeClr>
              </a:buClr>
              <a:buFont typeface="Wingdings" charset="2"/>
              <a:buChar char="§"/>
              <a:defRPr/>
            </a:pPr>
            <a:r>
              <a:rPr lang="en-GB" dirty="0" smtClean="0"/>
              <a:t>16 bits network part, 16 bits host part</a:t>
            </a:r>
          </a:p>
          <a:p>
            <a:pPr>
              <a:buClr>
                <a:schemeClr val="accent6">
                  <a:lumMod val="60000"/>
                  <a:lumOff val="40000"/>
                </a:schemeClr>
              </a:buClr>
              <a:buFont typeface="Wingdings" charset="2"/>
              <a:buChar char="§"/>
              <a:defRPr/>
            </a:pPr>
            <a:r>
              <a:rPr lang="en-GB" dirty="0" smtClean="0"/>
              <a:t>Class C networks (small):</a:t>
            </a:r>
          </a:p>
          <a:p>
            <a:pPr lvl="1">
              <a:buClr>
                <a:schemeClr val="accent6">
                  <a:lumMod val="60000"/>
                  <a:lumOff val="40000"/>
                </a:schemeClr>
              </a:buClr>
              <a:buFont typeface="Wingdings" charset="2"/>
              <a:buChar char="§"/>
              <a:defRPr/>
            </a:pPr>
            <a:r>
              <a:rPr lang="en-GB" dirty="0" smtClean="0"/>
              <a:t>24 bits network part, 8 bits host part</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1"/>
          <p:cNvSpPr>
            <a:spLocks noGrp="1" noChangeArrowheads="1"/>
          </p:cNvSpPr>
          <p:nvPr>
            <p:ph type="title"/>
          </p:nvPr>
        </p:nvSpPr>
        <p:spPr/>
        <p:txBody>
          <a:bodyPr/>
          <a:lstStyle/>
          <a:p>
            <a:r>
              <a:rPr lang="en-GB" smtClean="0"/>
              <a:t>Ancient History: What class is my address?</a:t>
            </a:r>
          </a:p>
        </p:txBody>
      </p:sp>
      <p:sp>
        <p:nvSpPr>
          <p:cNvPr id="133123"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Just look at the address to tell what class it is.</a:t>
            </a:r>
          </a:p>
          <a:p>
            <a:pPr lvl="1">
              <a:buClr>
                <a:schemeClr val="accent6">
                  <a:lumMod val="60000"/>
                  <a:lumOff val="40000"/>
                </a:schemeClr>
              </a:buClr>
              <a:buFont typeface="Wingdings" charset="2"/>
              <a:buChar char="§"/>
              <a:defRPr/>
            </a:pPr>
            <a:r>
              <a:rPr lang="en-GB" dirty="0" smtClean="0"/>
              <a:t>Class A: 0.0.0.0 to 127.255.255.255</a:t>
            </a:r>
          </a:p>
          <a:p>
            <a:pPr lvl="2">
              <a:buClr>
                <a:schemeClr val="accent6">
                  <a:lumMod val="60000"/>
                  <a:lumOff val="40000"/>
                </a:schemeClr>
              </a:buClr>
              <a:buFont typeface="Wingdings" charset="2"/>
              <a:buChar char="§"/>
              <a:defRPr/>
            </a:pPr>
            <a:r>
              <a:rPr lang="en-GB" dirty="0" smtClean="0"/>
              <a:t>binary 0nnnnnnnhhhhhhhhhhhhhhhhhhhhhhhh</a:t>
            </a:r>
          </a:p>
          <a:p>
            <a:pPr lvl="1">
              <a:buClr>
                <a:schemeClr val="accent6">
                  <a:lumMod val="60000"/>
                  <a:lumOff val="40000"/>
                </a:schemeClr>
              </a:buClr>
              <a:buFont typeface="Wingdings" charset="2"/>
              <a:buChar char="§"/>
              <a:defRPr/>
            </a:pPr>
            <a:r>
              <a:rPr lang="en-GB" dirty="0" smtClean="0"/>
              <a:t>Class B: 128.0.0.0 to 191.255.255.255</a:t>
            </a:r>
          </a:p>
          <a:p>
            <a:pPr lvl="2">
              <a:buClr>
                <a:schemeClr val="accent6">
                  <a:lumMod val="60000"/>
                  <a:lumOff val="40000"/>
                </a:schemeClr>
              </a:buClr>
              <a:buFont typeface="Wingdings" charset="2"/>
              <a:buChar char="§"/>
              <a:defRPr/>
            </a:pPr>
            <a:r>
              <a:rPr lang="en-GB" dirty="0" smtClean="0"/>
              <a:t>binary 10nnnnnnnnnnnnnnhhhhhhhhhhhhhhhh</a:t>
            </a:r>
          </a:p>
          <a:p>
            <a:pPr lvl="1">
              <a:buClr>
                <a:schemeClr val="accent6">
                  <a:lumMod val="60000"/>
                  <a:lumOff val="40000"/>
                </a:schemeClr>
              </a:buClr>
              <a:buFont typeface="Wingdings" charset="2"/>
              <a:buChar char="§"/>
              <a:defRPr/>
            </a:pPr>
            <a:r>
              <a:rPr lang="en-GB" dirty="0" smtClean="0"/>
              <a:t>Class C: 192.0.0.0 to 223.255.255.255</a:t>
            </a:r>
          </a:p>
          <a:p>
            <a:pPr lvl="2">
              <a:buClr>
                <a:schemeClr val="accent6">
                  <a:lumMod val="60000"/>
                  <a:lumOff val="40000"/>
                </a:schemeClr>
              </a:buClr>
              <a:buFont typeface="Wingdings" charset="2"/>
              <a:buChar char="§"/>
              <a:defRPr/>
            </a:pPr>
            <a:r>
              <a:rPr lang="en-GB" dirty="0" smtClean="0"/>
              <a:t>binary 110nnnnnnnnnnnnnnnnnnnnnhhhhhhhh</a:t>
            </a:r>
          </a:p>
          <a:p>
            <a:pPr>
              <a:buClr>
                <a:schemeClr val="accent6">
                  <a:lumMod val="60000"/>
                  <a:lumOff val="40000"/>
                </a:schemeClr>
              </a:buClr>
              <a:buFont typeface="Wingdings" charset="2"/>
              <a:buChar char="§"/>
              <a:defRPr/>
            </a:pPr>
            <a:endParaRPr lang="en-GB" dirty="0" smtClean="0"/>
          </a:p>
          <a:p>
            <a:pPr lvl="1">
              <a:buClr>
                <a:schemeClr val="accent6">
                  <a:lumMod val="60000"/>
                  <a:lumOff val="40000"/>
                </a:schemeClr>
              </a:buClr>
              <a:buFont typeface="Wingdings" charset="2"/>
              <a:buChar char="§"/>
              <a:defRPr/>
            </a:pPr>
            <a:r>
              <a:rPr lang="en-GB" dirty="0" smtClean="0"/>
              <a:t>Class D: (multicast) 224.0.0.0 to 239.255.255.255</a:t>
            </a:r>
          </a:p>
          <a:p>
            <a:pPr lvl="2">
              <a:buClr>
                <a:schemeClr val="accent6">
                  <a:lumMod val="60000"/>
                  <a:lumOff val="40000"/>
                </a:schemeClr>
              </a:buClr>
              <a:buFont typeface="Wingdings" charset="2"/>
              <a:buChar char="§"/>
              <a:defRPr/>
            </a:pPr>
            <a:r>
              <a:rPr lang="en-GB" dirty="0" smtClean="0"/>
              <a:t>binary 1110xxxxxxxxxxxxxxxxxxxxxxxxxxxx</a:t>
            </a:r>
          </a:p>
          <a:p>
            <a:pPr lvl="1">
              <a:buClr>
                <a:schemeClr val="accent6">
                  <a:lumMod val="60000"/>
                  <a:lumOff val="40000"/>
                </a:schemeClr>
              </a:buClr>
              <a:buFont typeface="Wingdings" charset="2"/>
              <a:buChar char="§"/>
              <a:defRPr/>
            </a:pPr>
            <a:r>
              <a:rPr lang="en-GB" dirty="0" smtClean="0"/>
              <a:t>Class E: (reserved) 240.0.0.0 to 255.255.255.255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1"/>
          <p:cNvSpPr>
            <a:spLocks noGrp="1" noChangeArrowheads="1"/>
          </p:cNvSpPr>
          <p:nvPr>
            <p:ph type="title"/>
          </p:nvPr>
        </p:nvSpPr>
        <p:spPr/>
        <p:txBody>
          <a:bodyPr/>
          <a:lstStyle/>
          <a:p>
            <a:r>
              <a:rPr lang="en-GB" smtClean="0"/>
              <a:t>Ancient History: Implied netmasks</a:t>
            </a:r>
          </a:p>
        </p:txBody>
      </p:sp>
      <p:sp>
        <p:nvSpPr>
          <p:cNvPr id="135171" name="Rectangle 2"/>
          <p:cNvSpPr>
            <a:spLocks noGrp="1" noChangeArrowheads="1"/>
          </p:cNvSpPr>
          <p:nvPr>
            <p:ph type="body" idx="1"/>
          </p:nvPr>
        </p:nvSpPr>
        <p:spPr/>
        <p:txBody>
          <a:bodyPr/>
          <a:lstStyle/>
          <a:p>
            <a:pPr>
              <a:buClr>
                <a:srgbClr val="7878DE"/>
              </a:buClr>
              <a:buFont typeface="Wingdings" charset="2"/>
              <a:buChar char="§"/>
            </a:pPr>
            <a:r>
              <a:rPr lang="en-GB" smtClean="0"/>
              <a:t>A classful network had a “natural” or “implied” prefix length or netmask:</a:t>
            </a:r>
          </a:p>
          <a:p>
            <a:pPr lvl="1">
              <a:buClr>
                <a:srgbClr val="7878DE"/>
              </a:buClr>
              <a:buFont typeface="Wingdings" charset="2"/>
              <a:buChar char="§"/>
            </a:pPr>
            <a:r>
              <a:rPr lang="en-GB" sz="2200" smtClean="0"/>
              <a:t>Class A: prefix length /8 (netmask 255.0.0.0)‏</a:t>
            </a:r>
          </a:p>
          <a:p>
            <a:pPr lvl="1">
              <a:buClr>
                <a:srgbClr val="7878DE"/>
              </a:buClr>
              <a:buFont typeface="Wingdings" charset="2"/>
              <a:buChar char="§"/>
            </a:pPr>
            <a:r>
              <a:rPr lang="en-GB" sz="2200" smtClean="0"/>
              <a:t>Class B: prefix length /16 (netmask 255.255.0.0)‏</a:t>
            </a:r>
          </a:p>
          <a:p>
            <a:pPr lvl="1">
              <a:buClr>
                <a:srgbClr val="7878DE"/>
              </a:buClr>
              <a:buFont typeface="Wingdings" charset="2"/>
              <a:buChar char="§"/>
            </a:pPr>
            <a:r>
              <a:rPr lang="en-GB" sz="2200" smtClean="0"/>
              <a:t>Class C: prefix length /24 (netmask 255.255.255.0)‏</a:t>
            </a:r>
          </a:p>
          <a:p>
            <a:pPr>
              <a:buClr>
                <a:srgbClr val="7878DE"/>
              </a:buClr>
              <a:buFont typeface="Wingdings" charset="2"/>
              <a:buChar char="§"/>
            </a:pPr>
            <a:r>
              <a:rPr lang="en-GB" smtClean="0"/>
              <a:t>Modern (classless) routing systems have explicit prefix lengths or netmasks</a:t>
            </a:r>
          </a:p>
          <a:p>
            <a:pPr lvl="1">
              <a:buClr>
                <a:srgbClr val="7878DE"/>
              </a:buClr>
              <a:buFont typeface="Wingdings" charset="2"/>
              <a:buChar char="§"/>
            </a:pPr>
            <a:r>
              <a:rPr lang="en-GB" sz="2200" smtClean="0"/>
              <a:t>You can't just look at an IP address to tell what the prefix length or netmask should be.  Protocols and configurations need explicit netmask or prefix length.</a:t>
            </a:r>
            <a:endParaRPr lang="en-GB"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1"/>
          <p:cNvSpPr>
            <a:spLocks noGrp="1" noChangeArrowheads="1"/>
          </p:cNvSpPr>
          <p:nvPr>
            <p:ph type="title"/>
          </p:nvPr>
        </p:nvSpPr>
        <p:spPr/>
        <p:txBody>
          <a:bodyPr/>
          <a:lstStyle/>
          <a:p>
            <a:r>
              <a:rPr lang="en-GB" smtClean="0"/>
              <a:t>Classless addressing</a:t>
            </a:r>
          </a:p>
        </p:txBody>
      </p:sp>
      <p:sp>
        <p:nvSpPr>
          <p:cNvPr id="137219" name="Rectangle 2"/>
          <p:cNvSpPr>
            <a:spLocks noGrp="1" noChangeArrowheads="1"/>
          </p:cNvSpPr>
          <p:nvPr>
            <p:ph type="body" idx="1"/>
          </p:nvPr>
        </p:nvSpPr>
        <p:spPr>
          <a:xfrm>
            <a:off x="495300" y="1493838"/>
            <a:ext cx="8905875" cy="4525962"/>
          </a:xfrm>
        </p:spPr>
        <p:txBody>
          <a:bodyPr/>
          <a:lstStyle/>
          <a:p>
            <a:pPr>
              <a:buClr>
                <a:schemeClr val="accent6">
                  <a:lumMod val="60000"/>
                  <a:lumOff val="40000"/>
                </a:schemeClr>
              </a:buClr>
              <a:buFont typeface="Wingdings" charset="2"/>
              <a:buChar char="§"/>
              <a:defRPr/>
            </a:pPr>
            <a:r>
              <a:rPr lang="en-GB" dirty="0" smtClean="0"/>
              <a:t>Class A, Class B, Class C terminology and restrictions are now of historical interest only</a:t>
            </a:r>
          </a:p>
          <a:p>
            <a:pPr lvl="1">
              <a:buClr>
                <a:schemeClr val="accent6">
                  <a:lumMod val="60000"/>
                  <a:lumOff val="40000"/>
                </a:schemeClr>
              </a:buClr>
              <a:buFont typeface="Wingdings" charset="2"/>
              <a:buChar char="§"/>
              <a:defRPr/>
            </a:pPr>
            <a:r>
              <a:rPr lang="en-GB" dirty="0" smtClean="0"/>
              <a:t>Obsolete in 1994</a:t>
            </a:r>
          </a:p>
          <a:p>
            <a:pPr>
              <a:buClr>
                <a:schemeClr val="accent6">
                  <a:lumMod val="60000"/>
                  <a:lumOff val="40000"/>
                </a:schemeClr>
              </a:buClr>
              <a:buFont typeface="Wingdings" charset="2"/>
              <a:buChar char="§"/>
              <a:defRPr/>
            </a:pPr>
            <a:r>
              <a:rPr lang="en-GB" dirty="0" smtClean="0"/>
              <a:t>Internet routing and address management today is classless</a:t>
            </a:r>
          </a:p>
          <a:p>
            <a:pPr>
              <a:buClr>
                <a:schemeClr val="accent6">
                  <a:lumMod val="60000"/>
                  <a:lumOff val="40000"/>
                </a:schemeClr>
              </a:buClr>
              <a:buFont typeface="Wingdings" charset="2"/>
              <a:buChar char="§"/>
              <a:defRPr/>
            </a:pPr>
            <a:r>
              <a:rPr lang="en-GB" dirty="0" smtClean="0"/>
              <a:t>CIDR = Classless Inter-Domain Routing</a:t>
            </a:r>
          </a:p>
          <a:p>
            <a:pPr lvl="1">
              <a:buClr>
                <a:schemeClr val="accent6">
                  <a:lumMod val="60000"/>
                  <a:lumOff val="40000"/>
                </a:schemeClr>
              </a:buClr>
              <a:buFont typeface="Wingdings" charset="2"/>
              <a:buChar char="§"/>
              <a:defRPr/>
            </a:pPr>
            <a:r>
              <a:rPr lang="en-GB" dirty="0" smtClean="0"/>
              <a:t>routing does not assume that class A, B, C implies prefix length /8, /16, /24</a:t>
            </a:r>
          </a:p>
          <a:p>
            <a:pPr>
              <a:buClr>
                <a:schemeClr val="accent6">
                  <a:lumMod val="60000"/>
                  <a:lumOff val="40000"/>
                </a:schemeClr>
              </a:buClr>
              <a:buFont typeface="Wingdings" charset="2"/>
              <a:buChar char="§"/>
              <a:defRPr/>
            </a:pPr>
            <a:r>
              <a:rPr lang="en-GB" dirty="0" smtClean="0"/>
              <a:t>VLSM = Variable-Length Subnet Masks</a:t>
            </a:r>
          </a:p>
          <a:p>
            <a:pPr lvl="1">
              <a:buClr>
                <a:schemeClr val="accent6">
                  <a:lumMod val="60000"/>
                  <a:lumOff val="40000"/>
                </a:schemeClr>
              </a:buClr>
              <a:buFont typeface="Wingdings" charset="2"/>
              <a:buChar char="§"/>
              <a:defRPr/>
            </a:pPr>
            <a:r>
              <a:rPr lang="en-GB" dirty="0" smtClean="0"/>
              <a:t>routing does not assume that all subnets are the same size</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Internet History</a:t>
            </a:r>
          </a:p>
        </p:txBody>
      </p:sp>
      <p:sp>
        <p:nvSpPr>
          <p:cNvPr id="38915" name="Rectangle 3"/>
          <p:cNvSpPr>
            <a:spLocks noGrp="1" noChangeArrowheads="1"/>
          </p:cNvSpPr>
          <p:nvPr>
            <p:ph sz="half" idx="1"/>
          </p:nvPr>
        </p:nvSpPr>
        <p:spPr>
          <a:xfrm>
            <a:off x="495300" y="2103438"/>
            <a:ext cx="4376738" cy="4525962"/>
          </a:xfrm>
        </p:spPr>
        <p:txBody>
          <a:bodyPr/>
          <a:lstStyle/>
          <a:p>
            <a:pPr marL="0" indent="0">
              <a:lnSpc>
                <a:spcPct val="90000"/>
              </a:lnSpc>
            </a:pPr>
            <a:r>
              <a:rPr lang="en-US" sz="2100">
                <a:solidFill>
                  <a:schemeClr val="accent2"/>
                </a:solidFill>
              </a:rPr>
              <a:t>1970:</a:t>
            </a:r>
            <a:r>
              <a:rPr lang="en-US" sz="2100"/>
              <a:t> ALOHAnet satellite network in Hawaii</a:t>
            </a:r>
          </a:p>
          <a:p>
            <a:pPr marL="0" indent="0">
              <a:lnSpc>
                <a:spcPct val="90000"/>
              </a:lnSpc>
            </a:pPr>
            <a:r>
              <a:rPr lang="en-US" sz="2100">
                <a:solidFill>
                  <a:schemeClr val="accent2"/>
                </a:solidFill>
              </a:rPr>
              <a:t>1973:</a:t>
            </a:r>
            <a:r>
              <a:rPr lang="en-US" sz="2100"/>
              <a:t> Metcalfe’s PhD thesis proposes Ethernet</a:t>
            </a:r>
          </a:p>
          <a:p>
            <a:pPr marL="0" indent="0">
              <a:lnSpc>
                <a:spcPct val="90000"/>
              </a:lnSpc>
            </a:pPr>
            <a:r>
              <a:rPr lang="en-US" sz="2100">
                <a:solidFill>
                  <a:schemeClr val="accent2"/>
                </a:solidFill>
              </a:rPr>
              <a:t>1974:</a:t>
            </a:r>
            <a:r>
              <a:rPr lang="en-US" sz="2100"/>
              <a:t> Cerf and Kahn - architecture for interconnecting networks</a:t>
            </a:r>
          </a:p>
          <a:p>
            <a:pPr marL="0" indent="0">
              <a:lnSpc>
                <a:spcPct val="90000"/>
              </a:lnSpc>
            </a:pPr>
            <a:r>
              <a:rPr lang="en-US" sz="2100">
                <a:solidFill>
                  <a:schemeClr val="accent2"/>
                </a:solidFill>
              </a:rPr>
              <a:t>late70’s:</a:t>
            </a:r>
            <a:r>
              <a:rPr lang="en-US" sz="2100"/>
              <a:t> proprietary architectures: DECnet, SNA, XNA</a:t>
            </a:r>
          </a:p>
          <a:p>
            <a:pPr marL="0" indent="0">
              <a:lnSpc>
                <a:spcPct val="90000"/>
              </a:lnSpc>
            </a:pPr>
            <a:r>
              <a:rPr lang="en-US" sz="2100">
                <a:solidFill>
                  <a:schemeClr val="accent2"/>
                </a:solidFill>
              </a:rPr>
              <a:t>late 70’s:</a:t>
            </a:r>
            <a:r>
              <a:rPr lang="en-US" sz="2100"/>
              <a:t> switching fixed length packets (ATM precursor)</a:t>
            </a:r>
          </a:p>
          <a:p>
            <a:pPr marL="0" indent="0">
              <a:lnSpc>
                <a:spcPct val="90000"/>
              </a:lnSpc>
            </a:pPr>
            <a:r>
              <a:rPr lang="en-US" sz="2100">
                <a:solidFill>
                  <a:schemeClr val="accent2"/>
                </a:solidFill>
              </a:rPr>
              <a:t>1979:</a:t>
            </a:r>
            <a:r>
              <a:rPr lang="en-US" sz="2100"/>
              <a:t> ARPAnet has 200 nodes</a:t>
            </a:r>
          </a:p>
        </p:txBody>
      </p:sp>
      <p:sp>
        <p:nvSpPr>
          <p:cNvPr id="38916" name="Rectangle 4"/>
          <p:cNvSpPr>
            <a:spLocks noGrp="1" noChangeArrowheads="1"/>
          </p:cNvSpPr>
          <p:nvPr>
            <p:ph sz="half" idx="2"/>
          </p:nvPr>
        </p:nvSpPr>
        <p:spPr>
          <a:xfrm>
            <a:off x="5076825" y="2332038"/>
            <a:ext cx="4038600" cy="4114800"/>
          </a:xfrm>
        </p:spPr>
        <p:txBody>
          <a:bodyPr/>
          <a:lstStyle/>
          <a:p>
            <a:pPr marL="0" indent="0">
              <a:lnSpc>
                <a:spcPct val="90000"/>
              </a:lnSpc>
              <a:buFont typeface="Wingdings" charset="2"/>
              <a:buNone/>
            </a:pPr>
            <a:r>
              <a:rPr lang="en-US" sz="2100">
                <a:solidFill>
                  <a:srgbClr val="FF0000"/>
                </a:solidFill>
              </a:rPr>
              <a:t>Cerf and Kahn’s internetworking principles:</a:t>
            </a:r>
          </a:p>
          <a:p>
            <a:pPr marL="457200" lvl="1" indent="0">
              <a:lnSpc>
                <a:spcPct val="90000"/>
              </a:lnSpc>
            </a:pPr>
            <a:r>
              <a:rPr lang="en-US" sz="2100"/>
              <a:t>minimalism, autonomy</a:t>
            </a:r>
            <a:r>
              <a:rPr lang="en-US" sz="2100" smtClean="0"/>
              <a:t> - no </a:t>
            </a:r>
            <a:r>
              <a:rPr lang="en-US" sz="2100"/>
              <a:t>internal changes required to interconnect networks</a:t>
            </a:r>
          </a:p>
          <a:p>
            <a:pPr marL="457200" lvl="1" indent="0">
              <a:lnSpc>
                <a:spcPct val="90000"/>
              </a:lnSpc>
            </a:pPr>
            <a:r>
              <a:rPr lang="en-US" sz="2100"/>
              <a:t>best effort service model</a:t>
            </a:r>
          </a:p>
          <a:p>
            <a:pPr marL="457200" lvl="1" indent="0">
              <a:lnSpc>
                <a:spcPct val="90000"/>
              </a:lnSpc>
            </a:pPr>
            <a:r>
              <a:rPr lang="en-US" sz="2100"/>
              <a:t>stateless routers</a:t>
            </a:r>
          </a:p>
          <a:p>
            <a:pPr marL="457200" lvl="1" indent="0">
              <a:lnSpc>
                <a:spcPct val="90000"/>
              </a:lnSpc>
            </a:pPr>
            <a:r>
              <a:rPr lang="en-US" sz="2100"/>
              <a:t>decentralized control</a:t>
            </a:r>
          </a:p>
          <a:p>
            <a:pPr marL="0" indent="0">
              <a:lnSpc>
                <a:spcPct val="90000"/>
              </a:lnSpc>
              <a:buFont typeface="Wingdings" charset="2"/>
              <a:buNone/>
            </a:pPr>
            <a:r>
              <a:rPr lang="en-US" sz="2100">
                <a:solidFill>
                  <a:srgbClr val="FF0000"/>
                </a:solidFill>
              </a:rPr>
              <a:t>define today’s Internet architecture</a:t>
            </a:r>
            <a:endParaRPr lang="en-US" sz="2500"/>
          </a:p>
        </p:txBody>
      </p:sp>
      <p:sp>
        <p:nvSpPr>
          <p:cNvPr id="38917" name="Rectangle 5"/>
          <p:cNvSpPr>
            <a:spLocks noChangeArrowheads="1"/>
          </p:cNvSpPr>
          <p:nvPr/>
        </p:nvSpPr>
        <p:spPr bwMode="auto">
          <a:xfrm>
            <a:off x="568325" y="1531938"/>
            <a:ext cx="8632825" cy="647700"/>
          </a:xfrm>
          <a:prstGeom prst="rect">
            <a:avLst/>
          </a:prstGeom>
          <a:noFill/>
          <a:ln w="9525">
            <a:noFill/>
            <a:miter lim="800000"/>
            <a:headEnd/>
            <a:tailEnd/>
          </a:ln>
        </p:spPr>
        <p:txBody>
          <a:bodyPr lIns="95771" tIns="47885" rIns="95771" bIns="47885" anchor="ctr">
            <a:prstTxWarp prst="textNoShape">
              <a:avLst/>
            </a:prstTxWarp>
          </a:bodyPr>
          <a:lstStyle/>
          <a:p>
            <a:pPr defTabSz="903288"/>
            <a:r>
              <a:rPr lang="en-US" i="1">
                <a:solidFill>
                  <a:srgbClr val="FF0000"/>
                </a:solidFill>
                <a:latin typeface="Comic Sans MS" charset="0"/>
              </a:rPr>
              <a:t>1972-1980: Internetworking, new and proprietary nets</a:t>
            </a:r>
            <a:endParaRPr lang="en-US" sz="4000" u="sng">
              <a:solidFill>
                <a:schemeClr val="accent2"/>
              </a:solidFill>
              <a:latin typeface="Comic Sans MS" charset="0"/>
            </a:endParaRPr>
          </a:p>
        </p:txBody>
      </p:sp>
      <p:sp>
        <p:nvSpPr>
          <p:cNvPr id="38918" name="Rectangle 6"/>
          <p:cNvSpPr>
            <a:spLocks noChangeArrowheads="1"/>
          </p:cNvSpPr>
          <p:nvPr/>
        </p:nvSpPr>
        <p:spPr bwMode="auto">
          <a:xfrm>
            <a:off x="5027613" y="2274888"/>
            <a:ext cx="4127500" cy="4143375"/>
          </a:xfrm>
          <a:prstGeom prst="rect">
            <a:avLst/>
          </a:prstGeom>
          <a:noFill/>
          <a:ln w="28575">
            <a:solidFill>
              <a:schemeClr val="accent2"/>
            </a:solidFill>
            <a:miter lim="800000"/>
            <a:headEnd/>
            <a:tailEnd/>
          </a:ln>
        </p:spPr>
        <p:txBody>
          <a:bodyPr wrap="none" lIns="101334" tIns="50667" rIns="101334" bIns="50667"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p:txBody>
          <a:bodyPr/>
          <a:lstStyle/>
          <a:p>
            <a:r>
              <a:rPr lang="en-GB" smtClean="0"/>
              <a:t>Classless addressing example</a:t>
            </a:r>
          </a:p>
        </p:txBody>
      </p:sp>
      <p:sp>
        <p:nvSpPr>
          <p:cNvPr id="139267"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sz="2600" dirty="0" smtClean="0"/>
              <a:t>An ISP gets a large block of addresses</a:t>
            </a:r>
          </a:p>
          <a:p>
            <a:pPr lvl="1">
              <a:buClr>
                <a:schemeClr val="accent6">
                  <a:lumMod val="60000"/>
                  <a:lumOff val="40000"/>
                </a:schemeClr>
              </a:buClr>
              <a:buFont typeface="Wingdings" charset="2"/>
              <a:buChar char="§"/>
              <a:defRPr/>
            </a:pPr>
            <a:r>
              <a:rPr lang="en-GB" sz="2200" dirty="0" smtClean="0"/>
              <a:t>e.g., a /16 prefix, or 65536 separate addresses</a:t>
            </a:r>
          </a:p>
          <a:p>
            <a:pPr>
              <a:buClr>
                <a:schemeClr val="accent6">
                  <a:lumMod val="60000"/>
                  <a:lumOff val="40000"/>
                </a:schemeClr>
              </a:buClr>
              <a:buFont typeface="Wingdings" charset="2"/>
              <a:buChar char="§"/>
              <a:defRPr/>
            </a:pPr>
            <a:r>
              <a:rPr lang="en-GB" sz="2600" dirty="0" smtClean="0"/>
              <a:t>Allocate smaller blocks to customers</a:t>
            </a:r>
          </a:p>
          <a:p>
            <a:pPr lvl="1">
              <a:buClr>
                <a:schemeClr val="accent6">
                  <a:lumMod val="60000"/>
                  <a:lumOff val="40000"/>
                </a:schemeClr>
              </a:buClr>
              <a:buFont typeface="Wingdings" charset="2"/>
              <a:buChar char="§"/>
              <a:defRPr/>
            </a:pPr>
            <a:r>
              <a:rPr lang="en-GB" sz="2200" dirty="0" smtClean="0"/>
              <a:t>e.g., a /22 prefix (1024 addresses) to one customer, and a /28 prefix (16 addresses) to another customer (and some space left over for other customers)</a:t>
            </a:r>
          </a:p>
          <a:p>
            <a:pPr>
              <a:buClr>
                <a:schemeClr val="accent6">
                  <a:lumMod val="60000"/>
                  <a:lumOff val="40000"/>
                </a:schemeClr>
              </a:buClr>
              <a:buFont typeface="Wingdings" charset="2"/>
              <a:buChar char="§"/>
              <a:defRPr/>
            </a:pPr>
            <a:r>
              <a:rPr lang="en-GB" sz="2600" dirty="0" smtClean="0"/>
              <a:t>An organisation that gets a /22 prefix from their ISP divides it into smaller blocks</a:t>
            </a:r>
          </a:p>
          <a:p>
            <a:pPr lvl="1">
              <a:buClr>
                <a:schemeClr val="accent6">
                  <a:lumMod val="60000"/>
                  <a:lumOff val="40000"/>
                </a:schemeClr>
              </a:buClr>
              <a:buFont typeface="Wingdings" charset="2"/>
              <a:buChar char="§"/>
              <a:defRPr/>
            </a:pPr>
            <a:r>
              <a:rPr lang="en-GB" sz="2200" dirty="0" smtClean="0"/>
              <a:t>e.g. a /26 prefix (64 addresses) for one department, and a /27 prefix (32 addresses) for another department (and some space left over for other internal networks)</a:t>
            </a:r>
            <a:endParaRPr lang="en-GB"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1"/>
          <p:cNvSpPr>
            <a:spLocks noGrp="1" noChangeArrowheads="1"/>
          </p:cNvSpPr>
          <p:nvPr>
            <p:ph type="title"/>
          </p:nvPr>
        </p:nvSpPr>
        <p:spPr/>
        <p:txBody>
          <a:bodyPr/>
          <a:lstStyle/>
          <a:p>
            <a:r>
              <a:rPr lang="en-GB" smtClean="0"/>
              <a:t>Classless addressing exercise</a:t>
            </a:r>
          </a:p>
        </p:txBody>
      </p:sp>
      <p:sp>
        <p:nvSpPr>
          <p:cNvPr id="14131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sz="2400" dirty="0" smtClean="0"/>
              <a:t>Consider the address block 133.27.162.0/23</a:t>
            </a:r>
          </a:p>
          <a:p>
            <a:pPr>
              <a:buClr>
                <a:schemeClr val="accent6">
                  <a:lumMod val="60000"/>
                  <a:lumOff val="40000"/>
                </a:schemeClr>
              </a:buClr>
              <a:buFont typeface="Wingdings" charset="2"/>
              <a:buChar char="§"/>
              <a:defRPr/>
            </a:pPr>
            <a:r>
              <a:rPr lang="en-GB" sz="2400" dirty="0" smtClean="0"/>
              <a:t>Allocate 5 separate /29 blocks, one /27 block, and one /25 block</a:t>
            </a:r>
          </a:p>
          <a:p>
            <a:pPr>
              <a:buClr>
                <a:schemeClr val="accent6">
                  <a:lumMod val="60000"/>
                  <a:lumOff val="40000"/>
                </a:schemeClr>
              </a:buClr>
              <a:buFont typeface="Wingdings" charset="2"/>
              <a:buChar char="§"/>
              <a:defRPr/>
            </a:pPr>
            <a:r>
              <a:rPr lang="en-GB" sz="2400" dirty="0" smtClean="0"/>
              <a:t>What are the IP addresses of each block allocated above?</a:t>
            </a:r>
          </a:p>
          <a:p>
            <a:pPr lvl="1">
              <a:buClr>
                <a:schemeClr val="accent6">
                  <a:lumMod val="60000"/>
                  <a:lumOff val="40000"/>
                </a:schemeClr>
              </a:buClr>
              <a:buFont typeface="Wingdings" charset="2"/>
              <a:buChar char="§"/>
              <a:defRPr/>
            </a:pPr>
            <a:r>
              <a:rPr lang="en-GB" sz="2000" dirty="0" smtClean="0"/>
              <a:t>in prefix length notation</a:t>
            </a:r>
          </a:p>
          <a:p>
            <a:pPr lvl="1">
              <a:buClr>
                <a:schemeClr val="accent6">
                  <a:lumMod val="60000"/>
                  <a:lumOff val="40000"/>
                </a:schemeClr>
              </a:buClr>
              <a:buFont typeface="Wingdings" charset="2"/>
              <a:buChar char="§"/>
              <a:defRPr/>
            </a:pPr>
            <a:r>
              <a:rPr lang="en-GB" sz="2000" dirty="0" err="1" smtClean="0"/>
              <a:t>netmasks</a:t>
            </a:r>
            <a:r>
              <a:rPr lang="en-GB" sz="2000" dirty="0" smtClean="0"/>
              <a:t> in decimal</a:t>
            </a:r>
          </a:p>
          <a:p>
            <a:pPr lvl="1">
              <a:buClr>
                <a:schemeClr val="accent6">
                  <a:lumMod val="60000"/>
                  <a:lumOff val="40000"/>
                </a:schemeClr>
              </a:buClr>
              <a:buFont typeface="Wingdings" charset="2"/>
              <a:buChar char="§"/>
              <a:defRPr/>
            </a:pPr>
            <a:r>
              <a:rPr lang="en-GB" sz="2000" dirty="0" smtClean="0"/>
              <a:t>IP address ranges</a:t>
            </a:r>
          </a:p>
          <a:p>
            <a:pPr>
              <a:buClr>
                <a:schemeClr val="accent6">
                  <a:lumMod val="60000"/>
                  <a:lumOff val="40000"/>
                </a:schemeClr>
              </a:buClr>
              <a:buFont typeface="Wingdings" charset="2"/>
              <a:buChar char="§"/>
              <a:defRPr/>
            </a:pPr>
            <a:r>
              <a:rPr lang="en-GB" sz="2400" dirty="0" smtClean="0"/>
              <a:t>What blocks are still available (not yet allocated)?</a:t>
            </a:r>
          </a:p>
          <a:p>
            <a:pPr>
              <a:buClr>
                <a:schemeClr val="accent6">
                  <a:lumMod val="60000"/>
                  <a:lumOff val="40000"/>
                </a:schemeClr>
              </a:buClr>
              <a:buFont typeface="Wingdings" charset="2"/>
              <a:buChar char="§"/>
              <a:defRPr/>
            </a:pPr>
            <a:r>
              <a:rPr lang="en-GB" sz="2400" dirty="0" smtClean="0"/>
              <a:t>How big is the largest available block?</a:t>
            </a:r>
            <a:endParaRPr lang="en-GB"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742950" y="685800"/>
            <a:ext cx="8416925" cy="2127250"/>
          </a:xfrm>
          <a:prstGeom prst="rect">
            <a:avLst/>
          </a:prstGeom>
          <a:noFill/>
          <a:ln w="9525">
            <a:noFill/>
            <a:round/>
            <a:headEnd/>
            <a:tailEnd/>
          </a:ln>
        </p:spPr>
        <p:txBody>
          <a:bodyPr lIns="90000" tIns="61416" rIns="90000" bIns="4680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IPv6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1"/>
          <p:cNvSpPr>
            <a:spLocks noGrp="1" noChangeArrowheads="1"/>
          </p:cNvSpPr>
          <p:nvPr>
            <p:ph type="title"/>
          </p:nvPr>
        </p:nvSpPr>
        <p:spPr/>
        <p:txBody>
          <a:bodyPr/>
          <a:lstStyle/>
          <a:p>
            <a:r>
              <a:rPr lang="en-GB" smtClean="0"/>
              <a:t>IP version 6</a:t>
            </a:r>
          </a:p>
        </p:txBody>
      </p:sp>
      <p:sp>
        <p:nvSpPr>
          <p:cNvPr id="145411" name="Rectangle 2"/>
          <p:cNvSpPr>
            <a:spLocks noGrp="1" noChangeArrowheads="1"/>
          </p:cNvSpPr>
          <p:nvPr>
            <p:ph type="body" idx="1"/>
          </p:nvPr>
        </p:nvSpPr>
        <p:spPr>
          <a:xfrm>
            <a:off x="495300" y="1493838"/>
            <a:ext cx="8905875" cy="4525962"/>
          </a:xfrm>
        </p:spPr>
        <p:txBody>
          <a:bodyPr/>
          <a:lstStyle/>
          <a:p>
            <a:pPr>
              <a:buClr>
                <a:srgbClr val="7878DE"/>
              </a:buClr>
              <a:buFont typeface="Wingdings" charset="2"/>
              <a:buChar char="§"/>
            </a:pPr>
            <a:r>
              <a:rPr lang="en-GB" dirty="0" smtClean="0"/>
              <a:t>IPv6 designed as successor to IPv4</a:t>
            </a:r>
          </a:p>
          <a:p>
            <a:pPr lvl="1">
              <a:lnSpc>
                <a:spcPct val="100000"/>
              </a:lnSpc>
              <a:buClr>
                <a:srgbClr val="7878DE"/>
              </a:buClr>
              <a:buFont typeface="Wingdings" charset="2"/>
              <a:buChar char="§"/>
            </a:pPr>
            <a:r>
              <a:rPr lang="en-GB" dirty="0" smtClean="0"/>
              <a:t>Expanded address space</a:t>
            </a:r>
          </a:p>
          <a:p>
            <a:pPr lvl="2">
              <a:lnSpc>
                <a:spcPct val="100000"/>
              </a:lnSpc>
              <a:buClr>
                <a:srgbClr val="7878DE"/>
              </a:buClr>
              <a:buFont typeface="Wingdings" charset="2"/>
              <a:buChar char="§"/>
            </a:pPr>
            <a:r>
              <a:rPr lang="en-GB" dirty="0" smtClean="0"/>
              <a:t>Address length quadrupled to 16 bytes (128 bits)‏</a:t>
            </a:r>
          </a:p>
          <a:p>
            <a:pPr lvl="1">
              <a:lnSpc>
                <a:spcPct val="100000"/>
              </a:lnSpc>
              <a:buClr>
                <a:srgbClr val="7878DE"/>
              </a:buClr>
              <a:buFont typeface="Wingdings" charset="2"/>
              <a:buChar char="§"/>
            </a:pPr>
            <a:r>
              <a:rPr lang="en-GB" dirty="0" smtClean="0"/>
              <a:t>Header Format Simplification</a:t>
            </a:r>
          </a:p>
          <a:p>
            <a:pPr lvl="2">
              <a:lnSpc>
                <a:spcPct val="100000"/>
              </a:lnSpc>
              <a:buClr>
                <a:srgbClr val="7878DE"/>
              </a:buClr>
              <a:buFont typeface="Wingdings" charset="2"/>
              <a:buChar char="§"/>
            </a:pPr>
            <a:r>
              <a:rPr lang="en-GB" dirty="0" smtClean="0"/>
              <a:t>Fixed length, optional headers are daisy-chained</a:t>
            </a:r>
          </a:p>
          <a:p>
            <a:pPr lvl="1">
              <a:lnSpc>
                <a:spcPct val="100000"/>
              </a:lnSpc>
              <a:buClr>
                <a:srgbClr val="7878DE"/>
              </a:buClr>
              <a:buFont typeface="Wingdings" charset="2"/>
              <a:buChar char="§"/>
            </a:pPr>
            <a:r>
              <a:rPr lang="en-GB" dirty="0" smtClean="0"/>
              <a:t>No checksum at the IP network layer</a:t>
            </a:r>
          </a:p>
          <a:p>
            <a:pPr lvl="1">
              <a:lnSpc>
                <a:spcPct val="100000"/>
              </a:lnSpc>
              <a:buClr>
                <a:srgbClr val="7878DE"/>
              </a:buClr>
              <a:buFont typeface="Wingdings" charset="2"/>
              <a:buChar char="§"/>
            </a:pPr>
            <a:r>
              <a:rPr lang="en-GB" dirty="0" smtClean="0"/>
              <a:t>64 bits aligned fields in the header</a:t>
            </a:r>
          </a:p>
          <a:p>
            <a:pPr lvl="1">
              <a:lnSpc>
                <a:spcPct val="100000"/>
              </a:lnSpc>
              <a:buClr>
                <a:srgbClr val="7878DE"/>
              </a:buClr>
              <a:buFont typeface="Wingdings" charset="2"/>
              <a:buChar char="§"/>
            </a:pPr>
            <a:r>
              <a:rPr lang="en-GB" dirty="0" smtClean="0"/>
              <a:t>Authentication and Privacy Capabilities</a:t>
            </a:r>
          </a:p>
          <a:p>
            <a:pPr lvl="2">
              <a:lnSpc>
                <a:spcPct val="100000"/>
              </a:lnSpc>
              <a:buClr>
                <a:srgbClr val="7878DE"/>
              </a:buClr>
              <a:buFont typeface="Wingdings" charset="2"/>
              <a:buChar char="§"/>
            </a:pPr>
            <a:r>
              <a:rPr lang="en-GB" dirty="0" err="1" smtClean="0"/>
              <a:t>IPsec</a:t>
            </a:r>
            <a:r>
              <a:rPr lang="en-GB" dirty="0" smtClean="0"/>
              <a:t> is mandated</a:t>
            </a:r>
          </a:p>
          <a:p>
            <a:pPr lvl="1">
              <a:lnSpc>
                <a:spcPct val="100000"/>
              </a:lnSpc>
              <a:buClr>
                <a:srgbClr val="7878DE"/>
              </a:buClr>
              <a:buFont typeface="Wingdings" charset="2"/>
              <a:buChar char="§"/>
            </a:pPr>
            <a:r>
              <a:rPr lang="en-GB" dirty="0" smtClean="0"/>
              <a:t>No more broadcast</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1"/>
          <p:cNvSpPr>
            <a:spLocks noGrp="1" noChangeArrowheads="1"/>
          </p:cNvSpPr>
          <p:nvPr>
            <p:ph type="title"/>
          </p:nvPr>
        </p:nvSpPr>
        <p:spPr/>
        <p:txBody>
          <a:bodyPr/>
          <a:lstStyle/>
          <a:p>
            <a:r>
              <a:rPr lang="en-GB" smtClean="0"/>
              <a:t>IPv4 and IPv6 Header Comparison</a:t>
            </a:r>
          </a:p>
        </p:txBody>
      </p:sp>
      <p:sp>
        <p:nvSpPr>
          <p:cNvPr id="151555" name="Rectangle 2"/>
          <p:cNvSpPr>
            <a:spLocks noChangeArrowheads="1"/>
          </p:cNvSpPr>
          <p:nvPr/>
        </p:nvSpPr>
        <p:spPr bwMode="auto">
          <a:xfrm>
            <a:off x="0" y="1536700"/>
            <a:ext cx="4951413" cy="412750"/>
          </a:xfrm>
          <a:prstGeom prst="rect">
            <a:avLst/>
          </a:prstGeom>
          <a:noFill/>
          <a:ln w="9525">
            <a:noFill/>
            <a:round/>
            <a:headEnd/>
            <a:tailEnd/>
          </a:ln>
        </p:spPr>
        <p:txBody>
          <a:bodyPr lIns="73080" tIns="57528" rIns="73080" bIns="36360">
            <a:prstTxWarp prst="textNoShape">
              <a:avLst/>
            </a:prstTxWarp>
            <a:spAutoFit/>
          </a:bodyPr>
          <a:lstStyle/>
          <a:p>
            <a:pPr algn="ctr" eaLnBrk="1">
              <a:lnSpc>
                <a:spcPct val="93000"/>
              </a:lnSpc>
              <a:tabLst>
                <a:tab pos="723900" algn="l"/>
                <a:tab pos="1447800" algn="l"/>
                <a:tab pos="2171700" algn="l"/>
                <a:tab pos="2895600" algn="l"/>
                <a:tab pos="3619500" algn="l"/>
                <a:tab pos="4343400" algn="l"/>
              </a:tabLst>
            </a:pPr>
            <a:r>
              <a:rPr lang="en-GB" b="1">
                <a:solidFill>
                  <a:srgbClr val="000000"/>
                </a:solidFill>
                <a:latin typeface="Arial" charset="0"/>
                <a:ea typeface="DejaVu Sans" charset="0"/>
                <a:cs typeface="DejaVu Sans" charset="0"/>
              </a:rPr>
              <a:t>IPv4 Header</a:t>
            </a:r>
          </a:p>
        </p:txBody>
      </p:sp>
      <p:sp>
        <p:nvSpPr>
          <p:cNvPr id="151556" name="Rectangle 3"/>
          <p:cNvSpPr>
            <a:spLocks noChangeArrowheads="1"/>
          </p:cNvSpPr>
          <p:nvPr/>
        </p:nvSpPr>
        <p:spPr bwMode="auto">
          <a:xfrm>
            <a:off x="4951413" y="1524000"/>
            <a:ext cx="4951412" cy="412750"/>
          </a:xfrm>
          <a:prstGeom prst="rect">
            <a:avLst/>
          </a:prstGeom>
          <a:noFill/>
          <a:ln w="9525">
            <a:noFill/>
            <a:round/>
            <a:headEnd/>
            <a:tailEnd/>
          </a:ln>
        </p:spPr>
        <p:txBody>
          <a:bodyPr lIns="73080" tIns="57528" rIns="73080" bIns="36360">
            <a:prstTxWarp prst="textNoShape">
              <a:avLst/>
            </a:prstTxWarp>
            <a:spAutoFit/>
          </a:bodyPr>
          <a:lstStyle/>
          <a:p>
            <a:pPr algn="ctr" eaLnBrk="1">
              <a:lnSpc>
                <a:spcPct val="93000"/>
              </a:lnSpc>
              <a:tabLst>
                <a:tab pos="723900" algn="l"/>
                <a:tab pos="1447800" algn="l"/>
                <a:tab pos="2171700" algn="l"/>
                <a:tab pos="2895600" algn="l"/>
                <a:tab pos="3619500" algn="l"/>
                <a:tab pos="4343400" algn="l"/>
              </a:tabLst>
            </a:pPr>
            <a:r>
              <a:rPr lang="en-GB" b="1">
                <a:solidFill>
                  <a:srgbClr val="000000"/>
                </a:solidFill>
                <a:latin typeface="Arial" charset="0"/>
                <a:ea typeface="DejaVu Sans" charset="0"/>
                <a:cs typeface="DejaVu Sans" charset="0"/>
              </a:rPr>
              <a:t>IPv6 Header</a:t>
            </a:r>
          </a:p>
        </p:txBody>
      </p:sp>
      <p:sp>
        <p:nvSpPr>
          <p:cNvPr id="151557" name="Text Box 4"/>
          <p:cNvSpPr txBox="1">
            <a:spLocks noChangeArrowheads="1"/>
          </p:cNvSpPr>
          <p:nvPr/>
        </p:nvSpPr>
        <p:spPr bwMode="auto">
          <a:xfrm>
            <a:off x="855663" y="5211763"/>
            <a:ext cx="3714750" cy="1184275"/>
          </a:xfrm>
          <a:prstGeom prst="rect">
            <a:avLst/>
          </a:prstGeom>
          <a:noFill/>
          <a:ln w="9525">
            <a:noFill/>
            <a:round/>
            <a:headEnd/>
            <a:tailEnd/>
          </a:ln>
        </p:spPr>
        <p:txBody>
          <a:bodyPr lIns="82080" tIns="60444" rIns="82080" bIns="41040" anchorCtr="1">
            <a:prstTxWarp prst="textNoShape">
              <a:avLst/>
            </a:prstTxWarp>
            <a:spAutoFit/>
          </a:bodyPr>
          <a:lstStyle/>
          <a:p>
            <a:pPr eaLnBrk="1">
              <a:lnSpc>
                <a:spcPct val="93000"/>
              </a:lnSpc>
              <a:spcBef>
                <a:spcPts val="875"/>
              </a:spcBef>
              <a:tabLst>
                <a:tab pos="723900" algn="l"/>
                <a:tab pos="1447800" algn="l"/>
                <a:tab pos="2171700" algn="l"/>
                <a:tab pos="2895600" algn="l"/>
                <a:tab pos="3619500" algn="l"/>
              </a:tabLst>
            </a:pPr>
            <a:r>
              <a:rPr lang="en-GB" sz="1400" b="1">
                <a:solidFill>
                  <a:srgbClr val="000000"/>
                </a:solidFill>
                <a:latin typeface="Arial" charset="0"/>
                <a:ea typeface="DejaVu Sans" charset="0"/>
                <a:cs typeface="DejaVu Sans" charset="0"/>
              </a:rPr>
              <a:t>Field’s name kept from IPv4 to IPv6</a:t>
            </a:r>
          </a:p>
          <a:p>
            <a:pPr eaLnBrk="1">
              <a:lnSpc>
                <a:spcPct val="89000"/>
              </a:lnSpc>
              <a:spcBef>
                <a:spcPts val="875"/>
              </a:spcBef>
              <a:tabLst>
                <a:tab pos="723900" algn="l"/>
                <a:tab pos="1447800" algn="l"/>
                <a:tab pos="2171700" algn="l"/>
                <a:tab pos="2895600" algn="l"/>
                <a:tab pos="3619500" algn="l"/>
              </a:tabLst>
            </a:pPr>
            <a:r>
              <a:rPr lang="en-GB" sz="1400" b="1">
                <a:solidFill>
                  <a:srgbClr val="000000"/>
                </a:solidFill>
                <a:latin typeface="Arial" charset="0"/>
                <a:ea typeface="DejaVu Sans" charset="0"/>
                <a:cs typeface="DejaVu Sans" charset="0"/>
              </a:rPr>
              <a:t>Fields not kept in IPv6</a:t>
            </a:r>
          </a:p>
          <a:p>
            <a:pPr eaLnBrk="1">
              <a:lnSpc>
                <a:spcPct val="89000"/>
              </a:lnSpc>
              <a:spcBef>
                <a:spcPts val="875"/>
              </a:spcBef>
              <a:tabLst>
                <a:tab pos="723900" algn="l"/>
                <a:tab pos="1447800" algn="l"/>
                <a:tab pos="2171700" algn="l"/>
                <a:tab pos="2895600" algn="l"/>
                <a:tab pos="3619500" algn="l"/>
              </a:tabLst>
            </a:pPr>
            <a:r>
              <a:rPr lang="en-GB" sz="1400" b="1">
                <a:solidFill>
                  <a:srgbClr val="000000"/>
                </a:solidFill>
                <a:latin typeface="Arial" charset="0"/>
                <a:ea typeface="DejaVu Sans" charset="0"/>
                <a:cs typeface="DejaVu Sans" charset="0"/>
              </a:rPr>
              <a:t>Name and position changed in IPv6</a:t>
            </a:r>
          </a:p>
          <a:p>
            <a:pPr eaLnBrk="1">
              <a:lnSpc>
                <a:spcPct val="89000"/>
              </a:lnSpc>
              <a:spcBef>
                <a:spcPts val="875"/>
              </a:spcBef>
              <a:tabLst>
                <a:tab pos="723900" algn="l"/>
                <a:tab pos="1447800" algn="l"/>
                <a:tab pos="2171700" algn="l"/>
                <a:tab pos="2895600" algn="l"/>
                <a:tab pos="3619500" algn="l"/>
              </a:tabLst>
            </a:pPr>
            <a:r>
              <a:rPr lang="en-GB" sz="1400" b="1">
                <a:solidFill>
                  <a:srgbClr val="000000"/>
                </a:solidFill>
                <a:latin typeface="Arial" charset="0"/>
                <a:ea typeface="DejaVu Sans" charset="0"/>
                <a:cs typeface="DejaVu Sans" charset="0"/>
              </a:rPr>
              <a:t>New field in IPv6</a:t>
            </a:r>
          </a:p>
        </p:txBody>
      </p:sp>
      <p:sp>
        <p:nvSpPr>
          <p:cNvPr id="151558" name="Text Box 5"/>
          <p:cNvSpPr txBox="1">
            <a:spLocks noChangeArrowheads="1"/>
          </p:cNvSpPr>
          <p:nvPr/>
        </p:nvSpPr>
        <p:spPr bwMode="auto">
          <a:xfrm rot="-5400000">
            <a:off x="-227806" y="5544344"/>
            <a:ext cx="1250950" cy="338138"/>
          </a:xfrm>
          <a:prstGeom prst="rect">
            <a:avLst/>
          </a:prstGeom>
          <a:noFill/>
          <a:ln w="9525">
            <a:noFill/>
            <a:round/>
            <a:headEnd/>
            <a:tailEnd/>
          </a:ln>
        </p:spPr>
        <p:txBody>
          <a:bodyPr lIns="82080" tIns="65988" rIns="82080" bIns="41040" anchorCtr="1">
            <a:prstTxWarp prst="textNoShape">
              <a:avLst/>
            </a:prstTxWarp>
            <a:spAutoFit/>
          </a:bodyPr>
          <a:lstStyle/>
          <a:p>
            <a:pP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Legend</a:t>
            </a:r>
          </a:p>
        </p:txBody>
      </p:sp>
      <p:grpSp>
        <p:nvGrpSpPr>
          <p:cNvPr id="151559" name="Group 6"/>
          <p:cNvGrpSpPr>
            <a:grpSpLocks/>
          </p:cNvGrpSpPr>
          <p:nvPr/>
        </p:nvGrpSpPr>
        <p:grpSpPr bwMode="auto">
          <a:xfrm>
            <a:off x="4992688" y="1968500"/>
            <a:ext cx="4868862" cy="4495800"/>
            <a:chOff x="3145" y="1240"/>
            <a:chExt cx="3067" cy="2832"/>
          </a:xfrm>
        </p:grpSpPr>
        <p:sp>
          <p:nvSpPr>
            <p:cNvPr id="151594" name="Rectangle 7"/>
            <p:cNvSpPr>
              <a:spLocks noChangeArrowheads="1"/>
            </p:cNvSpPr>
            <p:nvPr/>
          </p:nvSpPr>
          <p:spPr bwMode="auto">
            <a:xfrm>
              <a:off x="4656" y="1795"/>
              <a:ext cx="780" cy="496"/>
            </a:xfrm>
            <a:prstGeom prst="rect">
              <a:avLst/>
            </a:prstGeom>
            <a:solidFill>
              <a:srgbClr val="99CCCC"/>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Next Header</a:t>
              </a:r>
            </a:p>
          </p:txBody>
        </p:sp>
        <p:sp>
          <p:nvSpPr>
            <p:cNvPr id="151595" name="Rectangle 8"/>
            <p:cNvSpPr>
              <a:spLocks noChangeArrowheads="1"/>
            </p:cNvSpPr>
            <p:nvPr/>
          </p:nvSpPr>
          <p:spPr bwMode="auto">
            <a:xfrm>
              <a:off x="5435" y="1795"/>
              <a:ext cx="777" cy="496"/>
            </a:xfrm>
            <a:prstGeom prst="rect">
              <a:avLst/>
            </a:prstGeom>
            <a:solidFill>
              <a:srgbClr val="99CCCC"/>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Hop Limit</a:t>
              </a:r>
            </a:p>
          </p:txBody>
        </p:sp>
        <p:sp>
          <p:nvSpPr>
            <p:cNvPr id="151596" name="Rectangle 9"/>
            <p:cNvSpPr>
              <a:spLocks noChangeArrowheads="1"/>
            </p:cNvSpPr>
            <p:nvPr/>
          </p:nvSpPr>
          <p:spPr bwMode="auto">
            <a:xfrm>
              <a:off x="4540" y="1240"/>
              <a:ext cx="1672" cy="555"/>
            </a:xfrm>
            <a:prstGeom prst="rect">
              <a:avLst/>
            </a:prstGeom>
            <a:solidFill>
              <a:srgbClr val="99CC00"/>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 pos="1447800" algn="l"/>
                  <a:tab pos="2171700" algn="l"/>
                </a:tabLst>
              </a:pPr>
              <a:r>
                <a:rPr lang="en-GB" sz="1600">
                  <a:solidFill>
                    <a:srgbClr val="FFFFFF"/>
                  </a:solidFill>
                  <a:latin typeface="Verdana" charset="0"/>
                </a:rPr>
                <a:t>Flow Label</a:t>
              </a:r>
            </a:p>
          </p:txBody>
        </p:sp>
        <p:sp>
          <p:nvSpPr>
            <p:cNvPr id="151597" name="Rectangle 10"/>
            <p:cNvSpPr>
              <a:spLocks noChangeArrowheads="1"/>
            </p:cNvSpPr>
            <p:nvPr/>
          </p:nvSpPr>
          <p:spPr bwMode="auto">
            <a:xfrm>
              <a:off x="3668" y="1240"/>
              <a:ext cx="872" cy="555"/>
            </a:xfrm>
            <a:prstGeom prst="rect">
              <a:avLst/>
            </a:prstGeom>
            <a:solidFill>
              <a:srgbClr val="99CCCC"/>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Traffic Class</a:t>
              </a:r>
            </a:p>
          </p:txBody>
        </p:sp>
        <p:sp>
          <p:nvSpPr>
            <p:cNvPr id="151598" name="Rectangle 11"/>
            <p:cNvSpPr>
              <a:spLocks noChangeArrowheads="1"/>
            </p:cNvSpPr>
            <p:nvPr/>
          </p:nvSpPr>
          <p:spPr bwMode="auto">
            <a:xfrm>
              <a:off x="3145" y="3172"/>
              <a:ext cx="3067" cy="900"/>
            </a:xfrm>
            <a:prstGeom prst="rect">
              <a:avLst/>
            </a:prstGeom>
            <a:solidFill>
              <a:srgbClr val="EEB30E"/>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 pos="1447800" algn="l"/>
                  <a:tab pos="2171700" algn="l"/>
                  <a:tab pos="2895600" algn="l"/>
                  <a:tab pos="3619500" algn="l"/>
                  <a:tab pos="4343400" algn="l"/>
                </a:tabLst>
              </a:pPr>
              <a:r>
                <a:rPr lang="en-GB" sz="1600">
                  <a:solidFill>
                    <a:srgbClr val="000000"/>
                  </a:solidFill>
                  <a:latin typeface="Verdana" charset="0"/>
                </a:rPr>
                <a:t>Destination Address</a:t>
              </a:r>
            </a:p>
          </p:txBody>
        </p:sp>
        <p:sp>
          <p:nvSpPr>
            <p:cNvPr id="151599" name="Rectangle 12"/>
            <p:cNvSpPr>
              <a:spLocks noChangeArrowheads="1"/>
            </p:cNvSpPr>
            <p:nvPr/>
          </p:nvSpPr>
          <p:spPr bwMode="auto">
            <a:xfrm>
              <a:off x="3145" y="2291"/>
              <a:ext cx="3067" cy="881"/>
            </a:xfrm>
            <a:prstGeom prst="rect">
              <a:avLst/>
            </a:prstGeom>
            <a:solidFill>
              <a:srgbClr val="EEB30E"/>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 pos="1447800" algn="l"/>
                  <a:tab pos="2171700" algn="l"/>
                  <a:tab pos="2895600" algn="l"/>
                  <a:tab pos="3619500" algn="l"/>
                  <a:tab pos="4343400" algn="l"/>
                </a:tabLst>
              </a:pPr>
              <a:r>
                <a:rPr lang="en-GB" sz="1600">
                  <a:solidFill>
                    <a:srgbClr val="000000"/>
                  </a:solidFill>
                  <a:latin typeface="Verdana" charset="0"/>
                </a:rPr>
                <a:t>Source Address</a:t>
              </a:r>
            </a:p>
          </p:txBody>
        </p:sp>
        <p:sp>
          <p:nvSpPr>
            <p:cNvPr id="151600" name="Rectangle 13"/>
            <p:cNvSpPr>
              <a:spLocks noChangeArrowheads="1"/>
            </p:cNvSpPr>
            <p:nvPr/>
          </p:nvSpPr>
          <p:spPr bwMode="auto">
            <a:xfrm>
              <a:off x="3145" y="1795"/>
              <a:ext cx="1511" cy="496"/>
            </a:xfrm>
            <a:prstGeom prst="rect">
              <a:avLst/>
            </a:prstGeom>
            <a:solidFill>
              <a:srgbClr val="99CCCC"/>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 pos="1447800" algn="l"/>
                  <a:tab pos="2171700" algn="l"/>
                </a:tabLst>
              </a:pPr>
              <a:r>
                <a:rPr lang="en-GB" sz="1600">
                  <a:solidFill>
                    <a:srgbClr val="000000"/>
                  </a:solidFill>
                  <a:latin typeface="Verdana" charset="0"/>
                </a:rPr>
                <a:t>Payload Length</a:t>
              </a:r>
            </a:p>
          </p:txBody>
        </p:sp>
        <p:sp>
          <p:nvSpPr>
            <p:cNvPr id="151601" name="Rectangle 14"/>
            <p:cNvSpPr>
              <a:spLocks noChangeArrowheads="1"/>
            </p:cNvSpPr>
            <p:nvPr/>
          </p:nvSpPr>
          <p:spPr bwMode="auto">
            <a:xfrm>
              <a:off x="3145" y="1240"/>
              <a:ext cx="523" cy="555"/>
            </a:xfrm>
            <a:prstGeom prst="rect">
              <a:avLst/>
            </a:prstGeom>
            <a:solidFill>
              <a:srgbClr val="EEB30E"/>
            </a:solidFill>
            <a:ln w="9525">
              <a:noFill/>
              <a:round/>
              <a:headEnd/>
              <a:tailEnd/>
            </a:ln>
          </p:spPr>
          <p:txBody>
            <a:bodyPr lIns="45720" tIns="46800" rIns="45720" bIns="46800" anchor="ctr">
              <a:prstTxWarp prst="textNoShape">
                <a:avLst/>
              </a:prstTxWarp>
            </a:bodyPr>
            <a:lstStyle/>
            <a:p>
              <a:pPr algn="ctr" eaLnBrk="1" hangingPunct="1">
                <a:lnSpc>
                  <a:spcPct val="102000"/>
                </a:lnSpc>
                <a:tabLst>
                  <a:tab pos="723900" algn="l"/>
                </a:tabLst>
              </a:pPr>
              <a:r>
                <a:rPr lang="en-GB" sz="1500">
                  <a:solidFill>
                    <a:srgbClr val="000000"/>
                  </a:solidFill>
                  <a:latin typeface="Verdana" charset="0"/>
                </a:rPr>
                <a:t>Version</a:t>
              </a:r>
            </a:p>
          </p:txBody>
        </p:sp>
        <p:sp>
          <p:nvSpPr>
            <p:cNvPr id="151602" name="Line 15"/>
            <p:cNvSpPr>
              <a:spLocks noChangeShapeType="1"/>
            </p:cNvSpPr>
            <p:nvPr/>
          </p:nvSpPr>
          <p:spPr bwMode="auto">
            <a:xfrm>
              <a:off x="3145" y="1795"/>
              <a:ext cx="3067"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3" name="Line 16"/>
            <p:cNvSpPr>
              <a:spLocks noChangeShapeType="1"/>
            </p:cNvSpPr>
            <p:nvPr/>
          </p:nvSpPr>
          <p:spPr bwMode="auto">
            <a:xfrm>
              <a:off x="3145" y="2291"/>
              <a:ext cx="3067"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4" name="Line 17"/>
            <p:cNvSpPr>
              <a:spLocks noChangeShapeType="1"/>
            </p:cNvSpPr>
            <p:nvPr/>
          </p:nvSpPr>
          <p:spPr bwMode="auto">
            <a:xfrm>
              <a:off x="3145" y="4072"/>
              <a:ext cx="3067"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5" name="Line 18"/>
            <p:cNvSpPr>
              <a:spLocks noChangeShapeType="1"/>
            </p:cNvSpPr>
            <p:nvPr/>
          </p:nvSpPr>
          <p:spPr bwMode="auto">
            <a:xfrm>
              <a:off x="3145" y="3172"/>
              <a:ext cx="3067"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6" name="Line 19"/>
            <p:cNvSpPr>
              <a:spLocks noChangeShapeType="1"/>
            </p:cNvSpPr>
            <p:nvPr/>
          </p:nvSpPr>
          <p:spPr bwMode="auto">
            <a:xfrm>
              <a:off x="3668" y="1240"/>
              <a:ext cx="1" cy="555"/>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7" name="Line 20"/>
            <p:cNvSpPr>
              <a:spLocks noChangeShapeType="1"/>
            </p:cNvSpPr>
            <p:nvPr/>
          </p:nvSpPr>
          <p:spPr bwMode="auto">
            <a:xfrm>
              <a:off x="4540" y="1240"/>
              <a:ext cx="1" cy="555"/>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8" name="Line 21"/>
            <p:cNvSpPr>
              <a:spLocks noChangeShapeType="1"/>
            </p:cNvSpPr>
            <p:nvPr/>
          </p:nvSpPr>
          <p:spPr bwMode="auto">
            <a:xfrm>
              <a:off x="5435" y="1795"/>
              <a:ext cx="1" cy="496"/>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09" name="Line 22"/>
            <p:cNvSpPr>
              <a:spLocks noChangeShapeType="1"/>
            </p:cNvSpPr>
            <p:nvPr/>
          </p:nvSpPr>
          <p:spPr bwMode="auto">
            <a:xfrm>
              <a:off x="4656" y="1795"/>
              <a:ext cx="1" cy="496"/>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10" name="Line 23"/>
            <p:cNvSpPr>
              <a:spLocks noChangeShapeType="1"/>
            </p:cNvSpPr>
            <p:nvPr/>
          </p:nvSpPr>
          <p:spPr bwMode="auto">
            <a:xfrm>
              <a:off x="3145" y="1240"/>
              <a:ext cx="3067"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11" name="Line 24"/>
            <p:cNvSpPr>
              <a:spLocks noChangeShapeType="1"/>
            </p:cNvSpPr>
            <p:nvPr/>
          </p:nvSpPr>
          <p:spPr bwMode="auto">
            <a:xfrm>
              <a:off x="3145" y="1240"/>
              <a:ext cx="1" cy="2832"/>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612" name="Line 25"/>
            <p:cNvSpPr>
              <a:spLocks noChangeShapeType="1"/>
            </p:cNvSpPr>
            <p:nvPr/>
          </p:nvSpPr>
          <p:spPr bwMode="auto">
            <a:xfrm>
              <a:off x="6212" y="1240"/>
              <a:ext cx="1" cy="2832"/>
            </a:xfrm>
            <a:prstGeom prst="line">
              <a:avLst/>
            </a:prstGeom>
            <a:noFill/>
            <a:ln w="28440">
              <a:solidFill>
                <a:srgbClr val="FFFFFF"/>
              </a:solidFill>
              <a:miter lim="800000"/>
              <a:headEnd/>
              <a:tailEnd/>
            </a:ln>
          </p:spPr>
          <p:txBody>
            <a:bodyPr>
              <a:prstTxWarp prst="textNoShape">
                <a:avLst/>
              </a:prstTxWarp>
            </a:bodyPr>
            <a:lstStyle/>
            <a:p>
              <a:endParaRPr lang="en-US"/>
            </a:p>
          </p:txBody>
        </p:sp>
      </p:grpSp>
      <p:grpSp>
        <p:nvGrpSpPr>
          <p:cNvPr id="151560" name="Group 26"/>
          <p:cNvGrpSpPr>
            <a:grpSpLocks/>
          </p:cNvGrpSpPr>
          <p:nvPr/>
        </p:nvGrpSpPr>
        <p:grpSpPr bwMode="auto">
          <a:xfrm>
            <a:off x="61913" y="1981200"/>
            <a:ext cx="4748212" cy="3111500"/>
            <a:chOff x="39" y="1248"/>
            <a:chExt cx="2991" cy="1960"/>
          </a:xfrm>
        </p:grpSpPr>
        <p:sp>
          <p:nvSpPr>
            <p:cNvPr id="151565" name="Rectangle 27"/>
            <p:cNvSpPr>
              <a:spLocks noChangeArrowheads="1"/>
            </p:cNvSpPr>
            <p:nvPr/>
          </p:nvSpPr>
          <p:spPr bwMode="auto">
            <a:xfrm>
              <a:off x="2131" y="1655"/>
              <a:ext cx="899" cy="408"/>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FFFFFF"/>
                  </a:solidFill>
                  <a:latin typeface="Verdana" charset="0"/>
                </a:rPr>
                <a:t>Fragment Offset</a:t>
              </a:r>
            </a:p>
          </p:txBody>
        </p:sp>
        <p:sp>
          <p:nvSpPr>
            <p:cNvPr id="151566" name="Rectangle 28"/>
            <p:cNvSpPr>
              <a:spLocks noChangeArrowheads="1"/>
            </p:cNvSpPr>
            <p:nvPr/>
          </p:nvSpPr>
          <p:spPr bwMode="auto">
            <a:xfrm>
              <a:off x="1661" y="1655"/>
              <a:ext cx="470" cy="408"/>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FFFFFF"/>
                  </a:solidFill>
                  <a:latin typeface="Verdana" charset="0"/>
                </a:rPr>
                <a:t>Flags</a:t>
              </a:r>
            </a:p>
          </p:txBody>
        </p:sp>
        <p:sp>
          <p:nvSpPr>
            <p:cNvPr id="151567" name="Rectangle 29"/>
            <p:cNvSpPr>
              <a:spLocks noChangeArrowheads="1"/>
            </p:cNvSpPr>
            <p:nvPr/>
          </p:nvSpPr>
          <p:spPr bwMode="auto">
            <a:xfrm>
              <a:off x="1661" y="1248"/>
              <a:ext cx="1369" cy="407"/>
            </a:xfrm>
            <a:prstGeom prst="rect">
              <a:avLst/>
            </a:prstGeom>
            <a:solidFill>
              <a:srgbClr val="99CCCC"/>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Lst>
              </a:pPr>
              <a:r>
                <a:rPr lang="en-GB" sz="1600">
                  <a:solidFill>
                    <a:srgbClr val="000000"/>
                  </a:solidFill>
                  <a:latin typeface="Verdana" charset="0"/>
                </a:rPr>
                <a:t>Total Length</a:t>
              </a:r>
            </a:p>
          </p:txBody>
        </p:sp>
        <p:sp>
          <p:nvSpPr>
            <p:cNvPr id="151568" name="Rectangle 30"/>
            <p:cNvSpPr>
              <a:spLocks noChangeArrowheads="1"/>
            </p:cNvSpPr>
            <p:nvPr/>
          </p:nvSpPr>
          <p:spPr bwMode="auto">
            <a:xfrm>
              <a:off x="863" y="1248"/>
              <a:ext cx="798" cy="407"/>
            </a:xfrm>
            <a:prstGeom prst="rect">
              <a:avLst/>
            </a:prstGeom>
            <a:solidFill>
              <a:srgbClr val="99CCCC"/>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Type of Service</a:t>
              </a:r>
            </a:p>
          </p:txBody>
        </p:sp>
        <p:sp>
          <p:nvSpPr>
            <p:cNvPr id="151569" name="Rectangle 31"/>
            <p:cNvSpPr>
              <a:spLocks noChangeArrowheads="1"/>
            </p:cNvSpPr>
            <p:nvPr/>
          </p:nvSpPr>
          <p:spPr bwMode="auto">
            <a:xfrm>
              <a:off x="550" y="1248"/>
              <a:ext cx="313" cy="407"/>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pPr>
              <a:r>
                <a:rPr lang="en-GB" sz="1600">
                  <a:solidFill>
                    <a:srgbClr val="FFFFFF"/>
                  </a:solidFill>
                  <a:latin typeface="Verdana" charset="0"/>
                </a:rPr>
                <a:t>IHL</a:t>
              </a:r>
            </a:p>
          </p:txBody>
        </p:sp>
        <p:sp>
          <p:nvSpPr>
            <p:cNvPr id="151570" name="Rectangle 32"/>
            <p:cNvSpPr>
              <a:spLocks noChangeArrowheads="1"/>
            </p:cNvSpPr>
            <p:nvPr/>
          </p:nvSpPr>
          <p:spPr bwMode="auto">
            <a:xfrm>
              <a:off x="2271" y="2977"/>
              <a:ext cx="759" cy="231"/>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FFFFFF"/>
                  </a:solidFill>
                  <a:latin typeface="Verdana" charset="0"/>
                </a:rPr>
                <a:t>Padding</a:t>
              </a:r>
            </a:p>
          </p:txBody>
        </p:sp>
        <p:sp>
          <p:nvSpPr>
            <p:cNvPr id="151571" name="Rectangle 33"/>
            <p:cNvSpPr>
              <a:spLocks noChangeArrowheads="1"/>
            </p:cNvSpPr>
            <p:nvPr/>
          </p:nvSpPr>
          <p:spPr bwMode="auto">
            <a:xfrm>
              <a:off x="39" y="2977"/>
              <a:ext cx="2232" cy="231"/>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 pos="2895600" algn="l"/>
                </a:tabLst>
              </a:pPr>
              <a:r>
                <a:rPr lang="en-GB" sz="1600">
                  <a:solidFill>
                    <a:srgbClr val="FFFFFF"/>
                  </a:solidFill>
                  <a:latin typeface="Verdana" charset="0"/>
                </a:rPr>
                <a:t>Options</a:t>
              </a:r>
            </a:p>
          </p:txBody>
        </p:sp>
        <p:sp>
          <p:nvSpPr>
            <p:cNvPr id="151572" name="Rectangle 34"/>
            <p:cNvSpPr>
              <a:spLocks noChangeArrowheads="1"/>
            </p:cNvSpPr>
            <p:nvPr/>
          </p:nvSpPr>
          <p:spPr bwMode="auto">
            <a:xfrm>
              <a:off x="39" y="2724"/>
              <a:ext cx="2991" cy="253"/>
            </a:xfrm>
            <a:prstGeom prst="rect">
              <a:avLst/>
            </a:prstGeom>
            <a:solidFill>
              <a:srgbClr val="EEB30E"/>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 pos="2895600" algn="l"/>
                  <a:tab pos="3619500" algn="l"/>
                  <a:tab pos="4343400" algn="l"/>
                </a:tabLst>
              </a:pPr>
              <a:r>
                <a:rPr lang="en-GB" sz="1600">
                  <a:solidFill>
                    <a:srgbClr val="000000"/>
                  </a:solidFill>
                  <a:latin typeface="Verdana" charset="0"/>
                </a:rPr>
                <a:t>Destination Address</a:t>
              </a:r>
            </a:p>
          </p:txBody>
        </p:sp>
        <p:sp>
          <p:nvSpPr>
            <p:cNvPr id="151573" name="Rectangle 35"/>
            <p:cNvSpPr>
              <a:spLocks noChangeArrowheads="1"/>
            </p:cNvSpPr>
            <p:nvPr/>
          </p:nvSpPr>
          <p:spPr bwMode="auto">
            <a:xfrm>
              <a:off x="39" y="2471"/>
              <a:ext cx="2991" cy="253"/>
            </a:xfrm>
            <a:prstGeom prst="rect">
              <a:avLst/>
            </a:prstGeom>
            <a:solidFill>
              <a:srgbClr val="EEB30E"/>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 pos="2895600" algn="l"/>
                  <a:tab pos="3619500" algn="l"/>
                  <a:tab pos="4343400" algn="l"/>
                </a:tabLst>
              </a:pPr>
              <a:r>
                <a:rPr lang="en-GB" sz="1600">
                  <a:solidFill>
                    <a:srgbClr val="000000"/>
                  </a:solidFill>
                  <a:latin typeface="Verdana" charset="0"/>
                </a:rPr>
                <a:t>Source Address</a:t>
              </a:r>
            </a:p>
          </p:txBody>
        </p:sp>
        <p:sp>
          <p:nvSpPr>
            <p:cNvPr id="151574" name="Rectangle 36"/>
            <p:cNvSpPr>
              <a:spLocks noChangeArrowheads="1"/>
            </p:cNvSpPr>
            <p:nvPr/>
          </p:nvSpPr>
          <p:spPr bwMode="auto">
            <a:xfrm>
              <a:off x="1661" y="2063"/>
              <a:ext cx="1369" cy="408"/>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Lst>
              </a:pPr>
              <a:r>
                <a:rPr lang="en-GB" sz="1600">
                  <a:solidFill>
                    <a:srgbClr val="FFFFFF"/>
                  </a:solidFill>
                  <a:latin typeface="Verdana" charset="0"/>
                </a:rPr>
                <a:t>Header Checksum</a:t>
              </a:r>
            </a:p>
          </p:txBody>
        </p:sp>
        <p:sp>
          <p:nvSpPr>
            <p:cNvPr id="151575" name="Rectangle 37"/>
            <p:cNvSpPr>
              <a:spLocks noChangeArrowheads="1"/>
            </p:cNvSpPr>
            <p:nvPr/>
          </p:nvSpPr>
          <p:spPr bwMode="auto">
            <a:xfrm>
              <a:off x="863" y="2063"/>
              <a:ext cx="798" cy="408"/>
            </a:xfrm>
            <a:prstGeom prst="rect">
              <a:avLst/>
            </a:prstGeom>
            <a:solidFill>
              <a:srgbClr val="99CCCC"/>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Protocol</a:t>
              </a:r>
            </a:p>
          </p:txBody>
        </p:sp>
        <p:sp>
          <p:nvSpPr>
            <p:cNvPr id="151576" name="Rectangle 38"/>
            <p:cNvSpPr>
              <a:spLocks noChangeArrowheads="1"/>
            </p:cNvSpPr>
            <p:nvPr/>
          </p:nvSpPr>
          <p:spPr bwMode="auto">
            <a:xfrm>
              <a:off x="39" y="2063"/>
              <a:ext cx="824" cy="408"/>
            </a:xfrm>
            <a:prstGeom prst="rect">
              <a:avLst/>
            </a:prstGeom>
            <a:solidFill>
              <a:srgbClr val="99CCCC"/>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600">
                  <a:solidFill>
                    <a:srgbClr val="000000"/>
                  </a:solidFill>
                  <a:latin typeface="Verdana" charset="0"/>
                </a:rPr>
                <a:t>Time to Live</a:t>
              </a:r>
            </a:p>
          </p:txBody>
        </p:sp>
        <p:sp>
          <p:nvSpPr>
            <p:cNvPr id="151577" name="Rectangle 39"/>
            <p:cNvSpPr>
              <a:spLocks noChangeArrowheads="1"/>
            </p:cNvSpPr>
            <p:nvPr/>
          </p:nvSpPr>
          <p:spPr bwMode="auto">
            <a:xfrm>
              <a:off x="39" y="1655"/>
              <a:ext cx="1622" cy="408"/>
            </a:xfrm>
            <a:prstGeom prst="rect">
              <a:avLst/>
            </a:prstGeom>
            <a:solidFill>
              <a:srgbClr val="CCCC66"/>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 pos="1447800" algn="l"/>
                  <a:tab pos="2171700" algn="l"/>
                </a:tabLst>
              </a:pPr>
              <a:r>
                <a:rPr lang="en-GB" sz="1600">
                  <a:solidFill>
                    <a:srgbClr val="FFFFFF"/>
                  </a:solidFill>
                  <a:latin typeface="Verdana" charset="0"/>
                </a:rPr>
                <a:t>Identification</a:t>
              </a:r>
            </a:p>
          </p:txBody>
        </p:sp>
        <p:sp>
          <p:nvSpPr>
            <p:cNvPr id="151578" name="Rectangle 40"/>
            <p:cNvSpPr>
              <a:spLocks noChangeArrowheads="1"/>
            </p:cNvSpPr>
            <p:nvPr/>
          </p:nvSpPr>
          <p:spPr bwMode="auto">
            <a:xfrm>
              <a:off x="39" y="1248"/>
              <a:ext cx="511" cy="407"/>
            </a:xfrm>
            <a:prstGeom prst="rect">
              <a:avLst/>
            </a:prstGeom>
            <a:solidFill>
              <a:srgbClr val="EEB30E"/>
            </a:solidFill>
            <a:ln w="9525">
              <a:noFill/>
              <a:round/>
              <a:headEnd/>
              <a:tailEnd/>
            </a:ln>
          </p:spPr>
          <p:txBody>
            <a:bodyPr lIns="45720" tIns="36720" rIns="45720" bIns="36720" anchor="ctr">
              <a:prstTxWarp prst="textNoShape">
                <a:avLst/>
              </a:prstTxWarp>
            </a:bodyPr>
            <a:lstStyle/>
            <a:p>
              <a:pPr algn="ctr" eaLnBrk="1" hangingPunct="1">
                <a:lnSpc>
                  <a:spcPct val="102000"/>
                </a:lnSpc>
                <a:tabLst>
                  <a:tab pos="723900" algn="l"/>
                </a:tabLst>
              </a:pPr>
              <a:r>
                <a:rPr lang="en-GB" sz="1500">
                  <a:solidFill>
                    <a:srgbClr val="000000"/>
                  </a:solidFill>
                  <a:latin typeface="Verdana" charset="0"/>
                </a:rPr>
                <a:t>Version</a:t>
              </a:r>
            </a:p>
          </p:txBody>
        </p:sp>
        <p:sp>
          <p:nvSpPr>
            <p:cNvPr id="151579" name="Line 41"/>
            <p:cNvSpPr>
              <a:spLocks noChangeShapeType="1"/>
            </p:cNvSpPr>
            <p:nvPr/>
          </p:nvSpPr>
          <p:spPr bwMode="auto">
            <a:xfrm>
              <a:off x="39" y="1655"/>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0" name="Line 42"/>
            <p:cNvSpPr>
              <a:spLocks noChangeShapeType="1"/>
            </p:cNvSpPr>
            <p:nvPr/>
          </p:nvSpPr>
          <p:spPr bwMode="auto">
            <a:xfrm>
              <a:off x="39" y="2063"/>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1" name="Line 43"/>
            <p:cNvSpPr>
              <a:spLocks noChangeShapeType="1"/>
            </p:cNvSpPr>
            <p:nvPr/>
          </p:nvSpPr>
          <p:spPr bwMode="auto">
            <a:xfrm>
              <a:off x="39" y="2724"/>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2" name="Line 44"/>
            <p:cNvSpPr>
              <a:spLocks noChangeShapeType="1"/>
            </p:cNvSpPr>
            <p:nvPr/>
          </p:nvSpPr>
          <p:spPr bwMode="auto">
            <a:xfrm>
              <a:off x="863" y="2063"/>
              <a:ext cx="1" cy="40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3" name="Line 45"/>
            <p:cNvSpPr>
              <a:spLocks noChangeShapeType="1"/>
            </p:cNvSpPr>
            <p:nvPr/>
          </p:nvSpPr>
          <p:spPr bwMode="auto">
            <a:xfrm>
              <a:off x="550" y="1248"/>
              <a:ext cx="1" cy="407"/>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4" name="Line 46"/>
            <p:cNvSpPr>
              <a:spLocks noChangeShapeType="1"/>
            </p:cNvSpPr>
            <p:nvPr/>
          </p:nvSpPr>
          <p:spPr bwMode="auto">
            <a:xfrm>
              <a:off x="863" y="1248"/>
              <a:ext cx="1" cy="407"/>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5" name="Line 47"/>
            <p:cNvSpPr>
              <a:spLocks noChangeShapeType="1"/>
            </p:cNvSpPr>
            <p:nvPr/>
          </p:nvSpPr>
          <p:spPr bwMode="auto">
            <a:xfrm>
              <a:off x="1661" y="1248"/>
              <a:ext cx="1" cy="1223"/>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6" name="Line 48"/>
            <p:cNvSpPr>
              <a:spLocks noChangeShapeType="1"/>
            </p:cNvSpPr>
            <p:nvPr/>
          </p:nvSpPr>
          <p:spPr bwMode="auto">
            <a:xfrm>
              <a:off x="2131" y="1655"/>
              <a:ext cx="1" cy="40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7" name="Line 49"/>
            <p:cNvSpPr>
              <a:spLocks noChangeShapeType="1"/>
            </p:cNvSpPr>
            <p:nvPr/>
          </p:nvSpPr>
          <p:spPr bwMode="auto">
            <a:xfrm>
              <a:off x="2271" y="2977"/>
              <a:ext cx="1" cy="23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8" name="Line 50"/>
            <p:cNvSpPr>
              <a:spLocks noChangeShapeType="1"/>
            </p:cNvSpPr>
            <p:nvPr/>
          </p:nvSpPr>
          <p:spPr bwMode="auto">
            <a:xfrm>
              <a:off x="39" y="1248"/>
              <a:ext cx="1" cy="1960"/>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89" name="Line 51"/>
            <p:cNvSpPr>
              <a:spLocks noChangeShapeType="1"/>
            </p:cNvSpPr>
            <p:nvPr/>
          </p:nvSpPr>
          <p:spPr bwMode="auto">
            <a:xfrm>
              <a:off x="3030" y="1248"/>
              <a:ext cx="1" cy="1960"/>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90" name="Line 52"/>
            <p:cNvSpPr>
              <a:spLocks noChangeShapeType="1"/>
            </p:cNvSpPr>
            <p:nvPr/>
          </p:nvSpPr>
          <p:spPr bwMode="auto">
            <a:xfrm>
              <a:off x="39" y="3208"/>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91" name="Line 53"/>
            <p:cNvSpPr>
              <a:spLocks noChangeShapeType="1"/>
            </p:cNvSpPr>
            <p:nvPr/>
          </p:nvSpPr>
          <p:spPr bwMode="auto">
            <a:xfrm>
              <a:off x="39" y="2977"/>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92" name="Line 54"/>
            <p:cNvSpPr>
              <a:spLocks noChangeShapeType="1"/>
            </p:cNvSpPr>
            <p:nvPr/>
          </p:nvSpPr>
          <p:spPr bwMode="auto">
            <a:xfrm>
              <a:off x="39" y="1248"/>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1593" name="Line 55"/>
            <p:cNvSpPr>
              <a:spLocks noChangeShapeType="1"/>
            </p:cNvSpPr>
            <p:nvPr/>
          </p:nvSpPr>
          <p:spPr bwMode="auto">
            <a:xfrm>
              <a:off x="39" y="2471"/>
              <a:ext cx="2991" cy="1"/>
            </a:xfrm>
            <a:prstGeom prst="line">
              <a:avLst/>
            </a:prstGeom>
            <a:noFill/>
            <a:ln w="28440">
              <a:solidFill>
                <a:srgbClr val="FFFFFF"/>
              </a:solidFill>
              <a:miter lim="800000"/>
              <a:headEnd/>
              <a:tailEnd/>
            </a:ln>
          </p:spPr>
          <p:txBody>
            <a:bodyPr>
              <a:prstTxWarp prst="textNoShape">
                <a:avLst/>
              </a:prstTxWarp>
            </a:bodyPr>
            <a:lstStyle/>
            <a:p>
              <a:endParaRPr lang="en-US"/>
            </a:p>
          </p:txBody>
        </p:sp>
      </p:grpSp>
      <p:sp>
        <p:nvSpPr>
          <p:cNvPr id="151561" name="Rectangle 56"/>
          <p:cNvSpPr>
            <a:spLocks noChangeArrowheads="1"/>
          </p:cNvSpPr>
          <p:nvPr/>
        </p:nvSpPr>
        <p:spPr bwMode="auto">
          <a:xfrm>
            <a:off x="609600" y="5238750"/>
            <a:ext cx="355600" cy="228600"/>
          </a:xfrm>
          <a:prstGeom prst="rect">
            <a:avLst/>
          </a:prstGeom>
          <a:solidFill>
            <a:srgbClr val="EEB30E"/>
          </a:solidFill>
          <a:ln w="9525">
            <a:noFill/>
            <a:round/>
            <a:headEnd/>
            <a:tailEnd/>
          </a:ln>
        </p:spPr>
        <p:txBody>
          <a:bodyPr wrap="none" anchor="ctr">
            <a:prstTxWarp prst="textNoShape">
              <a:avLst/>
            </a:prstTxWarp>
          </a:bodyPr>
          <a:lstStyle/>
          <a:p>
            <a:endParaRPr lang="en-US"/>
          </a:p>
        </p:txBody>
      </p:sp>
      <p:sp>
        <p:nvSpPr>
          <p:cNvPr id="151562" name="Rectangle 57"/>
          <p:cNvSpPr>
            <a:spLocks noChangeArrowheads="1"/>
          </p:cNvSpPr>
          <p:nvPr/>
        </p:nvSpPr>
        <p:spPr bwMode="auto">
          <a:xfrm>
            <a:off x="609600" y="5543550"/>
            <a:ext cx="355600" cy="230188"/>
          </a:xfrm>
          <a:prstGeom prst="rect">
            <a:avLst/>
          </a:prstGeom>
          <a:solidFill>
            <a:srgbClr val="CCCC66"/>
          </a:solidFill>
          <a:ln w="9525">
            <a:noFill/>
            <a:round/>
            <a:headEnd/>
            <a:tailEnd/>
          </a:ln>
        </p:spPr>
        <p:txBody>
          <a:bodyPr wrap="none" anchor="ctr">
            <a:prstTxWarp prst="textNoShape">
              <a:avLst/>
            </a:prstTxWarp>
          </a:bodyPr>
          <a:lstStyle/>
          <a:p>
            <a:endParaRPr lang="en-US"/>
          </a:p>
        </p:txBody>
      </p:sp>
      <p:sp>
        <p:nvSpPr>
          <p:cNvPr id="151563" name="Rectangle 58"/>
          <p:cNvSpPr>
            <a:spLocks noChangeArrowheads="1"/>
          </p:cNvSpPr>
          <p:nvPr/>
        </p:nvSpPr>
        <p:spPr bwMode="auto">
          <a:xfrm>
            <a:off x="609600" y="5848350"/>
            <a:ext cx="355600" cy="228600"/>
          </a:xfrm>
          <a:prstGeom prst="rect">
            <a:avLst/>
          </a:prstGeom>
          <a:solidFill>
            <a:srgbClr val="99CCCC"/>
          </a:solidFill>
          <a:ln w="9525">
            <a:noFill/>
            <a:round/>
            <a:headEnd/>
            <a:tailEnd/>
          </a:ln>
        </p:spPr>
        <p:txBody>
          <a:bodyPr wrap="none" anchor="ctr">
            <a:prstTxWarp prst="textNoShape">
              <a:avLst/>
            </a:prstTxWarp>
          </a:bodyPr>
          <a:lstStyle/>
          <a:p>
            <a:endParaRPr lang="en-US"/>
          </a:p>
        </p:txBody>
      </p:sp>
      <p:sp>
        <p:nvSpPr>
          <p:cNvPr id="151564" name="Rectangle 59"/>
          <p:cNvSpPr>
            <a:spLocks noChangeArrowheads="1"/>
          </p:cNvSpPr>
          <p:nvPr/>
        </p:nvSpPr>
        <p:spPr bwMode="auto">
          <a:xfrm>
            <a:off x="609600" y="6138863"/>
            <a:ext cx="355600" cy="230187"/>
          </a:xfrm>
          <a:prstGeom prst="rect">
            <a:avLst/>
          </a:prstGeom>
          <a:solidFill>
            <a:srgbClr val="99CC00"/>
          </a:solidFill>
          <a:ln w="9525">
            <a:noFill/>
            <a:round/>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Line 8"/>
          <p:cNvSpPr>
            <a:spLocks noChangeShapeType="1"/>
          </p:cNvSpPr>
          <p:nvPr/>
        </p:nvSpPr>
        <p:spPr bwMode="auto">
          <a:xfrm>
            <a:off x="5529263" y="2209800"/>
            <a:ext cx="3217862" cy="533400"/>
          </a:xfrm>
          <a:prstGeom prst="line">
            <a:avLst/>
          </a:prstGeom>
          <a:noFill/>
          <a:ln w="38160">
            <a:solidFill>
              <a:srgbClr val="3366FF"/>
            </a:solidFill>
            <a:prstDash val="dash"/>
            <a:miter lim="800000"/>
            <a:headEnd/>
            <a:tailEnd type="triangle" w="med" len="med"/>
          </a:ln>
        </p:spPr>
        <p:txBody>
          <a:bodyPr>
            <a:prstTxWarp prst="textNoShape">
              <a:avLst/>
            </a:prstTxWarp>
          </a:bodyPr>
          <a:lstStyle/>
          <a:p>
            <a:endParaRPr lang="en-US"/>
          </a:p>
        </p:txBody>
      </p:sp>
      <p:sp>
        <p:nvSpPr>
          <p:cNvPr id="153603" name="Rectangle 1"/>
          <p:cNvSpPr>
            <a:spLocks noGrp="1" noChangeArrowheads="1"/>
          </p:cNvSpPr>
          <p:nvPr>
            <p:ph type="title"/>
          </p:nvPr>
        </p:nvSpPr>
        <p:spPr/>
        <p:txBody>
          <a:bodyPr/>
          <a:lstStyle/>
          <a:p>
            <a:r>
              <a:rPr lang="en-GB" smtClean="0"/>
              <a:t>Larger Address Space</a:t>
            </a:r>
          </a:p>
        </p:txBody>
      </p:sp>
      <p:sp>
        <p:nvSpPr>
          <p:cNvPr id="149507" name="Rectangle 2"/>
          <p:cNvSpPr>
            <a:spLocks noGrp="1" noChangeArrowheads="1"/>
          </p:cNvSpPr>
          <p:nvPr>
            <p:ph type="body" idx="1"/>
          </p:nvPr>
        </p:nvSpPr>
        <p:spPr>
          <a:xfrm>
            <a:off x="419100" y="3276600"/>
            <a:ext cx="9104313" cy="3581400"/>
          </a:xfrm>
        </p:spPr>
        <p:txBody>
          <a:bodyPr/>
          <a:lstStyle/>
          <a:p>
            <a:pPr lvl="1">
              <a:buClr>
                <a:schemeClr val="accent6">
                  <a:lumMod val="60000"/>
                  <a:lumOff val="40000"/>
                </a:schemeClr>
              </a:buClr>
              <a:buFont typeface="Wingdings" charset="2"/>
              <a:buChar char="§"/>
              <a:defRPr/>
            </a:pPr>
            <a:r>
              <a:rPr lang="en-GB" dirty="0" smtClean="0"/>
              <a:t>IPv4</a:t>
            </a:r>
          </a:p>
          <a:p>
            <a:pPr lvl="2">
              <a:buClr>
                <a:schemeClr val="accent6">
                  <a:lumMod val="60000"/>
                  <a:lumOff val="40000"/>
                </a:schemeClr>
              </a:buClr>
              <a:buFont typeface="Wingdings" charset="2"/>
              <a:buChar char="§"/>
              <a:defRPr/>
            </a:pPr>
            <a:r>
              <a:rPr lang="en-GB" dirty="0" smtClean="0"/>
              <a:t>32 bits</a:t>
            </a:r>
          </a:p>
          <a:p>
            <a:pPr lvl="2">
              <a:buClr>
                <a:schemeClr val="accent6">
                  <a:lumMod val="60000"/>
                  <a:lumOff val="40000"/>
                </a:schemeClr>
              </a:buClr>
              <a:buFont typeface="Wingdings" charset="2"/>
              <a:buChar char="§"/>
              <a:defRPr/>
            </a:pPr>
            <a:r>
              <a:rPr lang="en-GB" dirty="0" smtClean="0"/>
              <a:t>= 4,294,967,296 possible addressable devices</a:t>
            </a:r>
          </a:p>
          <a:p>
            <a:pPr lvl="1">
              <a:buClr>
                <a:schemeClr val="accent6">
                  <a:lumMod val="60000"/>
                  <a:lumOff val="40000"/>
                </a:schemeClr>
              </a:buClr>
              <a:buFont typeface="Wingdings" charset="2"/>
              <a:buChar char="§"/>
              <a:defRPr/>
            </a:pPr>
            <a:r>
              <a:rPr lang="en-GB" dirty="0" smtClean="0"/>
              <a:t>IPv6</a:t>
            </a:r>
          </a:p>
          <a:p>
            <a:pPr lvl="2">
              <a:buClr>
                <a:schemeClr val="accent6">
                  <a:lumMod val="60000"/>
                  <a:lumOff val="40000"/>
                </a:schemeClr>
              </a:buClr>
              <a:buFont typeface="Wingdings" charset="2"/>
              <a:buChar char="§"/>
              <a:defRPr/>
            </a:pPr>
            <a:r>
              <a:rPr lang="en-GB" dirty="0" smtClean="0"/>
              <a:t>128 bits: 4 times the size in bits</a:t>
            </a:r>
          </a:p>
          <a:p>
            <a:pPr lvl="2">
              <a:buClr>
                <a:schemeClr val="accent6">
                  <a:lumMod val="60000"/>
                  <a:lumOff val="40000"/>
                </a:schemeClr>
              </a:buClr>
              <a:buFont typeface="Wingdings" charset="2"/>
              <a:buChar char="§"/>
              <a:defRPr/>
            </a:pPr>
            <a:r>
              <a:rPr lang="en-GB" dirty="0" smtClean="0"/>
              <a:t>= 3.4 </a:t>
            </a:r>
            <a:r>
              <a:rPr lang="en-GB" dirty="0" err="1" smtClean="0"/>
              <a:t>x</a:t>
            </a:r>
            <a:r>
              <a:rPr lang="en-GB" dirty="0" smtClean="0"/>
              <a:t> 10</a:t>
            </a:r>
            <a:r>
              <a:rPr lang="en-GB" baseline="30000" dirty="0" smtClean="0"/>
              <a:t>38</a:t>
            </a:r>
            <a:r>
              <a:rPr lang="en-GB" dirty="0" smtClean="0"/>
              <a:t> possible addressable devices</a:t>
            </a:r>
          </a:p>
          <a:p>
            <a:pPr lvl="2">
              <a:buClr>
                <a:schemeClr val="accent6">
                  <a:lumMod val="60000"/>
                  <a:lumOff val="40000"/>
                </a:schemeClr>
              </a:buClr>
              <a:buFont typeface="Wingdings" charset="2"/>
              <a:buChar char="§"/>
              <a:defRPr/>
            </a:pPr>
            <a:r>
              <a:rPr lang="en-GB" dirty="0" smtClean="0"/>
              <a:t>= 340,282,366,920,938,463,463,374,607,431,768,211,456</a:t>
            </a:r>
          </a:p>
          <a:p>
            <a:pPr lvl="2">
              <a:buClr>
                <a:schemeClr val="accent6">
                  <a:lumMod val="60000"/>
                  <a:lumOff val="40000"/>
                </a:schemeClr>
              </a:buClr>
              <a:buFont typeface="Wingdings" charset="2"/>
              <a:buChar char="§"/>
              <a:defRPr/>
            </a:pPr>
            <a:r>
              <a:rPr lang="en-GB" dirty="0" err="1" smtClean="0"/>
              <a:t></a:t>
            </a:r>
            <a:r>
              <a:rPr lang="en-GB" dirty="0" smtClean="0"/>
              <a:t> 5 </a:t>
            </a:r>
            <a:r>
              <a:rPr lang="en-GB" dirty="0" err="1" smtClean="0"/>
              <a:t>x</a:t>
            </a:r>
            <a:r>
              <a:rPr lang="en-GB" dirty="0" smtClean="0"/>
              <a:t> 10</a:t>
            </a:r>
            <a:r>
              <a:rPr lang="en-GB" baseline="30000" dirty="0" smtClean="0"/>
              <a:t>28</a:t>
            </a:r>
            <a:r>
              <a:rPr lang="en-GB" dirty="0" smtClean="0"/>
              <a:t> addresses per person on the planet</a:t>
            </a:r>
            <a:endParaRPr lang="en-GB" dirty="0"/>
          </a:p>
        </p:txBody>
      </p:sp>
      <p:sp>
        <p:nvSpPr>
          <p:cNvPr id="149508" name="Rectangle 3"/>
          <p:cNvSpPr>
            <a:spLocks noChangeArrowheads="1"/>
          </p:cNvSpPr>
          <p:nvPr/>
        </p:nvSpPr>
        <p:spPr bwMode="auto">
          <a:xfrm>
            <a:off x="3579813" y="1952625"/>
            <a:ext cx="1981200" cy="304800"/>
          </a:xfrm>
          <a:prstGeom prst="rect">
            <a:avLst/>
          </a:prstGeom>
          <a:solidFill>
            <a:schemeClr val="accent6">
              <a:lumMod val="20000"/>
              <a:lumOff val="80000"/>
            </a:schemeClr>
          </a:solidFill>
          <a:ln w="38160">
            <a:solidFill>
              <a:schemeClr val="accent6">
                <a:lumMod val="20000"/>
                <a:lumOff val="80000"/>
              </a:schemeClr>
            </a:solidFill>
            <a:miter lim="800000"/>
            <a:headEnd/>
            <a:tailEnd/>
          </a:ln>
          <a:effectLst>
            <a:outerShdw blurRad="50800" dist="38100" dir="2700000">
              <a:schemeClr val="accent6">
                <a:lumMod val="75000"/>
                <a:alpha val="43000"/>
              </a:schemeClr>
            </a:outerShdw>
          </a:effectLst>
        </p:spPr>
        <p:txBody>
          <a:bodyPr wrap="none" anchor="ctr">
            <a:prstTxWarp prst="textNoShape">
              <a:avLst/>
            </a:prstTxWarp>
          </a:bodyPr>
          <a:lstStyle/>
          <a:p>
            <a:pPr>
              <a:defRPr/>
            </a:pPr>
            <a:endParaRPr lang="en-US"/>
          </a:p>
        </p:txBody>
      </p:sp>
      <p:sp>
        <p:nvSpPr>
          <p:cNvPr id="149509" name="Rectangle 4"/>
          <p:cNvSpPr>
            <a:spLocks noChangeArrowheads="1"/>
          </p:cNvSpPr>
          <p:nvPr/>
        </p:nvSpPr>
        <p:spPr bwMode="auto">
          <a:xfrm>
            <a:off x="825500" y="2847975"/>
            <a:ext cx="7921625" cy="304800"/>
          </a:xfrm>
          <a:prstGeom prst="rect">
            <a:avLst/>
          </a:prstGeom>
          <a:solidFill>
            <a:schemeClr val="accent6">
              <a:lumMod val="40000"/>
              <a:lumOff val="60000"/>
            </a:schemeClr>
          </a:solidFill>
          <a:ln w="38160">
            <a:solidFill>
              <a:schemeClr val="accent6">
                <a:lumMod val="40000"/>
                <a:lumOff val="60000"/>
              </a:schemeClr>
            </a:solidFill>
            <a:miter lim="800000"/>
            <a:headEnd/>
            <a:tailEnd/>
          </a:ln>
          <a:effectLst>
            <a:outerShdw blurRad="50800" dist="38100" dir="2700000">
              <a:srgbClr val="22228B">
                <a:alpha val="43000"/>
              </a:srgbClr>
            </a:outerShdw>
          </a:effectLst>
        </p:spPr>
        <p:txBody>
          <a:bodyPr wrap="none" anchor="ctr">
            <a:prstTxWarp prst="textNoShape">
              <a:avLst/>
            </a:prstTxWarp>
          </a:bodyPr>
          <a:lstStyle/>
          <a:p>
            <a:pPr>
              <a:defRPr/>
            </a:pPr>
            <a:endParaRPr lang="en-US"/>
          </a:p>
        </p:txBody>
      </p:sp>
      <p:sp>
        <p:nvSpPr>
          <p:cNvPr id="153607" name="Text Box 5"/>
          <p:cNvSpPr txBox="1">
            <a:spLocks noChangeArrowheads="1"/>
          </p:cNvSpPr>
          <p:nvPr/>
        </p:nvSpPr>
        <p:spPr bwMode="auto">
          <a:xfrm>
            <a:off x="3630613" y="1905000"/>
            <a:ext cx="1816100"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 pos="1447800" algn="l"/>
              </a:tabLst>
            </a:pPr>
            <a:r>
              <a:rPr lang="en-GB" sz="1800" b="1">
                <a:solidFill>
                  <a:srgbClr val="000000"/>
                </a:solidFill>
                <a:latin typeface="Arial" charset="0"/>
                <a:ea typeface="DejaVu Sans" charset="0"/>
                <a:cs typeface="DejaVu Sans" charset="0"/>
              </a:rPr>
              <a:t>IPv4 = 32 bits</a:t>
            </a:r>
          </a:p>
        </p:txBody>
      </p:sp>
      <p:sp>
        <p:nvSpPr>
          <p:cNvPr id="153608" name="Text Box 6"/>
          <p:cNvSpPr txBox="1">
            <a:spLocks noChangeArrowheads="1"/>
          </p:cNvSpPr>
          <p:nvPr/>
        </p:nvSpPr>
        <p:spPr bwMode="auto">
          <a:xfrm>
            <a:off x="908050" y="2819400"/>
            <a:ext cx="7756525"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 pos="1447800" algn="l"/>
                <a:tab pos="2171700" algn="l"/>
                <a:tab pos="2895600" algn="l"/>
                <a:tab pos="3619500" algn="l"/>
                <a:tab pos="4343400" algn="l"/>
                <a:tab pos="5067300" algn="l"/>
                <a:tab pos="5791200" algn="l"/>
                <a:tab pos="6515100" algn="l"/>
                <a:tab pos="7239000" algn="l"/>
              </a:tabLst>
            </a:pPr>
            <a:r>
              <a:rPr lang="en-GB" sz="1800" b="1">
                <a:solidFill>
                  <a:srgbClr val="FFFFFF"/>
                </a:solidFill>
                <a:latin typeface="Arial" charset="0"/>
                <a:ea typeface="DejaVu Sans" charset="0"/>
                <a:cs typeface="DejaVu Sans" charset="0"/>
              </a:rPr>
              <a:t>IPv6 = 128 bits</a:t>
            </a:r>
          </a:p>
        </p:txBody>
      </p:sp>
      <p:sp>
        <p:nvSpPr>
          <p:cNvPr id="153609" name="Line 7"/>
          <p:cNvSpPr>
            <a:spLocks noChangeShapeType="1"/>
          </p:cNvSpPr>
          <p:nvPr/>
        </p:nvSpPr>
        <p:spPr bwMode="auto">
          <a:xfrm flipH="1">
            <a:off x="819150" y="2209800"/>
            <a:ext cx="2735263" cy="533400"/>
          </a:xfrm>
          <a:prstGeom prst="line">
            <a:avLst/>
          </a:prstGeom>
          <a:noFill/>
          <a:ln w="38160">
            <a:solidFill>
              <a:srgbClr val="3366FF"/>
            </a:solidFill>
            <a:prstDash val="dash"/>
            <a:miter lim="800000"/>
            <a:headEnd/>
            <a:tailEnd type="triangle" w="med" len="me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6"/>
          <p:cNvSpPr>
            <a:spLocks noGrp="1" noChangeArrowheads="1"/>
          </p:cNvSpPr>
          <p:nvPr>
            <p:ph type="title"/>
          </p:nvPr>
        </p:nvSpPr>
        <p:spPr/>
        <p:txBody>
          <a:bodyPr/>
          <a:lstStyle/>
          <a:p>
            <a:r>
              <a:rPr lang="en-GB" smtClean="0"/>
              <a:t>IPv6 Address Representation</a:t>
            </a:r>
          </a:p>
        </p:txBody>
      </p:sp>
      <p:sp>
        <p:nvSpPr>
          <p:cNvPr id="151554" name="Rectangle 1"/>
          <p:cNvSpPr>
            <a:spLocks noGrp="1" noChangeArrowheads="1"/>
          </p:cNvSpPr>
          <p:nvPr>
            <p:ph type="body" idx="4294967295"/>
          </p:nvPr>
        </p:nvSpPr>
        <p:spPr>
          <a:xfrm>
            <a:off x="455613" y="1600200"/>
            <a:ext cx="8912225" cy="4683125"/>
          </a:xfrm>
        </p:spPr>
        <p:txBody>
          <a:bodyPr tIns="70992"/>
          <a:lstStyle/>
          <a:p>
            <a:pPr marL="336550" indent="-336550" eaLnBrk="1" hangingPunct="1">
              <a:lnSpc>
                <a:spcPct val="92000"/>
              </a:lnSpc>
              <a:spcBef>
                <a:spcPts val="6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16 bit fields in case insensitive colon hexadecimal representation</a:t>
            </a:r>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2031:0000:130F:0000:0000:09C0:876A:130B</a:t>
            </a:r>
          </a:p>
          <a:p>
            <a:pPr marL="336550" indent="-336550" eaLnBrk="1" hangingPunct="1">
              <a:lnSpc>
                <a:spcPct val="92000"/>
              </a:lnSpc>
              <a:spcBef>
                <a:spcPts val="6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Leading zeros in a field are optional:</a:t>
            </a:r>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2031:0:130F:0:0:9C0:876A:130B</a:t>
            </a:r>
          </a:p>
          <a:p>
            <a:pPr marL="336550" indent="-336550" eaLnBrk="1" hangingPunct="1">
              <a:lnSpc>
                <a:spcPct val="92000"/>
              </a:lnSpc>
              <a:spcBef>
                <a:spcPts val="6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Successive fields of 0 represented as </a:t>
            </a:r>
            <a:r>
              <a:rPr lang="en-GB" sz="2400" smtClean="0">
                <a:solidFill>
                  <a:srgbClr val="FF0000"/>
                </a:solidFill>
              </a:rPr>
              <a:t>::</a:t>
            </a:r>
            <a:r>
              <a:rPr lang="en-GB" sz="2400" smtClean="0"/>
              <a:t>, but only once in an address:</a:t>
            </a:r>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2031:0:130F::9C0:876A:130B	     is ok</a:t>
            </a:r>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2031</a:t>
            </a:r>
            <a:r>
              <a:rPr lang="en-GB" sz="2000" smtClean="0">
                <a:solidFill>
                  <a:srgbClr val="FF0000"/>
                </a:solidFill>
              </a:rPr>
              <a:t>::</a:t>
            </a:r>
            <a:r>
              <a:rPr lang="en-GB" sz="2000" smtClean="0"/>
              <a:t>130F</a:t>
            </a:r>
            <a:r>
              <a:rPr lang="en-GB" sz="2000" smtClean="0">
                <a:solidFill>
                  <a:srgbClr val="FF0000"/>
                </a:solidFill>
              </a:rPr>
              <a:t>::</a:t>
            </a:r>
            <a:r>
              <a:rPr lang="en-GB" sz="2000" smtClean="0"/>
              <a:t>9C0:876A:130B		     is NOT ok (two “::”)‏</a:t>
            </a:r>
          </a:p>
          <a:p>
            <a:pPr marL="336550" indent="-336550" eaLnBrk="1" hangingPunct="1">
              <a:lnSpc>
                <a:spcPct val="92000"/>
              </a:lnSpc>
              <a:spcBef>
                <a:spcPts val="500"/>
              </a:spcBef>
              <a:buClr>
                <a:srgbClr val="7878DE"/>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a:p>
            <a:pPr marL="336550" indent="-336550" eaLnBrk="1" hangingPunct="1">
              <a:lnSpc>
                <a:spcPct val="92000"/>
              </a:lnSpc>
              <a:spcBef>
                <a:spcPts val="500"/>
              </a:spcBef>
              <a:buClr>
                <a:srgbClr val="7878DE"/>
              </a:buClr>
              <a:buSzTx/>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0:0:0:0:0:0:0:1 </a:t>
            </a:r>
            <a:r>
              <a:rPr lang="en-GB" sz="2000" smtClean="0">
                <a:latin typeface="Symbol" charset="2"/>
              </a:rPr>
              <a:t></a:t>
            </a:r>
            <a:r>
              <a:rPr lang="en-GB" sz="2000" smtClean="0"/>
              <a:t> ::1	(loopback address)‏</a:t>
            </a:r>
          </a:p>
          <a:p>
            <a:pPr marL="736600" lvl="1" indent="-279400" eaLnBrk="1" hangingPunct="1">
              <a:lnSpc>
                <a:spcPct val="92000"/>
              </a:lnSpc>
              <a:spcBef>
                <a:spcPts val="500"/>
              </a:spcBef>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0:0:0:0:0:0:0:0 </a:t>
            </a:r>
            <a:r>
              <a:rPr lang="en-GB" sz="2000" smtClean="0">
                <a:latin typeface="Symbol" charset="2"/>
              </a:rPr>
              <a:t></a:t>
            </a:r>
            <a:r>
              <a:rPr lang="en-GB" sz="2000" smtClean="0"/>
              <a:t> ::		(unspecified address)‏</a:t>
            </a:r>
            <a:endParaRPr lang="en-GB" sz="2000"/>
          </a:p>
        </p:txBody>
      </p:sp>
      <p:sp>
        <p:nvSpPr>
          <p:cNvPr id="155652" name="Line 2"/>
          <p:cNvSpPr>
            <a:spLocks noChangeShapeType="1"/>
          </p:cNvSpPr>
          <p:nvPr/>
        </p:nvSpPr>
        <p:spPr bwMode="auto">
          <a:xfrm flipV="1">
            <a:off x="2057400" y="5173663"/>
            <a:ext cx="6137275" cy="12700"/>
          </a:xfrm>
          <a:prstGeom prst="line">
            <a:avLst/>
          </a:prstGeom>
          <a:noFill/>
          <a:ln w="19080">
            <a:solidFill>
              <a:srgbClr val="000000"/>
            </a:solidFill>
            <a:miter lim="800000"/>
            <a:headEnd/>
            <a:tailEnd/>
          </a:ln>
        </p:spPr>
        <p:txBody>
          <a:bodyPr>
            <a:prstTxWarp prst="textNoShape">
              <a:avLst/>
            </a:prstTxWarp>
          </a:bodyPr>
          <a:lstStyle/>
          <a:p>
            <a:endParaRPr lang="en-US"/>
          </a:p>
        </p:txBody>
      </p:sp>
      <p:sp>
        <p:nvSpPr>
          <p:cNvPr id="155653" name="Line 3"/>
          <p:cNvSpPr>
            <a:spLocks noChangeShapeType="1"/>
          </p:cNvSpPr>
          <p:nvPr/>
        </p:nvSpPr>
        <p:spPr bwMode="auto">
          <a:xfrm flipV="1">
            <a:off x="2057400" y="4870450"/>
            <a:ext cx="1588" cy="309563"/>
          </a:xfrm>
          <a:prstGeom prst="line">
            <a:avLst/>
          </a:prstGeom>
          <a:noFill/>
          <a:ln w="28440">
            <a:solidFill>
              <a:srgbClr val="000000"/>
            </a:solidFill>
            <a:miter lim="800000"/>
            <a:headEnd/>
            <a:tailEnd type="triangle" w="med" len="med"/>
          </a:ln>
        </p:spPr>
        <p:txBody>
          <a:bodyPr>
            <a:prstTxWarp prst="textNoShape">
              <a:avLst/>
            </a:prstTxWarp>
          </a:bodyPr>
          <a:lstStyle/>
          <a:p>
            <a:endParaRPr lang="en-US"/>
          </a:p>
        </p:txBody>
      </p:sp>
      <p:sp>
        <p:nvSpPr>
          <p:cNvPr id="155654" name="Line 4"/>
          <p:cNvSpPr>
            <a:spLocks noChangeShapeType="1"/>
          </p:cNvSpPr>
          <p:nvPr/>
        </p:nvSpPr>
        <p:spPr bwMode="auto">
          <a:xfrm flipV="1">
            <a:off x="2971800" y="4870450"/>
            <a:ext cx="1588" cy="317500"/>
          </a:xfrm>
          <a:prstGeom prst="line">
            <a:avLst/>
          </a:prstGeom>
          <a:noFill/>
          <a:ln w="28440">
            <a:solidFill>
              <a:srgbClr val="000000"/>
            </a:solidFill>
            <a:miter lim="800000"/>
            <a:headEnd/>
            <a:tailEnd type="triangle" w="med" len="med"/>
          </a:ln>
        </p:spPr>
        <p:txBody>
          <a:bodyPr>
            <a:prstTxWarp prst="textNoShape">
              <a:avLst/>
            </a:prstTxWarp>
          </a:bodyPr>
          <a:lstStyle/>
          <a:p>
            <a:endParaRPr lang="en-US"/>
          </a:p>
        </p:txBody>
      </p:sp>
      <p:sp>
        <p:nvSpPr>
          <p:cNvPr id="155655" name="Line 5"/>
          <p:cNvSpPr>
            <a:spLocks noChangeShapeType="1"/>
          </p:cNvSpPr>
          <p:nvPr/>
        </p:nvSpPr>
        <p:spPr bwMode="auto">
          <a:xfrm flipV="1">
            <a:off x="8213725" y="4870450"/>
            <a:ext cx="1588" cy="31750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55656" name="Line 7"/>
          <p:cNvSpPr>
            <a:spLocks noChangeShapeType="1"/>
          </p:cNvSpPr>
          <p:nvPr/>
        </p:nvSpPr>
        <p:spPr bwMode="auto">
          <a:xfrm flipH="1">
            <a:off x="5480050" y="4343400"/>
            <a:ext cx="469900" cy="1588"/>
          </a:xfrm>
          <a:prstGeom prst="line">
            <a:avLst/>
          </a:prstGeom>
          <a:noFill/>
          <a:ln w="28440">
            <a:solidFill>
              <a:srgbClr val="000000"/>
            </a:solidFill>
            <a:miter lim="800000"/>
            <a:headEnd/>
            <a:tailEnd type="triangle" w="med" len="me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1"/>
          <p:cNvSpPr>
            <a:spLocks noGrp="1" noChangeArrowheads="1"/>
          </p:cNvSpPr>
          <p:nvPr>
            <p:ph type="title"/>
          </p:nvPr>
        </p:nvSpPr>
        <p:spPr/>
        <p:txBody>
          <a:bodyPr/>
          <a:lstStyle/>
          <a:p>
            <a:r>
              <a:rPr lang="en-GB" smtClean="0"/>
              <a:t>IPv6 Address Representation</a:t>
            </a:r>
          </a:p>
        </p:txBody>
      </p:sp>
      <p:sp>
        <p:nvSpPr>
          <p:cNvPr id="153603" name="Rectangle 2"/>
          <p:cNvSpPr>
            <a:spLocks noGrp="1" noChangeArrowheads="1"/>
          </p:cNvSpPr>
          <p:nvPr>
            <p:ph type="body" idx="1"/>
          </p:nvPr>
        </p:nvSpPr>
        <p:spPr/>
        <p:txBody>
          <a:bodyPr/>
          <a:lstStyle/>
          <a:p>
            <a:pPr>
              <a:buClr>
                <a:srgbClr val="7878DE"/>
              </a:buClr>
              <a:buFont typeface="Wingdings" charset="2"/>
              <a:buChar char="§"/>
            </a:pPr>
            <a:r>
              <a:rPr lang="en-GB" sz="2400" dirty="0" smtClean="0"/>
              <a:t>In a URL, it is enclosed in brackets (RFC3986)‏</a:t>
            </a:r>
          </a:p>
          <a:p>
            <a:pPr lvl="1">
              <a:buClr>
                <a:srgbClr val="7878DE"/>
              </a:buClr>
              <a:buFont typeface="Wingdings" charset="2"/>
              <a:buChar char="§"/>
            </a:pPr>
            <a:r>
              <a:rPr lang="en-GB" sz="2000" dirty="0" smtClean="0"/>
              <a:t>http://[</a:t>
            </a:r>
            <a:r>
              <a:rPr lang="en-US" sz="2000" dirty="0" smtClean="0"/>
              <a:t>2001:4860:b006::67</a:t>
            </a:r>
            <a:r>
              <a:rPr lang="en-GB" sz="2000" dirty="0" smtClean="0"/>
              <a:t>]:80/index.html</a:t>
            </a:r>
          </a:p>
          <a:p>
            <a:pPr lvl="1">
              <a:buClr>
                <a:srgbClr val="7878DE"/>
              </a:buClr>
              <a:buFont typeface="Wingdings" charset="2"/>
              <a:buChar char="§"/>
            </a:pPr>
            <a:r>
              <a:rPr lang="en-GB" sz="2000" dirty="0" smtClean="0"/>
              <a:t>Cumbersome for users</a:t>
            </a:r>
          </a:p>
          <a:p>
            <a:pPr lvl="1">
              <a:buClr>
                <a:srgbClr val="7878DE"/>
              </a:buClr>
              <a:buFont typeface="Wingdings" charset="2"/>
              <a:buChar char="§"/>
            </a:pPr>
            <a:r>
              <a:rPr lang="en-GB" sz="2000" dirty="0" smtClean="0"/>
              <a:t>Mostly for diagnostic purposes</a:t>
            </a:r>
          </a:p>
          <a:p>
            <a:pPr lvl="1">
              <a:buClr>
                <a:srgbClr val="7878DE"/>
              </a:buClr>
              <a:buFont typeface="Wingdings" charset="2"/>
              <a:buChar char="§"/>
            </a:pPr>
            <a:r>
              <a:rPr lang="en-GB" sz="2000" dirty="0" smtClean="0"/>
              <a:t>Use fully qualified domain names (FQDN)‏ instead of this</a:t>
            </a:r>
          </a:p>
          <a:p>
            <a:pPr>
              <a:buClr>
                <a:srgbClr val="7878DE"/>
              </a:buClr>
              <a:buFont typeface="Wingdings" charset="2"/>
              <a:buChar char="§"/>
            </a:pPr>
            <a:r>
              <a:rPr lang="en-GB" sz="2400" dirty="0" smtClean="0"/>
              <a:t>Prefix Representation</a:t>
            </a:r>
          </a:p>
          <a:p>
            <a:pPr lvl="1">
              <a:buClr>
                <a:srgbClr val="7878DE"/>
              </a:buClr>
              <a:buFont typeface="Wingdings" charset="2"/>
              <a:buChar char="§"/>
            </a:pPr>
            <a:r>
              <a:rPr lang="en-GB" sz="2000" dirty="0" smtClean="0"/>
              <a:t>Representation of prefix is same as for IPv4 CIDR</a:t>
            </a:r>
          </a:p>
          <a:p>
            <a:pPr lvl="2">
              <a:buClr>
                <a:srgbClr val="7878DE"/>
              </a:buClr>
              <a:buFont typeface="Wingdings" charset="2"/>
              <a:buChar char="§"/>
            </a:pPr>
            <a:r>
              <a:rPr lang="en-GB" sz="1800" dirty="0" smtClean="0"/>
              <a:t>Address and then prefix length, with slash separator</a:t>
            </a:r>
          </a:p>
          <a:p>
            <a:pPr lvl="1">
              <a:buClr>
                <a:srgbClr val="7878DE"/>
              </a:buClr>
              <a:buFont typeface="Wingdings" charset="2"/>
              <a:buChar char="§"/>
            </a:pPr>
            <a:r>
              <a:rPr lang="en-GB" sz="2000" dirty="0" smtClean="0"/>
              <a:t>IPv4 address:</a:t>
            </a:r>
          </a:p>
          <a:p>
            <a:pPr lvl="2">
              <a:buClr>
                <a:srgbClr val="7878DE"/>
              </a:buClr>
              <a:buFont typeface="Wingdings" charset="2"/>
              <a:buChar char="§"/>
            </a:pPr>
            <a:r>
              <a:rPr lang="en-GB" sz="1800" dirty="0" smtClean="0"/>
              <a:t>198.10.0.0/16</a:t>
            </a:r>
          </a:p>
          <a:p>
            <a:pPr lvl="1">
              <a:buClr>
                <a:srgbClr val="7878DE"/>
              </a:buClr>
              <a:buFont typeface="Wingdings" charset="2"/>
              <a:buChar char="§"/>
            </a:pPr>
            <a:r>
              <a:rPr lang="en-GB" sz="2000" dirty="0" smtClean="0"/>
              <a:t>IPv6 address:</a:t>
            </a:r>
          </a:p>
          <a:p>
            <a:pPr lvl="2">
              <a:buClr>
                <a:srgbClr val="7878DE"/>
              </a:buClr>
              <a:buFont typeface="Wingdings" charset="2"/>
              <a:buChar char="§"/>
            </a:pPr>
            <a:r>
              <a:rPr lang="en-GB" sz="1800" dirty="0" smtClean="0"/>
              <a:t>2001:db8:12::/40</a:t>
            </a:r>
            <a:endParaRPr lang="en-GB" sz="1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1"/>
          <p:cNvSpPr>
            <a:spLocks noGrp="1" noChangeArrowheads="1"/>
          </p:cNvSpPr>
          <p:nvPr>
            <p:ph type="title"/>
          </p:nvPr>
        </p:nvSpPr>
        <p:spPr/>
        <p:txBody>
          <a:bodyPr/>
          <a:lstStyle/>
          <a:p>
            <a:r>
              <a:rPr lang="en-GB" smtClean="0"/>
              <a:t>IPv6 Addressing</a:t>
            </a:r>
          </a:p>
        </p:txBody>
      </p:sp>
      <p:sp>
        <p:nvSpPr>
          <p:cNvPr id="159747" name="Text Box 2"/>
          <p:cNvSpPr txBox="1">
            <a:spLocks noChangeArrowheads="1"/>
          </p:cNvSpPr>
          <p:nvPr/>
        </p:nvSpPr>
        <p:spPr bwMode="auto">
          <a:xfrm>
            <a:off x="1984375" y="5237163"/>
            <a:ext cx="146050" cy="804862"/>
          </a:xfrm>
          <a:prstGeom prst="rect">
            <a:avLst/>
          </a:prstGeom>
          <a:noFill/>
          <a:ln w="9525">
            <a:noFill/>
            <a:round/>
            <a:headEnd/>
            <a:tailEnd/>
          </a:ln>
        </p:spPr>
        <p:txBody>
          <a:bodyPr wrap="none" anchor="ctr">
            <a:prstTxWarp prst="textNoShape">
              <a:avLst/>
            </a:prstTxWarp>
          </a:bodyPr>
          <a:lstStyle/>
          <a:p>
            <a:endParaRPr lang="en-US"/>
          </a:p>
        </p:txBody>
      </p:sp>
      <p:sp>
        <p:nvSpPr>
          <p:cNvPr id="159748" name="Rectangle 4"/>
          <p:cNvSpPr>
            <a:spLocks noChangeArrowheads="1"/>
          </p:cNvSpPr>
          <p:nvPr/>
        </p:nvSpPr>
        <p:spPr bwMode="auto">
          <a:xfrm>
            <a:off x="6243638" y="2378075"/>
            <a:ext cx="2668587"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::/128</a:t>
            </a:r>
          </a:p>
        </p:txBody>
      </p:sp>
      <p:sp>
        <p:nvSpPr>
          <p:cNvPr id="159749" name="Rectangle 5"/>
          <p:cNvSpPr>
            <a:spLocks noChangeArrowheads="1"/>
          </p:cNvSpPr>
          <p:nvPr/>
        </p:nvSpPr>
        <p:spPr bwMode="auto">
          <a:xfrm>
            <a:off x="3576638" y="2378075"/>
            <a:ext cx="2667000"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a:solidFill>
                  <a:srgbClr val="000000"/>
                </a:solidFill>
                <a:latin typeface="Verdana" charset="0"/>
              </a:rPr>
              <a:t>    0000…0000</a:t>
            </a:r>
          </a:p>
        </p:txBody>
      </p:sp>
      <p:sp>
        <p:nvSpPr>
          <p:cNvPr id="159750" name="Rectangle 6"/>
          <p:cNvSpPr>
            <a:spLocks noChangeArrowheads="1"/>
          </p:cNvSpPr>
          <p:nvPr/>
        </p:nvSpPr>
        <p:spPr bwMode="auto">
          <a:xfrm>
            <a:off x="908050" y="2378075"/>
            <a:ext cx="2668588"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Unspecified</a:t>
            </a:r>
          </a:p>
        </p:txBody>
      </p:sp>
      <p:sp>
        <p:nvSpPr>
          <p:cNvPr id="159751" name="Rectangle 7"/>
          <p:cNvSpPr>
            <a:spLocks noChangeArrowheads="1"/>
          </p:cNvSpPr>
          <p:nvPr/>
        </p:nvSpPr>
        <p:spPr bwMode="auto">
          <a:xfrm>
            <a:off x="6243638" y="3035300"/>
            <a:ext cx="2668587"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::1/128</a:t>
            </a:r>
          </a:p>
        </p:txBody>
      </p:sp>
      <p:sp>
        <p:nvSpPr>
          <p:cNvPr id="159752" name="Rectangle 8"/>
          <p:cNvSpPr>
            <a:spLocks noChangeArrowheads="1"/>
          </p:cNvSpPr>
          <p:nvPr/>
        </p:nvSpPr>
        <p:spPr bwMode="auto">
          <a:xfrm>
            <a:off x="3576638" y="3035300"/>
            <a:ext cx="2667000"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a:solidFill>
                  <a:srgbClr val="000000"/>
                </a:solidFill>
                <a:latin typeface="Verdana" charset="0"/>
              </a:rPr>
              <a:t>    0000…0001</a:t>
            </a:r>
          </a:p>
        </p:txBody>
      </p:sp>
      <p:sp>
        <p:nvSpPr>
          <p:cNvPr id="159753" name="Rectangle 9"/>
          <p:cNvSpPr>
            <a:spLocks noChangeArrowheads="1"/>
          </p:cNvSpPr>
          <p:nvPr/>
        </p:nvSpPr>
        <p:spPr bwMode="auto">
          <a:xfrm>
            <a:off x="908050" y="3035300"/>
            <a:ext cx="2668588" cy="6572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Loopback</a:t>
            </a:r>
          </a:p>
        </p:txBody>
      </p:sp>
      <p:sp>
        <p:nvSpPr>
          <p:cNvPr id="159754" name="Rectangle 10"/>
          <p:cNvSpPr>
            <a:spLocks noChangeArrowheads="1"/>
          </p:cNvSpPr>
          <p:nvPr/>
        </p:nvSpPr>
        <p:spPr bwMode="auto">
          <a:xfrm>
            <a:off x="6243638" y="5740400"/>
            <a:ext cx="2668587" cy="660400"/>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FF00::/8</a:t>
            </a:r>
          </a:p>
        </p:txBody>
      </p:sp>
      <p:sp>
        <p:nvSpPr>
          <p:cNvPr id="159755" name="Rectangle 11"/>
          <p:cNvSpPr>
            <a:spLocks noChangeArrowheads="1"/>
          </p:cNvSpPr>
          <p:nvPr/>
        </p:nvSpPr>
        <p:spPr bwMode="auto">
          <a:xfrm>
            <a:off x="3576638" y="5740400"/>
            <a:ext cx="2667000" cy="660400"/>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a:solidFill>
                  <a:srgbClr val="000000"/>
                </a:solidFill>
                <a:latin typeface="Verdana" charset="0"/>
              </a:rPr>
              <a:t>    1111 1111 ...</a:t>
            </a:r>
          </a:p>
        </p:txBody>
      </p:sp>
      <p:sp>
        <p:nvSpPr>
          <p:cNvPr id="159756" name="Rectangle 12"/>
          <p:cNvSpPr>
            <a:spLocks noChangeArrowheads="1"/>
          </p:cNvSpPr>
          <p:nvPr/>
        </p:nvSpPr>
        <p:spPr bwMode="auto">
          <a:xfrm>
            <a:off x="908050" y="5740400"/>
            <a:ext cx="2668588" cy="660400"/>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Multicast Address</a:t>
            </a:r>
          </a:p>
        </p:txBody>
      </p:sp>
      <p:sp>
        <p:nvSpPr>
          <p:cNvPr id="159757" name="Rectangle 13"/>
          <p:cNvSpPr>
            <a:spLocks noChangeArrowheads="1"/>
          </p:cNvSpPr>
          <p:nvPr/>
        </p:nvSpPr>
        <p:spPr bwMode="auto">
          <a:xfrm>
            <a:off x="6243638" y="5057775"/>
            <a:ext cx="2668587"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FC00::/7</a:t>
            </a:r>
          </a:p>
        </p:txBody>
      </p:sp>
      <p:sp>
        <p:nvSpPr>
          <p:cNvPr id="159758" name="Rectangle 14"/>
          <p:cNvSpPr>
            <a:spLocks noChangeArrowheads="1"/>
          </p:cNvSpPr>
          <p:nvPr/>
        </p:nvSpPr>
        <p:spPr bwMode="auto">
          <a:xfrm>
            <a:off x="3576638" y="5057775"/>
            <a:ext cx="2667000"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a:solidFill>
                  <a:srgbClr val="000000"/>
                </a:solidFill>
                <a:latin typeface="Verdana" charset="0"/>
              </a:rPr>
              <a:t>    1111 1100 ...</a:t>
            </a:r>
          </a:p>
          <a:p>
            <a:pPr eaLnBrk="1" hangingPunct="1">
              <a:lnSpc>
                <a:spcPct val="102000"/>
              </a:lnSpc>
              <a:tabLst>
                <a:tab pos="723900" algn="l"/>
                <a:tab pos="1447800" algn="l"/>
                <a:tab pos="2171700" algn="l"/>
              </a:tabLst>
            </a:pPr>
            <a:r>
              <a:rPr lang="en-GB" sz="2000">
                <a:solidFill>
                  <a:srgbClr val="000000"/>
                </a:solidFill>
                <a:latin typeface="Verdana" charset="0"/>
              </a:rPr>
              <a:t>    1111 1101 ...</a:t>
            </a:r>
          </a:p>
        </p:txBody>
      </p:sp>
      <p:sp>
        <p:nvSpPr>
          <p:cNvPr id="159759" name="Rectangle 15"/>
          <p:cNvSpPr>
            <a:spLocks noChangeArrowheads="1"/>
          </p:cNvSpPr>
          <p:nvPr/>
        </p:nvSpPr>
        <p:spPr bwMode="auto">
          <a:xfrm>
            <a:off x="908050" y="5057775"/>
            <a:ext cx="2668588"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Unique Local    Unicast Address</a:t>
            </a:r>
          </a:p>
        </p:txBody>
      </p:sp>
      <p:sp>
        <p:nvSpPr>
          <p:cNvPr id="159760" name="Rectangle 16"/>
          <p:cNvSpPr>
            <a:spLocks noChangeArrowheads="1"/>
          </p:cNvSpPr>
          <p:nvPr/>
        </p:nvSpPr>
        <p:spPr bwMode="auto">
          <a:xfrm>
            <a:off x="6243638" y="4375150"/>
            <a:ext cx="2668587"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FE80::/10</a:t>
            </a:r>
          </a:p>
        </p:txBody>
      </p:sp>
      <p:sp>
        <p:nvSpPr>
          <p:cNvPr id="159761" name="Rectangle 17"/>
          <p:cNvSpPr>
            <a:spLocks noChangeArrowheads="1"/>
          </p:cNvSpPr>
          <p:nvPr/>
        </p:nvSpPr>
        <p:spPr bwMode="auto">
          <a:xfrm>
            <a:off x="3576638" y="4375150"/>
            <a:ext cx="2667000"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a:solidFill>
                  <a:srgbClr val="000000"/>
                </a:solidFill>
                <a:latin typeface="Verdana" charset="0"/>
              </a:rPr>
              <a:t>    1111 1110 10...</a:t>
            </a:r>
          </a:p>
        </p:txBody>
      </p:sp>
      <p:sp>
        <p:nvSpPr>
          <p:cNvPr id="159762" name="Rectangle 18"/>
          <p:cNvSpPr>
            <a:spLocks noChangeArrowheads="1"/>
          </p:cNvSpPr>
          <p:nvPr/>
        </p:nvSpPr>
        <p:spPr bwMode="auto">
          <a:xfrm>
            <a:off x="908050" y="4375150"/>
            <a:ext cx="2668588"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Link Local         Unicast Address</a:t>
            </a:r>
          </a:p>
        </p:txBody>
      </p:sp>
      <p:sp>
        <p:nvSpPr>
          <p:cNvPr id="159763" name="Rectangle 19"/>
          <p:cNvSpPr>
            <a:spLocks noChangeArrowheads="1"/>
          </p:cNvSpPr>
          <p:nvPr/>
        </p:nvSpPr>
        <p:spPr bwMode="auto">
          <a:xfrm>
            <a:off x="6243638" y="3692525"/>
            <a:ext cx="2668587"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2000::/3</a:t>
            </a:r>
          </a:p>
        </p:txBody>
      </p:sp>
      <p:sp>
        <p:nvSpPr>
          <p:cNvPr id="159764" name="Rectangle 20"/>
          <p:cNvSpPr>
            <a:spLocks noChangeArrowheads="1"/>
          </p:cNvSpPr>
          <p:nvPr/>
        </p:nvSpPr>
        <p:spPr bwMode="auto">
          <a:xfrm>
            <a:off x="3576638" y="3692525"/>
            <a:ext cx="2667000"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eaLnBrk="1" hangingPunct="1">
              <a:lnSpc>
                <a:spcPct val="102000"/>
              </a:lnSpc>
              <a:tabLst>
                <a:tab pos="723900" algn="l"/>
                <a:tab pos="1447800" algn="l"/>
                <a:tab pos="2171700" algn="l"/>
              </a:tabLst>
            </a:pPr>
            <a:r>
              <a:rPr lang="en-GB" sz="2000" dirty="0">
                <a:solidFill>
                  <a:srgbClr val="000000"/>
                </a:solidFill>
                <a:latin typeface="Verdana" charset="0"/>
              </a:rPr>
              <a:t>    </a:t>
            </a:r>
            <a:r>
              <a:rPr lang="en-GB" sz="2000" dirty="0" smtClean="0">
                <a:solidFill>
                  <a:srgbClr val="000000"/>
                </a:solidFill>
                <a:latin typeface="Verdana" charset="0"/>
              </a:rPr>
              <a:t>001 </a:t>
            </a:r>
            <a:r>
              <a:rPr lang="en-GB" sz="2000" dirty="0">
                <a:solidFill>
                  <a:srgbClr val="000000"/>
                </a:solidFill>
                <a:latin typeface="Verdana" charset="0"/>
              </a:rPr>
              <a:t>...</a:t>
            </a:r>
          </a:p>
        </p:txBody>
      </p:sp>
      <p:sp>
        <p:nvSpPr>
          <p:cNvPr id="159765" name="Rectangle 21"/>
          <p:cNvSpPr>
            <a:spLocks noChangeArrowheads="1"/>
          </p:cNvSpPr>
          <p:nvPr/>
        </p:nvSpPr>
        <p:spPr bwMode="auto">
          <a:xfrm>
            <a:off x="908050" y="3692525"/>
            <a:ext cx="2668588" cy="682625"/>
          </a:xfrm>
          <a:prstGeom prst="rect">
            <a:avLst/>
          </a:prstGeom>
          <a:solidFill>
            <a:srgbClr val="CCCCCC"/>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pPr>
            <a:r>
              <a:rPr lang="en-GB" sz="2000">
                <a:solidFill>
                  <a:srgbClr val="000000"/>
                </a:solidFill>
                <a:latin typeface="Verdana" charset="0"/>
              </a:rPr>
              <a:t>Global Unicast Address</a:t>
            </a:r>
          </a:p>
        </p:txBody>
      </p:sp>
      <p:sp>
        <p:nvSpPr>
          <p:cNvPr id="155671" name="Rectangle 22"/>
          <p:cNvSpPr>
            <a:spLocks noChangeArrowheads="1"/>
          </p:cNvSpPr>
          <p:nvPr/>
        </p:nvSpPr>
        <p:spPr bwMode="auto">
          <a:xfrm>
            <a:off x="6243638" y="1735138"/>
            <a:ext cx="2668587" cy="642937"/>
          </a:xfrm>
          <a:prstGeom prst="rect">
            <a:avLst/>
          </a:prstGeom>
          <a:solidFill>
            <a:schemeClr val="accent6">
              <a:lumMod val="60000"/>
              <a:lumOff val="40000"/>
            </a:schemeClr>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defRPr/>
            </a:pPr>
            <a:r>
              <a:rPr lang="en-GB" sz="1800" b="1">
                <a:solidFill>
                  <a:srgbClr val="FFFFFF"/>
                </a:solidFill>
                <a:latin typeface="Verdana" charset="0"/>
              </a:rPr>
              <a:t>Hex</a:t>
            </a:r>
          </a:p>
        </p:txBody>
      </p:sp>
      <p:sp>
        <p:nvSpPr>
          <p:cNvPr id="155672" name="Rectangle 23"/>
          <p:cNvSpPr>
            <a:spLocks noChangeArrowheads="1"/>
          </p:cNvSpPr>
          <p:nvPr/>
        </p:nvSpPr>
        <p:spPr bwMode="auto">
          <a:xfrm>
            <a:off x="3576638" y="1735138"/>
            <a:ext cx="2667000" cy="642937"/>
          </a:xfrm>
          <a:prstGeom prst="rect">
            <a:avLst/>
          </a:prstGeom>
          <a:solidFill>
            <a:schemeClr val="accent6">
              <a:lumMod val="60000"/>
              <a:lumOff val="40000"/>
            </a:schemeClr>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defRPr/>
            </a:pPr>
            <a:r>
              <a:rPr lang="en-GB" sz="1800" b="1">
                <a:solidFill>
                  <a:srgbClr val="FFFFFF"/>
                </a:solidFill>
                <a:latin typeface="Verdana" charset="0"/>
              </a:rPr>
              <a:t>Binary</a:t>
            </a:r>
          </a:p>
        </p:txBody>
      </p:sp>
      <p:sp>
        <p:nvSpPr>
          <p:cNvPr id="155673" name="Rectangle 24"/>
          <p:cNvSpPr>
            <a:spLocks noChangeArrowheads="1"/>
          </p:cNvSpPr>
          <p:nvPr/>
        </p:nvSpPr>
        <p:spPr bwMode="auto">
          <a:xfrm>
            <a:off x="908050" y="1735138"/>
            <a:ext cx="2668588" cy="642937"/>
          </a:xfrm>
          <a:prstGeom prst="rect">
            <a:avLst/>
          </a:prstGeom>
          <a:solidFill>
            <a:schemeClr val="accent6">
              <a:lumMod val="60000"/>
              <a:lumOff val="40000"/>
            </a:schemeClr>
          </a:solidFill>
          <a:ln w="9525">
            <a:noFill/>
            <a:round/>
            <a:headEnd/>
            <a:tailEnd/>
          </a:ln>
        </p:spPr>
        <p:txBody>
          <a:bodyPr lIns="73080" tIns="36360" rIns="73080" bIns="36360" anchor="ctr">
            <a:prstTxWarp prst="textNoShape">
              <a:avLst/>
            </a:prstTxWarp>
          </a:bodyPr>
          <a:lstStyle/>
          <a:p>
            <a:pPr algn="ctr" eaLnBrk="1" hangingPunct="1">
              <a:lnSpc>
                <a:spcPct val="102000"/>
              </a:lnSpc>
              <a:tabLst>
                <a:tab pos="723900" algn="l"/>
                <a:tab pos="1447800" algn="l"/>
                <a:tab pos="2171700" algn="l"/>
              </a:tabLst>
              <a:defRPr/>
            </a:pPr>
            <a:r>
              <a:rPr lang="en-GB" sz="1800" b="1">
                <a:solidFill>
                  <a:srgbClr val="FFFFFF"/>
                </a:solidFill>
                <a:latin typeface="Verdana" charset="0"/>
              </a:rPr>
              <a:t>Type</a:t>
            </a:r>
          </a:p>
        </p:txBody>
      </p:sp>
      <p:sp>
        <p:nvSpPr>
          <p:cNvPr id="159769" name="Line 25"/>
          <p:cNvSpPr>
            <a:spLocks noChangeShapeType="1"/>
          </p:cNvSpPr>
          <p:nvPr/>
        </p:nvSpPr>
        <p:spPr bwMode="auto">
          <a:xfrm>
            <a:off x="908050" y="2378075"/>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0" name="Line 26"/>
          <p:cNvSpPr>
            <a:spLocks noChangeShapeType="1"/>
          </p:cNvSpPr>
          <p:nvPr/>
        </p:nvSpPr>
        <p:spPr bwMode="auto">
          <a:xfrm>
            <a:off x="908050" y="4375150"/>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1" name="Line 27"/>
          <p:cNvSpPr>
            <a:spLocks noChangeShapeType="1"/>
          </p:cNvSpPr>
          <p:nvPr/>
        </p:nvSpPr>
        <p:spPr bwMode="auto">
          <a:xfrm>
            <a:off x="908050" y="5057775"/>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2" name="Line 28"/>
          <p:cNvSpPr>
            <a:spLocks noChangeShapeType="1"/>
          </p:cNvSpPr>
          <p:nvPr/>
        </p:nvSpPr>
        <p:spPr bwMode="auto">
          <a:xfrm>
            <a:off x="3576638" y="1735138"/>
            <a:ext cx="1587" cy="4665662"/>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3" name="Line 29"/>
          <p:cNvSpPr>
            <a:spLocks noChangeShapeType="1"/>
          </p:cNvSpPr>
          <p:nvPr/>
        </p:nvSpPr>
        <p:spPr bwMode="auto">
          <a:xfrm>
            <a:off x="6243638" y="1735138"/>
            <a:ext cx="1587" cy="4665662"/>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4" name="Line 30"/>
          <p:cNvSpPr>
            <a:spLocks noChangeShapeType="1"/>
          </p:cNvSpPr>
          <p:nvPr/>
        </p:nvSpPr>
        <p:spPr bwMode="auto">
          <a:xfrm>
            <a:off x="908050" y="1735138"/>
            <a:ext cx="8004175" cy="1587"/>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5" name="Line 31"/>
          <p:cNvSpPr>
            <a:spLocks noChangeShapeType="1"/>
          </p:cNvSpPr>
          <p:nvPr/>
        </p:nvSpPr>
        <p:spPr bwMode="auto">
          <a:xfrm>
            <a:off x="908050" y="1735138"/>
            <a:ext cx="1588" cy="4665662"/>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6" name="Line 32"/>
          <p:cNvSpPr>
            <a:spLocks noChangeShapeType="1"/>
          </p:cNvSpPr>
          <p:nvPr/>
        </p:nvSpPr>
        <p:spPr bwMode="auto">
          <a:xfrm>
            <a:off x="8912225" y="1735138"/>
            <a:ext cx="1588" cy="4665662"/>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7" name="Line 33"/>
          <p:cNvSpPr>
            <a:spLocks noChangeShapeType="1"/>
          </p:cNvSpPr>
          <p:nvPr/>
        </p:nvSpPr>
        <p:spPr bwMode="auto">
          <a:xfrm>
            <a:off x="908050" y="6400800"/>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8" name="Line 34"/>
          <p:cNvSpPr>
            <a:spLocks noChangeShapeType="1"/>
          </p:cNvSpPr>
          <p:nvPr/>
        </p:nvSpPr>
        <p:spPr bwMode="auto">
          <a:xfrm>
            <a:off x="908050" y="5740400"/>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79" name="Line 35"/>
          <p:cNvSpPr>
            <a:spLocks noChangeShapeType="1"/>
          </p:cNvSpPr>
          <p:nvPr/>
        </p:nvSpPr>
        <p:spPr bwMode="auto">
          <a:xfrm>
            <a:off x="908050" y="3692525"/>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
        <p:nvSpPr>
          <p:cNvPr id="159780" name="Line 36"/>
          <p:cNvSpPr>
            <a:spLocks noChangeShapeType="1"/>
          </p:cNvSpPr>
          <p:nvPr/>
        </p:nvSpPr>
        <p:spPr bwMode="auto">
          <a:xfrm>
            <a:off x="908050" y="3035300"/>
            <a:ext cx="8004175" cy="1588"/>
          </a:xfrm>
          <a:prstGeom prst="line">
            <a:avLst/>
          </a:prstGeom>
          <a:noFill/>
          <a:ln w="28440">
            <a:solidFill>
              <a:srgbClr val="FFFFFF"/>
            </a:solidFill>
            <a:miter lim="800000"/>
            <a:headEnd/>
            <a:tailEnd/>
          </a:ln>
        </p:spPr>
        <p:txBody>
          <a:bodyPr>
            <a:prstTxWarp prst="textNoShape">
              <a:avLst/>
            </a:prstTxWarp>
          </a:bodyP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1"/>
          <p:cNvSpPr>
            <a:spLocks noChangeArrowheads="1"/>
          </p:cNvSpPr>
          <p:nvPr/>
        </p:nvSpPr>
        <p:spPr bwMode="auto">
          <a:xfrm>
            <a:off x="990600" y="3213100"/>
            <a:ext cx="217488" cy="292100"/>
          </a:xfrm>
          <a:prstGeom prst="rect">
            <a:avLst/>
          </a:prstGeom>
          <a:solidFill>
            <a:srgbClr val="CC99FF"/>
          </a:solidFill>
          <a:ln w="9525">
            <a:noFill/>
            <a:round/>
            <a:headEnd/>
            <a:tailEnd/>
          </a:ln>
        </p:spPr>
        <p:txBody>
          <a:bodyPr wrap="none" anchor="ctr">
            <a:prstTxWarp prst="textNoShape">
              <a:avLst/>
            </a:prstTxWarp>
          </a:bodyPr>
          <a:lstStyle/>
          <a:p>
            <a:endParaRPr lang="en-US"/>
          </a:p>
        </p:txBody>
      </p:sp>
      <p:sp>
        <p:nvSpPr>
          <p:cNvPr id="161795" name="Rectangle 2"/>
          <p:cNvSpPr>
            <a:spLocks noChangeArrowheads="1"/>
          </p:cNvSpPr>
          <p:nvPr/>
        </p:nvSpPr>
        <p:spPr bwMode="auto">
          <a:xfrm>
            <a:off x="4951413" y="3200400"/>
            <a:ext cx="3960812" cy="304800"/>
          </a:xfrm>
          <a:prstGeom prst="rect">
            <a:avLst/>
          </a:prstGeom>
          <a:solidFill>
            <a:srgbClr val="CCCC66"/>
          </a:solidFill>
          <a:ln w="38160">
            <a:solidFill>
              <a:srgbClr val="000000"/>
            </a:solidFill>
            <a:miter lim="800000"/>
            <a:headEnd/>
            <a:tailEnd/>
          </a:ln>
        </p:spPr>
        <p:txBody>
          <a:bodyPr wrap="none" anchor="ctr">
            <a:prstTxWarp prst="textNoShape">
              <a:avLst/>
            </a:prstTxWarp>
          </a:bodyPr>
          <a:lstStyle/>
          <a:p>
            <a:endParaRPr lang="en-US"/>
          </a:p>
        </p:txBody>
      </p:sp>
      <p:sp>
        <p:nvSpPr>
          <p:cNvPr id="161796" name="Rectangle 3"/>
          <p:cNvSpPr>
            <a:spLocks noChangeArrowheads="1"/>
          </p:cNvSpPr>
          <p:nvPr/>
        </p:nvSpPr>
        <p:spPr bwMode="auto">
          <a:xfrm>
            <a:off x="3859213" y="3200400"/>
            <a:ext cx="1249362" cy="304800"/>
          </a:xfrm>
          <a:prstGeom prst="rect">
            <a:avLst/>
          </a:prstGeom>
          <a:solidFill>
            <a:srgbClr val="3366FF"/>
          </a:solidFill>
          <a:ln w="38160">
            <a:solidFill>
              <a:srgbClr val="000000"/>
            </a:solidFill>
            <a:miter lim="800000"/>
            <a:headEnd/>
            <a:tailEnd/>
          </a:ln>
        </p:spPr>
        <p:txBody>
          <a:bodyPr wrap="none" anchor="ctr">
            <a:prstTxWarp prst="textNoShape">
              <a:avLst/>
            </a:prstTxWarp>
          </a:bodyPr>
          <a:lstStyle/>
          <a:p>
            <a:endParaRPr lang="en-US"/>
          </a:p>
        </p:txBody>
      </p:sp>
      <p:sp>
        <p:nvSpPr>
          <p:cNvPr id="161797" name="Rectangle 4"/>
          <p:cNvSpPr>
            <a:spLocks noChangeArrowheads="1"/>
          </p:cNvSpPr>
          <p:nvPr/>
        </p:nvSpPr>
        <p:spPr bwMode="auto">
          <a:xfrm>
            <a:off x="990600" y="3200400"/>
            <a:ext cx="7921625" cy="304800"/>
          </a:xfrm>
          <a:prstGeom prst="rect">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61798" name="Text Box 5"/>
          <p:cNvSpPr txBox="1">
            <a:spLocks noChangeArrowheads="1"/>
          </p:cNvSpPr>
          <p:nvPr/>
        </p:nvSpPr>
        <p:spPr bwMode="auto">
          <a:xfrm>
            <a:off x="5029200" y="3213100"/>
            <a:ext cx="3795713" cy="357188"/>
          </a:xfrm>
          <a:prstGeom prst="rect">
            <a:avLst/>
          </a:prstGeom>
          <a:noFill/>
          <a:ln w="9525">
            <a:noFill/>
            <a:round/>
            <a:headEnd/>
            <a:tailEnd/>
          </a:ln>
        </p:spPr>
        <p:txBody>
          <a:bodyPr lIns="90000" tIns="60912" rIns="90000" bIns="46800">
            <a:prstTxWarp prst="textNoShape">
              <a:avLst/>
            </a:prstTxWarp>
            <a:spAutoFit/>
          </a:bodyPr>
          <a:lstStyle/>
          <a:p>
            <a:pPr algn="ctr" eaLnBrk="1">
              <a:lnSpc>
                <a:spcPct val="93000"/>
              </a:lnSpc>
              <a:spcBef>
                <a:spcPts val="1000"/>
              </a:spcBef>
              <a:tabLst>
                <a:tab pos="723900" algn="l"/>
                <a:tab pos="1447800" algn="l"/>
                <a:tab pos="2171700" algn="l"/>
                <a:tab pos="2895600" algn="l"/>
                <a:tab pos="3619500" algn="l"/>
              </a:tabLst>
            </a:pPr>
            <a:r>
              <a:rPr lang="en-GB" sz="1600" b="1">
                <a:solidFill>
                  <a:srgbClr val="000000"/>
                </a:solidFill>
                <a:latin typeface="Arial" charset="0"/>
                <a:ea typeface="DejaVu Sans" charset="0"/>
                <a:cs typeface="DejaVu Sans" charset="0"/>
              </a:rPr>
              <a:t>Interface ID</a:t>
            </a:r>
          </a:p>
        </p:txBody>
      </p:sp>
      <p:sp>
        <p:nvSpPr>
          <p:cNvPr id="161799" name="Line 6"/>
          <p:cNvSpPr>
            <a:spLocks noChangeShapeType="1"/>
          </p:cNvSpPr>
          <p:nvPr/>
        </p:nvSpPr>
        <p:spPr bwMode="auto">
          <a:xfrm flipH="1">
            <a:off x="819150" y="3505200"/>
            <a:ext cx="177800" cy="304800"/>
          </a:xfrm>
          <a:prstGeom prst="line">
            <a:avLst/>
          </a:prstGeom>
          <a:noFill/>
          <a:ln w="38160">
            <a:solidFill>
              <a:srgbClr val="3366FF"/>
            </a:solidFill>
            <a:prstDash val="sysDot"/>
            <a:miter lim="800000"/>
            <a:headEnd/>
            <a:tailEnd/>
          </a:ln>
        </p:spPr>
        <p:txBody>
          <a:bodyPr>
            <a:prstTxWarp prst="textNoShape">
              <a:avLst/>
            </a:prstTxWarp>
          </a:bodyPr>
          <a:lstStyle/>
          <a:p>
            <a:endParaRPr lang="en-US"/>
          </a:p>
        </p:txBody>
      </p:sp>
      <p:sp>
        <p:nvSpPr>
          <p:cNvPr id="161800" name="Line 7"/>
          <p:cNvSpPr>
            <a:spLocks noChangeShapeType="1"/>
          </p:cNvSpPr>
          <p:nvPr/>
        </p:nvSpPr>
        <p:spPr bwMode="auto">
          <a:xfrm>
            <a:off x="1238250" y="3505200"/>
            <a:ext cx="165100" cy="304800"/>
          </a:xfrm>
          <a:prstGeom prst="line">
            <a:avLst/>
          </a:prstGeom>
          <a:noFill/>
          <a:ln w="38160">
            <a:solidFill>
              <a:srgbClr val="3366FF"/>
            </a:solidFill>
            <a:prstDash val="sysDot"/>
            <a:miter lim="800000"/>
            <a:headEnd/>
            <a:tailEnd/>
          </a:ln>
        </p:spPr>
        <p:txBody>
          <a:bodyPr>
            <a:prstTxWarp prst="textNoShape">
              <a:avLst/>
            </a:prstTxWarp>
          </a:bodyPr>
          <a:lstStyle/>
          <a:p>
            <a:endParaRPr lang="en-US"/>
          </a:p>
        </p:txBody>
      </p:sp>
      <p:sp>
        <p:nvSpPr>
          <p:cNvPr id="161801" name="Text Box 8"/>
          <p:cNvSpPr txBox="1">
            <a:spLocks noChangeArrowheads="1"/>
          </p:cNvSpPr>
          <p:nvPr/>
        </p:nvSpPr>
        <p:spPr bwMode="auto">
          <a:xfrm>
            <a:off x="1208088" y="3213100"/>
            <a:ext cx="2559050" cy="357188"/>
          </a:xfrm>
          <a:prstGeom prst="rect">
            <a:avLst/>
          </a:prstGeom>
          <a:noFill/>
          <a:ln w="9525">
            <a:noFill/>
            <a:round/>
            <a:headEnd/>
            <a:tailEnd/>
          </a:ln>
        </p:spPr>
        <p:txBody>
          <a:bodyPr lIns="90000" tIns="60912" rIns="90000" bIns="46800">
            <a:prstTxWarp prst="textNoShape">
              <a:avLst/>
            </a:prstTxWarp>
            <a:spAutoFit/>
          </a:bodyPr>
          <a:lstStyle/>
          <a:p>
            <a:pPr algn="ctr" eaLnBrk="1">
              <a:lnSpc>
                <a:spcPct val="93000"/>
              </a:lnSpc>
              <a:spcBef>
                <a:spcPts val="1000"/>
              </a:spcBef>
              <a:tabLst>
                <a:tab pos="723900" algn="l"/>
                <a:tab pos="1447800" algn="l"/>
                <a:tab pos="2171700" algn="l"/>
              </a:tabLst>
            </a:pPr>
            <a:r>
              <a:rPr lang="en-GB" sz="1600" b="1">
                <a:solidFill>
                  <a:srgbClr val="000000"/>
                </a:solidFill>
                <a:latin typeface="Arial" charset="0"/>
                <a:ea typeface="DejaVu Sans" charset="0"/>
                <a:cs typeface="DejaVu Sans" charset="0"/>
              </a:rPr>
              <a:t>Global Routing Prefix</a:t>
            </a:r>
          </a:p>
        </p:txBody>
      </p:sp>
      <p:sp>
        <p:nvSpPr>
          <p:cNvPr id="161802" name="Text Box 9"/>
          <p:cNvSpPr txBox="1">
            <a:spLocks noChangeArrowheads="1"/>
          </p:cNvSpPr>
          <p:nvPr/>
        </p:nvSpPr>
        <p:spPr bwMode="auto">
          <a:xfrm>
            <a:off x="3783013" y="3213100"/>
            <a:ext cx="1457325" cy="357188"/>
          </a:xfrm>
          <a:prstGeom prst="rect">
            <a:avLst/>
          </a:prstGeom>
          <a:noFill/>
          <a:ln w="9525">
            <a:noFill/>
            <a:round/>
            <a:headEnd/>
            <a:tailEnd/>
          </a:ln>
        </p:spPr>
        <p:txBody>
          <a:bodyPr lIns="90000" tIns="60912" rIns="90000" bIns="46800">
            <a:prstTxWarp prst="textNoShape">
              <a:avLst/>
            </a:prstTxWarp>
            <a:spAutoFit/>
          </a:bodyPr>
          <a:lstStyle/>
          <a:p>
            <a:pPr algn="ctr" eaLnBrk="1">
              <a:lnSpc>
                <a:spcPct val="93000"/>
              </a:lnSpc>
              <a:spcBef>
                <a:spcPts val="1000"/>
              </a:spcBef>
              <a:tabLst>
                <a:tab pos="723900" algn="l"/>
                <a:tab pos="1447800" algn="l"/>
              </a:tabLst>
            </a:pPr>
            <a:r>
              <a:rPr lang="en-GB" sz="1600" b="1">
                <a:solidFill>
                  <a:srgbClr val="FFFFFF"/>
                </a:solidFill>
                <a:latin typeface="Arial" charset="0"/>
                <a:ea typeface="DejaVu Sans" charset="0"/>
                <a:cs typeface="DejaVu Sans" charset="0"/>
              </a:rPr>
              <a:t>Subnet-id</a:t>
            </a:r>
          </a:p>
        </p:txBody>
      </p:sp>
      <p:sp>
        <p:nvSpPr>
          <p:cNvPr id="161803" name="Text Box 10"/>
          <p:cNvSpPr txBox="1">
            <a:spLocks noChangeArrowheads="1"/>
          </p:cNvSpPr>
          <p:nvPr/>
        </p:nvSpPr>
        <p:spPr bwMode="auto">
          <a:xfrm>
            <a:off x="825500" y="3810000"/>
            <a:ext cx="577850" cy="323850"/>
          </a:xfrm>
          <a:prstGeom prst="rect">
            <a:avLst/>
          </a:prstGeom>
          <a:solidFill>
            <a:srgbClr val="CC99FF"/>
          </a:solidFill>
          <a:ln w="19080">
            <a:solidFill>
              <a:srgbClr val="000000"/>
            </a:solidFill>
            <a:miter lim="800000"/>
            <a:headEnd/>
            <a:tailEnd/>
          </a:ln>
        </p:spPr>
        <p:txBody>
          <a:bodyPr lIns="90000" tIns="59147" rIns="90000" bIns="46800">
            <a:prstTxWarp prst="textNoShape">
              <a:avLst/>
            </a:prstTxWarp>
            <a:spAutoFit/>
          </a:bodyPr>
          <a:lstStyle/>
          <a:p>
            <a:pPr algn="ctr" eaLnBrk="1">
              <a:lnSpc>
                <a:spcPct val="93000"/>
              </a:lnSpc>
              <a:spcBef>
                <a:spcPts val="875"/>
              </a:spcBef>
            </a:pPr>
            <a:r>
              <a:rPr lang="en-GB" sz="1400" b="1">
                <a:solidFill>
                  <a:srgbClr val="000000"/>
                </a:solidFill>
                <a:latin typeface="Arial" charset="0"/>
                <a:ea typeface="DejaVu Sans" charset="0"/>
                <a:cs typeface="DejaVu Sans" charset="0"/>
              </a:rPr>
              <a:t>001</a:t>
            </a:r>
          </a:p>
        </p:txBody>
      </p:sp>
      <p:sp>
        <p:nvSpPr>
          <p:cNvPr id="161804" name="Line 11"/>
          <p:cNvSpPr>
            <a:spLocks noChangeShapeType="1"/>
          </p:cNvSpPr>
          <p:nvPr/>
        </p:nvSpPr>
        <p:spPr bwMode="auto">
          <a:xfrm>
            <a:off x="5108575" y="2781300"/>
            <a:ext cx="3741738" cy="1588"/>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05" name="Text Box 12"/>
          <p:cNvSpPr txBox="1">
            <a:spLocks noChangeArrowheads="1"/>
          </p:cNvSpPr>
          <p:nvPr/>
        </p:nvSpPr>
        <p:spPr bwMode="auto">
          <a:xfrm>
            <a:off x="6024563" y="2438400"/>
            <a:ext cx="1403350"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64 bits</a:t>
            </a:r>
          </a:p>
        </p:txBody>
      </p:sp>
      <p:sp>
        <p:nvSpPr>
          <p:cNvPr id="161806" name="Line 13"/>
          <p:cNvSpPr>
            <a:spLocks noChangeShapeType="1"/>
          </p:cNvSpPr>
          <p:nvPr/>
        </p:nvSpPr>
        <p:spPr bwMode="auto">
          <a:xfrm>
            <a:off x="974725" y="2781300"/>
            <a:ext cx="2884488" cy="1588"/>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07" name="Text Box 14"/>
          <p:cNvSpPr txBox="1">
            <a:spLocks noChangeArrowheads="1"/>
          </p:cNvSpPr>
          <p:nvPr/>
        </p:nvSpPr>
        <p:spPr bwMode="auto">
          <a:xfrm>
            <a:off x="1831975" y="2420938"/>
            <a:ext cx="1403350" cy="388937"/>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48 bits</a:t>
            </a:r>
          </a:p>
        </p:txBody>
      </p:sp>
      <p:sp>
        <p:nvSpPr>
          <p:cNvPr id="161808" name="Line 15"/>
          <p:cNvSpPr>
            <a:spLocks noChangeShapeType="1"/>
          </p:cNvSpPr>
          <p:nvPr/>
        </p:nvSpPr>
        <p:spPr bwMode="auto">
          <a:xfrm>
            <a:off x="3859213" y="2781300"/>
            <a:ext cx="1249362" cy="1588"/>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09" name="Text Box 16"/>
          <p:cNvSpPr txBox="1">
            <a:spLocks noChangeArrowheads="1"/>
          </p:cNvSpPr>
          <p:nvPr/>
        </p:nvSpPr>
        <p:spPr bwMode="auto">
          <a:xfrm>
            <a:off x="3713163" y="2438400"/>
            <a:ext cx="1403350"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16 bits</a:t>
            </a:r>
          </a:p>
        </p:txBody>
      </p:sp>
      <p:sp>
        <p:nvSpPr>
          <p:cNvPr id="161810" name="Line 17"/>
          <p:cNvSpPr>
            <a:spLocks noChangeShapeType="1"/>
          </p:cNvSpPr>
          <p:nvPr/>
        </p:nvSpPr>
        <p:spPr bwMode="auto">
          <a:xfrm>
            <a:off x="974725" y="2205038"/>
            <a:ext cx="2884488" cy="1587"/>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11" name="Text Box 18"/>
          <p:cNvSpPr txBox="1">
            <a:spLocks noChangeArrowheads="1"/>
          </p:cNvSpPr>
          <p:nvPr/>
        </p:nvSpPr>
        <p:spPr bwMode="auto">
          <a:xfrm>
            <a:off x="1779588" y="1905000"/>
            <a:ext cx="1108075" cy="388938"/>
          </a:xfrm>
          <a:prstGeom prst="rect">
            <a:avLst/>
          </a:prstGeom>
          <a:noFill/>
          <a:ln w="9525">
            <a:noFill/>
            <a:round/>
            <a:headEnd/>
            <a:tailEnd/>
          </a:ln>
        </p:spPr>
        <p:txBody>
          <a:bodyPr wrap="none" lIns="90000" tIns="62676" rIns="90000" bIns="46800">
            <a:prstTxWarp prst="textNoShape">
              <a:avLst/>
            </a:prstTxWarp>
            <a:spAutoFit/>
          </a:bodyPr>
          <a:lstStyle/>
          <a:p>
            <a:pPr algn="ctr" eaLnBrk="1">
              <a:lnSpc>
                <a:spcPct val="93000"/>
              </a:lnSpc>
              <a:tabLst>
                <a:tab pos="723900" algn="l"/>
              </a:tabLst>
            </a:pPr>
            <a:r>
              <a:rPr lang="en-GB" sz="1800" b="1">
                <a:solidFill>
                  <a:srgbClr val="000000"/>
                </a:solidFill>
                <a:latin typeface="Arial" charset="0"/>
                <a:ea typeface="DejaVu Sans" charset="0"/>
                <a:cs typeface="DejaVu Sans" charset="0"/>
              </a:rPr>
              <a:t>Provider</a:t>
            </a:r>
          </a:p>
        </p:txBody>
      </p:sp>
      <p:sp>
        <p:nvSpPr>
          <p:cNvPr id="161812" name="Text Box 19"/>
          <p:cNvSpPr txBox="1">
            <a:spLocks noChangeArrowheads="1"/>
          </p:cNvSpPr>
          <p:nvPr/>
        </p:nvSpPr>
        <p:spPr bwMode="auto">
          <a:xfrm>
            <a:off x="4095750" y="1905000"/>
            <a:ext cx="600075" cy="388938"/>
          </a:xfrm>
          <a:prstGeom prst="rect">
            <a:avLst/>
          </a:prstGeom>
          <a:noFill/>
          <a:ln w="9525">
            <a:noFill/>
            <a:round/>
            <a:headEnd/>
            <a:tailEnd/>
          </a:ln>
        </p:spPr>
        <p:txBody>
          <a:bodyPr wrap="none" lIns="90000" tIns="62676" rIns="90000" bIns="46800">
            <a:prstTxWarp prst="textNoShape">
              <a:avLst/>
            </a:prstTxWarp>
            <a:spAutoFit/>
          </a:bodyPr>
          <a:lstStyle/>
          <a:p>
            <a:pPr algn="ctr" eaLnBrk="1">
              <a:lnSpc>
                <a:spcPct val="93000"/>
              </a:lnSpc>
            </a:pPr>
            <a:r>
              <a:rPr lang="en-GB" sz="1800" b="1">
                <a:solidFill>
                  <a:srgbClr val="000000"/>
                </a:solidFill>
                <a:latin typeface="Arial" charset="0"/>
                <a:ea typeface="DejaVu Sans" charset="0"/>
                <a:cs typeface="DejaVu Sans" charset="0"/>
              </a:rPr>
              <a:t>Site</a:t>
            </a:r>
          </a:p>
        </p:txBody>
      </p:sp>
      <p:sp>
        <p:nvSpPr>
          <p:cNvPr id="161813" name="Text Box 20"/>
          <p:cNvSpPr txBox="1">
            <a:spLocks noChangeArrowheads="1"/>
          </p:cNvSpPr>
          <p:nvPr/>
        </p:nvSpPr>
        <p:spPr bwMode="auto">
          <a:xfrm>
            <a:off x="6254750" y="1905000"/>
            <a:ext cx="688975" cy="388938"/>
          </a:xfrm>
          <a:prstGeom prst="rect">
            <a:avLst/>
          </a:prstGeom>
          <a:noFill/>
          <a:ln w="9525">
            <a:noFill/>
            <a:round/>
            <a:headEnd/>
            <a:tailEnd/>
          </a:ln>
        </p:spPr>
        <p:txBody>
          <a:bodyPr wrap="none" lIns="90000" tIns="62676" rIns="90000" bIns="46800">
            <a:prstTxWarp prst="textNoShape">
              <a:avLst/>
            </a:prstTxWarp>
            <a:spAutoFit/>
          </a:bodyPr>
          <a:lstStyle/>
          <a:p>
            <a:pPr algn="ctr" eaLnBrk="1">
              <a:lnSpc>
                <a:spcPct val="93000"/>
              </a:lnSpc>
            </a:pPr>
            <a:r>
              <a:rPr lang="en-GB" sz="1800" b="1">
                <a:solidFill>
                  <a:srgbClr val="000000"/>
                </a:solidFill>
                <a:latin typeface="Arial" charset="0"/>
                <a:ea typeface="DejaVu Sans" charset="0"/>
                <a:cs typeface="DejaVu Sans" charset="0"/>
              </a:rPr>
              <a:t>Host</a:t>
            </a:r>
          </a:p>
        </p:txBody>
      </p:sp>
      <p:sp>
        <p:nvSpPr>
          <p:cNvPr id="161814" name="Line 21"/>
          <p:cNvSpPr>
            <a:spLocks noChangeShapeType="1"/>
          </p:cNvSpPr>
          <p:nvPr/>
        </p:nvSpPr>
        <p:spPr bwMode="auto">
          <a:xfrm>
            <a:off x="3859213" y="2205038"/>
            <a:ext cx="1249362" cy="1587"/>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15" name="Line 22"/>
          <p:cNvSpPr>
            <a:spLocks noChangeShapeType="1"/>
          </p:cNvSpPr>
          <p:nvPr/>
        </p:nvSpPr>
        <p:spPr bwMode="auto">
          <a:xfrm>
            <a:off x="5108575" y="2205038"/>
            <a:ext cx="3741738" cy="1587"/>
          </a:xfrm>
          <a:prstGeom prst="line">
            <a:avLst/>
          </a:prstGeom>
          <a:noFill/>
          <a:ln w="381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161816" name="Rectangle 23"/>
          <p:cNvSpPr>
            <a:spLocks noGrp="1" noChangeArrowheads="1"/>
          </p:cNvSpPr>
          <p:nvPr>
            <p:ph type="title"/>
          </p:nvPr>
        </p:nvSpPr>
        <p:spPr/>
        <p:txBody>
          <a:bodyPr/>
          <a:lstStyle/>
          <a:p>
            <a:r>
              <a:rPr lang="en-GB" smtClean="0"/>
              <a:t>IPv6 Global Unicast Addresses</a:t>
            </a:r>
          </a:p>
        </p:txBody>
      </p:sp>
      <p:sp>
        <p:nvSpPr>
          <p:cNvPr id="157721" name="Rectangle 24"/>
          <p:cNvSpPr>
            <a:spLocks noGrp="1" noChangeArrowheads="1"/>
          </p:cNvSpPr>
          <p:nvPr>
            <p:ph type="body" idx="4294967295"/>
          </p:nvPr>
        </p:nvSpPr>
        <p:spPr>
          <a:xfrm>
            <a:off x="760413" y="4495800"/>
            <a:ext cx="8599487" cy="1828800"/>
          </a:xfrm>
        </p:spPr>
        <p:txBody>
          <a:bodyPr/>
          <a:lstStyle/>
          <a:p>
            <a:pPr marL="336550" indent="-33655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IPv6 Global </a:t>
            </a:r>
            <a:r>
              <a:rPr lang="en-GB" dirty="0" err="1"/>
              <a:t>Unicast</a:t>
            </a:r>
            <a:r>
              <a:rPr lang="en-GB" dirty="0"/>
              <a:t> addresses are:</a:t>
            </a:r>
          </a:p>
          <a:p>
            <a:pPr marL="736600" lvl="1" indent="-27940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Addresses for generic use of IPv6</a:t>
            </a:r>
          </a:p>
          <a:p>
            <a:pPr marL="736600" lvl="1" indent="-279400" eaLnBrk="1" hangingPunct="1">
              <a:lnSpc>
                <a:spcPct val="102000"/>
              </a:lnSpc>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Hierarchical structure intended to simplify aggregation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Internet History</a:t>
            </a:r>
          </a:p>
        </p:txBody>
      </p:sp>
      <p:sp>
        <p:nvSpPr>
          <p:cNvPr id="40963" name="Rectangle 3"/>
          <p:cNvSpPr>
            <a:spLocks noGrp="1" noChangeArrowheads="1"/>
          </p:cNvSpPr>
          <p:nvPr>
            <p:ph sz="half" idx="1"/>
          </p:nvPr>
        </p:nvSpPr>
        <p:spPr>
          <a:xfrm>
            <a:off x="495300" y="2103438"/>
            <a:ext cx="4376738" cy="4525962"/>
          </a:xfrm>
        </p:spPr>
        <p:txBody>
          <a:bodyPr/>
          <a:lstStyle/>
          <a:p>
            <a:pPr marL="0" indent="0">
              <a:lnSpc>
                <a:spcPct val="90000"/>
              </a:lnSpc>
            </a:pPr>
            <a:r>
              <a:rPr lang="en-US" sz="2300">
                <a:solidFill>
                  <a:schemeClr val="accent2"/>
                </a:solidFill>
              </a:rPr>
              <a:t>1983:</a:t>
            </a:r>
            <a:r>
              <a:rPr lang="en-US" sz="2300"/>
              <a:t> deployment of TCP/IP</a:t>
            </a:r>
          </a:p>
          <a:p>
            <a:pPr marL="0" indent="0">
              <a:lnSpc>
                <a:spcPct val="90000"/>
              </a:lnSpc>
            </a:pPr>
            <a:r>
              <a:rPr lang="en-US" sz="2300">
                <a:solidFill>
                  <a:schemeClr val="accent2"/>
                </a:solidFill>
              </a:rPr>
              <a:t>1982:</a:t>
            </a:r>
            <a:r>
              <a:rPr lang="en-US" sz="2300"/>
              <a:t> SMTP e-mail protocol defined </a:t>
            </a:r>
          </a:p>
          <a:p>
            <a:pPr marL="0" indent="0">
              <a:lnSpc>
                <a:spcPct val="90000"/>
              </a:lnSpc>
            </a:pPr>
            <a:r>
              <a:rPr lang="en-US" sz="2300">
                <a:solidFill>
                  <a:schemeClr val="accent2"/>
                </a:solidFill>
              </a:rPr>
              <a:t>1983:</a:t>
            </a:r>
            <a:r>
              <a:rPr lang="en-US" sz="2300"/>
              <a:t> DNS defined for name-to-IP-address translation</a:t>
            </a:r>
          </a:p>
          <a:p>
            <a:pPr marL="0" indent="0">
              <a:lnSpc>
                <a:spcPct val="90000"/>
              </a:lnSpc>
            </a:pPr>
            <a:r>
              <a:rPr lang="en-US" sz="2300">
                <a:solidFill>
                  <a:schemeClr val="accent2"/>
                </a:solidFill>
              </a:rPr>
              <a:t>1985:</a:t>
            </a:r>
            <a:r>
              <a:rPr lang="en-US" sz="2300"/>
              <a:t> FTP protocol defined</a:t>
            </a:r>
          </a:p>
          <a:p>
            <a:pPr marL="0" indent="0">
              <a:lnSpc>
                <a:spcPct val="90000"/>
              </a:lnSpc>
            </a:pPr>
            <a:r>
              <a:rPr lang="en-US" sz="2300">
                <a:solidFill>
                  <a:schemeClr val="accent2"/>
                </a:solidFill>
              </a:rPr>
              <a:t>1988:</a:t>
            </a:r>
            <a:r>
              <a:rPr lang="en-US" sz="2300"/>
              <a:t> TCP congestion control</a:t>
            </a:r>
          </a:p>
        </p:txBody>
      </p:sp>
      <p:sp>
        <p:nvSpPr>
          <p:cNvPr id="40964" name="Rectangle 4"/>
          <p:cNvSpPr>
            <a:spLocks noGrp="1" noChangeArrowheads="1"/>
          </p:cNvSpPr>
          <p:nvPr>
            <p:ph sz="half" idx="2"/>
          </p:nvPr>
        </p:nvSpPr>
        <p:spPr>
          <a:xfrm>
            <a:off x="5024438" y="2103438"/>
            <a:ext cx="4376737" cy="4525962"/>
          </a:xfrm>
        </p:spPr>
        <p:txBody>
          <a:bodyPr/>
          <a:lstStyle/>
          <a:p>
            <a:pPr marL="0" indent="0"/>
            <a:r>
              <a:rPr lang="en-US" sz="2500"/>
              <a:t>new national networks: Csnet, BITnet, NSFnet, Minitel</a:t>
            </a:r>
          </a:p>
          <a:p>
            <a:pPr marL="0" indent="0"/>
            <a:r>
              <a:rPr lang="en-US" sz="2500"/>
              <a:t>100,000 hosts connected to confederation of networks</a:t>
            </a:r>
          </a:p>
          <a:p>
            <a:pPr marL="0" indent="0"/>
            <a:endParaRPr lang="en-US" sz="2500"/>
          </a:p>
        </p:txBody>
      </p:sp>
      <p:sp>
        <p:nvSpPr>
          <p:cNvPr id="40965" name="Rectangle 5"/>
          <p:cNvSpPr>
            <a:spLocks noChangeArrowheads="1"/>
          </p:cNvSpPr>
          <p:nvPr/>
        </p:nvSpPr>
        <p:spPr bwMode="auto">
          <a:xfrm>
            <a:off x="568325" y="1531938"/>
            <a:ext cx="8623300" cy="647700"/>
          </a:xfrm>
          <a:prstGeom prst="rect">
            <a:avLst/>
          </a:prstGeom>
          <a:noFill/>
          <a:ln w="9525">
            <a:noFill/>
            <a:miter lim="800000"/>
            <a:headEnd/>
            <a:tailEnd/>
          </a:ln>
        </p:spPr>
        <p:txBody>
          <a:bodyPr lIns="95771" tIns="47885" rIns="95771" bIns="47885" anchor="ctr">
            <a:prstTxWarp prst="textNoShape">
              <a:avLst/>
            </a:prstTxWarp>
          </a:bodyPr>
          <a:lstStyle/>
          <a:p>
            <a:pPr defTabSz="903288"/>
            <a:r>
              <a:rPr lang="en-US" i="1">
                <a:solidFill>
                  <a:srgbClr val="FF0000"/>
                </a:solidFill>
                <a:latin typeface="Comic Sans MS" charset="0"/>
              </a:rPr>
              <a:t>1980-1990: new protocols, a proliferation of networks</a:t>
            </a:r>
            <a:endParaRPr lang="en-US" sz="4000" u="sng">
              <a:solidFill>
                <a:schemeClr val="accent2"/>
              </a:solidFill>
              <a:latin typeface="Comic Sans MS"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1"/>
          <p:cNvSpPr>
            <a:spLocks noChangeArrowheads="1"/>
          </p:cNvSpPr>
          <p:nvPr/>
        </p:nvSpPr>
        <p:spPr bwMode="auto">
          <a:xfrm>
            <a:off x="1081088" y="2171700"/>
            <a:ext cx="990600" cy="482600"/>
          </a:xfrm>
          <a:prstGeom prst="rect">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63843" name="Rectangle 2"/>
          <p:cNvSpPr>
            <a:spLocks noChangeArrowheads="1"/>
          </p:cNvSpPr>
          <p:nvPr/>
        </p:nvSpPr>
        <p:spPr bwMode="auto">
          <a:xfrm>
            <a:off x="2074863" y="2171700"/>
            <a:ext cx="990600" cy="482600"/>
          </a:xfrm>
          <a:prstGeom prst="rect">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63844" name="Rectangle 3"/>
          <p:cNvSpPr>
            <a:spLocks noChangeArrowheads="1"/>
          </p:cNvSpPr>
          <p:nvPr/>
        </p:nvSpPr>
        <p:spPr bwMode="auto">
          <a:xfrm>
            <a:off x="3062288" y="2171700"/>
            <a:ext cx="990600" cy="482600"/>
          </a:xfrm>
          <a:prstGeom prst="rect">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63845" name="Rectangle 4"/>
          <p:cNvSpPr>
            <a:spLocks noChangeArrowheads="1"/>
          </p:cNvSpPr>
          <p:nvPr/>
        </p:nvSpPr>
        <p:spPr bwMode="auto">
          <a:xfrm>
            <a:off x="4056063" y="2171700"/>
            <a:ext cx="990600" cy="482600"/>
          </a:xfrm>
          <a:prstGeom prst="rect">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63846" name="Rectangle 5"/>
          <p:cNvSpPr>
            <a:spLocks noChangeArrowheads="1"/>
          </p:cNvSpPr>
          <p:nvPr/>
        </p:nvSpPr>
        <p:spPr bwMode="auto">
          <a:xfrm>
            <a:off x="5041900" y="2171700"/>
            <a:ext cx="3952875" cy="482600"/>
          </a:xfrm>
          <a:prstGeom prst="rect">
            <a:avLst/>
          </a:prstGeom>
          <a:solidFill>
            <a:srgbClr val="FF9900"/>
          </a:solidFill>
          <a:ln w="38160">
            <a:solidFill>
              <a:srgbClr val="000000"/>
            </a:solidFill>
            <a:miter lim="800000"/>
            <a:headEnd/>
            <a:tailEnd/>
          </a:ln>
        </p:spPr>
        <p:txBody>
          <a:bodyPr wrap="none" anchor="ctr">
            <a:prstTxWarp prst="textNoShape">
              <a:avLst/>
            </a:prstTxWarp>
          </a:bodyPr>
          <a:lstStyle/>
          <a:p>
            <a:endParaRPr lang="en-US"/>
          </a:p>
        </p:txBody>
      </p:sp>
      <p:sp>
        <p:nvSpPr>
          <p:cNvPr id="163847" name="Text Box 6"/>
          <p:cNvSpPr txBox="1">
            <a:spLocks noChangeArrowheads="1"/>
          </p:cNvSpPr>
          <p:nvPr/>
        </p:nvSpPr>
        <p:spPr bwMode="auto">
          <a:xfrm>
            <a:off x="1141413" y="2222500"/>
            <a:ext cx="852487"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2000</a:t>
            </a:r>
          </a:p>
        </p:txBody>
      </p:sp>
      <p:sp>
        <p:nvSpPr>
          <p:cNvPr id="163848" name="Text Box 7"/>
          <p:cNvSpPr txBox="1">
            <a:spLocks noChangeArrowheads="1"/>
          </p:cNvSpPr>
          <p:nvPr/>
        </p:nvSpPr>
        <p:spPr bwMode="auto">
          <a:xfrm>
            <a:off x="2132013" y="2235200"/>
            <a:ext cx="852487"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tabLst>
                <a:tab pos="723900" algn="l"/>
              </a:tabLst>
            </a:pPr>
            <a:r>
              <a:rPr lang="en-GB" sz="1800" b="1">
                <a:solidFill>
                  <a:srgbClr val="000000"/>
                </a:solidFill>
                <a:latin typeface="Arial" charset="0"/>
                <a:ea typeface="DejaVu Sans" charset="0"/>
                <a:cs typeface="DejaVu Sans" charset="0"/>
              </a:rPr>
              <a:t> 0db8</a:t>
            </a:r>
          </a:p>
        </p:txBody>
      </p:sp>
      <p:sp>
        <p:nvSpPr>
          <p:cNvPr id="163849" name="Line 8"/>
          <p:cNvSpPr>
            <a:spLocks noChangeShapeType="1"/>
          </p:cNvSpPr>
          <p:nvPr/>
        </p:nvSpPr>
        <p:spPr bwMode="auto">
          <a:xfrm>
            <a:off x="3079750" y="1989138"/>
            <a:ext cx="1588" cy="1409700"/>
          </a:xfrm>
          <a:prstGeom prst="line">
            <a:avLst/>
          </a:prstGeom>
          <a:noFill/>
          <a:ln w="25560">
            <a:solidFill>
              <a:srgbClr val="000000"/>
            </a:solidFill>
            <a:prstDash val="dash"/>
            <a:miter lim="800000"/>
            <a:headEnd/>
            <a:tailEnd/>
          </a:ln>
        </p:spPr>
        <p:txBody>
          <a:bodyPr>
            <a:prstTxWarp prst="textNoShape">
              <a:avLst/>
            </a:prstTxWarp>
          </a:bodyPr>
          <a:lstStyle/>
          <a:p>
            <a:endParaRPr lang="en-US"/>
          </a:p>
        </p:txBody>
      </p:sp>
      <p:sp>
        <p:nvSpPr>
          <p:cNvPr id="163850" name="Line 9"/>
          <p:cNvSpPr>
            <a:spLocks noChangeShapeType="1"/>
          </p:cNvSpPr>
          <p:nvPr/>
        </p:nvSpPr>
        <p:spPr bwMode="auto">
          <a:xfrm>
            <a:off x="4057650" y="1981200"/>
            <a:ext cx="14288" cy="1727200"/>
          </a:xfrm>
          <a:prstGeom prst="line">
            <a:avLst/>
          </a:prstGeom>
          <a:noFill/>
          <a:ln w="25560">
            <a:solidFill>
              <a:srgbClr val="000000"/>
            </a:solidFill>
            <a:prstDash val="dash"/>
            <a:miter lim="800000"/>
            <a:headEnd/>
            <a:tailEnd/>
          </a:ln>
        </p:spPr>
        <p:txBody>
          <a:bodyPr>
            <a:prstTxWarp prst="textNoShape">
              <a:avLst/>
            </a:prstTxWarp>
          </a:bodyPr>
          <a:lstStyle/>
          <a:p>
            <a:endParaRPr lang="en-US"/>
          </a:p>
        </p:txBody>
      </p:sp>
      <p:sp>
        <p:nvSpPr>
          <p:cNvPr id="163851" name="Line 10"/>
          <p:cNvSpPr>
            <a:spLocks noChangeShapeType="1"/>
          </p:cNvSpPr>
          <p:nvPr/>
        </p:nvSpPr>
        <p:spPr bwMode="auto">
          <a:xfrm>
            <a:off x="5054600" y="1981200"/>
            <a:ext cx="1588" cy="2108200"/>
          </a:xfrm>
          <a:prstGeom prst="line">
            <a:avLst/>
          </a:prstGeom>
          <a:noFill/>
          <a:ln w="25560">
            <a:solidFill>
              <a:srgbClr val="000000"/>
            </a:solidFill>
            <a:prstDash val="dash"/>
            <a:miter lim="800000"/>
            <a:headEnd/>
            <a:tailEnd/>
          </a:ln>
        </p:spPr>
        <p:txBody>
          <a:bodyPr>
            <a:prstTxWarp prst="textNoShape">
              <a:avLst/>
            </a:prstTxWarp>
          </a:bodyPr>
          <a:lstStyle/>
          <a:p>
            <a:endParaRPr lang="en-US"/>
          </a:p>
        </p:txBody>
      </p:sp>
      <p:sp>
        <p:nvSpPr>
          <p:cNvPr id="163852" name="Text Box 11"/>
          <p:cNvSpPr txBox="1">
            <a:spLocks noChangeArrowheads="1"/>
          </p:cNvSpPr>
          <p:nvPr/>
        </p:nvSpPr>
        <p:spPr bwMode="auto">
          <a:xfrm>
            <a:off x="412750" y="3138488"/>
            <a:ext cx="1816100" cy="388937"/>
          </a:xfrm>
          <a:prstGeom prst="rect">
            <a:avLst/>
          </a:prstGeom>
          <a:noFill/>
          <a:ln w="9525">
            <a:noFill/>
            <a:round/>
            <a:headEnd/>
            <a:tailEnd/>
          </a:ln>
        </p:spPr>
        <p:txBody>
          <a:bodyPr lIns="90000" tIns="62676" rIns="90000" bIns="46800">
            <a:prstTxWarp prst="textNoShape">
              <a:avLst/>
            </a:prstTxWarp>
            <a:spAutoFit/>
          </a:bodyPr>
          <a:lstStyle/>
          <a:p>
            <a:pPr eaLnBrk="1">
              <a:lnSpc>
                <a:spcPct val="93000"/>
              </a:lnSpc>
              <a:spcBef>
                <a:spcPts val="1125"/>
              </a:spcBef>
              <a:tabLst>
                <a:tab pos="723900" algn="l"/>
                <a:tab pos="1447800" algn="l"/>
              </a:tabLst>
            </a:pPr>
            <a:r>
              <a:rPr lang="en-GB" sz="1800" b="1">
                <a:solidFill>
                  <a:srgbClr val="000000"/>
                </a:solidFill>
                <a:latin typeface="Arial" charset="0"/>
                <a:ea typeface="DejaVu Sans" charset="0"/>
                <a:cs typeface="DejaVu Sans" charset="0"/>
              </a:rPr>
              <a:t>ISP prefix</a:t>
            </a:r>
          </a:p>
        </p:txBody>
      </p:sp>
      <p:sp>
        <p:nvSpPr>
          <p:cNvPr id="163853" name="Text Box 12"/>
          <p:cNvSpPr txBox="1">
            <a:spLocks noChangeArrowheads="1"/>
          </p:cNvSpPr>
          <p:nvPr/>
        </p:nvSpPr>
        <p:spPr bwMode="auto">
          <a:xfrm>
            <a:off x="412750" y="3505200"/>
            <a:ext cx="1816100" cy="388938"/>
          </a:xfrm>
          <a:prstGeom prst="rect">
            <a:avLst/>
          </a:prstGeom>
          <a:noFill/>
          <a:ln w="9525">
            <a:noFill/>
            <a:round/>
            <a:headEnd/>
            <a:tailEnd/>
          </a:ln>
        </p:spPr>
        <p:txBody>
          <a:bodyPr lIns="90000" tIns="62676" rIns="90000" bIns="46800">
            <a:prstTxWarp prst="textNoShape">
              <a:avLst/>
            </a:prstTxWarp>
            <a:spAutoFit/>
          </a:bodyPr>
          <a:lstStyle/>
          <a:p>
            <a:pPr eaLnBrk="1">
              <a:lnSpc>
                <a:spcPct val="93000"/>
              </a:lnSpc>
              <a:spcBef>
                <a:spcPts val="1125"/>
              </a:spcBef>
              <a:tabLst>
                <a:tab pos="723900" algn="l"/>
                <a:tab pos="1447800" algn="l"/>
              </a:tabLst>
            </a:pPr>
            <a:r>
              <a:rPr lang="en-GB" sz="1800" b="1">
                <a:solidFill>
                  <a:srgbClr val="000000"/>
                </a:solidFill>
                <a:latin typeface="Arial" charset="0"/>
                <a:ea typeface="DejaVu Sans" charset="0"/>
                <a:cs typeface="DejaVu Sans" charset="0"/>
              </a:rPr>
              <a:t>Site prefix</a:t>
            </a:r>
          </a:p>
        </p:txBody>
      </p:sp>
      <p:sp>
        <p:nvSpPr>
          <p:cNvPr id="163854" name="Text Box 13"/>
          <p:cNvSpPr txBox="1">
            <a:spLocks noChangeArrowheads="1"/>
          </p:cNvSpPr>
          <p:nvPr/>
        </p:nvSpPr>
        <p:spPr bwMode="auto">
          <a:xfrm>
            <a:off x="412750" y="3873500"/>
            <a:ext cx="1816100" cy="388938"/>
          </a:xfrm>
          <a:prstGeom prst="rect">
            <a:avLst/>
          </a:prstGeom>
          <a:noFill/>
          <a:ln w="9525">
            <a:noFill/>
            <a:round/>
            <a:headEnd/>
            <a:tailEnd/>
          </a:ln>
        </p:spPr>
        <p:txBody>
          <a:bodyPr lIns="90000" tIns="62676" rIns="90000" bIns="46800">
            <a:prstTxWarp prst="textNoShape">
              <a:avLst/>
            </a:prstTxWarp>
            <a:spAutoFit/>
          </a:bodyPr>
          <a:lstStyle/>
          <a:p>
            <a:pPr eaLnBrk="1">
              <a:lnSpc>
                <a:spcPct val="93000"/>
              </a:lnSpc>
              <a:spcBef>
                <a:spcPts val="1125"/>
              </a:spcBef>
              <a:tabLst>
                <a:tab pos="723900" algn="l"/>
                <a:tab pos="1447800" algn="l"/>
              </a:tabLst>
            </a:pPr>
            <a:r>
              <a:rPr lang="en-GB" sz="1800" b="1">
                <a:solidFill>
                  <a:srgbClr val="000000"/>
                </a:solidFill>
                <a:latin typeface="Arial" charset="0"/>
                <a:ea typeface="DejaVu Sans" charset="0"/>
                <a:cs typeface="DejaVu Sans" charset="0"/>
              </a:rPr>
              <a:t>LAN prefix</a:t>
            </a:r>
          </a:p>
        </p:txBody>
      </p:sp>
      <p:sp>
        <p:nvSpPr>
          <p:cNvPr id="163855" name="Line 14"/>
          <p:cNvSpPr>
            <a:spLocks noChangeShapeType="1"/>
          </p:cNvSpPr>
          <p:nvPr/>
        </p:nvSpPr>
        <p:spPr bwMode="auto">
          <a:xfrm>
            <a:off x="1816100" y="3657600"/>
            <a:ext cx="2227263" cy="1588"/>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163856" name="Line 15"/>
          <p:cNvSpPr>
            <a:spLocks noChangeShapeType="1"/>
          </p:cNvSpPr>
          <p:nvPr/>
        </p:nvSpPr>
        <p:spPr bwMode="auto">
          <a:xfrm>
            <a:off x="1816100" y="4038600"/>
            <a:ext cx="3217863" cy="1588"/>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163857" name="Text Box 16"/>
          <p:cNvSpPr txBox="1">
            <a:spLocks noChangeArrowheads="1"/>
          </p:cNvSpPr>
          <p:nvPr/>
        </p:nvSpPr>
        <p:spPr bwMode="auto">
          <a:xfrm>
            <a:off x="2943225" y="1689100"/>
            <a:ext cx="633413"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pPr>
            <a:r>
              <a:rPr lang="en-GB" sz="1800" b="1">
                <a:solidFill>
                  <a:srgbClr val="000000"/>
                </a:solidFill>
                <a:latin typeface="Arial" charset="0"/>
                <a:ea typeface="DejaVu Sans" charset="0"/>
                <a:cs typeface="DejaVu Sans" charset="0"/>
              </a:rPr>
              <a:t>/32</a:t>
            </a:r>
          </a:p>
        </p:txBody>
      </p:sp>
      <p:sp>
        <p:nvSpPr>
          <p:cNvPr id="163858" name="Text Box 17"/>
          <p:cNvSpPr txBox="1">
            <a:spLocks noChangeArrowheads="1"/>
          </p:cNvSpPr>
          <p:nvPr/>
        </p:nvSpPr>
        <p:spPr bwMode="auto">
          <a:xfrm>
            <a:off x="3713163" y="1676400"/>
            <a:ext cx="633412"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pPr>
            <a:r>
              <a:rPr lang="en-GB" sz="1800" b="1">
                <a:solidFill>
                  <a:srgbClr val="000000"/>
                </a:solidFill>
                <a:latin typeface="Arial" charset="0"/>
                <a:ea typeface="DejaVu Sans" charset="0"/>
                <a:cs typeface="DejaVu Sans" charset="0"/>
              </a:rPr>
              <a:t>/48</a:t>
            </a:r>
          </a:p>
        </p:txBody>
      </p:sp>
      <p:sp>
        <p:nvSpPr>
          <p:cNvPr id="163859" name="Text Box 18"/>
          <p:cNvSpPr txBox="1">
            <a:spLocks noChangeArrowheads="1"/>
          </p:cNvSpPr>
          <p:nvPr/>
        </p:nvSpPr>
        <p:spPr bwMode="auto">
          <a:xfrm>
            <a:off x="4759325" y="1676400"/>
            <a:ext cx="631825"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pPr>
            <a:r>
              <a:rPr lang="en-GB" sz="1800" b="1">
                <a:solidFill>
                  <a:srgbClr val="000000"/>
                </a:solidFill>
                <a:latin typeface="Arial" charset="0"/>
                <a:ea typeface="DejaVu Sans" charset="0"/>
                <a:cs typeface="DejaVu Sans" charset="0"/>
              </a:rPr>
              <a:t>/64</a:t>
            </a:r>
          </a:p>
        </p:txBody>
      </p:sp>
      <p:sp>
        <p:nvSpPr>
          <p:cNvPr id="163860" name="Line 19"/>
          <p:cNvSpPr>
            <a:spLocks noChangeShapeType="1"/>
          </p:cNvSpPr>
          <p:nvPr/>
        </p:nvSpPr>
        <p:spPr bwMode="auto">
          <a:xfrm>
            <a:off x="1816100" y="3276600"/>
            <a:ext cx="1236663" cy="1588"/>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163861" name="Text Box 20"/>
          <p:cNvSpPr txBox="1">
            <a:spLocks noChangeArrowheads="1"/>
          </p:cNvSpPr>
          <p:nvPr/>
        </p:nvSpPr>
        <p:spPr bwMode="auto">
          <a:xfrm>
            <a:off x="398463" y="2770188"/>
            <a:ext cx="1816100" cy="388937"/>
          </a:xfrm>
          <a:prstGeom prst="rect">
            <a:avLst/>
          </a:prstGeom>
          <a:noFill/>
          <a:ln w="9525">
            <a:noFill/>
            <a:round/>
            <a:headEnd/>
            <a:tailEnd/>
          </a:ln>
        </p:spPr>
        <p:txBody>
          <a:bodyPr lIns="90000" tIns="62676" rIns="90000" bIns="46800">
            <a:prstTxWarp prst="textNoShape">
              <a:avLst/>
            </a:prstTxWarp>
            <a:spAutoFit/>
          </a:bodyPr>
          <a:lstStyle/>
          <a:p>
            <a:pPr eaLnBrk="1">
              <a:lnSpc>
                <a:spcPct val="93000"/>
              </a:lnSpc>
              <a:spcBef>
                <a:spcPts val="1125"/>
              </a:spcBef>
              <a:tabLst>
                <a:tab pos="723900" algn="l"/>
                <a:tab pos="1447800" algn="l"/>
              </a:tabLst>
            </a:pPr>
            <a:r>
              <a:rPr lang="en-GB" sz="1800" b="1">
                <a:solidFill>
                  <a:srgbClr val="000000"/>
                </a:solidFill>
                <a:latin typeface="Arial" charset="0"/>
                <a:ea typeface="DejaVu Sans" charset="0"/>
                <a:cs typeface="DejaVu Sans" charset="0"/>
              </a:rPr>
              <a:t>Registry</a:t>
            </a:r>
          </a:p>
        </p:txBody>
      </p:sp>
      <p:sp>
        <p:nvSpPr>
          <p:cNvPr id="163862" name="Line 21"/>
          <p:cNvSpPr>
            <a:spLocks noChangeShapeType="1"/>
          </p:cNvSpPr>
          <p:nvPr/>
        </p:nvSpPr>
        <p:spPr bwMode="auto">
          <a:xfrm>
            <a:off x="1579563" y="2936875"/>
            <a:ext cx="312737" cy="1588"/>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163863" name="Line 22"/>
          <p:cNvSpPr>
            <a:spLocks noChangeShapeType="1"/>
          </p:cNvSpPr>
          <p:nvPr/>
        </p:nvSpPr>
        <p:spPr bwMode="auto">
          <a:xfrm>
            <a:off x="1898650" y="1981200"/>
            <a:ext cx="1588" cy="1104900"/>
          </a:xfrm>
          <a:prstGeom prst="line">
            <a:avLst/>
          </a:prstGeom>
          <a:noFill/>
          <a:ln w="25560">
            <a:solidFill>
              <a:srgbClr val="000000"/>
            </a:solidFill>
            <a:prstDash val="dash"/>
            <a:miter lim="800000"/>
            <a:headEnd/>
            <a:tailEnd/>
          </a:ln>
        </p:spPr>
        <p:txBody>
          <a:bodyPr>
            <a:prstTxWarp prst="textNoShape">
              <a:avLst/>
            </a:prstTxWarp>
          </a:bodyPr>
          <a:lstStyle/>
          <a:p>
            <a:endParaRPr lang="en-US"/>
          </a:p>
        </p:txBody>
      </p:sp>
      <p:sp>
        <p:nvSpPr>
          <p:cNvPr id="163864" name="Text Box 23"/>
          <p:cNvSpPr txBox="1">
            <a:spLocks noChangeArrowheads="1"/>
          </p:cNvSpPr>
          <p:nvPr/>
        </p:nvSpPr>
        <p:spPr bwMode="auto">
          <a:xfrm>
            <a:off x="1733550" y="1676400"/>
            <a:ext cx="631825" cy="388938"/>
          </a:xfrm>
          <a:prstGeom prst="rect">
            <a:avLst/>
          </a:prstGeom>
          <a:noFill/>
          <a:ln w="9525">
            <a:noFill/>
            <a:round/>
            <a:headEnd/>
            <a:tailEnd/>
          </a:ln>
        </p:spPr>
        <p:txBody>
          <a:bodyPr lIns="90000" tIns="62676" rIns="90000" bIns="46800">
            <a:prstTxWarp prst="textNoShape">
              <a:avLst/>
            </a:prstTxWarp>
            <a:spAutoFit/>
          </a:bodyPr>
          <a:lstStyle/>
          <a:p>
            <a:pPr algn="ctr" eaLnBrk="1">
              <a:lnSpc>
                <a:spcPct val="93000"/>
              </a:lnSpc>
              <a:spcBef>
                <a:spcPts val="1125"/>
              </a:spcBef>
            </a:pPr>
            <a:r>
              <a:rPr lang="en-GB" sz="1800" b="1">
                <a:solidFill>
                  <a:srgbClr val="000000"/>
                </a:solidFill>
                <a:latin typeface="Arial" charset="0"/>
                <a:ea typeface="DejaVu Sans" charset="0"/>
                <a:cs typeface="DejaVu Sans" charset="0"/>
              </a:rPr>
              <a:t>/12</a:t>
            </a:r>
          </a:p>
        </p:txBody>
      </p:sp>
      <p:sp>
        <p:nvSpPr>
          <p:cNvPr id="163865" name="Text Box 24"/>
          <p:cNvSpPr txBox="1">
            <a:spLocks noChangeArrowheads="1"/>
          </p:cNvSpPr>
          <p:nvPr/>
        </p:nvSpPr>
        <p:spPr bwMode="auto">
          <a:xfrm>
            <a:off x="6189663" y="2286000"/>
            <a:ext cx="1390650" cy="328613"/>
          </a:xfrm>
          <a:prstGeom prst="rect">
            <a:avLst/>
          </a:prstGeom>
          <a:noFill/>
          <a:ln w="9525">
            <a:noFill/>
            <a:round/>
            <a:headEnd/>
            <a:tailEnd/>
          </a:ln>
        </p:spPr>
        <p:txBody>
          <a:bodyPr wrap="none" lIns="73080" tIns="52236" rIns="73080" bIns="36360">
            <a:prstTxWarp prst="textNoShape">
              <a:avLst/>
            </a:prstTxWarp>
            <a:spAutoFit/>
          </a:bodyPr>
          <a:lstStyle/>
          <a:p>
            <a:pPr eaLnBrk="1">
              <a:lnSpc>
                <a:spcPct val="93000"/>
              </a:lnSpc>
              <a:tabLst>
                <a:tab pos="723900" algn="l"/>
              </a:tabLst>
            </a:pPr>
            <a:r>
              <a:rPr lang="en-GB" sz="1800" b="1">
                <a:solidFill>
                  <a:srgbClr val="000000"/>
                </a:solidFill>
                <a:latin typeface="Arial" charset="0"/>
                <a:ea typeface="DejaVu Sans" charset="0"/>
                <a:cs typeface="DejaVu Sans" charset="0"/>
              </a:rPr>
              <a:t>Interface ID</a:t>
            </a:r>
          </a:p>
        </p:txBody>
      </p:sp>
      <p:sp>
        <p:nvSpPr>
          <p:cNvPr id="163866" name="Rectangle 25"/>
          <p:cNvSpPr>
            <a:spLocks noGrp="1" noChangeArrowheads="1"/>
          </p:cNvSpPr>
          <p:nvPr>
            <p:ph type="title"/>
          </p:nvPr>
        </p:nvSpPr>
        <p:spPr/>
        <p:txBody>
          <a:bodyPr/>
          <a:lstStyle/>
          <a:p>
            <a:r>
              <a:rPr lang="en-GB" smtClean="0"/>
              <a:t>IPv6 Address Allocation</a:t>
            </a:r>
          </a:p>
        </p:txBody>
      </p:sp>
      <p:sp>
        <p:nvSpPr>
          <p:cNvPr id="159771" name="Rectangle 26"/>
          <p:cNvSpPr>
            <a:spLocks noGrp="1" noChangeArrowheads="1"/>
          </p:cNvSpPr>
          <p:nvPr>
            <p:ph type="body" idx="4294967295"/>
          </p:nvPr>
        </p:nvSpPr>
        <p:spPr>
          <a:xfrm>
            <a:off x="531813" y="4343400"/>
            <a:ext cx="8599487" cy="2387600"/>
          </a:xfrm>
        </p:spPr>
        <p:txBody>
          <a:bodyPr tIns="70992"/>
          <a:lstStyle/>
          <a:p>
            <a:pPr marL="336550" indent="-336550" eaLnBrk="1" hangingPunct="1">
              <a:lnSpc>
                <a:spcPct val="92000"/>
              </a:lnSpc>
              <a:spcBef>
                <a:spcPts val="6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The allocation process is: </a:t>
            </a:r>
          </a:p>
          <a:p>
            <a:pPr marL="736600" lvl="1" indent="-279400" eaLnBrk="1" hangingPunct="1">
              <a:lnSpc>
                <a:spcPct val="92000"/>
              </a:lnSpc>
              <a:spcBef>
                <a:spcPts val="5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The IANA is allocating out of 2000::/3 for initial IPv6 </a:t>
            </a:r>
            <a:r>
              <a:rPr lang="en-GB" sz="2000" dirty="0" err="1"/>
              <a:t>unicast</a:t>
            </a:r>
            <a:r>
              <a:rPr lang="en-GB" sz="2000" dirty="0"/>
              <a:t> use</a:t>
            </a:r>
          </a:p>
          <a:p>
            <a:pPr marL="736600" lvl="1" indent="-279400" eaLnBrk="1" hangingPunct="1">
              <a:lnSpc>
                <a:spcPct val="92000"/>
              </a:lnSpc>
              <a:spcBef>
                <a:spcPts val="5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Each registry gets a /12 prefix from the IANA</a:t>
            </a:r>
          </a:p>
          <a:p>
            <a:pPr marL="736600" lvl="1" indent="-279400" eaLnBrk="1" hangingPunct="1">
              <a:lnSpc>
                <a:spcPct val="92000"/>
              </a:lnSpc>
              <a:spcBef>
                <a:spcPts val="5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Registry allocates a /32 prefix (or larger) to an IPv6 ISP</a:t>
            </a:r>
          </a:p>
          <a:p>
            <a:pPr marL="736600" lvl="1" indent="-279400" eaLnBrk="1" hangingPunct="1">
              <a:lnSpc>
                <a:spcPct val="92000"/>
              </a:lnSpc>
              <a:spcBef>
                <a:spcPts val="500"/>
              </a:spcBef>
              <a:buClr>
                <a:schemeClr val="accent6">
                  <a:lumMod val="60000"/>
                  <a:lumOff val="40000"/>
                </a:schemeClr>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Policy is that an ISP allocates a /48 prefix to each end customer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1"/>
          <p:cNvSpPr>
            <a:spLocks noGrp="1" noChangeArrowheads="1"/>
          </p:cNvSpPr>
          <p:nvPr>
            <p:ph type="title"/>
          </p:nvPr>
        </p:nvSpPr>
        <p:spPr/>
        <p:txBody>
          <a:bodyPr/>
          <a:lstStyle/>
          <a:p>
            <a:r>
              <a:rPr lang="en-GB" smtClean="0"/>
              <a:t>IPv6 Addressing Scope</a:t>
            </a:r>
          </a:p>
        </p:txBody>
      </p:sp>
      <p:sp>
        <p:nvSpPr>
          <p:cNvPr id="161795" name="Rectangle 2"/>
          <p:cNvSpPr>
            <a:spLocks noGrp="1" noChangeArrowheads="1"/>
          </p:cNvSpPr>
          <p:nvPr>
            <p:ph type="body" idx="4294967295"/>
          </p:nvPr>
        </p:nvSpPr>
        <p:spPr>
          <a:xfrm>
            <a:off x="534988" y="1600200"/>
            <a:ext cx="8912225" cy="4530725"/>
          </a:xfrm>
        </p:spPr>
        <p:txBody>
          <a:bodyPr/>
          <a:lstStyle/>
          <a:p>
            <a:pPr marL="336550" indent="-33655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64 bits reserved for the interface ID</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Possibility of 2</a:t>
            </a:r>
            <a:r>
              <a:rPr lang="en-GB" baseline="30000"/>
              <a:t>64</a:t>
            </a:r>
            <a:r>
              <a:rPr lang="en-GB"/>
              <a:t> hosts on one network LAN</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Arrangement to accommodate MAC addresses within the IPv6 address</a:t>
            </a:r>
          </a:p>
          <a:p>
            <a:pPr marL="336550" indent="-33655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16 bits reserved for the end site</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Possibility of 2</a:t>
            </a:r>
            <a:r>
              <a:rPr lang="en-GB" baseline="30000"/>
              <a:t>16</a:t>
            </a:r>
            <a:r>
              <a:rPr lang="en-GB"/>
              <a:t> networks at each end-site</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65536 subnets equivalent to a /12 in IPv4 (assuming 16 hosts per IPv4 subnet)‏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1"/>
          <p:cNvSpPr>
            <a:spLocks noGrp="1" noChangeArrowheads="1"/>
          </p:cNvSpPr>
          <p:nvPr>
            <p:ph type="title"/>
          </p:nvPr>
        </p:nvSpPr>
        <p:spPr/>
        <p:txBody>
          <a:bodyPr/>
          <a:lstStyle/>
          <a:p>
            <a:r>
              <a:rPr lang="en-GB" smtClean="0"/>
              <a:t>IPv6 Addressing Scope</a:t>
            </a:r>
          </a:p>
        </p:txBody>
      </p:sp>
      <p:sp>
        <p:nvSpPr>
          <p:cNvPr id="163843" name="Rectangle 2"/>
          <p:cNvSpPr>
            <a:spLocks noGrp="1" noChangeArrowheads="1"/>
          </p:cNvSpPr>
          <p:nvPr>
            <p:ph type="body" idx="4294967295"/>
          </p:nvPr>
        </p:nvSpPr>
        <p:spPr>
          <a:xfrm>
            <a:off x="534988" y="1600200"/>
            <a:ext cx="8912225" cy="5257800"/>
          </a:xfrm>
        </p:spPr>
        <p:txBody>
          <a:bodyPr/>
          <a:lstStyle/>
          <a:p>
            <a:pPr marL="336550" indent="-33655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16 bits reserved for the service provider</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Possibility of 2</a:t>
            </a:r>
            <a:r>
              <a:rPr lang="en-GB" baseline="30000"/>
              <a:t>16</a:t>
            </a:r>
            <a:r>
              <a:rPr lang="en-GB"/>
              <a:t> end-sites per service provider</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65536 possible customers: equivalent to each service provider receiving a /8 in IPv4 (assuming a /24 address block per customer)‏</a:t>
            </a:r>
          </a:p>
          <a:p>
            <a:pPr marL="336550" indent="-33655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32 bits reserved for service providers</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Possibility of 2</a:t>
            </a:r>
            <a:r>
              <a:rPr lang="en-GB" baseline="30000"/>
              <a:t>32</a:t>
            </a:r>
            <a:r>
              <a:rPr lang="en-GB"/>
              <a:t> service providers</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i.e. 4 billion discrete service provider networks</a:t>
            </a:r>
          </a:p>
          <a:p>
            <a:pPr lvl="2" eaLnBrk="1" hangingPunct="1">
              <a:lnSpc>
                <a:spcPct val="102000"/>
              </a:lnSpc>
              <a:buClr>
                <a:srgbClr val="7878DE"/>
              </a:buClr>
              <a:buSzPct val="6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Although some service providers already are justifying more than a /32</a:t>
            </a:r>
          </a:p>
          <a:p>
            <a:pPr marL="736600" lvl="1" indent="-279400" eaLnBrk="1" hangingPunct="1">
              <a:lnSpc>
                <a:spcPct val="102000"/>
              </a:lnSpc>
              <a:buClr>
                <a:srgbClr val="7878DE"/>
              </a:buClr>
              <a:buSzPct val="75000"/>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t>Equivalent to the size of the entire IPv4 address space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a:t>IPv6 Benefits: Autoconfiguration</a:t>
            </a:r>
          </a:p>
        </p:txBody>
      </p:sp>
      <p:sp>
        <p:nvSpPr>
          <p:cNvPr id="32771" name="Rectangle 3"/>
          <p:cNvSpPr>
            <a:spLocks noGrp="1" noChangeArrowheads="1"/>
          </p:cNvSpPr>
          <p:nvPr>
            <p:ph type="body" idx="1"/>
          </p:nvPr>
        </p:nvSpPr>
        <p:spPr/>
        <p:txBody>
          <a:bodyPr/>
          <a:lstStyle/>
          <a:p>
            <a:pPr>
              <a:buClr>
                <a:schemeClr val="accent6">
                  <a:lumMod val="60000"/>
                  <a:lumOff val="40000"/>
                </a:schemeClr>
              </a:buClr>
              <a:buFont typeface="Wingdings" charset="2"/>
              <a:buChar char="§"/>
            </a:pPr>
            <a:r>
              <a:rPr lang="en-GB" sz="2800" i="1" dirty="0" smtClean="0"/>
              <a:t>Every </a:t>
            </a:r>
            <a:r>
              <a:rPr lang="en-GB" sz="2800" dirty="0" smtClean="0"/>
              <a:t>link uses fe80::/64 for link-local stuff</a:t>
            </a:r>
          </a:p>
          <a:p>
            <a:pPr lvl="1">
              <a:buClr>
                <a:schemeClr val="accent6">
                  <a:lumMod val="60000"/>
                  <a:lumOff val="40000"/>
                </a:schemeClr>
              </a:buClr>
              <a:buFont typeface="Wingdings" charset="2"/>
              <a:buChar char="§"/>
            </a:pPr>
            <a:r>
              <a:rPr lang="en-GB" sz="2400" dirty="0" smtClean="0">
                <a:sym typeface="Wingdings" charset="2"/>
              </a:rPr>
              <a:t>Hosts in isolated networks automatically communicate</a:t>
            </a:r>
          </a:p>
          <a:p>
            <a:pPr>
              <a:buClr>
                <a:schemeClr val="accent6">
                  <a:lumMod val="60000"/>
                  <a:lumOff val="40000"/>
                </a:schemeClr>
              </a:buClr>
              <a:buFont typeface="Wingdings" charset="2"/>
              <a:buChar char="§"/>
            </a:pPr>
            <a:r>
              <a:rPr lang="en-GB" sz="2800" dirty="0" smtClean="0">
                <a:sym typeface="Wingdings" charset="2"/>
              </a:rPr>
              <a:t>Router can announce global addresses</a:t>
            </a:r>
          </a:p>
          <a:p>
            <a:pPr lvl="1">
              <a:buClr>
                <a:schemeClr val="accent6">
                  <a:lumMod val="60000"/>
                  <a:lumOff val="40000"/>
                </a:schemeClr>
              </a:buClr>
              <a:buFont typeface="Wingdings" charset="2"/>
              <a:buChar char="§"/>
            </a:pPr>
            <a:r>
              <a:rPr lang="en-GB" sz="2400" dirty="0" smtClean="0">
                <a:sym typeface="Wingdings" charset="2"/>
              </a:rPr>
              <a:t>Router Advertisement (RA) ICMP packets </a:t>
            </a:r>
          </a:p>
          <a:p>
            <a:pPr lvl="1">
              <a:buClr>
                <a:schemeClr val="accent6">
                  <a:lumMod val="60000"/>
                  <a:lumOff val="40000"/>
                </a:schemeClr>
              </a:buClr>
              <a:buFont typeface="Wingdings" charset="2"/>
              <a:buChar char="§"/>
            </a:pPr>
            <a:r>
              <a:rPr lang="en-GB" sz="2400" dirty="0" smtClean="0">
                <a:sym typeface="Wingdings" charset="2"/>
              </a:rPr>
              <a:t>e.g., 2001:608:4:0::/64 </a:t>
            </a:r>
          </a:p>
          <a:p>
            <a:pPr>
              <a:buClr>
                <a:schemeClr val="accent6">
                  <a:lumMod val="60000"/>
                  <a:lumOff val="40000"/>
                </a:schemeClr>
              </a:buClr>
              <a:buFont typeface="Wingdings" charset="2"/>
              <a:buChar char="§"/>
            </a:pPr>
            <a:r>
              <a:rPr lang="en-GB" sz="2800" dirty="0" smtClean="0">
                <a:sym typeface="Wingdings" charset="2"/>
              </a:rPr>
              <a:t>Clients will use </a:t>
            </a:r>
            <a:r>
              <a:rPr lang="en-GB" sz="2800" i="1" dirty="0" smtClean="0">
                <a:sym typeface="Wingdings" charset="2"/>
              </a:rPr>
              <a:t>all</a:t>
            </a:r>
            <a:r>
              <a:rPr lang="en-GB" sz="2800" dirty="0" smtClean="0">
                <a:sym typeface="Wingdings" charset="2"/>
              </a:rPr>
              <a:t> available /64 prefixes</a:t>
            </a:r>
          </a:p>
          <a:p>
            <a:pPr lvl="1">
              <a:buClr>
                <a:schemeClr val="accent6">
                  <a:lumMod val="60000"/>
                  <a:lumOff val="40000"/>
                </a:schemeClr>
              </a:buClr>
              <a:buFont typeface="Wingdings" charset="2"/>
              <a:buChar char="§"/>
            </a:pPr>
            <a:r>
              <a:rPr lang="en-GB" sz="2400" dirty="0" smtClean="0">
                <a:sym typeface="Wingdings" charset="2"/>
              </a:rPr>
              <a:t>Compute the host part from their MAC address</a:t>
            </a:r>
          </a:p>
          <a:p>
            <a:pPr lvl="1">
              <a:buClr>
                <a:schemeClr val="accent6">
                  <a:lumMod val="60000"/>
                  <a:lumOff val="40000"/>
                </a:schemeClr>
              </a:buClr>
              <a:buFont typeface="Wingdings" charset="2"/>
              <a:buChar char="§"/>
            </a:pPr>
            <a:r>
              <a:rPr lang="en-GB" sz="2400" dirty="0" smtClean="0">
                <a:sym typeface="Wingdings" charset="2"/>
              </a:rPr>
              <a:t>EUI-64: Algorithm for computing 64-bit host part from 48-bit (Ethernet) MAC address</a:t>
            </a:r>
          </a:p>
          <a:p>
            <a:pPr>
              <a:buClr>
                <a:schemeClr val="accent6">
                  <a:lumMod val="60000"/>
                  <a:lumOff val="40000"/>
                </a:schemeClr>
              </a:buClr>
              <a:buFont typeface="Wingdings" charset="2"/>
              <a:buChar char="§"/>
            </a:pPr>
            <a:endParaRPr lang="en-GB" sz="2800" dirty="0">
              <a:sym typeface="Wingdings" charset="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smtClean="0"/>
              <a:t>EUI-64 Autoconfiguration Example</a:t>
            </a:r>
            <a:endParaRPr lang="de-DE"/>
          </a:p>
        </p:txBody>
      </p:sp>
      <p:sp>
        <p:nvSpPr>
          <p:cNvPr id="33795" name="Rectangle 3"/>
          <p:cNvSpPr>
            <a:spLocks noGrp="1" noChangeArrowheads="1"/>
          </p:cNvSpPr>
          <p:nvPr>
            <p:ph type="body" idx="1"/>
          </p:nvPr>
        </p:nvSpPr>
        <p:spPr/>
        <p:txBody>
          <a:bodyPr/>
          <a:lstStyle/>
          <a:p>
            <a:pPr>
              <a:buClr>
                <a:schemeClr val="accent6">
                  <a:lumMod val="60000"/>
                  <a:lumOff val="40000"/>
                </a:schemeClr>
              </a:buClr>
              <a:buFont typeface="Wingdings" charset="2"/>
              <a:buChar char="§"/>
            </a:pPr>
            <a:r>
              <a:rPr lang="en-AU" dirty="0" smtClean="0"/>
              <a:t>MAC address: 00:10:60:80:3A:16</a:t>
            </a:r>
          </a:p>
          <a:p>
            <a:pPr>
              <a:buClr>
                <a:schemeClr val="accent6">
                  <a:lumMod val="60000"/>
                  <a:lumOff val="40000"/>
                </a:schemeClr>
              </a:buClr>
              <a:buFont typeface="Wingdings" charset="2"/>
              <a:buChar char="§"/>
            </a:pPr>
            <a:r>
              <a:rPr lang="en-AU" dirty="0" smtClean="0"/>
              <a:t>Link-local prefix fe80::/64</a:t>
            </a:r>
          </a:p>
          <a:p>
            <a:pPr>
              <a:buClr>
                <a:schemeClr val="accent6">
                  <a:lumMod val="60000"/>
                  <a:lumOff val="40000"/>
                </a:schemeClr>
              </a:buClr>
              <a:buFont typeface="Wingdings" charset="2"/>
              <a:buChar char="§"/>
            </a:pPr>
            <a:r>
              <a:rPr lang="en-AU" dirty="0" smtClean="0"/>
              <a:t>Router advertises prefix 2001:608:4:0::/64</a:t>
            </a:r>
          </a:p>
          <a:p>
            <a:pPr>
              <a:buClr>
                <a:schemeClr val="accent6">
                  <a:lumMod val="60000"/>
                  <a:lumOff val="40000"/>
                </a:schemeClr>
              </a:buClr>
              <a:buFont typeface="Wingdings" charset="2"/>
              <a:buChar char="§"/>
            </a:pPr>
            <a:r>
              <a:rPr lang="en-AU" dirty="0" smtClean="0"/>
              <a:t>MAC converted to host part of IPv6 address</a:t>
            </a:r>
          </a:p>
          <a:p>
            <a:pPr lvl="1">
              <a:buClr>
                <a:schemeClr val="accent6">
                  <a:lumMod val="60000"/>
                  <a:lumOff val="40000"/>
                </a:schemeClr>
              </a:buClr>
              <a:buFont typeface="Wingdings" charset="2"/>
              <a:buChar char="§"/>
            </a:pPr>
            <a:r>
              <a:rPr lang="en-AU" dirty="0" smtClean="0">
                <a:latin typeface="Courier"/>
                <a:cs typeface="Courier"/>
              </a:rPr>
              <a:t>00:10:60:80:3A:16 </a:t>
            </a:r>
            <a:r>
              <a:rPr lang="en-AU" dirty="0" err="1" smtClean="0">
                <a:latin typeface="Courier"/>
                <a:cs typeface="Courier"/>
                <a:sym typeface="Wingdings" charset="2"/>
              </a:rPr>
              <a:t></a:t>
            </a:r>
            <a:r>
              <a:rPr lang="en-AU" dirty="0" smtClean="0">
                <a:latin typeface="Courier"/>
                <a:cs typeface="Courier"/>
                <a:sym typeface="Wingdings" charset="2"/>
              </a:rPr>
              <a:t> ::210:60</a:t>
            </a:r>
            <a:r>
              <a:rPr lang="en-AU" b="1" dirty="0" smtClean="0">
                <a:latin typeface="Courier"/>
                <a:cs typeface="Courier"/>
                <a:sym typeface="Wingdings" charset="2"/>
              </a:rPr>
              <a:t>ff:fe</a:t>
            </a:r>
            <a:r>
              <a:rPr lang="en-AU" dirty="0" smtClean="0">
                <a:latin typeface="Courier"/>
                <a:cs typeface="Courier"/>
                <a:sym typeface="Wingdings" charset="2"/>
              </a:rPr>
              <a:t>80:3a16</a:t>
            </a:r>
          </a:p>
          <a:p>
            <a:pPr lvl="1">
              <a:buClr>
                <a:schemeClr val="accent6">
                  <a:lumMod val="60000"/>
                  <a:lumOff val="40000"/>
                </a:schemeClr>
              </a:buClr>
              <a:buFont typeface="Wingdings" charset="2"/>
              <a:buChar char="§"/>
            </a:pPr>
            <a:r>
              <a:rPr lang="en-AU" dirty="0" smtClean="0">
                <a:sym typeface="Wingdings" charset="2"/>
              </a:rPr>
              <a:t>Append this to all (!) prefixes</a:t>
            </a:r>
          </a:p>
          <a:p>
            <a:pPr>
              <a:buClr>
                <a:schemeClr val="accent6">
                  <a:lumMod val="60000"/>
                  <a:lumOff val="40000"/>
                </a:schemeClr>
              </a:buClr>
              <a:buFont typeface="Wingdings" charset="2"/>
              <a:buChar char="§"/>
            </a:pPr>
            <a:r>
              <a:rPr lang="en-AU" dirty="0" smtClean="0"/>
              <a:t>Resulting interface configuration</a:t>
            </a:r>
            <a:br>
              <a:rPr lang="en-AU" dirty="0" smtClean="0"/>
            </a:br>
            <a:r>
              <a:rPr lang="en-AU" sz="1800" dirty="0" smtClean="0">
                <a:latin typeface="Courier"/>
                <a:cs typeface="Courier"/>
              </a:rPr>
              <a:t>eth0 Link </a:t>
            </a:r>
            <a:r>
              <a:rPr lang="en-AU" sz="1800" dirty="0" err="1" smtClean="0">
                <a:latin typeface="Courier"/>
                <a:cs typeface="Courier"/>
              </a:rPr>
              <a:t>encap</a:t>
            </a:r>
            <a:r>
              <a:rPr lang="en-AU" sz="1800" dirty="0" smtClean="0">
                <a:latin typeface="Courier"/>
                <a:cs typeface="Courier"/>
              </a:rPr>
              <a:t>: Ethernet </a:t>
            </a:r>
            <a:r>
              <a:rPr lang="en-AU" sz="1800" dirty="0" err="1" smtClean="0">
                <a:latin typeface="Courier"/>
                <a:cs typeface="Courier"/>
              </a:rPr>
              <a:t>HWaddr</a:t>
            </a:r>
            <a:r>
              <a:rPr lang="en-AU" sz="1800" dirty="0" smtClean="0">
                <a:latin typeface="Courier"/>
                <a:cs typeface="Courier"/>
              </a:rPr>
              <a:t> 00:10:60:80:3A:16</a:t>
            </a:r>
            <a:br>
              <a:rPr lang="en-AU" sz="1800" dirty="0" smtClean="0">
                <a:latin typeface="Courier"/>
                <a:cs typeface="Courier"/>
              </a:rPr>
            </a:br>
            <a:r>
              <a:rPr lang="en-AU" sz="1800" dirty="0" err="1" smtClean="0">
                <a:latin typeface="Courier"/>
                <a:cs typeface="Courier"/>
              </a:rPr>
              <a:t>inet</a:t>
            </a:r>
            <a:r>
              <a:rPr lang="en-AU" sz="1800" dirty="0" smtClean="0">
                <a:latin typeface="Courier"/>
                <a:cs typeface="Courier"/>
              </a:rPr>
              <a:t> </a:t>
            </a:r>
            <a:r>
              <a:rPr lang="en-AU" sz="1800" dirty="0" err="1" smtClean="0">
                <a:latin typeface="Courier"/>
                <a:cs typeface="Courier"/>
              </a:rPr>
              <a:t>addr</a:t>
            </a:r>
            <a:r>
              <a:rPr lang="en-AU" sz="1800" dirty="0" smtClean="0">
                <a:latin typeface="Courier"/>
                <a:cs typeface="Courier"/>
              </a:rPr>
              <a:t>: 193.149.48.163 Mask: 255.255.255.224</a:t>
            </a:r>
            <a:br>
              <a:rPr lang="en-AU" sz="1800" dirty="0" smtClean="0">
                <a:latin typeface="Courier"/>
                <a:cs typeface="Courier"/>
              </a:rPr>
            </a:br>
            <a:r>
              <a:rPr lang="en-AU" sz="1800" dirty="0" smtClean="0">
                <a:latin typeface="Courier"/>
                <a:cs typeface="Courier"/>
              </a:rPr>
              <a:t>inet6 </a:t>
            </a:r>
            <a:r>
              <a:rPr lang="en-AU" sz="1800" dirty="0" err="1" smtClean="0">
                <a:latin typeface="Courier"/>
                <a:cs typeface="Courier"/>
              </a:rPr>
              <a:t>addr</a:t>
            </a:r>
            <a:r>
              <a:rPr lang="en-AU" sz="1800" dirty="0" smtClean="0">
                <a:latin typeface="Courier"/>
                <a:cs typeface="Courier"/>
              </a:rPr>
              <a:t>: 2001:608:4:0:210:60ff:fe80:3a16/64 </a:t>
            </a:r>
            <a:r>
              <a:rPr lang="en-AU" sz="1800" dirty="0" err="1" smtClean="0">
                <a:cs typeface="Courier"/>
              </a:rPr>
              <a:t>Scope:Global</a:t>
            </a:r>
            <a:r>
              <a:rPr lang="en-AU" sz="1800" dirty="0" smtClean="0">
                <a:latin typeface="Courier"/>
                <a:cs typeface="Courier"/>
              </a:rPr>
              <a:t/>
            </a:r>
            <a:br>
              <a:rPr lang="en-AU" sz="1800" dirty="0" smtClean="0">
                <a:latin typeface="Courier"/>
                <a:cs typeface="Courier"/>
              </a:rPr>
            </a:br>
            <a:r>
              <a:rPr lang="en-AU" sz="1800" dirty="0" smtClean="0">
                <a:latin typeface="Courier"/>
                <a:cs typeface="Courier"/>
              </a:rPr>
              <a:t>inet6 </a:t>
            </a:r>
            <a:r>
              <a:rPr lang="en-AU" sz="1800" dirty="0" err="1" smtClean="0">
                <a:latin typeface="Courier"/>
                <a:cs typeface="Courier"/>
              </a:rPr>
              <a:t>addr</a:t>
            </a:r>
            <a:r>
              <a:rPr lang="en-AU" sz="1800" dirty="0" smtClean="0">
                <a:latin typeface="Courier"/>
                <a:cs typeface="Courier"/>
              </a:rPr>
              <a:t>: fe80::210:60ff:fe80:3a16/64 </a:t>
            </a:r>
            <a:r>
              <a:rPr lang="en-AU" sz="1800" dirty="0" err="1" smtClean="0">
                <a:cs typeface="Courier"/>
              </a:rPr>
              <a:t>Scope:Link</a:t>
            </a:r>
            <a:endParaRPr lang="en-AU" sz="1800" dirty="0">
              <a:cs typeface="Courier"/>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smtClean="0"/>
              <a:t>Migration towards IPv6</a:t>
            </a:r>
            <a:endParaRPr lang="de-DE"/>
          </a:p>
        </p:txBody>
      </p:sp>
      <p:sp>
        <p:nvSpPr>
          <p:cNvPr id="36867" name="Rectangle 3"/>
          <p:cNvSpPr>
            <a:spLocks noGrp="1" noChangeArrowheads="1"/>
          </p:cNvSpPr>
          <p:nvPr>
            <p:ph type="body" idx="1"/>
          </p:nvPr>
        </p:nvSpPr>
        <p:spPr>
          <a:xfrm>
            <a:off x="495300" y="1524000"/>
            <a:ext cx="8905875" cy="4525963"/>
          </a:xfrm>
        </p:spPr>
        <p:txBody>
          <a:bodyPr/>
          <a:lstStyle/>
          <a:p>
            <a:pPr>
              <a:spcBef>
                <a:spcPts val="300"/>
              </a:spcBef>
              <a:buClr>
                <a:schemeClr val="accent6">
                  <a:lumMod val="60000"/>
                  <a:lumOff val="40000"/>
                </a:schemeClr>
              </a:buClr>
              <a:buFont typeface="Wingdings" charset="2"/>
              <a:buChar char="§"/>
            </a:pPr>
            <a:r>
              <a:rPr lang="en-GB" dirty="0" smtClean="0"/>
              <a:t>Problems</a:t>
            </a:r>
          </a:p>
          <a:p>
            <a:pPr lvl="1">
              <a:spcBef>
                <a:spcPts val="300"/>
              </a:spcBef>
              <a:buClr>
                <a:schemeClr val="accent6">
                  <a:lumMod val="60000"/>
                  <a:lumOff val="40000"/>
                </a:schemeClr>
              </a:buClr>
              <a:buFont typeface="Wingdings" charset="2"/>
              <a:buChar char="§"/>
            </a:pPr>
            <a:r>
              <a:rPr lang="en-GB" dirty="0" smtClean="0"/>
              <a:t>v4 host wanting to talk to v6 host</a:t>
            </a:r>
          </a:p>
          <a:p>
            <a:pPr lvl="1">
              <a:spcBef>
                <a:spcPts val="300"/>
              </a:spcBef>
              <a:buClr>
                <a:schemeClr val="accent6">
                  <a:lumMod val="60000"/>
                  <a:lumOff val="40000"/>
                </a:schemeClr>
              </a:buClr>
              <a:buFont typeface="Wingdings" charset="2"/>
              <a:buChar char="§"/>
            </a:pPr>
            <a:r>
              <a:rPr lang="en-GB" dirty="0" smtClean="0"/>
              <a:t>v6 networks that are only connected by v4 infrastructure</a:t>
            </a:r>
          </a:p>
          <a:p>
            <a:pPr>
              <a:spcBef>
                <a:spcPts val="300"/>
              </a:spcBef>
              <a:buClr>
                <a:schemeClr val="accent6">
                  <a:lumMod val="60000"/>
                  <a:lumOff val="40000"/>
                </a:schemeClr>
              </a:buClr>
              <a:buFont typeface="Wingdings" charset="2"/>
              <a:buChar char="§"/>
            </a:pPr>
            <a:r>
              <a:rPr lang="en-GB" dirty="0" smtClean="0">
                <a:sym typeface="Wingdings" charset="2"/>
              </a:rPr>
              <a:t>Migration techniques: </a:t>
            </a:r>
          </a:p>
          <a:p>
            <a:pPr lvl="1">
              <a:spcBef>
                <a:spcPts val="300"/>
              </a:spcBef>
              <a:buClr>
                <a:schemeClr val="accent6">
                  <a:lumMod val="60000"/>
                  <a:lumOff val="40000"/>
                </a:schemeClr>
              </a:buClr>
              <a:buFont typeface="Wingdings" charset="2"/>
              <a:buChar char="§"/>
            </a:pPr>
            <a:r>
              <a:rPr lang="en-GB" dirty="0" smtClean="0"/>
              <a:t>Dual-stacked hosts/router (v4+v6 IP stack on same machine)</a:t>
            </a:r>
          </a:p>
          <a:p>
            <a:pPr lvl="1">
              <a:spcBef>
                <a:spcPts val="300"/>
              </a:spcBef>
              <a:buClr>
                <a:schemeClr val="accent6">
                  <a:lumMod val="60000"/>
                  <a:lumOff val="40000"/>
                </a:schemeClr>
              </a:buClr>
              <a:buFont typeface="Wingdings" charset="2"/>
              <a:buChar char="§"/>
            </a:pPr>
            <a:r>
              <a:rPr lang="en-GB" dirty="0" smtClean="0"/>
              <a:t>Dual-stacked proxies / application-level gateways</a:t>
            </a:r>
          </a:p>
          <a:p>
            <a:pPr lvl="1">
              <a:spcBef>
                <a:spcPts val="300"/>
              </a:spcBef>
              <a:buClr>
                <a:schemeClr val="accent6">
                  <a:lumMod val="60000"/>
                  <a:lumOff val="40000"/>
                </a:schemeClr>
              </a:buClr>
              <a:buFont typeface="Wingdings" charset="2"/>
              <a:buChar char="§"/>
            </a:pPr>
            <a:r>
              <a:rPr lang="en-GB" dirty="0" smtClean="0"/>
              <a:t>Tunnelling </a:t>
            </a:r>
          </a:p>
          <a:p>
            <a:pPr lvl="2">
              <a:spcBef>
                <a:spcPts val="300"/>
              </a:spcBef>
              <a:buClr>
                <a:schemeClr val="accent6">
                  <a:lumMod val="60000"/>
                  <a:lumOff val="40000"/>
                </a:schemeClr>
              </a:buClr>
              <a:buFont typeface="Wingdings" charset="2"/>
              <a:buChar char="§"/>
            </a:pPr>
            <a:r>
              <a:rPr lang="en-GB" dirty="0" smtClean="0"/>
              <a:t>Manually configured tunnels</a:t>
            </a:r>
          </a:p>
          <a:p>
            <a:pPr lvl="2">
              <a:spcBef>
                <a:spcPts val="300"/>
              </a:spcBef>
              <a:buClr>
                <a:schemeClr val="accent6">
                  <a:lumMod val="60000"/>
                  <a:lumOff val="40000"/>
                </a:schemeClr>
              </a:buClr>
              <a:buFont typeface="Wingdings" charset="2"/>
              <a:buChar char="§"/>
            </a:pPr>
            <a:r>
              <a:rPr lang="en-GB" dirty="0" smtClean="0"/>
              <a:t>Automatic tunnelling  (6to4, ISATAP, </a:t>
            </a:r>
            <a:r>
              <a:rPr lang="en-GB" dirty="0" err="1" smtClean="0"/>
              <a:t>Teredo</a:t>
            </a:r>
            <a:r>
              <a:rPr lang="en-GB" dirty="0" smtClean="0"/>
              <a:t>)</a:t>
            </a:r>
          </a:p>
          <a:p>
            <a:pPr lvl="2">
              <a:spcBef>
                <a:spcPts val="300"/>
              </a:spcBef>
              <a:buClr>
                <a:schemeClr val="accent6">
                  <a:lumMod val="60000"/>
                  <a:lumOff val="40000"/>
                </a:schemeClr>
              </a:buClr>
              <a:buFont typeface="Wingdings" charset="2"/>
              <a:buChar char="§"/>
            </a:pPr>
            <a:r>
              <a:rPr lang="en-GB" dirty="0" smtClean="0"/>
              <a:t>Tunnels configured by tunnel broker</a:t>
            </a:r>
          </a:p>
          <a:p>
            <a:pPr lvl="2">
              <a:spcBef>
                <a:spcPts val="300"/>
              </a:spcBef>
              <a:buClr>
                <a:schemeClr val="accent6">
                  <a:lumMod val="60000"/>
                  <a:lumOff val="40000"/>
                </a:schemeClr>
              </a:buClr>
              <a:buFont typeface="Wingdings" charset="2"/>
              <a:buChar char="§"/>
            </a:pP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t>Dual Stack</a:t>
            </a:r>
          </a:p>
        </p:txBody>
      </p:sp>
      <p:graphicFrame>
        <p:nvGraphicFramePr>
          <p:cNvPr id="37895" name="Object 7"/>
          <p:cNvGraphicFramePr>
            <a:graphicFrameLocks noChangeAspect="1"/>
          </p:cNvGraphicFramePr>
          <p:nvPr>
            <p:ph idx="1"/>
          </p:nvPr>
        </p:nvGraphicFramePr>
        <p:xfrm>
          <a:off x="742713" y="1447800"/>
          <a:ext cx="8682164" cy="4959350"/>
        </p:xfrm>
        <a:graphic>
          <a:graphicData uri="http://schemas.openxmlformats.org/presentationml/2006/ole">
            <p:oleObj spid="_x0000_s293890" name="Visio" r:id="rId3" imgW="9499600" imgH="5880100" progId="">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p:txBody>
          <a:bodyPr/>
          <a:lstStyle/>
          <a:p>
            <a:r>
              <a:rPr lang="en-GB" smtClean="0"/>
              <a:t>Summary</a:t>
            </a:r>
          </a:p>
        </p:txBody>
      </p:sp>
      <p:sp>
        <p:nvSpPr>
          <p:cNvPr id="165891"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Vast address space</a:t>
            </a:r>
          </a:p>
          <a:p>
            <a:pPr>
              <a:buClr>
                <a:schemeClr val="accent6">
                  <a:lumMod val="60000"/>
                  <a:lumOff val="40000"/>
                </a:schemeClr>
              </a:buClr>
              <a:buFont typeface="Wingdings" charset="2"/>
              <a:buChar char="§"/>
              <a:defRPr/>
            </a:pPr>
            <a:r>
              <a:rPr lang="en-GB" dirty="0" smtClean="0"/>
              <a:t>Hexadecimal addressing</a:t>
            </a:r>
          </a:p>
          <a:p>
            <a:pPr>
              <a:buClr>
                <a:schemeClr val="accent6">
                  <a:lumMod val="60000"/>
                  <a:lumOff val="40000"/>
                </a:schemeClr>
              </a:buClr>
              <a:buFont typeface="Wingdings" charset="2"/>
              <a:buChar char="§"/>
              <a:defRPr/>
            </a:pPr>
            <a:r>
              <a:rPr lang="en-GB" dirty="0" smtClean="0"/>
              <a:t>Distinct addressing hierarchy between ISPs, end-sites, and LANs</a:t>
            </a:r>
          </a:p>
          <a:p>
            <a:pPr lvl="1">
              <a:buClr>
                <a:schemeClr val="accent6">
                  <a:lumMod val="60000"/>
                  <a:lumOff val="40000"/>
                </a:schemeClr>
              </a:buClr>
              <a:buFont typeface="Wingdings" charset="2"/>
              <a:buChar char="§"/>
              <a:defRPr/>
            </a:pPr>
            <a:r>
              <a:rPr lang="en-GB" dirty="0" smtClean="0"/>
              <a:t>ISPs have /32s</a:t>
            </a:r>
          </a:p>
          <a:p>
            <a:pPr lvl="1">
              <a:buClr>
                <a:schemeClr val="accent6">
                  <a:lumMod val="60000"/>
                  <a:lumOff val="40000"/>
                </a:schemeClr>
              </a:buClr>
              <a:buFont typeface="Wingdings" charset="2"/>
              <a:buChar char="§"/>
              <a:defRPr/>
            </a:pPr>
            <a:r>
              <a:rPr lang="en-GB" dirty="0" smtClean="0"/>
              <a:t>End-sites have /48s</a:t>
            </a:r>
          </a:p>
          <a:p>
            <a:pPr lvl="1">
              <a:buClr>
                <a:schemeClr val="accent6">
                  <a:lumMod val="60000"/>
                  <a:lumOff val="40000"/>
                </a:schemeClr>
              </a:buClr>
              <a:buFont typeface="Wingdings" charset="2"/>
              <a:buChar char="§"/>
              <a:defRPr/>
            </a:pPr>
            <a:r>
              <a:rPr lang="en-GB" dirty="0" smtClean="0"/>
              <a:t>LANs have /64s</a:t>
            </a:r>
          </a:p>
          <a:p>
            <a:pPr>
              <a:buClr>
                <a:schemeClr val="accent6">
                  <a:lumMod val="60000"/>
                  <a:lumOff val="40000"/>
                </a:schemeClr>
              </a:buClr>
              <a:buFont typeface="Wingdings" charset="2"/>
              <a:buChar char="§"/>
              <a:defRPr/>
            </a:pPr>
            <a:r>
              <a:rPr lang="en-GB" dirty="0" smtClean="0"/>
              <a:t>Other IPv6 features discussed later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Large Network Issues </a:t>
            </a:r>
            <a:br>
              <a:rPr lang="en-GB" sz="5800">
                <a:solidFill>
                  <a:srgbClr val="2D2DB9"/>
                </a:solidFill>
                <a:latin typeface="Garamond" pitchFamily="1" charset="0"/>
              </a:rPr>
            </a:br>
            <a:r>
              <a:rPr lang="en-GB" sz="5800">
                <a:solidFill>
                  <a:srgbClr val="2D2DB9"/>
                </a:solidFill>
                <a:latin typeface="Garamond" pitchFamily="1" charset="0"/>
              </a:rPr>
              <a:t>&amp; Routers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1"/>
          <p:cNvSpPr>
            <a:spLocks noGrp="1" noChangeArrowheads="1"/>
          </p:cNvSpPr>
          <p:nvPr>
            <p:ph type="title"/>
          </p:nvPr>
        </p:nvSpPr>
        <p:spPr/>
        <p:txBody>
          <a:bodyPr/>
          <a:lstStyle/>
          <a:p>
            <a:r>
              <a:rPr lang="en-GB" smtClean="0"/>
              <a:t>The need for Packet Forwarding</a:t>
            </a:r>
          </a:p>
        </p:txBody>
      </p:sp>
      <p:sp>
        <p:nvSpPr>
          <p:cNvPr id="169987"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Many small networks can be interconnected to make a larger internetwork</a:t>
            </a:r>
          </a:p>
          <a:p>
            <a:pPr>
              <a:buClr>
                <a:schemeClr val="accent6">
                  <a:lumMod val="60000"/>
                  <a:lumOff val="40000"/>
                </a:schemeClr>
              </a:buClr>
              <a:buFont typeface="Wingdings" charset="2"/>
              <a:buChar char="§"/>
              <a:defRPr/>
            </a:pPr>
            <a:r>
              <a:rPr lang="en-GB" dirty="0" smtClean="0"/>
              <a:t>A device on one network cannot send a packet directly to a device on another network</a:t>
            </a:r>
          </a:p>
          <a:p>
            <a:pPr>
              <a:buClr>
                <a:schemeClr val="accent6">
                  <a:lumMod val="60000"/>
                  <a:lumOff val="40000"/>
                </a:schemeClr>
              </a:buClr>
              <a:buFont typeface="Wingdings" charset="2"/>
              <a:buChar char="§"/>
              <a:defRPr/>
            </a:pPr>
            <a:r>
              <a:rPr lang="en-GB" dirty="0" smtClean="0"/>
              <a:t>The packet has to be forwarded from one network to another, through intermediate nodes, until it reaches its destination</a:t>
            </a:r>
          </a:p>
          <a:p>
            <a:pPr>
              <a:buClr>
                <a:schemeClr val="accent6">
                  <a:lumMod val="60000"/>
                  <a:lumOff val="40000"/>
                </a:schemeClr>
              </a:buClr>
              <a:buFont typeface="Wingdings" charset="2"/>
              <a:buChar char="§"/>
              <a:defRPr/>
            </a:pPr>
            <a:r>
              <a:rPr lang="en-GB" dirty="0" smtClean="0"/>
              <a:t>The intermediate nodes are called “routers”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Internet History</a:t>
            </a:r>
          </a:p>
        </p:txBody>
      </p:sp>
      <p:sp>
        <p:nvSpPr>
          <p:cNvPr id="43011" name="Rectangle 3"/>
          <p:cNvSpPr>
            <a:spLocks noGrp="1" noChangeArrowheads="1"/>
          </p:cNvSpPr>
          <p:nvPr>
            <p:ph sz="half" idx="1"/>
          </p:nvPr>
        </p:nvSpPr>
        <p:spPr>
          <a:xfrm>
            <a:off x="495300" y="2103438"/>
            <a:ext cx="4376738" cy="4525962"/>
          </a:xfrm>
        </p:spPr>
        <p:txBody>
          <a:bodyPr/>
          <a:lstStyle/>
          <a:p>
            <a:pPr marL="0" indent="0">
              <a:lnSpc>
                <a:spcPct val="90000"/>
              </a:lnSpc>
            </a:pPr>
            <a:r>
              <a:rPr lang="en-US" sz="2100">
                <a:solidFill>
                  <a:schemeClr val="accent2"/>
                </a:solidFill>
              </a:rPr>
              <a:t>Early 1990’s: </a:t>
            </a:r>
            <a:r>
              <a:rPr lang="en-US" sz="2100"/>
              <a:t>ARPAnet decommissioned</a:t>
            </a:r>
          </a:p>
          <a:p>
            <a:pPr marL="0" indent="0">
              <a:lnSpc>
                <a:spcPct val="90000"/>
              </a:lnSpc>
            </a:pPr>
            <a:r>
              <a:rPr lang="en-US" sz="2100">
                <a:solidFill>
                  <a:schemeClr val="accent2"/>
                </a:solidFill>
              </a:rPr>
              <a:t>1991: </a:t>
            </a:r>
            <a:r>
              <a:rPr lang="en-US" sz="2100"/>
              <a:t>NSF lifts restrictions on commercial use of NSFnet (decommissioned, 1995)</a:t>
            </a:r>
          </a:p>
          <a:p>
            <a:pPr marL="0" indent="0">
              <a:lnSpc>
                <a:spcPct val="90000"/>
              </a:lnSpc>
            </a:pPr>
            <a:r>
              <a:rPr lang="en-US" sz="2100">
                <a:solidFill>
                  <a:schemeClr val="accent2"/>
                </a:solidFill>
              </a:rPr>
              <a:t>early 1990s:</a:t>
            </a:r>
            <a:r>
              <a:rPr lang="en-US" sz="2100"/>
              <a:t> Web</a:t>
            </a:r>
          </a:p>
          <a:p>
            <a:pPr marL="457200" lvl="1" indent="0">
              <a:lnSpc>
                <a:spcPct val="90000"/>
              </a:lnSpc>
            </a:pPr>
            <a:r>
              <a:rPr lang="en-US" sz="2100"/>
              <a:t>hypertext [Bush 1945, Nelson 1960’s]</a:t>
            </a:r>
          </a:p>
          <a:p>
            <a:pPr marL="457200" lvl="1" indent="0">
              <a:lnSpc>
                <a:spcPct val="90000"/>
              </a:lnSpc>
            </a:pPr>
            <a:r>
              <a:rPr lang="en-US" sz="2100"/>
              <a:t>HTML, HTTP: Berners-Lee</a:t>
            </a:r>
          </a:p>
          <a:p>
            <a:pPr marL="457200" lvl="1" indent="0">
              <a:lnSpc>
                <a:spcPct val="90000"/>
              </a:lnSpc>
            </a:pPr>
            <a:r>
              <a:rPr lang="en-US" sz="2100"/>
              <a:t>1994: Mosaic, later Netscape</a:t>
            </a:r>
          </a:p>
          <a:p>
            <a:pPr marL="457200" lvl="1" indent="0">
              <a:lnSpc>
                <a:spcPct val="90000"/>
              </a:lnSpc>
            </a:pPr>
            <a:r>
              <a:rPr lang="en-US" sz="2100"/>
              <a:t>late 1990’s: commercialization</a:t>
            </a:r>
            <a:r>
              <a:rPr lang="en-US" sz="1900"/>
              <a:t> of the Web</a:t>
            </a:r>
          </a:p>
          <a:p>
            <a:pPr marL="0" indent="0">
              <a:lnSpc>
                <a:spcPct val="90000"/>
              </a:lnSpc>
            </a:pPr>
            <a:endParaRPr lang="en-US" sz="2100"/>
          </a:p>
          <a:p>
            <a:pPr marL="0" indent="0">
              <a:lnSpc>
                <a:spcPct val="90000"/>
              </a:lnSpc>
            </a:pPr>
            <a:endParaRPr lang="en-US" sz="2100"/>
          </a:p>
        </p:txBody>
      </p:sp>
      <p:sp>
        <p:nvSpPr>
          <p:cNvPr id="43012" name="Rectangle 4"/>
          <p:cNvSpPr>
            <a:spLocks noGrp="1" noChangeArrowheads="1"/>
          </p:cNvSpPr>
          <p:nvPr>
            <p:ph sz="half" idx="2"/>
          </p:nvPr>
        </p:nvSpPr>
        <p:spPr>
          <a:xfrm>
            <a:off x="5024438" y="2103438"/>
            <a:ext cx="4376737" cy="4525962"/>
          </a:xfrm>
        </p:spPr>
        <p:txBody>
          <a:bodyPr/>
          <a:lstStyle/>
          <a:p>
            <a:pPr marL="0" indent="0">
              <a:lnSpc>
                <a:spcPct val="90000"/>
              </a:lnSpc>
              <a:buFont typeface="Wingdings" charset="2"/>
              <a:buNone/>
            </a:pPr>
            <a:r>
              <a:rPr lang="en-US" sz="2700" dirty="0">
                <a:solidFill>
                  <a:schemeClr val="accent2"/>
                </a:solidFill>
              </a:rPr>
              <a:t>Late 1990’s – 2000’s:</a:t>
            </a:r>
            <a:endParaRPr lang="en-US" sz="2700" dirty="0">
              <a:solidFill>
                <a:srgbClr val="FF0000"/>
              </a:solidFill>
            </a:endParaRPr>
          </a:p>
          <a:p>
            <a:pPr marL="0" indent="0">
              <a:lnSpc>
                <a:spcPct val="90000"/>
              </a:lnSpc>
            </a:pPr>
            <a:r>
              <a:rPr lang="en-US" sz="2300" dirty="0"/>
              <a:t>more killer apps: instant messaging, peer2peer file sharing (e.g., </a:t>
            </a:r>
            <a:r>
              <a:rPr lang="en-US" sz="2300" dirty="0" err="1"/>
              <a:t>Naptser</a:t>
            </a:r>
            <a:r>
              <a:rPr lang="en-US" sz="2300" dirty="0"/>
              <a:t>)</a:t>
            </a:r>
          </a:p>
          <a:p>
            <a:pPr marL="0" indent="0">
              <a:lnSpc>
                <a:spcPct val="90000"/>
              </a:lnSpc>
            </a:pPr>
            <a:r>
              <a:rPr lang="en-US" sz="2300" dirty="0"/>
              <a:t>network security to forefront</a:t>
            </a:r>
          </a:p>
          <a:p>
            <a:pPr marL="0" indent="0">
              <a:lnSpc>
                <a:spcPct val="90000"/>
              </a:lnSpc>
            </a:pPr>
            <a:r>
              <a:rPr lang="en-US" sz="2300" dirty="0"/>
              <a:t>est. 50 million host, 100 million+ users</a:t>
            </a:r>
          </a:p>
          <a:p>
            <a:pPr marL="0" indent="0">
              <a:lnSpc>
                <a:spcPct val="90000"/>
              </a:lnSpc>
            </a:pPr>
            <a:r>
              <a:rPr lang="en-US" sz="2300" dirty="0"/>
              <a:t>backbone links running at </a:t>
            </a:r>
            <a:r>
              <a:rPr lang="en-US" sz="2300" dirty="0" err="1" smtClean="0"/>
              <a:t>Gbps</a:t>
            </a:r>
            <a:endParaRPr lang="en-US" sz="2300" dirty="0" smtClean="0"/>
          </a:p>
          <a:p>
            <a:pPr marL="0" indent="0">
              <a:lnSpc>
                <a:spcPct val="90000"/>
              </a:lnSpc>
            </a:pPr>
            <a:r>
              <a:rPr lang="en-US" sz="2300" dirty="0" smtClean="0">
                <a:solidFill>
                  <a:schemeClr val="accent2"/>
                </a:solidFill>
              </a:rPr>
              <a:t>now:</a:t>
            </a:r>
            <a:r>
              <a:rPr lang="en-US" sz="2300" dirty="0" smtClean="0"/>
              <a:t> 10-40 </a:t>
            </a:r>
            <a:r>
              <a:rPr lang="en-US" sz="2300" dirty="0" err="1" smtClean="0"/>
              <a:t>Gbps</a:t>
            </a:r>
            <a:endParaRPr lang="en-US" sz="2300" dirty="0" smtClean="0"/>
          </a:p>
          <a:p>
            <a:pPr marL="0" indent="0">
              <a:lnSpc>
                <a:spcPct val="90000"/>
              </a:lnSpc>
            </a:pPr>
            <a:r>
              <a:rPr lang="en-US" sz="2300" dirty="0" err="1" smtClean="0"/>
              <a:t>youtube</a:t>
            </a:r>
            <a:r>
              <a:rPr lang="en-US" sz="2300" dirty="0" smtClean="0"/>
              <a:t>, social networking</a:t>
            </a:r>
          </a:p>
          <a:p>
            <a:pPr marL="0" indent="0">
              <a:lnSpc>
                <a:spcPct val="90000"/>
              </a:lnSpc>
            </a:pPr>
            <a:endParaRPr lang="en-US" sz="2300" dirty="0"/>
          </a:p>
        </p:txBody>
      </p:sp>
      <p:sp>
        <p:nvSpPr>
          <p:cNvPr id="43013" name="Rectangle 5"/>
          <p:cNvSpPr>
            <a:spLocks noChangeArrowheads="1"/>
          </p:cNvSpPr>
          <p:nvPr/>
        </p:nvSpPr>
        <p:spPr bwMode="auto">
          <a:xfrm>
            <a:off x="568325" y="1531938"/>
            <a:ext cx="8623300" cy="647700"/>
          </a:xfrm>
          <a:prstGeom prst="rect">
            <a:avLst/>
          </a:prstGeom>
          <a:noFill/>
          <a:ln w="9525">
            <a:noFill/>
            <a:miter lim="800000"/>
            <a:headEnd/>
            <a:tailEnd/>
          </a:ln>
        </p:spPr>
        <p:txBody>
          <a:bodyPr lIns="95771" tIns="47885" rIns="95771" bIns="47885" anchor="ctr">
            <a:prstTxWarp prst="textNoShape">
              <a:avLst/>
            </a:prstTxWarp>
          </a:bodyPr>
          <a:lstStyle/>
          <a:p>
            <a:pPr defTabSz="903288"/>
            <a:r>
              <a:rPr lang="en-US" i="1">
                <a:solidFill>
                  <a:srgbClr val="FF0000"/>
                </a:solidFill>
                <a:latin typeface="Comic Sans MS" charset="0"/>
              </a:rPr>
              <a:t>1990, 2000’s: commercialization, the Web, new apps</a:t>
            </a:r>
            <a:endParaRPr lang="en-US" sz="4000" u="sng">
              <a:solidFill>
                <a:schemeClr val="accent2"/>
              </a:solidFill>
              <a:latin typeface="Comic Sans MS"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1"/>
          <p:cNvSpPr>
            <a:spLocks noGrp="1" noChangeArrowheads="1"/>
          </p:cNvSpPr>
          <p:nvPr>
            <p:ph type="title"/>
          </p:nvPr>
        </p:nvSpPr>
        <p:spPr/>
        <p:txBody>
          <a:bodyPr/>
          <a:lstStyle/>
          <a:p>
            <a:r>
              <a:rPr lang="en-GB" smtClean="0"/>
              <a:t>An IP Router</a:t>
            </a:r>
          </a:p>
        </p:txBody>
      </p:sp>
      <p:sp>
        <p:nvSpPr>
          <p:cNvPr id="17203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 device with more than one link-layer interface</a:t>
            </a:r>
          </a:p>
          <a:p>
            <a:pPr>
              <a:buClr>
                <a:schemeClr val="accent6">
                  <a:lumMod val="60000"/>
                  <a:lumOff val="40000"/>
                </a:schemeClr>
              </a:buClr>
              <a:buFont typeface="Wingdings" charset="2"/>
              <a:buChar char="§"/>
              <a:defRPr/>
            </a:pPr>
            <a:r>
              <a:rPr lang="en-GB" dirty="0" smtClean="0"/>
              <a:t>Different IP addresses (from different subnets) on different interfaces</a:t>
            </a:r>
          </a:p>
          <a:p>
            <a:pPr>
              <a:buClr>
                <a:schemeClr val="accent6">
                  <a:lumMod val="60000"/>
                  <a:lumOff val="40000"/>
                </a:schemeClr>
              </a:buClr>
              <a:buFont typeface="Wingdings" charset="2"/>
              <a:buChar char="§"/>
              <a:defRPr/>
            </a:pPr>
            <a:r>
              <a:rPr lang="en-GB" dirty="0" smtClean="0"/>
              <a:t>Receives packets on one interface, and forwards them (usually out of another interface) to get them one hop closer to their destination</a:t>
            </a:r>
          </a:p>
          <a:p>
            <a:pPr>
              <a:buClr>
                <a:schemeClr val="accent6">
                  <a:lumMod val="60000"/>
                  <a:lumOff val="40000"/>
                </a:schemeClr>
              </a:buClr>
              <a:buFont typeface="Wingdings" charset="2"/>
              <a:buChar char="§"/>
              <a:defRPr/>
            </a:pPr>
            <a:r>
              <a:rPr lang="en-GB" dirty="0" smtClean="0"/>
              <a:t>Maintains forwarding tables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p:txBody>
          <a:bodyPr/>
          <a:lstStyle/>
          <a:p>
            <a:r>
              <a:rPr lang="en-GB" dirty="0" smtClean="0"/>
              <a:t>IP Router - action for each packet</a:t>
            </a:r>
          </a:p>
        </p:txBody>
      </p:sp>
      <p:sp>
        <p:nvSpPr>
          <p:cNvPr id="174083"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Packet is received on one interface</a:t>
            </a:r>
          </a:p>
          <a:p>
            <a:pPr>
              <a:buClr>
                <a:schemeClr val="accent6">
                  <a:lumMod val="60000"/>
                  <a:lumOff val="40000"/>
                </a:schemeClr>
              </a:buClr>
              <a:buFont typeface="Wingdings" charset="2"/>
              <a:buChar char="§"/>
              <a:defRPr/>
            </a:pPr>
            <a:r>
              <a:rPr lang="en-GB" dirty="0" smtClean="0"/>
              <a:t>Checks whether the destination address is the router itself – if so, pass it to higher layers</a:t>
            </a:r>
          </a:p>
          <a:p>
            <a:pPr>
              <a:buClr>
                <a:schemeClr val="accent6">
                  <a:lumMod val="60000"/>
                  <a:lumOff val="40000"/>
                </a:schemeClr>
              </a:buClr>
              <a:buFont typeface="Wingdings" charset="2"/>
              <a:buChar char="§"/>
              <a:defRPr/>
            </a:pPr>
            <a:r>
              <a:rPr lang="en-GB" dirty="0" smtClean="0"/>
              <a:t>Decrement  TTL (time to live), and discard packet if it reaches zero</a:t>
            </a:r>
          </a:p>
          <a:p>
            <a:pPr>
              <a:buClr>
                <a:schemeClr val="accent6">
                  <a:lumMod val="60000"/>
                  <a:lumOff val="40000"/>
                </a:schemeClr>
              </a:buClr>
              <a:buFont typeface="Wingdings" charset="2"/>
              <a:buChar char="§"/>
              <a:defRPr/>
            </a:pPr>
            <a:r>
              <a:rPr lang="en-GB" dirty="0" smtClean="0"/>
              <a:t>Look up the destination IP address in the forwarding table</a:t>
            </a:r>
          </a:p>
          <a:p>
            <a:pPr>
              <a:buClr>
                <a:schemeClr val="accent6">
                  <a:lumMod val="60000"/>
                  <a:lumOff val="40000"/>
                </a:schemeClr>
              </a:buClr>
              <a:buFont typeface="Wingdings" charset="2"/>
              <a:buChar char="§"/>
              <a:defRPr/>
            </a:pPr>
            <a:r>
              <a:rPr lang="en-GB" dirty="0" smtClean="0"/>
              <a:t>Destination could be on a directly attached link, or through another router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Forwarding vs. Routing</a:t>
            </a:r>
          </a:p>
        </p:txBody>
      </p:sp>
      <p:sp>
        <p:nvSpPr>
          <p:cNvPr id="176132"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US" dirty="0" smtClean="0"/>
              <a:t>Forwarding: the process of moving packets from input to output</a:t>
            </a:r>
          </a:p>
          <a:p>
            <a:pPr lvl="1">
              <a:buClr>
                <a:schemeClr val="accent6">
                  <a:lumMod val="60000"/>
                  <a:lumOff val="40000"/>
                </a:schemeClr>
              </a:buClr>
              <a:buFont typeface="Wingdings" charset="2"/>
              <a:buChar char="§"/>
              <a:defRPr/>
            </a:pPr>
            <a:r>
              <a:rPr lang="en-US" dirty="0" smtClean="0"/>
              <a:t>The forwarding table</a:t>
            </a:r>
          </a:p>
          <a:p>
            <a:pPr lvl="1">
              <a:buClr>
                <a:schemeClr val="accent6">
                  <a:lumMod val="60000"/>
                  <a:lumOff val="40000"/>
                </a:schemeClr>
              </a:buClr>
              <a:buFont typeface="Wingdings" charset="2"/>
              <a:buChar char="§"/>
              <a:defRPr/>
            </a:pPr>
            <a:r>
              <a:rPr lang="en-US" dirty="0" smtClean="0"/>
              <a:t>Information in the packet</a:t>
            </a:r>
          </a:p>
          <a:p>
            <a:pPr>
              <a:buClr>
                <a:schemeClr val="accent6">
                  <a:lumMod val="60000"/>
                  <a:lumOff val="40000"/>
                </a:schemeClr>
              </a:buClr>
              <a:buFont typeface="Wingdings" charset="2"/>
              <a:buChar char="§"/>
              <a:defRPr/>
            </a:pPr>
            <a:r>
              <a:rPr lang="en-US" dirty="0" smtClean="0"/>
              <a:t>Routing: process by which the forwarding table is built and maintained</a:t>
            </a:r>
          </a:p>
          <a:p>
            <a:pPr lvl="1">
              <a:buClr>
                <a:schemeClr val="accent6">
                  <a:lumMod val="60000"/>
                  <a:lumOff val="40000"/>
                </a:schemeClr>
              </a:buClr>
              <a:buFont typeface="Wingdings" charset="2"/>
              <a:buChar char="§"/>
              <a:defRPr/>
            </a:pPr>
            <a:r>
              <a:rPr lang="en-US" dirty="0" smtClean="0"/>
              <a:t>One or more routing protocols</a:t>
            </a:r>
          </a:p>
          <a:p>
            <a:pPr lvl="1">
              <a:buClr>
                <a:schemeClr val="accent6">
                  <a:lumMod val="60000"/>
                  <a:lumOff val="40000"/>
                </a:schemeClr>
              </a:buClr>
              <a:buFont typeface="Wingdings" charset="2"/>
              <a:buChar char="§"/>
              <a:defRPr/>
            </a:pPr>
            <a:r>
              <a:rPr lang="en-US" dirty="0" smtClean="0"/>
              <a:t>Procedures (algorithms) to convert routing info to forwarding table.</a:t>
            </a:r>
          </a:p>
          <a:p>
            <a:pPr>
              <a:buClr>
                <a:schemeClr val="accent6">
                  <a:lumMod val="60000"/>
                  <a:lumOff val="40000"/>
                </a:schemeClr>
              </a:buClr>
              <a:buFont typeface="Wingdings" charset="2"/>
              <a:buChar char="§"/>
              <a:defRPr/>
            </a:pPr>
            <a:r>
              <a:rPr lang="en-US" dirty="0" smtClean="0"/>
              <a:t>	(Much more later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1"/>
          <p:cNvSpPr>
            <a:spLocks noGrp="1" noChangeArrowheads="1"/>
          </p:cNvSpPr>
          <p:nvPr>
            <p:ph type="title"/>
          </p:nvPr>
        </p:nvSpPr>
        <p:spPr/>
        <p:txBody>
          <a:bodyPr/>
          <a:lstStyle/>
          <a:p>
            <a:r>
              <a:rPr lang="en-GB" smtClean="0"/>
              <a:t>Forwarding is hop by hop</a:t>
            </a:r>
          </a:p>
        </p:txBody>
      </p:sp>
      <p:sp>
        <p:nvSpPr>
          <p:cNvPr id="17715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Each router tries to get the packet one hop closer to the destination</a:t>
            </a:r>
          </a:p>
          <a:p>
            <a:pPr>
              <a:buClr>
                <a:schemeClr val="accent6">
                  <a:lumMod val="60000"/>
                  <a:lumOff val="40000"/>
                </a:schemeClr>
              </a:buClr>
              <a:buFont typeface="Wingdings" charset="2"/>
              <a:buChar char="§"/>
              <a:defRPr/>
            </a:pPr>
            <a:r>
              <a:rPr lang="en-GB" dirty="0" smtClean="0"/>
              <a:t>Each router makes an independent decision, based on its own forwarding table</a:t>
            </a:r>
          </a:p>
          <a:p>
            <a:pPr>
              <a:buClr>
                <a:schemeClr val="accent6">
                  <a:lumMod val="60000"/>
                  <a:lumOff val="40000"/>
                </a:schemeClr>
              </a:buClr>
              <a:buFont typeface="Wingdings" charset="2"/>
              <a:buChar char="§"/>
              <a:defRPr/>
            </a:pPr>
            <a:r>
              <a:rPr lang="en-GB" dirty="0" smtClean="0"/>
              <a:t>Different routers have different forwarding tables and make different decisions</a:t>
            </a:r>
          </a:p>
          <a:p>
            <a:pPr lvl="1">
              <a:buClr>
                <a:schemeClr val="accent6">
                  <a:lumMod val="60000"/>
                  <a:lumOff val="40000"/>
                </a:schemeClr>
              </a:buClr>
              <a:buFont typeface="Wingdings" charset="2"/>
              <a:buChar char="§"/>
              <a:defRPr/>
            </a:pPr>
            <a:r>
              <a:rPr lang="en-GB" dirty="0" smtClean="0"/>
              <a:t>If all is well, decisions will be consistent</a:t>
            </a:r>
          </a:p>
          <a:p>
            <a:pPr>
              <a:buClr>
                <a:schemeClr val="accent6">
                  <a:lumMod val="60000"/>
                  <a:lumOff val="40000"/>
                </a:schemeClr>
              </a:buClr>
              <a:buFont typeface="Wingdings" charset="2"/>
              <a:buChar char="§"/>
              <a:defRPr/>
            </a:pPr>
            <a:r>
              <a:rPr lang="en-GB" dirty="0" smtClean="0"/>
              <a:t>Routers talk routing protocols to each other, to help update routing and forwarding tables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1"/>
          <p:cNvSpPr>
            <a:spLocks noGrp="1" noChangeArrowheads="1"/>
          </p:cNvSpPr>
          <p:nvPr>
            <p:ph type="title"/>
          </p:nvPr>
        </p:nvSpPr>
        <p:spPr/>
        <p:txBody>
          <a:bodyPr/>
          <a:lstStyle/>
          <a:p>
            <a:r>
              <a:rPr lang="en-GB" smtClean="0"/>
              <a:t>Hop by Hop Forwarding</a:t>
            </a:r>
          </a:p>
        </p:txBody>
      </p:sp>
      <p:pic>
        <p:nvPicPr>
          <p:cNvPr id="183299" name="Picture 2"/>
          <p:cNvPicPr>
            <a:picLocks noChangeAspect="1" noChangeArrowheads="1"/>
          </p:cNvPicPr>
          <p:nvPr/>
        </p:nvPicPr>
        <p:blipFill>
          <a:blip r:embed="rId3"/>
          <a:srcRect/>
          <a:stretch>
            <a:fillRect/>
          </a:stretch>
        </p:blipFill>
        <p:spPr bwMode="auto">
          <a:xfrm>
            <a:off x="1065213" y="1676400"/>
            <a:ext cx="7467600" cy="48926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p:txBody>
          <a:bodyPr/>
          <a:lstStyle/>
          <a:p>
            <a:r>
              <a:rPr lang="en-GB" smtClean="0"/>
              <a:t>Router Functions</a:t>
            </a:r>
          </a:p>
        </p:txBody>
      </p:sp>
      <p:sp>
        <p:nvSpPr>
          <p:cNvPr id="181251"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sz="2400" dirty="0" smtClean="0"/>
              <a:t>Determine optimum routing paths through a network</a:t>
            </a:r>
          </a:p>
          <a:p>
            <a:pPr lvl="1">
              <a:buClr>
                <a:schemeClr val="accent6">
                  <a:lumMod val="60000"/>
                  <a:lumOff val="40000"/>
                </a:schemeClr>
              </a:buClr>
              <a:buFont typeface="Wingdings" charset="2"/>
              <a:buChar char="§"/>
              <a:defRPr/>
            </a:pPr>
            <a:r>
              <a:rPr lang="en-GB" sz="2000" dirty="0" smtClean="0"/>
              <a:t>Lowest delay</a:t>
            </a:r>
          </a:p>
          <a:p>
            <a:pPr lvl="1">
              <a:buClr>
                <a:schemeClr val="accent6">
                  <a:lumMod val="60000"/>
                  <a:lumOff val="40000"/>
                </a:schemeClr>
              </a:buClr>
              <a:buFont typeface="Wingdings" charset="2"/>
              <a:buChar char="§"/>
              <a:defRPr/>
            </a:pPr>
            <a:r>
              <a:rPr lang="en-GB" sz="2000" dirty="0" smtClean="0"/>
              <a:t>Highest reliability</a:t>
            </a:r>
          </a:p>
          <a:p>
            <a:pPr>
              <a:buClr>
                <a:schemeClr val="accent6">
                  <a:lumMod val="60000"/>
                  <a:lumOff val="40000"/>
                </a:schemeClr>
              </a:buClr>
              <a:buFont typeface="Wingdings" charset="2"/>
              <a:buChar char="§"/>
              <a:defRPr/>
            </a:pPr>
            <a:r>
              <a:rPr lang="en-GB" sz="2400" dirty="0" smtClean="0"/>
              <a:t>Move packets through the network</a:t>
            </a:r>
          </a:p>
          <a:p>
            <a:pPr lvl="1">
              <a:buClr>
                <a:schemeClr val="accent6">
                  <a:lumMod val="60000"/>
                  <a:lumOff val="40000"/>
                </a:schemeClr>
              </a:buClr>
              <a:buFont typeface="Wingdings" charset="2"/>
              <a:buChar char="§"/>
              <a:defRPr/>
            </a:pPr>
            <a:r>
              <a:rPr lang="en-GB" sz="2000" dirty="0" smtClean="0"/>
              <a:t>Examines destination address in packet</a:t>
            </a:r>
          </a:p>
          <a:p>
            <a:pPr lvl="1">
              <a:buClr>
                <a:schemeClr val="accent6">
                  <a:lumMod val="60000"/>
                  <a:lumOff val="40000"/>
                </a:schemeClr>
              </a:buClr>
              <a:buFont typeface="Wingdings" charset="2"/>
              <a:buChar char="§"/>
              <a:defRPr/>
            </a:pPr>
            <a:r>
              <a:rPr lang="en-GB" sz="2000" dirty="0" smtClean="0"/>
              <a:t>Makes a decision on which port to forward the packet through</a:t>
            </a:r>
          </a:p>
          <a:p>
            <a:pPr lvl="1">
              <a:buClr>
                <a:schemeClr val="accent6">
                  <a:lumMod val="60000"/>
                  <a:lumOff val="40000"/>
                </a:schemeClr>
              </a:buClr>
              <a:buFont typeface="Wingdings" charset="2"/>
              <a:buChar char="§"/>
              <a:defRPr/>
            </a:pPr>
            <a:r>
              <a:rPr lang="en-GB" sz="2000" dirty="0" smtClean="0"/>
              <a:t>Decision is based on the Routing Table</a:t>
            </a:r>
          </a:p>
          <a:p>
            <a:pPr>
              <a:buClr>
                <a:schemeClr val="accent6">
                  <a:lumMod val="60000"/>
                  <a:lumOff val="40000"/>
                </a:schemeClr>
              </a:buClr>
              <a:buFont typeface="Wingdings" charset="2"/>
              <a:buChar char="§"/>
              <a:defRPr/>
            </a:pPr>
            <a:r>
              <a:rPr lang="en-GB" sz="2400" dirty="0" smtClean="0"/>
              <a:t>Interconnected Routers exchange routing tables in order to maintain a clear picture of the network</a:t>
            </a:r>
          </a:p>
          <a:p>
            <a:pPr>
              <a:buClr>
                <a:schemeClr val="accent6">
                  <a:lumMod val="60000"/>
                  <a:lumOff val="40000"/>
                </a:schemeClr>
              </a:buClr>
              <a:buFont typeface="Wingdings" charset="2"/>
              <a:buChar char="§"/>
              <a:defRPr/>
            </a:pPr>
            <a:r>
              <a:rPr lang="en-GB" sz="2400" dirty="0" smtClean="0"/>
              <a:t>In a large network, the routing table updates can consume a lot of bandwidth </a:t>
            </a:r>
          </a:p>
          <a:p>
            <a:pPr lvl="1">
              <a:buClr>
                <a:schemeClr val="accent6">
                  <a:lumMod val="60000"/>
                  <a:lumOff val="40000"/>
                </a:schemeClr>
              </a:buClr>
              <a:buFont typeface="Wingdings" charset="2"/>
              <a:buChar char="§"/>
              <a:defRPr/>
            </a:pPr>
            <a:r>
              <a:rPr lang="en-GB" sz="2000" dirty="0" smtClean="0"/>
              <a:t>a protocol for route updates is required</a:t>
            </a:r>
            <a:endParaRPr lang="en-GB"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1"/>
          <p:cNvSpPr>
            <a:spLocks noGrp="1" noChangeArrowheads="1"/>
          </p:cNvSpPr>
          <p:nvPr>
            <p:ph type="title"/>
          </p:nvPr>
        </p:nvSpPr>
        <p:spPr/>
        <p:txBody>
          <a:bodyPr/>
          <a:lstStyle/>
          <a:p>
            <a:r>
              <a:rPr lang="en-GB" smtClean="0"/>
              <a:t>Forwarding table structure</a:t>
            </a:r>
          </a:p>
        </p:txBody>
      </p:sp>
      <p:sp>
        <p:nvSpPr>
          <p:cNvPr id="183299" name="Rectangle 2"/>
          <p:cNvSpPr>
            <a:spLocks noGrp="1" noChangeArrowheads="1"/>
          </p:cNvSpPr>
          <p:nvPr>
            <p:ph type="body" idx="1"/>
          </p:nvPr>
        </p:nvSpPr>
        <p:spPr>
          <a:xfrm>
            <a:off x="495300" y="1600200"/>
            <a:ext cx="9028113" cy="4525963"/>
          </a:xfrm>
        </p:spPr>
        <p:txBody>
          <a:bodyPr/>
          <a:lstStyle/>
          <a:p>
            <a:pPr>
              <a:buClr>
                <a:schemeClr val="accent6">
                  <a:lumMod val="60000"/>
                  <a:lumOff val="40000"/>
                </a:schemeClr>
              </a:buClr>
              <a:buFont typeface="Wingdings" charset="2"/>
              <a:buChar char="§"/>
              <a:defRPr/>
            </a:pPr>
            <a:r>
              <a:rPr lang="en-GB" dirty="0" smtClean="0"/>
              <a:t>We don't list every IP number on the Internet - the table would be huge </a:t>
            </a:r>
          </a:p>
          <a:p>
            <a:pPr>
              <a:buClr>
                <a:schemeClr val="accent6">
                  <a:lumMod val="60000"/>
                  <a:lumOff val="40000"/>
                </a:schemeClr>
              </a:buClr>
              <a:buFont typeface="Wingdings" charset="2"/>
              <a:buChar char="§"/>
              <a:defRPr/>
            </a:pPr>
            <a:r>
              <a:rPr lang="en-GB" dirty="0" smtClean="0"/>
              <a:t>Instead, the forwarding table contains prefixes (network numbers) </a:t>
            </a:r>
          </a:p>
          <a:p>
            <a:pPr lvl="1">
              <a:buClr>
                <a:schemeClr val="accent6">
                  <a:lumMod val="60000"/>
                  <a:lumOff val="40000"/>
                </a:schemeClr>
              </a:buClr>
              <a:buFont typeface="Wingdings" charset="2"/>
              <a:buChar char="§"/>
              <a:defRPr/>
            </a:pPr>
            <a:r>
              <a:rPr lang="en-GB" dirty="0" smtClean="0"/>
              <a:t>"If the first /</a:t>
            </a:r>
            <a:r>
              <a:rPr lang="en-GB" dirty="0" err="1" smtClean="0"/>
              <a:t>n</a:t>
            </a:r>
            <a:r>
              <a:rPr lang="en-GB" dirty="0" smtClean="0"/>
              <a:t> bits matches this entry, send the datagram that way" </a:t>
            </a:r>
          </a:p>
          <a:p>
            <a:pPr>
              <a:buClr>
                <a:schemeClr val="accent6">
                  <a:lumMod val="60000"/>
                  <a:lumOff val="40000"/>
                </a:schemeClr>
              </a:buClr>
              <a:buFont typeface="Wingdings" charset="2"/>
              <a:buChar char="§"/>
              <a:defRPr/>
            </a:pPr>
            <a:r>
              <a:rPr lang="en-GB" dirty="0" smtClean="0"/>
              <a:t>If more than one prefix matches, the longest prefix wins (more specific route) </a:t>
            </a:r>
          </a:p>
          <a:p>
            <a:pPr>
              <a:buClr>
                <a:schemeClr val="accent6">
                  <a:lumMod val="60000"/>
                  <a:lumOff val="40000"/>
                </a:schemeClr>
              </a:buClr>
              <a:buFont typeface="Wingdings" charset="2"/>
              <a:buChar char="§"/>
              <a:defRPr/>
            </a:pPr>
            <a:r>
              <a:rPr lang="en-GB" dirty="0" smtClean="0"/>
              <a:t>0.0.0.0/0 is "default route" - matches anything, but only if no other prefix matches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dirty="0"/>
              <a:t>IPv6</a:t>
            </a:r>
            <a:r>
              <a:rPr lang="de-DE" dirty="0" smtClean="0"/>
              <a:t> </a:t>
            </a:r>
            <a:r>
              <a:rPr lang="de-DE" dirty="0" err="1" smtClean="0"/>
              <a:t>Forwarding</a:t>
            </a:r>
            <a:r>
              <a:rPr lang="de-DE" dirty="0" smtClean="0"/>
              <a:t> &amp; </a:t>
            </a:r>
            <a:r>
              <a:rPr lang="de-DE" dirty="0" err="1" smtClean="0"/>
              <a:t>Routing</a:t>
            </a:r>
            <a:endParaRPr lang="de-DE" dirty="0"/>
          </a:p>
        </p:txBody>
      </p:sp>
      <p:sp>
        <p:nvSpPr>
          <p:cNvPr id="31747" name="Rectangle 3"/>
          <p:cNvSpPr>
            <a:spLocks noGrp="1" noChangeArrowheads="1"/>
          </p:cNvSpPr>
          <p:nvPr>
            <p:ph type="body" idx="1"/>
          </p:nvPr>
        </p:nvSpPr>
        <p:spPr>
          <a:xfrm>
            <a:off x="495141" y="2636837"/>
            <a:ext cx="8912543" cy="3382963"/>
          </a:xfrm>
        </p:spPr>
        <p:txBody>
          <a:bodyPr/>
          <a:lstStyle/>
          <a:p>
            <a:pPr>
              <a:buClr>
                <a:schemeClr val="accent6">
                  <a:lumMod val="60000"/>
                  <a:lumOff val="40000"/>
                </a:schemeClr>
              </a:buClr>
              <a:buFont typeface="Wingdings" charset="2"/>
              <a:buChar char="§"/>
            </a:pPr>
            <a:r>
              <a:rPr lang="en-GB" sz="2600" dirty="0" smtClean="0"/>
              <a:t>Forwarding / routing table lookup: similar to IPv4</a:t>
            </a:r>
          </a:p>
          <a:p>
            <a:pPr>
              <a:buClr>
                <a:schemeClr val="accent6">
                  <a:lumMod val="60000"/>
                  <a:lumOff val="40000"/>
                </a:schemeClr>
              </a:buClr>
              <a:buFont typeface="Wingdings" charset="2"/>
              <a:buChar char="§"/>
            </a:pPr>
            <a:r>
              <a:rPr lang="en-GB" sz="2600" dirty="0" smtClean="0"/>
              <a:t>Same basic rule: "most specific wins"</a:t>
            </a:r>
          </a:p>
          <a:p>
            <a:pPr lvl="1">
              <a:buClr>
                <a:schemeClr val="accent6">
                  <a:lumMod val="60000"/>
                  <a:lumOff val="40000"/>
                </a:schemeClr>
              </a:buClr>
              <a:buFont typeface="Wingdings" charset="2"/>
              <a:buChar char="§"/>
            </a:pPr>
            <a:r>
              <a:rPr lang="en-GB" sz="2600" dirty="0" smtClean="0">
                <a:latin typeface="Courier"/>
                <a:cs typeface="Courier"/>
              </a:rPr>
              <a:t>2001:608:b:1::/64</a:t>
            </a:r>
          </a:p>
          <a:p>
            <a:pPr lvl="1">
              <a:buClr>
                <a:schemeClr val="accent6">
                  <a:lumMod val="60000"/>
                  <a:lumOff val="40000"/>
                </a:schemeClr>
              </a:buClr>
              <a:buFont typeface="Wingdings" charset="2"/>
              <a:buChar char="§"/>
            </a:pPr>
            <a:r>
              <a:rPr lang="en-GB" sz="2600" dirty="0" smtClean="0">
                <a:latin typeface="Courier"/>
                <a:cs typeface="Courier"/>
              </a:rPr>
              <a:t>2001:608:b::/48</a:t>
            </a:r>
          </a:p>
          <a:p>
            <a:pPr>
              <a:buClr>
                <a:schemeClr val="accent6">
                  <a:lumMod val="60000"/>
                  <a:lumOff val="40000"/>
                </a:schemeClr>
              </a:buClr>
              <a:buFont typeface="Wingdings" charset="2"/>
              <a:buChar char="§"/>
            </a:pPr>
            <a:r>
              <a:rPr lang="en-GB" sz="2600" dirty="0" smtClean="0"/>
              <a:t>Default route is 0::0/0</a:t>
            </a:r>
          </a:p>
          <a:p>
            <a:pPr>
              <a:buClr>
                <a:schemeClr val="accent6">
                  <a:lumMod val="60000"/>
                  <a:lumOff val="40000"/>
                </a:schemeClr>
              </a:buClr>
              <a:buFont typeface="Wingdings" charset="2"/>
              <a:buChar char="§"/>
            </a:pPr>
            <a:r>
              <a:rPr lang="en-GB" sz="2600" dirty="0" smtClean="0"/>
              <a:t>Routing protocols (BGP, ISIS) and routing table </a:t>
            </a:r>
            <a:r>
              <a:rPr lang="en-GB" sz="2600" dirty="0" err="1" smtClean="0"/>
              <a:t>buildup</a:t>
            </a:r>
            <a:r>
              <a:rPr lang="en-GB" sz="2600" dirty="0" smtClean="0"/>
              <a:t> follow same principles as IPv4</a:t>
            </a:r>
          </a:p>
        </p:txBody>
      </p:sp>
      <p:grpSp>
        <p:nvGrpSpPr>
          <p:cNvPr id="2" name="Group 4"/>
          <p:cNvGrpSpPr>
            <a:grpSpLocks/>
          </p:cNvGrpSpPr>
          <p:nvPr/>
        </p:nvGrpSpPr>
        <p:grpSpPr bwMode="auto">
          <a:xfrm>
            <a:off x="412618" y="1676400"/>
            <a:ext cx="9173867" cy="850900"/>
            <a:chOff x="240" y="1056"/>
            <a:chExt cx="5336" cy="536"/>
          </a:xfrm>
        </p:grpSpPr>
        <p:sp>
          <p:nvSpPr>
            <p:cNvPr id="31749" name="Rectangle 5"/>
            <p:cNvSpPr>
              <a:spLocks noChangeArrowheads="1"/>
            </p:cNvSpPr>
            <p:nvPr/>
          </p:nvSpPr>
          <p:spPr bwMode="auto">
            <a:xfrm>
              <a:off x="336" y="1056"/>
              <a:ext cx="480" cy="33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solidFill>
                  <a:schemeClr val="tx1"/>
                </a:solidFill>
              </a:endParaRPr>
            </a:p>
          </p:txBody>
        </p:sp>
        <p:sp>
          <p:nvSpPr>
            <p:cNvPr id="31750" name="Rectangle 6"/>
            <p:cNvSpPr>
              <a:spLocks noChangeArrowheads="1"/>
            </p:cNvSpPr>
            <p:nvPr/>
          </p:nvSpPr>
          <p:spPr bwMode="auto">
            <a:xfrm>
              <a:off x="816" y="1056"/>
              <a:ext cx="1152" cy="336"/>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solidFill>
                  <a:schemeClr val="tx1"/>
                </a:solidFill>
              </a:endParaRPr>
            </a:p>
          </p:txBody>
        </p:sp>
        <p:sp>
          <p:nvSpPr>
            <p:cNvPr id="31751" name="Rectangle 7"/>
            <p:cNvSpPr>
              <a:spLocks noChangeArrowheads="1"/>
            </p:cNvSpPr>
            <p:nvPr/>
          </p:nvSpPr>
          <p:spPr bwMode="auto">
            <a:xfrm>
              <a:off x="1968" y="1056"/>
              <a:ext cx="624" cy="336"/>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a:solidFill>
                  <a:schemeClr val="tx1"/>
                </a:solidFill>
              </a:endParaRPr>
            </a:p>
          </p:txBody>
        </p:sp>
        <p:sp>
          <p:nvSpPr>
            <p:cNvPr id="31752" name="Rectangle 8"/>
            <p:cNvSpPr>
              <a:spLocks noChangeArrowheads="1"/>
            </p:cNvSpPr>
            <p:nvPr/>
          </p:nvSpPr>
          <p:spPr bwMode="auto">
            <a:xfrm>
              <a:off x="3216" y="1056"/>
              <a:ext cx="2256" cy="336"/>
            </a:xfrm>
            <a:prstGeom prst="rect">
              <a:avLst/>
            </a:prstGeom>
            <a:solidFill>
              <a:srgbClr val="FF99CC"/>
            </a:solidFill>
            <a:ln w="9525">
              <a:solidFill>
                <a:schemeClr val="tx1"/>
              </a:solidFill>
              <a:miter lim="800000"/>
              <a:headEnd/>
              <a:tailEnd/>
            </a:ln>
            <a:effectLst/>
          </p:spPr>
          <p:txBody>
            <a:bodyPr wrap="none" anchor="ctr">
              <a:prstTxWarp prst="textNoShape">
                <a:avLst/>
              </a:prstTxWarp>
            </a:bodyPr>
            <a:lstStyle/>
            <a:p>
              <a:endParaRPr lang="en-US">
                <a:solidFill>
                  <a:schemeClr val="tx1"/>
                </a:solidFill>
              </a:endParaRPr>
            </a:p>
          </p:txBody>
        </p:sp>
        <p:sp>
          <p:nvSpPr>
            <p:cNvPr id="31753" name="Rectangle 9"/>
            <p:cNvSpPr>
              <a:spLocks noChangeArrowheads="1"/>
            </p:cNvSpPr>
            <p:nvPr/>
          </p:nvSpPr>
          <p:spPr bwMode="auto">
            <a:xfrm>
              <a:off x="2592" y="1056"/>
              <a:ext cx="624" cy="336"/>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solidFill>
                  <a:schemeClr val="tx1"/>
                </a:solidFill>
              </a:endParaRPr>
            </a:p>
          </p:txBody>
        </p:sp>
        <p:sp>
          <p:nvSpPr>
            <p:cNvPr id="31754" name="Text Box 10"/>
            <p:cNvSpPr txBox="1">
              <a:spLocks noChangeArrowheads="1"/>
            </p:cNvSpPr>
            <p:nvPr/>
          </p:nvSpPr>
          <p:spPr bwMode="auto">
            <a:xfrm>
              <a:off x="432" y="1104"/>
              <a:ext cx="240"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b="1" dirty="0">
                  <a:solidFill>
                    <a:schemeClr val="tx1"/>
                  </a:solidFill>
                </a:rPr>
                <a:t>p</a:t>
              </a:r>
            </a:p>
          </p:txBody>
        </p:sp>
        <p:sp>
          <p:nvSpPr>
            <p:cNvPr id="31755" name="Text Box 11"/>
            <p:cNvSpPr txBox="1">
              <a:spLocks noChangeArrowheads="1"/>
            </p:cNvSpPr>
            <p:nvPr/>
          </p:nvSpPr>
          <p:spPr bwMode="auto">
            <a:xfrm>
              <a:off x="912" y="1104"/>
              <a:ext cx="912"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b="1">
                  <a:solidFill>
                    <a:schemeClr val="tx1"/>
                  </a:solidFill>
                </a:rPr>
                <a:t>LIR-Alloc</a:t>
              </a:r>
            </a:p>
          </p:txBody>
        </p:sp>
        <p:sp>
          <p:nvSpPr>
            <p:cNvPr id="31756" name="Text Box 12"/>
            <p:cNvSpPr txBox="1">
              <a:spLocks noChangeArrowheads="1"/>
            </p:cNvSpPr>
            <p:nvPr/>
          </p:nvSpPr>
          <p:spPr bwMode="auto">
            <a:xfrm>
              <a:off x="2016" y="1104"/>
              <a:ext cx="528"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b="1">
                  <a:solidFill>
                    <a:schemeClr val="tx1"/>
                  </a:solidFill>
                </a:rPr>
                <a:t>NLA</a:t>
              </a:r>
            </a:p>
          </p:txBody>
        </p:sp>
        <p:sp>
          <p:nvSpPr>
            <p:cNvPr id="31757" name="Text Box 13"/>
            <p:cNvSpPr txBox="1">
              <a:spLocks noChangeArrowheads="1"/>
            </p:cNvSpPr>
            <p:nvPr/>
          </p:nvSpPr>
          <p:spPr bwMode="auto">
            <a:xfrm>
              <a:off x="2640" y="1104"/>
              <a:ext cx="528"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b="1">
                  <a:solidFill>
                    <a:schemeClr val="tx1"/>
                  </a:solidFill>
                </a:rPr>
                <a:t>SLA</a:t>
              </a:r>
            </a:p>
          </p:txBody>
        </p:sp>
        <p:sp>
          <p:nvSpPr>
            <p:cNvPr id="31758" name="Text Box 14"/>
            <p:cNvSpPr txBox="1">
              <a:spLocks noChangeArrowheads="1"/>
            </p:cNvSpPr>
            <p:nvPr/>
          </p:nvSpPr>
          <p:spPr bwMode="auto">
            <a:xfrm>
              <a:off x="3264" y="1104"/>
              <a:ext cx="2160"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b="1">
                  <a:solidFill>
                    <a:schemeClr val="tx1"/>
                  </a:solidFill>
                </a:rPr>
                <a:t>Interface-ID 64 Bit</a:t>
              </a:r>
            </a:p>
          </p:txBody>
        </p:sp>
        <p:sp>
          <p:nvSpPr>
            <p:cNvPr id="31759" name="Text Box 15"/>
            <p:cNvSpPr txBox="1">
              <a:spLocks noChangeArrowheads="1"/>
            </p:cNvSpPr>
            <p:nvPr/>
          </p:nvSpPr>
          <p:spPr bwMode="auto">
            <a:xfrm>
              <a:off x="240" y="1392"/>
              <a:ext cx="202" cy="200"/>
            </a:xfrm>
            <a:prstGeom prst="rect">
              <a:avLst/>
            </a:prstGeom>
            <a:noFill/>
            <a:ln w="9525">
              <a:noFill/>
              <a:miter lim="800000"/>
              <a:headEnd/>
              <a:tailEnd/>
            </a:ln>
            <a:effectLst/>
          </p:spPr>
          <p:txBody>
            <a:bodyPr wrap="none">
              <a:prstTxWarp prst="textNoShape">
                <a:avLst/>
              </a:prstTxWarp>
              <a:spAutoFit/>
            </a:bodyPr>
            <a:lstStyle/>
            <a:p>
              <a:r>
                <a:rPr lang="de-DE" sz="2000">
                  <a:solidFill>
                    <a:schemeClr val="tx1"/>
                  </a:solidFill>
                  <a:latin typeface="Verdana"/>
                  <a:cs typeface="Verdana"/>
                </a:rPr>
                <a:t>0</a:t>
              </a:r>
            </a:p>
          </p:txBody>
        </p:sp>
        <p:sp>
          <p:nvSpPr>
            <p:cNvPr id="31760" name="Text Box 16"/>
            <p:cNvSpPr txBox="1">
              <a:spLocks noChangeArrowheads="1"/>
            </p:cNvSpPr>
            <p:nvPr/>
          </p:nvSpPr>
          <p:spPr bwMode="auto">
            <a:xfrm>
              <a:off x="720" y="1392"/>
              <a:ext cx="202" cy="200"/>
            </a:xfrm>
            <a:prstGeom prst="rect">
              <a:avLst/>
            </a:prstGeom>
            <a:noFill/>
            <a:ln w="9525">
              <a:noFill/>
              <a:miter lim="800000"/>
              <a:headEnd/>
              <a:tailEnd/>
            </a:ln>
            <a:effectLst/>
          </p:spPr>
          <p:txBody>
            <a:bodyPr wrap="none">
              <a:prstTxWarp prst="textNoShape">
                <a:avLst/>
              </a:prstTxWarp>
              <a:spAutoFit/>
            </a:bodyPr>
            <a:lstStyle/>
            <a:p>
              <a:r>
                <a:rPr lang="de-DE" sz="2000">
                  <a:solidFill>
                    <a:schemeClr val="tx1"/>
                  </a:solidFill>
                  <a:latin typeface="Verdana"/>
                  <a:cs typeface="Verdana"/>
                </a:rPr>
                <a:t>3</a:t>
              </a:r>
            </a:p>
          </p:txBody>
        </p:sp>
        <p:sp>
          <p:nvSpPr>
            <p:cNvPr id="31761" name="Text Box 17"/>
            <p:cNvSpPr txBox="1">
              <a:spLocks noChangeArrowheads="1"/>
            </p:cNvSpPr>
            <p:nvPr/>
          </p:nvSpPr>
          <p:spPr bwMode="auto">
            <a:xfrm>
              <a:off x="1829" y="1392"/>
              <a:ext cx="297" cy="200"/>
            </a:xfrm>
            <a:prstGeom prst="rect">
              <a:avLst/>
            </a:prstGeom>
            <a:noFill/>
            <a:ln w="9525">
              <a:noFill/>
              <a:miter lim="800000"/>
              <a:headEnd/>
              <a:tailEnd/>
            </a:ln>
            <a:effectLst/>
          </p:spPr>
          <p:txBody>
            <a:bodyPr wrap="none">
              <a:prstTxWarp prst="textNoShape">
                <a:avLst/>
              </a:prstTxWarp>
              <a:spAutoFit/>
            </a:bodyPr>
            <a:lstStyle/>
            <a:p>
              <a:r>
                <a:rPr lang="de-DE" sz="2000" dirty="0">
                  <a:solidFill>
                    <a:schemeClr val="tx1"/>
                  </a:solidFill>
                  <a:latin typeface="Verdana"/>
                  <a:cs typeface="Verdana"/>
                </a:rPr>
                <a:t>32</a:t>
              </a:r>
            </a:p>
          </p:txBody>
        </p:sp>
        <p:sp>
          <p:nvSpPr>
            <p:cNvPr id="31762" name="Text Box 18"/>
            <p:cNvSpPr txBox="1">
              <a:spLocks noChangeArrowheads="1"/>
            </p:cNvSpPr>
            <p:nvPr/>
          </p:nvSpPr>
          <p:spPr bwMode="auto">
            <a:xfrm>
              <a:off x="2450" y="1392"/>
              <a:ext cx="297" cy="200"/>
            </a:xfrm>
            <a:prstGeom prst="rect">
              <a:avLst/>
            </a:prstGeom>
            <a:noFill/>
            <a:ln w="9525">
              <a:noFill/>
              <a:miter lim="800000"/>
              <a:headEnd/>
              <a:tailEnd/>
            </a:ln>
            <a:effectLst/>
          </p:spPr>
          <p:txBody>
            <a:bodyPr wrap="none">
              <a:prstTxWarp prst="textNoShape">
                <a:avLst/>
              </a:prstTxWarp>
              <a:spAutoFit/>
            </a:bodyPr>
            <a:lstStyle/>
            <a:p>
              <a:r>
                <a:rPr lang="de-DE" sz="2000" dirty="0">
                  <a:solidFill>
                    <a:schemeClr val="tx1"/>
                  </a:solidFill>
                  <a:latin typeface="Verdana"/>
                  <a:cs typeface="Verdana"/>
                </a:rPr>
                <a:t>48</a:t>
              </a:r>
            </a:p>
          </p:txBody>
        </p:sp>
        <p:sp>
          <p:nvSpPr>
            <p:cNvPr id="31763" name="Text Box 19"/>
            <p:cNvSpPr txBox="1">
              <a:spLocks noChangeArrowheads="1"/>
            </p:cNvSpPr>
            <p:nvPr/>
          </p:nvSpPr>
          <p:spPr bwMode="auto">
            <a:xfrm>
              <a:off x="3057" y="1392"/>
              <a:ext cx="297" cy="200"/>
            </a:xfrm>
            <a:prstGeom prst="rect">
              <a:avLst/>
            </a:prstGeom>
            <a:noFill/>
            <a:ln w="9525">
              <a:noFill/>
              <a:miter lim="800000"/>
              <a:headEnd/>
              <a:tailEnd/>
            </a:ln>
            <a:effectLst/>
          </p:spPr>
          <p:txBody>
            <a:bodyPr wrap="none">
              <a:prstTxWarp prst="textNoShape">
                <a:avLst/>
              </a:prstTxWarp>
              <a:spAutoFit/>
            </a:bodyPr>
            <a:lstStyle/>
            <a:p>
              <a:r>
                <a:rPr lang="de-DE" sz="2000" dirty="0">
                  <a:solidFill>
                    <a:schemeClr val="tx1"/>
                  </a:solidFill>
                  <a:latin typeface="Verdana"/>
                  <a:cs typeface="Verdana"/>
                </a:rPr>
                <a:t>64</a:t>
              </a:r>
            </a:p>
          </p:txBody>
        </p:sp>
        <p:sp>
          <p:nvSpPr>
            <p:cNvPr id="31764" name="Text Box 20"/>
            <p:cNvSpPr txBox="1">
              <a:spLocks noChangeArrowheads="1"/>
            </p:cNvSpPr>
            <p:nvPr/>
          </p:nvSpPr>
          <p:spPr bwMode="auto">
            <a:xfrm>
              <a:off x="5184" y="1392"/>
              <a:ext cx="392" cy="200"/>
            </a:xfrm>
            <a:prstGeom prst="rect">
              <a:avLst/>
            </a:prstGeom>
            <a:noFill/>
            <a:ln w="9525">
              <a:noFill/>
              <a:miter lim="800000"/>
              <a:headEnd/>
              <a:tailEnd/>
            </a:ln>
            <a:effectLst/>
          </p:spPr>
          <p:txBody>
            <a:bodyPr wrap="none">
              <a:prstTxWarp prst="textNoShape">
                <a:avLst/>
              </a:prstTxWarp>
              <a:spAutoFit/>
            </a:bodyPr>
            <a:lstStyle/>
            <a:p>
              <a:r>
                <a:rPr lang="de-DE" sz="2000" dirty="0">
                  <a:solidFill>
                    <a:schemeClr val="tx1"/>
                  </a:solidFill>
                  <a:latin typeface="Verdana"/>
                  <a:cs typeface="Verdana"/>
                </a:rPr>
                <a:t>128</a:t>
              </a: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ARP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1"/>
          <p:cNvSpPr>
            <a:spLocks noGrp="1" noChangeArrowheads="1"/>
          </p:cNvSpPr>
          <p:nvPr>
            <p:ph type="title"/>
          </p:nvPr>
        </p:nvSpPr>
        <p:spPr/>
        <p:txBody>
          <a:bodyPr/>
          <a:lstStyle/>
          <a:p>
            <a:r>
              <a:rPr lang="en-GB" smtClean="0"/>
              <a:t>Encapsulation Reminder</a:t>
            </a:r>
          </a:p>
        </p:txBody>
      </p:sp>
      <p:sp>
        <p:nvSpPr>
          <p:cNvPr id="187395"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Lower layers add headers (and sometimes trailers) to data from higher layers</a:t>
            </a:r>
            <a:endParaRPr lang="en-GB" dirty="0"/>
          </a:p>
        </p:txBody>
      </p:sp>
      <p:sp>
        <p:nvSpPr>
          <p:cNvPr id="191492" name="Text Box 3"/>
          <p:cNvSpPr txBox="1">
            <a:spLocks noChangeArrowheads="1"/>
          </p:cNvSpPr>
          <p:nvPr/>
        </p:nvSpPr>
        <p:spPr bwMode="auto">
          <a:xfrm>
            <a:off x="739775" y="3033713"/>
            <a:ext cx="160655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 pos="1447800" algn="l"/>
              </a:tabLst>
            </a:pPr>
            <a:r>
              <a:rPr lang="en-GB" i="1">
                <a:solidFill>
                  <a:srgbClr val="000000"/>
                </a:solidFill>
                <a:ea typeface="DejaVu Sans" charset="0"/>
                <a:cs typeface="DejaVu Sans" charset="0"/>
              </a:rPr>
              <a:t>Application</a:t>
            </a:r>
          </a:p>
        </p:txBody>
      </p:sp>
      <p:sp>
        <p:nvSpPr>
          <p:cNvPr id="191493" name="Text Box 4"/>
          <p:cNvSpPr txBox="1">
            <a:spLocks noChangeArrowheads="1"/>
          </p:cNvSpPr>
          <p:nvPr/>
        </p:nvSpPr>
        <p:spPr bwMode="auto">
          <a:xfrm>
            <a:off x="738188" y="3643313"/>
            <a:ext cx="1401762"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Transport</a:t>
            </a:r>
          </a:p>
        </p:txBody>
      </p:sp>
      <p:sp>
        <p:nvSpPr>
          <p:cNvPr id="191494" name="Text Box 5"/>
          <p:cNvSpPr txBox="1">
            <a:spLocks noChangeArrowheads="1"/>
          </p:cNvSpPr>
          <p:nvPr/>
        </p:nvSpPr>
        <p:spPr bwMode="auto">
          <a:xfrm>
            <a:off x="730250" y="4322763"/>
            <a:ext cx="1214438"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Network</a:t>
            </a:r>
          </a:p>
        </p:txBody>
      </p:sp>
      <p:sp>
        <p:nvSpPr>
          <p:cNvPr id="191495" name="Text Box 6"/>
          <p:cNvSpPr txBox="1">
            <a:spLocks noChangeArrowheads="1"/>
          </p:cNvSpPr>
          <p:nvPr/>
        </p:nvSpPr>
        <p:spPr bwMode="auto">
          <a:xfrm>
            <a:off x="731838" y="5389563"/>
            <a:ext cx="140970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Data Link</a:t>
            </a:r>
          </a:p>
        </p:txBody>
      </p:sp>
      <p:sp>
        <p:nvSpPr>
          <p:cNvPr id="191496" name="Text Box 7"/>
          <p:cNvSpPr txBox="1">
            <a:spLocks noChangeArrowheads="1"/>
          </p:cNvSpPr>
          <p:nvPr/>
        </p:nvSpPr>
        <p:spPr bwMode="auto">
          <a:xfrm>
            <a:off x="731838" y="5846763"/>
            <a:ext cx="1409700"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Data Link</a:t>
            </a:r>
          </a:p>
        </p:txBody>
      </p:sp>
      <p:sp>
        <p:nvSpPr>
          <p:cNvPr id="191497" name="Text Box 8"/>
          <p:cNvSpPr txBox="1">
            <a:spLocks noChangeArrowheads="1"/>
          </p:cNvSpPr>
          <p:nvPr/>
        </p:nvSpPr>
        <p:spPr bwMode="auto">
          <a:xfrm>
            <a:off x="730250" y="4779963"/>
            <a:ext cx="1214438" cy="425450"/>
          </a:xfrm>
          <a:prstGeom prst="rect">
            <a:avLst/>
          </a:prstGeom>
          <a:noFill/>
          <a:ln w="9525">
            <a:noFill/>
            <a:round/>
            <a:headEnd/>
            <a:tailEnd/>
          </a:ln>
        </p:spPr>
        <p:txBody>
          <a:bodyPr wrap="none" lIns="90360" tIns="65448" rIns="90360" bIns="44280">
            <a:prstTxWarp prst="textNoShape">
              <a:avLst/>
            </a:prstTxWarp>
            <a:spAutoFit/>
          </a:bodyPr>
          <a:lstStyle/>
          <a:p>
            <a:pPr eaLnBrk="1">
              <a:lnSpc>
                <a:spcPct val="93000"/>
              </a:lnSpc>
              <a:tabLst>
                <a:tab pos="723900" algn="l"/>
              </a:tabLst>
            </a:pPr>
            <a:r>
              <a:rPr lang="en-GB" i="1">
                <a:solidFill>
                  <a:srgbClr val="000000"/>
                </a:solidFill>
                <a:ea typeface="DejaVu Sans" charset="0"/>
                <a:cs typeface="DejaVu Sans" charset="0"/>
              </a:rPr>
              <a:t>Network</a:t>
            </a:r>
          </a:p>
        </p:txBody>
      </p:sp>
      <p:sp>
        <p:nvSpPr>
          <p:cNvPr id="191498" name="AutoShape 9"/>
          <p:cNvSpPr>
            <a:spLocks noChangeArrowheads="1"/>
          </p:cNvSpPr>
          <p:nvPr/>
        </p:nvSpPr>
        <p:spPr bwMode="auto">
          <a:xfrm>
            <a:off x="5791200" y="303053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1499" name="Text Box 10"/>
          <p:cNvSpPr txBox="1">
            <a:spLocks noChangeArrowheads="1"/>
          </p:cNvSpPr>
          <p:nvPr/>
        </p:nvSpPr>
        <p:spPr bwMode="auto">
          <a:xfrm>
            <a:off x="5791200" y="3006725"/>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191500" name="AutoShape 11"/>
          <p:cNvSpPr>
            <a:spLocks noChangeArrowheads="1"/>
          </p:cNvSpPr>
          <p:nvPr/>
        </p:nvSpPr>
        <p:spPr bwMode="auto">
          <a:xfrm>
            <a:off x="5807075" y="3659188"/>
            <a:ext cx="2824163"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191501" name="Text Box 12"/>
          <p:cNvSpPr txBox="1">
            <a:spLocks noChangeArrowheads="1"/>
          </p:cNvSpPr>
          <p:nvPr/>
        </p:nvSpPr>
        <p:spPr bwMode="auto">
          <a:xfrm>
            <a:off x="5807075" y="3636963"/>
            <a:ext cx="2824163"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FFFFFF"/>
                </a:solidFill>
                <a:ea typeface="DejaVu Sans" charset="0"/>
                <a:cs typeface="DejaVu Sans" charset="0"/>
              </a:rPr>
              <a:t>Transport Layer Data</a:t>
            </a:r>
          </a:p>
        </p:txBody>
      </p:sp>
      <p:sp>
        <p:nvSpPr>
          <p:cNvPr id="191502" name="AutoShape 13"/>
          <p:cNvSpPr>
            <a:spLocks noChangeArrowheads="1"/>
          </p:cNvSpPr>
          <p:nvPr/>
        </p:nvSpPr>
        <p:spPr bwMode="auto">
          <a:xfrm>
            <a:off x="4768850" y="365918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91503" name="Text Box 14"/>
          <p:cNvSpPr txBox="1">
            <a:spLocks noChangeArrowheads="1"/>
          </p:cNvSpPr>
          <p:nvPr/>
        </p:nvSpPr>
        <p:spPr bwMode="auto">
          <a:xfrm>
            <a:off x="4768850" y="3636963"/>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04" name="AutoShape 15"/>
          <p:cNvSpPr>
            <a:spLocks noChangeArrowheads="1"/>
          </p:cNvSpPr>
          <p:nvPr/>
        </p:nvSpPr>
        <p:spPr bwMode="auto">
          <a:xfrm>
            <a:off x="4768850" y="4322763"/>
            <a:ext cx="3862388"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191505" name="Text Box 16"/>
          <p:cNvSpPr txBox="1">
            <a:spLocks noChangeArrowheads="1"/>
          </p:cNvSpPr>
          <p:nvPr/>
        </p:nvSpPr>
        <p:spPr bwMode="auto">
          <a:xfrm>
            <a:off x="4768850" y="4300538"/>
            <a:ext cx="386238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Lst>
            </a:pPr>
            <a:r>
              <a:rPr lang="en-GB">
                <a:solidFill>
                  <a:srgbClr val="FFFFFF"/>
                </a:solidFill>
                <a:ea typeface="DejaVu Sans" charset="0"/>
                <a:cs typeface="DejaVu Sans" charset="0"/>
              </a:rPr>
              <a:t>Network Layer Data</a:t>
            </a:r>
          </a:p>
        </p:txBody>
      </p:sp>
      <p:sp>
        <p:nvSpPr>
          <p:cNvPr id="191506" name="AutoShape 17"/>
          <p:cNvSpPr>
            <a:spLocks noChangeArrowheads="1"/>
          </p:cNvSpPr>
          <p:nvPr/>
        </p:nvSpPr>
        <p:spPr bwMode="auto">
          <a:xfrm>
            <a:off x="3730625" y="4322763"/>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91507" name="Text Box 18"/>
          <p:cNvSpPr txBox="1">
            <a:spLocks noChangeArrowheads="1"/>
          </p:cNvSpPr>
          <p:nvPr/>
        </p:nvSpPr>
        <p:spPr bwMode="auto">
          <a:xfrm>
            <a:off x="3730625" y="4300538"/>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08" name="AutoShape 19"/>
          <p:cNvSpPr>
            <a:spLocks noChangeArrowheads="1"/>
          </p:cNvSpPr>
          <p:nvPr/>
        </p:nvSpPr>
        <p:spPr bwMode="auto">
          <a:xfrm>
            <a:off x="5807075" y="477043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1509" name="Text Box 20"/>
          <p:cNvSpPr txBox="1">
            <a:spLocks noChangeArrowheads="1"/>
          </p:cNvSpPr>
          <p:nvPr/>
        </p:nvSpPr>
        <p:spPr bwMode="auto">
          <a:xfrm>
            <a:off x="5807075" y="4749800"/>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191510" name="AutoShape 21"/>
          <p:cNvSpPr>
            <a:spLocks noChangeArrowheads="1"/>
          </p:cNvSpPr>
          <p:nvPr/>
        </p:nvSpPr>
        <p:spPr bwMode="auto">
          <a:xfrm>
            <a:off x="4768850" y="477043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91511" name="Text Box 22"/>
          <p:cNvSpPr txBox="1">
            <a:spLocks noChangeArrowheads="1"/>
          </p:cNvSpPr>
          <p:nvPr/>
        </p:nvSpPr>
        <p:spPr bwMode="auto">
          <a:xfrm>
            <a:off x="4768850" y="4749800"/>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12" name="AutoShape 23"/>
          <p:cNvSpPr>
            <a:spLocks noChangeArrowheads="1"/>
          </p:cNvSpPr>
          <p:nvPr/>
        </p:nvSpPr>
        <p:spPr bwMode="auto">
          <a:xfrm>
            <a:off x="3730625" y="4770438"/>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91513" name="Text Box 24"/>
          <p:cNvSpPr txBox="1">
            <a:spLocks noChangeArrowheads="1"/>
          </p:cNvSpPr>
          <p:nvPr/>
        </p:nvSpPr>
        <p:spPr bwMode="auto">
          <a:xfrm>
            <a:off x="3730625" y="4749800"/>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14" name="AutoShape 25"/>
          <p:cNvSpPr>
            <a:spLocks noChangeArrowheads="1"/>
          </p:cNvSpPr>
          <p:nvPr/>
        </p:nvSpPr>
        <p:spPr bwMode="auto">
          <a:xfrm>
            <a:off x="3730625" y="5395913"/>
            <a:ext cx="4900613" cy="407987"/>
          </a:xfrm>
          <a:prstGeom prst="roundRect">
            <a:avLst>
              <a:gd name="adj" fmla="val 389"/>
            </a:avLst>
          </a:prstGeom>
          <a:solidFill>
            <a:srgbClr val="F57B49"/>
          </a:solidFill>
          <a:ln w="12600">
            <a:solidFill>
              <a:srgbClr val="000000"/>
            </a:solidFill>
            <a:miter lim="800000"/>
            <a:headEnd/>
            <a:tailEnd/>
          </a:ln>
        </p:spPr>
        <p:txBody>
          <a:bodyPr wrap="none" anchor="ctr">
            <a:prstTxWarp prst="textNoShape">
              <a:avLst/>
            </a:prstTxWarp>
          </a:bodyPr>
          <a:lstStyle/>
          <a:p>
            <a:endParaRPr lang="en-US"/>
          </a:p>
        </p:txBody>
      </p:sp>
      <p:sp>
        <p:nvSpPr>
          <p:cNvPr id="191515" name="Text Box 26"/>
          <p:cNvSpPr txBox="1">
            <a:spLocks noChangeArrowheads="1"/>
          </p:cNvSpPr>
          <p:nvPr/>
        </p:nvSpPr>
        <p:spPr bwMode="auto">
          <a:xfrm>
            <a:off x="3730625" y="5373688"/>
            <a:ext cx="4900613"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 pos="2895600" algn="l"/>
                <a:tab pos="3619500" algn="l"/>
                <a:tab pos="4343400" algn="l"/>
              </a:tabLst>
            </a:pPr>
            <a:r>
              <a:rPr lang="en-GB">
                <a:solidFill>
                  <a:srgbClr val="FFFFFF"/>
                </a:solidFill>
                <a:ea typeface="DejaVu Sans" charset="0"/>
                <a:cs typeface="DejaVu Sans" charset="0"/>
              </a:rPr>
              <a:t>Link Layer Data</a:t>
            </a:r>
          </a:p>
        </p:txBody>
      </p:sp>
      <p:sp>
        <p:nvSpPr>
          <p:cNvPr id="191516" name="AutoShape 27"/>
          <p:cNvSpPr>
            <a:spLocks noChangeArrowheads="1"/>
          </p:cNvSpPr>
          <p:nvPr/>
        </p:nvSpPr>
        <p:spPr bwMode="auto">
          <a:xfrm>
            <a:off x="5807075" y="5843588"/>
            <a:ext cx="2824163" cy="40798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1517" name="Text Box 28"/>
          <p:cNvSpPr txBox="1">
            <a:spLocks noChangeArrowheads="1"/>
          </p:cNvSpPr>
          <p:nvPr/>
        </p:nvSpPr>
        <p:spPr bwMode="auto">
          <a:xfrm>
            <a:off x="5807075" y="5819775"/>
            <a:ext cx="2824163"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 pos="1447800" algn="l"/>
                <a:tab pos="2171700" algn="l"/>
              </a:tabLst>
            </a:pPr>
            <a:r>
              <a:rPr lang="en-GB">
                <a:solidFill>
                  <a:srgbClr val="000000"/>
                </a:solidFill>
                <a:ea typeface="DejaVu Sans" charset="0"/>
                <a:cs typeface="DejaVu Sans" charset="0"/>
              </a:rPr>
              <a:t>Data</a:t>
            </a:r>
          </a:p>
        </p:txBody>
      </p:sp>
      <p:sp>
        <p:nvSpPr>
          <p:cNvPr id="191518" name="AutoShape 29"/>
          <p:cNvSpPr>
            <a:spLocks noChangeArrowheads="1"/>
          </p:cNvSpPr>
          <p:nvPr/>
        </p:nvSpPr>
        <p:spPr bwMode="auto">
          <a:xfrm>
            <a:off x="4768850" y="5843588"/>
            <a:ext cx="1036638" cy="407987"/>
          </a:xfrm>
          <a:prstGeom prst="roundRect">
            <a:avLst>
              <a:gd name="adj" fmla="val 389"/>
            </a:avLst>
          </a:prstGeom>
          <a:solidFill>
            <a:srgbClr val="00FFFF"/>
          </a:solidFill>
          <a:ln w="12600">
            <a:solidFill>
              <a:srgbClr val="000000"/>
            </a:solidFill>
            <a:miter lim="800000"/>
            <a:headEnd/>
            <a:tailEnd/>
          </a:ln>
        </p:spPr>
        <p:txBody>
          <a:bodyPr wrap="none" anchor="ctr">
            <a:prstTxWarp prst="textNoShape">
              <a:avLst/>
            </a:prstTxWarp>
          </a:bodyPr>
          <a:lstStyle/>
          <a:p>
            <a:endParaRPr lang="en-US"/>
          </a:p>
        </p:txBody>
      </p:sp>
      <p:sp>
        <p:nvSpPr>
          <p:cNvPr id="191519" name="Text Box 30"/>
          <p:cNvSpPr txBox="1">
            <a:spLocks noChangeArrowheads="1"/>
          </p:cNvSpPr>
          <p:nvPr/>
        </p:nvSpPr>
        <p:spPr bwMode="auto">
          <a:xfrm>
            <a:off x="4768850"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20" name="AutoShape 31"/>
          <p:cNvSpPr>
            <a:spLocks noChangeArrowheads="1"/>
          </p:cNvSpPr>
          <p:nvPr/>
        </p:nvSpPr>
        <p:spPr bwMode="auto">
          <a:xfrm>
            <a:off x="3730625" y="5843588"/>
            <a:ext cx="1036638" cy="407987"/>
          </a:xfrm>
          <a:prstGeom prst="roundRect">
            <a:avLst>
              <a:gd name="adj" fmla="val 389"/>
            </a:avLst>
          </a:prstGeom>
          <a:solidFill>
            <a:srgbClr val="00FF00"/>
          </a:solidFill>
          <a:ln w="12600">
            <a:solidFill>
              <a:srgbClr val="000000"/>
            </a:solidFill>
            <a:miter lim="800000"/>
            <a:headEnd/>
            <a:tailEnd/>
          </a:ln>
        </p:spPr>
        <p:txBody>
          <a:bodyPr wrap="none" anchor="ctr">
            <a:prstTxWarp prst="textNoShape">
              <a:avLst/>
            </a:prstTxWarp>
          </a:bodyPr>
          <a:lstStyle/>
          <a:p>
            <a:endParaRPr lang="en-US"/>
          </a:p>
        </p:txBody>
      </p:sp>
      <p:sp>
        <p:nvSpPr>
          <p:cNvPr id="191521" name="Text Box 32"/>
          <p:cNvSpPr txBox="1">
            <a:spLocks noChangeArrowheads="1"/>
          </p:cNvSpPr>
          <p:nvPr/>
        </p:nvSpPr>
        <p:spPr bwMode="auto">
          <a:xfrm>
            <a:off x="3730625"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22" name="AutoShape 33"/>
          <p:cNvSpPr>
            <a:spLocks noChangeArrowheads="1"/>
          </p:cNvSpPr>
          <p:nvPr/>
        </p:nvSpPr>
        <p:spPr bwMode="auto">
          <a:xfrm>
            <a:off x="2692400" y="5395913"/>
            <a:ext cx="1036638" cy="407987"/>
          </a:xfrm>
          <a:prstGeom prst="roundRect">
            <a:avLst>
              <a:gd name="adj" fmla="val 389"/>
            </a:avLst>
          </a:prstGeom>
          <a:solidFill>
            <a:srgbClr val="FF0000"/>
          </a:solidFill>
          <a:ln w="12600">
            <a:solidFill>
              <a:srgbClr val="000000"/>
            </a:solidFill>
            <a:miter lim="800000"/>
            <a:headEnd/>
            <a:tailEnd/>
          </a:ln>
        </p:spPr>
        <p:txBody>
          <a:bodyPr wrap="none" anchor="ctr">
            <a:prstTxWarp prst="textNoShape">
              <a:avLst/>
            </a:prstTxWarp>
          </a:bodyPr>
          <a:lstStyle/>
          <a:p>
            <a:endParaRPr lang="en-US"/>
          </a:p>
        </p:txBody>
      </p:sp>
      <p:sp>
        <p:nvSpPr>
          <p:cNvPr id="191523" name="Text Box 34"/>
          <p:cNvSpPr txBox="1">
            <a:spLocks noChangeArrowheads="1"/>
          </p:cNvSpPr>
          <p:nvPr/>
        </p:nvSpPr>
        <p:spPr bwMode="auto">
          <a:xfrm>
            <a:off x="2692400" y="5373688"/>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24" name="AutoShape 35"/>
          <p:cNvSpPr>
            <a:spLocks noChangeArrowheads="1"/>
          </p:cNvSpPr>
          <p:nvPr/>
        </p:nvSpPr>
        <p:spPr bwMode="auto">
          <a:xfrm>
            <a:off x="2692400" y="5843588"/>
            <a:ext cx="1036638" cy="407987"/>
          </a:xfrm>
          <a:prstGeom prst="roundRect">
            <a:avLst>
              <a:gd name="adj" fmla="val 389"/>
            </a:avLst>
          </a:prstGeom>
          <a:solidFill>
            <a:srgbClr val="FF0000"/>
          </a:solidFill>
          <a:ln w="12600">
            <a:solidFill>
              <a:srgbClr val="000000"/>
            </a:solidFill>
            <a:miter lim="800000"/>
            <a:headEnd/>
            <a:tailEnd/>
          </a:ln>
        </p:spPr>
        <p:txBody>
          <a:bodyPr wrap="none" anchor="ctr">
            <a:prstTxWarp prst="textNoShape">
              <a:avLst/>
            </a:prstTxWarp>
          </a:bodyPr>
          <a:lstStyle/>
          <a:p>
            <a:endParaRPr lang="en-US"/>
          </a:p>
        </p:txBody>
      </p:sp>
      <p:sp>
        <p:nvSpPr>
          <p:cNvPr id="191525" name="Text Box 36"/>
          <p:cNvSpPr txBox="1">
            <a:spLocks noChangeArrowheads="1"/>
          </p:cNvSpPr>
          <p:nvPr/>
        </p:nvSpPr>
        <p:spPr bwMode="auto">
          <a:xfrm>
            <a:off x="2692400"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Header</a:t>
            </a:r>
          </a:p>
        </p:txBody>
      </p:sp>
      <p:sp>
        <p:nvSpPr>
          <p:cNvPr id="191526" name="AutoShape 37"/>
          <p:cNvSpPr>
            <a:spLocks noChangeArrowheads="1"/>
          </p:cNvSpPr>
          <p:nvPr/>
        </p:nvSpPr>
        <p:spPr bwMode="auto">
          <a:xfrm>
            <a:off x="8632825" y="5381625"/>
            <a:ext cx="1036638" cy="407988"/>
          </a:xfrm>
          <a:prstGeom prst="roundRect">
            <a:avLst>
              <a:gd name="adj" fmla="val 389"/>
            </a:avLst>
          </a:prstGeom>
          <a:solidFill>
            <a:srgbClr val="FF0000"/>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91527" name="Text Box 38"/>
          <p:cNvSpPr txBox="1">
            <a:spLocks noChangeArrowheads="1"/>
          </p:cNvSpPr>
          <p:nvPr/>
        </p:nvSpPr>
        <p:spPr bwMode="auto">
          <a:xfrm>
            <a:off x="8632825" y="5357813"/>
            <a:ext cx="1036638" cy="430212"/>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Trailer</a:t>
            </a:r>
          </a:p>
        </p:txBody>
      </p:sp>
      <p:sp>
        <p:nvSpPr>
          <p:cNvPr id="191528" name="AutoShape 39"/>
          <p:cNvSpPr>
            <a:spLocks noChangeArrowheads="1"/>
          </p:cNvSpPr>
          <p:nvPr/>
        </p:nvSpPr>
        <p:spPr bwMode="auto">
          <a:xfrm>
            <a:off x="8632825" y="5843588"/>
            <a:ext cx="1036638" cy="407987"/>
          </a:xfrm>
          <a:prstGeom prst="roundRect">
            <a:avLst>
              <a:gd name="adj" fmla="val 389"/>
            </a:avLst>
          </a:prstGeom>
          <a:solidFill>
            <a:srgbClr val="FF0000"/>
          </a:solidFill>
          <a:ln w="12600">
            <a:solidFill>
              <a:srgbClr val="000000"/>
            </a:solidFill>
            <a:prstDash val="sysDot"/>
            <a:miter lim="800000"/>
            <a:headEnd/>
            <a:tailEnd/>
          </a:ln>
        </p:spPr>
        <p:txBody>
          <a:bodyPr wrap="none" anchor="ctr">
            <a:prstTxWarp prst="textNoShape">
              <a:avLst/>
            </a:prstTxWarp>
          </a:bodyPr>
          <a:lstStyle/>
          <a:p>
            <a:endParaRPr lang="en-US"/>
          </a:p>
        </p:txBody>
      </p:sp>
      <p:sp>
        <p:nvSpPr>
          <p:cNvPr id="191529" name="Text Box 40"/>
          <p:cNvSpPr txBox="1">
            <a:spLocks noChangeArrowheads="1"/>
          </p:cNvSpPr>
          <p:nvPr/>
        </p:nvSpPr>
        <p:spPr bwMode="auto">
          <a:xfrm>
            <a:off x="8632825" y="5819775"/>
            <a:ext cx="1036638" cy="430213"/>
          </a:xfrm>
          <a:prstGeom prst="rect">
            <a:avLst/>
          </a:prstGeom>
          <a:noFill/>
          <a:ln w="9525">
            <a:noFill/>
            <a:round/>
            <a:headEnd/>
            <a:tailEnd/>
          </a:ln>
        </p:spPr>
        <p:txBody>
          <a:bodyPr lIns="45720" tIns="67968" rIns="45720" bIns="46800" anchor="b" anchorCtr="1">
            <a:prstTxWarp prst="textNoShape">
              <a:avLst/>
            </a:prstTxWarp>
            <a:spAutoFit/>
          </a:bodyPr>
          <a:lstStyle/>
          <a:p>
            <a:pPr algn="ctr" eaLnBrk="1">
              <a:lnSpc>
                <a:spcPct val="93000"/>
              </a:lnSpc>
              <a:spcBef>
                <a:spcPts val="1475"/>
              </a:spcBef>
              <a:tabLst>
                <a:tab pos="723900" algn="l"/>
              </a:tabLst>
            </a:pPr>
            <a:r>
              <a:rPr lang="en-GB">
                <a:solidFill>
                  <a:srgbClr val="000000"/>
                </a:solidFill>
                <a:ea typeface="DejaVu Sans" charset="0"/>
                <a:cs typeface="DejaVu Sans" charset="0"/>
              </a:rPr>
              <a:t>Trailer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r>
              <a:rPr lang="en-GB" smtClean="0"/>
              <a:t>The (capital “I”) Internet</a:t>
            </a:r>
          </a:p>
        </p:txBody>
      </p:sp>
      <p:sp>
        <p:nvSpPr>
          <p:cNvPr id="43011"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The world-wide network of TCP/IP networks</a:t>
            </a:r>
          </a:p>
          <a:p>
            <a:pPr>
              <a:buClr>
                <a:schemeClr val="accent6">
                  <a:lumMod val="60000"/>
                  <a:lumOff val="40000"/>
                </a:schemeClr>
              </a:buClr>
              <a:buFont typeface="Wingdings" charset="2"/>
              <a:buChar char="§"/>
              <a:defRPr/>
            </a:pPr>
            <a:r>
              <a:rPr lang="en-GB" dirty="0" smtClean="0"/>
              <a:t>Different people or organisations own different parts</a:t>
            </a:r>
          </a:p>
          <a:p>
            <a:pPr>
              <a:buClr>
                <a:schemeClr val="accent6">
                  <a:lumMod val="60000"/>
                  <a:lumOff val="40000"/>
                </a:schemeClr>
              </a:buClr>
              <a:buFont typeface="Wingdings" charset="2"/>
              <a:buChar char="§"/>
              <a:defRPr/>
            </a:pPr>
            <a:r>
              <a:rPr lang="en-GB" dirty="0" smtClean="0"/>
              <a:t>Different parts use different technologies</a:t>
            </a:r>
          </a:p>
          <a:p>
            <a:pPr>
              <a:buClr>
                <a:schemeClr val="accent6">
                  <a:lumMod val="60000"/>
                  <a:lumOff val="40000"/>
                </a:schemeClr>
              </a:buClr>
              <a:buFont typeface="Wingdings" charset="2"/>
              <a:buChar char="§"/>
              <a:defRPr/>
            </a:pPr>
            <a:r>
              <a:rPr lang="en-GB" dirty="0" smtClean="0"/>
              <a:t>Interconnections between the parts</a:t>
            </a:r>
          </a:p>
          <a:p>
            <a:pPr>
              <a:buClr>
                <a:schemeClr val="accent6">
                  <a:lumMod val="60000"/>
                  <a:lumOff val="40000"/>
                </a:schemeClr>
              </a:buClr>
              <a:buFont typeface="Wingdings" charset="2"/>
              <a:buChar char="§"/>
              <a:defRPr/>
            </a:pPr>
            <a:r>
              <a:rPr lang="en-GB" dirty="0" smtClean="0"/>
              <a:t>Interconnections require agreements</a:t>
            </a:r>
          </a:p>
          <a:p>
            <a:pPr lvl="1">
              <a:spcBef>
                <a:spcPts val="0"/>
              </a:spcBef>
              <a:buClr>
                <a:schemeClr val="accent6">
                  <a:lumMod val="60000"/>
                  <a:lumOff val="40000"/>
                </a:schemeClr>
              </a:buClr>
              <a:buFont typeface="Wingdings" charset="2"/>
              <a:buChar char="§"/>
              <a:defRPr/>
            </a:pPr>
            <a:r>
              <a:rPr lang="en-GB" dirty="0" smtClean="0"/>
              <a:t>sale/purchase of service</a:t>
            </a:r>
          </a:p>
          <a:p>
            <a:pPr lvl="1">
              <a:spcBef>
                <a:spcPts val="0"/>
              </a:spcBef>
              <a:buClr>
                <a:schemeClr val="accent6">
                  <a:lumMod val="60000"/>
                  <a:lumOff val="40000"/>
                </a:schemeClr>
              </a:buClr>
              <a:buFont typeface="Wingdings" charset="2"/>
              <a:buChar char="§"/>
              <a:defRPr/>
            </a:pPr>
            <a:r>
              <a:rPr lang="en-GB" dirty="0" smtClean="0"/>
              <a:t>contracts</a:t>
            </a:r>
          </a:p>
          <a:p>
            <a:pPr lvl="1">
              <a:spcBef>
                <a:spcPts val="0"/>
              </a:spcBef>
              <a:buClr>
                <a:schemeClr val="accent6">
                  <a:lumMod val="60000"/>
                  <a:lumOff val="40000"/>
                </a:schemeClr>
              </a:buClr>
              <a:buFont typeface="Wingdings" charset="2"/>
              <a:buChar char="§"/>
              <a:defRPr/>
            </a:pPr>
            <a:r>
              <a:rPr lang="en-GB" dirty="0" smtClean="0"/>
              <a:t>“peering” agreements</a:t>
            </a:r>
          </a:p>
          <a:p>
            <a:pPr>
              <a:buClr>
                <a:schemeClr val="accent6">
                  <a:lumMod val="60000"/>
                  <a:lumOff val="40000"/>
                </a:schemeClr>
              </a:buClr>
              <a:buFont typeface="Wingdings" charset="2"/>
              <a:buChar char="§"/>
              <a:defRPr/>
            </a:pPr>
            <a:r>
              <a:rPr lang="en-GB" dirty="0" smtClean="0"/>
              <a:t>No central control or management</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1"/>
          <p:cNvSpPr>
            <a:spLocks noGrp="1" noChangeArrowheads="1"/>
          </p:cNvSpPr>
          <p:nvPr>
            <p:ph type="title"/>
          </p:nvPr>
        </p:nvSpPr>
        <p:spPr/>
        <p:txBody>
          <a:bodyPr/>
          <a:lstStyle/>
          <a:p>
            <a:r>
              <a:rPr lang="en-GB" dirty="0" smtClean="0"/>
              <a:t>Ethernet Reminder</a:t>
            </a:r>
          </a:p>
        </p:txBody>
      </p:sp>
      <p:sp>
        <p:nvSpPr>
          <p:cNvPr id="189443"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Ethernet is a broadcast medium</a:t>
            </a:r>
          </a:p>
          <a:p>
            <a:pPr>
              <a:buClr>
                <a:schemeClr val="accent6">
                  <a:lumMod val="60000"/>
                  <a:lumOff val="40000"/>
                </a:schemeClr>
              </a:buClr>
              <a:buFont typeface="Wingdings" charset="2"/>
              <a:buChar char="§"/>
              <a:defRPr/>
            </a:pPr>
            <a:r>
              <a:rPr lang="en-GB" dirty="0" smtClean="0"/>
              <a:t>Structure of Ethernet frame:</a:t>
            </a:r>
          </a:p>
          <a:p>
            <a:pPr>
              <a:buClr>
                <a:schemeClr val="accent6">
                  <a:lumMod val="60000"/>
                  <a:lumOff val="40000"/>
                </a:schemeClr>
              </a:buClr>
              <a:buFont typeface="Wingdings" charset="2"/>
              <a:buChar char="§"/>
              <a:defRPr/>
            </a:pPr>
            <a:endParaRPr lang="en-GB" dirty="0" smtClean="0"/>
          </a:p>
          <a:p>
            <a:pPr>
              <a:buClr>
                <a:schemeClr val="accent6">
                  <a:lumMod val="60000"/>
                  <a:lumOff val="40000"/>
                </a:schemeClr>
              </a:buClr>
              <a:buFont typeface="Wingdings" charset="2"/>
              <a:buChar char="§"/>
              <a:defRPr/>
            </a:pPr>
            <a:endParaRPr lang="en-GB" dirty="0" smtClean="0"/>
          </a:p>
          <a:p>
            <a:pPr>
              <a:buClr>
                <a:schemeClr val="accent6">
                  <a:lumMod val="60000"/>
                  <a:lumOff val="40000"/>
                </a:schemeClr>
              </a:buClr>
              <a:buFont typeface="Wingdings" charset="2"/>
              <a:buChar char="§"/>
              <a:defRPr/>
            </a:pPr>
            <a:r>
              <a:rPr lang="en-GB" dirty="0" smtClean="0"/>
              <a:t>Entire IP packet makes data part of Ethernet frame</a:t>
            </a:r>
          </a:p>
          <a:p>
            <a:pPr>
              <a:buClr>
                <a:schemeClr val="accent6">
                  <a:lumMod val="60000"/>
                  <a:lumOff val="40000"/>
                </a:schemeClr>
              </a:buClr>
              <a:buFont typeface="Wingdings" charset="2"/>
              <a:buChar char="§"/>
              <a:defRPr/>
            </a:pPr>
            <a:r>
              <a:rPr lang="en-GB" dirty="0" smtClean="0"/>
              <a:t>Delivery mechanism (CSMA/CD)‏</a:t>
            </a:r>
          </a:p>
          <a:p>
            <a:pPr lvl="1">
              <a:buClr>
                <a:schemeClr val="accent6">
                  <a:lumMod val="60000"/>
                  <a:lumOff val="40000"/>
                </a:schemeClr>
              </a:buClr>
              <a:buFont typeface="Wingdings" charset="2"/>
              <a:buChar char="§"/>
              <a:defRPr/>
            </a:pPr>
            <a:r>
              <a:rPr lang="en-GB" dirty="0" smtClean="0"/>
              <a:t>back off and try again when collision is detected</a:t>
            </a:r>
            <a:endParaRPr lang="en-GB" dirty="0"/>
          </a:p>
        </p:txBody>
      </p:sp>
      <p:grpSp>
        <p:nvGrpSpPr>
          <p:cNvPr id="193540" name="Group 3"/>
          <p:cNvGrpSpPr>
            <a:grpSpLocks/>
          </p:cNvGrpSpPr>
          <p:nvPr/>
        </p:nvGrpSpPr>
        <p:grpSpPr bwMode="auto">
          <a:xfrm>
            <a:off x="412750" y="2901950"/>
            <a:ext cx="1317625" cy="406400"/>
            <a:chOff x="260" y="1828"/>
            <a:chExt cx="830" cy="256"/>
          </a:xfrm>
        </p:grpSpPr>
        <p:sp>
          <p:nvSpPr>
            <p:cNvPr id="193559" name="AutoShape 4"/>
            <p:cNvSpPr>
              <a:spLocks noChangeArrowheads="1"/>
            </p:cNvSpPr>
            <p:nvPr/>
          </p:nvSpPr>
          <p:spPr bwMode="auto">
            <a:xfrm>
              <a:off x="260" y="1828"/>
              <a:ext cx="831"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60" name="Text Box 5"/>
            <p:cNvSpPr txBox="1">
              <a:spLocks noChangeArrowheads="1"/>
            </p:cNvSpPr>
            <p:nvPr/>
          </p:nvSpPr>
          <p:spPr bwMode="auto">
            <a:xfrm>
              <a:off x="260" y="1828"/>
              <a:ext cx="831"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Preamble</a:t>
              </a:r>
            </a:p>
          </p:txBody>
        </p:sp>
      </p:grpSp>
      <p:grpSp>
        <p:nvGrpSpPr>
          <p:cNvPr id="193541" name="Group 6"/>
          <p:cNvGrpSpPr>
            <a:grpSpLocks/>
          </p:cNvGrpSpPr>
          <p:nvPr/>
        </p:nvGrpSpPr>
        <p:grpSpPr bwMode="auto">
          <a:xfrm>
            <a:off x="1733550" y="2901950"/>
            <a:ext cx="1316038" cy="406400"/>
            <a:chOff x="1092" y="1828"/>
            <a:chExt cx="829" cy="256"/>
          </a:xfrm>
        </p:grpSpPr>
        <p:sp>
          <p:nvSpPr>
            <p:cNvPr id="193557" name="AutoShape 7"/>
            <p:cNvSpPr>
              <a:spLocks noChangeArrowheads="1"/>
            </p:cNvSpPr>
            <p:nvPr/>
          </p:nvSpPr>
          <p:spPr bwMode="auto">
            <a:xfrm>
              <a:off x="1092" y="1828"/>
              <a:ext cx="830"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58" name="Text Box 8"/>
            <p:cNvSpPr txBox="1">
              <a:spLocks noChangeArrowheads="1"/>
            </p:cNvSpPr>
            <p:nvPr/>
          </p:nvSpPr>
          <p:spPr bwMode="auto">
            <a:xfrm>
              <a:off x="1092" y="1828"/>
              <a:ext cx="830"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Dest</a:t>
              </a:r>
            </a:p>
          </p:txBody>
        </p:sp>
      </p:grpSp>
      <p:grpSp>
        <p:nvGrpSpPr>
          <p:cNvPr id="193542" name="Group 9"/>
          <p:cNvGrpSpPr>
            <a:grpSpLocks/>
          </p:cNvGrpSpPr>
          <p:nvPr/>
        </p:nvGrpSpPr>
        <p:grpSpPr bwMode="auto">
          <a:xfrm>
            <a:off x="3052763" y="2901950"/>
            <a:ext cx="1317625" cy="406400"/>
            <a:chOff x="1923" y="1828"/>
            <a:chExt cx="830" cy="256"/>
          </a:xfrm>
        </p:grpSpPr>
        <p:sp>
          <p:nvSpPr>
            <p:cNvPr id="193555" name="AutoShape 10"/>
            <p:cNvSpPr>
              <a:spLocks noChangeArrowheads="1"/>
            </p:cNvSpPr>
            <p:nvPr/>
          </p:nvSpPr>
          <p:spPr bwMode="auto">
            <a:xfrm>
              <a:off x="1923" y="1828"/>
              <a:ext cx="831"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56" name="Text Box 11"/>
            <p:cNvSpPr txBox="1">
              <a:spLocks noChangeArrowheads="1"/>
            </p:cNvSpPr>
            <p:nvPr/>
          </p:nvSpPr>
          <p:spPr bwMode="auto">
            <a:xfrm>
              <a:off x="1923" y="1828"/>
              <a:ext cx="831"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Source</a:t>
              </a:r>
            </a:p>
          </p:txBody>
        </p:sp>
      </p:grpSp>
      <p:grpSp>
        <p:nvGrpSpPr>
          <p:cNvPr id="193544" name="Group 15"/>
          <p:cNvGrpSpPr>
            <a:grpSpLocks/>
          </p:cNvGrpSpPr>
          <p:nvPr/>
        </p:nvGrpSpPr>
        <p:grpSpPr bwMode="auto">
          <a:xfrm>
            <a:off x="5476875" y="2901950"/>
            <a:ext cx="1811337" cy="406400"/>
            <a:chOff x="4107" y="1828"/>
            <a:chExt cx="1141" cy="256"/>
          </a:xfrm>
        </p:grpSpPr>
        <p:sp>
          <p:nvSpPr>
            <p:cNvPr id="193551" name="AutoShape 16"/>
            <p:cNvSpPr>
              <a:spLocks noChangeArrowheads="1"/>
            </p:cNvSpPr>
            <p:nvPr/>
          </p:nvSpPr>
          <p:spPr bwMode="auto">
            <a:xfrm>
              <a:off x="4107" y="1828"/>
              <a:ext cx="1142"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52" name="Text Box 17"/>
            <p:cNvSpPr txBox="1">
              <a:spLocks noChangeArrowheads="1"/>
            </p:cNvSpPr>
            <p:nvPr/>
          </p:nvSpPr>
          <p:spPr bwMode="auto">
            <a:xfrm>
              <a:off x="4107" y="1828"/>
              <a:ext cx="1142"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 pos="1447800" algn="l"/>
                </a:tabLst>
              </a:pPr>
              <a:r>
                <a:rPr lang="en-GB" sz="2000">
                  <a:solidFill>
                    <a:srgbClr val="000000"/>
                  </a:solidFill>
                  <a:ea typeface="DejaVu Sans" charset="0"/>
                  <a:cs typeface="DejaVu Sans" charset="0"/>
                </a:rPr>
                <a:t>Data</a:t>
              </a:r>
            </a:p>
          </p:txBody>
        </p:sp>
      </p:grpSp>
      <p:grpSp>
        <p:nvGrpSpPr>
          <p:cNvPr id="193545" name="Group 18"/>
          <p:cNvGrpSpPr>
            <a:grpSpLocks/>
          </p:cNvGrpSpPr>
          <p:nvPr/>
        </p:nvGrpSpPr>
        <p:grpSpPr bwMode="auto">
          <a:xfrm>
            <a:off x="7291387" y="2901950"/>
            <a:ext cx="1317625" cy="406400"/>
            <a:chOff x="5250" y="1828"/>
            <a:chExt cx="830" cy="256"/>
          </a:xfrm>
        </p:grpSpPr>
        <p:sp>
          <p:nvSpPr>
            <p:cNvPr id="193549" name="AutoShape 19"/>
            <p:cNvSpPr>
              <a:spLocks noChangeArrowheads="1"/>
            </p:cNvSpPr>
            <p:nvPr/>
          </p:nvSpPr>
          <p:spPr bwMode="auto">
            <a:xfrm>
              <a:off x="5250" y="1828"/>
              <a:ext cx="831"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50" name="Text Box 20"/>
            <p:cNvSpPr txBox="1">
              <a:spLocks noChangeArrowheads="1"/>
            </p:cNvSpPr>
            <p:nvPr/>
          </p:nvSpPr>
          <p:spPr bwMode="auto">
            <a:xfrm>
              <a:off x="5250" y="1828"/>
              <a:ext cx="831"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CRC</a:t>
              </a:r>
            </a:p>
          </p:txBody>
        </p:sp>
      </p:grpSp>
      <p:grpSp>
        <p:nvGrpSpPr>
          <p:cNvPr id="193546" name="Group 21"/>
          <p:cNvGrpSpPr>
            <a:grpSpLocks/>
          </p:cNvGrpSpPr>
          <p:nvPr/>
        </p:nvGrpSpPr>
        <p:grpSpPr bwMode="auto">
          <a:xfrm>
            <a:off x="4403725" y="2901950"/>
            <a:ext cx="1069975" cy="406400"/>
            <a:chOff x="3431" y="1828"/>
            <a:chExt cx="674" cy="256"/>
          </a:xfrm>
        </p:grpSpPr>
        <p:sp>
          <p:nvSpPr>
            <p:cNvPr id="193547" name="AutoShape 22"/>
            <p:cNvSpPr>
              <a:spLocks noChangeArrowheads="1"/>
            </p:cNvSpPr>
            <p:nvPr/>
          </p:nvSpPr>
          <p:spPr bwMode="auto">
            <a:xfrm>
              <a:off x="3431" y="1828"/>
              <a:ext cx="675" cy="257"/>
            </a:xfrm>
            <a:prstGeom prst="roundRect">
              <a:avLst>
                <a:gd name="adj" fmla="val 389"/>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193548" name="Text Box 23"/>
            <p:cNvSpPr txBox="1">
              <a:spLocks noChangeArrowheads="1"/>
            </p:cNvSpPr>
            <p:nvPr/>
          </p:nvSpPr>
          <p:spPr bwMode="auto">
            <a:xfrm>
              <a:off x="3431" y="1828"/>
              <a:ext cx="675" cy="237"/>
            </a:xfrm>
            <a:prstGeom prst="rect">
              <a:avLst/>
            </a:prstGeom>
            <a:noFill/>
            <a:ln w="9360">
              <a:solidFill>
                <a:srgbClr val="000000"/>
              </a:solidFill>
              <a:round/>
              <a:headEnd/>
              <a:tailEnd/>
            </a:ln>
          </p:spPr>
          <p:txBody>
            <a:bodyPr lIns="90000" tIns="64440" rIns="90000" bIns="46800">
              <a:prstTxWarp prst="textNoShape">
                <a:avLst/>
              </a:prstTxWarp>
              <a:spAutoFit/>
            </a:bodyPr>
            <a:lstStyle/>
            <a:p>
              <a:pPr algn="ctr" eaLnBrk="1">
                <a:lnSpc>
                  <a:spcPct val="93000"/>
                </a:lnSpc>
                <a:spcBef>
                  <a:spcPts val="1225"/>
                </a:spcBef>
                <a:tabLst>
                  <a:tab pos="723900" algn="l"/>
                </a:tabLst>
              </a:pPr>
              <a:r>
                <a:rPr lang="en-GB" sz="2000">
                  <a:solidFill>
                    <a:srgbClr val="000000"/>
                  </a:solidFill>
                  <a:ea typeface="DejaVu Sans" charset="0"/>
                  <a:cs typeface="DejaVu Sans" charset="0"/>
                </a:rPr>
                <a:t>Type</a:t>
              </a: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1"/>
          <p:cNvSpPr>
            <a:spLocks noGrp="1" noChangeArrowheads="1"/>
          </p:cNvSpPr>
          <p:nvPr>
            <p:ph type="title"/>
          </p:nvPr>
        </p:nvSpPr>
        <p:spPr/>
        <p:txBody>
          <a:bodyPr/>
          <a:lstStyle/>
          <a:p>
            <a:r>
              <a:rPr lang="en-GB" smtClean="0"/>
              <a:t>Ethernet/IP Address Resolution</a:t>
            </a:r>
          </a:p>
        </p:txBody>
      </p:sp>
      <p:sp>
        <p:nvSpPr>
          <p:cNvPr id="191491" name="Rectangle 2"/>
          <p:cNvSpPr>
            <a:spLocks noGrp="1" noChangeArrowheads="1"/>
          </p:cNvSpPr>
          <p:nvPr>
            <p:ph type="body" idx="1"/>
          </p:nvPr>
        </p:nvSpPr>
        <p:spPr/>
        <p:txBody>
          <a:bodyPr/>
          <a:lstStyle/>
          <a:p>
            <a:pPr>
              <a:buClr>
                <a:srgbClr val="7878DE"/>
              </a:buClr>
              <a:buFont typeface="Wingdings" charset="2"/>
              <a:buChar char="§"/>
            </a:pPr>
            <a:r>
              <a:rPr lang="en-GB" smtClean="0"/>
              <a:t>Internet Address</a:t>
            </a:r>
          </a:p>
          <a:p>
            <a:pPr lvl="1">
              <a:buClr>
                <a:srgbClr val="7878DE"/>
              </a:buClr>
              <a:buFont typeface="Wingdings" charset="2"/>
              <a:buChar char="§"/>
            </a:pPr>
            <a:r>
              <a:rPr lang="en-GB" smtClean="0"/>
              <a:t>Unique worldwide (excepting private nets)‏</a:t>
            </a:r>
          </a:p>
          <a:p>
            <a:pPr lvl="1">
              <a:buClr>
                <a:srgbClr val="7878DE"/>
              </a:buClr>
              <a:buFont typeface="Wingdings" charset="2"/>
              <a:buChar char="§"/>
            </a:pPr>
            <a:r>
              <a:rPr lang="en-GB" smtClean="0"/>
              <a:t>Independent of Physical Network technology</a:t>
            </a:r>
          </a:p>
          <a:p>
            <a:pPr>
              <a:buClr>
                <a:srgbClr val="7878DE"/>
              </a:buClr>
              <a:buFont typeface="Wingdings" charset="2"/>
              <a:buChar char="§"/>
            </a:pPr>
            <a:r>
              <a:rPr lang="en-GB" smtClean="0"/>
              <a:t>Ethernet Address</a:t>
            </a:r>
          </a:p>
          <a:p>
            <a:pPr lvl="1">
              <a:buClr>
                <a:srgbClr val="7878DE"/>
              </a:buClr>
              <a:buFont typeface="Wingdings" charset="2"/>
              <a:buChar char="§"/>
            </a:pPr>
            <a:r>
              <a:rPr lang="en-GB" smtClean="0"/>
              <a:t>Unique worldwide (excepting errors)‏</a:t>
            </a:r>
          </a:p>
          <a:p>
            <a:pPr lvl="1">
              <a:buClr>
                <a:srgbClr val="7878DE"/>
              </a:buClr>
              <a:buFont typeface="Wingdings" charset="2"/>
              <a:buChar char="§"/>
            </a:pPr>
            <a:r>
              <a:rPr lang="en-GB" smtClean="0"/>
              <a:t>Ethernet Only</a:t>
            </a:r>
          </a:p>
          <a:p>
            <a:pPr>
              <a:buClr>
                <a:srgbClr val="7878DE"/>
              </a:buClr>
              <a:buFont typeface="Wingdings" charset="2"/>
              <a:buChar char="§"/>
            </a:pPr>
            <a:r>
              <a:rPr lang="en-GB" smtClean="0"/>
              <a:t>Need to map from higher layer to lower</a:t>
            </a:r>
            <a:br>
              <a:rPr lang="en-GB" smtClean="0"/>
            </a:br>
            <a:r>
              <a:rPr lang="en-GB" smtClean="0"/>
              <a:t>(i.e. IP to Ethernet, using ARP)‏</a:t>
            </a:r>
            <a:endParaRPr lang="en-GB"/>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p:txBody>
          <a:bodyPr/>
          <a:lstStyle/>
          <a:p>
            <a:r>
              <a:rPr lang="en-GB" smtClean="0"/>
              <a:t>Address Resolution Protocol</a:t>
            </a:r>
          </a:p>
        </p:txBody>
      </p:sp>
      <p:sp>
        <p:nvSpPr>
          <p:cNvPr id="193539"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ARP is only used in IPv4</a:t>
            </a:r>
          </a:p>
          <a:p>
            <a:pPr lvl="1">
              <a:buClr>
                <a:schemeClr val="accent6">
                  <a:lumMod val="60000"/>
                  <a:lumOff val="40000"/>
                </a:schemeClr>
              </a:buClr>
              <a:buFont typeface="Wingdings" charset="2"/>
              <a:buChar char="§"/>
              <a:defRPr/>
            </a:pPr>
            <a:r>
              <a:rPr lang="en-GB" dirty="0" smtClean="0"/>
              <a:t>ND replaces ARP in IPv6</a:t>
            </a:r>
          </a:p>
          <a:p>
            <a:pPr>
              <a:buClr>
                <a:schemeClr val="accent6">
                  <a:lumMod val="60000"/>
                  <a:lumOff val="40000"/>
                </a:schemeClr>
              </a:buClr>
              <a:buFont typeface="Wingdings" charset="2"/>
              <a:buChar char="§"/>
              <a:defRPr/>
            </a:pPr>
            <a:r>
              <a:rPr lang="en-GB" dirty="0" smtClean="0"/>
              <a:t>Check ARP cache for matching IP address</a:t>
            </a:r>
          </a:p>
          <a:p>
            <a:pPr>
              <a:buClr>
                <a:schemeClr val="accent6">
                  <a:lumMod val="60000"/>
                  <a:lumOff val="40000"/>
                </a:schemeClr>
              </a:buClr>
              <a:buFont typeface="Wingdings" charset="2"/>
              <a:buChar char="§"/>
              <a:defRPr/>
            </a:pPr>
            <a:r>
              <a:rPr lang="en-GB" dirty="0" smtClean="0"/>
              <a:t>If not found, broadcast packet with IP address to every host on Ethernet </a:t>
            </a:r>
          </a:p>
          <a:p>
            <a:pPr>
              <a:buClr>
                <a:schemeClr val="accent6">
                  <a:lumMod val="60000"/>
                  <a:lumOff val="40000"/>
                </a:schemeClr>
              </a:buClr>
              <a:buFont typeface="Wingdings" charset="2"/>
              <a:buChar char="§"/>
              <a:defRPr/>
            </a:pPr>
            <a:r>
              <a:rPr lang="en-GB" dirty="0" smtClean="0"/>
              <a:t>“Owner” of the IP address responds</a:t>
            </a:r>
          </a:p>
          <a:p>
            <a:pPr>
              <a:buClr>
                <a:schemeClr val="accent6">
                  <a:lumMod val="60000"/>
                  <a:lumOff val="40000"/>
                </a:schemeClr>
              </a:buClr>
              <a:buFont typeface="Wingdings" charset="2"/>
              <a:buChar char="§"/>
              <a:defRPr/>
            </a:pPr>
            <a:r>
              <a:rPr lang="en-GB" dirty="0" smtClean="0"/>
              <a:t>Response cached in ARP table for future use</a:t>
            </a:r>
          </a:p>
          <a:p>
            <a:pPr>
              <a:buClr>
                <a:schemeClr val="accent6">
                  <a:lumMod val="60000"/>
                  <a:lumOff val="40000"/>
                </a:schemeClr>
              </a:buClr>
              <a:buFont typeface="Wingdings" charset="2"/>
              <a:buChar char="§"/>
              <a:defRPr/>
            </a:pPr>
            <a:r>
              <a:rPr lang="en-GB" dirty="0" smtClean="0"/>
              <a:t>Old cache entries removed by timeout</a:t>
            </a:r>
            <a:endParaRPr lang="en-GB"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1"/>
          <p:cNvSpPr>
            <a:spLocks noGrp="1" noChangeArrowheads="1"/>
          </p:cNvSpPr>
          <p:nvPr>
            <p:ph type="title"/>
          </p:nvPr>
        </p:nvSpPr>
        <p:spPr/>
        <p:txBody>
          <a:bodyPr/>
          <a:lstStyle/>
          <a:p>
            <a:r>
              <a:rPr lang="en-GB" smtClean="0"/>
              <a:t>Types of ARP Messages</a:t>
            </a:r>
          </a:p>
        </p:txBody>
      </p:sp>
      <p:sp>
        <p:nvSpPr>
          <p:cNvPr id="199683" name="Rectangle 2"/>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GB" dirty="0" smtClean="0"/>
              <a:t>ARP request </a:t>
            </a:r>
          </a:p>
          <a:p>
            <a:pPr lvl="1">
              <a:buClr>
                <a:schemeClr val="accent6">
                  <a:lumMod val="60000"/>
                  <a:lumOff val="40000"/>
                </a:schemeClr>
              </a:buClr>
              <a:buFont typeface="Wingdings" charset="2"/>
              <a:buChar char="§"/>
              <a:defRPr/>
            </a:pPr>
            <a:r>
              <a:rPr lang="en-GB" dirty="0" smtClean="0"/>
              <a:t>Who is IP </a:t>
            </a:r>
            <a:r>
              <a:rPr lang="en-GB" dirty="0" err="1" smtClean="0"/>
              <a:t>addr</a:t>
            </a:r>
            <a:r>
              <a:rPr lang="en-GB" dirty="0" smtClean="0"/>
              <a:t> X.X.X.X tell IP </a:t>
            </a:r>
            <a:r>
              <a:rPr lang="en-GB" dirty="0" err="1" smtClean="0"/>
              <a:t>addr</a:t>
            </a:r>
            <a:r>
              <a:rPr lang="en-GB" dirty="0" smtClean="0"/>
              <a:t> Y.Y.Y.Y</a:t>
            </a:r>
          </a:p>
          <a:p>
            <a:pPr>
              <a:buClr>
                <a:schemeClr val="accent6">
                  <a:lumMod val="60000"/>
                  <a:lumOff val="40000"/>
                </a:schemeClr>
              </a:buClr>
              <a:buFont typeface="Wingdings" charset="2"/>
              <a:buChar char="§"/>
              <a:defRPr/>
            </a:pPr>
            <a:r>
              <a:rPr lang="en-GB" dirty="0" smtClean="0"/>
              <a:t>ARP reply </a:t>
            </a:r>
          </a:p>
          <a:p>
            <a:pPr lvl="1">
              <a:buClr>
                <a:schemeClr val="accent6">
                  <a:lumMod val="60000"/>
                  <a:lumOff val="40000"/>
                </a:schemeClr>
              </a:buClr>
              <a:buFont typeface="Wingdings" charset="2"/>
              <a:buChar char="§"/>
              <a:defRPr/>
            </a:pPr>
            <a:r>
              <a:rPr lang="en-GB" dirty="0" smtClean="0"/>
              <a:t>IP </a:t>
            </a:r>
            <a:r>
              <a:rPr lang="en-GB" dirty="0" err="1" smtClean="0"/>
              <a:t>addr</a:t>
            </a:r>
            <a:r>
              <a:rPr lang="en-GB" dirty="0" smtClean="0"/>
              <a:t> X.X.X.X is Ethernet Address </a:t>
            </a:r>
            <a:r>
              <a:rPr lang="en-GB" dirty="0" err="1" smtClean="0"/>
              <a:t>hh:hh:hh:hh:hh:hh</a:t>
            </a:r>
            <a:endParaRPr lang="en-GB" dirty="0" smtClean="0"/>
          </a:p>
          <a:p>
            <a:pPr>
              <a:buClr>
                <a:schemeClr val="accent6">
                  <a:lumMod val="60000"/>
                  <a:lumOff val="40000"/>
                </a:schemeClr>
              </a:buClr>
              <a:buFont typeface="Wingdings" charset="2"/>
              <a:buChar char="§"/>
              <a:defRPr/>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1"/>
          <p:cNvSpPr>
            <a:spLocks noGrp="1" noChangeArrowheads="1"/>
          </p:cNvSpPr>
          <p:nvPr>
            <p:ph type="title"/>
          </p:nvPr>
        </p:nvSpPr>
        <p:spPr/>
        <p:txBody>
          <a:bodyPr/>
          <a:lstStyle/>
          <a:p>
            <a:r>
              <a:rPr lang="en-GB" smtClean="0"/>
              <a:t>ARP Procedure</a:t>
            </a:r>
          </a:p>
        </p:txBody>
      </p:sp>
      <p:sp>
        <p:nvSpPr>
          <p:cNvPr id="201731" name="Line 2"/>
          <p:cNvSpPr>
            <a:spLocks noChangeShapeType="1"/>
          </p:cNvSpPr>
          <p:nvPr/>
        </p:nvSpPr>
        <p:spPr bwMode="auto">
          <a:xfrm>
            <a:off x="1501775" y="3711575"/>
            <a:ext cx="6553200" cy="1588"/>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201732" name="Line 3"/>
          <p:cNvSpPr>
            <a:spLocks noChangeShapeType="1"/>
          </p:cNvSpPr>
          <p:nvPr/>
        </p:nvSpPr>
        <p:spPr bwMode="auto">
          <a:xfrm>
            <a:off x="2492375" y="3711575"/>
            <a:ext cx="1588" cy="1600200"/>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1733" name="Line 4"/>
          <p:cNvSpPr>
            <a:spLocks noChangeShapeType="1"/>
          </p:cNvSpPr>
          <p:nvPr/>
        </p:nvSpPr>
        <p:spPr bwMode="auto">
          <a:xfrm>
            <a:off x="4321175" y="2568575"/>
            <a:ext cx="1588" cy="1143000"/>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1734" name="Line 5"/>
          <p:cNvSpPr>
            <a:spLocks noChangeShapeType="1"/>
          </p:cNvSpPr>
          <p:nvPr/>
        </p:nvSpPr>
        <p:spPr bwMode="auto">
          <a:xfrm>
            <a:off x="6683375" y="3736975"/>
            <a:ext cx="1588" cy="1600200"/>
          </a:xfrm>
          <a:prstGeom prst="line">
            <a:avLst/>
          </a:prstGeom>
          <a:noFill/>
          <a:ln w="38160">
            <a:solidFill>
              <a:srgbClr val="000000"/>
            </a:solidFill>
            <a:miter lim="800000"/>
            <a:headEnd/>
            <a:tailEnd/>
          </a:ln>
        </p:spPr>
        <p:txBody>
          <a:bodyPr>
            <a:prstTxWarp prst="textNoShape">
              <a:avLst/>
            </a:prstTxWarp>
          </a:bodyPr>
          <a:lstStyle/>
          <a:p>
            <a:endParaRPr lang="en-US"/>
          </a:p>
        </p:txBody>
      </p:sp>
      <p:grpSp>
        <p:nvGrpSpPr>
          <p:cNvPr id="201735" name="Group 6"/>
          <p:cNvGrpSpPr>
            <a:grpSpLocks/>
          </p:cNvGrpSpPr>
          <p:nvPr/>
        </p:nvGrpSpPr>
        <p:grpSpPr bwMode="auto">
          <a:xfrm>
            <a:off x="3940175" y="1958975"/>
            <a:ext cx="855663" cy="569913"/>
            <a:chOff x="2640" y="1152"/>
            <a:chExt cx="539" cy="359"/>
          </a:xfrm>
        </p:grpSpPr>
        <p:grpSp>
          <p:nvGrpSpPr>
            <p:cNvPr id="201814" name="Group 7"/>
            <p:cNvGrpSpPr>
              <a:grpSpLocks/>
            </p:cNvGrpSpPr>
            <p:nvPr/>
          </p:nvGrpSpPr>
          <p:grpSpPr bwMode="auto">
            <a:xfrm>
              <a:off x="2640" y="1152"/>
              <a:ext cx="539" cy="359"/>
              <a:chOff x="2640" y="1152"/>
              <a:chExt cx="539" cy="359"/>
            </a:xfrm>
          </p:grpSpPr>
          <p:sp>
            <p:nvSpPr>
              <p:cNvPr id="201816" name="Freeform 8"/>
              <p:cNvSpPr>
                <a:spLocks noChangeArrowheads="1"/>
              </p:cNvSpPr>
              <p:nvPr/>
            </p:nvSpPr>
            <p:spPr bwMode="auto">
              <a:xfrm>
                <a:off x="2640" y="1152"/>
                <a:ext cx="540" cy="360"/>
              </a:xfrm>
              <a:custGeom>
                <a:avLst/>
                <a:gdLst>
                  <a:gd name="T0" fmla="*/ 0 w 2472"/>
                  <a:gd name="T1" fmla="*/ 10 h 1908"/>
                  <a:gd name="T2" fmla="*/ 3 w 2472"/>
                  <a:gd name="T3" fmla="*/ 9 h 1908"/>
                  <a:gd name="T4" fmla="*/ 3 w 2472"/>
                  <a:gd name="T5" fmla="*/ 9 h 1908"/>
                  <a:gd name="T6" fmla="*/ 5 w 2472"/>
                  <a:gd name="T7" fmla="*/ 9 h 1908"/>
                  <a:gd name="T8" fmla="*/ 6 w 2472"/>
                  <a:gd name="T9" fmla="*/ 8 h 1908"/>
                  <a:gd name="T10" fmla="*/ 6 w 2472"/>
                  <a:gd name="T11" fmla="*/ 8 h 1908"/>
                  <a:gd name="T12" fmla="*/ 6 w 2472"/>
                  <a:gd name="T13" fmla="*/ 8 h 1908"/>
                  <a:gd name="T14" fmla="*/ 6 w 2472"/>
                  <a:gd name="T15" fmla="*/ 8 h 1908"/>
                  <a:gd name="T16" fmla="*/ 6 w 2472"/>
                  <a:gd name="T17" fmla="*/ 8 h 1908"/>
                  <a:gd name="T18" fmla="*/ 5 w 2472"/>
                  <a:gd name="T19" fmla="*/ 7 h 1908"/>
                  <a:gd name="T20" fmla="*/ 5 w 2472"/>
                  <a:gd name="T21" fmla="*/ 4 h 1908"/>
                  <a:gd name="T22" fmla="*/ 5 w 2472"/>
                  <a:gd name="T23" fmla="*/ 1 h 1908"/>
                  <a:gd name="T24" fmla="*/ 8 w 2472"/>
                  <a:gd name="T25" fmla="*/ 1 h 1908"/>
                  <a:gd name="T26" fmla="*/ 9 w 2472"/>
                  <a:gd name="T27" fmla="*/ 0 h 1908"/>
                  <a:gd name="T28" fmla="*/ 10 w 2472"/>
                  <a:gd name="T29" fmla="*/ 1 h 1908"/>
                  <a:gd name="T30" fmla="*/ 11 w 2472"/>
                  <a:gd name="T31" fmla="*/ 0 h 1908"/>
                  <a:gd name="T32" fmla="*/ 12 w 2472"/>
                  <a:gd name="T33" fmla="*/ 0 h 1908"/>
                  <a:gd name="T34" fmla="*/ 13 w 2472"/>
                  <a:gd name="T35" fmla="*/ 0 h 1908"/>
                  <a:gd name="T36" fmla="*/ 16 w 2472"/>
                  <a:gd name="T37" fmla="*/ 0 h 1908"/>
                  <a:gd name="T38" fmla="*/ 18 w 2472"/>
                  <a:gd name="T39" fmla="*/ 1 h 1908"/>
                  <a:gd name="T40" fmla="*/ 19 w 2472"/>
                  <a:gd name="T41" fmla="*/ 1 h 1908"/>
                  <a:gd name="T42" fmla="*/ 19 w 2472"/>
                  <a:gd name="T43" fmla="*/ 2 h 1908"/>
                  <a:gd name="T44" fmla="*/ 19 w 2472"/>
                  <a:gd name="T45" fmla="*/ 6 h 1908"/>
                  <a:gd name="T46" fmla="*/ 19 w 2472"/>
                  <a:gd name="T47" fmla="*/ 6 h 1908"/>
                  <a:gd name="T48" fmla="*/ 19 w 2472"/>
                  <a:gd name="T49" fmla="*/ 6 h 1908"/>
                  <a:gd name="T50" fmla="*/ 18 w 2472"/>
                  <a:gd name="T51" fmla="*/ 7 h 1908"/>
                  <a:gd name="T52" fmla="*/ 18 w 2472"/>
                  <a:gd name="T53" fmla="*/ 7 h 1908"/>
                  <a:gd name="T54" fmla="*/ 18 w 2472"/>
                  <a:gd name="T55" fmla="*/ 8 h 1908"/>
                  <a:gd name="T56" fmla="*/ 19 w 2472"/>
                  <a:gd name="T57" fmla="*/ 7 h 1908"/>
                  <a:gd name="T58" fmla="*/ 19 w 2472"/>
                  <a:gd name="T59" fmla="*/ 7 h 1908"/>
                  <a:gd name="T60" fmla="*/ 21 w 2472"/>
                  <a:gd name="T61" fmla="*/ 7 h 1908"/>
                  <a:gd name="T62" fmla="*/ 26 w 2472"/>
                  <a:gd name="T63" fmla="*/ 8 h 1908"/>
                  <a:gd name="T64" fmla="*/ 26 w 2472"/>
                  <a:gd name="T65" fmla="*/ 11 h 1908"/>
                  <a:gd name="T66" fmla="*/ 23 w 2472"/>
                  <a:gd name="T67" fmla="*/ 12 h 1908"/>
                  <a:gd name="T68" fmla="*/ 16 w 2472"/>
                  <a:gd name="T69" fmla="*/ 10 h 1908"/>
                  <a:gd name="T70" fmla="*/ 16 w 2472"/>
                  <a:gd name="T71" fmla="*/ 10 h 1908"/>
                  <a:gd name="T72" fmla="*/ 15 w 2472"/>
                  <a:gd name="T73" fmla="*/ 10 h 1908"/>
                  <a:gd name="T74" fmla="*/ 15 w 2472"/>
                  <a:gd name="T75" fmla="*/ 11 h 1908"/>
                  <a:gd name="T76" fmla="*/ 15 w 2472"/>
                  <a:gd name="T77" fmla="*/ 12 h 1908"/>
                  <a:gd name="T78" fmla="*/ 13 w 2472"/>
                  <a:gd name="T79" fmla="*/ 12 h 1908"/>
                  <a:gd name="T80" fmla="*/ 12 w 2472"/>
                  <a:gd name="T81" fmla="*/ 13 h 1908"/>
                  <a:gd name="T82" fmla="*/ 11 w 2472"/>
                  <a:gd name="T83" fmla="*/ 13 h 1908"/>
                  <a:gd name="T84" fmla="*/ 9 w 2472"/>
                  <a:gd name="T85" fmla="*/ 12 h 1908"/>
                  <a:gd name="T86" fmla="*/ 0 w 2472"/>
                  <a:gd name="T87" fmla="*/ 11 h 1908"/>
                  <a:gd name="T88" fmla="*/ 0 w 2472"/>
                  <a:gd name="T89" fmla="*/ 11 h 1908"/>
                  <a:gd name="T90" fmla="*/ 0 w 2472"/>
                  <a:gd name="T91" fmla="*/ 10 h 19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2"/>
                  <a:gd name="T139" fmla="*/ 0 h 1908"/>
                  <a:gd name="T140" fmla="*/ 2472 w 2472"/>
                  <a:gd name="T141" fmla="*/ 1908 h 19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2" h="1908">
                    <a:moveTo>
                      <a:pt x="0" y="1472"/>
                    </a:moveTo>
                    <a:lnTo>
                      <a:pt x="301" y="1296"/>
                    </a:lnTo>
                    <a:lnTo>
                      <a:pt x="332" y="1304"/>
                    </a:lnTo>
                    <a:lnTo>
                      <a:pt x="448" y="1328"/>
                    </a:lnTo>
                    <a:lnTo>
                      <a:pt x="538" y="1272"/>
                    </a:lnTo>
                    <a:lnTo>
                      <a:pt x="620" y="1212"/>
                    </a:lnTo>
                    <a:lnTo>
                      <a:pt x="620" y="1168"/>
                    </a:lnTo>
                    <a:lnTo>
                      <a:pt x="600" y="1144"/>
                    </a:lnTo>
                    <a:lnTo>
                      <a:pt x="544" y="1128"/>
                    </a:lnTo>
                    <a:lnTo>
                      <a:pt x="478" y="1104"/>
                    </a:lnTo>
                    <a:lnTo>
                      <a:pt x="490" y="555"/>
                    </a:lnTo>
                    <a:lnTo>
                      <a:pt x="496" y="198"/>
                    </a:lnTo>
                    <a:lnTo>
                      <a:pt x="752" y="80"/>
                    </a:lnTo>
                    <a:lnTo>
                      <a:pt x="814" y="60"/>
                    </a:lnTo>
                    <a:lnTo>
                      <a:pt x="997" y="93"/>
                    </a:lnTo>
                    <a:lnTo>
                      <a:pt x="1072" y="39"/>
                    </a:lnTo>
                    <a:lnTo>
                      <a:pt x="1144" y="0"/>
                    </a:lnTo>
                    <a:lnTo>
                      <a:pt x="1224" y="4"/>
                    </a:lnTo>
                    <a:lnTo>
                      <a:pt x="1507" y="60"/>
                    </a:lnTo>
                    <a:lnTo>
                      <a:pt x="1762" y="123"/>
                    </a:lnTo>
                    <a:lnTo>
                      <a:pt x="1792" y="160"/>
                    </a:lnTo>
                    <a:lnTo>
                      <a:pt x="1808" y="296"/>
                    </a:lnTo>
                    <a:lnTo>
                      <a:pt x="1812" y="832"/>
                    </a:lnTo>
                    <a:lnTo>
                      <a:pt x="1804" y="916"/>
                    </a:lnTo>
                    <a:lnTo>
                      <a:pt x="1772" y="948"/>
                    </a:lnTo>
                    <a:lnTo>
                      <a:pt x="1720" y="988"/>
                    </a:lnTo>
                    <a:lnTo>
                      <a:pt x="1704" y="1040"/>
                    </a:lnTo>
                    <a:lnTo>
                      <a:pt x="1699" y="1113"/>
                    </a:lnTo>
                    <a:lnTo>
                      <a:pt x="1800" y="1080"/>
                    </a:lnTo>
                    <a:lnTo>
                      <a:pt x="1860" y="1060"/>
                    </a:lnTo>
                    <a:lnTo>
                      <a:pt x="2038" y="1104"/>
                    </a:lnTo>
                    <a:lnTo>
                      <a:pt x="2468" y="1204"/>
                    </a:lnTo>
                    <a:lnTo>
                      <a:pt x="2472" y="1576"/>
                    </a:lnTo>
                    <a:lnTo>
                      <a:pt x="2230" y="1746"/>
                    </a:lnTo>
                    <a:lnTo>
                      <a:pt x="1504" y="1552"/>
                    </a:lnTo>
                    <a:lnTo>
                      <a:pt x="1496" y="1480"/>
                    </a:lnTo>
                    <a:lnTo>
                      <a:pt x="1408" y="1532"/>
                    </a:lnTo>
                    <a:lnTo>
                      <a:pt x="1426" y="1605"/>
                    </a:lnTo>
                    <a:lnTo>
                      <a:pt x="1408" y="1701"/>
                    </a:lnTo>
                    <a:lnTo>
                      <a:pt x="1236" y="1848"/>
                    </a:lnTo>
                    <a:lnTo>
                      <a:pt x="1152" y="1908"/>
                    </a:lnTo>
                    <a:lnTo>
                      <a:pt x="1024" y="1896"/>
                    </a:lnTo>
                    <a:lnTo>
                      <a:pt x="832" y="1856"/>
                    </a:lnTo>
                    <a:lnTo>
                      <a:pt x="16" y="1632"/>
                    </a:lnTo>
                    <a:lnTo>
                      <a:pt x="4" y="1600"/>
                    </a:lnTo>
                    <a:lnTo>
                      <a:pt x="0" y="1472"/>
                    </a:lnTo>
                    <a:close/>
                  </a:path>
                </a:pathLst>
              </a:custGeom>
              <a:solidFill>
                <a:srgbClr val="000000"/>
              </a:solidFill>
              <a:ln w="9525">
                <a:noFill/>
                <a:round/>
                <a:headEnd/>
                <a:tailEnd/>
              </a:ln>
            </p:spPr>
            <p:txBody>
              <a:bodyPr wrap="none" anchor="ctr">
                <a:prstTxWarp prst="textNoShape">
                  <a:avLst/>
                </a:prstTxWarp>
              </a:bodyPr>
              <a:lstStyle/>
              <a:p>
                <a:endParaRPr lang="en-US"/>
              </a:p>
            </p:txBody>
          </p:sp>
          <p:sp>
            <p:nvSpPr>
              <p:cNvPr id="201817" name="Freeform 9"/>
              <p:cNvSpPr>
                <a:spLocks noChangeArrowheads="1"/>
              </p:cNvSpPr>
              <p:nvPr/>
            </p:nvSpPr>
            <p:spPr bwMode="auto">
              <a:xfrm>
                <a:off x="2644" y="1401"/>
                <a:ext cx="300" cy="108"/>
              </a:xfrm>
              <a:custGeom>
                <a:avLst/>
                <a:gdLst>
                  <a:gd name="T0" fmla="*/ 0 w 333"/>
                  <a:gd name="T1" fmla="*/ 20 h 138"/>
                  <a:gd name="T2" fmla="*/ 51 w 333"/>
                  <a:gd name="T3" fmla="*/ 0 h 138"/>
                  <a:gd name="T4" fmla="*/ 243 w 333"/>
                  <a:gd name="T5" fmla="*/ 30 h 138"/>
                  <a:gd name="T6" fmla="*/ 241 w 333"/>
                  <a:gd name="T7" fmla="*/ 43 h 138"/>
                  <a:gd name="T8" fmla="*/ 224 w 333"/>
                  <a:gd name="T9" fmla="*/ 52 h 138"/>
                  <a:gd name="T10" fmla="*/ 199 w 333"/>
                  <a:gd name="T11" fmla="*/ 67 h 138"/>
                  <a:gd name="T12" fmla="*/ 5 w 333"/>
                  <a:gd name="T13" fmla="*/ 34 h 138"/>
                  <a:gd name="T14" fmla="*/ 1 w 333"/>
                  <a:gd name="T15" fmla="*/ 31 h 138"/>
                  <a:gd name="T16" fmla="*/ 0 w 333"/>
                  <a:gd name="T17" fmla="*/ 2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138"/>
                  <a:gd name="T29" fmla="*/ 333 w 333"/>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138">
                    <a:moveTo>
                      <a:pt x="0" y="41"/>
                    </a:moveTo>
                    <a:lnTo>
                      <a:pt x="70" y="0"/>
                    </a:lnTo>
                    <a:lnTo>
                      <a:pt x="333" y="61"/>
                    </a:lnTo>
                    <a:lnTo>
                      <a:pt x="331" y="90"/>
                    </a:lnTo>
                    <a:lnTo>
                      <a:pt x="306" y="110"/>
                    </a:lnTo>
                    <a:lnTo>
                      <a:pt x="272" y="138"/>
                    </a:lnTo>
                    <a:lnTo>
                      <a:pt x="5" y="70"/>
                    </a:lnTo>
                    <a:lnTo>
                      <a:pt x="1" y="64"/>
                    </a:lnTo>
                    <a:lnTo>
                      <a:pt x="0" y="41"/>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18" name="Freeform 10"/>
              <p:cNvSpPr>
                <a:spLocks noChangeArrowheads="1"/>
              </p:cNvSpPr>
              <p:nvPr/>
            </p:nvSpPr>
            <p:spPr bwMode="auto">
              <a:xfrm>
                <a:off x="3127" y="1383"/>
                <a:ext cx="48" cy="94"/>
              </a:xfrm>
              <a:custGeom>
                <a:avLst/>
                <a:gdLst>
                  <a:gd name="T0" fmla="*/ 1 w 53"/>
                  <a:gd name="T1" fmla="*/ 17 h 121"/>
                  <a:gd name="T2" fmla="*/ 39 w 53"/>
                  <a:gd name="T3" fmla="*/ 0 h 121"/>
                  <a:gd name="T4" fmla="*/ 39 w 53"/>
                  <a:gd name="T5" fmla="*/ 39 h 121"/>
                  <a:gd name="T6" fmla="*/ 0 w 53"/>
                  <a:gd name="T7" fmla="*/ 57 h 121"/>
                  <a:gd name="T8" fmla="*/ 1 w 53"/>
                  <a:gd name="T9" fmla="*/ 17 h 121"/>
                  <a:gd name="T10" fmla="*/ 0 60000 65536"/>
                  <a:gd name="T11" fmla="*/ 0 60000 65536"/>
                  <a:gd name="T12" fmla="*/ 0 60000 65536"/>
                  <a:gd name="T13" fmla="*/ 0 60000 65536"/>
                  <a:gd name="T14" fmla="*/ 0 60000 65536"/>
                  <a:gd name="T15" fmla="*/ 0 w 53"/>
                  <a:gd name="T16" fmla="*/ 0 h 121"/>
                  <a:gd name="T17" fmla="*/ 53 w 53"/>
                  <a:gd name="T18" fmla="*/ 121 h 121"/>
                </a:gdLst>
                <a:ahLst/>
                <a:cxnLst>
                  <a:cxn ang="T10">
                    <a:pos x="T0" y="T1"/>
                  </a:cxn>
                  <a:cxn ang="T11">
                    <a:pos x="T2" y="T3"/>
                  </a:cxn>
                  <a:cxn ang="T12">
                    <a:pos x="T4" y="T5"/>
                  </a:cxn>
                  <a:cxn ang="T13">
                    <a:pos x="T6" y="T7"/>
                  </a:cxn>
                  <a:cxn ang="T14">
                    <a:pos x="T8" y="T9"/>
                  </a:cxn>
                </a:cxnLst>
                <a:rect l="T15" t="T16" r="T17" b="T18"/>
                <a:pathLst>
                  <a:path w="53" h="121">
                    <a:moveTo>
                      <a:pt x="1" y="36"/>
                    </a:moveTo>
                    <a:lnTo>
                      <a:pt x="53" y="0"/>
                    </a:lnTo>
                    <a:lnTo>
                      <a:pt x="53" y="82"/>
                    </a:lnTo>
                    <a:lnTo>
                      <a:pt x="0" y="121"/>
                    </a:lnTo>
                    <a:lnTo>
                      <a:pt x="1" y="36"/>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19" name="Freeform 11"/>
              <p:cNvSpPr>
                <a:spLocks noChangeArrowheads="1"/>
              </p:cNvSpPr>
              <p:nvPr/>
            </p:nvSpPr>
            <p:spPr bwMode="auto">
              <a:xfrm>
                <a:off x="2972" y="1379"/>
                <a:ext cx="155" cy="98"/>
              </a:xfrm>
              <a:custGeom>
                <a:avLst/>
                <a:gdLst>
                  <a:gd name="T0" fmla="*/ 1 w 172"/>
                  <a:gd name="T1" fmla="*/ 0 h 125"/>
                  <a:gd name="T2" fmla="*/ 125 w 172"/>
                  <a:gd name="T3" fmla="*/ 19 h 125"/>
                  <a:gd name="T4" fmla="*/ 126 w 172"/>
                  <a:gd name="T5" fmla="*/ 60 h 125"/>
                  <a:gd name="T6" fmla="*/ 0 w 172"/>
                  <a:gd name="T7" fmla="*/ 38 h 125"/>
                  <a:gd name="T8" fmla="*/ 1 w 172"/>
                  <a:gd name="T9" fmla="*/ 0 h 125"/>
                  <a:gd name="T10" fmla="*/ 0 60000 65536"/>
                  <a:gd name="T11" fmla="*/ 0 60000 65536"/>
                  <a:gd name="T12" fmla="*/ 0 60000 65536"/>
                  <a:gd name="T13" fmla="*/ 0 60000 65536"/>
                  <a:gd name="T14" fmla="*/ 0 60000 65536"/>
                  <a:gd name="T15" fmla="*/ 0 w 172"/>
                  <a:gd name="T16" fmla="*/ 0 h 125"/>
                  <a:gd name="T17" fmla="*/ 172 w 172"/>
                  <a:gd name="T18" fmla="*/ 125 h 125"/>
                </a:gdLst>
                <a:ahLst/>
                <a:cxnLst>
                  <a:cxn ang="T10">
                    <a:pos x="T0" y="T1"/>
                  </a:cxn>
                  <a:cxn ang="T11">
                    <a:pos x="T2" y="T3"/>
                  </a:cxn>
                  <a:cxn ang="T12">
                    <a:pos x="T4" y="T5"/>
                  </a:cxn>
                  <a:cxn ang="T13">
                    <a:pos x="T6" y="T7"/>
                  </a:cxn>
                  <a:cxn ang="T14">
                    <a:pos x="T8" y="T9"/>
                  </a:cxn>
                </a:cxnLst>
                <a:rect l="T15" t="T16" r="T17" b="T18"/>
                <a:pathLst>
                  <a:path w="172" h="125">
                    <a:moveTo>
                      <a:pt x="1" y="0"/>
                    </a:moveTo>
                    <a:lnTo>
                      <a:pt x="171" y="40"/>
                    </a:lnTo>
                    <a:lnTo>
                      <a:pt x="172" y="125"/>
                    </a:lnTo>
                    <a:lnTo>
                      <a:pt x="0" y="80"/>
                    </a:lnTo>
                    <a:lnTo>
                      <a:pt x="1"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20" name="Freeform 12"/>
              <p:cNvSpPr>
                <a:spLocks noChangeArrowheads="1"/>
              </p:cNvSpPr>
              <p:nvPr/>
            </p:nvSpPr>
            <p:spPr bwMode="auto">
              <a:xfrm>
                <a:off x="2972" y="1357"/>
                <a:ext cx="203" cy="54"/>
              </a:xfrm>
              <a:custGeom>
                <a:avLst/>
                <a:gdLst>
                  <a:gd name="T0" fmla="*/ 0 w 225"/>
                  <a:gd name="T1" fmla="*/ 14 h 69"/>
                  <a:gd name="T2" fmla="*/ 59 w 225"/>
                  <a:gd name="T3" fmla="*/ 0 h 69"/>
                  <a:gd name="T4" fmla="*/ 165 w 225"/>
                  <a:gd name="T5" fmla="*/ 16 h 69"/>
                  <a:gd name="T6" fmla="*/ 125 w 225"/>
                  <a:gd name="T7" fmla="*/ 33 h 69"/>
                  <a:gd name="T8" fmla="*/ 0 w 225"/>
                  <a:gd name="T9" fmla="*/ 14 h 69"/>
                  <a:gd name="T10" fmla="*/ 0 60000 65536"/>
                  <a:gd name="T11" fmla="*/ 0 60000 65536"/>
                  <a:gd name="T12" fmla="*/ 0 60000 65536"/>
                  <a:gd name="T13" fmla="*/ 0 60000 65536"/>
                  <a:gd name="T14" fmla="*/ 0 60000 65536"/>
                  <a:gd name="T15" fmla="*/ 0 w 225"/>
                  <a:gd name="T16" fmla="*/ 0 h 69"/>
                  <a:gd name="T17" fmla="*/ 225 w 225"/>
                  <a:gd name="T18" fmla="*/ 69 h 69"/>
                </a:gdLst>
                <a:ahLst/>
                <a:cxnLst>
                  <a:cxn ang="T10">
                    <a:pos x="T0" y="T1"/>
                  </a:cxn>
                  <a:cxn ang="T11">
                    <a:pos x="T2" y="T3"/>
                  </a:cxn>
                  <a:cxn ang="T12">
                    <a:pos x="T4" y="T5"/>
                  </a:cxn>
                  <a:cxn ang="T13">
                    <a:pos x="T6" y="T7"/>
                  </a:cxn>
                  <a:cxn ang="T14">
                    <a:pos x="T8" y="T9"/>
                  </a:cxn>
                </a:cxnLst>
                <a:rect l="T15" t="T16" r="T17" b="T18"/>
                <a:pathLst>
                  <a:path w="225" h="69">
                    <a:moveTo>
                      <a:pt x="0" y="30"/>
                    </a:moveTo>
                    <a:lnTo>
                      <a:pt x="80" y="0"/>
                    </a:lnTo>
                    <a:lnTo>
                      <a:pt x="225" y="33"/>
                    </a:lnTo>
                    <a:lnTo>
                      <a:pt x="171" y="69"/>
                    </a:lnTo>
                    <a:lnTo>
                      <a:pt x="0" y="30"/>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821" name="Freeform 13"/>
              <p:cNvSpPr>
                <a:spLocks noChangeArrowheads="1"/>
              </p:cNvSpPr>
              <p:nvPr/>
            </p:nvSpPr>
            <p:spPr bwMode="auto">
              <a:xfrm>
                <a:off x="2750" y="1192"/>
                <a:ext cx="207" cy="201"/>
              </a:xfrm>
              <a:custGeom>
                <a:avLst/>
                <a:gdLst>
                  <a:gd name="T0" fmla="*/ 0 w 948"/>
                  <a:gd name="T1" fmla="*/ 0 h 1062"/>
                  <a:gd name="T2" fmla="*/ 6 w 948"/>
                  <a:gd name="T3" fmla="*/ 1 h 1062"/>
                  <a:gd name="T4" fmla="*/ 10 w 948"/>
                  <a:gd name="T5" fmla="*/ 1 h 1062"/>
                  <a:gd name="T6" fmla="*/ 10 w 948"/>
                  <a:gd name="T7" fmla="*/ 3 h 1062"/>
                  <a:gd name="T8" fmla="*/ 10 w 948"/>
                  <a:gd name="T9" fmla="*/ 5 h 1062"/>
                  <a:gd name="T10" fmla="*/ 10 w 948"/>
                  <a:gd name="T11" fmla="*/ 7 h 1062"/>
                  <a:gd name="T12" fmla="*/ 10 w 948"/>
                  <a:gd name="T13" fmla="*/ 7 h 1062"/>
                  <a:gd name="T14" fmla="*/ 6 w 948"/>
                  <a:gd name="T15" fmla="*/ 7 h 1062"/>
                  <a:gd name="T16" fmla="*/ 2 w 948"/>
                  <a:gd name="T17" fmla="*/ 6 h 1062"/>
                  <a:gd name="T18" fmla="*/ 0 w 948"/>
                  <a:gd name="T19" fmla="*/ 6 h 1062"/>
                  <a:gd name="T20" fmla="*/ 0 w 948"/>
                  <a:gd name="T21" fmla="*/ 2 h 1062"/>
                  <a:gd name="T22" fmla="*/ 0 w 948"/>
                  <a:gd name="T23" fmla="*/ 0 h 10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8"/>
                  <a:gd name="T37" fmla="*/ 0 h 1062"/>
                  <a:gd name="T38" fmla="*/ 948 w 948"/>
                  <a:gd name="T39" fmla="*/ 1062 h 10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8" h="1062">
                    <a:moveTo>
                      <a:pt x="9" y="0"/>
                    </a:moveTo>
                    <a:lnTo>
                      <a:pt x="552" y="96"/>
                    </a:lnTo>
                    <a:lnTo>
                      <a:pt x="942" y="180"/>
                    </a:lnTo>
                    <a:lnTo>
                      <a:pt x="948" y="510"/>
                    </a:lnTo>
                    <a:lnTo>
                      <a:pt x="939" y="777"/>
                    </a:lnTo>
                    <a:lnTo>
                      <a:pt x="927" y="975"/>
                    </a:lnTo>
                    <a:lnTo>
                      <a:pt x="915" y="1062"/>
                    </a:lnTo>
                    <a:lnTo>
                      <a:pt x="561" y="1014"/>
                    </a:lnTo>
                    <a:lnTo>
                      <a:pt x="198" y="933"/>
                    </a:lnTo>
                    <a:lnTo>
                      <a:pt x="0" y="870"/>
                    </a:lnTo>
                    <a:lnTo>
                      <a:pt x="15" y="210"/>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22" name="Freeform 14"/>
              <p:cNvSpPr>
                <a:spLocks noChangeArrowheads="1"/>
              </p:cNvSpPr>
              <p:nvPr/>
            </p:nvSpPr>
            <p:spPr bwMode="auto">
              <a:xfrm>
                <a:off x="2979" y="1379"/>
                <a:ext cx="191" cy="94"/>
              </a:xfrm>
              <a:custGeom>
                <a:avLst/>
                <a:gdLst>
                  <a:gd name="T0" fmla="*/ 0 w 872"/>
                  <a:gd name="T1" fmla="*/ 0 h 492"/>
                  <a:gd name="T2" fmla="*/ 1 w 872"/>
                  <a:gd name="T3" fmla="*/ 0 h 492"/>
                  <a:gd name="T4" fmla="*/ 4 w 872"/>
                  <a:gd name="T5" fmla="*/ 1 h 492"/>
                  <a:gd name="T6" fmla="*/ 6 w 872"/>
                  <a:gd name="T7" fmla="*/ 1 h 492"/>
                  <a:gd name="T8" fmla="*/ 7 w 872"/>
                  <a:gd name="T9" fmla="*/ 1 h 492"/>
                  <a:gd name="T10" fmla="*/ 8 w 872"/>
                  <a:gd name="T11" fmla="*/ 1 h 492"/>
                  <a:gd name="T12" fmla="*/ 9 w 872"/>
                  <a:gd name="T13" fmla="*/ 0 h 492"/>
                  <a:gd name="T14" fmla="*/ 9 w 872"/>
                  <a:gd name="T15" fmla="*/ 0 h 492"/>
                  <a:gd name="T16" fmla="*/ 9 w 872"/>
                  <a:gd name="T17" fmla="*/ 0 h 492"/>
                  <a:gd name="T18" fmla="*/ 9 w 872"/>
                  <a:gd name="T19" fmla="*/ 0 h 492"/>
                  <a:gd name="T20" fmla="*/ 8 w 872"/>
                  <a:gd name="T21" fmla="*/ 1 h 492"/>
                  <a:gd name="T22" fmla="*/ 7 w 872"/>
                  <a:gd name="T23" fmla="*/ 1 h 492"/>
                  <a:gd name="T24" fmla="*/ 7 w 872"/>
                  <a:gd name="T25" fmla="*/ 3 h 492"/>
                  <a:gd name="T26" fmla="*/ 7 w 872"/>
                  <a:gd name="T27" fmla="*/ 3 h 492"/>
                  <a:gd name="T28" fmla="*/ 7 w 872"/>
                  <a:gd name="T29" fmla="*/ 3 h 492"/>
                  <a:gd name="T30" fmla="*/ 7 w 872"/>
                  <a:gd name="T31" fmla="*/ 2 h 492"/>
                  <a:gd name="T32" fmla="*/ 7 w 872"/>
                  <a:gd name="T33" fmla="*/ 1 h 492"/>
                  <a:gd name="T34" fmla="*/ 6 w 872"/>
                  <a:gd name="T35" fmla="*/ 1 h 492"/>
                  <a:gd name="T36" fmla="*/ 3 w 872"/>
                  <a:gd name="T37" fmla="*/ 0 h 492"/>
                  <a:gd name="T38" fmla="*/ 0 w 872"/>
                  <a:gd name="T39" fmla="*/ 0 h 492"/>
                  <a:gd name="T40" fmla="*/ 0 w 872"/>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2"/>
                  <a:gd name="T64" fmla="*/ 0 h 492"/>
                  <a:gd name="T65" fmla="*/ 872 w 872"/>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2" h="492">
                    <a:moveTo>
                      <a:pt x="0" y="0"/>
                    </a:moveTo>
                    <a:lnTo>
                      <a:pt x="126" y="20"/>
                    </a:lnTo>
                    <a:lnTo>
                      <a:pt x="402" y="82"/>
                    </a:lnTo>
                    <a:lnTo>
                      <a:pt x="590" y="128"/>
                    </a:lnTo>
                    <a:lnTo>
                      <a:pt x="672" y="150"/>
                    </a:lnTo>
                    <a:lnTo>
                      <a:pt x="750" y="104"/>
                    </a:lnTo>
                    <a:lnTo>
                      <a:pt x="818" y="62"/>
                    </a:lnTo>
                    <a:lnTo>
                      <a:pt x="850" y="40"/>
                    </a:lnTo>
                    <a:lnTo>
                      <a:pt x="872" y="36"/>
                    </a:lnTo>
                    <a:lnTo>
                      <a:pt x="846" y="68"/>
                    </a:lnTo>
                    <a:lnTo>
                      <a:pt x="788" y="106"/>
                    </a:lnTo>
                    <a:lnTo>
                      <a:pt x="684" y="172"/>
                    </a:lnTo>
                    <a:lnTo>
                      <a:pt x="684" y="466"/>
                    </a:lnTo>
                    <a:lnTo>
                      <a:pt x="680" y="492"/>
                    </a:lnTo>
                    <a:lnTo>
                      <a:pt x="672" y="440"/>
                    </a:lnTo>
                    <a:lnTo>
                      <a:pt x="664" y="292"/>
                    </a:lnTo>
                    <a:lnTo>
                      <a:pt x="668" y="174"/>
                    </a:lnTo>
                    <a:lnTo>
                      <a:pt x="588" y="154"/>
                    </a:lnTo>
                    <a:lnTo>
                      <a:pt x="256" y="70"/>
                    </a:lnTo>
                    <a:lnTo>
                      <a:pt x="10"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23" name="Freeform 15"/>
              <p:cNvSpPr>
                <a:spLocks noChangeArrowheads="1"/>
              </p:cNvSpPr>
              <p:nvPr/>
            </p:nvSpPr>
            <p:spPr bwMode="auto">
              <a:xfrm>
                <a:off x="2978" y="1386"/>
                <a:ext cx="49" cy="24"/>
              </a:xfrm>
              <a:custGeom>
                <a:avLst/>
                <a:gdLst>
                  <a:gd name="T0" fmla="*/ 0 w 222"/>
                  <a:gd name="T1" fmla="*/ 0 h 129"/>
                  <a:gd name="T2" fmla="*/ 2 w 222"/>
                  <a:gd name="T3" fmla="*/ 0 h 129"/>
                  <a:gd name="T4" fmla="*/ 2 w 222"/>
                  <a:gd name="T5" fmla="*/ 1 h 129"/>
                  <a:gd name="T6" fmla="*/ 0 w 222"/>
                  <a:gd name="T7" fmla="*/ 0 h 129"/>
                  <a:gd name="T8" fmla="*/ 0 w 222"/>
                  <a:gd name="T9" fmla="*/ 0 h 129"/>
                  <a:gd name="T10" fmla="*/ 0 60000 65536"/>
                  <a:gd name="T11" fmla="*/ 0 60000 65536"/>
                  <a:gd name="T12" fmla="*/ 0 60000 65536"/>
                  <a:gd name="T13" fmla="*/ 0 60000 65536"/>
                  <a:gd name="T14" fmla="*/ 0 60000 65536"/>
                  <a:gd name="T15" fmla="*/ 0 w 222"/>
                  <a:gd name="T16" fmla="*/ 0 h 129"/>
                  <a:gd name="T17" fmla="*/ 222 w 222"/>
                  <a:gd name="T18" fmla="*/ 129 h 129"/>
                </a:gdLst>
                <a:ahLst/>
                <a:cxnLst>
                  <a:cxn ang="T10">
                    <a:pos x="T0" y="T1"/>
                  </a:cxn>
                  <a:cxn ang="T11">
                    <a:pos x="T2" y="T3"/>
                  </a:cxn>
                  <a:cxn ang="T12">
                    <a:pos x="T4" y="T5"/>
                  </a:cxn>
                  <a:cxn ang="T13">
                    <a:pos x="T6" y="T7"/>
                  </a:cxn>
                  <a:cxn ang="T14">
                    <a:pos x="T8" y="T9"/>
                  </a:cxn>
                </a:cxnLst>
                <a:rect l="T15" t="T16" r="T17" b="T18"/>
                <a:pathLst>
                  <a:path w="222" h="129">
                    <a:moveTo>
                      <a:pt x="3" y="0"/>
                    </a:moveTo>
                    <a:lnTo>
                      <a:pt x="222" y="72"/>
                    </a:lnTo>
                    <a:lnTo>
                      <a:pt x="219" y="129"/>
                    </a:lnTo>
                    <a:lnTo>
                      <a:pt x="0" y="63"/>
                    </a:lnTo>
                    <a:lnTo>
                      <a:pt x="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24" name="Freeform 16"/>
              <p:cNvSpPr>
                <a:spLocks noChangeArrowheads="1"/>
              </p:cNvSpPr>
              <p:nvPr/>
            </p:nvSpPr>
            <p:spPr bwMode="auto">
              <a:xfrm>
                <a:off x="2982" y="1414"/>
                <a:ext cx="137" cy="34"/>
              </a:xfrm>
              <a:custGeom>
                <a:avLst/>
                <a:gdLst>
                  <a:gd name="T0" fmla="*/ 0 w 152"/>
                  <a:gd name="T1" fmla="*/ 0 h 44"/>
                  <a:gd name="T2" fmla="*/ 111 w 152"/>
                  <a:gd name="T3" fmla="*/ 18 h 44"/>
                  <a:gd name="T4" fmla="*/ 111 w 152"/>
                  <a:gd name="T5" fmla="*/ 20 h 44"/>
                  <a:gd name="T6" fmla="*/ 5 w 152"/>
                  <a:gd name="T7" fmla="*/ 2 h 44"/>
                  <a:gd name="T8" fmla="*/ 0 w 152"/>
                  <a:gd name="T9" fmla="*/ 0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0"/>
                    </a:moveTo>
                    <a:lnTo>
                      <a:pt x="151" y="39"/>
                    </a:lnTo>
                    <a:lnTo>
                      <a:pt x="152" y="44"/>
                    </a:lnTo>
                    <a:lnTo>
                      <a:pt x="5" y="4"/>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25" name="Freeform 17"/>
              <p:cNvSpPr>
                <a:spLocks noChangeArrowheads="1"/>
              </p:cNvSpPr>
              <p:nvPr/>
            </p:nvSpPr>
            <p:spPr bwMode="auto">
              <a:xfrm>
                <a:off x="3066" y="1415"/>
                <a:ext cx="44" cy="12"/>
              </a:xfrm>
              <a:custGeom>
                <a:avLst/>
                <a:gdLst>
                  <a:gd name="T0" fmla="*/ 0 w 195"/>
                  <a:gd name="T1" fmla="*/ 0 h 69"/>
                  <a:gd name="T2" fmla="*/ 2 w 195"/>
                  <a:gd name="T3" fmla="*/ 0 h 69"/>
                  <a:gd name="T4" fmla="*/ 2 w 195"/>
                  <a:gd name="T5" fmla="*/ 0 h 69"/>
                  <a:gd name="T6" fmla="*/ 0 w 195"/>
                  <a:gd name="T7" fmla="*/ 0 h 69"/>
                  <a:gd name="T8" fmla="*/ 0 w 195"/>
                  <a:gd name="T9" fmla="*/ 0 h 69"/>
                  <a:gd name="T10" fmla="*/ 0 60000 65536"/>
                  <a:gd name="T11" fmla="*/ 0 60000 65536"/>
                  <a:gd name="T12" fmla="*/ 0 60000 65536"/>
                  <a:gd name="T13" fmla="*/ 0 60000 65536"/>
                  <a:gd name="T14" fmla="*/ 0 60000 65536"/>
                  <a:gd name="T15" fmla="*/ 0 w 195"/>
                  <a:gd name="T16" fmla="*/ 0 h 69"/>
                  <a:gd name="T17" fmla="*/ 195 w 195"/>
                  <a:gd name="T18" fmla="*/ 69 h 69"/>
                </a:gdLst>
                <a:ahLst/>
                <a:cxnLst>
                  <a:cxn ang="T10">
                    <a:pos x="T0" y="T1"/>
                  </a:cxn>
                  <a:cxn ang="T11">
                    <a:pos x="T2" y="T3"/>
                  </a:cxn>
                  <a:cxn ang="T12">
                    <a:pos x="T4" y="T5"/>
                  </a:cxn>
                  <a:cxn ang="T13">
                    <a:pos x="T6" y="T7"/>
                  </a:cxn>
                  <a:cxn ang="T14">
                    <a:pos x="T8" y="T9"/>
                  </a:cxn>
                </a:cxnLst>
                <a:rect l="T15" t="T16" r="T17" b="T18"/>
                <a:pathLst>
                  <a:path w="195" h="69">
                    <a:moveTo>
                      <a:pt x="0" y="0"/>
                    </a:moveTo>
                    <a:lnTo>
                      <a:pt x="192" y="48"/>
                    </a:lnTo>
                    <a:lnTo>
                      <a:pt x="195" y="69"/>
                    </a:lnTo>
                    <a:lnTo>
                      <a:pt x="9" y="18"/>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26" name="Freeform 18"/>
              <p:cNvSpPr>
                <a:spLocks noChangeArrowheads="1"/>
              </p:cNvSpPr>
              <p:nvPr/>
            </p:nvSpPr>
            <p:spPr bwMode="auto">
              <a:xfrm>
                <a:off x="3115" y="1417"/>
                <a:ext cx="5" cy="23"/>
              </a:xfrm>
              <a:custGeom>
                <a:avLst/>
                <a:gdLst>
                  <a:gd name="T0" fmla="*/ 5 w 5"/>
                  <a:gd name="T1" fmla="*/ 0 h 30"/>
                  <a:gd name="T2" fmla="*/ 1 w 5"/>
                  <a:gd name="T3" fmla="*/ 14 h 30"/>
                  <a:gd name="T4" fmla="*/ 0 w 5"/>
                  <a:gd name="T5" fmla="*/ 0 h 30"/>
                  <a:gd name="T6" fmla="*/ 5 w 5"/>
                  <a:gd name="T7" fmla="*/ 0 h 30"/>
                  <a:gd name="T8" fmla="*/ 0 60000 65536"/>
                  <a:gd name="T9" fmla="*/ 0 60000 65536"/>
                  <a:gd name="T10" fmla="*/ 0 60000 65536"/>
                  <a:gd name="T11" fmla="*/ 0 60000 65536"/>
                  <a:gd name="T12" fmla="*/ 0 w 5"/>
                  <a:gd name="T13" fmla="*/ 0 h 30"/>
                  <a:gd name="T14" fmla="*/ 5 w 5"/>
                  <a:gd name="T15" fmla="*/ 30 h 30"/>
                </a:gdLst>
                <a:ahLst/>
                <a:cxnLst>
                  <a:cxn ang="T8">
                    <a:pos x="T0" y="T1"/>
                  </a:cxn>
                  <a:cxn ang="T9">
                    <a:pos x="T2" y="T3"/>
                  </a:cxn>
                  <a:cxn ang="T10">
                    <a:pos x="T4" y="T5"/>
                  </a:cxn>
                  <a:cxn ang="T11">
                    <a:pos x="T6" y="T7"/>
                  </a:cxn>
                </a:cxnLst>
                <a:rect l="T12" t="T13" r="T14" b="T15"/>
                <a:pathLst>
                  <a:path w="5" h="30">
                    <a:moveTo>
                      <a:pt x="5" y="0"/>
                    </a:moveTo>
                    <a:lnTo>
                      <a:pt x="1" y="30"/>
                    </a:lnTo>
                    <a:lnTo>
                      <a:pt x="0" y="0"/>
                    </a:lnTo>
                    <a:lnTo>
                      <a:pt x="5"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27" name="Freeform 19"/>
              <p:cNvSpPr>
                <a:spLocks noChangeArrowheads="1"/>
              </p:cNvSpPr>
              <p:nvPr/>
            </p:nvSpPr>
            <p:spPr bwMode="auto">
              <a:xfrm>
                <a:off x="2947" y="1180"/>
                <a:ext cx="83" cy="212"/>
              </a:xfrm>
              <a:custGeom>
                <a:avLst/>
                <a:gdLst>
                  <a:gd name="T0" fmla="*/ 5 w 92"/>
                  <a:gd name="T1" fmla="*/ 29 h 272"/>
                  <a:gd name="T2" fmla="*/ 23 w 92"/>
                  <a:gd name="T3" fmla="*/ 18 h 272"/>
                  <a:gd name="T4" fmla="*/ 36 w 92"/>
                  <a:gd name="T5" fmla="*/ 12 h 272"/>
                  <a:gd name="T6" fmla="*/ 38 w 92"/>
                  <a:gd name="T7" fmla="*/ 16 h 272"/>
                  <a:gd name="T8" fmla="*/ 38 w 92"/>
                  <a:gd name="T9" fmla="*/ 44 h 272"/>
                  <a:gd name="T10" fmla="*/ 38 w 92"/>
                  <a:gd name="T11" fmla="*/ 88 h 272"/>
                  <a:gd name="T12" fmla="*/ 42 w 92"/>
                  <a:gd name="T13" fmla="*/ 68 h 272"/>
                  <a:gd name="T14" fmla="*/ 44 w 92"/>
                  <a:gd name="T15" fmla="*/ 14 h 272"/>
                  <a:gd name="T16" fmla="*/ 62 w 92"/>
                  <a:gd name="T17" fmla="*/ 0 h 272"/>
                  <a:gd name="T18" fmla="*/ 66 w 92"/>
                  <a:gd name="T19" fmla="*/ 7 h 272"/>
                  <a:gd name="T20" fmla="*/ 68 w 92"/>
                  <a:gd name="T21" fmla="*/ 87 h 272"/>
                  <a:gd name="T22" fmla="*/ 52 w 92"/>
                  <a:gd name="T23" fmla="*/ 94 h 272"/>
                  <a:gd name="T24" fmla="*/ 44 w 92"/>
                  <a:gd name="T25" fmla="*/ 113 h 272"/>
                  <a:gd name="T26" fmla="*/ 23 w 92"/>
                  <a:gd name="T27" fmla="*/ 117 h 272"/>
                  <a:gd name="T28" fmla="*/ 0 w 92"/>
                  <a:gd name="T29" fmla="*/ 129 h 272"/>
                  <a:gd name="T30" fmla="*/ 5 w 92"/>
                  <a:gd name="T31" fmla="*/ 29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272"/>
                  <a:gd name="T50" fmla="*/ 92 w 92"/>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272">
                    <a:moveTo>
                      <a:pt x="7" y="61"/>
                    </a:moveTo>
                    <a:lnTo>
                      <a:pt x="31" y="39"/>
                    </a:lnTo>
                    <a:lnTo>
                      <a:pt x="49" y="26"/>
                    </a:lnTo>
                    <a:lnTo>
                      <a:pt x="52" y="34"/>
                    </a:lnTo>
                    <a:lnTo>
                      <a:pt x="52" y="92"/>
                    </a:lnTo>
                    <a:lnTo>
                      <a:pt x="52" y="186"/>
                    </a:lnTo>
                    <a:lnTo>
                      <a:pt x="57" y="144"/>
                    </a:lnTo>
                    <a:lnTo>
                      <a:pt x="60" y="29"/>
                    </a:lnTo>
                    <a:lnTo>
                      <a:pt x="85" y="0"/>
                    </a:lnTo>
                    <a:lnTo>
                      <a:pt x="90" y="14"/>
                    </a:lnTo>
                    <a:lnTo>
                      <a:pt x="92" y="182"/>
                    </a:lnTo>
                    <a:lnTo>
                      <a:pt x="71" y="198"/>
                    </a:lnTo>
                    <a:lnTo>
                      <a:pt x="60" y="238"/>
                    </a:lnTo>
                    <a:lnTo>
                      <a:pt x="32" y="248"/>
                    </a:lnTo>
                    <a:lnTo>
                      <a:pt x="0" y="272"/>
                    </a:lnTo>
                    <a:lnTo>
                      <a:pt x="7" y="61"/>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28" name="Freeform 20"/>
              <p:cNvSpPr>
                <a:spLocks noChangeArrowheads="1"/>
              </p:cNvSpPr>
              <p:nvPr/>
            </p:nvSpPr>
            <p:spPr bwMode="auto">
              <a:xfrm>
                <a:off x="2862" y="1155"/>
                <a:ext cx="164" cy="41"/>
              </a:xfrm>
              <a:custGeom>
                <a:avLst/>
                <a:gdLst>
                  <a:gd name="T0" fmla="*/ 0 w 182"/>
                  <a:gd name="T1" fmla="*/ 9 h 53"/>
                  <a:gd name="T2" fmla="*/ 29 w 182"/>
                  <a:gd name="T3" fmla="*/ 0 h 53"/>
                  <a:gd name="T4" fmla="*/ 133 w 182"/>
                  <a:gd name="T5" fmla="*/ 15 h 53"/>
                  <a:gd name="T6" fmla="*/ 111 w 182"/>
                  <a:gd name="T7" fmla="*/ 25 h 53"/>
                  <a:gd name="T8" fmla="*/ 0 w 182"/>
                  <a:gd name="T9" fmla="*/ 9 h 53"/>
                  <a:gd name="T10" fmla="*/ 0 60000 65536"/>
                  <a:gd name="T11" fmla="*/ 0 60000 65536"/>
                  <a:gd name="T12" fmla="*/ 0 60000 65536"/>
                  <a:gd name="T13" fmla="*/ 0 60000 65536"/>
                  <a:gd name="T14" fmla="*/ 0 60000 65536"/>
                  <a:gd name="T15" fmla="*/ 0 w 182"/>
                  <a:gd name="T16" fmla="*/ 0 h 53"/>
                  <a:gd name="T17" fmla="*/ 182 w 182"/>
                  <a:gd name="T18" fmla="*/ 53 h 53"/>
                </a:gdLst>
                <a:ahLst/>
                <a:cxnLst>
                  <a:cxn ang="T10">
                    <a:pos x="T0" y="T1"/>
                  </a:cxn>
                  <a:cxn ang="T11">
                    <a:pos x="T2" y="T3"/>
                  </a:cxn>
                  <a:cxn ang="T12">
                    <a:pos x="T4" y="T5"/>
                  </a:cxn>
                  <a:cxn ang="T13">
                    <a:pos x="T6" y="T7"/>
                  </a:cxn>
                  <a:cxn ang="T14">
                    <a:pos x="T8" y="T9"/>
                  </a:cxn>
                </a:cxnLst>
                <a:rect l="T15" t="T16" r="T17" b="T18"/>
                <a:pathLst>
                  <a:path w="182" h="53">
                    <a:moveTo>
                      <a:pt x="0" y="21"/>
                    </a:moveTo>
                    <a:lnTo>
                      <a:pt x="39" y="0"/>
                    </a:lnTo>
                    <a:lnTo>
                      <a:pt x="182" y="33"/>
                    </a:lnTo>
                    <a:lnTo>
                      <a:pt x="151" y="53"/>
                    </a:lnTo>
                    <a:lnTo>
                      <a:pt x="0" y="21"/>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829" name="Freeform 21"/>
              <p:cNvSpPr>
                <a:spLocks noChangeArrowheads="1"/>
              </p:cNvSpPr>
              <p:nvPr/>
            </p:nvSpPr>
            <p:spPr bwMode="auto">
              <a:xfrm>
                <a:off x="2755" y="1167"/>
                <a:ext cx="237" cy="59"/>
              </a:xfrm>
              <a:custGeom>
                <a:avLst/>
                <a:gdLst>
                  <a:gd name="T0" fmla="*/ 0 w 263"/>
                  <a:gd name="T1" fmla="*/ 16 h 75"/>
                  <a:gd name="T2" fmla="*/ 51 w 263"/>
                  <a:gd name="T3" fmla="*/ 0 h 75"/>
                  <a:gd name="T4" fmla="*/ 193 w 263"/>
                  <a:gd name="T5" fmla="*/ 19 h 75"/>
                  <a:gd name="T6" fmla="*/ 161 w 263"/>
                  <a:gd name="T7" fmla="*/ 36 h 75"/>
                  <a:gd name="T8" fmla="*/ 0 w 263"/>
                  <a:gd name="T9" fmla="*/ 16 h 75"/>
                  <a:gd name="T10" fmla="*/ 0 60000 65536"/>
                  <a:gd name="T11" fmla="*/ 0 60000 65536"/>
                  <a:gd name="T12" fmla="*/ 0 60000 65536"/>
                  <a:gd name="T13" fmla="*/ 0 60000 65536"/>
                  <a:gd name="T14" fmla="*/ 0 60000 65536"/>
                  <a:gd name="T15" fmla="*/ 0 w 263"/>
                  <a:gd name="T16" fmla="*/ 0 h 75"/>
                  <a:gd name="T17" fmla="*/ 263 w 263"/>
                  <a:gd name="T18" fmla="*/ 75 h 75"/>
                </a:gdLst>
                <a:ahLst/>
                <a:cxnLst>
                  <a:cxn ang="T10">
                    <a:pos x="T0" y="T1"/>
                  </a:cxn>
                  <a:cxn ang="T11">
                    <a:pos x="T2" y="T3"/>
                  </a:cxn>
                  <a:cxn ang="T12">
                    <a:pos x="T4" y="T5"/>
                  </a:cxn>
                  <a:cxn ang="T13">
                    <a:pos x="T6" y="T7"/>
                  </a:cxn>
                  <a:cxn ang="T14">
                    <a:pos x="T8" y="T9"/>
                  </a:cxn>
                </a:cxnLst>
                <a:rect l="T15" t="T16" r="T17" b="T18"/>
                <a:pathLst>
                  <a:path w="263" h="75">
                    <a:moveTo>
                      <a:pt x="0" y="32"/>
                    </a:moveTo>
                    <a:lnTo>
                      <a:pt x="70" y="0"/>
                    </a:lnTo>
                    <a:lnTo>
                      <a:pt x="263" y="40"/>
                    </a:lnTo>
                    <a:lnTo>
                      <a:pt x="221" y="75"/>
                    </a:lnTo>
                    <a:lnTo>
                      <a:pt x="0" y="32"/>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830" name="Freeform 22"/>
              <p:cNvSpPr>
                <a:spLocks noChangeArrowheads="1"/>
              </p:cNvSpPr>
              <p:nvPr/>
            </p:nvSpPr>
            <p:spPr bwMode="auto">
              <a:xfrm>
                <a:off x="2647" y="1436"/>
                <a:ext cx="294" cy="70"/>
              </a:xfrm>
              <a:custGeom>
                <a:avLst/>
                <a:gdLst>
                  <a:gd name="T0" fmla="*/ 0 w 1350"/>
                  <a:gd name="T1" fmla="*/ 0 h 369"/>
                  <a:gd name="T2" fmla="*/ 2 w 1350"/>
                  <a:gd name="T3" fmla="*/ 0 h 369"/>
                  <a:gd name="T4" fmla="*/ 4 w 1350"/>
                  <a:gd name="T5" fmla="*/ 1 h 369"/>
                  <a:gd name="T6" fmla="*/ 9 w 1350"/>
                  <a:gd name="T7" fmla="*/ 2 h 369"/>
                  <a:gd name="T8" fmla="*/ 12 w 1350"/>
                  <a:gd name="T9" fmla="*/ 2 h 369"/>
                  <a:gd name="T10" fmla="*/ 12 w 1350"/>
                  <a:gd name="T11" fmla="*/ 2 h 369"/>
                  <a:gd name="T12" fmla="*/ 13 w 1350"/>
                  <a:gd name="T13" fmla="*/ 1 h 369"/>
                  <a:gd name="T14" fmla="*/ 14 w 1350"/>
                  <a:gd name="T15" fmla="*/ 1 h 369"/>
                  <a:gd name="T16" fmla="*/ 14 w 1350"/>
                  <a:gd name="T17" fmla="*/ 1 h 369"/>
                  <a:gd name="T18" fmla="*/ 13 w 1350"/>
                  <a:gd name="T19" fmla="*/ 1 h 369"/>
                  <a:gd name="T20" fmla="*/ 13 w 1350"/>
                  <a:gd name="T21" fmla="*/ 2 h 369"/>
                  <a:gd name="T22" fmla="*/ 12 w 1350"/>
                  <a:gd name="T23" fmla="*/ 2 h 369"/>
                  <a:gd name="T24" fmla="*/ 12 w 1350"/>
                  <a:gd name="T25" fmla="*/ 2 h 369"/>
                  <a:gd name="T26" fmla="*/ 12 w 1350"/>
                  <a:gd name="T27" fmla="*/ 2 h 369"/>
                  <a:gd name="T28" fmla="*/ 11 w 1350"/>
                  <a:gd name="T29" fmla="*/ 2 h 369"/>
                  <a:gd name="T30" fmla="*/ 11 w 1350"/>
                  <a:gd name="T31" fmla="*/ 2 h 369"/>
                  <a:gd name="T32" fmla="*/ 10 w 1350"/>
                  <a:gd name="T33" fmla="*/ 2 h 369"/>
                  <a:gd name="T34" fmla="*/ 6 w 1350"/>
                  <a:gd name="T35" fmla="*/ 2 h 369"/>
                  <a:gd name="T36" fmla="*/ 3 w 1350"/>
                  <a:gd name="T37" fmla="*/ 1 h 369"/>
                  <a:gd name="T38" fmla="*/ 2 w 1350"/>
                  <a:gd name="T39" fmla="*/ 1 h 369"/>
                  <a:gd name="T40" fmla="*/ 1 w 1350"/>
                  <a:gd name="T41" fmla="*/ 0 h 369"/>
                  <a:gd name="T42" fmla="*/ 0 w 1350"/>
                  <a:gd name="T43" fmla="*/ 0 h 369"/>
                  <a:gd name="T44" fmla="*/ 0 w 1350"/>
                  <a:gd name="T45" fmla="*/ 0 h 3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0"/>
                  <a:gd name="T70" fmla="*/ 0 h 369"/>
                  <a:gd name="T71" fmla="*/ 1350 w 1350"/>
                  <a:gd name="T72" fmla="*/ 369 h 3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0" h="369">
                    <a:moveTo>
                      <a:pt x="0" y="0"/>
                    </a:moveTo>
                    <a:lnTo>
                      <a:pt x="156" y="54"/>
                    </a:lnTo>
                    <a:lnTo>
                      <a:pt x="432" y="135"/>
                    </a:lnTo>
                    <a:lnTo>
                      <a:pt x="867" y="252"/>
                    </a:lnTo>
                    <a:lnTo>
                      <a:pt x="1113" y="306"/>
                    </a:lnTo>
                    <a:lnTo>
                      <a:pt x="1203" y="213"/>
                    </a:lnTo>
                    <a:lnTo>
                      <a:pt x="1254" y="150"/>
                    </a:lnTo>
                    <a:lnTo>
                      <a:pt x="1326" y="78"/>
                    </a:lnTo>
                    <a:lnTo>
                      <a:pt x="1350" y="78"/>
                    </a:lnTo>
                    <a:lnTo>
                      <a:pt x="1290" y="150"/>
                    </a:lnTo>
                    <a:lnTo>
                      <a:pt x="1215" y="231"/>
                    </a:lnTo>
                    <a:lnTo>
                      <a:pt x="1134" y="312"/>
                    </a:lnTo>
                    <a:lnTo>
                      <a:pt x="1122" y="336"/>
                    </a:lnTo>
                    <a:lnTo>
                      <a:pt x="1122" y="357"/>
                    </a:lnTo>
                    <a:lnTo>
                      <a:pt x="1107" y="369"/>
                    </a:lnTo>
                    <a:lnTo>
                      <a:pt x="1107" y="327"/>
                    </a:lnTo>
                    <a:lnTo>
                      <a:pt x="963" y="300"/>
                    </a:lnTo>
                    <a:lnTo>
                      <a:pt x="588" y="210"/>
                    </a:lnTo>
                    <a:lnTo>
                      <a:pt x="300" y="126"/>
                    </a:lnTo>
                    <a:lnTo>
                      <a:pt x="168" y="81"/>
                    </a:lnTo>
                    <a:lnTo>
                      <a:pt x="69" y="45"/>
                    </a:lnTo>
                    <a:lnTo>
                      <a:pt x="15"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31" name="Freeform 23"/>
              <p:cNvSpPr>
                <a:spLocks noChangeArrowheads="1"/>
              </p:cNvSpPr>
              <p:nvPr/>
            </p:nvSpPr>
            <p:spPr bwMode="auto">
              <a:xfrm>
                <a:off x="2780" y="1370"/>
                <a:ext cx="142" cy="46"/>
              </a:xfrm>
              <a:custGeom>
                <a:avLst/>
                <a:gdLst>
                  <a:gd name="T0" fmla="*/ 0 w 651"/>
                  <a:gd name="T1" fmla="*/ 0 h 243"/>
                  <a:gd name="T2" fmla="*/ 4 w 651"/>
                  <a:gd name="T3" fmla="*/ 1 h 243"/>
                  <a:gd name="T4" fmla="*/ 7 w 651"/>
                  <a:gd name="T5" fmla="*/ 1 h 243"/>
                  <a:gd name="T6" fmla="*/ 7 w 651"/>
                  <a:gd name="T7" fmla="*/ 2 h 243"/>
                  <a:gd name="T8" fmla="*/ 5 w 651"/>
                  <a:gd name="T9" fmla="*/ 2 h 243"/>
                  <a:gd name="T10" fmla="*/ 1 w 651"/>
                  <a:gd name="T11" fmla="*/ 1 h 243"/>
                  <a:gd name="T12" fmla="*/ 0 w 651"/>
                  <a:gd name="T13" fmla="*/ 1 h 243"/>
                  <a:gd name="T14" fmla="*/ 0 w 65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651"/>
                  <a:gd name="T25" fmla="*/ 0 h 243"/>
                  <a:gd name="T26" fmla="*/ 651 w 65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1" h="243">
                    <a:moveTo>
                      <a:pt x="9" y="0"/>
                    </a:moveTo>
                    <a:lnTo>
                      <a:pt x="378" y="90"/>
                    </a:lnTo>
                    <a:lnTo>
                      <a:pt x="651" y="132"/>
                    </a:lnTo>
                    <a:lnTo>
                      <a:pt x="648" y="243"/>
                    </a:lnTo>
                    <a:lnTo>
                      <a:pt x="465" y="222"/>
                    </a:lnTo>
                    <a:lnTo>
                      <a:pt x="69" y="138"/>
                    </a:lnTo>
                    <a:lnTo>
                      <a:pt x="0" y="114"/>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32" name="Freeform 24"/>
              <p:cNvSpPr>
                <a:spLocks noChangeArrowheads="1"/>
              </p:cNvSpPr>
              <p:nvPr/>
            </p:nvSpPr>
            <p:spPr bwMode="auto">
              <a:xfrm>
                <a:off x="2746" y="1387"/>
                <a:ext cx="223" cy="51"/>
              </a:xfrm>
              <a:custGeom>
                <a:avLst/>
                <a:gdLst>
                  <a:gd name="T0" fmla="*/ 0 w 1017"/>
                  <a:gd name="T1" fmla="*/ 1 h 270"/>
                  <a:gd name="T2" fmla="*/ 1 w 1017"/>
                  <a:gd name="T3" fmla="*/ 0 h 270"/>
                  <a:gd name="T4" fmla="*/ 1 w 1017"/>
                  <a:gd name="T5" fmla="*/ 0 h 270"/>
                  <a:gd name="T6" fmla="*/ 1 w 1017"/>
                  <a:gd name="T7" fmla="*/ 0 h 270"/>
                  <a:gd name="T8" fmla="*/ 2 w 1017"/>
                  <a:gd name="T9" fmla="*/ 0 h 270"/>
                  <a:gd name="T10" fmla="*/ 6 w 1017"/>
                  <a:gd name="T11" fmla="*/ 1 h 270"/>
                  <a:gd name="T12" fmla="*/ 7 w 1017"/>
                  <a:gd name="T13" fmla="*/ 1 h 270"/>
                  <a:gd name="T14" fmla="*/ 9 w 1017"/>
                  <a:gd name="T15" fmla="*/ 1 h 270"/>
                  <a:gd name="T16" fmla="*/ 9 w 1017"/>
                  <a:gd name="T17" fmla="*/ 1 h 270"/>
                  <a:gd name="T18" fmla="*/ 10 w 1017"/>
                  <a:gd name="T19" fmla="*/ 0 h 270"/>
                  <a:gd name="T20" fmla="*/ 11 w 1017"/>
                  <a:gd name="T21" fmla="*/ 0 h 270"/>
                  <a:gd name="T22" fmla="*/ 11 w 1017"/>
                  <a:gd name="T23" fmla="*/ 0 h 270"/>
                  <a:gd name="T24" fmla="*/ 11 w 1017"/>
                  <a:gd name="T25" fmla="*/ 1 h 270"/>
                  <a:gd name="T26" fmla="*/ 11 w 1017"/>
                  <a:gd name="T27" fmla="*/ 1 h 270"/>
                  <a:gd name="T28" fmla="*/ 9 w 1017"/>
                  <a:gd name="T29" fmla="*/ 2 h 270"/>
                  <a:gd name="T30" fmla="*/ 9 w 1017"/>
                  <a:gd name="T31" fmla="*/ 2 h 270"/>
                  <a:gd name="T32" fmla="*/ 8 w 1017"/>
                  <a:gd name="T33" fmla="*/ 2 h 270"/>
                  <a:gd name="T34" fmla="*/ 4 w 1017"/>
                  <a:gd name="T35" fmla="*/ 1 h 270"/>
                  <a:gd name="T36" fmla="*/ 0 w 1017"/>
                  <a:gd name="T37" fmla="*/ 1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7"/>
                  <a:gd name="T58" fmla="*/ 0 h 270"/>
                  <a:gd name="T59" fmla="*/ 1017 w 1017"/>
                  <a:gd name="T60" fmla="*/ 270 h 2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7" h="270">
                    <a:moveTo>
                      <a:pt x="0" y="84"/>
                    </a:moveTo>
                    <a:cubicBezTo>
                      <a:pt x="6" y="82"/>
                      <a:pt x="33" y="68"/>
                      <a:pt x="54" y="54"/>
                    </a:cubicBezTo>
                    <a:lnTo>
                      <a:pt x="129" y="0"/>
                    </a:lnTo>
                    <a:lnTo>
                      <a:pt x="132" y="42"/>
                    </a:lnTo>
                    <a:lnTo>
                      <a:pt x="198" y="60"/>
                    </a:lnTo>
                    <a:lnTo>
                      <a:pt x="549" y="138"/>
                    </a:lnTo>
                    <a:lnTo>
                      <a:pt x="699" y="162"/>
                    </a:lnTo>
                    <a:lnTo>
                      <a:pt x="813" y="174"/>
                    </a:lnTo>
                    <a:lnTo>
                      <a:pt x="888" y="126"/>
                    </a:lnTo>
                    <a:lnTo>
                      <a:pt x="963" y="54"/>
                    </a:lnTo>
                    <a:lnTo>
                      <a:pt x="1008" y="30"/>
                    </a:lnTo>
                    <a:lnTo>
                      <a:pt x="1017" y="48"/>
                    </a:lnTo>
                    <a:lnTo>
                      <a:pt x="1014" y="156"/>
                    </a:lnTo>
                    <a:lnTo>
                      <a:pt x="1011" y="159"/>
                    </a:lnTo>
                    <a:lnTo>
                      <a:pt x="867" y="255"/>
                    </a:lnTo>
                    <a:lnTo>
                      <a:pt x="819" y="270"/>
                    </a:lnTo>
                    <a:lnTo>
                      <a:pt x="744" y="261"/>
                    </a:lnTo>
                    <a:lnTo>
                      <a:pt x="387" y="189"/>
                    </a:lnTo>
                    <a:lnTo>
                      <a:pt x="0" y="84"/>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33" name="Freeform 25"/>
              <p:cNvSpPr>
                <a:spLocks noChangeArrowheads="1"/>
              </p:cNvSpPr>
              <p:nvPr/>
            </p:nvSpPr>
            <p:spPr bwMode="auto">
              <a:xfrm>
                <a:off x="2829" y="1444"/>
                <a:ext cx="94" cy="44"/>
              </a:xfrm>
              <a:custGeom>
                <a:avLst/>
                <a:gdLst>
                  <a:gd name="T0" fmla="*/ 0 w 104"/>
                  <a:gd name="T1" fmla="*/ 19 h 56"/>
                  <a:gd name="T2" fmla="*/ 29 w 104"/>
                  <a:gd name="T3" fmla="*/ 0 h 56"/>
                  <a:gd name="T4" fmla="*/ 77 w 104"/>
                  <a:gd name="T5" fmla="*/ 6 h 56"/>
                  <a:gd name="T6" fmla="*/ 44 w 104"/>
                  <a:gd name="T7" fmla="*/ 28 h 56"/>
                  <a:gd name="T8" fmla="*/ 0 w 104"/>
                  <a:gd name="T9" fmla="*/ 19 h 56"/>
                  <a:gd name="T10" fmla="*/ 0 60000 65536"/>
                  <a:gd name="T11" fmla="*/ 0 60000 65536"/>
                  <a:gd name="T12" fmla="*/ 0 60000 65536"/>
                  <a:gd name="T13" fmla="*/ 0 60000 65536"/>
                  <a:gd name="T14" fmla="*/ 0 60000 65536"/>
                  <a:gd name="T15" fmla="*/ 0 w 104"/>
                  <a:gd name="T16" fmla="*/ 0 h 56"/>
                  <a:gd name="T17" fmla="*/ 104 w 104"/>
                  <a:gd name="T18" fmla="*/ 56 h 56"/>
                </a:gdLst>
                <a:ahLst/>
                <a:cxnLst>
                  <a:cxn ang="T10">
                    <a:pos x="T0" y="T1"/>
                  </a:cxn>
                  <a:cxn ang="T11">
                    <a:pos x="T2" y="T3"/>
                  </a:cxn>
                  <a:cxn ang="T12">
                    <a:pos x="T4" y="T5"/>
                  </a:cxn>
                  <a:cxn ang="T13">
                    <a:pos x="T6" y="T7"/>
                  </a:cxn>
                  <a:cxn ang="T14">
                    <a:pos x="T8" y="T9"/>
                  </a:cxn>
                </a:cxnLst>
                <a:rect l="T15" t="T16" r="T17" b="T18"/>
                <a:pathLst>
                  <a:path w="104" h="56">
                    <a:moveTo>
                      <a:pt x="0" y="38"/>
                    </a:moveTo>
                    <a:lnTo>
                      <a:pt x="39" y="0"/>
                    </a:lnTo>
                    <a:lnTo>
                      <a:pt x="104" y="12"/>
                    </a:lnTo>
                    <a:lnTo>
                      <a:pt x="60" y="56"/>
                    </a:lnTo>
                    <a:lnTo>
                      <a:pt x="0" y="38"/>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34" name="Freeform 26"/>
              <p:cNvSpPr>
                <a:spLocks noChangeArrowheads="1"/>
              </p:cNvSpPr>
              <p:nvPr/>
            </p:nvSpPr>
            <p:spPr bwMode="auto">
              <a:xfrm>
                <a:off x="2770" y="1386"/>
                <a:ext cx="195" cy="39"/>
              </a:xfrm>
              <a:custGeom>
                <a:avLst/>
                <a:gdLst>
                  <a:gd name="T0" fmla="*/ 0 w 891"/>
                  <a:gd name="T1" fmla="*/ 0 h 207"/>
                  <a:gd name="T2" fmla="*/ 0 w 891"/>
                  <a:gd name="T3" fmla="*/ 0 h 207"/>
                  <a:gd name="T4" fmla="*/ 1 w 891"/>
                  <a:gd name="T5" fmla="*/ 0 h 207"/>
                  <a:gd name="T6" fmla="*/ 4 w 891"/>
                  <a:gd name="T7" fmla="*/ 1 h 207"/>
                  <a:gd name="T8" fmla="*/ 7 w 891"/>
                  <a:gd name="T9" fmla="*/ 1 h 207"/>
                  <a:gd name="T10" fmla="*/ 8 w 891"/>
                  <a:gd name="T11" fmla="*/ 1 h 207"/>
                  <a:gd name="T12" fmla="*/ 8 w 891"/>
                  <a:gd name="T13" fmla="*/ 1 h 207"/>
                  <a:gd name="T14" fmla="*/ 9 w 891"/>
                  <a:gd name="T15" fmla="*/ 0 h 207"/>
                  <a:gd name="T16" fmla="*/ 9 w 891"/>
                  <a:gd name="T17" fmla="*/ 0 h 207"/>
                  <a:gd name="T18" fmla="*/ 9 w 891"/>
                  <a:gd name="T19" fmla="*/ 1 h 207"/>
                  <a:gd name="T20" fmla="*/ 8 w 891"/>
                  <a:gd name="T21" fmla="*/ 1 h 207"/>
                  <a:gd name="T22" fmla="*/ 8 w 891"/>
                  <a:gd name="T23" fmla="*/ 1 h 207"/>
                  <a:gd name="T24" fmla="*/ 7 w 891"/>
                  <a:gd name="T25" fmla="*/ 1 h 207"/>
                  <a:gd name="T26" fmla="*/ 6 w 891"/>
                  <a:gd name="T27" fmla="*/ 1 h 207"/>
                  <a:gd name="T28" fmla="*/ 4 w 891"/>
                  <a:gd name="T29" fmla="*/ 1 h 207"/>
                  <a:gd name="T30" fmla="*/ 0 w 891"/>
                  <a:gd name="T31" fmla="*/ 0 h 207"/>
                  <a:gd name="T32" fmla="*/ 0 w 891"/>
                  <a:gd name="T33" fmla="*/ 0 h 207"/>
                  <a:gd name="T34" fmla="*/ 0 w 891"/>
                  <a:gd name="T35" fmla="*/ 0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1"/>
                  <a:gd name="T55" fmla="*/ 0 h 207"/>
                  <a:gd name="T56" fmla="*/ 891 w 891"/>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1" h="207">
                    <a:moveTo>
                      <a:pt x="21" y="0"/>
                    </a:moveTo>
                    <a:lnTo>
                      <a:pt x="27" y="42"/>
                    </a:lnTo>
                    <a:lnTo>
                      <a:pt x="75" y="54"/>
                    </a:lnTo>
                    <a:lnTo>
                      <a:pt x="402" y="129"/>
                    </a:lnTo>
                    <a:lnTo>
                      <a:pt x="672" y="177"/>
                    </a:lnTo>
                    <a:lnTo>
                      <a:pt x="726" y="168"/>
                    </a:lnTo>
                    <a:lnTo>
                      <a:pt x="795" y="114"/>
                    </a:lnTo>
                    <a:lnTo>
                      <a:pt x="843" y="57"/>
                    </a:lnTo>
                    <a:lnTo>
                      <a:pt x="891" y="27"/>
                    </a:lnTo>
                    <a:lnTo>
                      <a:pt x="852" y="90"/>
                    </a:lnTo>
                    <a:lnTo>
                      <a:pt x="780" y="177"/>
                    </a:lnTo>
                    <a:lnTo>
                      <a:pt x="738" y="207"/>
                    </a:lnTo>
                    <a:lnTo>
                      <a:pt x="696" y="207"/>
                    </a:lnTo>
                    <a:lnTo>
                      <a:pt x="579" y="189"/>
                    </a:lnTo>
                    <a:lnTo>
                      <a:pt x="342" y="138"/>
                    </a:lnTo>
                    <a:lnTo>
                      <a:pt x="21" y="60"/>
                    </a:lnTo>
                    <a:lnTo>
                      <a:pt x="0" y="45"/>
                    </a:lnTo>
                    <a:lnTo>
                      <a:pt x="21"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35" name="Freeform 27"/>
              <p:cNvSpPr>
                <a:spLocks noChangeArrowheads="1"/>
              </p:cNvSpPr>
              <p:nvPr/>
            </p:nvSpPr>
            <p:spPr bwMode="auto">
              <a:xfrm>
                <a:off x="2927" y="1422"/>
                <a:ext cx="40" cy="20"/>
              </a:xfrm>
              <a:custGeom>
                <a:avLst/>
                <a:gdLst>
                  <a:gd name="T0" fmla="*/ 0 w 180"/>
                  <a:gd name="T1" fmla="*/ 1 h 102"/>
                  <a:gd name="T2" fmla="*/ 1 w 180"/>
                  <a:gd name="T3" fmla="*/ 0 h 102"/>
                  <a:gd name="T4" fmla="*/ 2 w 180"/>
                  <a:gd name="T5" fmla="*/ 0 h 102"/>
                  <a:gd name="T6" fmla="*/ 2 w 180"/>
                  <a:gd name="T7" fmla="*/ 0 h 102"/>
                  <a:gd name="T8" fmla="*/ 1 w 180"/>
                  <a:gd name="T9" fmla="*/ 1 h 102"/>
                  <a:gd name="T10" fmla="*/ 0 w 180"/>
                  <a:gd name="T11" fmla="*/ 1 h 102"/>
                  <a:gd name="T12" fmla="*/ 0 60000 65536"/>
                  <a:gd name="T13" fmla="*/ 0 60000 65536"/>
                  <a:gd name="T14" fmla="*/ 0 60000 65536"/>
                  <a:gd name="T15" fmla="*/ 0 60000 65536"/>
                  <a:gd name="T16" fmla="*/ 0 60000 65536"/>
                  <a:gd name="T17" fmla="*/ 0 60000 65536"/>
                  <a:gd name="T18" fmla="*/ 0 w 180"/>
                  <a:gd name="T19" fmla="*/ 0 h 102"/>
                  <a:gd name="T20" fmla="*/ 180 w 18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80" h="102">
                    <a:moveTo>
                      <a:pt x="0" y="102"/>
                    </a:moveTo>
                    <a:lnTo>
                      <a:pt x="84" y="51"/>
                    </a:lnTo>
                    <a:lnTo>
                      <a:pt x="180" y="0"/>
                    </a:lnTo>
                    <a:lnTo>
                      <a:pt x="177" y="27"/>
                    </a:lnTo>
                    <a:lnTo>
                      <a:pt x="57" y="96"/>
                    </a:lnTo>
                    <a:lnTo>
                      <a:pt x="0" y="102"/>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36" name="Freeform 28"/>
              <p:cNvSpPr>
                <a:spLocks noChangeArrowheads="1"/>
              </p:cNvSpPr>
              <p:nvPr/>
            </p:nvSpPr>
            <p:spPr bwMode="auto">
              <a:xfrm>
                <a:off x="2925" y="1397"/>
                <a:ext cx="23" cy="17"/>
              </a:xfrm>
              <a:custGeom>
                <a:avLst/>
                <a:gdLst>
                  <a:gd name="T0" fmla="*/ 0 w 102"/>
                  <a:gd name="T1" fmla="*/ 0 h 90"/>
                  <a:gd name="T2" fmla="*/ 1 w 102"/>
                  <a:gd name="T3" fmla="*/ 0 h 90"/>
                  <a:gd name="T4" fmla="*/ 0 w 102"/>
                  <a:gd name="T5" fmla="*/ 0 h 90"/>
                  <a:gd name="T6" fmla="*/ 0 w 102"/>
                  <a:gd name="T7" fmla="*/ 1 h 90"/>
                  <a:gd name="T8" fmla="*/ 0 w 102"/>
                  <a:gd name="T9" fmla="*/ 0 h 90"/>
                  <a:gd name="T10" fmla="*/ 0 60000 65536"/>
                  <a:gd name="T11" fmla="*/ 0 60000 65536"/>
                  <a:gd name="T12" fmla="*/ 0 60000 65536"/>
                  <a:gd name="T13" fmla="*/ 0 60000 65536"/>
                  <a:gd name="T14" fmla="*/ 0 60000 65536"/>
                  <a:gd name="T15" fmla="*/ 0 w 102"/>
                  <a:gd name="T16" fmla="*/ 0 h 90"/>
                  <a:gd name="T17" fmla="*/ 102 w 102"/>
                  <a:gd name="T18" fmla="*/ 90 h 90"/>
                </a:gdLst>
                <a:ahLst/>
                <a:cxnLst>
                  <a:cxn ang="T10">
                    <a:pos x="T0" y="T1"/>
                  </a:cxn>
                  <a:cxn ang="T11">
                    <a:pos x="T2" y="T3"/>
                  </a:cxn>
                  <a:cxn ang="T12">
                    <a:pos x="T4" y="T5"/>
                  </a:cxn>
                  <a:cxn ang="T13">
                    <a:pos x="T6" y="T7"/>
                  </a:cxn>
                  <a:cxn ang="T14">
                    <a:pos x="T8" y="T9"/>
                  </a:cxn>
                </a:cxnLst>
                <a:rect l="T15" t="T16" r="T17" b="T18"/>
                <a:pathLst>
                  <a:path w="102" h="90">
                    <a:moveTo>
                      <a:pt x="0" y="0"/>
                    </a:moveTo>
                    <a:lnTo>
                      <a:pt x="102" y="0"/>
                    </a:lnTo>
                    <a:lnTo>
                      <a:pt x="45" y="45"/>
                    </a:lnTo>
                    <a:lnTo>
                      <a:pt x="0" y="90"/>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37" name="Freeform 29"/>
              <p:cNvSpPr>
                <a:spLocks noChangeArrowheads="1"/>
              </p:cNvSpPr>
              <p:nvPr/>
            </p:nvSpPr>
            <p:spPr bwMode="auto">
              <a:xfrm>
                <a:off x="2764" y="1213"/>
                <a:ext cx="170" cy="161"/>
              </a:xfrm>
              <a:custGeom>
                <a:avLst/>
                <a:gdLst>
                  <a:gd name="T0" fmla="*/ 0 w 780"/>
                  <a:gd name="T1" fmla="*/ 0 h 852"/>
                  <a:gd name="T2" fmla="*/ 0 w 780"/>
                  <a:gd name="T3" fmla="*/ 3 h 852"/>
                  <a:gd name="T4" fmla="*/ 0 w 780"/>
                  <a:gd name="T5" fmla="*/ 5 h 852"/>
                  <a:gd name="T6" fmla="*/ 3 w 780"/>
                  <a:gd name="T7" fmla="*/ 5 h 852"/>
                  <a:gd name="T8" fmla="*/ 7 w 780"/>
                  <a:gd name="T9" fmla="*/ 6 h 852"/>
                  <a:gd name="T10" fmla="*/ 8 w 780"/>
                  <a:gd name="T11" fmla="*/ 6 h 852"/>
                  <a:gd name="T12" fmla="*/ 8 w 780"/>
                  <a:gd name="T13" fmla="*/ 3 h 852"/>
                  <a:gd name="T14" fmla="*/ 8 w 780"/>
                  <a:gd name="T15" fmla="*/ 2 h 852"/>
                  <a:gd name="T16" fmla="*/ 8 w 780"/>
                  <a:gd name="T17" fmla="*/ 1 h 852"/>
                  <a:gd name="T18" fmla="*/ 3 w 780"/>
                  <a:gd name="T19" fmla="*/ 0 h 852"/>
                  <a:gd name="T20" fmla="*/ 0 w 780"/>
                  <a:gd name="T21" fmla="*/ 0 h 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0"/>
                  <a:gd name="T34" fmla="*/ 0 h 852"/>
                  <a:gd name="T35" fmla="*/ 780 w 780"/>
                  <a:gd name="T36" fmla="*/ 852 h 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0" h="852">
                    <a:moveTo>
                      <a:pt x="36" y="0"/>
                    </a:moveTo>
                    <a:lnTo>
                      <a:pt x="9" y="417"/>
                    </a:lnTo>
                    <a:lnTo>
                      <a:pt x="0" y="726"/>
                    </a:lnTo>
                    <a:lnTo>
                      <a:pt x="294" y="804"/>
                    </a:lnTo>
                    <a:lnTo>
                      <a:pt x="660" y="852"/>
                    </a:lnTo>
                    <a:lnTo>
                      <a:pt x="765" y="843"/>
                    </a:lnTo>
                    <a:lnTo>
                      <a:pt x="780" y="480"/>
                    </a:lnTo>
                    <a:lnTo>
                      <a:pt x="768" y="285"/>
                    </a:lnTo>
                    <a:lnTo>
                      <a:pt x="756" y="159"/>
                    </a:lnTo>
                    <a:lnTo>
                      <a:pt x="324" y="57"/>
                    </a:lnTo>
                    <a:lnTo>
                      <a:pt x="36"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38" name="Freeform 30"/>
              <p:cNvSpPr>
                <a:spLocks noChangeArrowheads="1"/>
              </p:cNvSpPr>
              <p:nvPr/>
            </p:nvSpPr>
            <p:spPr bwMode="auto">
              <a:xfrm>
                <a:off x="2764" y="1213"/>
                <a:ext cx="171" cy="168"/>
              </a:xfrm>
              <a:custGeom>
                <a:avLst/>
                <a:gdLst>
                  <a:gd name="T0" fmla="*/ 1 w 186"/>
                  <a:gd name="T1" fmla="*/ 0 h 208"/>
                  <a:gd name="T2" fmla="*/ 144 w 186"/>
                  <a:gd name="T3" fmla="*/ 19 h 208"/>
                  <a:gd name="T4" fmla="*/ 143 w 186"/>
                  <a:gd name="T5" fmla="*/ 110 h 208"/>
                  <a:gd name="T6" fmla="*/ 0 w 186"/>
                  <a:gd name="T7" fmla="*/ 92 h 208"/>
                  <a:gd name="T8" fmla="*/ 1 w 186"/>
                  <a:gd name="T9" fmla="*/ 0 h 208"/>
                  <a:gd name="T10" fmla="*/ 0 60000 65536"/>
                  <a:gd name="T11" fmla="*/ 0 60000 65536"/>
                  <a:gd name="T12" fmla="*/ 0 60000 65536"/>
                  <a:gd name="T13" fmla="*/ 0 60000 65536"/>
                  <a:gd name="T14" fmla="*/ 0 60000 65536"/>
                  <a:gd name="T15" fmla="*/ 0 w 186"/>
                  <a:gd name="T16" fmla="*/ 0 h 208"/>
                  <a:gd name="T17" fmla="*/ 186 w 186"/>
                  <a:gd name="T18" fmla="*/ 208 h 208"/>
                </a:gdLst>
                <a:ahLst/>
                <a:cxnLst>
                  <a:cxn ang="T10">
                    <a:pos x="T0" y="T1"/>
                  </a:cxn>
                  <a:cxn ang="T11">
                    <a:pos x="T2" y="T3"/>
                  </a:cxn>
                  <a:cxn ang="T12">
                    <a:pos x="T4" y="T5"/>
                  </a:cxn>
                  <a:cxn ang="T13">
                    <a:pos x="T6" y="T7"/>
                  </a:cxn>
                  <a:cxn ang="T14">
                    <a:pos x="T8" y="T9"/>
                  </a:cxn>
                </a:cxnLst>
                <a:rect l="T15" t="T16" r="T17" b="T18"/>
                <a:pathLst>
                  <a:path w="186" h="208">
                    <a:moveTo>
                      <a:pt x="1" y="0"/>
                    </a:moveTo>
                    <a:lnTo>
                      <a:pt x="186" y="35"/>
                    </a:lnTo>
                    <a:lnTo>
                      <a:pt x="184" y="208"/>
                    </a:lnTo>
                    <a:lnTo>
                      <a:pt x="0" y="174"/>
                    </a:lnTo>
                    <a:lnTo>
                      <a:pt x="1" y="0"/>
                    </a:lnTo>
                    <a:close/>
                  </a:path>
                </a:pathLst>
              </a:custGeom>
              <a:solidFill>
                <a:srgbClr val="989898"/>
              </a:solidFill>
              <a:ln w="9525">
                <a:noFill/>
                <a:round/>
                <a:headEnd/>
                <a:tailEnd/>
              </a:ln>
            </p:spPr>
            <p:txBody>
              <a:bodyPr wrap="none" anchor="ctr">
                <a:prstTxWarp prst="textNoShape">
                  <a:avLst/>
                </a:prstTxWarp>
              </a:bodyPr>
              <a:lstStyle/>
              <a:p>
                <a:endParaRPr lang="en-US"/>
              </a:p>
            </p:txBody>
          </p:sp>
          <p:sp>
            <p:nvSpPr>
              <p:cNvPr id="201839" name="Freeform 31"/>
              <p:cNvSpPr>
                <a:spLocks noChangeArrowheads="1"/>
              </p:cNvSpPr>
              <p:nvPr/>
            </p:nvSpPr>
            <p:spPr bwMode="auto">
              <a:xfrm>
                <a:off x="2757" y="1192"/>
                <a:ext cx="235" cy="198"/>
              </a:xfrm>
              <a:custGeom>
                <a:avLst/>
                <a:gdLst>
                  <a:gd name="T0" fmla="*/ 0 w 1074"/>
                  <a:gd name="T1" fmla="*/ 0 h 1044"/>
                  <a:gd name="T2" fmla="*/ 1 w 1074"/>
                  <a:gd name="T3" fmla="*/ 0 h 1044"/>
                  <a:gd name="T4" fmla="*/ 6 w 1074"/>
                  <a:gd name="T5" fmla="*/ 1 h 1044"/>
                  <a:gd name="T6" fmla="*/ 9 w 1074"/>
                  <a:gd name="T7" fmla="*/ 1 h 1044"/>
                  <a:gd name="T8" fmla="*/ 9 w 1074"/>
                  <a:gd name="T9" fmla="*/ 1 h 1044"/>
                  <a:gd name="T10" fmla="*/ 11 w 1074"/>
                  <a:gd name="T11" fmla="*/ 0 h 1044"/>
                  <a:gd name="T12" fmla="*/ 11 w 1074"/>
                  <a:gd name="T13" fmla="*/ 0 h 1044"/>
                  <a:gd name="T14" fmla="*/ 11 w 1074"/>
                  <a:gd name="T15" fmla="*/ 0 h 1044"/>
                  <a:gd name="T16" fmla="*/ 10 w 1074"/>
                  <a:gd name="T17" fmla="*/ 1 h 1044"/>
                  <a:gd name="T18" fmla="*/ 10 w 1074"/>
                  <a:gd name="T19" fmla="*/ 1 h 1044"/>
                  <a:gd name="T20" fmla="*/ 10 w 1074"/>
                  <a:gd name="T21" fmla="*/ 2 h 1044"/>
                  <a:gd name="T22" fmla="*/ 10 w 1074"/>
                  <a:gd name="T23" fmla="*/ 5 h 1044"/>
                  <a:gd name="T24" fmla="*/ 9 w 1074"/>
                  <a:gd name="T25" fmla="*/ 6 h 1044"/>
                  <a:gd name="T26" fmla="*/ 9 w 1074"/>
                  <a:gd name="T27" fmla="*/ 7 h 1044"/>
                  <a:gd name="T28" fmla="*/ 9 w 1074"/>
                  <a:gd name="T29" fmla="*/ 7 h 1044"/>
                  <a:gd name="T30" fmla="*/ 9 w 1074"/>
                  <a:gd name="T31" fmla="*/ 7 h 1044"/>
                  <a:gd name="T32" fmla="*/ 9 w 1074"/>
                  <a:gd name="T33" fmla="*/ 6 h 1044"/>
                  <a:gd name="T34" fmla="*/ 9 w 1074"/>
                  <a:gd name="T35" fmla="*/ 4 h 1044"/>
                  <a:gd name="T36" fmla="*/ 9 w 1074"/>
                  <a:gd name="T37" fmla="*/ 2 h 1044"/>
                  <a:gd name="T38" fmla="*/ 9 w 1074"/>
                  <a:gd name="T39" fmla="*/ 1 h 1044"/>
                  <a:gd name="T40" fmla="*/ 7 w 1074"/>
                  <a:gd name="T41" fmla="*/ 1 h 1044"/>
                  <a:gd name="T42" fmla="*/ 4 w 1074"/>
                  <a:gd name="T43" fmla="*/ 1 h 1044"/>
                  <a:gd name="T44" fmla="*/ 1 w 1074"/>
                  <a:gd name="T45" fmla="*/ 0 h 1044"/>
                  <a:gd name="T46" fmla="*/ 0 w 1074"/>
                  <a:gd name="T47" fmla="*/ 0 h 1044"/>
                  <a:gd name="T48" fmla="*/ 0 w 1074"/>
                  <a:gd name="T49" fmla="*/ 0 h 1044"/>
                  <a:gd name="T50" fmla="*/ 0 w 1074"/>
                  <a:gd name="T51" fmla="*/ 0 h 10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4"/>
                  <a:gd name="T79" fmla="*/ 0 h 1044"/>
                  <a:gd name="T80" fmla="*/ 1074 w 1074"/>
                  <a:gd name="T81" fmla="*/ 1044 h 10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4" h="1044">
                    <a:moveTo>
                      <a:pt x="3" y="0"/>
                    </a:moveTo>
                    <a:lnTo>
                      <a:pt x="114" y="9"/>
                    </a:lnTo>
                    <a:lnTo>
                      <a:pt x="546" y="84"/>
                    </a:lnTo>
                    <a:lnTo>
                      <a:pt x="867" y="156"/>
                    </a:lnTo>
                    <a:lnTo>
                      <a:pt x="906" y="156"/>
                    </a:lnTo>
                    <a:lnTo>
                      <a:pt x="1023" y="69"/>
                    </a:lnTo>
                    <a:lnTo>
                      <a:pt x="1074" y="39"/>
                    </a:lnTo>
                    <a:lnTo>
                      <a:pt x="1062" y="66"/>
                    </a:lnTo>
                    <a:lnTo>
                      <a:pt x="963" y="141"/>
                    </a:lnTo>
                    <a:lnTo>
                      <a:pt x="921" y="186"/>
                    </a:lnTo>
                    <a:lnTo>
                      <a:pt x="921" y="351"/>
                    </a:lnTo>
                    <a:lnTo>
                      <a:pt x="924" y="660"/>
                    </a:lnTo>
                    <a:lnTo>
                      <a:pt x="906" y="891"/>
                    </a:lnTo>
                    <a:lnTo>
                      <a:pt x="903" y="975"/>
                    </a:lnTo>
                    <a:lnTo>
                      <a:pt x="882" y="1044"/>
                    </a:lnTo>
                    <a:lnTo>
                      <a:pt x="876" y="981"/>
                    </a:lnTo>
                    <a:lnTo>
                      <a:pt x="894" y="828"/>
                    </a:lnTo>
                    <a:lnTo>
                      <a:pt x="906" y="519"/>
                    </a:lnTo>
                    <a:lnTo>
                      <a:pt x="891" y="243"/>
                    </a:lnTo>
                    <a:lnTo>
                      <a:pt x="888" y="177"/>
                    </a:lnTo>
                    <a:lnTo>
                      <a:pt x="654" y="138"/>
                    </a:lnTo>
                    <a:lnTo>
                      <a:pt x="354" y="72"/>
                    </a:lnTo>
                    <a:lnTo>
                      <a:pt x="129" y="33"/>
                    </a:lnTo>
                    <a:lnTo>
                      <a:pt x="33" y="21"/>
                    </a:lnTo>
                    <a:lnTo>
                      <a:pt x="0" y="18"/>
                    </a:lnTo>
                    <a:lnTo>
                      <a:pt x="3"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40" name="Freeform 32"/>
              <p:cNvSpPr>
                <a:spLocks noChangeArrowheads="1"/>
              </p:cNvSpPr>
              <p:nvPr/>
            </p:nvSpPr>
            <p:spPr bwMode="auto">
              <a:xfrm>
                <a:off x="2998" y="1181"/>
                <a:ext cx="26" cy="17"/>
              </a:xfrm>
              <a:custGeom>
                <a:avLst/>
                <a:gdLst>
                  <a:gd name="T0" fmla="*/ 0 w 120"/>
                  <a:gd name="T1" fmla="*/ 1 h 84"/>
                  <a:gd name="T2" fmla="*/ 1 w 120"/>
                  <a:gd name="T3" fmla="*/ 0 h 84"/>
                  <a:gd name="T4" fmla="*/ 1 w 120"/>
                  <a:gd name="T5" fmla="*/ 0 h 84"/>
                  <a:gd name="T6" fmla="*/ 1 w 120"/>
                  <a:gd name="T7" fmla="*/ 0 h 84"/>
                  <a:gd name="T8" fmla="*/ 1 w 120"/>
                  <a:gd name="T9" fmla="*/ 0 h 84"/>
                  <a:gd name="T10" fmla="*/ 0 w 120"/>
                  <a:gd name="T11" fmla="*/ 1 h 84"/>
                  <a:gd name="T12" fmla="*/ 0 w 120"/>
                  <a:gd name="T13" fmla="*/ 1 h 84"/>
                  <a:gd name="T14" fmla="*/ 0 60000 65536"/>
                  <a:gd name="T15" fmla="*/ 0 60000 65536"/>
                  <a:gd name="T16" fmla="*/ 0 60000 65536"/>
                  <a:gd name="T17" fmla="*/ 0 60000 65536"/>
                  <a:gd name="T18" fmla="*/ 0 60000 65536"/>
                  <a:gd name="T19" fmla="*/ 0 60000 65536"/>
                  <a:gd name="T20" fmla="*/ 0 60000 65536"/>
                  <a:gd name="T21" fmla="*/ 0 w 120"/>
                  <a:gd name="T22" fmla="*/ 0 h 84"/>
                  <a:gd name="T23" fmla="*/ 120 w 12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4">
                    <a:moveTo>
                      <a:pt x="0" y="72"/>
                    </a:moveTo>
                    <a:lnTo>
                      <a:pt x="87" y="9"/>
                    </a:lnTo>
                    <a:lnTo>
                      <a:pt x="117" y="0"/>
                    </a:lnTo>
                    <a:lnTo>
                      <a:pt x="120" y="9"/>
                    </a:lnTo>
                    <a:lnTo>
                      <a:pt x="78" y="45"/>
                    </a:lnTo>
                    <a:lnTo>
                      <a:pt x="9" y="84"/>
                    </a:lnTo>
                    <a:lnTo>
                      <a:pt x="0" y="72"/>
                    </a:lnTo>
                    <a:close/>
                  </a:path>
                </a:pathLst>
              </a:custGeom>
              <a:solidFill>
                <a:srgbClr val="FFFFFF"/>
              </a:solidFill>
              <a:ln w="9525">
                <a:noFill/>
                <a:round/>
                <a:headEnd/>
                <a:tailEnd/>
              </a:ln>
            </p:spPr>
            <p:txBody>
              <a:bodyPr wrap="none" anchor="ctr">
                <a:prstTxWarp prst="textNoShape">
                  <a:avLst/>
                </a:prstTxWarp>
              </a:bodyPr>
              <a:lstStyle/>
              <a:p>
                <a:endParaRPr lang="en-US"/>
              </a:p>
            </p:txBody>
          </p:sp>
          <p:grpSp>
            <p:nvGrpSpPr>
              <p:cNvPr id="201841" name="Group 33"/>
              <p:cNvGrpSpPr>
                <a:grpSpLocks/>
              </p:cNvGrpSpPr>
              <p:nvPr/>
            </p:nvGrpSpPr>
            <p:grpSpPr bwMode="auto">
              <a:xfrm>
                <a:off x="2658" y="1381"/>
                <a:ext cx="205" cy="110"/>
                <a:chOff x="2658" y="1381"/>
                <a:chExt cx="205" cy="110"/>
              </a:xfrm>
            </p:grpSpPr>
            <p:sp>
              <p:nvSpPr>
                <p:cNvPr id="201842" name="Freeform 34"/>
                <p:cNvSpPr>
                  <a:spLocks noChangeArrowheads="1"/>
                </p:cNvSpPr>
                <p:nvPr/>
              </p:nvSpPr>
              <p:spPr bwMode="auto">
                <a:xfrm rot="780000">
                  <a:off x="2695" y="1399"/>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43" name="Freeform 35"/>
                <p:cNvSpPr>
                  <a:spLocks noChangeArrowheads="1"/>
                </p:cNvSpPr>
                <p:nvPr/>
              </p:nvSpPr>
              <p:spPr bwMode="auto">
                <a:xfrm rot="780000">
                  <a:off x="2681" y="1415"/>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44" name="Freeform 36"/>
                <p:cNvSpPr>
                  <a:spLocks noChangeArrowheads="1"/>
                </p:cNvSpPr>
                <p:nvPr/>
              </p:nvSpPr>
              <p:spPr bwMode="auto">
                <a:xfrm rot="780000">
                  <a:off x="2666" y="1433"/>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45" name="Freeform 37"/>
                <p:cNvSpPr>
                  <a:spLocks noChangeArrowheads="1"/>
                </p:cNvSpPr>
                <p:nvPr/>
              </p:nvSpPr>
              <p:spPr bwMode="auto">
                <a:xfrm rot="780000">
                  <a:off x="2659" y="1451"/>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grpSp>
        </p:grpSp>
        <p:sp>
          <p:nvSpPr>
            <p:cNvPr id="201815" name="Text Box 38"/>
            <p:cNvSpPr txBox="1">
              <a:spLocks noChangeArrowheads="1"/>
            </p:cNvSpPr>
            <p:nvPr/>
          </p:nvSpPr>
          <p:spPr bwMode="auto">
            <a:xfrm>
              <a:off x="2866" y="1227"/>
              <a:ext cx="116" cy="212"/>
            </a:xfrm>
            <a:prstGeom prst="rect">
              <a:avLst/>
            </a:prstGeom>
            <a:noFill/>
            <a:ln w="9525">
              <a:noFill/>
              <a:round/>
              <a:headEnd/>
              <a:tailEnd/>
            </a:ln>
          </p:spPr>
          <p:txBody>
            <a:bodyPr wrap="none" anchor="ctr">
              <a:prstTxWarp prst="textNoShape">
                <a:avLst/>
              </a:prstTxWarp>
            </a:bodyPr>
            <a:lstStyle/>
            <a:p>
              <a:endParaRPr lang="en-US"/>
            </a:p>
          </p:txBody>
        </p:sp>
      </p:grpSp>
      <p:grpSp>
        <p:nvGrpSpPr>
          <p:cNvPr id="201736" name="Group 39"/>
          <p:cNvGrpSpPr>
            <a:grpSpLocks/>
          </p:cNvGrpSpPr>
          <p:nvPr/>
        </p:nvGrpSpPr>
        <p:grpSpPr bwMode="auto">
          <a:xfrm>
            <a:off x="6288088" y="5311775"/>
            <a:ext cx="855662" cy="569913"/>
            <a:chOff x="4119" y="3264"/>
            <a:chExt cx="539" cy="359"/>
          </a:xfrm>
        </p:grpSpPr>
        <p:grpSp>
          <p:nvGrpSpPr>
            <p:cNvPr id="201782" name="Group 40"/>
            <p:cNvGrpSpPr>
              <a:grpSpLocks/>
            </p:cNvGrpSpPr>
            <p:nvPr/>
          </p:nvGrpSpPr>
          <p:grpSpPr bwMode="auto">
            <a:xfrm>
              <a:off x="4119" y="3264"/>
              <a:ext cx="539" cy="359"/>
              <a:chOff x="4119" y="3264"/>
              <a:chExt cx="539" cy="359"/>
            </a:xfrm>
          </p:grpSpPr>
          <p:sp>
            <p:nvSpPr>
              <p:cNvPr id="201784" name="Freeform 41"/>
              <p:cNvSpPr>
                <a:spLocks noChangeArrowheads="1"/>
              </p:cNvSpPr>
              <p:nvPr/>
            </p:nvSpPr>
            <p:spPr bwMode="auto">
              <a:xfrm>
                <a:off x="4119" y="3264"/>
                <a:ext cx="540" cy="360"/>
              </a:xfrm>
              <a:custGeom>
                <a:avLst/>
                <a:gdLst>
                  <a:gd name="T0" fmla="*/ 0 w 2472"/>
                  <a:gd name="T1" fmla="*/ 10 h 1908"/>
                  <a:gd name="T2" fmla="*/ 3 w 2472"/>
                  <a:gd name="T3" fmla="*/ 9 h 1908"/>
                  <a:gd name="T4" fmla="*/ 3 w 2472"/>
                  <a:gd name="T5" fmla="*/ 9 h 1908"/>
                  <a:gd name="T6" fmla="*/ 5 w 2472"/>
                  <a:gd name="T7" fmla="*/ 9 h 1908"/>
                  <a:gd name="T8" fmla="*/ 6 w 2472"/>
                  <a:gd name="T9" fmla="*/ 8 h 1908"/>
                  <a:gd name="T10" fmla="*/ 6 w 2472"/>
                  <a:gd name="T11" fmla="*/ 8 h 1908"/>
                  <a:gd name="T12" fmla="*/ 6 w 2472"/>
                  <a:gd name="T13" fmla="*/ 8 h 1908"/>
                  <a:gd name="T14" fmla="*/ 6 w 2472"/>
                  <a:gd name="T15" fmla="*/ 8 h 1908"/>
                  <a:gd name="T16" fmla="*/ 6 w 2472"/>
                  <a:gd name="T17" fmla="*/ 8 h 1908"/>
                  <a:gd name="T18" fmla="*/ 5 w 2472"/>
                  <a:gd name="T19" fmla="*/ 7 h 1908"/>
                  <a:gd name="T20" fmla="*/ 5 w 2472"/>
                  <a:gd name="T21" fmla="*/ 4 h 1908"/>
                  <a:gd name="T22" fmla="*/ 5 w 2472"/>
                  <a:gd name="T23" fmla="*/ 1 h 1908"/>
                  <a:gd name="T24" fmla="*/ 8 w 2472"/>
                  <a:gd name="T25" fmla="*/ 1 h 1908"/>
                  <a:gd name="T26" fmla="*/ 9 w 2472"/>
                  <a:gd name="T27" fmla="*/ 0 h 1908"/>
                  <a:gd name="T28" fmla="*/ 10 w 2472"/>
                  <a:gd name="T29" fmla="*/ 1 h 1908"/>
                  <a:gd name="T30" fmla="*/ 11 w 2472"/>
                  <a:gd name="T31" fmla="*/ 0 h 1908"/>
                  <a:gd name="T32" fmla="*/ 12 w 2472"/>
                  <a:gd name="T33" fmla="*/ 0 h 1908"/>
                  <a:gd name="T34" fmla="*/ 13 w 2472"/>
                  <a:gd name="T35" fmla="*/ 0 h 1908"/>
                  <a:gd name="T36" fmla="*/ 16 w 2472"/>
                  <a:gd name="T37" fmla="*/ 0 h 1908"/>
                  <a:gd name="T38" fmla="*/ 18 w 2472"/>
                  <a:gd name="T39" fmla="*/ 1 h 1908"/>
                  <a:gd name="T40" fmla="*/ 19 w 2472"/>
                  <a:gd name="T41" fmla="*/ 1 h 1908"/>
                  <a:gd name="T42" fmla="*/ 19 w 2472"/>
                  <a:gd name="T43" fmla="*/ 2 h 1908"/>
                  <a:gd name="T44" fmla="*/ 19 w 2472"/>
                  <a:gd name="T45" fmla="*/ 6 h 1908"/>
                  <a:gd name="T46" fmla="*/ 19 w 2472"/>
                  <a:gd name="T47" fmla="*/ 6 h 1908"/>
                  <a:gd name="T48" fmla="*/ 19 w 2472"/>
                  <a:gd name="T49" fmla="*/ 6 h 1908"/>
                  <a:gd name="T50" fmla="*/ 18 w 2472"/>
                  <a:gd name="T51" fmla="*/ 7 h 1908"/>
                  <a:gd name="T52" fmla="*/ 18 w 2472"/>
                  <a:gd name="T53" fmla="*/ 7 h 1908"/>
                  <a:gd name="T54" fmla="*/ 18 w 2472"/>
                  <a:gd name="T55" fmla="*/ 8 h 1908"/>
                  <a:gd name="T56" fmla="*/ 19 w 2472"/>
                  <a:gd name="T57" fmla="*/ 7 h 1908"/>
                  <a:gd name="T58" fmla="*/ 19 w 2472"/>
                  <a:gd name="T59" fmla="*/ 7 h 1908"/>
                  <a:gd name="T60" fmla="*/ 21 w 2472"/>
                  <a:gd name="T61" fmla="*/ 7 h 1908"/>
                  <a:gd name="T62" fmla="*/ 26 w 2472"/>
                  <a:gd name="T63" fmla="*/ 8 h 1908"/>
                  <a:gd name="T64" fmla="*/ 26 w 2472"/>
                  <a:gd name="T65" fmla="*/ 11 h 1908"/>
                  <a:gd name="T66" fmla="*/ 23 w 2472"/>
                  <a:gd name="T67" fmla="*/ 12 h 1908"/>
                  <a:gd name="T68" fmla="*/ 16 w 2472"/>
                  <a:gd name="T69" fmla="*/ 10 h 1908"/>
                  <a:gd name="T70" fmla="*/ 16 w 2472"/>
                  <a:gd name="T71" fmla="*/ 10 h 1908"/>
                  <a:gd name="T72" fmla="*/ 15 w 2472"/>
                  <a:gd name="T73" fmla="*/ 10 h 1908"/>
                  <a:gd name="T74" fmla="*/ 15 w 2472"/>
                  <a:gd name="T75" fmla="*/ 11 h 1908"/>
                  <a:gd name="T76" fmla="*/ 15 w 2472"/>
                  <a:gd name="T77" fmla="*/ 12 h 1908"/>
                  <a:gd name="T78" fmla="*/ 13 w 2472"/>
                  <a:gd name="T79" fmla="*/ 12 h 1908"/>
                  <a:gd name="T80" fmla="*/ 12 w 2472"/>
                  <a:gd name="T81" fmla="*/ 13 h 1908"/>
                  <a:gd name="T82" fmla="*/ 11 w 2472"/>
                  <a:gd name="T83" fmla="*/ 13 h 1908"/>
                  <a:gd name="T84" fmla="*/ 9 w 2472"/>
                  <a:gd name="T85" fmla="*/ 12 h 1908"/>
                  <a:gd name="T86" fmla="*/ 0 w 2472"/>
                  <a:gd name="T87" fmla="*/ 11 h 1908"/>
                  <a:gd name="T88" fmla="*/ 0 w 2472"/>
                  <a:gd name="T89" fmla="*/ 11 h 1908"/>
                  <a:gd name="T90" fmla="*/ 0 w 2472"/>
                  <a:gd name="T91" fmla="*/ 10 h 19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2"/>
                  <a:gd name="T139" fmla="*/ 0 h 1908"/>
                  <a:gd name="T140" fmla="*/ 2472 w 2472"/>
                  <a:gd name="T141" fmla="*/ 1908 h 19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2" h="1908">
                    <a:moveTo>
                      <a:pt x="0" y="1472"/>
                    </a:moveTo>
                    <a:lnTo>
                      <a:pt x="301" y="1296"/>
                    </a:lnTo>
                    <a:lnTo>
                      <a:pt x="332" y="1304"/>
                    </a:lnTo>
                    <a:lnTo>
                      <a:pt x="448" y="1328"/>
                    </a:lnTo>
                    <a:lnTo>
                      <a:pt x="538" y="1272"/>
                    </a:lnTo>
                    <a:lnTo>
                      <a:pt x="620" y="1212"/>
                    </a:lnTo>
                    <a:lnTo>
                      <a:pt x="620" y="1168"/>
                    </a:lnTo>
                    <a:lnTo>
                      <a:pt x="600" y="1144"/>
                    </a:lnTo>
                    <a:lnTo>
                      <a:pt x="544" y="1128"/>
                    </a:lnTo>
                    <a:lnTo>
                      <a:pt x="478" y="1104"/>
                    </a:lnTo>
                    <a:lnTo>
                      <a:pt x="490" y="555"/>
                    </a:lnTo>
                    <a:lnTo>
                      <a:pt x="496" y="198"/>
                    </a:lnTo>
                    <a:lnTo>
                      <a:pt x="752" y="80"/>
                    </a:lnTo>
                    <a:lnTo>
                      <a:pt x="814" y="60"/>
                    </a:lnTo>
                    <a:lnTo>
                      <a:pt x="997" y="93"/>
                    </a:lnTo>
                    <a:lnTo>
                      <a:pt x="1072" y="39"/>
                    </a:lnTo>
                    <a:lnTo>
                      <a:pt x="1144" y="0"/>
                    </a:lnTo>
                    <a:lnTo>
                      <a:pt x="1224" y="4"/>
                    </a:lnTo>
                    <a:lnTo>
                      <a:pt x="1507" y="60"/>
                    </a:lnTo>
                    <a:lnTo>
                      <a:pt x="1762" y="123"/>
                    </a:lnTo>
                    <a:lnTo>
                      <a:pt x="1792" y="160"/>
                    </a:lnTo>
                    <a:lnTo>
                      <a:pt x="1808" y="296"/>
                    </a:lnTo>
                    <a:lnTo>
                      <a:pt x="1812" y="832"/>
                    </a:lnTo>
                    <a:lnTo>
                      <a:pt x="1804" y="916"/>
                    </a:lnTo>
                    <a:lnTo>
                      <a:pt x="1772" y="948"/>
                    </a:lnTo>
                    <a:lnTo>
                      <a:pt x="1720" y="988"/>
                    </a:lnTo>
                    <a:lnTo>
                      <a:pt x="1704" y="1040"/>
                    </a:lnTo>
                    <a:lnTo>
                      <a:pt x="1699" y="1113"/>
                    </a:lnTo>
                    <a:lnTo>
                      <a:pt x="1800" y="1080"/>
                    </a:lnTo>
                    <a:lnTo>
                      <a:pt x="1860" y="1060"/>
                    </a:lnTo>
                    <a:lnTo>
                      <a:pt x="2038" y="1104"/>
                    </a:lnTo>
                    <a:lnTo>
                      <a:pt x="2468" y="1204"/>
                    </a:lnTo>
                    <a:lnTo>
                      <a:pt x="2472" y="1576"/>
                    </a:lnTo>
                    <a:lnTo>
                      <a:pt x="2230" y="1746"/>
                    </a:lnTo>
                    <a:lnTo>
                      <a:pt x="1504" y="1552"/>
                    </a:lnTo>
                    <a:lnTo>
                      <a:pt x="1496" y="1480"/>
                    </a:lnTo>
                    <a:lnTo>
                      <a:pt x="1408" y="1532"/>
                    </a:lnTo>
                    <a:lnTo>
                      <a:pt x="1426" y="1605"/>
                    </a:lnTo>
                    <a:lnTo>
                      <a:pt x="1408" y="1701"/>
                    </a:lnTo>
                    <a:lnTo>
                      <a:pt x="1236" y="1848"/>
                    </a:lnTo>
                    <a:lnTo>
                      <a:pt x="1152" y="1908"/>
                    </a:lnTo>
                    <a:lnTo>
                      <a:pt x="1024" y="1896"/>
                    </a:lnTo>
                    <a:lnTo>
                      <a:pt x="832" y="1856"/>
                    </a:lnTo>
                    <a:lnTo>
                      <a:pt x="16" y="1632"/>
                    </a:lnTo>
                    <a:lnTo>
                      <a:pt x="4" y="1600"/>
                    </a:lnTo>
                    <a:lnTo>
                      <a:pt x="0" y="1472"/>
                    </a:lnTo>
                    <a:close/>
                  </a:path>
                </a:pathLst>
              </a:custGeom>
              <a:solidFill>
                <a:srgbClr val="000000"/>
              </a:solidFill>
              <a:ln w="9525">
                <a:noFill/>
                <a:round/>
                <a:headEnd/>
                <a:tailEnd/>
              </a:ln>
            </p:spPr>
            <p:txBody>
              <a:bodyPr wrap="none" anchor="ctr">
                <a:prstTxWarp prst="textNoShape">
                  <a:avLst/>
                </a:prstTxWarp>
              </a:bodyPr>
              <a:lstStyle/>
              <a:p>
                <a:endParaRPr lang="en-US"/>
              </a:p>
            </p:txBody>
          </p:sp>
          <p:sp>
            <p:nvSpPr>
              <p:cNvPr id="201785" name="Freeform 42"/>
              <p:cNvSpPr>
                <a:spLocks noChangeArrowheads="1"/>
              </p:cNvSpPr>
              <p:nvPr/>
            </p:nvSpPr>
            <p:spPr bwMode="auto">
              <a:xfrm>
                <a:off x="4123" y="3513"/>
                <a:ext cx="300" cy="108"/>
              </a:xfrm>
              <a:custGeom>
                <a:avLst/>
                <a:gdLst>
                  <a:gd name="T0" fmla="*/ 0 w 333"/>
                  <a:gd name="T1" fmla="*/ 20 h 138"/>
                  <a:gd name="T2" fmla="*/ 51 w 333"/>
                  <a:gd name="T3" fmla="*/ 0 h 138"/>
                  <a:gd name="T4" fmla="*/ 243 w 333"/>
                  <a:gd name="T5" fmla="*/ 30 h 138"/>
                  <a:gd name="T6" fmla="*/ 241 w 333"/>
                  <a:gd name="T7" fmla="*/ 43 h 138"/>
                  <a:gd name="T8" fmla="*/ 224 w 333"/>
                  <a:gd name="T9" fmla="*/ 52 h 138"/>
                  <a:gd name="T10" fmla="*/ 199 w 333"/>
                  <a:gd name="T11" fmla="*/ 67 h 138"/>
                  <a:gd name="T12" fmla="*/ 5 w 333"/>
                  <a:gd name="T13" fmla="*/ 34 h 138"/>
                  <a:gd name="T14" fmla="*/ 1 w 333"/>
                  <a:gd name="T15" fmla="*/ 31 h 138"/>
                  <a:gd name="T16" fmla="*/ 0 w 333"/>
                  <a:gd name="T17" fmla="*/ 2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138"/>
                  <a:gd name="T29" fmla="*/ 333 w 333"/>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138">
                    <a:moveTo>
                      <a:pt x="0" y="41"/>
                    </a:moveTo>
                    <a:lnTo>
                      <a:pt x="70" y="0"/>
                    </a:lnTo>
                    <a:lnTo>
                      <a:pt x="333" y="61"/>
                    </a:lnTo>
                    <a:lnTo>
                      <a:pt x="331" y="90"/>
                    </a:lnTo>
                    <a:lnTo>
                      <a:pt x="306" y="110"/>
                    </a:lnTo>
                    <a:lnTo>
                      <a:pt x="272" y="138"/>
                    </a:lnTo>
                    <a:lnTo>
                      <a:pt x="5" y="70"/>
                    </a:lnTo>
                    <a:lnTo>
                      <a:pt x="1" y="64"/>
                    </a:lnTo>
                    <a:lnTo>
                      <a:pt x="0" y="41"/>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86" name="Freeform 43"/>
              <p:cNvSpPr>
                <a:spLocks noChangeArrowheads="1"/>
              </p:cNvSpPr>
              <p:nvPr/>
            </p:nvSpPr>
            <p:spPr bwMode="auto">
              <a:xfrm>
                <a:off x="4606" y="3494"/>
                <a:ext cx="48" cy="94"/>
              </a:xfrm>
              <a:custGeom>
                <a:avLst/>
                <a:gdLst>
                  <a:gd name="T0" fmla="*/ 1 w 53"/>
                  <a:gd name="T1" fmla="*/ 17 h 121"/>
                  <a:gd name="T2" fmla="*/ 39 w 53"/>
                  <a:gd name="T3" fmla="*/ 0 h 121"/>
                  <a:gd name="T4" fmla="*/ 39 w 53"/>
                  <a:gd name="T5" fmla="*/ 39 h 121"/>
                  <a:gd name="T6" fmla="*/ 0 w 53"/>
                  <a:gd name="T7" fmla="*/ 57 h 121"/>
                  <a:gd name="T8" fmla="*/ 1 w 53"/>
                  <a:gd name="T9" fmla="*/ 17 h 121"/>
                  <a:gd name="T10" fmla="*/ 0 60000 65536"/>
                  <a:gd name="T11" fmla="*/ 0 60000 65536"/>
                  <a:gd name="T12" fmla="*/ 0 60000 65536"/>
                  <a:gd name="T13" fmla="*/ 0 60000 65536"/>
                  <a:gd name="T14" fmla="*/ 0 60000 65536"/>
                  <a:gd name="T15" fmla="*/ 0 w 53"/>
                  <a:gd name="T16" fmla="*/ 0 h 121"/>
                  <a:gd name="T17" fmla="*/ 53 w 53"/>
                  <a:gd name="T18" fmla="*/ 121 h 121"/>
                </a:gdLst>
                <a:ahLst/>
                <a:cxnLst>
                  <a:cxn ang="T10">
                    <a:pos x="T0" y="T1"/>
                  </a:cxn>
                  <a:cxn ang="T11">
                    <a:pos x="T2" y="T3"/>
                  </a:cxn>
                  <a:cxn ang="T12">
                    <a:pos x="T4" y="T5"/>
                  </a:cxn>
                  <a:cxn ang="T13">
                    <a:pos x="T6" y="T7"/>
                  </a:cxn>
                  <a:cxn ang="T14">
                    <a:pos x="T8" y="T9"/>
                  </a:cxn>
                </a:cxnLst>
                <a:rect l="T15" t="T16" r="T17" b="T18"/>
                <a:pathLst>
                  <a:path w="53" h="121">
                    <a:moveTo>
                      <a:pt x="1" y="36"/>
                    </a:moveTo>
                    <a:lnTo>
                      <a:pt x="53" y="0"/>
                    </a:lnTo>
                    <a:lnTo>
                      <a:pt x="53" y="82"/>
                    </a:lnTo>
                    <a:lnTo>
                      <a:pt x="0" y="121"/>
                    </a:lnTo>
                    <a:lnTo>
                      <a:pt x="1" y="36"/>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87" name="Freeform 44"/>
              <p:cNvSpPr>
                <a:spLocks noChangeArrowheads="1"/>
              </p:cNvSpPr>
              <p:nvPr/>
            </p:nvSpPr>
            <p:spPr bwMode="auto">
              <a:xfrm>
                <a:off x="4451" y="3491"/>
                <a:ext cx="155" cy="98"/>
              </a:xfrm>
              <a:custGeom>
                <a:avLst/>
                <a:gdLst>
                  <a:gd name="T0" fmla="*/ 1 w 172"/>
                  <a:gd name="T1" fmla="*/ 0 h 125"/>
                  <a:gd name="T2" fmla="*/ 125 w 172"/>
                  <a:gd name="T3" fmla="*/ 19 h 125"/>
                  <a:gd name="T4" fmla="*/ 126 w 172"/>
                  <a:gd name="T5" fmla="*/ 60 h 125"/>
                  <a:gd name="T6" fmla="*/ 0 w 172"/>
                  <a:gd name="T7" fmla="*/ 38 h 125"/>
                  <a:gd name="T8" fmla="*/ 1 w 172"/>
                  <a:gd name="T9" fmla="*/ 0 h 125"/>
                  <a:gd name="T10" fmla="*/ 0 60000 65536"/>
                  <a:gd name="T11" fmla="*/ 0 60000 65536"/>
                  <a:gd name="T12" fmla="*/ 0 60000 65536"/>
                  <a:gd name="T13" fmla="*/ 0 60000 65536"/>
                  <a:gd name="T14" fmla="*/ 0 60000 65536"/>
                  <a:gd name="T15" fmla="*/ 0 w 172"/>
                  <a:gd name="T16" fmla="*/ 0 h 125"/>
                  <a:gd name="T17" fmla="*/ 172 w 172"/>
                  <a:gd name="T18" fmla="*/ 125 h 125"/>
                </a:gdLst>
                <a:ahLst/>
                <a:cxnLst>
                  <a:cxn ang="T10">
                    <a:pos x="T0" y="T1"/>
                  </a:cxn>
                  <a:cxn ang="T11">
                    <a:pos x="T2" y="T3"/>
                  </a:cxn>
                  <a:cxn ang="T12">
                    <a:pos x="T4" y="T5"/>
                  </a:cxn>
                  <a:cxn ang="T13">
                    <a:pos x="T6" y="T7"/>
                  </a:cxn>
                  <a:cxn ang="T14">
                    <a:pos x="T8" y="T9"/>
                  </a:cxn>
                </a:cxnLst>
                <a:rect l="T15" t="T16" r="T17" b="T18"/>
                <a:pathLst>
                  <a:path w="172" h="125">
                    <a:moveTo>
                      <a:pt x="1" y="0"/>
                    </a:moveTo>
                    <a:lnTo>
                      <a:pt x="171" y="40"/>
                    </a:lnTo>
                    <a:lnTo>
                      <a:pt x="172" y="125"/>
                    </a:lnTo>
                    <a:lnTo>
                      <a:pt x="0" y="80"/>
                    </a:lnTo>
                    <a:lnTo>
                      <a:pt x="1"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88" name="Freeform 45"/>
              <p:cNvSpPr>
                <a:spLocks noChangeArrowheads="1"/>
              </p:cNvSpPr>
              <p:nvPr/>
            </p:nvSpPr>
            <p:spPr bwMode="auto">
              <a:xfrm>
                <a:off x="4451" y="3469"/>
                <a:ext cx="203" cy="54"/>
              </a:xfrm>
              <a:custGeom>
                <a:avLst/>
                <a:gdLst>
                  <a:gd name="T0" fmla="*/ 0 w 225"/>
                  <a:gd name="T1" fmla="*/ 14 h 69"/>
                  <a:gd name="T2" fmla="*/ 59 w 225"/>
                  <a:gd name="T3" fmla="*/ 0 h 69"/>
                  <a:gd name="T4" fmla="*/ 165 w 225"/>
                  <a:gd name="T5" fmla="*/ 16 h 69"/>
                  <a:gd name="T6" fmla="*/ 125 w 225"/>
                  <a:gd name="T7" fmla="*/ 33 h 69"/>
                  <a:gd name="T8" fmla="*/ 0 w 225"/>
                  <a:gd name="T9" fmla="*/ 14 h 69"/>
                  <a:gd name="T10" fmla="*/ 0 60000 65536"/>
                  <a:gd name="T11" fmla="*/ 0 60000 65536"/>
                  <a:gd name="T12" fmla="*/ 0 60000 65536"/>
                  <a:gd name="T13" fmla="*/ 0 60000 65536"/>
                  <a:gd name="T14" fmla="*/ 0 60000 65536"/>
                  <a:gd name="T15" fmla="*/ 0 w 225"/>
                  <a:gd name="T16" fmla="*/ 0 h 69"/>
                  <a:gd name="T17" fmla="*/ 225 w 225"/>
                  <a:gd name="T18" fmla="*/ 69 h 69"/>
                </a:gdLst>
                <a:ahLst/>
                <a:cxnLst>
                  <a:cxn ang="T10">
                    <a:pos x="T0" y="T1"/>
                  </a:cxn>
                  <a:cxn ang="T11">
                    <a:pos x="T2" y="T3"/>
                  </a:cxn>
                  <a:cxn ang="T12">
                    <a:pos x="T4" y="T5"/>
                  </a:cxn>
                  <a:cxn ang="T13">
                    <a:pos x="T6" y="T7"/>
                  </a:cxn>
                  <a:cxn ang="T14">
                    <a:pos x="T8" y="T9"/>
                  </a:cxn>
                </a:cxnLst>
                <a:rect l="T15" t="T16" r="T17" b="T18"/>
                <a:pathLst>
                  <a:path w="225" h="69">
                    <a:moveTo>
                      <a:pt x="0" y="30"/>
                    </a:moveTo>
                    <a:lnTo>
                      <a:pt x="80" y="0"/>
                    </a:lnTo>
                    <a:lnTo>
                      <a:pt x="225" y="33"/>
                    </a:lnTo>
                    <a:lnTo>
                      <a:pt x="171" y="69"/>
                    </a:lnTo>
                    <a:lnTo>
                      <a:pt x="0" y="30"/>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89" name="Freeform 46"/>
              <p:cNvSpPr>
                <a:spLocks noChangeArrowheads="1"/>
              </p:cNvSpPr>
              <p:nvPr/>
            </p:nvSpPr>
            <p:spPr bwMode="auto">
              <a:xfrm>
                <a:off x="4229" y="3304"/>
                <a:ext cx="207" cy="200"/>
              </a:xfrm>
              <a:custGeom>
                <a:avLst/>
                <a:gdLst>
                  <a:gd name="T0" fmla="*/ 0 w 948"/>
                  <a:gd name="T1" fmla="*/ 0 h 1062"/>
                  <a:gd name="T2" fmla="*/ 6 w 948"/>
                  <a:gd name="T3" fmla="*/ 1 h 1062"/>
                  <a:gd name="T4" fmla="*/ 10 w 948"/>
                  <a:gd name="T5" fmla="*/ 1 h 1062"/>
                  <a:gd name="T6" fmla="*/ 10 w 948"/>
                  <a:gd name="T7" fmla="*/ 3 h 1062"/>
                  <a:gd name="T8" fmla="*/ 10 w 948"/>
                  <a:gd name="T9" fmla="*/ 5 h 1062"/>
                  <a:gd name="T10" fmla="*/ 10 w 948"/>
                  <a:gd name="T11" fmla="*/ 7 h 1062"/>
                  <a:gd name="T12" fmla="*/ 10 w 948"/>
                  <a:gd name="T13" fmla="*/ 7 h 1062"/>
                  <a:gd name="T14" fmla="*/ 6 w 948"/>
                  <a:gd name="T15" fmla="*/ 7 h 1062"/>
                  <a:gd name="T16" fmla="*/ 2 w 948"/>
                  <a:gd name="T17" fmla="*/ 6 h 1062"/>
                  <a:gd name="T18" fmla="*/ 0 w 948"/>
                  <a:gd name="T19" fmla="*/ 6 h 1062"/>
                  <a:gd name="T20" fmla="*/ 0 w 948"/>
                  <a:gd name="T21" fmla="*/ 2 h 1062"/>
                  <a:gd name="T22" fmla="*/ 0 w 948"/>
                  <a:gd name="T23" fmla="*/ 0 h 10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8"/>
                  <a:gd name="T37" fmla="*/ 0 h 1062"/>
                  <a:gd name="T38" fmla="*/ 948 w 948"/>
                  <a:gd name="T39" fmla="*/ 1062 h 10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8" h="1062">
                    <a:moveTo>
                      <a:pt x="9" y="0"/>
                    </a:moveTo>
                    <a:lnTo>
                      <a:pt x="552" y="96"/>
                    </a:lnTo>
                    <a:lnTo>
                      <a:pt x="942" y="180"/>
                    </a:lnTo>
                    <a:lnTo>
                      <a:pt x="948" y="510"/>
                    </a:lnTo>
                    <a:lnTo>
                      <a:pt x="939" y="777"/>
                    </a:lnTo>
                    <a:lnTo>
                      <a:pt x="927" y="975"/>
                    </a:lnTo>
                    <a:lnTo>
                      <a:pt x="915" y="1062"/>
                    </a:lnTo>
                    <a:lnTo>
                      <a:pt x="561" y="1014"/>
                    </a:lnTo>
                    <a:lnTo>
                      <a:pt x="198" y="933"/>
                    </a:lnTo>
                    <a:lnTo>
                      <a:pt x="0" y="870"/>
                    </a:lnTo>
                    <a:lnTo>
                      <a:pt x="15" y="210"/>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90" name="Freeform 47"/>
              <p:cNvSpPr>
                <a:spLocks noChangeArrowheads="1"/>
              </p:cNvSpPr>
              <p:nvPr/>
            </p:nvSpPr>
            <p:spPr bwMode="auto">
              <a:xfrm>
                <a:off x="4458" y="3491"/>
                <a:ext cx="191" cy="94"/>
              </a:xfrm>
              <a:custGeom>
                <a:avLst/>
                <a:gdLst>
                  <a:gd name="T0" fmla="*/ 0 w 872"/>
                  <a:gd name="T1" fmla="*/ 0 h 492"/>
                  <a:gd name="T2" fmla="*/ 1 w 872"/>
                  <a:gd name="T3" fmla="*/ 0 h 492"/>
                  <a:gd name="T4" fmla="*/ 4 w 872"/>
                  <a:gd name="T5" fmla="*/ 1 h 492"/>
                  <a:gd name="T6" fmla="*/ 6 w 872"/>
                  <a:gd name="T7" fmla="*/ 1 h 492"/>
                  <a:gd name="T8" fmla="*/ 7 w 872"/>
                  <a:gd name="T9" fmla="*/ 1 h 492"/>
                  <a:gd name="T10" fmla="*/ 8 w 872"/>
                  <a:gd name="T11" fmla="*/ 1 h 492"/>
                  <a:gd name="T12" fmla="*/ 9 w 872"/>
                  <a:gd name="T13" fmla="*/ 0 h 492"/>
                  <a:gd name="T14" fmla="*/ 9 w 872"/>
                  <a:gd name="T15" fmla="*/ 0 h 492"/>
                  <a:gd name="T16" fmla="*/ 9 w 872"/>
                  <a:gd name="T17" fmla="*/ 0 h 492"/>
                  <a:gd name="T18" fmla="*/ 9 w 872"/>
                  <a:gd name="T19" fmla="*/ 0 h 492"/>
                  <a:gd name="T20" fmla="*/ 8 w 872"/>
                  <a:gd name="T21" fmla="*/ 1 h 492"/>
                  <a:gd name="T22" fmla="*/ 7 w 872"/>
                  <a:gd name="T23" fmla="*/ 1 h 492"/>
                  <a:gd name="T24" fmla="*/ 7 w 872"/>
                  <a:gd name="T25" fmla="*/ 3 h 492"/>
                  <a:gd name="T26" fmla="*/ 7 w 872"/>
                  <a:gd name="T27" fmla="*/ 3 h 492"/>
                  <a:gd name="T28" fmla="*/ 7 w 872"/>
                  <a:gd name="T29" fmla="*/ 3 h 492"/>
                  <a:gd name="T30" fmla="*/ 7 w 872"/>
                  <a:gd name="T31" fmla="*/ 2 h 492"/>
                  <a:gd name="T32" fmla="*/ 7 w 872"/>
                  <a:gd name="T33" fmla="*/ 1 h 492"/>
                  <a:gd name="T34" fmla="*/ 6 w 872"/>
                  <a:gd name="T35" fmla="*/ 1 h 492"/>
                  <a:gd name="T36" fmla="*/ 3 w 872"/>
                  <a:gd name="T37" fmla="*/ 0 h 492"/>
                  <a:gd name="T38" fmla="*/ 0 w 872"/>
                  <a:gd name="T39" fmla="*/ 0 h 492"/>
                  <a:gd name="T40" fmla="*/ 0 w 872"/>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2"/>
                  <a:gd name="T64" fmla="*/ 0 h 492"/>
                  <a:gd name="T65" fmla="*/ 872 w 872"/>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2" h="492">
                    <a:moveTo>
                      <a:pt x="0" y="0"/>
                    </a:moveTo>
                    <a:lnTo>
                      <a:pt x="126" y="20"/>
                    </a:lnTo>
                    <a:lnTo>
                      <a:pt x="402" y="82"/>
                    </a:lnTo>
                    <a:lnTo>
                      <a:pt x="590" y="128"/>
                    </a:lnTo>
                    <a:lnTo>
                      <a:pt x="672" y="150"/>
                    </a:lnTo>
                    <a:lnTo>
                      <a:pt x="750" y="104"/>
                    </a:lnTo>
                    <a:lnTo>
                      <a:pt x="818" y="62"/>
                    </a:lnTo>
                    <a:lnTo>
                      <a:pt x="850" y="40"/>
                    </a:lnTo>
                    <a:lnTo>
                      <a:pt x="872" y="36"/>
                    </a:lnTo>
                    <a:lnTo>
                      <a:pt x="846" y="68"/>
                    </a:lnTo>
                    <a:lnTo>
                      <a:pt x="788" y="106"/>
                    </a:lnTo>
                    <a:lnTo>
                      <a:pt x="684" y="172"/>
                    </a:lnTo>
                    <a:lnTo>
                      <a:pt x="684" y="466"/>
                    </a:lnTo>
                    <a:lnTo>
                      <a:pt x="680" y="492"/>
                    </a:lnTo>
                    <a:lnTo>
                      <a:pt x="672" y="440"/>
                    </a:lnTo>
                    <a:lnTo>
                      <a:pt x="664" y="292"/>
                    </a:lnTo>
                    <a:lnTo>
                      <a:pt x="668" y="174"/>
                    </a:lnTo>
                    <a:lnTo>
                      <a:pt x="588" y="154"/>
                    </a:lnTo>
                    <a:lnTo>
                      <a:pt x="256" y="70"/>
                    </a:lnTo>
                    <a:lnTo>
                      <a:pt x="10"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91" name="Freeform 48"/>
              <p:cNvSpPr>
                <a:spLocks noChangeArrowheads="1"/>
              </p:cNvSpPr>
              <p:nvPr/>
            </p:nvSpPr>
            <p:spPr bwMode="auto">
              <a:xfrm>
                <a:off x="4457" y="3498"/>
                <a:ext cx="49" cy="24"/>
              </a:xfrm>
              <a:custGeom>
                <a:avLst/>
                <a:gdLst>
                  <a:gd name="T0" fmla="*/ 0 w 222"/>
                  <a:gd name="T1" fmla="*/ 0 h 129"/>
                  <a:gd name="T2" fmla="*/ 2 w 222"/>
                  <a:gd name="T3" fmla="*/ 0 h 129"/>
                  <a:gd name="T4" fmla="*/ 2 w 222"/>
                  <a:gd name="T5" fmla="*/ 1 h 129"/>
                  <a:gd name="T6" fmla="*/ 0 w 222"/>
                  <a:gd name="T7" fmla="*/ 0 h 129"/>
                  <a:gd name="T8" fmla="*/ 0 w 222"/>
                  <a:gd name="T9" fmla="*/ 0 h 129"/>
                  <a:gd name="T10" fmla="*/ 0 60000 65536"/>
                  <a:gd name="T11" fmla="*/ 0 60000 65536"/>
                  <a:gd name="T12" fmla="*/ 0 60000 65536"/>
                  <a:gd name="T13" fmla="*/ 0 60000 65536"/>
                  <a:gd name="T14" fmla="*/ 0 60000 65536"/>
                  <a:gd name="T15" fmla="*/ 0 w 222"/>
                  <a:gd name="T16" fmla="*/ 0 h 129"/>
                  <a:gd name="T17" fmla="*/ 222 w 222"/>
                  <a:gd name="T18" fmla="*/ 129 h 129"/>
                </a:gdLst>
                <a:ahLst/>
                <a:cxnLst>
                  <a:cxn ang="T10">
                    <a:pos x="T0" y="T1"/>
                  </a:cxn>
                  <a:cxn ang="T11">
                    <a:pos x="T2" y="T3"/>
                  </a:cxn>
                  <a:cxn ang="T12">
                    <a:pos x="T4" y="T5"/>
                  </a:cxn>
                  <a:cxn ang="T13">
                    <a:pos x="T6" y="T7"/>
                  </a:cxn>
                  <a:cxn ang="T14">
                    <a:pos x="T8" y="T9"/>
                  </a:cxn>
                </a:cxnLst>
                <a:rect l="T15" t="T16" r="T17" b="T18"/>
                <a:pathLst>
                  <a:path w="222" h="129">
                    <a:moveTo>
                      <a:pt x="3" y="0"/>
                    </a:moveTo>
                    <a:lnTo>
                      <a:pt x="222" y="72"/>
                    </a:lnTo>
                    <a:lnTo>
                      <a:pt x="219" y="129"/>
                    </a:lnTo>
                    <a:lnTo>
                      <a:pt x="0" y="63"/>
                    </a:lnTo>
                    <a:lnTo>
                      <a:pt x="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92" name="Freeform 49"/>
              <p:cNvSpPr>
                <a:spLocks noChangeArrowheads="1"/>
              </p:cNvSpPr>
              <p:nvPr/>
            </p:nvSpPr>
            <p:spPr bwMode="auto">
              <a:xfrm>
                <a:off x="4461" y="3526"/>
                <a:ext cx="137" cy="34"/>
              </a:xfrm>
              <a:custGeom>
                <a:avLst/>
                <a:gdLst>
                  <a:gd name="T0" fmla="*/ 0 w 152"/>
                  <a:gd name="T1" fmla="*/ 0 h 44"/>
                  <a:gd name="T2" fmla="*/ 111 w 152"/>
                  <a:gd name="T3" fmla="*/ 18 h 44"/>
                  <a:gd name="T4" fmla="*/ 111 w 152"/>
                  <a:gd name="T5" fmla="*/ 20 h 44"/>
                  <a:gd name="T6" fmla="*/ 5 w 152"/>
                  <a:gd name="T7" fmla="*/ 2 h 44"/>
                  <a:gd name="T8" fmla="*/ 0 w 152"/>
                  <a:gd name="T9" fmla="*/ 0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0"/>
                    </a:moveTo>
                    <a:lnTo>
                      <a:pt x="151" y="39"/>
                    </a:lnTo>
                    <a:lnTo>
                      <a:pt x="152" y="44"/>
                    </a:lnTo>
                    <a:lnTo>
                      <a:pt x="5" y="4"/>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93" name="Freeform 50"/>
              <p:cNvSpPr>
                <a:spLocks noChangeArrowheads="1"/>
              </p:cNvSpPr>
              <p:nvPr/>
            </p:nvSpPr>
            <p:spPr bwMode="auto">
              <a:xfrm>
                <a:off x="4545" y="3527"/>
                <a:ext cx="44" cy="12"/>
              </a:xfrm>
              <a:custGeom>
                <a:avLst/>
                <a:gdLst>
                  <a:gd name="T0" fmla="*/ 0 w 195"/>
                  <a:gd name="T1" fmla="*/ 0 h 69"/>
                  <a:gd name="T2" fmla="*/ 2 w 195"/>
                  <a:gd name="T3" fmla="*/ 0 h 69"/>
                  <a:gd name="T4" fmla="*/ 2 w 195"/>
                  <a:gd name="T5" fmla="*/ 0 h 69"/>
                  <a:gd name="T6" fmla="*/ 0 w 195"/>
                  <a:gd name="T7" fmla="*/ 0 h 69"/>
                  <a:gd name="T8" fmla="*/ 0 w 195"/>
                  <a:gd name="T9" fmla="*/ 0 h 69"/>
                  <a:gd name="T10" fmla="*/ 0 60000 65536"/>
                  <a:gd name="T11" fmla="*/ 0 60000 65536"/>
                  <a:gd name="T12" fmla="*/ 0 60000 65536"/>
                  <a:gd name="T13" fmla="*/ 0 60000 65536"/>
                  <a:gd name="T14" fmla="*/ 0 60000 65536"/>
                  <a:gd name="T15" fmla="*/ 0 w 195"/>
                  <a:gd name="T16" fmla="*/ 0 h 69"/>
                  <a:gd name="T17" fmla="*/ 195 w 195"/>
                  <a:gd name="T18" fmla="*/ 69 h 69"/>
                </a:gdLst>
                <a:ahLst/>
                <a:cxnLst>
                  <a:cxn ang="T10">
                    <a:pos x="T0" y="T1"/>
                  </a:cxn>
                  <a:cxn ang="T11">
                    <a:pos x="T2" y="T3"/>
                  </a:cxn>
                  <a:cxn ang="T12">
                    <a:pos x="T4" y="T5"/>
                  </a:cxn>
                  <a:cxn ang="T13">
                    <a:pos x="T6" y="T7"/>
                  </a:cxn>
                  <a:cxn ang="T14">
                    <a:pos x="T8" y="T9"/>
                  </a:cxn>
                </a:cxnLst>
                <a:rect l="T15" t="T16" r="T17" b="T18"/>
                <a:pathLst>
                  <a:path w="195" h="69">
                    <a:moveTo>
                      <a:pt x="0" y="0"/>
                    </a:moveTo>
                    <a:lnTo>
                      <a:pt x="192" y="48"/>
                    </a:lnTo>
                    <a:lnTo>
                      <a:pt x="195" y="69"/>
                    </a:lnTo>
                    <a:lnTo>
                      <a:pt x="9" y="18"/>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94" name="Freeform 51"/>
              <p:cNvSpPr>
                <a:spLocks noChangeArrowheads="1"/>
              </p:cNvSpPr>
              <p:nvPr/>
            </p:nvSpPr>
            <p:spPr bwMode="auto">
              <a:xfrm>
                <a:off x="4594" y="3529"/>
                <a:ext cx="5" cy="23"/>
              </a:xfrm>
              <a:custGeom>
                <a:avLst/>
                <a:gdLst>
                  <a:gd name="T0" fmla="*/ 5 w 5"/>
                  <a:gd name="T1" fmla="*/ 0 h 30"/>
                  <a:gd name="T2" fmla="*/ 1 w 5"/>
                  <a:gd name="T3" fmla="*/ 14 h 30"/>
                  <a:gd name="T4" fmla="*/ 0 w 5"/>
                  <a:gd name="T5" fmla="*/ 0 h 30"/>
                  <a:gd name="T6" fmla="*/ 5 w 5"/>
                  <a:gd name="T7" fmla="*/ 0 h 30"/>
                  <a:gd name="T8" fmla="*/ 0 60000 65536"/>
                  <a:gd name="T9" fmla="*/ 0 60000 65536"/>
                  <a:gd name="T10" fmla="*/ 0 60000 65536"/>
                  <a:gd name="T11" fmla="*/ 0 60000 65536"/>
                  <a:gd name="T12" fmla="*/ 0 w 5"/>
                  <a:gd name="T13" fmla="*/ 0 h 30"/>
                  <a:gd name="T14" fmla="*/ 5 w 5"/>
                  <a:gd name="T15" fmla="*/ 30 h 30"/>
                </a:gdLst>
                <a:ahLst/>
                <a:cxnLst>
                  <a:cxn ang="T8">
                    <a:pos x="T0" y="T1"/>
                  </a:cxn>
                  <a:cxn ang="T9">
                    <a:pos x="T2" y="T3"/>
                  </a:cxn>
                  <a:cxn ang="T10">
                    <a:pos x="T4" y="T5"/>
                  </a:cxn>
                  <a:cxn ang="T11">
                    <a:pos x="T6" y="T7"/>
                  </a:cxn>
                </a:cxnLst>
                <a:rect l="T12" t="T13" r="T14" b="T15"/>
                <a:pathLst>
                  <a:path w="5" h="30">
                    <a:moveTo>
                      <a:pt x="5" y="0"/>
                    </a:moveTo>
                    <a:lnTo>
                      <a:pt x="1" y="30"/>
                    </a:lnTo>
                    <a:lnTo>
                      <a:pt x="0" y="0"/>
                    </a:lnTo>
                    <a:lnTo>
                      <a:pt x="5"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95" name="Freeform 52"/>
              <p:cNvSpPr>
                <a:spLocks noChangeArrowheads="1"/>
              </p:cNvSpPr>
              <p:nvPr/>
            </p:nvSpPr>
            <p:spPr bwMode="auto">
              <a:xfrm>
                <a:off x="4426" y="3292"/>
                <a:ext cx="83" cy="212"/>
              </a:xfrm>
              <a:custGeom>
                <a:avLst/>
                <a:gdLst>
                  <a:gd name="T0" fmla="*/ 5 w 92"/>
                  <a:gd name="T1" fmla="*/ 29 h 272"/>
                  <a:gd name="T2" fmla="*/ 23 w 92"/>
                  <a:gd name="T3" fmla="*/ 18 h 272"/>
                  <a:gd name="T4" fmla="*/ 36 w 92"/>
                  <a:gd name="T5" fmla="*/ 12 h 272"/>
                  <a:gd name="T6" fmla="*/ 38 w 92"/>
                  <a:gd name="T7" fmla="*/ 16 h 272"/>
                  <a:gd name="T8" fmla="*/ 38 w 92"/>
                  <a:gd name="T9" fmla="*/ 44 h 272"/>
                  <a:gd name="T10" fmla="*/ 38 w 92"/>
                  <a:gd name="T11" fmla="*/ 88 h 272"/>
                  <a:gd name="T12" fmla="*/ 42 w 92"/>
                  <a:gd name="T13" fmla="*/ 68 h 272"/>
                  <a:gd name="T14" fmla="*/ 44 w 92"/>
                  <a:gd name="T15" fmla="*/ 14 h 272"/>
                  <a:gd name="T16" fmla="*/ 62 w 92"/>
                  <a:gd name="T17" fmla="*/ 0 h 272"/>
                  <a:gd name="T18" fmla="*/ 66 w 92"/>
                  <a:gd name="T19" fmla="*/ 7 h 272"/>
                  <a:gd name="T20" fmla="*/ 68 w 92"/>
                  <a:gd name="T21" fmla="*/ 87 h 272"/>
                  <a:gd name="T22" fmla="*/ 52 w 92"/>
                  <a:gd name="T23" fmla="*/ 94 h 272"/>
                  <a:gd name="T24" fmla="*/ 44 w 92"/>
                  <a:gd name="T25" fmla="*/ 113 h 272"/>
                  <a:gd name="T26" fmla="*/ 23 w 92"/>
                  <a:gd name="T27" fmla="*/ 117 h 272"/>
                  <a:gd name="T28" fmla="*/ 0 w 92"/>
                  <a:gd name="T29" fmla="*/ 129 h 272"/>
                  <a:gd name="T30" fmla="*/ 5 w 92"/>
                  <a:gd name="T31" fmla="*/ 29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272"/>
                  <a:gd name="T50" fmla="*/ 92 w 92"/>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272">
                    <a:moveTo>
                      <a:pt x="7" y="61"/>
                    </a:moveTo>
                    <a:lnTo>
                      <a:pt x="31" y="39"/>
                    </a:lnTo>
                    <a:lnTo>
                      <a:pt x="49" y="26"/>
                    </a:lnTo>
                    <a:lnTo>
                      <a:pt x="52" y="34"/>
                    </a:lnTo>
                    <a:lnTo>
                      <a:pt x="52" y="92"/>
                    </a:lnTo>
                    <a:lnTo>
                      <a:pt x="52" y="186"/>
                    </a:lnTo>
                    <a:lnTo>
                      <a:pt x="57" y="144"/>
                    </a:lnTo>
                    <a:lnTo>
                      <a:pt x="60" y="29"/>
                    </a:lnTo>
                    <a:lnTo>
                      <a:pt x="85" y="0"/>
                    </a:lnTo>
                    <a:lnTo>
                      <a:pt x="90" y="14"/>
                    </a:lnTo>
                    <a:lnTo>
                      <a:pt x="92" y="182"/>
                    </a:lnTo>
                    <a:lnTo>
                      <a:pt x="71" y="198"/>
                    </a:lnTo>
                    <a:lnTo>
                      <a:pt x="60" y="238"/>
                    </a:lnTo>
                    <a:lnTo>
                      <a:pt x="32" y="248"/>
                    </a:lnTo>
                    <a:lnTo>
                      <a:pt x="0" y="272"/>
                    </a:lnTo>
                    <a:lnTo>
                      <a:pt x="7" y="61"/>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96" name="Freeform 53"/>
              <p:cNvSpPr>
                <a:spLocks noChangeArrowheads="1"/>
              </p:cNvSpPr>
              <p:nvPr/>
            </p:nvSpPr>
            <p:spPr bwMode="auto">
              <a:xfrm>
                <a:off x="4341" y="3267"/>
                <a:ext cx="164" cy="41"/>
              </a:xfrm>
              <a:custGeom>
                <a:avLst/>
                <a:gdLst>
                  <a:gd name="T0" fmla="*/ 0 w 182"/>
                  <a:gd name="T1" fmla="*/ 9 h 53"/>
                  <a:gd name="T2" fmla="*/ 29 w 182"/>
                  <a:gd name="T3" fmla="*/ 0 h 53"/>
                  <a:gd name="T4" fmla="*/ 133 w 182"/>
                  <a:gd name="T5" fmla="*/ 15 h 53"/>
                  <a:gd name="T6" fmla="*/ 111 w 182"/>
                  <a:gd name="T7" fmla="*/ 25 h 53"/>
                  <a:gd name="T8" fmla="*/ 0 w 182"/>
                  <a:gd name="T9" fmla="*/ 9 h 53"/>
                  <a:gd name="T10" fmla="*/ 0 60000 65536"/>
                  <a:gd name="T11" fmla="*/ 0 60000 65536"/>
                  <a:gd name="T12" fmla="*/ 0 60000 65536"/>
                  <a:gd name="T13" fmla="*/ 0 60000 65536"/>
                  <a:gd name="T14" fmla="*/ 0 60000 65536"/>
                  <a:gd name="T15" fmla="*/ 0 w 182"/>
                  <a:gd name="T16" fmla="*/ 0 h 53"/>
                  <a:gd name="T17" fmla="*/ 182 w 182"/>
                  <a:gd name="T18" fmla="*/ 53 h 53"/>
                </a:gdLst>
                <a:ahLst/>
                <a:cxnLst>
                  <a:cxn ang="T10">
                    <a:pos x="T0" y="T1"/>
                  </a:cxn>
                  <a:cxn ang="T11">
                    <a:pos x="T2" y="T3"/>
                  </a:cxn>
                  <a:cxn ang="T12">
                    <a:pos x="T4" y="T5"/>
                  </a:cxn>
                  <a:cxn ang="T13">
                    <a:pos x="T6" y="T7"/>
                  </a:cxn>
                  <a:cxn ang="T14">
                    <a:pos x="T8" y="T9"/>
                  </a:cxn>
                </a:cxnLst>
                <a:rect l="T15" t="T16" r="T17" b="T18"/>
                <a:pathLst>
                  <a:path w="182" h="53">
                    <a:moveTo>
                      <a:pt x="0" y="21"/>
                    </a:moveTo>
                    <a:lnTo>
                      <a:pt x="39" y="0"/>
                    </a:lnTo>
                    <a:lnTo>
                      <a:pt x="182" y="33"/>
                    </a:lnTo>
                    <a:lnTo>
                      <a:pt x="151" y="53"/>
                    </a:lnTo>
                    <a:lnTo>
                      <a:pt x="0" y="21"/>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97" name="Freeform 54"/>
              <p:cNvSpPr>
                <a:spLocks noChangeArrowheads="1"/>
              </p:cNvSpPr>
              <p:nvPr/>
            </p:nvSpPr>
            <p:spPr bwMode="auto">
              <a:xfrm>
                <a:off x="4234" y="3279"/>
                <a:ext cx="237" cy="59"/>
              </a:xfrm>
              <a:custGeom>
                <a:avLst/>
                <a:gdLst>
                  <a:gd name="T0" fmla="*/ 0 w 263"/>
                  <a:gd name="T1" fmla="*/ 16 h 75"/>
                  <a:gd name="T2" fmla="*/ 51 w 263"/>
                  <a:gd name="T3" fmla="*/ 0 h 75"/>
                  <a:gd name="T4" fmla="*/ 193 w 263"/>
                  <a:gd name="T5" fmla="*/ 19 h 75"/>
                  <a:gd name="T6" fmla="*/ 161 w 263"/>
                  <a:gd name="T7" fmla="*/ 36 h 75"/>
                  <a:gd name="T8" fmla="*/ 0 w 263"/>
                  <a:gd name="T9" fmla="*/ 16 h 75"/>
                  <a:gd name="T10" fmla="*/ 0 60000 65536"/>
                  <a:gd name="T11" fmla="*/ 0 60000 65536"/>
                  <a:gd name="T12" fmla="*/ 0 60000 65536"/>
                  <a:gd name="T13" fmla="*/ 0 60000 65536"/>
                  <a:gd name="T14" fmla="*/ 0 60000 65536"/>
                  <a:gd name="T15" fmla="*/ 0 w 263"/>
                  <a:gd name="T16" fmla="*/ 0 h 75"/>
                  <a:gd name="T17" fmla="*/ 263 w 263"/>
                  <a:gd name="T18" fmla="*/ 75 h 75"/>
                </a:gdLst>
                <a:ahLst/>
                <a:cxnLst>
                  <a:cxn ang="T10">
                    <a:pos x="T0" y="T1"/>
                  </a:cxn>
                  <a:cxn ang="T11">
                    <a:pos x="T2" y="T3"/>
                  </a:cxn>
                  <a:cxn ang="T12">
                    <a:pos x="T4" y="T5"/>
                  </a:cxn>
                  <a:cxn ang="T13">
                    <a:pos x="T6" y="T7"/>
                  </a:cxn>
                  <a:cxn ang="T14">
                    <a:pos x="T8" y="T9"/>
                  </a:cxn>
                </a:cxnLst>
                <a:rect l="T15" t="T16" r="T17" b="T18"/>
                <a:pathLst>
                  <a:path w="263" h="75">
                    <a:moveTo>
                      <a:pt x="0" y="32"/>
                    </a:moveTo>
                    <a:lnTo>
                      <a:pt x="70" y="0"/>
                    </a:lnTo>
                    <a:lnTo>
                      <a:pt x="263" y="40"/>
                    </a:lnTo>
                    <a:lnTo>
                      <a:pt x="221" y="75"/>
                    </a:lnTo>
                    <a:lnTo>
                      <a:pt x="0" y="32"/>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98" name="Freeform 55"/>
              <p:cNvSpPr>
                <a:spLocks noChangeArrowheads="1"/>
              </p:cNvSpPr>
              <p:nvPr/>
            </p:nvSpPr>
            <p:spPr bwMode="auto">
              <a:xfrm>
                <a:off x="4126" y="3548"/>
                <a:ext cx="294" cy="70"/>
              </a:xfrm>
              <a:custGeom>
                <a:avLst/>
                <a:gdLst>
                  <a:gd name="T0" fmla="*/ 0 w 1350"/>
                  <a:gd name="T1" fmla="*/ 0 h 369"/>
                  <a:gd name="T2" fmla="*/ 2 w 1350"/>
                  <a:gd name="T3" fmla="*/ 0 h 369"/>
                  <a:gd name="T4" fmla="*/ 4 w 1350"/>
                  <a:gd name="T5" fmla="*/ 1 h 369"/>
                  <a:gd name="T6" fmla="*/ 9 w 1350"/>
                  <a:gd name="T7" fmla="*/ 2 h 369"/>
                  <a:gd name="T8" fmla="*/ 12 w 1350"/>
                  <a:gd name="T9" fmla="*/ 2 h 369"/>
                  <a:gd name="T10" fmla="*/ 12 w 1350"/>
                  <a:gd name="T11" fmla="*/ 2 h 369"/>
                  <a:gd name="T12" fmla="*/ 13 w 1350"/>
                  <a:gd name="T13" fmla="*/ 1 h 369"/>
                  <a:gd name="T14" fmla="*/ 14 w 1350"/>
                  <a:gd name="T15" fmla="*/ 1 h 369"/>
                  <a:gd name="T16" fmla="*/ 14 w 1350"/>
                  <a:gd name="T17" fmla="*/ 1 h 369"/>
                  <a:gd name="T18" fmla="*/ 13 w 1350"/>
                  <a:gd name="T19" fmla="*/ 1 h 369"/>
                  <a:gd name="T20" fmla="*/ 13 w 1350"/>
                  <a:gd name="T21" fmla="*/ 2 h 369"/>
                  <a:gd name="T22" fmla="*/ 12 w 1350"/>
                  <a:gd name="T23" fmla="*/ 2 h 369"/>
                  <a:gd name="T24" fmla="*/ 12 w 1350"/>
                  <a:gd name="T25" fmla="*/ 2 h 369"/>
                  <a:gd name="T26" fmla="*/ 12 w 1350"/>
                  <a:gd name="T27" fmla="*/ 2 h 369"/>
                  <a:gd name="T28" fmla="*/ 11 w 1350"/>
                  <a:gd name="T29" fmla="*/ 2 h 369"/>
                  <a:gd name="T30" fmla="*/ 11 w 1350"/>
                  <a:gd name="T31" fmla="*/ 2 h 369"/>
                  <a:gd name="T32" fmla="*/ 10 w 1350"/>
                  <a:gd name="T33" fmla="*/ 2 h 369"/>
                  <a:gd name="T34" fmla="*/ 6 w 1350"/>
                  <a:gd name="T35" fmla="*/ 2 h 369"/>
                  <a:gd name="T36" fmla="*/ 3 w 1350"/>
                  <a:gd name="T37" fmla="*/ 1 h 369"/>
                  <a:gd name="T38" fmla="*/ 2 w 1350"/>
                  <a:gd name="T39" fmla="*/ 1 h 369"/>
                  <a:gd name="T40" fmla="*/ 1 w 1350"/>
                  <a:gd name="T41" fmla="*/ 0 h 369"/>
                  <a:gd name="T42" fmla="*/ 0 w 1350"/>
                  <a:gd name="T43" fmla="*/ 0 h 369"/>
                  <a:gd name="T44" fmla="*/ 0 w 1350"/>
                  <a:gd name="T45" fmla="*/ 0 h 3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0"/>
                  <a:gd name="T70" fmla="*/ 0 h 369"/>
                  <a:gd name="T71" fmla="*/ 1350 w 1350"/>
                  <a:gd name="T72" fmla="*/ 369 h 3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0" h="369">
                    <a:moveTo>
                      <a:pt x="0" y="0"/>
                    </a:moveTo>
                    <a:lnTo>
                      <a:pt x="156" y="54"/>
                    </a:lnTo>
                    <a:lnTo>
                      <a:pt x="432" y="135"/>
                    </a:lnTo>
                    <a:lnTo>
                      <a:pt x="867" y="252"/>
                    </a:lnTo>
                    <a:lnTo>
                      <a:pt x="1113" y="306"/>
                    </a:lnTo>
                    <a:lnTo>
                      <a:pt x="1203" y="213"/>
                    </a:lnTo>
                    <a:lnTo>
                      <a:pt x="1254" y="150"/>
                    </a:lnTo>
                    <a:lnTo>
                      <a:pt x="1326" y="78"/>
                    </a:lnTo>
                    <a:lnTo>
                      <a:pt x="1350" y="78"/>
                    </a:lnTo>
                    <a:lnTo>
                      <a:pt x="1290" y="150"/>
                    </a:lnTo>
                    <a:lnTo>
                      <a:pt x="1215" y="231"/>
                    </a:lnTo>
                    <a:lnTo>
                      <a:pt x="1134" y="312"/>
                    </a:lnTo>
                    <a:lnTo>
                      <a:pt x="1122" y="336"/>
                    </a:lnTo>
                    <a:lnTo>
                      <a:pt x="1122" y="357"/>
                    </a:lnTo>
                    <a:lnTo>
                      <a:pt x="1107" y="369"/>
                    </a:lnTo>
                    <a:lnTo>
                      <a:pt x="1107" y="327"/>
                    </a:lnTo>
                    <a:lnTo>
                      <a:pt x="963" y="300"/>
                    </a:lnTo>
                    <a:lnTo>
                      <a:pt x="588" y="210"/>
                    </a:lnTo>
                    <a:lnTo>
                      <a:pt x="300" y="126"/>
                    </a:lnTo>
                    <a:lnTo>
                      <a:pt x="168" y="81"/>
                    </a:lnTo>
                    <a:lnTo>
                      <a:pt x="69" y="45"/>
                    </a:lnTo>
                    <a:lnTo>
                      <a:pt x="15"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99" name="Freeform 56"/>
              <p:cNvSpPr>
                <a:spLocks noChangeArrowheads="1"/>
              </p:cNvSpPr>
              <p:nvPr/>
            </p:nvSpPr>
            <p:spPr bwMode="auto">
              <a:xfrm>
                <a:off x="4259" y="3482"/>
                <a:ext cx="142" cy="46"/>
              </a:xfrm>
              <a:custGeom>
                <a:avLst/>
                <a:gdLst>
                  <a:gd name="T0" fmla="*/ 0 w 651"/>
                  <a:gd name="T1" fmla="*/ 0 h 243"/>
                  <a:gd name="T2" fmla="*/ 4 w 651"/>
                  <a:gd name="T3" fmla="*/ 1 h 243"/>
                  <a:gd name="T4" fmla="*/ 7 w 651"/>
                  <a:gd name="T5" fmla="*/ 1 h 243"/>
                  <a:gd name="T6" fmla="*/ 7 w 651"/>
                  <a:gd name="T7" fmla="*/ 2 h 243"/>
                  <a:gd name="T8" fmla="*/ 5 w 651"/>
                  <a:gd name="T9" fmla="*/ 2 h 243"/>
                  <a:gd name="T10" fmla="*/ 1 w 651"/>
                  <a:gd name="T11" fmla="*/ 1 h 243"/>
                  <a:gd name="T12" fmla="*/ 0 w 651"/>
                  <a:gd name="T13" fmla="*/ 1 h 243"/>
                  <a:gd name="T14" fmla="*/ 0 w 65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651"/>
                  <a:gd name="T25" fmla="*/ 0 h 243"/>
                  <a:gd name="T26" fmla="*/ 651 w 65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1" h="243">
                    <a:moveTo>
                      <a:pt x="9" y="0"/>
                    </a:moveTo>
                    <a:lnTo>
                      <a:pt x="378" y="90"/>
                    </a:lnTo>
                    <a:lnTo>
                      <a:pt x="651" y="132"/>
                    </a:lnTo>
                    <a:lnTo>
                      <a:pt x="648" y="243"/>
                    </a:lnTo>
                    <a:lnTo>
                      <a:pt x="465" y="222"/>
                    </a:lnTo>
                    <a:lnTo>
                      <a:pt x="69" y="138"/>
                    </a:lnTo>
                    <a:lnTo>
                      <a:pt x="0" y="114"/>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00" name="Freeform 57"/>
              <p:cNvSpPr>
                <a:spLocks noChangeArrowheads="1"/>
              </p:cNvSpPr>
              <p:nvPr/>
            </p:nvSpPr>
            <p:spPr bwMode="auto">
              <a:xfrm>
                <a:off x="4225" y="3499"/>
                <a:ext cx="223" cy="51"/>
              </a:xfrm>
              <a:custGeom>
                <a:avLst/>
                <a:gdLst>
                  <a:gd name="T0" fmla="*/ 0 w 1017"/>
                  <a:gd name="T1" fmla="*/ 1 h 270"/>
                  <a:gd name="T2" fmla="*/ 1 w 1017"/>
                  <a:gd name="T3" fmla="*/ 0 h 270"/>
                  <a:gd name="T4" fmla="*/ 1 w 1017"/>
                  <a:gd name="T5" fmla="*/ 0 h 270"/>
                  <a:gd name="T6" fmla="*/ 1 w 1017"/>
                  <a:gd name="T7" fmla="*/ 0 h 270"/>
                  <a:gd name="T8" fmla="*/ 2 w 1017"/>
                  <a:gd name="T9" fmla="*/ 0 h 270"/>
                  <a:gd name="T10" fmla="*/ 6 w 1017"/>
                  <a:gd name="T11" fmla="*/ 1 h 270"/>
                  <a:gd name="T12" fmla="*/ 7 w 1017"/>
                  <a:gd name="T13" fmla="*/ 1 h 270"/>
                  <a:gd name="T14" fmla="*/ 9 w 1017"/>
                  <a:gd name="T15" fmla="*/ 1 h 270"/>
                  <a:gd name="T16" fmla="*/ 9 w 1017"/>
                  <a:gd name="T17" fmla="*/ 1 h 270"/>
                  <a:gd name="T18" fmla="*/ 10 w 1017"/>
                  <a:gd name="T19" fmla="*/ 0 h 270"/>
                  <a:gd name="T20" fmla="*/ 11 w 1017"/>
                  <a:gd name="T21" fmla="*/ 0 h 270"/>
                  <a:gd name="T22" fmla="*/ 11 w 1017"/>
                  <a:gd name="T23" fmla="*/ 0 h 270"/>
                  <a:gd name="T24" fmla="*/ 11 w 1017"/>
                  <a:gd name="T25" fmla="*/ 1 h 270"/>
                  <a:gd name="T26" fmla="*/ 11 w 1017"/>
                  <a:gd name="T27" fmla="*/ 1 h 270"/>
                  <a:gd name="T28" fmla="*/ 9 w 1017"/>
                  <a:gd name="T29" fmla="*/ 2 h 270"/>
                  <a:gd name="T30" fmla="*/ 9 w 1017"/>
                  <a:gd name="T31" fmla="*/ 2 h 270"/>
                  <a:gd name="T32" fmla="*/ 8 w 1017"/>
                  <a:gd name="T33" fmla="*/ 2 h 270"/>
                  <a:gd name="T34" fmla="*/ 4 w 1017"/>
                  <a:gd name="T35" fmla="*/ 1 h 270"/>
                  <a:gd name="T36" fmla="*/ 0 w 1017"/>
                  <a:gd name="T37" fmla="*/ 1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7"/>
                  <a:gd name="T58" fmla="*/ 0 h 270"/>
                  <a:gd name="T59" fmla="*/ 1017 w 1017"/>
                  <a:gd name="T60" fmla="*/ 270 h 2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7" h="270">
                    <a:moveTo>
                      <a:pt x="0" y="84"/>
                    </a:moveTo>
                    <a:cubicBezTo>
                      <a:pt x="6" y="82"/>
                      <a:pt x="33" y="68"/>
                      <a:pt x="54" y="54"/>
                    </a:cubicBezTo>
                    <a:lnTo>
                      <a:pt x="129" y="0"/>
                    </a:lnTo>
                    <a:lnTo>
                      <a:pt x="132" y="42"/>
                    </a:lnTo>
                    <a:lnTo>
                      <a:pt x="198" y="60"/>
                    </a:lnTo>
                    <a:lnTo>
                      <a:pt x="549" y="138"/>
                    </a:lnTo>
                    <a:lnTo>
                      <a:pt x="699" y="162"/>
                    </a:lnTo>
                    <a:lnTo>
                      <a:pt x="813" y="174"/>
                    </a:lnTo>
                    <a:lnTo>
                      <a:pt x="888" y="126"/>
                    </a:lnTo>
                    <a:lnTo>
                      <a:pt x="963" y="54"/>
                    </a:lnTo>
                    <a:lnTo>
                      <a:pt x="1008" y="30"/>
                    </a:lnTo>
                    <a:lnTo>
                      <a:pt x="1017" y="48"/>
                    </a:lnTo>
                    <a:lnTo>
                      <a:pt x="1014" y="156"/>
                    </a:lnTo>
                    <a:lnTo>
                      <a:pt x="1011" y="159"/>
                    </a:lnTo>
                    <a:lnTo>
                      <a:pt x="867" y="255"/>
                    </a:lnTo>
                    <a:lnTo>
                      <a:pt x="819" y="270"/>
                    </a:lnTo>
                    <a:lnTo>
                      <a:pt x="744" y="261"/>
                    </a:lnTo>
                    <a:lnTo>
                      <a:pt x="387" y="189"/>
                    </a:lnTo>
                    <a:lnTo>
                      <a:pt x="0" y="84"/>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801" name="Freeform 58"/>
              <p:cNvSpPr>
                <a:spLocks noChangeArrowheads="1"/>
              </p:cNvSpPr>
              <p:nvPr/>
            </p:nvSpPr>
            <p:spPr bwMode="auto">
              <a:xfrm>
                <a:off x="4308" y="3556"/>
                <a:ext cx="94" cy="44"/>
              </a:xfrm>
              <a:custGeom>
                <a:avLst/>
                <a:gdLst>
                  <a:gd name="T0" fmla="*/ 0 w 104"/>
                  <a:gd name="T1" fmla="*/ 19 h 56"/>
                  <a:gd name="T2" fmla="*/ 29 w 104"/>
                  <a:gd name="T3" fmla="*/ 0 h 56"/>
                  <a:gd name="T4" fmla="*/ 77 w 104"/>
                  <a:gd name="T5" fmla="*/ 6 h 56"/>
                  <a:gd name="T6" fmla="*/ 44 w 104"/>
                  <a:gd name="T7" fmla="*/ 28 h 56"/>
                  <a:gd name="T8" fmla="*/ 0 w 104"/>
                  <a:gd name="T9" fmla="*/ 19 h 56"/>
                  <a:gd name="T10" fmla="*/ 0 60000 65536"/>
                  <a:gd name="T11" fmla="*/ 0 60000 65536"/>
                  <a:gd name="T12" fmla="*/ 0 60000 65536"/>
                  <a:gd name="T13" fmla="*/ 0 60000 65536"/>
                  <a:gd name="T14" fmla="*/ 0 60000 65536"/>
                  <a:gd name="T15" fmla="*/ 0 w 104"/>
                  <a:gd name="T16" fmla="*/ 0 h 56"/>
                  <a:gd name="T17" fmla="*/ 104 w 104"/>
                  <a:gd name="T18" fmla="*/ 56 h 56"/>
                </a:gdLst>
                <a:ahLst/>
                <a:cxnLst>
                  <a:cxn ang="T10">
                    <a:pos x="T0" y="T1"/>
                  </a:cxn>
                  <a:cxn ang="T11">
                    <a:pos x="T2" y="T3"/>
                  </a:cxn>
                  <a:cxn ang="T12">
                    <a:pos x="T4" y="T5"/>
                  </a:cxn>
                  <a:cxn ang="T13">
                    <a:pos x="T6" y="T7"/>
                  </a:cxn>
                  <a:cxn ang="T14">
                    <a:pos x="T8" y="T9"/>
                  </a:cxn>
                </a:cxnLst>
                <a:rect l="T15" t="T16" r="T17" b="T18"/>
                <a:pathLst>
                  <a:path w="104" h="56">
                    <a:moveTo>
                      <a:pt x="0" y="38"/>
                    </a:moveTo>
                    <a:lnTo>
                      <a:pt x="39" y="0"/>
                    </a:lnTo>
                    <a:lnTo>
                      <a:pt x="104" y="12"/>
                    </a:lnTo>
                    <a:lnTo>
                      <a:pt x="60" y="56"/>
                    </a:lnTo>
                    <a:lnTo>
                      <a:pt x="0" y="38"/>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02" name="Freeform 59"/>
              <p:cNvSpPr>
                <a:spLocks noChangeArrowheads="1"/>
              </p:cNvSpPr>
              <p:nvPr/>
            </p:nvSpPr>
            <p:spPr bwMode="auto">
              <a:xfrm>
                <a:off x="4249" y="3498"/>
                <a:ext cx="195" cy="39"/>
              </a:xfrm>
              <a:custGeom>
                <a:avLst/>
                <a:gdLst>
                  <a:gd name="T0" fmla="*/ 0 w 891"/>
                  <a:gd name="T1" fmla="*/ 0 h 207"/>
                  <a:gd name="T2" fmla="*/ 0 w 891"/>
                  <a:gd name="T3" fmla="*/ 0 h 207"/>
                  <a:gd name="T4" fmla="*/ 1 w 891"/>
                  <a:gd name="T5" fmla="*/ 0 h 207"/>
                  <a:gd name="T6" fmla="*/ 4 w 891"/>
                  <a:gd name="T7" fmla="*/ 1 h 207"/>
                  <a:gd name="T8" fmla="*/ 7 w 891"/>
                  <a:gd name="T9" fmla="*/ 1 h 207"/>
                  <a:gd name="T10" fmla="*/ 8 w 891"/>
                  <a:gd name="T11" fmla="*/ 1 h 207"/>
                  <a:gd name="T12" fmla="*/ 8 w 891"/>
                  <a:gd name="T13" fmla="*/ 1 h 207"/>
                  <a:gd name="T14" fmla="*/ 9 w 891"/>
                  <a:gd name="T15" fmla="*/ 0 h 207"/>
                  <a:gd name="T16" fmla="*/ 9 w 891"/>
                  <a:gd name="T17" fmla="*/ 0 h 207"/>
                  <a:gd name="T18" fmla="*/ 9 w 891"/>
                  <a:gd name="T19" fmla="*/ 1 h 207"/>
                  <a:gd name="T20" fmla="*/ 8 w 891"/>
                  <a:gd name="T21" fmla="*/ 1 h 207"/>
                  <a:gd name="T22" fmla="*/ 8 w 891"/>
                  <a:gd name="T23" fmla="*/ 1 h 207"/>
                  <a:gd name="T24" fmla="*/ 7 w 891"/>
                  <a:gd name="T25" fmla="*/ 1 h 207"/>
                  <a:gd name="T26" fmla="*/ 6 w 891"/>
                  <a:gd name="T27" fmla="*/ 1 h 207"/>
                  <a:gd name="T28" fmla="*/ 4 w 891"/>
                  <a:gd name="T29" fmla="*/ 1 h 207"/>
                  <a:gd name="T30" fmla="*/ 0 w 891"/>
                  <a:gd name="T31" fmla="*/ 0 h 207"/>
                  <a:gd name="T32" fmla="*/ 0 w 891"/>
                  <a:gd name="T33" fmla="*/ 0 h 207"/>
                  <a:gd name="T34" fmla="*/ 0 w 891"/>
                  <a:gd name="T35" fmla="*/ 0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1"/>
                  <a:gd name="T55" fmla="*/ 0 h 207"/>
                  <a:gd name="T56" fmla="*/ 891 w 891"/>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1" h="207">
                    <a:moveTo>
                      <a:pt x="21" y="0"/>
                    </a:moveTo>
                    <a:lnTo>
                      <a:pt x="27" y="42"/>
                    </a:lnTo>
                    <a:lnTo>
                      <a:pt x="75" y="54"/>
                    </a:lnTo>
                    <a:lnTo>
                      <a:pt x="402" y="129"/>
                    </a:lnTo>
                    <a:lnTo>
                      <a:pt x="672" y="177"/>
                    </a:lnTo>
                    <a:lnTo>
                      <a:pt x="726" y="168"/>
                    </a:lnTo>
                    <a:lnTo>
                      <a:pt x="795" y="114"/>
                    </a:lnTo>
                    <a:lnTo>
                      <a:pt x="843" y="57"/>
                    </a:lnTo>
                    <a:lnTo>
                      <a:pt x="891" y="27"/>
                    </a:lnTo>
                    <a:lnTo>
                      <a:pt x="852" y="90"/>
                    </a:lnTo>
                    <a:lnTo>
                      <a:pt x="780" y="177"/>
                    </a:lnTo>
                    <a:lnTo>
                      <a:pt x="738" y="207"/>
                    </a:lnTo>
                    <a:lnTo>
                      <a:pt x="696" y="207"/>
                    </a:lnTo>
                    <a:lnTo>
                      <a:pt x="579" y="189"/>
                    </a:lnTo>
                    <a:lnTo>
                      <a:pt x="342" y="138"/>
                    </a:lnTo>
                    <a:lnTo>
                      <a:pt x="21" y="60"/>
                    </a:lnTo>
                    <a:lnTo>
                      <a:pt x="0" y="45"/>
                    </a:lnTo>
                    <a:lnTo>
                      <a:pt x="21"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03" name="Freeform 60"/>
              <p:cNvSpPr>
                <a:spLocks noChangeArrowheads="1"/>
              </p:cNvSpPr>
              <p:nvPr/>
            </p:nvSpPr>
            <p:spPr bwMode="auto">
              <a:xfrm>
                <a:off x="4406" y="3534"/>
                <a:ext cx="40" cy="20"/>
              </a:xfrm>
              <a:custGeom>
                <a:avLst/>
                <a:gdLst>
                  <a:gd name="T0" fmla="*/ 0 w 180"/>
                  <a:gd name="T1" fmla="*/ 1 h 102"/>
                  <a:gd name="T2" fmla="*/ 1 w 180"/>
                  <a:gd name="T3" fmla="*/ 0 h 102"/>
                  <a:gd name="T4" fmla="*/ 2 w 180"/>
                  <a:gd name="T5" fmla="*/ 0 h 102"/>
                  <a:gd name="T6" fmla="*/ 2 w 180"/>
                  <a:gd name="T7" fmla="*/ 0 h 102"/>
                  <a:gd name="T8" fmla="*/ 1 w 180"/>
                  <a:gd name="T9" fmla="*/ 1 h 102"/>
                  <a:gd name="T10" fmla="*/ 0 w 180"/>
                  <a:gd name="T11" fmla="*/ 1 h 102"/>
                  <a:gd name="T12" fmla="*/ 0 60000 65536"/>
                  <a:gd name="T13" fmla="*/ 0 60000 65536"/>
                  <a:gd name="T14" fmla="*/ 0 60000 65536"/>
                  <a:gd name="T15" fmla="*/ 0 60000 65536"/>
                  <a:gd name="T16" fmla="*/ 0 60000 65536"/>
                  <a:gd name="T17" fmla="*/ 0 60000 65536"/>
                  <a:gd name="T18" fmla="*/ 0 w 180"/>
                  <a:gd name="T19" fmla="*/ 0 h 102"/>
                  <a:gd name="T20" fmla="*/ 180 w 18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80" h="102">
                    <a:moveTo>
                      <a:pt x="0" y="102"/>
                    </a:moveTo>
                    <a:lnTo>
                      <a:pt x="84" y="51"/>
                    </a:lnTo>
                    <a:lnTo>
                      <a:pt x="180" y="0"/>
                    </a:lnTo>
                    <a:lnTo>
                      <a:pt x="177" y="27"/>
                    </a:lnTo>
                    <a:lnTo>
                      <a:pt x="57" y="96"/>
                    </a:lnTo>
                    <a:lnTo>
                      <a:pt x="0" y="102"/>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04" name="Freeform 61"/>
              <p:cNvSpPr>
                <a:spLocks noChangeArrowheads="1"/>
              </p:cNvSpPr>
              <p:nvPr/>
            </p:nvSpPr>
            <p:spPr bwMode="auto">
              <a:xfrm>
                <a:off x="4404" y="3509"/>
                <a:ext cx="23" cy="17"/>
              </a:xfrm>
              <a:custGeom>
                <a:avLst/>
                <a:gdLst>
                  <a:gd name="T0" fmla="*/ 0 w 102"/>
                  <a:gd name="T1" fmla="*/ 0 h 90"/>
                  <a:gd name="T2" fmla="*/ 1 w 102"/>
                  <a:gd name="T3" fmla="*/ 0 h 90"/>
                  <a:gd name="T4" fmla="*/ 0 w 102"/>
                  <a:gd name="T5" fmla="*/ 0 h 90"/>
                  <a:gd name="T6" fmla="*/ 0 w 102"/>
                  <a:gd name="T7" fmla="*/ 1 h 90"/>
                  <a:gd name="T8" fmla="*/ 0 w 102"/>
                  <a:gd name="T9" fmla="*/ 0 h 90"/>
                  <a:gd name="T10" fmla="*/ 0 60000 65536"/>
                  <a:gd name="T11" fmla="*/ 0 60000 65536"/>
                  <a:gd name="T12" fmla="*/ 0 60000 65536"/>
                  <a:gd name="T13" fmla="*/ 0 60000 65536"/>
                  <a:gd name="T14" fmla="*/ 0 60000 65536"/>
                  <a:gd name="T15" fmla="*/ 0 w 102"/>
                  <a:gd name="T16" fmla="*/ 0 h 90"/>
                  <a:gd name="T17" fmla="*/ 102 w 102"/>
                  <a:gd name="T18" fmla="*/ 90 h 90"/>
                </a:gdLst>
                <a:ahLst/>
                <a:cxnLst>
                  <a:cxn ang="T10">
                    <a:pos x="T0" y="T1"/>
                  </a:cxn>
                  <a:cxn ang="T11">
                    <a:pos x="T2" y="T3"/>
                  </a:cxn>
                  <a:cxn ang="T12">
                    <a:pos x="T4" y="T5"/>
                  </a:cxn>
                  <a:cxn ang="T13">
                    <a:pos x="T6" y="T7"/>
                  </a:cxn>
                  <a:cxn ang="T14">
                    <a:pos x="T8" y="T9"/>
                  </a:cxn>
                </a:cxnLst>
                <a:rect l="T15" t="T16" r="T17" b="T18"/>
                <a:pathLst>
                  <a:path w="102" h="90">
                    <a:moveTo>
                      <a:pt x="0" y="0"/>
                    </a:moveTo>
                    <a:lnTo>
                      <a:pt x="102" y="0"/>
                    </a:lnTo>
                    <a:lnTo>
                      <a:pt x="45" y="45"/>
                    </a:lnTo>
                    <a:lnTo>
                      <a:pt x="0" y="90"/>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05" name="Freeform 62"/>
              <p:cNvSpPr>
                <a:spLocks noChangeArrowheads="1"/>
              </p:cNvSpPr>
              <p:nvPr/>
            </p:nvSpPr>
            <p:spPr bwMode="auto">
              <a:xfrm>
                <a:off x="4243" y="3325"/>
                <a:ext cx="170" cy="161"/>
              </a:xfrm>
              <a:custGeom>
                <a:avLst/>
                <a:gdLst>
                  <a:gd name="T0" fmla="*/ 0 w 780"/>
                  <a:gd name="T1" fmla="*/ 0 h 852"/>
                  <a:gd name="T2" fmla="*/ 0 w 780"/>
                  <a:gd name="T3" fmla="*/ 3 h 852"/>
                  <a:gd name="T4" fmla="*/ 0 w 780"/>
                  <a:gd name="T5" fmla="*/ 5 h 852"/>
                  <a:gd name="T6" fmla="*/ 3 w 780"/>
                  <a:gd name="T7" fmla="*/ 5 h 852"/>
                  <a:gd name="T8" fmla="*/ 7 w 780"/>
                  <a:gd name="T9" fmla="*/ 6 h 852"/>
                  <a:gd name="T10" fmla="*/ 8 w 780"/>
                  <a:gd name="T11" fmla="*/ 6 h 852"/>
                  <a:gd name="T12" fmla="*/ 8 w 780"/>
                  <a:gd name="T13" fmla="*/ 3 h 852"/>
                  <a:gd name="T14" fmla="*/ 8 w 780"/>
                  <a:gd name="T15" fmla="*/ 2 h 852"/>
                  <a:gd name="T16" fmla="*/ 8 w 780"/>
                  <a:gd name="T17" fmla="*/ 1 h 852"/>
                  <a:gd name="T18" fmla="*/ 3 w 780"/>
                  <a:gd name="T19" fmla="*/ 0 h 852"/>
                  <a:gd name="T20" fmla="*/ 0 w 780"/>
                  <a:gd name="T21" fmla="*/ 0 h 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0"/>
                  <a:gd name="T34" fmla="*/ 0 h 852"/>
                  <a:gd name="T35" fmla="*/ 780 w 780"/>
                  <a:gd name="T36" fmla="*/ 852 h 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0" h="852">
                    <a:moveTo>
                      <a:pt x="36" y="0"/>
                    </a:moveTo>
                    <a:lnTo>
                      <a:pt x="9" y="417"/>
                    </a:lnTo>
                    <a:lnTo>
                      <a:pt x="0" y="726"/>
                    </a:lnTo>
                    <a:lnTo>
                      <a:pt x="294" y="804"/>
                    </a:lnTo>
                    <a:lnTo>
                      <a:pt x="660" y="852"/>
                    </a:lnTo>
                    <a:lnTo>
                      <a:pt x="765" y="843"/>
                    </a:lnTo>
                    <a:lnTo>
                      <a:pt x="780" y="480"/>
                    </a:lnTo>
                    <a:lnTo>
                      <a:pt x="768" y="285"/>
                    </a:lnTo>
                    <a:lnTo>
                      <a:pt x="756" y="159"/>
                    </a:lnTo>
                    <a:lnTo>
                      <a:pt x="324" y="57"/>
                    </a:lnTo>
                    <a:lnTo>
                      <a:pt x="36"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06" name="Freeform 63"/>
              <p:cNvSpPr>
                <a:spLocks noChangeArrowheads="1"/>
              </p:cNvSpPr>
              <p:nvPr/>
            </p:nvSpPr>
            <p:spPr bwMode="auto">
              <a:xfrm>
                <a:off x="4243" y="3325"/>
                <a:ext cx="171" cy="168"/>
              </a:xfrm>
              <a:custGeom>
                <a:avLst/>
                <a:gdLst>
                  <a:gd name="T0" fmla="*/ 1 w 186"/>
                  <a:gd name="T1" fmla="*/ 0 h 208"/>
                  <a:gd name="T2" fmla="*/ 144 w 186"/>
                  <a:gd name="T3" fmla="*/ 19 h 208"/>
                  <a:gd name="T4" fmla="*/ 143 w 186"/>
                  <a:gd name="T5" fmla="*/ 110 h 208"/>
                  <a:gd name="T6" fmla="*/ 0 w 186"/>
                  <a:gd name="T7" fmla="*/ 92 h 208"/>
                  <a:gd name="T8" fmla="*/ 1 w 186"/>
                  <a:gd name="T9" fmla="*/ 0 h 208"/>
                  <a:gd name="T10" fmla="*/ 0 60000 65536"/>
                  <a:gd name="T11" fmla="*/ 0 60000 65536"/>
                  <a:gd name="T12" fmla="*/ 0 60000 65536"/>
                  <a:gd name="T13" fmla="*/ 0 60000 65536"/>
                  <a:gd name="T14" fmla="*/ 0 60000 65536"/>
                  <a:gd name="T15" fmla="*/ 0 w 186"/>
                  <a:gd name="T16" fmla="*/ 0 h 208"/>
                  <a:gd name="T17" fmla="*/ 186 w 186"/>
                  <a:gd name="T18" fmla="*/ 208 h 208"/>
                </a:gdLst>
                <a:ahLst/>
                <a:cxnLst>
                  <a:cxn ang="T10">
                    <a:pos x="T0" y="T1"/>
                  </a:cxn>
                  <a:cxn ang="T11">
                    <a:pos x="T2" y="T3"/>
                  </a:cxn>
                  <a:cxn ang="T12">
                    <a:pos x="T4" y="T5"/>
                  </a:cxn>
                  <a:cxn ang="T13">
                    <a:pos x="T6" y="T7"/>
                  </a:cxn>
                  <a:cxn ang="T14">
                    <a:pos x="T8" y="T9"/>
                  </a:cxn>
                </a:cxnLst>
                <a:rect l="T15" t="T16" r="T17" b="T18"/>
                <a:pathLst>
                  <a:path w="186" h="208">
                    <a:moveTo>
                      <a:pt x="1" y="0"/>
                    </a:moveTo>
                    <a:lnTo>
                      <a:pt x="186" y="35"/>
                    </a:lnTo>
                    <a:lnTo>
                      <a:pt x="184" y="208"/>
                    </a:lnTo>
                    <a:lnTo>
                      <a:pt x="0" y="174"/>
                    </a:lnTo>
                    <a:lnTo>
                      <a:pt x="1" y="0"/>
                    </a:lnTo>
                    <a:close/>
                  </a:path>
                </a:pathLst>
              </a:custGeom>
              <a:solidFill>
                <a:srgbClr val="989898"/>
              </a:solidFill>
              <a:ln w="9525">
                <a:noFill/>
                <a:round/>
                <a:headEnd/>
                <a:tailEnd/>
              </a:ln>
            </p:spPr>
            <p:txBody>
              <a:bodyPr wrap="none" anchor="ctr">
                <a:prstTxWarp prst="textNoShape">
                  <a:avLst/>
                </a:prstTxWarp>
              </a:bodyPr>
              <a:lstStyle/>
              <a:p>
                <a:endParaRPr lang="en-US"/>
              </a:p>
            </p:txBody>
          </p:sp>
          <p:sp>
            <p:nvSpPr>
              <p:cNvPr id="201807" name="Freeform 64"/>
              <p:cNvSpPr>
                <a:spLocks noChangeArrowheads="1"/>
              </p:cNvSpPr>
              <p:nvPr/>
            </p:nvSpPr>
            <p:spPr bwMode="auto">
              <a:xfrm>
                <a:off x="4236" y="3304"/>
                <a:ext cx="235" cy="198"/>
              </a:xfrm>
              <a:custGeom>
                <a:avLst/>
                <a:gdLst>
                  <a:gd name="T0" fmla="*/ 0 w 1074"/>
                  <a:gd name="T1" fmla="*/ 0 h 1044"/>
                  <a:gd name="T2" fmla="*/ 1 w 1074"/>
                  <a:gd name="T3" fmla="*/ 0 h 1044"/>
                  <a:gd name="T4" fmla="*/ 6 w 1074"/>
                  <a:gd name="T5" fmla="*/ 1 h 1044"/>
                  <a:gd name="T6" fmla="*/ 9 w 1074"/>
                  <a:gd name="T7" fmla="*/ 1 h 1044"/>
                  <a:gd name="T8" fmla="*/ 9 w 1074"/>
                  <a:gd name="T9" fmla="*/ 1 h 1044"/>
                  <a:gd name="T10" fmla="*/ 11 w 1074"/>
                  <a:gd name="T11" fmla="*/ 0 h 1044"/>
                  <a:gd name="T12" fmla="*/ 11 w 1074"/>
                  <a:gd name="T13" fmla="*/ 0 h 1044"/>
                  <a:gd name="T14" fmla="*/ 11 w 1074"/>
                  <a:gd name="T15" fmla="*/ 0 h 1044"/>
                  <a:gd name="T16" fmla="*/ 10 w 1074"/>
                  <a:gd name="T17" fmla="*/ 1 h 1044"/>
                  <a:gd name="T18" fmla="*/ 10 w 1074"/>
                  <a:gd name="T19" fmla="*/ 1 h 1044"/>
                  <a:gd name="T20" fmla="*/ 10 w 1074"/>
                  <a:gd name="T21" fmla="*/ 2 h 1044"/>
                  <a:gd name="T22" fmla="*/ 10 w 1074"/>
                  <a:gd name="T23" fmla="*/ 5 h 1044"/>
                  <a:gd name="T24" fmla="*/ 9 w 1074"/>
                  <a:gd name="T25" fmla="*/ 6 h 1044"/>
                  <a:gd name="T26" fmla="*/ 9 w 1074"/>
                  <a:gd name="T27" fmla="*/ 7 h 1044"/>
                  <a:gd name="T28" fmla="*/ 9 w 1074"/>
                  <a:gd name="T29" fmla="*/ 7 h 1044"/>
                  <a:gd name="T30" fmla="*/ 9 w 1074"/>
                  <a:gd name="T31" fmla="*/ 7 h 1044"/>
                  <a:gd name="T32" fmla="*/ 9 w 1074"/>
                  <a:gd name="T33" fmla="*/ 6 h 1044"/>
                  <a:gd name="T34" fmla="*/ 9 w 1074"/>
                  <a:gd name="T35" fmla="*/ 4 h 1044"/>
                  <a:gd name="T36" fmla="*/ 9 w 1074"/>
                  <a:gd name="T37" fmla="*/ 2 h 1044"/>
                  <a:gd name="T38" fmla="*/ 9 w 1074"/>
                  <a:gd name="T39" fmla="*/ 1 h 1044"/>
                  <a:gd name="T40" fmla="*/ 7 w 1074"/>
                  <a:gd name="T41" fmla="*/ 1 h 1044"/>
                  <a:gd name="T42" fmla="*/ 4 w 1074"/>
                  <a:gd name="T43" fmla="*/ 1 h 1044"/>
                  <a:gd name="T44" fmla="*/ 1 w 1074"/>
                  <a:gd name="T45" fmla="*/ 0 h 1044"/>
                  <a:gd name="T46" fmla="*/ 0 w 1074"/>
                  <a:gd name="T47" fmla="*/ 0 h 1044"/>
                  <a:gd name="T48" fmla="*/ 0 w 1074"/>
                  <a:gd name="T49" fmla="*/ 0 h 1044"/>
                  <a:gd name="T50" fmla="*/ 0 w 1074"/>
                  <a:gd name="T51" fmla="*/ 0 h 10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4"/>
                  <a:gd name="T79" fmla="*/ 0 h 1044"/>
                  <a:gd name="T80" fmla="*/ 1074 w 1074"/>
                  <a:gd name="T81" fmla="*/ 1044 h 10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4" h="1044">
                    <a:moveTo>
                      <a:pt x="3" y="0"/>
                    </a:moveTo>
                    <a:lnTo>
                      <a:pt x="114" y="9"/>
                    </a:lnTo>
                    <a:lnTo>
                      <a:pt x="546" y="84"/>
                    </a:lnTo>
                    <a:lnTo>
                      <a:pt x="867" y="156"/>
                    </a:lnTo>
                    <a:lnTo>
                      <a:pt x="906" y="156"/>
                    </a:lnTo>
                    <a:lnTo>
                      <a:pt x="1023" y="69"/>
                    </a:lnTo>
                    <a:lnTo>
                      <a:pt x="1074" y="39"/>
                    </a:lnTo>
                    <a:lnTo>
                      <a:pt x="1062" y="66"/>
                    </a:lnTo>
                    <a:lnTo>
                      <a:pt x="963" y="141"/>
                    </a:lnTo>
                    <a:lnTo>
                      <a:pt x="921" y="186"/>
                    </a:lnTo>
                    <a:lnTo>
                      <a:pt x="921" y="351"/>
                    </a:lnTo>
                    <a:lnTo>
                      <a:pt x="924" y="660"/>
                    </a:lnTo>
                    <a:lnTo>
                      <a:pt x="906" y="891"/>
                    </a:lnTo>
                    <a:lnTo>
                      <a:pt x="903" y="975"/>
                    </a:lnTo>
                    <a:lnTo>
                      <a:pt x="882" y="1044"/>
                    </a:lnTo>
                    <a:lnTo>
                      <a:pt x="876" y="981"/>
                    </a:lnTo>
                    <a:lnTo>
                      <a:pt x="894" y="828"/>
                    </a:lnTo>
                    <a:lnTo>
                      <a:pt x="906" y="519"/>
                    </a:lnTo>
                    <a:lnTo>
                      <a:pt x="891" y="243"/>
                    </a:lnTo>
                    <a:lnTo>
                      <a:pt x="888" y="177"/>
                    </a:lnTo>
                    <a:lnTo>
                      <a:pt x="654" y="138"/>
                    </a:lnTo>
                    <a:lnTo>
                      <a:pt x="354" y="72"/>
                    </a:lnTo>
                    <a:lnTo>
                      <a:pt x="129" y="33"/>
                    </a:lnTo>
                    <a:lnTo>
                      <a:pt x="33" y="21"/>
                    </a:lnTo>
                    <a:lnTo>
                      <a:pt x="0" y="18"/>
                    </a:lnTo>
                    <a:lnTo>
                      <a:pt x="3"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808" name="Freeform 65"/>
              <p:cNvSpPr>
                <a:spLocks noChangeArrowheads="1"/>
              </p:cNvSpPr>
              <p:nvPr/>
            </p:nvSpPr>
            <p:spPr bwMode="auto">
              <a:xfrm>
                <a:off x="4477" y="3293"/>
                <a:ext cx="26" cy="17"/>
              </a:xfrm>
              <a:custGeom>
                <a:avLst/>
                <a:gdLst>
                  <a:gd name="T0" fmla="*/ 0 w 120"/>
                  <a:gd name="T1" fmla="*/ 1 h 84"/>
                  <a:gd name="T2" fmla="*/ 1 w 120"/>
                  <a:gd name="T3" fmla="*/ 0 h 84"/>
                  <a:gd name="T4" fmla="*/ 1 w 120"/>
                  <a:gd name="T5" fmla="*/ 0 h 84"/>
                  <a:gd name="T6" fmla="*/ 1 w 120"/>
                  <a:gd name="T7" fmla="*/ 0 h 84"/>
                  <a:gd name="T8" fmla="*/ 1 w 120"/>
                  <a:gd name="T9" fmla="*/ 0 h 84"/>
                  <a:gd name="T10" fmla="*/ 0 w 120"/>
                  <a:gd name="T11" fmla="*/ 1 h 84"/>
                  <a:gd name="T12" fmla="*/ 0 w 120"/>
                  <a:gd name="T13" fmla="*/ 1 h 84"/>
                  <a:gd name="T14" fmla="*/ 0 60000 65536"/>
                  <a:gd name="T15" fmla="*/ 0 60000 65536"/>
                  <a:gd name="T16" fmla="*/ 0 60000 65536"/>
                  <a:gd name="T17" fmla="*/ 0 60000 65536"/>
                  <a:gd name="T18" fmla="*/ 0 60000 65536"/>
                  <a:gd name="T19" fmla="*/ 0 60000 65536"/>
                  <a:gd name="T20" fmla="*/ 0 60000 65536"/>
                  <a:gd name="T21" fmla="*/ 0 w 120"/>
                  <a:gd name="T22" fmla="*/ 0 h 84"/>
                  <a:gd name="T23" fmla="*/ 120 w 12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4">
                    <a:moveTo>
                      <a:pt x="0" y="72"/>
                    </a:moveTo>
                    <a:lnTo>
                      <a:pt x="87" y="9"/>
                    </a:lnTo>
                    <a:lnTo>
                      <a:pt x="117" y="0"/>
                    </a:lnTo>
                    <a:lnTo>
                      <a:pt x="120" y="9"/>
                    </a:lnTo>
                    <a:lnTo>
                      <a:pt x="78" y="45"/>
                    </a:lnTo>
                    <a:lnTo>
                      <a:pt x="9" y="84"/>
                    </a:lnTo>
                    <a:lnTo>
                      <a:pt x="0" y="72"/>
                    </a:lnTo>
                    <a:close/>
                  </a:path>
                </a:pathLst>
              </a:custGeom>
              <a:solidFill>
                <a:srgbClr val="FFFFFF"/>
              </a:solidFill>
              <a:ln w="9525">
                <a:noFill/>
                <a:round/>
                <a:headEnd/>
                <a:tailEnd/>
              </a:ln>
            </p:spPr>
            <p:txBody>
              <a:bodyPr wrap="none" anchor="ctr">
                <a:prstTxWarp prst="textNoShape">
                  <a:avLst/>
                </a:prstTxWarp>
              </a:bodyPr>
              <a:lstStyle/>
              <a:p>
                <a:endParaRPr lang="en-US"/>
              </a:p>
            </p:txBody>
          </p:sp>
          <p:grpSp>
            <p:nvGrpSpPr>
              <p:cNvPr id="201809" name="Group 66"/>
              <p:cNvGrpSpPr>
                <a:grpSpLocks/>
              </p:cNvGrpSpPr>
              <p:nvPr/>
            </p:nvGrpSpPr>
            <p:grpSpPr bwMode="auto">
              <a:xfrm>
                <a:off x="4137" y="3493"/>
                <a:ext cx="205" cy="110"/>
                <a:chOff x="4137" y="3493"/>
                <a:chExt cx="205" cy="110"/>
              </a:xfrm>
            </p:grpSpPr>
            <p:sp>
              <p:nvSpPr>
                <p:cNvPr id="201810" name="Freeform 67"/>
                <p:cNvSpPr>
                  <a:spLocks noChangeArrowheads="1"/>
                </p:cNvSpPr>
                <p:nvPr/>
              </p:nvSpPr>
              <p:spPr bwMode="auto">
                <a:xfrm rot="780000">
                  <a:off x="4174" y="3511"/>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11" name="Freeform 68"/>
                <p:cNvSpPr>
                  <a:spLocks noChangeArrowheads="1"/>
                </p:cNvSpPr>
                <p:nvPr/>
              </p:nvSpPr>
              <p:spPr bwMode="auto">
                <a:xfrm rot="780000">
                  <a:off x="4160" y="3527"/>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12" name="Freeform 69"/>
                <p:cNvSpPr>
                  <a:spLocks noChangeArrowheads="1"/>
                </p:cNvSpPr>
                <p:nvPr/>
              </p:nvSpPr>
              <p:spPr bwMode="auto">
                <a:xfrm rot="780000">
                  <a:off x="4145" y="3545"/>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813" name="Freeform 70"/>
                <p:cNvSpPr>
                  <a:spLocks noChangeArrowheads="1"/>
                </p:cNvSpPr>
                <p:nvPr/>
              </p:nvSpPr>
              <p:spPr bwMode="auto">
                <a:xfrm rot="780000">
                  <a:off x="4138" y="3563"/>
                  <a:ext cx="169" cy="22"/>
                </a:xfrm>
                <a:custGeom>
                  <a:avLst/>
                  <a:gdLst>
                    <a:gd name="T0" fmla="*/ 26 w 212"/>
                    <a:gd name="T1" fmla="*/ 0 h 91"/>
                    <a:gd name="T2" fmla="*/ 108 w 212"/>
                    <a:gd name="T3" fmla="*/ 0 h 91"/>
                    <a:gd name="T4" fmla="*/ 83 w 212"/>
                    <a:gd name="T5" fmla="*/ 1 h 91"/>
                    <a:gd name="T6" fmla="*/ 0 w 212"/>
                    <a:gd name="T7" fmla="*/ 1 h 91"/>
                    <a:gd name="T8" fmla="*/ 26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grpSp>
        </p:grpSp>
        <p:sp>
          <p:nvSpPr>
            <p:cNvPr id="201783" name="Text Box 71"/>
            <p:cNvSpPr txBox="1">
              <a:spLocks noChangeArrowheads="1"/>
            </p:cNvSpPr>
            <p:nvPr/>
          </p:nvSpPr>
          <p:spPr bwMode="auto">
            <a:xfrm>
              <a:off x="4345" y="3339"/>
              <a:ext cx="116" cy="212"/>
            </a:xfrm>
            <a:prstGeom prst="rect">
              <a:avLst/>
            </a:prstGeom>
            <a:noFill/>
            <a:ln w="9525">
              <a:noFill/>
              <a:round/>
              <a:headEnd/>
              <a:tailEnd/>
            </a:ln>
          </p:spPr>
          <p:txBody>
            <a:bodyPr wrap="none" anchor="ctr">
              <a:prstTxWarp prst="textNoShape">
                <a:avLst/>
              </a:prstTxWarp>
            </a:bodyPr>
            <a:lstStyle/>
            <a:p>
              <a:endParaRPr lang="en-US"/>
            </a:p>
          </p:txBody>
        </p:sp>
      </p:grpSp>
      <p:grpSp>
        <p:nvGrpSpPr>
          <p:cNvPr id="201737" name="Group 72"/>
          <p:cNvGrpSpPr>
            <a:grpSpLocks/>
          </p:cNvGrpSpPr>
          <p:nvPr/>
        </p:nvGrpSpPr>
        <p:grpSpPr bwMode="auto">
          <a:xfrm>
            <a:off x="2035175" y="5311775"/>
            <a:ext cx="855663" cy="569913"/>
            <a:chOff x="1440" y="3264"/>
            <a:chExt cx="539" cy="359"/>
          </a:xfrm>
        </p:grpSpPr>
        <p:grpSp>
          <p:nvGrpSpPr>
            <p:cNvPr id="201750" name="Group 73"/>
            <p:cNvGrpSpPr>
              <a:grpSpLocks/>
            </p:cNvGrpSpPr>
            <p:nvPr/>
          </p:nvGrpSpPr>
          <p:grpSpPr bwMode="auto">
            <a:xfrm>
              <a:off x="1440" y="3264"/>
              <a:ext cx="539" cy="359"/>
              <a:chOff x="1440" y="3264"/>
              <a:chExt cx="539" cy="359"/>
            </a:xfrm>
          </p:grpSpPr>
          <p:sp>
            <p:nvSpPr>
              <p:cNvPr id="201752" name="Freeform 74"/>
              <p:cNvSpPr>
                <a:spLocks noChangeArrowheads="1"/>
              </p:cNvSpPr>
              <p:nvPr/>
            </p:nvSpPr>
            <p:spPr bwMode="auto">
              <a:xfrm>
                <a:off x="1440" y="3264"/>
                <a:ext cx="540" cy="360"/>
              </a:xfrm>
              <a:custGeom>
                <a:avLst/>
                <a:gdLst>
                  <a:gd name="T0" fmla="*/ 0 w 2472"/>
                  <a:gd name="T1" fmla="*/ 10 h 1908"/>
                  <a:gd name="T2" fmla="*/ 3 w 2472"/>
                  <a:gd name="T3" fmla="*/ 9 h 1908"/>
                  <a:gd name="T4" fmla="*/ 3 w 2472"/>
                  <a:gd name="T5" fmla="*/ 9 h 1908"/>
                  <a:gd name="T6" fmla="*/ 5 w 2472"/>
                  <a:gd name="T7" fmla="*/ 9 h 1908"/>
                  <a:gd name="T8" fmla="*/ 6 w 2472"/>
                  <a:gd name="T9" fmla="*/ 8 h 1908"/>
                  <a:gd name="T10" fmla="*/ 6 w 2472"/>
                  <a:gd name="T11" fmla="*/ 8 h 1908"/>
                  <a:gd name="T12" fmla="*/ 6 w 2472"/>
                  <a:gd name="T13" fmla="*/ 8 h 1908"/>
                  <a:gd name="T14" fmla="*/ 6 w 2472"/>
                  <a:gd name="T15" fmla="*/ 8 h 1908"/>
                  <a:gd name="T16" fmla="*/ 6 w 2472"/>
                  <a:gd name="T17" fmla="*/ 8 h 1908"/>
                  <a:gd name="T18" fmla="*/ 5 w 2472"/>
                  <a:gd name="T19" fmla="*/ 7 h 1908"/>
                  <a:gd name="T20" fmla="*/ 5 w 2472"/>
                  <a:gd name="T21" fmla="*/ 4 h 1908"/>
                  <a:gd name="T22" fmla="*/ 5 w 2472"/>
                  <a:gd name="T23" fmla="*/ 1 h 1908"/>
                  <a:gd name="T24" fmla="*/ 8 w 2472"/>
                  <a:gd name="T25" fmla="*/ 1 h 1908"/>
                  <a:gd name="T26" fmla="*/ 9 w 2472"/>
                  <a:gd name="T27" fmla="*/ 0 h 1908"/>
                  <a:gd name="T28" fmla="*/ 10 w 2472"/>
                  <a:gd name="T29" fmla="*/ 1 h 1908"/>
                  <a:gd name="T30" fmla="*/ 11 w 2472"/>
                  <a:gd name="T31" fmla="*/ 0 h 1908"/>
                  <a:gd name="T32" fmla="*/ 12 w 2472"/>
                  <a:gd name="T33" fmla="*/ 0 h 1908"/>
                  <a:gd name="T34" fmla="*/ 13 w 2472"/>
                  <a:gd name="T35" fmla="*/ 0 h 1908"/>
                  <a:gd name="T36" fmla="*/ 16 w 2472"/>
                  <a:gd name="T37" fmla="*/ 0 h 1908"/>
                  <a:gd name="T38" fmla="*/ 18 w 2472"/>
                  <a:gd name="T39" fmla="*/ 1 h 1908"/>
                  <a:gd name="T40" fmla="*/ 19 w 2472"/>
                  <a:gd name="T41" fmla="*/ 1 h 1908"/>
                  <a:gd name="T42" fmla="*/ 19 w 2472"/>
                  <a:gd name="T43" fmla="*/ 2 h 1908"/>
                  <a:gd name="T44" fmla="*/ 19 w 2472"/>
                  <a:gd name="T45" fmla="*/ 6 h 1908"/>
                  <a:gd name="T46" fmla="*/ 19 w 2472"/>
                  <a:gd name="T47" fmla="*/ 6 h 1908"/>
                  <a:gd name="T48" fmla="*/ 19 w 2472"/>
                  <a:gd name="T49" fmla="*/ 6 h 1908"/>
                  <a:gd name="T50" fmla="*/ 18 w 2472"/>
                  <a:gd name="T51" fmla="*/ 7 h 1908"/>
                  <a:gd name="T52" fmla="*/ 18 w 2472"/>
                  <a:gd name="T53" fmla="*/ 7 h 1908"/>
                  <a:gd name="T54" fmla="*/ 18 w 2472"/>
                  <a:gd name="T55" fmla="*/ 8 h 1908"/>
                  <a:gd name="T56" fmla="*/ 19 w 2472"/>
                  <a:gd name="T57" fmla="*/ 7 h 1908"/>
                  <a:gd name="T58" fmla="*/ 19 w 2472"/>
                  <a:gd name="T59" fmla="*/ 7 h 1908"/>
                  <a:gd name="T60" fmla="*/ 21 w 2472"/>
                  <a:gd name="T61" fmla="*/ 7 h 1908"/>
                  <a:gd name="T62" fmla="*/ 26 w 2472"/>
                  <a:gd name="T63" fmla="*/ 8 h 1908"/>
                  <a:gd name="T64" fmla="*/ 26 w 2472"/>
                  <a:gd name="T65" fmla="*/ 11 h 1908"/>
                  <a:gd name="T66" fmla="*/ 23 w 2472"/>
                  <a:gd name="T67" fmla="*/ 12 h 1908"/>
                  <a:gd name="T68" fmla="*/ 16 w 2472"/>
                  <a:gd name="T69" fmla="*/ 10 h 1908"/>
                  <a:gd name="T70" fmla="*/ 16 w 2472"/>
                  <a:gd name="T71" fmla="*/ 10 h 1908"/>
                  <a:gd name="T72" fmla="*/ 15 w 2472"/>
                  <a:gd name="T73" fmla="*/ 10 h 1908"/>
                  <a:gd name="T74" fmla="*/ 15 w 2472"/>
                  <a:gd name="T75" fmla="*/ 11 h 1908"/>
                  <a:gd name="T76" fmla="*/ 15 w 2472"/>
                  <a:gd name="T77" fmla="*/ 12 h 1908"/>
                  <a:gd name="T78" fmla="*/ 13 w 2472"/>
                  <a:gd name="T79" fmla="*/ 12 h 1908"/>
                  <a:gd name="T80" fmla="*/ 12 w 2472"/>
                  <a:gd name="T81" fmla="*/ 13 h 1908"/>
                  <a:gd name="T82" fmla="*/ 11 w 2472"/>
                  <a:gd name="T83" fmla="*/ 13 h 1908"/>
                  <a:gd name="T84" fmla="*/ 9 w 2472"/>
                  <a:gd name="T85" fmla="*/ 12 h 1908"/>
                  <a:gd name="T86" fmla="*/ 0 w 2472"/>
                  <a:gd name="T87" fmla="*/ 11 h 1908"/>
                  <a:gd name="T88" fmla="*/ 0 w 2472"/>
                  <a:gd name="T89" fmla="*/ 11 h 1908"/>
                  <a:gd name="T90" fmla="*/ 0 w 2472"/>
                  <a:gd name="T91" fmla="*/ 10 h 19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2"/>
                  <a:gd name="T139" fmla="*/ 0 h 1908"/>
                  <a:gd name="T140" fmla="*/ 2472 w 2472"/>
                  <a:gd name="T141" fmla="*/ 1908 h 19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2" h="1908">
                    <a:moveTo>
                      <a:pt x="0" y="1472"/>
                    </a:moveTo>
                    <a:lnTo>
                      <a:pt x="301" y="1296"/>
                    </a:lnTo>
                    <a:lnTo>
                      <a:pt x="332" y="1304"/>
                    </a:lnTo>
                    <a:lnTo>
                      <a:pt x="448" y="1328"/>
                    </a:lnTo>
                    <a:lnTo>
                      <a:pt x="538" y="1272"/>
                    </a:lnTo>
                    <a:lnTo>
                      <a:pt x="620" y="1212"/>
                    </a:lnTo>
                    <a:lnTo>
                      <a:pt x="620" y="1168"/>
                    </a:lnTo>
                    <a:lnTo>
                      <a:pt x="600" y="1144"/>
                    </a:lnTo>
                    <a:lnTo>
                      <a:pt x="544" y="1128"/>
                    </a:lnTo>
                    <a:lnTo>
                      <a:pt x="478" y="1104"/>
                    </a:lnTo>
                    <a:lnTo>
                      <a:pt x="490" y="555"/>
                    </a:lnTo>
                    <a:lnTo>
                      <a:pt x="496" y="198"/>
                    </a:lnTo>
                    <a:lnTo>
                      <a:pt x="752" y="80"/>
                    </a:lnTo>
                    <a:lnTo>
                      <a:pt x="814" y="60"/>
                    </a:lnTo>
                    <a:lnTo>
                      <a:pt x="997" y="93"/>
                    </a:lnTo>
                    <a:lnTo>
                      <a:pt x="1072" y="39"/>
                    </a:lnTo>
                    <a:lnTo>
                      <a:pt x="1144" y="0"/>
                    </a:lnTo>
                    <a:lnTo>
                      <a:pt x="1224" y="4"/>
                    </a:lnTo>
                    <a:lnTo>
                      <a:pt x="1507" y="60"/>
                    </a:lnTo>
                    <a:lnTo>
                      <a:pt x="1762" y="123"/>
                    </a:lnTo>
                    <a:lnTo>
                      <a:pt x="1792" y="160"/>
                    </a:lnTo>
                    <a:lnTo>
                      <a:pt x="1808" y="296"/>
                    </a:lnTo>
                    <a:lnTo>
                      <a:pt x="1812" y="832"/>
                    </a:lnTo>
                    <a:lnTo>
                      <a:pt x="1804" y="916"/>
                    </a:lnTo>
                    <a:lnTo>
                      <a:pt x="1772" y="948"/>
                    </a:lnTo>
                    <a:lnTo>
                      <a:pt x="1720" y="988"/>
                    </a:lnTo>
                    <a:lnTo>
                      <a:pt x="1704" y="1040"/>
                    </a:lnTo>
                    <a:lnTo>
                      <a:pt x="1699" y="1113"/>
                    </a:lnTo>
                    <a:lnTo>
                      <a:pt x="1800" y="1080"/>
                    </a:lnTo>
                    <a:lnTo>
                      <a:pt x="1860" y="1060"/>
                    </a:lnTo>
                    <a:lnTo>
                      <a:pt x="2038" y="1104"/>
                    </a:lnTo>
                    <a:lnTo>
                      <a:pt x="2468" y="1204"/>
                    </a:lnTo>
                    <a:lnTo>
                      <a:pt x="2472" y="1576"/>
                    </a:lnTo>
                    <a:lnTo>
                      <a:pt x="2230" y="1746"/>
                    </a:lnTo>
                    <a:lnTo>
                      <a:pt x="1504" y="1552"/>
                    </a:lnTo>
                    <a:lnTo>
                      <a:pt x="1496" y="1480"/>
                    </a:lnTo>
                    <a:lnTo>
                      <a:pt x="1408" y="1532"/>
                    </a:lnTo>
                    <a:lnTo>
                      <a:pt x="1426" y="1605"/>
                    </a:lnTo>
                    <a:lnTo>
                      <a:pt x="1408" y="1701"/>
                    </a:lnTo>
                    <a:lnTo>
                      <a:pt x="1236" y="1848"/>
                    </a:lnTo>
                    <a:lnTo>
                      <a:pt x="1152" y="1908"/>
                    </a:lnTo>
                    <a:lnTo>
                      <a:pt x="1024" y="1896"/>
                    </a:lnTo>
                    <a:lnTo>
                      <a:pt x="832" y="1856"/>
                    </a:lnTo>
                    <a:lnTo>
                      <a:pt x="16" y="1632"/>
                    </a:lnTo>
                    <a:lnTo>
                      <a:pt x="4" y="1600"/>
                    </a:lnTo>
                    <a:lnTo>
                      <a:pt x="0" y="1472"/>
                    </a:lnTo>
                    <a:close/>
                  </a:path>
                </a:pathLst>
              </a:custGeom>
              <a:solidFill>
                <a:srgbClr val="000000"/>
              </a:solidFill>
              <a:ln w="9525">
                <a:noFill/>
                <a:round/>
                <a:headEnd/>
                <a:tailEnd/>
              </a:ln>
            </p:spPr>
            <p:txBody>
              <a:bodyPr wrap="none" anchor="ctr">
                <a:prstTxWarp prst="textNoShape">
                  <a:avLst/>
                </a:prstTxWarp>
              </a:bodyPr>
              <a:lstStyle/>
              <a:p>
                <a:endParaRPr lang="en-US"/>
              </a:p>
            </p:txBody>
          </p:sp>
          <p:sp>
            <p:nvSpPr>
              <p:cNvPr id="201753" name="Freeform 75"/>
              <p:cNvSpPr>
                <a:spLocks noChangeArrowheads="1"/>
              </p:cNvSpPr>
              <p:nvPr/>
            </p:nvSpPr>
            <p:spPr bwMode="auto">
              <a:xfrm>
                <a:off x="1444" y="3513"/>
                <a:ext cx="300" cy="108"/>
              </a:xfrm>
              <a:custGeom>
                <a:avLst/>
                <a:gdLst>
                  <a:gd name="T0" fmla="*/ 0 w 333"/>
                  <a:gd name="T1" fmla="*/ 20 h 138"/>
                  <a:gd name="T2" fmla="*/ 51 w 333"/>
                  <a:gd name="T3" fmla="*/ 0 h 138"/>
                  <a:gd name="T4" fmla="*/ 243 w 333"/>
                  <a:gd name="T5" fmla="*/ 30 h 138"/>
                  <a:gd name="T6" fmla="*/ 241 w 333"/>
                  <a:gd name="T7" fmla="*/ 43 h 138"/>
                  <a:gd name="T8" fmla="*/ 224 w 333"/>
                  <a:gd name="T9" fmla="*/ 52 h 138"/>
                  <a:gd name="T10" fmla="*/ 199 w 333"/>
                  <a:gd name="T11" fmla="*/ 67 h 138"/>
                  <a:gd name="T12" fmla="*/ 5 w 333"/>
                  <a:gd name="T13" fmla="*/ 34 h 138"/>
                  <a:gd name="T14" fmla="*/ 1 w 333"/>
                  <a:gd name="T15" fmla="*/ 31 h 138"/>
                  <a:gd name="T16" fmla="*/ 0 w 333"/>
                  <a:gd name="T17" fmla="*/ 2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138"/>
                  <a:gd name="T29" fmla="*/ 333 w 333"/>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138">
                    <a:moveTo>
                      <a:pt x="0" y="41"/>
                    </a:moveTo>
                    <a:lnTo>
                      <a:pt x="70" y="0"/>
                    </a:lnTo>
                    <a:lnTo>
                      <a:pt x="333" y="61"/>
                    </a:lnTo>
                    <a:lnTo>
                      <a:pt x="331" y="90"/>
                    </a:lnTo>
                    <a:lnTo>
                      <a:pt x="306" y="110"/>
                    </a:lnTo>
                    <a:lnTo>
                      <a:pt x="272" y="138"/>
                    </a:lnTo>
                    <a:lnTo>
                      <a:pt x="5" y="70"/>
                    </a:lnTo>
                    <a:lnTo>
                      <a:pt x="1" y="64"/>
                    </a:lnTo>
                    <a:lnTo>
                      <a:pt x="0" y="41"/>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54" name="Freeform 76"/>
              <p:cNvSpPr>
                <a:spLocks noChangeArrowheads="1"/>
              </p:cNvSpPr>
              <p:nvPr/>
            </p:nvSpPr>
            <p:spPr bwMode="auto">
              <a:xfrm>
                <a:off x="1927" y="3494"/>
                <a:ext cx="48" cy="94"/>
              </a:xfrm>
              <a:custGeom>
                <a:avLst/>
                <a:gdLst>
                  <a:gd name="T0" fmla="*/ 1 w 53"/>
                  <a:gd name="T1" fmla="*/ 17 h 121"/>
                  <a:gd name="T2" fmla="*/ 39 w 53"/>
                  <a:gd name="T3" fmla="*/ 0 h 121"/>
                  <a:gd name="T4" fmla="*/ 39 w 53"/>
                  <a:gd name="T5" fmla="*/ 39 h 121"/>
                  <a:gd name="T6" fmla="*/ 0 w 53"/>
                  <a:gd name="T7" fmla="*/ 57 h 121"/>
                  <a:gd name="T8" fmla="*/ 1 w 53"/>
                  <a:gd name="T9" fmla="*/ 17 h 121"/>
                  <a:gd name="T10" fmla="*/ 0 60000 65536"/>
                  <a:gd name="T11" fmla="*/ 0 60000 65536"/>
                  <a:gd name="T12" fmla="*/ 0 60000 65536"/>
                  <a:gd name="T13" fmla="*/ 0 60000 65536"/>
                  <a:gd name="T14" fmla="*/ 0 60000 65536"/>
                  <a:gd name="T15" fmla="*/ 0 w 53"/>
                  <a:gd name="T16" fmla="*/ 0 h 121"/>
                  <a:gd name="T17" fmla="*/ 53 w 53"/>
                  <a:gd name="T18" fmla="*/ 121 h 121"/>
                </a:gdLst>
                <a:ahLst/>
                <a:cxnLst>
                  <a:cxn ang="T10">
                    <a:pos x="T0" y="T1"/>
                  </a:cxn>
                  <a:cxn ang="T11">
                    <a:pos x="T2" y="T3"/>
                  </a:cxn>
                  <a:cxn ang="T12">
                    <a:pos x="T4" y="T5"/>
                  </a:cxn>
                  <a:cxn ang="T13">
                    <a:pos x="T6" y="T7"/>
                  </a:cxn>
                  <a:cxn ang="T14">
                    <a:pos x="T8" y="T9"/>
                  </a:cxn>
                </a:cxnLst>
                <a:rect l="T15" t="T16" r="T17" b="T18"/>
                <a:pathLst>
                  <a:path w="53" h="121">
                    <a:moveTo>
                      <a:pt x="1" y="36"/>
                    </a:moveTo>
                    <a:lnTo>
                      <a:pt x="53" y="0"/>
                    </a:lnTo>
                    <a:lnTo>
                      <a:pt x="53" y="82"/>
                    </a:lnTo>
                    <a:lnTo>
                      <a:pt x="0" y="121"/>
                    </a:lnTo>
                    <a:lnTo>
                      <a:pt x="1" y="36"/>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55" name="Freeform 77"/>
              <p:cNvSpPr>
                <a:spLocks noChangeArrowheads="1"/>
              </p:cNvSpPr>
              <p:nvPr/>
            </p:nvSpPr>
            <p:spPr bwMode="auto">
              <a:xfrm>
                <a:off x="1772" y="3491"/>
                <a:ext cx="155" cy="98"/>
              </a:xfrm>
              <a:custGeom>
                <a:avLst/>
                <a:gdLst>
                  <a:gd name="T0" fmla="*/ 1 w 172"/>
                  <a:gd name="T1" fmla="*/ 0 h 125"/>
                  <a:gd name="T2" fmla="*/ 125 w 172"/>
                  <a:gd name="T3" fmla="*/ 19 h 125"/>
                  <a:gd name="T4" fmla="*/ 126 w 172"/>
                  <a:gd name="T5" fmla="*/ 60 h 125"/>
                  <a:gd name="T6" fmla="*/ 0 w 172"/>
                  <a:gd name="T7" fmla="*/ 38 h 125"/>
                  <a:gd name="T8" fmla="*/ 1 w 172"/>
                  <a:gd name="T9" fmla="*/ 0 h 125"/>
                  <a:gd name="T10" fmla="*/ 0 60000 65536"/>
                  <a:gd name="T11" fmla="*/ 0 60000 65536"/>
                  <a:gd name="T12" fmla="*/ 0 60000 65536"/>
                  <a:gd name="T13" fmla="*/ 0 60000 65536"/>
                  <a:gd name="T14" fmla="*/ 0 60000 65536"/>
                  <a:gd name="T15" fmla="*/ 0 w 172"/>
                  <a:gd name="T16" fmla="*/ 0 h 125"/>
                  <a:gd name="T17" fmla="*/ 172 w 172"/>
                  <a:gd name="T18" fmla="*/ 125 h 125"/>
                </a:gdLst>
                <a:ahLst/>
                <a:cxnLst>
                  <a:cxn ang="T10">
                    <a:pos x="T0" y="T1"/>
                  </a:cxn>
                  <a:cxn ang="T11">
                    <a:pos x="T2" y="T3"/>
                  </a:cxn>
                  <a:cxn ang="T12">
                    <a:pos x="T4" y="T5"/>
                  </a:cxn>
                  <a:cxn ang="T13">
                    <a:pos x="T6" y="T7"/>
                  </a:cxn>
                  <a:cxn ang="T14">
                    <a:pos x="T8" y="T9"/>
                  </a:cxn>
                </a:cxnLst>
                <a:rect l="T15" t="T16" r="T17" b="T18"/>
                <a:pathLst>
                  <a:path w="172" h="125">
                    <a:moveTo>
                      <a:pt x="1" y="0"/>
                    </a:moveTo>
                    <a:lnTo>
                      <a:pt x="171" y="40"/>
                    </a:lnTo>
                    <a:lnTo>
                      <a:pt x="172" y="125"/>
                    </a:lnTo>
                    <a:lnTo>
                      <a:pt x="0" y="80"/>
                    </a:lnTo>
                    <a:lnTo>
                      <a:pt x="1"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56" name="Freeform 78"/>
              <p:cNvSpPr>
                <a:spLocks noChangeArrowheads="1"/>
              </p:cNvSpPr>
              <p:nvPr/>
            </p:nvSpPr>
            <p:spPr bwMode="auto">
              <a:xfrm>
                <a:off x="1772" y="3469"/>
                <a:ext cx="203" cy="54"/>
              </a:xfrm>
              <a:custGeom>
                <a:avLst/>
                <a:gdLst>
                  <a:gd name="T0" fmla="*/ 0 w 225"/>
                  <a:gd name="T1" fmla="*/ 14 h 69"/>
                  <a:gd name="T2" fmla="*/ 59 w 225"/>
                  <a:gd name="T3" fmla="*/ 0 h 69"/>
                  <a:gd name="T4" fmla="*/ 165 w 225"/>
                  <a:gd name="T5" fmla="*/ 16 h 69"/>
                  <a:gd name="T6" fmla="*/ 125 w 225"/>
                  <a:gd name="T7" fmla="*/ 33 h 69"/>
                  <a:gd name="T8" fmla="*/ 0 w 225"/>
                  <a:gd name="T9" fmla="*/ 14 h 69"/>
                  <a:gd name="T10" fmla="*/ 0 60000 65536"/>
                  <a:gd name="T11" fmla="*/ 0 60000 65536"/>
                  <a:gd name="T12" fmla="*/ 0 60000 65536"/>
                  <a:gd name="T13" fmla="*/ 0 60000 65536"/>
                  <a:gd name="T14" fmla="*/ 0 60000 65536"/>
                  <a:gd name="T15" fmla="*/ 0 w 225"/>
                  <a:gd name="T16" fmla="*/ 0 h 69"/>
                  <a:gd name="T17" fmla="*/ 225 w 225"/>
                  <a:gd name="T18" fmla="*/ 69 h 69"/>
                </a:gdLst>
                <a:ahLst/>
                <a:cxnLst>
                  <a:cxn ang="T10">
                    <a:pos x="T0" y="T1"/>
                  </a:cxn>
                  <a:cxn ang="T11">
                    <a:pos x="T2" y="T3"/>
                  </a:cxn>
                  <a:cxn ang="T12">
                    <a:pos x="T4" y="T5"/>
                  </a:cxn>
                  <a:cxn ang="T13">
                    <a:pos x="T6" y="T7"/>
                  </a:cxn>
                  <a:cxn ang="T14">
                    <a:pos x="T8" y="T9"/>
                  </a:cxn>
                </a:cxnLst>
                <a:rect l="T15" t="T16" r="T17" b="T18"/>
                <a:pathLst>
                  <a:path w="225" h="69">
                    <a:moveTo>
                      <a:pt x="0" y="30"/>
                    </a:moveTo>
                    <a:lnTo>
                      <a:pt x="80" y="0"/>
                    </a:lnTo>
                    <a:lnTo>
                      <a:pt x="225" y="33"/>
                    </a:lnTo>
                    <a:lnTo>
                      <a:pt x="171" y="69"/>
                    </a:lnTo>
                    <a:lnTo>
                      <a:pt x="0" y="30"/>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57" name="Freeform 79"/>
              <p:cNvSpPr>
                <a:spLocks noChangeArrowheads="1"/>
              </p:cNvSpPr>
              <p:nvPr/>
            </p:nvSpPr>
            <p:spPr bwMode="auto">
              <a:xfrm>
                <a:off x="1550" y="3304"/>
                <a:ext cx="207" cy="200"/>
              </a:xfrm>
              <a:custGeom>
                <a:avLst/>
                <a:gdLst>
                  <a:gd name="T0" fmla="*/ 0 w 948"/>
                  <a:gd name="T1" fmla="*/ 0 h 1062"/>
                  <a:gd name="T2" fmla="*/ 6 w 948"/>
                  <a:gd name="T3" fmla="*/ 1 h 1062"/>
                  <a:gd name="T4" fmla="*/ 10 w 948"/>
                  <a:gd name="T5" fmla="*/ 1 h 1062"/>
                  <a:gd name="T6" fmla="*/ 10 w 948"/>
                  <a:gd name="T7" fmla="*/ 3 h 1062"/>
                  <a:gd name="T8" fmla="*/ 10 w 948"/>
                  <a:gd name="T9" fmla="*/ 5 h 1062"/>
                  <a:gd name="T10" fmla="*/ 10 w 948"/>
                  <a:gd name="T11" fmla="*/ 7 h 1062"/>
                  <a:gd name="T12" fmla="*/ 10 w 948"/>
                  <a:gd name="T13" fmla="*/ 7 h 1062"/>
                  <a:gd name="T14" fmla="*/ 6 w 948"/>
                  <a:gd name="T15" fmla="*/ 7 h 1062"/>
                  <a:gd name="T16" fmla="*/ 2 w 948"/>
                  <a:gd name="T17" fmla="*/ 6 h 1062"/>
                  <a:gd name="T18" fmla="*/ 0 w 948"/>
                  <a:gd name="T19" fmla="*/ 6 h 1062"/>
                  <a:gd name="T20" fmla="*/ 0 w 948"/>
                  <a:gd name="T21" fmla="*/ 2 h 1062"/>
                  <a:gd name="T22" fmla="*/ 0 w 948"/>
                  <a:gd name="T23" fmla="*/ 0 h 10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8"/>
                  <a:gd name="T37" fmla="*/ 0 h 1062"/>
                  <a:gd name="T38" fmla="*/ 948 w 948"/>
                  <a:gd name="T39" fmla="*/ 1062 h 10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8" h="1062">
                    <a:moveTo>
                      <a:pt x="9" y="0"/>
                    </a:moveTo>
                    <a:lnTo>
                      <a:pt x="552" y="96"/>
                    </a:lnTo>
                    <a:lnTo>
                      <a:pt x="942" y="180"/>
                    </a:lnTo>
                    <a:lnTo>
                      <a:pt x="948" y="510"/>
                    </a:lnTo>
                    <a:lnTo>
                      <a:pt x="939" y="777"/>
                    </a:lnTo>
                    <a:lnTo>
                      <a:pt x="927" y="975"/>
                    </a:lnTo>
                    <a:lnTo>
                      <a:pt x="915" y="1062"/>
                    </a:lnTo>
                    <a:lnTo>
                      <a:pt x="561" y="1014"/>
                    </a:lnTo>
                    <a:lnTo>
                      <a:pt x="198" y="933"/>
                    </a:lnTo>
                    <a:lnTo>
                      <a:pt x="0" y="870"/>
                    </a:lnTo>
                    <a:lnTo>
                      <a:pt x="15" y="210"/>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58" name="Freeform 80"/>
              <p:cNvSpPr>
                <a:spLocks noChangeArrowheads="1"/>
              </p:cNvSpPr>
              <p:nvPr/>
            </p:nvSpPr>
            <p:spPr bwMode="auto">
              <a:xfrm>
                <a:off x="1779" y="3491"/>
                <a:ext cx="191" cy="94"/>
              </a:xfrm>
              <a:custGeom>
                <a:avLst/>
                <a:gdLst>
                  <a:gd name="T0" fmla="*/ 0 w 872"/>
                  <a:gd name="T1" fmla="*/ 0 h 492"/>
                  <a:gd name="T2" fmla="*/ 1 w 872"/>
                  <a:gd name="T3" fmla="*/ 0 h 492"/>
                  <a:gd name="T4" fmla="*/ 4 w 872"/>
                  <a:gd name="T5" fmla="*/ 1 h 492"/>
                  <a:gd name="T6" fmla="*/ 6 w 872"/>
                  <a:gd name="T7" fmla="*/ 1 h 492"/>
                  <a:gd name="T8" fmla="*/ 7 w 872"/>
                  <a:gd name="T9" fmla="*/ 1 h 492"/>
                  <a:gd name="T10" fmla="*/ 8 w 872"/>
                  <a:gd name="T11" fmla="*/ 1 h 492"/>
                  <a:gd name="T12" fmla="*/ 9 w 872"/>
                  <a:gd name="T13" fmla="*/ 0 h 492"/>
                  <a:gd name="T14" fmla="*/ 9 w 872"/>
                  <a:gd name="T15" fmla="*/ 0 h 492"/>
                  <a:gd name="T16" fmla="*/ 9 w 872"/>
                  <a:gd name="T17" fmla="*/ 0 h 492"/>
                  <a:gd name="T18" fmla="*/ 9 w 872"/>
                  <a:gd name="T19" fmla="*/ 0 h 492"/>
                  <a:gd name="T20" fmla="*/ 8 w 872"/>
                  <a:gd name="T21" fmla="*/ 1 h 492"/>
                  <a:gd name="T22" fmla="*/ 7 w 872"/>
                  <a:gd name="T23" fmla="*/ 1 h 492"/>
                  <a:gd name="T24" fmla="*/ 7 w 872"/>
                  <a:gd name="T25" fmla="*/ 3 h 492"/>
                  <a:gd name="T26" fmla="*/ 7 w 872"/>
                  <a:gd name="T27" fmla="*/ 3 h 492"/>
                  <a:gd name="T28" fmla="*/ 7 w 872"/>
                  <a:gd name="T29" fmla="*/ 3 h 492"/>
                  <a:gd name="T30" fmla="*/ 7 w 872"/>
                  <a:gd name="T31" fmla="*/ 2 h 492"/>
                  <a:gd name="T32" fmla="*/ 7 w 872"/>
                  <a:gd name="T33" fmla="*/ 1 h 492"/>
                  <a:gd name="T34" fmla="*/ 6 w 872"/>
                  <a:gd name="T35" fmla="*/ 1 h 492"/>
                  <a:gd name="T36" fmla="*/ 3 w 872"/>
                  <a:gd name="T37" fmla="*/ 0 h 492"/>
                  <a:gd name="T38" fmla="*/ 0 w 872"/>
                  <a:gd name="T39" fmla="*/ 0 h 492"/>
                  <a:gd name="T40" fmla="*/ 0 w 872"/>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2"/>
                  <a:gd name="T64" fmla="*/ 0 h 492"/>
                  <a:gd name="T65" fmla="*/ 872 w 872"/>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2" h="492">
                    <a:moveTo>
                      <a:pt x="0" y="0"/>
                    </a:moveTo>
                    <a:lnTo>
                      <a:pt x="126" y="20"/>
                    </a:lnTo>
                    <a:lnTo>
                      <a:pt x="402" y="82"/>
                    </a:lnTo>
                    <a:lnTo>
                      <a:pt x="590" y="128"/>
                    </a:lnTo>
                    <a:lnTo>
                      <a:pt x="672" y="150"/>
                    </a:lnTo>
                    <a:lnTo>
                      <a:pt x="750" y="104"/>
                    </a:lnTo>
                    <a:lnTo>
                      <a:pt x="818" y="62"/>
                    </a:lnTo>
                    <a:lnTo>
                      <a:pt x="850" y="40"/>
                    </a:lnTo>
                    <a:lnTo>
                      <a:pt x="872" y="36"/>
                    </a:lnTo>
                    <a:lnTo>
                      <a:pt x="846" y="68"/>
                    </a:lnTo>
                    <a:lnTo>
                      <a:pt x="788" y="106"/>
                    </a:lnTo>
                    <a:lnTo>
                      <a:pt x="684" y="172"/>
                    </a:lnTo>
                    <a:lnTo>
                      <a:pt x="684" y="466"/>
                    </a:lnTo>
                    <a:lnTo>
                      <a:pt x="680" y="492"/>
                    </a:lnTo>
                    <a:lnTo>
                      <a:pt x="672" y="440"/>
                    </a:lnTo>
                    <a:lnTo>
                      <a:pt x="664" y="292"/>
                    </a:lnTo>
                    <a:lnTo>
                      <a:pt x="668" y="174"/>
                    </a:lnTo>
                    <a:lnTo>
                      <a:pt x="588" y="154"/>
                    </a:lnTo>
                    <a:lnTo>
                      <a:pt x="256" y="70"/>
                    </a:lnTo>
                    <a:lnTo>
                      <a:pt x="10"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59" name="Freeform 81"/>
              <p:cNvSpPr>
                <a:spLocks noChangeArrowheads="1"/>
              </p:cNvSpPr>
              <p:nvPr/>
            </p:nvSpPr>
            <p:spPr bwMode="auto">
              <a:xfrm>
                <a:off x="1778" y="3498"/>
                <a:ext cx="49" cy="24"/>
              </a:xfrm>
              <a:custGeom>
                <a:avLst/>
                <a:gdLst>
                  <a:gd name="T0" fmla="*/ 0 w 222"/>
                  <a:gd name="T1" fmla="*/ 0 h 129"/>
                  <a:gd name="T2" fmla="*/ 2 w 222"/>
                  <a:gd name="T3" fmla="*/ 0 h 129"/>
                  <a:gd name="T4" fmla="*/ 2 w 222"/>
                  <a:gd name="T5" fmla="*/ 1 h 129"/>
                  <a:gd name="T6" fmla="*/ 0 w 222"/>
                  <a:gd name="T7" fmla="*/ 0 h 129"/>
                  <a:gd name="T8" fmla="*/ 0 w 222"/>
                  <a:gd name="T9" fmla="*/ 0 h 129"/>
                  <a:gd name="T10" fmla="*/ 0 60000 65536"/>
                  <a:gd name="T11" fmla="*/ 0 60000 65536"/>
                  <a:gd name="T12" fmla="*/ 0 60000 65536"/>
                  <a:gd name="T13" fmla="*/ 0 60000 65536"/>
                  <a:gd name="T14" fmla="*/ 0 60000 65536"/>
                  <a:gd name="T15" fmla="*/ 0 w 222"/>
                  <a:gd name="T16" fmla="*/ 0 h 129"/>
                  <a:gd name="T17" fmla="*/ 222 w 222"/>
                  <a:gd name="T18" fmla="*/ 129 h 129"/>
                </a:gdLst>
                <a:ahLst/>
                <a:cxnLst>
                  <a:cxn ang="T10">
                    <a:pos x="T0" y="T1"/>
                  </a:cxn>
                  <a:cxn ang="T11">
                    <a:pos x="T2" y="T3"/>
                  </a:cxn>
                  <a:cxn ang="T12">
                    <a:pos x="T4" y="T5"/>
                  </a:cxn>
                  <a:cxn ang="T13">
                    <a:pos x="T6" y="T7"/>
                  </a:cxn>
                  <a:cxn ang="T14">
                    <a:pos x="T8" y="T9"/>
                  </a:cxn>
                </a:cxnLst>
                <a:rect l="T15" t="T16" r="T17" b="T18"/>
                <a:pathLst>
                  <a:path w="222" h="129">
                    <a:moveTo>
                      <a:pt x="3" y="0"/>
                    </a:moveTo>
                    <a:lnTo>
                      <a:pt x="222" y="72"/>
                    </a:lnTo>
                    <a:lnTo>
                      <a:pt x="219" y="129"/>
                    </a:lnTo>
                    <a:lnTo>
                      <a:pt x="0" y="63"/>
                    </a:lnTo>
                    <a:lnTo>
                      <a:pt x="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60" name="Freeform 82"/>
              <p:cNvSpPr>
                <a:spLocks noChangeArrowheads="1"/>
              </p:cNvSpPr>
              <p:nvPr/>
            </p:nvSpPr>
            <p:spPr bwMode="auto">
              <a:xfrm>
                <a:off x="1782" y="3526"/>
                <a:ext cx="137" cy="34"/>
              </a:xfrm>
              <a:custGeom>
                <a:avLst/>
                <a:gdLst>
                  <a:gd name="T0" fmla="*/ 0 w 152"/>
                  <a:gd name="T1" fmla="*/ 0 h 44"/>
                  <a:gd name="T2" fmla="*/ 111 w 152"/>
                  <a:gd name="T3" fmla="*/ 18 h 44"/>
                  <a:gd name="T4" fmla="*/ 111 w 152"/>
                  <a:gd name="T5" fmla="*/ 20 h 44"/>
                  <a:gd name="T6" fmla="*/ 5 w 152"/>
                  <a:gd name="T7" fmla="*/ 2 h 44"/>
                  <a:gd name="T8" fmla="*/ 0 w 152"/>
                  <a:gd name="T9" fmla="*/ 0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0"/>
                    </a:moveTo>
                    <a:lnTo>
                      <a:pt x="151" y="39"/>
                    </a:lnTo>
                    <a:lnTo>
                      <a:pt x="152" y="44"/>
                    </a:lnTo>
                    <a:lnTo>
                      <a:pt x="5" y="4"/>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61" name="Freeform 83"/>
              <p:cNvSpPr>
                <a:spLocks noChangeArrowheads="1"/>
              </p:cNvSpPr>
              <p:nvPr/>
            </p:nvSpPr>
            <p:spPr bwMode="auto">
              <a:xfrm>
                <a:off x="1866" y="3527"/>
                <a:ext cx="44" cy="12"/>
              </a:xfrm>
              <a:custGeom>
                <a:avLst/>
                <a:gdLst>
                  <a:gd name="T0" fmla="*/ 0 w 195"/>
                  <a:gd name="T1" fmla="*/ 0 h 69"/>
                  <a:gd name="T2" fmla="*/ 2 w 195"/>
                  <a:gd name="T3" fmla="*/ 0 h 69"/>
                  <a:gd name="T4" fmla="*/ 2 w 195"/>
                  <a:gd name="T5" fmla="*/ 0 h 69"/>
                  <a:gd name="T6" fmla="*/ 0 w 195"/>
                  <a:gd name="T7" fmla="*/ 0 h 69"/>
                  <a:gd name="T8" fmla="*/ 0 w 195"/>
                  <a:gd name="T9" fmla="*/ 0 h 69"/>
                  <a:gd name="T10" fmla="*/ 0 60000 65536"/>
                  <a:gd name="T11" fmla="*/ 0 60000 65536"/>
                  <a:gd name="T12" fmla="*/ 0 60000 65536"/>
                  <a:gd name="T13" fmla="*/ 0 60000 65536"/>
                  <a:gd name="T14" fmla="*/ 0 60000 65536"/>
                  <a:gd name="T15" fmla="*/ 0 w 195"/>
                  <a:gd name="T16" fmla="*/ 0 h 69"/>
                  <a:gd name="T17" fmla="*/ 195 w 195"/>
                  <a:gd name="T18" fmla="*/ 69 h 69"/>
                </a:gdLst>
                <a:ahLst/>
                <a:cxnLst>
                  <a:cxn ang="T10">
                    <a:pos x="T0" y="T1"/>
                  </a:cxn>
                  <a:cxn ang="T11">
                    <a:pos x="T2" y="T3"/>
                  </a:cxn>
                  <a:cxn ang="T12">
                    <a:pos x="T4" y="T5"/>
                  </a:cxn>
                  <a:cxn ang="T13">
                    <a:pos x="T6" y="T7"/>
                  </a:cxn>
                  <a:cxn ang="T14">
                    <a:pos x="T8" y="T9"/>
                  </a:cxn>
                </a:cxnLst>
                <a:rect l="T15" t="T16" r="T17" b="T18"/>
                <a:pathLst>
                  <a:path w="195" h="69">
                    <a:moveTo>
                      <a:pt x="0" y="0"/>
                    </a:moveTo>
                    <a:lnTo>
                      <a:pt x="192" y="48"/>
                    </a:lnTo>
                    <a:lnTo>
                      <a:pt x="195" y="69"/>
                    </a:lnTo>
                    <a:lnTo>
                      <a:pt x="9" y="18"/>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62" name="Freeform 84"/>
              <p:cNvSpPr>
                <a:spLocks noChangeArrowheads="1"/>
              </p:cNvSpPr>
              <p:nvPr/>
            </p:nvSpPr>
            <p:spPr bwMode="auto">
              <a:xfrm>
                <a:off x="1915" y="3529"/>
                <a:ext cx="5" cy="23"/>
              </a:xfrm>
              <a:custGeom>
                <a:avLst/>
                <a:gdLst>
                  <a:gd name="T0" fmla="*/ 5 w 5"/>
                  <a:gd name="T1" fmla="*/ 0 h 30"/>
                  <a:gd name="T2" fmla="*/ 1 w 5"/>
                  <a:gd name="T3" fmla="*/ 14 h 30"/>
                  <a:gd name="T4" fmla="*/ 0 w 5"/>
                  <a:gd name="T5" fmla="*/ 0 h 30"/>
                  <a:gd name="T6" fmla="*/ 5 w 5"/>
                  <a:gd name="T7" fmla="*/ 0 h 30"/>
                  <a:gd name="T8" fmla="*/ 0 60000 65536"/>
                  <a:gd name="T9" fmla="*/ 0 60000 65536"/>
                  <a:gd name="T10" fmla="*/ 0 60000 65536"/>
                  <a:gd name="T11" fmla="*/ 0 60000 65536"/>
                  <a:gd name="T12" fmla="*/ 0 w 5"/>
                  <a:gd name="T13" fmla="*/ 0 h 30"/>
                  <a:gd name="T14" fmla="*/ 5 w 5"/>
                  <a:gd name="T15" fmla="*/ 30 h 30"/>
                </a:gdLst>
                <a:ahLst/>
                <a:cxnLst>
                  <a:cxn ang="T8">
                    <a:pos x="T0" y="T1"/>
                  </a:cxn>
                  <a:cxn ang="T9">
                    <a:pos x="T2" y="T3"/>
                  </a:cxn>
                  <a:cxn ang="T10">
                    <a:pos x="T4" y="T5"/>
                  </a:cxn>
                  <a:cxn ang="T11">
                    <a:pos x="T6" y="T7"/>
                  </a:cxn>
                </a:cxnLst>
                <a:rect l="T12" t="T13" r="T14" b="T15"/>
                <a:pathLst>
                  <a:path w="5" h="30">
                    <a:moveTo>
                      <a:pt x="5" y="0"/>
                    </a:moveTo>
                    <a:lnTo>
                      <a:pt x="1" y="30"/>
                    </a:lnTo>
                    <a:lnTo>
                      <a:pt x="0" y="0"/>
                    </a:lnTo>
                    <a:lnTo>
                      <a:pt x="5"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63" name="Freeform 85"/>
              <p:cNvSpPr>
                <a:spLocks noChangeArrowheads="1"/>
              </p:cNvSpPr>
              <p:nvPr/>
            </p:nvSpPr>
            <p:spPr bwMode="auto">
              <a:xfrm>
                <a:off x="1747" y="3292"/>
                <a:ext cx="83" cy="212"/>
              </a:xfrm>
              <a:custGeom>
                <a:avLst/>
                <a:gdLst>
                  <a:gd name="T0" fmla="*/ 5 w 92"/>
                  <a:gd name="T1" fmla="*/ 29 h 272"/>
                  <a:gd name="T2" fmla="*/ 23 w 92"/>
                  <a:gd name="T3" fmla="*/ 18 h 272"/>
                  <a:gd name="T4" fmla="*/ 36 w 92"/>
                  <a:gd name="T5" fmla="*/ 12 h 272"/>
                  <a:gd name="T6" fmla="*/ 38 w 92"/>
                  <a:gd name="T7" fmla="*/ 16 h 272"/>
                  <a:gd name="T8" fmla="*/ 38 w 92"/>
                  <a:gd name="T9" fmla="*/ 44 h 272"/>
                  <a:gd name="T10" fmla="*/ 38 w 92"/>
                  <a:gd name="T11" fmla="*/ 88 h 272"/>
                  <a:gd name="T12" fmla="*/ 42 w 92"/>
                  <a:gd name="T13" fmla="*/ 68 h 272"/>
                  <a:gd name="T14" fmla="*/ 44 w 92"/>
                  <a:gd name="T15" fmla="*/ 14 h 272"/>
                  <a:gd name="T16" fmla="*/ 62 w 92"/>
                  <a:gd name="T17" fmla="*/ 0 h 272"/>
                  <a:gd name="T18" fmla="*/ 66 w 92"/>
                  <a:gd name="T19" fmla="*/ 7 h 272"/>
                  <a:gd name="T20" fmla="*/ 68 w 92"/>
                  <a:gd name="T21" fmla="*/ 87 h 272"/>
                  <a:gd name="T22" fmla="*/ 52 w 92"/>
                  <a:gd name="T23" fmla="*/ 94 h 272"/>
                  <a:gd name="T24" fmla="*/ 44 w 92"/>
                  <a:gd name="T25" fmla="*/ 113 h 272"/>
                  <a:gd name="T26" fmla="*/ 23 w 92"/>
                  <a:gd name="T27" fmla="*/ 117 h 272"/>
                  <a:gd name="T28" fmla="*/ 0 w 92"/>
                  <a:gd name="T29" fmla="*/ 129 h 272"/>
                  <a:gd name="T30" fmla="*/ 5 w 92"/>
                  <a:gd name="T31" fmla="*/ 29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272"/>
                  <a:gd name="T50" fmla="*/ 92 w 92"/>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272">
                    <a:moveTo>
                      <a:pt x="7" y="61"/>
                    </a:moveTo>
                    <a:lnTo>
                      <a:pt x="31" y="39"/>
                    </a:lnTo>
                    <a:lnTo>
                      <a:pt x="49" y="26"/>
                    </a:lnTo>
                    <a:lnTo>
                      <a:pt x="52" y="34"/>
                    </a:lnTo>
                    <a:lnTo>
                      <a:pt x="52" y="92"/>
                    </a:lnTo>
                    <a:lnTo>
                      <a:pt x="52" y="186"/>
                    </a:lnTo>
                    <a:lnTo>
                      <a:pt x="57" y="144"/>
                    </a:lnTo>
                    <a:lnTo>
                      <a:pt x="60" y="29"/>
                    </a:lnTo>
                    <a:lnTo>
                      <a:pt x="85" y="0"/>
                    </a:lnTo>
                    <a:lnTo>
                      <a:pt x="90" y="14"/>
                    </a:lnTo>
                    <a:lnTo>
                      <a:pt x="92" y="182"/>
                    </a:lnTo>
                    <a:lnTo>
                      <a:pt x="71" y="198"/>
                    </a:lnTo>
                    <a:lnTo>
                      <a:pt x="60" y="238"/>
                    </a:lnTo>
                    <a:lnTo>
                      <a:pt x="32" y="248"/>
                    </a:lnTo>
                    <a:lnTo>
                      <a:pt x="0" y="272"/>
                    </a:lnTo>
                    <a:lnTo>
                      <a:pt x="7" y="61"/>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64" name="Freeform 86"/>
              <p:cNvSpPr>
                <a:spLocks noChangeArrowheads="1"/>
              </p:cNvSpPr>
              <p:nvPr/>
            </p:nvSpPr>
            <p:spPr bwMode="auto">
              <a:xfrm>
                <a:off x="1661" y="3267"/>
                <a:ext cx="164" cy="41"/>
              </a:xfrm>
              <a:custGeom>
                <a:avLst/>
                <a:gdLst>
                  <a:gd name="T0" fmla="*/ 0 w 182"/>
                  <a:gd name="T1" fmla="*/ 9 h 53"/>
                  <a:gd name="T2" fmla="*/ 29 w 182"/>
                  <a:gd name="T3" fmla="*/ 0 h 53"/>
                  <a:gd name="T4" fmla="*/ 133 w 182"/>
                  <a:gd name="T5" fmla="*/ 15 h 53"/>
                  <a:gd name="T6" fmla="*/ 111 w 182"/>
                  <a:gd name="T7" fmla="*/ 25 h 53"/>
                  <a:gd name="T8" fmla="*/ 0 w 182"/>
                  <a:gd name="T9" fmla="*/ 9 h 53"/>
                  <a:gd name="T10" fmla="*/ 0 60000 65536"/>
                  <a:gd name="T11" fmla="*/ 0 60000 65536"/>
                  <a:gd name="T12" fmla="*/ 0 60000 65536"/>
                  <a:gd name="T13" fmla="*/ 0 60000 65536"/>
                  <a:gd name="T14" fmla="*/ 0 60000 65536"/>
                  <a:gd name="T15" fmla="*/ 0 w 182"/>
                  <a:gd name="T16" fmla="*/ 0 h 53"/>
                  <a:gd name="T17" fmla="*/ 182 w 182"/>
                  <a:gd name="T18" fmla="*/ 53 h 53"/>
                </a:gdLst>
                <a:ahLst/>
                <a:cxnLst>
                  <a:cxn ang="T10">
                    <a:pos x="T0" y="T1"/>
                  </a:cxn>
                  <a:cxn ang="T11">
                    <a:pos x="T2" y="T3"/>
                  </a:cxn>
                  <a:cxn ang="T12">
                    <a:pos x="T4" y="T5"/>
                  </a:cxn>
                  <a:cxn ang="T13">
                    <a:pos x="T6" y="T7"/>
                  </a:cxn>
                  <a:cxn ang="T14">
                    <a:pos x="T8" y="T9"/>
                  </a:cxn>
                </a:cxnLst>
                <a:rect l="T15" t="T16" r="T17" b="T18"/>
                <a:pathLst>
                  <a:path w="182" h="53">
                    <a:moveTo>
                      <a:pt x="0" y="21"/>
                    </a:moveTo>
                    <a:lnTo>
                      <a:pt x="39" y="0"/>
                    </a:lnTo>
                    <a:lnTo>
                      <a:pt x="182" y="33"/>
                    </a:lnTo>
                    <a:lnTo>
                      <a:pt x="151" y="53"/>
                    </a:lnTo>
                    <a:lnTo>
                      <a:pt x="0" y="21"/>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65" name="Freeform 87"/>
              <p:cNvSpPr>
                <a:spLocks noChangeArrowheads="1"/>
              </p:cNvSpPr>
              <p:nvPr/>
            </p:nvSpPr>
            <p:spPr bwMode="auto">
              <a:xfrm>
                <a:off x="1555" y="3279"/>
                <a:ext cx="237" cy="59"/>
              </a:xfrm>
              <a:custGeom>
                <a:avLst/>
                <a:gdLst>
                  <a:gd name="T0" fmla="*/ 0 w 263"/>
                  <a:gd name="T1" fmla="*/ 16 h 75"/>
                  <a:gd name="T2" fmla="*/ 51 w 263"/>
                  <a:gd name="T3" fmla="*/ 0 h 75"/>
                  <a:gd name="T4" fmla="*/ 193 w 263"/>
                  <a:gd name="T5" fmla="*/ 19 h 75"/>
                  <a:gd name="T6" fmla="*/ 161 w 263"/>
                  <a:gd name="T7" fmla="*/ 36 h 75"/>
                  <a:gd name="T8" fmla="*/ 0 w 263"/>
                  <a:gd name="T9" fmla="*/ 16 h 75"/>
                  <a:gd name="T10" fmla="*/ 0 60000 65536"/>
                  <a:gd name="T11" fmla="*/ 0 60000 65536"/>
                  <a:gd name="T12" fmla="*/ 0 60000 65536"/>
                  <a:gd name="T13" fmla="*/ 0 60000 65536"/>
                  <a:gd name="T14" fmla="*/ 0 60000 65536"/>
                  <a:gd name="T15" fmla="*/ 0 w 263"/>
                  <a:gd name="T16" fmla="*/ 0 h 75"/>
                  <a:gd name="T17" fmla="*/ 263 w 263"/>
                  <a:gd name="T18" fmla="*/ 75 h 75"/>
                </a:gdLst>
                <a:ahLst/>
                <a:cxnLst>
                  <a:cxn ang="T10">
                    <a:pos x="T0" y="T1"/>
                  </a:cxn>
                  <a:cxn ang="T11">
                    <a:pos x="T2" y="T3"/>
                  </a:cxn>
                  <a:cxn ang="T12">
                    <a:pos x="T4" y="T5"/>
                  </a:cxn>
                  <a:cxn ang="T13">
                    <a:pos x="T6" y="T7"/>
                  </a:cxn>
                  <a:cxn ang="T14">
                    <a:pos x="T8" y="T9"/>
                  </a:cxn>
                </a:cxnLst>
                <a:rect l="T15" t="T16" r="T17" b="T18"/>
                <a:pathLst>
                  <a:path w="263" h="75">
                    <a:moveTo>
                      <a:pt x="0" y="32"/>
                    </a:moveTo>
                    <a:lnTo>
                      <a:pt x="70" y="0"/>
                    </a:lnTo>
                    <a:lnTo>
                      <a:pt x="263" y="40"/>
                    </a:lnTo>
                    <a:lnTo>
                      <a:pt x="221" y="75"/>
                    </a:lnTo>
                    <a:lnTo>
                      <a:pt x="0" y="32"/>
                    </a:lnTo>
                    <a:close/>
                  </a:path>
                </a:pathLst>
              </a:custGeom>
              <a:solidFill>
                <a:srgbClr val="F3E3A6"/>
              </a:solidFill>
              <a:ln w="9525">
                <a:noFill/>
                <a:round/>
                <a:headEnd/>
                <a:tailEnd/>
              </a:ln>
            </p:spPr>
            <p:txBody>
              <a:bodyPr wrap="none" anchor="ctr">
                <a:prstTxWarp prst="textNoShape">
                  <a:avLst/>
                </a:prstTxWarp>
              </a:bodyPr>
              <a:lstStyle/>
              <a:p>
                <a:endParaRPr lang="en-US"/>
              </a:p>
            </p:txBody>
          </p:sp>
          <p:sp>
            <p:nvSpPr>
              <p:cNvPr id="201766" name="Freeform 88"/>
              <p:cNvSpPr>
                <a:spLocks noChangeArrowheads="1"/>
              </p:cNvSpPr>
              <p:nvPr/>
            </p:nvSpPr>
            <p:spPr bwMode="auto">
              <a:xfrm>
                <a:off x="1447" y="3548"/>
                <a:ext cx="295" cy="70"/>
              </a:xfrm>
              <a:custGeom>
                <a:avLst/>
                <a:gdLst>
                  <a:gd name="T0" fmla="*/ 0 w 1350"/>
                  <a:gd name="T1" fmla="*/ 0 h 369"/>
                  <a:gd name="T2" fmla="*/ 2 w 1350"/>
                  <a:gd name="T3" fmla="*/ 0 h 369"/>
                  <a:gd name="T4" fmla="*/ 5 w 1350"/>
                  <a:gd name="T5" fmla="*/ 1 h 369"/>
                  <a:gd name="T6" fmla="*/ 9 w 1350"/>
                  <a:gd name="T7" fmla="*/ 2 h 369"/>
                  <a:gd name="T8" fmla="*/ 12 w 1350"/>
                  <a:gd name="T9" fmla="*/ 2 h 369"/>
                  <a:gd name="T10" fmla="*/ 12 w 1350"/>
                  <a:gd name="T11" fmla="*/ 2 h 369"/>
                  <a:gd name="T12" fmla="*/ 13 w 1350"/>
                  <a:gd name="T13" fmla="*/ 1 h 369"/>
                  <a:gd name="T14" fmla="*/ 14 w 1350"/>
                  <a:gd name="T15" fmla="*/ 1 h 369"/>
                  <a:gd name="T16" fmla="*/ 14 w 1350"/>
                  <a:gd name="T17" fmla="*/ 1 h 369"/>
                  <a:gd name="T18" fmla="*/ 14 w 1350"/>
                  <a:gd name="T19" fmla="*/ 1 h 369"/>
                  <a:gd name="T20" fmla="*/ 13 w 1350"/>
                  <a:gd name="T21" fmla="*/ 2 h 369"/>
                  <a:gd name="T22" fmla="*/ 12 w 1350"/>
                  <a:gd name="T23" fmla="*/ 2 h 369"/>
                  <a:gd name="T24" fmla="*/ 12 w 1350"/>
                  <a:gd name="T25" fmla="*/ 2 h 369"/>
                  <a:gd name="T26" fmla="*/ 12 w 1350"/>
                  <a:gd name="T27" fmla="*/ 2 h 369"/>
                  <a:gd name="T28" fmla="*/ 12 w 1350"/>
                  <a:gd name="T29" fmla="*/ 2 h 369"/>
                  <a:gd name="T30" fmla="*/ 12 w 1350"/>
                  <a:gd name="T31" fmla="*/ 2 h 369"/>
                  <a:gd name="T32" fmla="*/ 10 w 1350"/>
                  <a:gd name="T33" fmla="*/ 2 h 369"/>
                  <a:gd name="T34" fmla="*/ 6 w 1350"/>
                  <a:gd name="T35" fmla="*/ 2 h 369"/>
                  <a:gd name="T36" fmla="*/ 3 w 1350"/>
                  <a:gd name="T37" fmla="*/ 1 h 369"/>
                  <a:gd name="T38" fmla="*/ 2 w 1350"/>
                  <a:gd name="T39" fmla="*/ 1 h 369"/>
                  <a:gd name="T40" fmla="*/ 1 w 1350"/>
                  <a:gd name="T41" fmla="*/ 0 h 369"/>
                  <a:gd name="T42" fmla="*/ 0 w 1350"/>
                  <a:gd name="T43" fmla="*/ 0 h 369"/>
                  <a:gd name="T44" fmla="*/ 0 w 1350"/>
                  <a:gd name="T45" fmla="*/ 0 h 3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0"/>
                  <a:gd name="T70" fmla="*/ 0 h 369"/>
                  <a:gd name="T71" fmla="*/ 1350 w 1350"/>
                  <a:gd name="T72" fmla="*/ 369 h 3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0" h="369">
                    <a:moveTo>
                      <a:pt x="0" y="0"/>
                    </a:moveTo>
                    <a:lnTo>
                      <a:pt x="156" y="54"/>
                    </a:lnTo>
                    <a:lnTo>
                      <a:pt x="432" y="135"/>
                    </a:lnTo>
                    <a:lnTo>
                      <a:pt x="867" y="252"/>
                    </a:lnTo>
                    <a:lnTo>
                      <a:pt x="1113" y="306"/>
                    </a:lnTo>
                    <a:lnTo>
                      <a:pt x="1203" y="213"/>
                    </a:lnTo>
                    <a:lnTo>
                      <a:pt x="1254" y="150"/>
                    </a:lnTo>
                    <a:lnTo>
                      <a:pt x="1326" y="78"/>
                    </a:lnTo>
                    <a:lnTo>
                      <a:pt x="1350" y="78"/>
                    </a:lnTo>
                    <a:lnTo>
                      <a:pt x="1290" y="150"/>
                    </a:lnTo>
                    <a:lnTo>
                      <a:pt x="1215" y="231"/>
                    </a:lnTo>
                    <a:lnTo>
                      <a:pt x="1134" y="312"/>
                    </a:lnTo>
                    <a:lnTo>
                      <a:pt x="1122" y="336"/>
                    </a:lnTo>
                    <a:lnTo>
                      <a:pt x="1122" y="357"/>
                    </a:lnTo>
                    <a:lnTo>
                      <a:pt x="1107" y="369"/>
                    </a:lnTo>
                    <a:lnTo>
                      <a:pt x="1107" y="327"/>
                    </a:lnTo>
                    <a:lnTo>
                      <a:pt x="963" y="300"/>
                    </a:lnTo>
                    <a:lnTo>
                      <a:pt x="588" y="210"/>
                    </a:lnTo>
                    <a:lnTo>
                      <a:pt x="300" y="126"/>
                    </a:lnTo>
                    <a:lnTo>
                      <a:pt x="168" y="81"/>
                    </a:lnTo>
                    <a:lnTo>
                      <a:pt x="69" y="45"/>
                    </a:lnTo>
                    <a:lnTo>
                      <a:pt x="15" y="18"/>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67" name="Freeform 89"/>
              <p:cNvSpPr>
                <a:spLocks noChangeArrowheads="1"/>
              </p:cNvSpPr>
              <p:nvPr/>
            </p:nvSpPr>
            <p:spPr bwMode="auto">
              <a:xfrm>
                <a:off x="1579" y="3482"/>
                <a:ext cx="142" cy="46"/>
              </a:xfrm>
              <a:custGeom>
                <a:avLst/>
                <a:gdLst>
                  <a:gd name="T0" fmla="*/ 0 w 651"/>
                  <a:gd name="T1" fmla="*/ 0 h 243"/>
                  <a:gd name="T2" fmla="*/ 4 w 651"/>
                  <a:gd name="T3" fmla="*/ 1 h 243"/>
                  <a:gd name="T4" fmla="*/ 7 w 651"/>
                  <a:gd name="T5" fmla="*/ 1 h 243"/>
                  <a:gd name="T6" fmla="*/ 7 w 651"/>
                  <a:gd name="T7" fmla="*/ 2 h 243"/>
                  <a:gd name="T8" fmla="*/ 5 w 651"/>
                  <a:gd name="T9" fmla="*/ 2 h 243"/>
                  <a:gd name="T10" fmla="*/ 1 w 651"/>
                  <a:gd name="T11" fmla="*/ 1 h 243"/>
                  <a:gd name="T12" fmla="*/ 0 w 651"/>
                  <a:gd name="T13" fmla="*/ 1 h 243"/>
                  <a:gd name="T14" fmla="*/ 0 w 65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651"/>
                  <a:gd name="T25" fmla="*/ 0 h 243"/>
                  <a:gd name="T26" fmla="*/ 651 w 65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1" h="243">
                    <a:moveTo>
                      <a:pt x="9" y="0"/>
                    </a:moveTo>
                    <a:lnTo>
                      <a:pt x="378" y="90"/>
                    </a:lnTo>
                    <a:lnTo>
                      <a:pt x="651" y="132"/>
                    </a:lnTo>
                    <a:lnTo>
                      <a:pt x="648" y="243"/>
                    </a:lnTo>
                    <a:lnTo>
                      <a:pt x="465" y="222"/>
                    </a:lnTo>
                    <a:lnTo>
                      <a:pt x="69" y="138"/>
                    </a:lnTo>
                    <a:lnTo>
                      <a:pt x="0" y="114"/>
                    </a:lnTo>
                    <a:lnTo>
                      <a:pt x="9" y="0"/>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68" name="Freeform 90"/>
              <p:cNvSpPr>
                <a:spLocks noChangeArrowheads="1"/>
              </p:cNvSpPr>
              <p:nvPr/>
            </p:nvSpPr>
            <p:spPr bwMode="auto">
              <a:xfrm>
                <a:off x="1545" y="3499"/>
                <a:ext cx="222" cy="51"/>
              </a:xfrm>
              <a:custGeom>
                <a:avLst/>
                <a:gdLst>
                  <a:gd name="T0" fmla="*/ 0 w 1017"/>
                  <a:gd name="T1" fmla="*/ 1 h 270"/>
                  <a:gd name="T2" fmla="*/ 1 w 1017"/>
                  <a:gd name="T3" fmla="*/ 0 h 270"/>
                  <a:gd name="T4" fmla="*/ 1 w 1017"/>
                  <a:gd name="T5" fmla="*/ 0 h 270"/>
                  <a:gd name="T6" fmla="*/ 1 w 1017"/>
                  <a:gd name="T7" fmla="*/ 0 h 270"/>
                  <a:gd name="T8" fmla="*/ 2 w 1017"/>
                  <a:gd name="T9" fmla="*/ 0 h 270"/>
                  <a:gd name="T10" fmla="*/ 6 w 1017"/>
                  <a:gd name="T11" fmla="*/ 1 h 270"/>
                  <a:gd name="T12" fmla="*/ 7 w 1017"/>
                  <a:gd name="T13" fmla="*/ 1 h 270"/>
                  <a:gd name="T14" fmla="*/ 9 w 1017"/>
                  <a:gd name="T15" fmla="*/ 1 h 270"/>
                  <a:gd name="T16" fmla="*/ 9 w 1017"/>
                  <a:gd name="T17" fmla="*/ 1 h 270"/>
                  <a:gd name="T18" fmla="*/ 10 w 1017"/>
                  <a:gd name="T19" fmla="*/ 0 h 270"/>
                  <a:gd name="T20" fmla="*/ 10 w 1017"/>
                  <a:gd name="T21" fmla="*/ 0 h 270"/>
                  <a:gd name="T22" fmla="*/ 10 w 1017"/>
                  <a:gd name="T23" fmla="*/ 0 h 270"/>
                  <a:gd name="T24" fmla="*/ 10 w 1017"/>
                  <a:gd name="T25" fmla="*/ 1 h 270"/>
                  <a:gd name="T26" fmla="*/ 10 w 1017"/>
                  <a:gd name="T27" fmla="*/ 1 h 270"/>
                  <a:gd name="T28" fmla="*/ 9 w 1017"/>
                  <a:gd name="T29" fmla="*/ 2 h 270"/>
                  <a:gd name="T30" fmla="*/ 9 w 1017"/>
                  <a:gd name="T31" fmla="*/ 2 h 270"/>
                  <a:gd name="T32" fmla="*/ 8 w 1017"/>
                  <a:gd name="T33" fmla="*/ 2 h 270"/>
                  <a:gd name="T34" fmla="*/ 4 w 1017"/>
                  <a:gd name="T35" fmla="*/ 1 h 270"/>
                  <a:gd name="T36" fmla="*/ 0 w 1017"/>
                  <a:gd name="T37" fmla="*/ 1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7"/>
                  <a:gd name="T58" fmla="*/ 0 h 270"/>
                  <a:gd name="T59" fmla="*/ 1017 w 1017"/>
                  <a:gd name="T60" fmla="*/ 270 h 2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7" h="270">
                    <a:moveTo>
                      <a:pt x="0" y="84"/>
                    </a:moveTo>
                    <a:cubicBezTo>
                      <a:pt x="6" y="82"/>
                      <a:pt x="33" y="68"/>
                      <a:pt x="54" y="54"/>
                    </a:cubicBezTo>
                    <a:lnTo>
                      <a:pt x="129" y="0"/>
                    </a:lnTo>
                    <a:lnTo>
                      <a:pt x="132" y="42"/>
                    </a:lnTo>
                    <a:lnTo>
                      <a:pt x="198" y="60"/>
                    </a:lnTo>
                    <a:lnTo>
                      <a:pt x="549" y="138"/>
                    </a:lnTo>
                    <a:lnTo>
                      <a:pt x="699" y="162"/>
                    </a:lnTo>
                    <a:lnTo>
                      <a:pt x="813" y="174"/>
                    </a:lnTo>
                    <a:lnTo>
                      <a:pt x="888" y="126"/>
                    </a:lnTo>
                    <a:lnTo>
                      <a:pt x="963" y="54"/>
                    </a:lnTo>
                    <a:lnTo>
                      <a:pt x="1008" y="30"/>
                    </a:lnTo>
                    <a:lnTo>
                      <a:pt x="1017" y="48"/>
                    </a:lnTo>
                    <a:lnTo>
                      <a:pt x="1014" y="156"/>
                    </a:lnTo>
                    <a:lnTo>
                      <a:pt x="1011" y="159"/>
                    </a:lnTo>
                    <a:lnTo>
                      <a:pt x="867" y="255"/>
                    </a:lnTo>
                    <a:lnTo>
                      <a:pt x="819" y="270"/>
                    </a:lnTo>
                    <a:lnTo>
                      <a:pt x="744" y="261"/>
                    </a:lnTo>
                    <a:lnTo>
                      <a:pt x="387" y="189"/>
                    </a:lnTo>
                    <a:lnTo>
                      <a:pt x="0" y="84"/>
                    </a:lnTo>
                    <a:close/>
                  </a:path>
                </a:pathLst>
              </a:custGeom>
              <a:solidFill>
                <a:srgbClr val="F0D67D"/>
              </a:solidFill>
              <a:ln w="9525">
                <a:noFill/>
                <a:round/>
                <a:headEnd/>
                <a:tailEnd/>
              </a:ln>
            </p:spPr>
            <p:txBody>
              <a:bodyPr wrap="none" anchor="ctr">
                <a:prstTxWarp prst="textNoShape">
                  <a:avLst/>
                </a:prstTxWarp>
              </a:bodyPr>
              <a:lstStyle/>
              <a:p>
                <a:endParaRPr lang="en-US"/>
              </a:p>
            </p:txBody>
          </p:sp>
          <p:sp>
            <p:nvSpPr>
              <p:cNvPr id="201769" name="Freeform 91"/>
              <p:cNvSpPr>
                <a:spLocks noChangeArrowheads="1"/>
              </p:cNvSpPr>
              <p:nvPr/>
            </p:nvSpPr>
            <p:spPr bwMode="auto">
              <a:xfrm>
                <a:off x="1628" y="3556"/>
                <a:ext cx="94" cy="44"/>
              </a:xfrm>
              <a:custGeom>
                <a:avLst/>
                <a:gdLst>
                  <a:gd name="T0" fmla="*/ 0 w 104"/>
                  <a:gd name="T1" fmla="*/ 19 h 56"/>
                  <a:gd name="T2" fmla="*/ 29 w 104"/>
                  <a:gd name="T3" fmla="*/ 0 h 56"/>
                  <a:gd name="T4" fmla="*/ 77 w 104"/>
                  <a:gd name="T5" fmla="*/ 6 h 56"/>
                  <a:gd name="T6" fmla="*/ 44 w 104"/>
                  <a:gd name="T7" fmla="*/ 28 h 56"/>
                  <a:gd name="T8" fmla="*/ 0 w 104"/>
                  <a:gd name="T9" fmla="*/ 19 h 56"/>
                  <a:gd name="T10" fmla="*/ 0 60000 65536"/>
                  <a:gd name="T11" fmla="*/ 0 60000 65536"/>
                  <a:gd name="T12" fmla="*/ 0 60000 65536"/>
                  <a:gd name="T13" fmla="*/ 0 60000 65536"/>
                  <a:gd name="T14" fmla="*/ 0 60000 65536"/>
                  <a:gd name="T15" fmla="*/ 0 w 104"/>
                  <a:gd name="T16" fmla="*/ 0 h 56"/>
                  <a:gd name="T17" fmla="*/ 104 w 104"/>
                  <a:gd name="T18" fmla="*/ 56 h 56"/>
                </a:gdLst>
                <a:ahLst/>
                <a:cxnLst>
                  <a:cxn ang="T10">
                    <a:pos x="T0" y="T1"/>
                  </a:cxn>
                  <a:cxn ang="T11">
                    <a:pos x="T2" y="T3"/>
                  </a:cxn>
                  <a:cxn ang="T12">
                    <a:pos x="T4" y="T5"/>
                  </a:cxn>
                  <a:cxn ang="T13">
                    <a:pos x="T6" y="T7"/>
                  </a:cxn>
                  <a:cxn ang="T14">
                    <a:pos x="T8" y="T9"/>
                  </a:cxn>
                </a:cxnLst>
                <a:rect l="T15" t="T16" r="T17" b="T18"/>
                <a:pathLst>
                  <a:path w="104" h="56">
                    <a:moveTo>
                      <a:pt x="0" y="38"/>
                    </a:moveTo>
                    <a:lnTo>
                      <a:pt x="39" y="0"/>
                    </a:lnTo>
                    <a:lnTo>
                      <a:pt x="104" y="12"/>
                    </a:lnTo>
                    <a:lnTo>
                      <a:pt x="60" y="56"/>
                    </a:lnTo>
                    <a:lnTo>
                      <a:pt x="0" y="38"/>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70" name="Freeform 92"/>
              <p:cNvSpPr>
                <a:spLocks noChangeArrowheads="1"/>
              </p:cNvSpPr>
              <p:nvPr/>
            </p:nvSpPr>
            <p:spPr bwMode="auto">
              <a:xfrm>
                <a:off x="1569" y="3498"/>
                <a:ext cx="195" cy="39"/>
              </a:xfrm>
              <a:custGeom>
                <a:avLst/>
                <a:gdLst>
                  <a:gd name="T0" fmla="*/ 0 w 891"/>
                  <a:gd name="T1" fmla="*/ 0 h 207"/>
                  <a:gd name="T2" fmla="*/ 0 w 891"/>
                  <a:gd name="T3" fmla="*/ 0 h 207"/>
                  <a:gd name="T4" fmla="*/ 1 w 891"/>
                  <a:gd name="T5" fmla="*/ 0 h 207"/>
                  <a:gd name="T6" fmla="*/ 4 w 891"/>
                  <a:gd name="T7" fmla="*/ 1 h 207"/>
                  <a:gd name="T8" fmla="*/ 7 w 891"/>
                  <a:gd name="T9" fmla="*/ 1 h 207"/>
                  <a:gd name="T10" fmla="*/ 8 w 891"/>
                  <a:gd name="T11" fmla="*/ 1 h 207"/>
                  <a:gd name="T12" fmla="*/ 8 w 891"/>
                  <a:gd name="T13" fmla="*/ 1 h 207"/>
                  <a:gd name="T14" fmla="*/ 9 w 891"/>
                  <a:gd name="T15" fmla="*/ 0 h 207"/>
                  <a:gd name="T16" fmla="*/ 9 w 891"/>
                  <a:gd name="T17" fmla="*/ 0 h 207"/>
                  <a:gd name="T18" fmla="*/ 9 w 891"/>
                  <a:gd name="T19" fmla="*/ 1 h 207"/>
                  <a:gd name="T20" fmla="*/ 8 w 891"/>
                  <a:gd name="T21" fmla="*/ 1 h 207"/>
                  <a:gd name="T22" fmla="*/ 8 w 891"/>
                  <a:gd name="T23" fmla="*/ 1 h 207"/>
                  <a:gd name="T24" fmla="*/ 7 w 891"/>
                  <a:gd name="T25" fmla="*/ 1 h 207"/>
                  <a:gd name="T26" fmla="*/ 6 w 891"/>
                  <a:gd name="T27" fmla="*/ 1 h 207"/>
                  <a:gd name="T28" fmla="*/ 4 w 891"/>
                  <a:gd name="T29" fmla="*/ 1 h 207"/>
                  <a:gd name="T30" fmla="*/ 0 w 891"/>
                  <a:gd name="T31" fmla="*/ 0 h 207"/>
                  <a:gd name="T32" fmla="*/ 0 w 891"/>
                  <a:gd name="T33" fmla="*/ 0 h 207"/>
                  <a:gd name="T34" fmla="*/ 0 w 891"/>
                  <a:gd name="T35" fmla="*/ 0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1"/>
                  <a:gd name="T55" fmla="*/ 0 h 207"/>
                  <a:gd name="T56" fmla="*/ 891 w 891"/>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1" h="207">
                    <a:moveTo>
                      <a:pt x="21" y="0"/>
                    </a:moveTo>
                    <a:lnTo>
                      <a:pt x="27" y="42"/>
                    </a:lnTo>
                    <a:lnTo>
                      <a:pt x="75" y="54"/>
                    </a:lnTo>
                    <a:lnTo>
                      <a:pt x="402" y="129"/>
                    </a:lnTo>
                    <a:lnTo>
                      <a:pt x="672" y="177"/>
                    </a:lnTo>
                    <a:lnTo>
                      <a:pt x="726" y="168"/>
                    </a:lnTo>
                    <a:lnTo>
                      <a:pt x="795" y="114"/>
                    </a:lnTo>
                    <a:lnTo>
                      <a:pt x="843" y="57"/>
                    </a:lnTo>
                    <a:lnTo>
                      <a:pt x="891" y="27"/>
                    </a:lnTo>
                    <a:lnTo>
                      <a:pt x="852" y="90"/>
                    </a:lnTo>
                    <a:lnTo>
                      <a:pt x="780" y="177"/>
                    </a:lnTo>
                    <a:lnTo>
                      <a:pt x="738" y="207"/>
                    </a:lnTo>
                    <a:lnTo>
                      <a:pt x="696" y="207"/>
                    </a:lnTo>
                    <a:lnTo>
                      <a:pt x="579" y="189"/>
                    </a:lnTo>
                    <a:lnTo>
                      <a:pt x="342" y="138"/>
                    </a:lnTo>
                    <a:lnTo>
                      <a:pt x="21" y="60"/>
                    </a:lnTo>
                    <a:lnTo>
                      <a:pt x="0" y="45"/>
                    </a:lnTo>
                    <a:lnTo>
                      <a:pt x="21"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71" name="Freeform 93"/>
              <p:cNvSpPr>
                <a:spLocks noChangeArrowheads="1"/>
              </p:cNvSpPr>
              <p:nvPr/>
            </p:nvSpPr>
            <p:spPr bwMode="auto">
              <a:xfrm>
                <a:off x="1727" y="3534"/>
                <a:ext cx="40" cy="20"/>
              </a:xfrm>
              <a:custGeom>
                <a:avLst/>
                <a:gdLst>
                  <a:gd name="T0" fmla="*/ 0 w 180"/>
                  <a:gd name="T1" fmla="*/ 1 h 102"/>
                  <a:gd name="T2" fmla="*/ 1 w 180"/>
                  <a:gd name="T3" fmla="*/ 0 h 102"/>
                  <a:gd name="T4" fmla="*/ 2 w 180"/>
                  <a:gd name="T5" fmla="*/ 0 h 102"/>
                  <a:gd name="T6" fmla="*/ 2 w 180"/>
                  <a:gd name="T7" fmla="*/ 0 h 102"/>
                  <a:gd name="T8" fmla="*/ 1 w 180"/>
                  <a:gd name="T9" fmla="*/ 1 h 102"/>
                  <a:gd name="T10" fmla="*/ 0 w 180"/>
                  <a:gd name="T11" fmla="*/ 1 h 102"/>
                  <a:gd name="T12" fmla="*/ 0 60000 65536"/>
                  <a:gd name="T13" fmla="*/ 0 60000 65536"/>
                  <a:gd name="T14" fmla="*/ 0 60000 65536"/>
                  <a:gd name="T15" fmla="*/ 0 60000 65536"/>
                  <a:gd name="T16" fmla="*/ 0 60000 65536"/>
                  <a:gd name="T17" fmla="*/ 0 60000 65536"/>
                  <a:gd name="T18" fmla="*/ 0 w 180"/>
                  <a:gd name="T19" fmla="*/ 0 h 102"/>
                  <a:gd name="T20" fmla="*/ 180 w 18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80" h="102">
                    <a:moveTo>
                      <a:pt x="0" y="102"/>
                    </a:moveTo>
                    <a:lnTo>
                      <a:pt x="84" y="51"/>
                    </a:lnTo>
                    <a:lnTo>
                      <a:pt x="180" y="0"/>
                    </a:lnTo>
                    <a:lnTo>
                      <a:pt x="177" y="27"/>
                    </a:lnTo>
                    <a:lnTo>
                      <a:pt x="57" y="96"/>
                    </a:lnTo>
                    <a:lnTo>
                      <a:pt x="0" y="102"/>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72" name="Freeform 94"/>
              <p:cNvSpPr>
                <a:spLocks noChangeArrowheads="1"/>
              </p:cNvSpPr>
              <p:nvPr/>
            </p:nvSpPr>
            <p:spPr bwMode="auto">
              <a:xfrm>
                <a:off x="1726" y="3509"/>
                <a:ext cx="23" cy="17"/>
              </a:xfrm>
              <a:custGeom>
                <a:avLst/>
                <a:gdLst>
                  <a:gd name="T0" fmla="*/ 0 w 102"/>
                  <a:gd name="T1" fmla="*/ 0 h 90"/>
                  <a:gd name="T2" fmla="*/ 1 w 102"/>
                  <a:gd name="T3" fmla="*/ 0 h 90"/>
                  <a:gd name="T4" fmla="*/ 0 w 102"/>
                  <a:gd name="T5" fmla="*/ 0 h 90"/>
                  <a:gd name="T6" fmla="*/ 0 w 102"/>
                  <a:gd name="T7" fmla="*/ 1 h 90"/>
                  <a:gd name="T8" fmla="*/ 0 w 102"/>
                  <a:gd name="T9" fmla="*/ 0 h 90"/>
                  <a:gd name="T10" fmla="*/ 0 60000 65536"/>
                  <a:gd name="T11" fmla="*/ 0 60000 65536"/>
                  <a:gd name="T12" fmla="*/ 0 60000 65536"/>
                  <a:gd name="T13" fmla="*/ 0 60000 65536"/>
                  <a:gd name="T14" fmla="*/ 0 60000 65536"/>
                  <a:gd name="T15" fmla="*/ 0 w 102"/>
                  <a:gd name="T16" fmla="*/ 0 h 90"/>
                  <a:gd name="T17" fmla="*/ 102 w 102"/>
                  <a:gd name="T18" fmla="*/ 90 h 90"/>
                </a:gdLst>
                <a:ahLst/>
                <a:cxnLst>
                  <a:cxn ang="T10">
                    <a:pos x="T0" y="T1"/>
                  </a:cxn>
                  <a:cxn ang="T11">
                    <a:pos x="T2" y="T3"/>
                  </a:cxn>
                  <a:cxn ang="T12">
                    <a:pos x="T4" y="T5"/>
                  </a:cxn>
                  <a:cxn ang="T13">
                    <a:pos x="T6" y="T7"/>
                  </a:cxn>
                  <a:cxn ang="T14">
                    <a:pos x="T8" y="T9"/>
                  </a:cxn>
                </a:cxnLst>
                <a:rect l="T15" t="T16" r="T17" b="T18"/>
                <a:pathLst>
                  <a:path w="102" h="90">
                    <a:moveTo>
                      <a:pt x="0" y="0"/>
                    </a:moveTo>
                    <a:lnTo>
                      <a:pt x="102" y="0"/>
                    </a:lnTo>
                    <a:lnTo>
                      <a:pt x="45" y="45"/>
                    </a:lnTo>
                    <a:lnTo>
                      <a:pt x="0" y="90"/>
                    </a:lnTo>
                    <a:lnTo>
                      <a:pt x="0"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73" name="Freeform 95"/>
              <p:cNvSpPr>
                <a:spLocks noChangeArrowheads="1"/>
              </p:cNvSpPr>
              <p:nvPr/>
            </p:nvSpPr>
            <p:spPr bwMode="auto">
              <a:xfrm>
                <a:off x="1564" y="3325"/>
                <a:ext cx="171" cy="161"/>
              </a:xfrm>
              <a:custGeom>
                <a:avLst/>
                <a:gdLst>
                  <a:gd name="T0" fmla="*/ 0 w 780"/>
                  <a:gd name="T1" fmla="*/ 0 h 852"/>
                  <a:gd name="T2" fmla="*/ 0 w 780"/>
                  <a:gd name="T3" fmla="*/ 3 h 852"/>
                  <a:gd name="T4" fmla="*/ 0 w 780"/>
                  <a:gd name="T5" fmla="*/ 5 h 852"/>
                  <a:gd name="T6" fmla="*/ 3 w 780"/>
                  <a:gd name="T7" fmla="*/ 5 h 852"/>
                  <a:gd name="T8" fmla="*/ 7 w 780"/>
                  <a:gd name="T9" fmla="*/ 6 h 852"/>
                  <a:gd name="T10" fmla="*/ 8 w 780"/>
                  <a:gd name="T11" fmla="*/ 6 h 852"/>
                  <a:gd name="T12" fmla="*/ 8 w 780"/>
                  <a:gd name="T13" fmla="*/ 3 h 852"/>
                  <a:gd name="T14" fmla="*/ 8 w 780"/>
                  <a:gd name="T15" fmla="*/ 2 h 852"/>
                  <a:gd name="T16" fmla="*/ 8 w 780"/>
                  <a:gd name="T17" fmla="*/ 1 h 852"/>
                  <a:gd name="T18" fmla="*/ 4 w 780"/>
                  <a:gd name="T19" fmla="*/ 0 h 852"/>
                  <a:gd name="T20" fmla="*/ 0 w 780"/>
                  <a:gd name="T21" fmla="*/ 0 h 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0"/>
                  <a:gd name="T34" fmla="*/ 0 h 852"/>
                  <a:gd name="T35" fmla="*/ 780 w 780"/>
                  <a:gd name="T36" fmla="*/ 852 h 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0" h="852">
                    <a:moveTo>
                      <a:pt x="36" y="0"/>
                    </a:moveTo>
                    <a:lnTo>
                      <a:pt x="9" y="417"/>
                    </a:lnTo>
                    <a:lnTo>
                      <a:pt x="0" y="726"/>
                    </a:lnTo>
                    <a:lnTo>
                      <a:pt x="294" y="804"/>
                    </a:lnTo>
                    <a:lnTo>
                      <a:pt x="660" y="852"/>
                    </a:lnTo>
                    <a:lnTo>
                      <a:pt x="765" y="843"/>
                    </a:lnTo>
                    <a:lnTo>
                      <a:pt x="780" y="480"/>
                    </a:lnTo>
                    <a:lnTo>
                      <a:pt x="768" y="285"/>
                    </a:lnTo>
                    <a:lnTo>
                      <a:pt x="756" y="159"/>
                    </a:lnTo>
                    <a:lnTo>
                      <a:pt x="324" y="57"/>
                    </a:lnTo>
                    <a:lnTo>
                      <a:pt x="36"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74" name="Freeform 96"/>
              <p:cNvSpPr>
                <a:spLocks noChangeArrowheads="1"/>
              </p:cNvSpPr>
              <p:nvPr/>
            </p:nvSpPr>
            <p:spPr bwMode="auto">
              <a:xfrm>
                <a:off x="1564" y="3325"/>
                <a:ext cx="171" cy="168"/>
              </a:xfrm>
              <a:custGeom>
                <a:avLst/>
                <a:gdLst>
                  <a:gd name="T0" fmla="*/ 1 w 186"/>
                  <a:gd name="T1" fmla="*/ 0 h 208"/>
                  <a:gd name="T2" fmla="*/ 144 w 186"/>
                  <a:gd name="T3" fmla="*/ 19 h 208"/>
                  <a:gd name="T4" fmla="*/ 143 w 186"/>
                  <a:gd name="T5" fmla="*/ 110 h 208"/>
                  <a:gd name="T6" fmla="*/ 0 w 186"/>
                  <a:gd name="T7" fmla="*/ 92 h 208"/>
                  <a:gd name="T8" fmla="*/ 1 w 186"/>
                  <a:gd name="T9" fmla="*/ 0 h 208"/>
                  <a:gd name="T10" fmla="*/ 0 60000 65536"/>
                  <a:gd name="T11" fmla="*/ 0 60000 65536"/>
                  <a:gd name="T12" fmla="*/ 0 60000 65536"/>
                  <a:gd name="T13" fmla="*/ 0 60000 65536"/>
                  <a:gd name="T14" fmla="*/ 0 60000 65536"/>
                  <a:gd name="T15" fmla="*/ 0 w 186"/>
                  <a:gd name="T16" fmla="*/ 0 h 208"/>
                  <a:gd name="T17" fmla="*/ 186 w 186"/>
                  <a:gd name="T18" fmla="*/ 208 h 208"/>
                </a:gdLst>
                <a:ahLst/>
                <a:cxnLst>
                  <a:cxn ang="T10">
                    <a:pos x="T0" y="T1"/>
                  </a:cxn>
                  <a:cxn ang="T11">
                    <a:pos x="T2" y="T3"/>
                  </a:cxn>
                  <a:cxn ang="T12">
                    <a:pos x="T4" y="T5"/>
                  </a:cxn>
                  <a:cxn ang="T13">
                    <a:pos x="T6" y="T7"/>
                  </a:cxn>
                  <a:cxn ang="T14">
                    <a:pos x="T8" y="T9"/>
                  </a:cxn>
                </a:cxnLst>
                <a:rect l="T15" t="T16" r="T17" b="T18"/>
                <a:pathLst>
                  <a:path w="186" h="208">
                    <a:moveTo>
                      <a:pt x="1" y="0"/>
                    </a:moveTo>
                    <a:lnTo>
                      <a:pt x="186" y="35"/>
                    </a:lnTo>
                    <a:lnTo>
                      <a:pt x="184" y="208"/>
                    </a:lnTo>
                    <a:lnTo>
                      <a:pt x="0" y="174"/>
                    </a:lnTo>
                    <a:lnTo>
                      <a:pt x="1" y="0"/>
                    </a:lnTo>
                    <a:close/>
                  </a:path>
                </a:pathLst>
              </a:custGeom>
              <a:solidFill>
                <a:srgbClr val="989898"/>
              </a:solidFill>
              <a:ln w="9525">
                <a:noFill/>
                <a:round/>
                <a:headEnd/>
                <a:tailEnd/>
              </a:ln>
            </p:spPr>
            <p:txBody>
              <a:bodyPr wrap="none" anchor="ctr">
                <a:prstTxWarp prst="textNoShape">
                  <a:avLst/>
                </a:prstTxWarp>
              </a:bodyPr>
              <a:lstStyle/>
              <a:p>
                <a:endParaRPr lang="en-US"/>
              </a:p>
            </p:txBody>
          </p:sp>
          <p:sp>
            <p:nvSpPr>
              <p:cNvPr id="201775" name="Freeform 97"/>
              <p:cNvSpPr>
                <a:spLocks noChangeArrowheads="1"/>
              </p:cNvSpPr>
              <p:nvPr/>
            </p:nvSpPr>
            <p:spPr bwMode="auto">
              <a:xfrm>
                <a:off x="1557" y="3304"/>
                <a:ext cx="234" cy="198"/>
              </a:xfrm>
              <a:custGeom>
                <a:avLst/>
                <a:gdLst>
                  <a:gd name="T0" fmla="*/ 0 w 1074"/>
                  <a:gd name="T1" fmla="*/ 0 h 1044"/>
                  <a:gd name="T2" fmla="*/ 1 w 1074"/>
                  <a:gd name="T3" fmla="*/ 0 h 1044"/>
                  <a:gd name="T4" fmla="*/ 6 w 1074"/>
                  <a:gd name="T5" fmla="*/ 1 h 1044"/>
                  <a:gd name="T6" fmla="*/ 9 w 1074"/>
                  <a:gd name="T7" fmla="*/ 1 h 1044"/>
                  <a:gd name="T8" fmla="*/ 9 w 1074"/>
                  <a:gd name="T9" fmla="*/ 1 h 1044"/>
                  <a:gd name="T10" fmla="*/ 11 w 1074"/>
                  <a:gd name="T11" fmla="*/ 0 h 1044"/>
                  <a:gd name="T12" fmla="*/ 11 w 1074"/>
                  <a:gd name="T13" fmla="*/ 0 h 1044"/>
                  <a:gd name="T14" fmla="*/ 11 w 1074"/>
                  <a:gd name="T15" fmla="*/ 0 h 1044"/>
                  <a:gd name="T16" fmla="*/ 10 w 1074"/>
                  <a:gd name="T17" fmla="*/ 1 h 1044"/>
                  <a:gd name="T18" fmla="*/ 10 w 1074"/>
                  <a:gd name="T19" fmla="*/ 1 h 1044"/>
                  <a:gd name="T20" fmla="*/ 10 w 1074"/>
                  <a:gd name="T21" fmla="*/ 2 h 1044"/>
                  <a:gd name="T22" fmla="*/ 10 w 1074"/>
                  <a:gd name="T23" fmla="*/ 5 h 1044"/>
                  <a:gd name="T24" fmla="*/ 9 w 1074"/>
                  <a:gd name="T25" fmla="*/ 6 h 1044"/>
                  <a:gd name="T26" fmla="*/ 9 w 1074"/>
                  <a:gd name="T27" fmla="*/ 7 h 1044"/>
                  <a:gd name="T28" fmla="*/ 9 w 1074"/>
                  <a:gd name="T29" fmla="*/ 7 h 1044"/>
                  <a:gd name="T30" fmla="*/ 9 w 1074"/>
                  <a:gd name="T31" fmla="*/ 7 h 1044"/>
                  <a:gd name="T32" fmla="*/ 9 w 1074"/>
                  <a:gd name="T33" fmla="*/ 6 h 1044"/>
                  <a:gd name="T34" fmla="*/ 9 w 1074"/>
                  <a:gd name="T35" fmla="*/ 4 h 1044"/>
                  <a:gd name="T36" fmla="*/ 9 w 1074"/>
                  <a:gd name="T37" fmla="*/ 2 h 1044"/>
                  <a:gd name="T38" fmla="*/ 9 w 1074"/>
                  <a:gd name="T39" fmla="*/ 1 h 1044"/>
                  <a:gd name="T40" fmla="*/ 7 w 1074"/>
                  <a:gd name="T41" fmla="*/ 1 h 1044"/>
                  <a:gd name="T42" fmla="*/ 4 w 1074"/>
                  <a:gd name="T43" fmla="*/ 1 h 1044"/>
                  <a:gd name="T44" fmla="*/ 1 w 1074"/>
                  <a:gd name="T45" fmla="*/ 0 h 1044"/>
                  <a:gd name="T46" fmla="*/ 0 w 1074"/>
                  <a:gd name="T47" fmla="*/ 0 h 1044"/>
                  <a:gd name="T48" fmla="*/ 0 w 1074"/>
                  <a:gd name="T49" fmla="*/ 0 h 1044"/>
                  <a:gd name="T50" fmla="*/ 0 w 1074"/>
                  <a:gd name="T51" fmla="*/ 0 h 10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4"/>
                  <a:gd name="T79" fmla="*/ 0 h 1044"/>
                  <a:gd name="T80" fmla="*/ 1074 w 1074"/>
                  <a:gd name="T81" fmla="*/ 1044 h 10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4" h="1044">
                    <a:moveTo>
                      <a:pt x="3" y="0"/>
                    </a:moveTo>
                    <a:lnTo>
                      <a:pt x="114" y="9"/>
                    </a:lnTo>
                    <a:lnTo>
                      <a:pt x="546" y="84"/>
                    </a:lnTo>
                    <a:lnTo>
                      <a:pt x="867" y="156"/>
                    </a:lnTo>
                    <a:lnTo>
                      <a:pt x="906" y="156"/>
                    </a:lnTo>
                    <a:lnTo>
                      <a:pt x="1023" y="69"/>
                    </a:lnTo>
                    <a:lnTo>
                      <a:pt x="1074" y="39"/>
                    </a:lnTo>
                    <a:lnTo>
                      <a:pt x="1062" y="66"/>
                    </a:lnTo>
                    <a:lnTo>
                      <a:pt x="963" y="141"/>
                    </a:lnTo>
                    <a:lnTo>
                      <a:pt x="921" y="186"/>
                    </a:lnTo>
                    <a:lnTo>
                      <a:pt x="921" y="351"/>
                    </a:lnTo>
                    <a:lnTo>
                      <a:pt x="924" y="660"/>
                    </a:lnTo>
                    <a:lnTo>
                      <a:pt x="906" y="891"/>
                    </a:lnTo>
                    <a:lnTo>
                      <a:pt x="903" y="975"/>
                    </a:lnTo>
                    <a:lnTo>
                      <a:pt x="882" y="1044"/>
                    </a:lnTo>
                    <a:lnTo>
                      <a:pt x="876" y="981"/>
                    </a:lnTo>
                    <a:lnTo>
                      <a:pt x="894" y="828"/>
                    </a:lnTo>
                    <a:lnTo>
                      <a:pt x="906" y="519"/>
                    </a:lnTo>
                    <a:lnTo>
                      <a:pt x="891" y="243"/>
                    </a:lnTo>
                    <a:lnTo>
                      <a:pt x="888" y="177"/>
                    </a:lnTo>
                    <a:lnTo>
                      <a:pt x="654" y="138"/>
                    </a:lnTo>
                    <a:lnTo>
                      <a:pt x="354" y="72"/>
                    </a:lnTo>
                    <a:lnTo>
                      <a:pt x="129" y="33"/>
                    </a:lnTo>
                    <a:lnTo>
                      <a:pt x="33" y="21"/>
                    </a:lnTo>
                    <a:lnTo>
                      <a:pt x="0" y="18"/>
                    </a:lnTo>
                    <a:lnTo>
                      <a:pt x="3" y="0"/>
                    </a:lnTo>
                    <a:close/>
                  </a:path>
                </a:pathLst>
              </a:custGeom>
              <a:solidFill>
                <a:srgbClr val="FFFFFF"/>
              </a:solidFill>
              <a:ln w="9525">
                <a:noFill/>
                <a:round/>
                <a:headEnd/>
                <a:tailEnd/>
              </a:ln>
            </p:spPr>
            <p:txBody>
              <a:bodyPr wrap="none" anchor="ctr">
                <a:prstTxWarp prst="textNoShape">
                  <a:avLst/>
                </a:prstTxWarp>
              </a:bodyPr>
              <a:lstStyle/>
              <a:p>
                <a:endParaRPr lang="en-US"/>
              </a:p>
            </p:txBody>
          </p:sp>
          <p:sp>
            <p:nvSpPr>
              <p:cNvPr id="201776" name="Freeform 98"/>
              <p:cNvSpPr>
                <a:spLocks noChangeArrowheads="1"/>
              </p:cNvSpPr>
              <p:nvPr/>
            </p:nvSpPr>
            <p:spPr bwMode="auto">
              <a:xfrm>
                <a:off x="1798" y="3293"/>
                <a:ext cx="26" cy="17"/>
              </a:xfrm>
              <a:custGeom>
                <a:avLst/>
                <a:gdLst>
                  <a:gd name="T0" fmla="*/ 0 w 120"/>
                  <a:gd name="T1" fmla="*/ 1 h 84"/>
                  <a:gd name="T2" fmla="*/ 1 w 120"/>
                  <a:gd name="T3" fmla="*/ 0 h 84"/>
                  <a:gd name="T4" fmla="*/ 1 w 120"/>
                  <a:gd name="T5" fmla="*/ 0 h 84"/>
                  <a:gd name="T6" fmla="*/ 1 w 120"/>
                  <a:gd name="T7" fmla="*/ 0 h 84"/>
                  <a:gd name="T8" fmla="*/ 1 w 120"/>
                  <a:gd name="T9" fmla="*/ 0 h 84"/>
                  <a:gd name="T10" fmla="*/ 0 w 120"/>
                  <a:gd name="T11" fmla="*/ 1 h 84"/>
                  <a:gd name="T12" fmla="*/ 0 w 120"/>
                  <a:gd name="T13" fmla="*/ 1 h 84"/>
                  <a:gd name="T14" fmla="*/ 0 60000 65536"/>
                  <a:gd name="T15" fmla="*/ 0 60000 65536"/>
                  <a:gd name="T16" fmla="*/ 0 60000 65536"/>
                  <a:gd name="T17" fmla="*/ 0 60000 65536"/>
                  <a:gd name="T18" fmla="*/ 0 60000 65536"/>
                  <a:gd name="T19" fmla="*/ 0 60000 65536"/>
                  <a:gd name="T20" fmla="*/ 0 60000 65536"/>
                  <a:gd name="T21" fmla="*/ 0 w 120"/>
                  <a:gd name="T22" fmla="*/ 0 h 84"/>
                  <a:gd name="T23" fmla="*/ 120 w 12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4">
                    <a:moveTo>
                      <a:pt x="0" y="72"/>
                    </a:moveTo>
                    <a:lnTo>
                      <a:pt x="87" y="9"/>
                    </a:lnTo>
                    <a:lnTo>
                      <a:pt x="117" y="0"/>
                    </a:lnTo>
                    <a:lnTo>
                      <a:pt x="120" y="9"/>
                    </a:lnTo>
                    <a:lnTo>
                      <a:pt x="78" y="45"/>
                    </a:lnTo>
                    <a:lnTo>
                      <a:pt x="9" y="84"/>
                    </a:lnTo>
                    <a:lnTo>
                      <a:pt x="0" y="72"/>
                    </a:lnTo>
                    <a:close/>
                  </a:path>
                </a:pathLst>
              </a:custGeom>
              <a:solidFill>
                <a:srgbClr val="FFFFFF"/>
              </a:solidFill>
              <a:ln w="9525">
                <a:noFill/>
                <a:round/>
                <a:headEnd/>
                <a:tailEnd/>
              </a:ln>
            </p:spPr>
            <p:txBody>
              <a:bodyPr wrap="none" anchor="ctr">
                <a:prstTxWarp prst="textNoShape">
                  <a:avLst/>
                </a:prstTxWarp>
              </a:bodyPr>
              <a:lstStyle/>
              <a:p>
                <a:endParaRPr lang="en-US"/>
              </a:p>
            </p:txBody>
          </p:sp>
          <p:grpSp>
            <p:nvGrpSpPr>
              <p:cNvPr id="201777" name="Group 99"/>
              <p:cNvGrpSpPr>
                <a:grpSpLocks/>
              </p:cNvGrpSpPr>
              <p:nvPr/>
            </p:nvGrpSpPr>
            <p:grpSpPr bwMode="auto">
              <a:xfrm>
                <a:off x="1457" y="3492"/>
                <a:ext cx="207" cy="111"/>
                <a:chOff x="1457" y="3492"/>
                <a:chExt cx="207" cy="111"/>
              </a:xfrm>
            </p:grpSpPr>
            <p:sp>
              <p:nvSpPr>
                <p:cNvPr id="201778" name="Freeform 100"/>
                <p:cNvSpPr>
                  <a:spLocks noChangeArrowheads="1"/>
                </p:cNvSpPr>
                <p:nvPr/>
              </p:nvSpPr>
              <p:spPr bwMode="auto">
                <a:xfrm rot="780000">
                  <a:off x="1496" y="3510"/>
                  <a:ext cx="170" cy="22"/>
                </a:xfrm>
                <a:custGeom>
                  <a:avLst/>
                  <a:gdLst>
                    <a:gd name="T0" fmla="*/ 27 w 212"/>
                    <a:gd name="T1" fmla="*/ 0 h 91"/>
                    <a:gd name="T2" fmla="*/ 109 w 212"/>
                    <a:gd name="T3" fmla="*/ 0 h 91"/>
                    <a:gd name="T4" fmla="*/ 85 w 212"/>
                    <a:gd name="T5" fmla="*/ 1 h 91"/>
                    <a:gd name="T6" fmla="*/ 0 w 212"/>
                    <a:gd name="T7" fmla="*/ 1 h 91"/>
                    <a:gd name="T8" fmla="*/ 27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79" name="Freeform 101"/>
                <p:cNvSpPr>
                  <a:spLocks noChangeArrowheads="1"/>
                </p:cNvSpPr>
                <p:nvPr/>
              </p:nvSpPr>
              <p:spPr bwMode="auto">
                <a:xfrm rot="780000">
                  <a:off x="1480" y="3526"/>
                  <a:ext cx="170" cy="22"/>
                </a:xfrm>
                <a:custGeom>
                  <a:avLst/>
                  <a:gdLst>
                    <a:gd name="T0" fmla="*/ 27 w 212"/>
                    <a:gd name="T1" fmla="*/ 0 h 91"/>
                    <a:gd name="T2" fmla="*/ 109 w 212"/>
                    <a:gd name="T3" fmla="*/ 0 h 91"/>
                    <a:gd name="T4" fmla="*/ 85 w 212"/>
                    <a:gd name="T5" fmla="*/ 1 h 91"/>
                    <a:gd name="T6" fmla="*/ 0 w 212"/>
                    <a:gd name="T7" fmla="*/ 1 h 91"/>
                    <a:gd name="T8" fmla="*/ 27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80" name="Freeform 102"/>
                <p:cNvSpPr>
                  <a:spLocks noChangeArrowheads="1"/>
                </p:cNvSpPr>
                <p:nvPr/>
              </p:nvSpPr>
              <p:spPr bwMode="auto">
                <a:xfrm rot="780000">
                  <a:off x="1465" y="3543"/>
                  <a:ext cx="170" cy="22"/>
                </a:xfrm>
                <a:custGeom>
                  <a:avLst/>
                  <a:gdLst>
                    <a:gd name="T0" fmla="*/ 27 w 212"/>
                    <a:gd name="T1" fmla="*/ 0 h 91"/>
                    <a:gd name="T2" fmla="*/ 109 w 212"/>
                    <a:gd name="T3" fmla="*/ 0 h 91"/>
                    <a:gd name="T4" fmla="*/ 85 w 212"/>
                    <a:gd name="T5" fmla="*/ 1 h 91"/>
                    <a:gd name="T6" fmla="*/ 0 w 212"/>
                    <a:gd name="T7" fmla="*/ 1 h 91"/>
                    <a:gd name="T8" fmla="*/ 27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sp>
              <p:nvSpPr>
                <p:cNvPr id="201781" name="Freeform 103"/>
                <p:cNvSpPr>
                  <a:spLocks noChangeArrowheads="1"/>
                </p:cNvSpPr>
                <p:nvPr/>
              </p:nvSpPr>
              <p:spPr bwMode="auto">
                <a:xfrm rot="780000">
                  <a:off x="1458" y="3563"/>
                  <a:ext cx="170" cy="22"/>
                </a:xfrm>
                <a:custGeom>
                  <a:avLst/>
                  <a:gdLst>
                    <a:gd name="T0" fmla="*/ 27 w 212"/>
                    <a:gd name="T1" fmla="*/ 0 h 91"/>
                    <a:gd name="T2" fmla="*/ 109 w 212"/>
                    <a:gd name="T3" fmla="*/ 0 h 91"/>
                    <a:gd name="T4" fmla="*/ 85 w 212"/>
                    <a:gd name="T5" fmla="*/ 1 h 91"/>
                    <a:gd name="T6" fmla="*/ 0 w 212"/>
                    <a:gd name="T7" fmla="*/ 1 h 91"/>
                    <a:gd name="T8" fmla="*/ 27 w 212"/>
                    <a:gd name="T9" fmla="*/ 0 h 91"/>
                    <a:gd name="T10" fmla="*/ 0 60000 65536"/>
                    <a:gd name="T11" fmla="*/ 0 60000 65536"/>
                    <a:gd name="T12" fmla="*/ 0 60000 65536"/>
                    <a:gd name="T13" fmla="*/ 0 60000 65536"/>
                    <a:gd name="T14" fmla="*/ 0 60000 65536"/>
                    <a:gd name="T15" fmla="*/ 0 w 212"/>
                    <a:gd name="T16" fmla="*/ 0 h 91"/>
                    <a:gd name="T17" fmla="*/ 212 w 212"/>
                    <a:gd name="T18" fmla="*/ 91 h 91"/>
                  </a:gdLst>
                  <a:ahLst/>
                  <a:cxnLst>
                    <a:cxn ang="T10">
                      <a:pos x="T0" y="T1"/>
                    </a:cxn>
                    <a:cxn ang="T11">
                      <a:pos x="T2" y="T3"/>
                    </a:cxn>
                    <a:cxn ang="T12">
                      <a:pos x="T4" y="T5"/>
                    </a:cxn>
                    <a:cxn ang="T13">
                      <a:pos x="T6" y="T7"/>
                    </a:cxn>
                    <a:cxn ang="T14">
                      <a:pos x="T8" y="T9"/>
                    </a:cxn>
                  </a:cxnLst>
                  <a:rect l="T15" t="T16" r="T17" b="T18"/>
                  <a:pathLst>
                    <a:path w="212" h="91">
                      <a:moveTo>
                        <a:pt x="53" y="0"/>
                      </a:moveTo>
                      <a:lnTo>
                        <a:pt x="212" y="43"/>
                      </a:lnTo>
                      <a:lnTo>
                        <a:pt x="164" y="91"/>
                      </a:lnTo>
                      <a:lnTo>
                        <a:pt x="0" y="44"/>
                      </a:lnTo>
                      <a:lnTo>
                        <a:pt x="53" y="0"/>
                      </a:lnTo>
                      <a:close/>
                    </a:path>
                  </a:pathLst>
                </a:custGeom>
                <a:solidFill>
                  <a:srgbClr val="EAB51F"/>
                </a:solidFill>
                <a:ln w="9525">
                  <a:noFill/>
                  <a:round/>
                  <a:headEnd/>
                  <a:tailEnd/>
                </a:ln>
              </p:spPr>
              <p:txBody>
                <a:bodyPr wrap="none" anchor="ctr">
                  <a:prstTxWarp prst="textNoShape">
                    <a:avLst/>
                  </a:prstTxWarp>
                </a:bodyPr>
                <a:lstStyle/>
                <a:p>
                  <a:endParaRPr lang="en-US"/>
                </a:p>
              </p:txBody>
            </p:sp>
          </p:grpSp>
        </p:grpSp>
        <p:sp>
          <p:nvSpPr>
            <p:cNvPr id="201751" name="Text Box 104"/>
            <p:cNvSpPr txBox="1">
              <a:spLocks noChangeArrowheads="1"/>
            </p:cNvSpPr>
            <p:nvPr/>
          </p:nvSpPr>
          <p:spPr bwMode="auto">
            <a:xfrm>
              <a:off x="1666" y="3339"/>
              <a:ext cx="116" cy="212"/>
            </a:xfrm>
            <a:prstGeom prst="rect">
              <a:avLst/>
            </a:prstGeom>
            <a:noFill/>
            <a:ln w="9525">
              <a:noFill/>
              <a:round/>
              <a:headEnd/>
              <a:tailEnd/>
            </a:ln>
          </p:spPr>
          <p:txBody>
            <a:bodyPr wrap="none" anchor="ctr">
              <a:prstTxWarp prst="textNoShape">
                <a:avLst/>
              </a:prstTxWarp>
            </a:bodyPr>
            <a:lstStyle/>
            <a:p>
              <a:endParaRPr lang="en-US"/>
            </a:p>
          </p:txBody>
        </p:sp>
      </p:grpSp>
      <p:sp>
        <p:nvSpPr>
          <p:cNvPr id="75881" name="Text Box 105"/>
          <p:cNvSpPr txBox="1">
            <a:spLocks noChangeArrowheads="1"/>
          </p:cNvSpPr>
          <p:nvPr/>
        </p:nvSpPr>
        <p:spPr bwMode="auto">
          <a:xfrm>
            <a:off x="4578350" y="1806575"/>
            <a:ext cx="3316288" cy="403225"/>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Lst>
            </a:pPr>
            <a:r>
              <a:rPr lang="en-GB" sz="2000">
                <a:solidFill>
                  <a:srgbClr val="000000"/>
                </a:solidFill>
                <a:latin typeface="Verdana" charset="0"/>
                <a:ea typeface="DejaVu Sans" charset="0"/>
                <a:cs typeface="DejaVu Sans" charset="0"/>
              </a:rPr>
              <a:t>1. ARP Cache is checked</a:t>
            </a:r>
          </a:p>
        </p:txBody>
      </p:sp>
      <p:sp>
        <p:nvSpPr>
          <p:cNvPr id="75882" name="Text Box 106"/>
          <p:cNvSpPr txBox="1">
            <a:spLocks noChangeArrowheads="1"/>
          </p:cNvSpPr>
          <p:nvPr/>
        </p:nvSpPr>
        <p:spPr bwMode="auto">
          <a:xfrm>
            <a:off x="4441825" y="2644775"/>
            <a:ext cx="5233988" cy="403225"/>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 pos="3619500" algn="l"/>
                <a:tab pos="4343400" algn="l"/>
                <a:tab pos="5067300" algn="l"/>
              </a:tabLst>
            </a:pPr>
            <a:r>
              <a:rPr lang="en-GB" sz="2000">
                <a:solidFill>
                  <a:srgbClr val="000000"/>
                </a:solidFill>
                <a:latin typeface="Verdana" charset="0"/>
                <a:ea typeface="DejaVu Sans" charset="0"/>
                <a:cs typeface="DejaVu Sans" charset="0"/>
              </a:rPr>
              <a:t>2. ARP Request is Sent using broadcast</a:t>
            </a:r>
          </a:p>
        </p:txBody>
      </p:sp>
      <p:sp>
        <p:nvSpPr>
          <p:cNvPr id="75883" name="Text Box 107"/>
          <p:cNvSpPr txBox="1">
            <a:spLocks noChangeArrowheads="1"/>
          </p:cNvSpPr>
          <p:nvPr/>
        </p:nvSpPr>
        <p:spPr bwMode="auto">
          <a:xfrm>
            <a:off x="819150" y="5845175"/>
            <a:ext cx="2963863" cy="403225"/>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Lst>
            </a:pPr>
            <a:r>
              <a:rPr lang="en-GB" sz="2000">
                <a:solidFill>
                  <a:srgbClr val="000000"/>
                </a:solidFill>
                <a:latin typeface="Verdana" charset="0"/>
                <a:ea typeface="DejaVu Sans" charset="0"/>
                <a:cs typeface="DejaVu Sans" charset="0"/>
              </a:rPr>
              <a:t>3. ARP Entry is added</a:t>
            </a:r>
          </a:p>
        </p:txBody>
      </p:sp>
      <p:sp>
        <p:nvSpPr>
          <p:cNvPr id="75884" name="Text Box 108"/>
          <p:cNvSpPr txBox="1">
            <a:spLocks noChangeArrowheads="1"/>
          </p:cNvSpPr>
          <p:nvPr/>
        </p:nvSpPr>
        <p:spPr bwMode="auto">
          <a:xfrm>
            <a:off x="2511425" y="4930775"/>
            <a:ext cx="3756025" cy="403225"/>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 pos="3619500" algn="l"/>
              </a:tabLst>
            </a:pPr>
            <a:r>
              <a:rPr lang="en-GB" sz="2000">
                <a:solidFill>
                  <a:srgbClr val="000000"/>
                </a:solidFill>
                <a:latin typeface="Verdana" charset="0"/>
                <a:ea typeface="DejaVu Sans" charset="0"/>
                <a:cs typeface="DejaVu Sans" charset="0"/>
              </a:rPr>
              <a:t>4. ARP Reply is sent unicast</a:t>
            </a:r>
          </a:p>
        </p:txBody>
      </p:sp>
      <p:sp>
        <p:nvSpPr>
          <p:cNvPr id="75885" name="Text Box 109"/>
          <p:cNvSpPr txBox="1">
            <a:spLocks noChangeArrowheads="1"/>
          </p:cNvSpPr>
          <p:nvPr/>
        </p:nvSpPr>
        <p:spPr bwMode="auto">
          <a:xfrm>
            <a:off x="1069975" y="2416175"/>
            <a:ext cx="2963863" cy="403225"/>
          </a:xfrm>
          <a:prstGeom prst="rect">
            <a:avLst/>
          </a:prstGeom>
          <a:noFill/>
          <a:ln w="9525">
            <a:noFill/>
            <a:round/>
            <a:headEnd/>
            <a:tailEnd/>
          </a:ln>
        </p:spPr>
        <p:txBody>
          <a:bodyPr wrap="none" lIns="90000" tIns="46800" rIns="90000" bIns="46800">
            <a:prstTxWarp prst="textNoShape">
              <a:avLst/>
            </a:prstTxWarp>
            <a:spAutoFit/>
          </a:bodyPr>
          <a:lstStyle/>
          <a:p>
            <a:pPr eaLnBrk="1">
              <a:lnSpc>
                <a:spcPct val="102000"/>
              </a:lnSpc>
              <a:tabLst>
                <a:tab pos="723900" algn="l"/>
                <a:tab pos="1447800" algn="l"/>
                <a:tab pos="2171700" algn="l"/>
                <a:tab pos="2895600" algn="l"/>
              </a:tabLst>
            </a:pPr>
            <a:r>
              <a:rPr lang="en-GB" sz="2000">
                <a:solidFill>
                  <a:srgbClr val="000000"/>
                </a:solidFill>
                <a:latin typeface="Verdana" charset="0"/>
                <a:ea typeface="DejaVu Sans" charset="0"/>
                <a:cs typeface="DejaVu Sans" charset="0"/>
              </a:rPr>
              <a:t>5. ARP Entry is added</a:t>
            </a:r>
          </a:p>
        </p:txBody>
      </p:sp>
      <p:sp>
        <p:nvSpPr>
          <p:cNvPr id="75886" name="Freeform 110"/>
          <p:cNvSpPr>
            <a:spLocks noChangeArrowheads="1"/>
          </p:cNvSpPr>
          <p:nvPr/>
        </p:nvSpPr>
        <p:spPr bwMode="auto">
          <a:xfrm>
            <a:off x="4799013" y="3101975"/>
            <a:ext cx="1587" cy="304800"/>
          </a:xfrm>
          <a:custGeom>
            <a:avLst/>
            <a:gdLst>
              <a:gd name="T0" fmla="*/ 0 w 6"/>
              <a:gd name="T1" fmla="*/ 0 h 848"/>
              <a:gd name="T2" fmla="*/ 92557543 w 6"/>
              <a:gd name="T3" fmla="*/ 2147483647 h 848"/>
              <a:gd name="T4" fmla="*/ 0 60000 65536"/>
              <a:gd name="T5" fmla="*/ 0 60000 65536"/>
              <a:gd name="T6" fmla="*/ 0 w 6"/>
              <a:gd name="T7" fmla="*/ 0 h 848"/>
              <a:gd name="T8" fmla="*/ 6 w 6"/>
              <a:gd name="T9" fmla="*/ 848 h 848"/>
            </a:gdLst>
            <a:ahLst/>
            <a:cxnLst>
              <a:cxn ang="T4">
                <a:pos x="T0" y="T1"/>
              </a:cxn>
              <a:cxn ang="T5">
                <a:pos x="T2" y="T3"/>
              </a:cxn>
            </a:cxnLst>
            <a:rect l="T6" t="T7" r="T8" b="T9"/>
            <a:pathLst>
              <a:path w="6" h="848">
                <a:moveTo>
                  <a:pt x="0" y="0"/>
                </a:moveTo>
                <a:lnTo>
                  <a:pt x="5" y="847"/>
                </a:lnTo>
              </a:path>
            </a:pathLst>
          </a:custGeom>
          <a:noFill/>
          <a:ln w="57240">
            <a:solidFill>
              <a:srgbClr val="990099"/>
            </a:solidFill>
            <a:miter lim="800000"/>
            <a:headEnd/>
            <a:tailEnd/>
          </a:ln>
        </p:spPr>
        <p:txBody>
          <a:bodyPr>
            <a:prstTxWarp prst="textNoShape">
              <a:avLst/>
            </a:prstTxWarp>
          </a:bodyPr>
          <a:lstStyle/>
          <a:p>
            <a:endParaRPr lang="en-US"/>
          </a:p>
        </p:txBody>
      </p:sp>
      <p:sp>
        <p:nvSpPr>
          <p:cNvPr id="75887" name="Freeform 111"/>
          <p:cNvSpPr>
            <a:spLocks/>
          </p:cNvSpPr>
          <p:nvPr/>
        </p:nvSpPr>
        <p:spPr bwMode="auto">
          <a:xfrm>
            <a:off x="1501775" y="3406775"/>
            <a:ext cx="6553200" cy="1588"/>
          </a:xfrm>
          <a:custGeom>
            <a:avLst/>
            <a:gdLst>
              <a:gd name="T0" fmla="*/ 0 w 18205"/>
              <a:gd name="T1" fmla="*/ 0 h 5"/>
              <a:gd name="T2" fmla="*/ 2147483647 w 18205"/>
              <a:gd name="T3" fmla="*/ 128104595 h 5"/>
              <a:gd name="T4" fmla="*/ 0 60000 65536"/>
              <a:gd name="T5" fmla="*/ 0 60000 65536"/>
              <a:gd name="T6" fmla="*/ 0 w 18205"/>
              <a:gd name="T7" fmla="*/ 0 h 5"/>
              <a:gd name="T8" fmla="*/ 18205 w 18205"/>
              <a:gd name="T9" fmla="*/ 5 h 5"/>
            </a:gdLst>
            <a:ahLst/>
            <a:cxnLst>
              <a:cxn ang="T4">
                <a:pos x="T0" y="T1"/>
              </a:cxn>
              <a:cxn ang="T5">
                <a:pos x="T2" y="T3"/>
              </a:cxn>
            </a:cxnLst>
            <a:rect l="T6" t="T7" r="T8" b="T9"/>
            <a:pathLst>
              <a:path w="18205" h="5">
                <a:moveTo>
                  <a:pt x="0" y="0"/>
                </a:moveTo>
                <a:lnTo>
                  <a:pt x="18204" y="4"/>
                </a:lnTo>
              </a:path>
            </a:pathLst>
          </a:custGeom>
          <a:noFill/>
          <a:ln w="57240">
            <a:solidFill>
              <a:srgbClr val="990099"/>
            </a:solidFill>
            <a:miter lim="800000"/>
            <a:headEnd type="triangle" w="med" len="med"/>
            <a:tailEnd type="triangle" w="med" len="med"/>
          </a:ln>
        </p:spPr>
        <p:txBody>
          <a:bodyPr>
            <a:prstTxWarp prst="textNoShape">
              <a:avLst/>
            </a:prstTxWarp>
          </a:bodyPr>
          <a:lstStyle/>
          <a:p>
            <a:endParaRPr lang="en-US"/>
          </a:p>
        </p:txBody>
      </p:sp>
      <p:sp>
        <p:nvSpPr>
          <p:cNvPr id="75888" name="Freeform 112"/>
          <p:cNvSpPr>
            <a:spLocks noChangeArrowheads="1"/>
          </p:cNvSpPr>
          <p:nvPr/>
        </p:nvSpPr>
        <p:spPr bwMode="auto">
          <a:xfrm>
            <a:off x="2941638" y="3932238"/>
            <a:ext cx="1587" cy="1047750"/>
          </a:xfrm>
          <a:custGeom>
            <a:avLst/>
            <a:gdLst>
              <a:gd name="T0" fmla="*/ 0 w 5"/>
              <a:gd name="T1" fmla="*/ 2147483647 h 2912"/>
              <a:gd name="T2" fmla="*/ 127943305 w 5"/>
              <a:gd name="T3" fmla="*/ 0 h 2912"/>
              <a:gd name="T4" fmla="*/ 0 60000 65536"/>
              <a:gd name="T5" fmla="*/ 0 60000 65536"/>
              <a:gd name="T6" fmla="*/ 0 w 5"/>
              <a:gd name="T7" fmla="*/ 0 h 2912"/>
              <a:gd name="T8" fmla="*/ 5 w 5"/>
              <a:gd name="T9" fmla="*/ 2912 h 2912"/>
            </a:gdLst>
            <a:ahLst/>
            <a:cxnLst>
              <a:cxn ang="T4">
                <a:pos x="T0" y="T1"/>
              </a:cxn>
              <a:cxn ang="T5">
                <a:pos x="T2" y="T3"/>
              </a:cxn>
            </a:cxnLst>
            <a:rect l="T6" t="T7" r="T8" b="T9"/>
            <a:pathLst>
              <a:path w="5" h="2912">
                <a:moveTo>
                  <a:pt x="0" y="2911"/>
                </a:moveTo>
                <a:lnTo>
                  <a:pt x="4" y="0"/>
                </a:lnTo>
              </a:path>
            </a:pathLst>
          </a:custGeom>
          <a:noFill/>
          <a:ln w="57240">
            <a:solidFill>
              <a:srgbClr val="FF9933"/>
            </a:solidFill>
            <a:miter lim="800000"/>
            <a:headEnd/>
            <a:tailEnd/>
          </a:ln>
        </p:spPr>
        <p:txBody>
          <a:bodyPr>
            <a:prstTxWarp prst="textNoShape">
              <a:avLst/>
            </a:prstTxWarp>
          </a:bodyPr>
          <a:lstStyle/>
          <a:p>
            <a:endParaRPr lang="en-US"/>
          </a:p>
        </p:txBody>
      </p:sp>
      <p:sp>
        <p:nvSpPr>
          <p:cNvPr id="75889" name="Freeform 113"/>
          <p:cNvSpPr>
            <a:spLocks noChangeArrowheads="1"/>
          </p:cNvSpPr>
          <p:nvPr/>
        </p:nvSpPr>
        <p:spPr bwMode="auto">
          <a:xfrm>
            <a:off x="2940050" y="3940175"/>
            <a:ext cx="1228725" cy="1588"/>
          </a:xfrm>
          <a:custGeom>
            <a:avLst/>
            <a:gdLst>
              <a:gd name="T0" fmla="*/ 0 w 3414"/>
              <a:gd name="T1" fmla="*/ 0 h 6"/>
              <a:gd name="T2" fmla="*/ 2147483647 w 3414"/>
              <a:gd name="T3" fmla="*/ 92674092 h 6"/>
              <a:gd name="T4" fmla="*/ 0 60000 65536"/>
              <a:gd name="T5" fmla="*/ 0 60000 65536"/>
              <a:gd name="T6" fmla="*/ 0 w 3414"/>
              <a:gd name="T7" fmla="*/ 0 h 6"/>
              <a:gd name="T8" fmla="*/ 3414 w 3414"/>
              <a:gd name="T9" fmla="*/ 6 h 6"/>
            </a:gdLst>
            <a:ahLst/>
            <a:cxnLst>
              <a:cxn ang="T4">
                <a:pos x="T0" y="T1"/>
              </a:cxn>
              <a:cxn ang="T5">
                <a:pos x="T2" y="T3"/>
              </a:cxn>
            </a:cxnLst>
            <a:rect l="T6" t="T7" r="T8" b="T9"/>
            <a:pathLst>
              <a:path w="3414" h="6">
                <a:moveTo>
                  <a:pt x="0" y="0"/>
                </a:moveTo>
                <a:lnTo>
                  <a:pt x="3413" y="5"/>
                </a:lnTo>
              </a:path>
            </a:pathLst>
          </a:custGeom>
          <a:noFill/>
          <a:ln w="57240">
            <a:solidFill>
              <a:srgbClr val="FF9933"/>
            </a:solidFill>
            <a:miter lim="800000"/>
            <a:headEnd/>
            <a:tailEnd/>
          </a:ln>
        </p:spPr>
        <p:txBody>
          <a:bodyPr>
            <a:prstTxWarp prst="textNoShape">
              <a:avLst/>
            </a:prstTxWarp>
          </a:bodyPr>
          <a:lstStyle/>
          <a:p>
            <a:endParaRPr lang="en-US"/>
          </a:p>
        </p:txBody>
      </p:sp>
      <p:sp>
        <p:nvSpPr>
          <p:cNvPr id="75890" name="Freeform 114"/>
          <p:cNvSpPr>
            <a:spLocks/>
          </p:cNvSpPr>
          <p:nvPr/>
        </p:nvSpPr>
        <p:spPr bwMode="auto">
          <a:xfrm>
            <a:off x="4137025" y="2524125"/>
            <a:ext cx="1588" cy="1423988"/>
          </a:xfrm>
          <a:custGeom>
            <a:avLst/>
            <a:gdLst>
              <a:gd name="T0" fmla="*/ 0 w 6"/>
              <a:gd name="T1" fmla="*/ 2147483647 h 3956"/>
              <a:gd name="T2" fmla="*/ 92674092 w 6"/>
              <a:gd name="T3" fmla="*/ 0 h 3956"/>
              <a:gd name="T4" fmla="*/ 0 60000 65536"/>
              <a:gd name="T5" fmla="*/ 0 60000 65536"/>
              <a:gd name="T6" fmla="*/ 0 w 6"/>
              <a:gd name="T7" fmla="*/ 0 h 3956"/>
              <a:gd name="T8" fmla="*/ 6 w 6"/>
              <a:gd name="T9" fmla="*/ 3956 h 3956"/>
            </a:gdLst>
            <a:ahLst/>
            <a:cxnLst>
              <a:cxn ang="T4">
                <a:pos x="T0" y="T1"/>
              </a:cxn>
              <a:cxn ang="T5">
                <a:pos x="T2" y="T3"/>
              </a:cxn>
            </a:cxnLst>
            <a:rect l="T6" t="T7" r="T8" b="T9"/>
            <a:pathLst>
              <a:path w="6" h="3956">
                <a:moveTo>
                  <a:pt x="0" y="3955"/>
                </a:moveTo>
                <a:lnTo>
                  <a:pt x="5" y="0"/>
                </a:lnTo>
              </a:path>
            </a:pathLst>
          </a:custGeom>
          <a:noFill/>
          <a:ln w="57240">
            <a:solidFill>
              <a:srgbClr val="FF9933"/>
            </a:solidFill>
            <a:miter lim="800000"/>
            <a:headEnd/>
            <a:tailEnd type="triangle" w="med" len="med"/>
          </a:ln>
        </p:spPr>
        <p:txBody>
          <a:bodyPr>
            <a:prstTxWarp prst="textNoShape">
              <a:avLst/>
            </a:prstTxWarp>
          </a:bodyPr>
          <a:lstStyle/>
          <a:p>
            <a:endParaRPr lang="en-US"/>
          </a:p>
        </p:txBody>
      </p:sp>
      <p:sp>
        <p:nvSpPr>
          <p:cNvPr id="75891" name="Freeform 115"/>
          <p:cNvSpPr>
            <a:spLocks/>
          </p:cNvSpPr>
          <p:nvPr/>
        </p:nvSpPr>
        <p:spPr bwMode="auto">
          <a:xfrm>
            <a:off x="2324100" y="3406775"/>
            <a:ext cx="23813" cy="914400"/>
          </a:xfrm>
          <a:custGeom>
            <a:avLst/>
            <a:gdLst>
              <a:gd name="T0" fmla="*/ 2147483647 w 67"/>
              <a:gd name="T1" fmla="*/ 0 h 2541"/>
              <a:gd name="T2" fmla="*/ 0 w 67"/>
              <a:gd name="T3" fmla="*/ 2147483647 h 2541"/>
              <a:gd name="T4" fmla="*/ 0 60000 65536"/>
              <a:gd name="T5" fmla="*/ 0 60000 65536"/>
              <a:gd name="T6" fmla="*/ 0 w 67"/>
              <a:gd name="T7" fmla="*/ 0 h 2541"/>
              <a:gd name="T8" fmla="*/ 67 w 67"/>
              <a:gd name="T9" fmla="*/ 2541 h 2541"/>
            </a:gdLst>
            <a:ahLst/>
            <a:cxnLst>
              <a:cxn ang="T4">
                <a:pos x="T0" y="T1"/>
              </a:cxn>
              <a:cxn ang="T5">
                <a:pos x="T2" y="T3"/>
              </a:cxn>
            </a:cxnLst>
            <a:rect l="T6" t="T7" r="T8" b="T9"/>
            <a:pathLst>
              <a:path w="67" h="2541">
                <a:moveTo>
                  <a:pt x="66" y="0"/>
                </a:moveTo>
                <a:lnTo>
                  <a:pt x="0" y="2540"/>
                </a:lnTo>
              </a:path>
            </a:pathLst>
          </a:custGeom>
          <a:noFill/>
          <a:ln w="57240">
            <a:solidFill>
              <a:srgbClr val="990099"/>
            </a:solidFill>
            <a:miter lim="800000"/>
            <a:headEnd/>
            <a:tailEnd type="triangle" w="med" len="med"/>
          </a:ln>
        </p:spPr>
        <p:txBody>
          <a:bodyPr>
            <a:prstTxWarp prst="textNoShape">
              <a:avLst/>
            </a:prstTxWarp>
          </a:bodyPr>
          <a:lstStyle/>
          <a:p>
            <a:endParaRPr lang="en-US"/>
          </a:p>
        </p:txBody>
      </p:sp>
      <p:sp>
        <p:nvSpPr>
          <p:cNvPr id="75892" name="Freeform 116"/>
          <p:cNvSpPr>
            <a:spLocks/>
          </p:cNvSpPr>
          <p:nvPr/>
        </p:nvSpPr>
        <p:spPr bwMode="auto">
          <a:xfrm>
            <a:off x="6378575" y="3406775"/>
            <a:ext cx="1588" cy="914400"/>
          </a:xfrm>
          <a:custGeom>
            <a:avLst/>
            <a:gdLst>
              <a:gd name="T0" fmla="*/ 0 w 5"/>
              <a:gd name="T1" fmla="*/ 0 h 2541"/>
              <a:gd name="T2" fmla="*/ 128104595 w 5"/>
              <a:gd name="T3" fmla="*/ 2147483647 h 2541"/>
              <a:gd name="T4" fmla="*/ 0 60000 65536"/>
              <a:gd name="T5" fmla="*/ 0 60000 65536"/>
              <a:gd name="T6" fmla="*/ 0 w 5"/>
              <a:gd name="T7" fmla="*/ 0 h 2541"/>
              <a:gd name="T8" fmla="*/ 5 w 5"/>
              <a:gd name="T9" fmla="*/ 2541 h 2541"/>
            </a:gdLst>
            <a:ahLst/>
            <a:cxnLst>
              <a:cxn ang="T4">
                <a:pos x="T0" y="T1"/>
              </a:cxn>
              <a:cxn ang="T5">
                <a:pos x="T2" y="T3"/>
              </a:cxn>
            </a:cxnLst>
            <a:rect l="T6" t="T7" r="T8" b="T9"/>
            <a:pathLst>
              <a:path w="5" h="2541">
                <a:moveTo>
                  <a:pt x="0" y="0"/>
                </a:moveTo>
                <a:lnTo>
                  <a:pt x="4" y="2540"/>
                </a:lnTo>
              </a:path>
            </a:pathLst>
          </a:custGeom>
          <a:noFill/>
          <a:ln w="57240">
            <a:solidFill>
              <a:srgbClr val="990099"/>
            </a:solidFill>
            <a:miter lim="800000"/>
            <a:headEnd/>
            <a:tailEnd type="triangle" w="med" len="me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881"/>
                                        </p:tgtEl>
                                        <p:attrNameLst>
                                          <p:attrName>style.visibility</p:attrName>
                                        </p:attrNameLst>
                                      </p:cBhvr>
                                      <p:to>
                                        <p:strVal val="visible"/>
                                      </p:to>
                                    </p:set>
                                    <p:animEffect transition="in" filter="fade">
                                      <p:cBhvr>
                                        <p:cTn id="7" dur="500"/>
                                        <p:tgtEl>
                                          <p:spTgt spid="758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882"/>
                                        </p:tgtEl>
                                        <p:attrNameLst>
                                          <p:attrName>style.visibility</p:attrName>
                                        </p:attrNameLst>
                                      </p:cBhvr>
                                      <p:to>
                                        <p:strVal val="visible"/>
                                      </p:to>
                                    </p:set>
                                    <p:animEffect transition="in" filter="fade">
                                      <p:cBhvr>
                                        <p:cTn id="12" dur="500"/>
                                        <p:tgtEl>
                                          <p:spTgt spid="758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886"/>
                                        </p:tgtEl>
                                        <p:attrNameLst>
                                          <p:attrName>style.visibility</p:attrName>
                                        </p:attrNameLst>
                                      </p:cBhvr>
                                      <p:to>
                                        <p:strVal val="visible"/>
                                      </p:to>
                                    </p:set>
                                    <p:animEffect transition="in" filter="fade">
                                      <p:cBhvr>
                                        <p:cTn id="15" dur="500"/>
                                        <p:tgtEl>
                                          <p:spTgt spid="758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891"/>
                                        </p:tgtEl>
                                        <p:attrNameLst>
                                          <p:attrName>style.visibility</p:attrName>
                                        </p:attrNameLst>
                                      </p:cBhvr>
                                      <p:to>
                                        <p:strVal val="visible"/>
                                      </p:to>
                                    </p:set>
                                    <p:animEffect transition="in" filter="fade">
                                      <p:cBhvr>
                                        <p:cTn id="18" dur="500"/>
                                        <p:tgtEl>
                                          <p:spTgt spid="758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892"/>
                                        </p:tgtEl>
                                        <p:attrNameLst>
                                          <p:attrName>style.visibility</p:attrName>
                                        </p:attrNameLst>
                                      </p:cBhvr>
                                      <p:to>
                                        <p:strVal val="visible"/>
                                      </p:to>
                                    </p:set>
                                    <p:animEffect transition="in" filter="fade">
                                      <p:cBhvr>
                                        <p:cTn id="21" dur="500"/>
                                        <p:tgtEl>
                                          <p:spTgt spid="758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5887"/>
                                        </p:tgtEl>
                                        <p:attrNameLst>
                                          <p:attrName>style.visibility</p:attrName>
                                        </p:attrNameLst>
                                      </p:cBhvr>
                                      <p:to>
                                        <p:strVal val="visible"/>
                                      </p:to>
                                    </p:set>
                                    <p:animEffect transition="in" filter="fade">
                                      <p:cBhvr>
                                        <p:cTn id="24" dur="500"/>
                                        <p:tgtEl>
                                          <p:spTgt spid="758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5883"/>
                                        </p:tgtEl>
                                        <p:attrNameLst>
                                          <p:attrName>style.visibility</p:attrName>
                                        </p:attrNameLst>
                                      </p:cBhvr>
                                      <p:to>
                                        <p:strVal val="visible"/>
                                      </p:to>
                                    </p:set>
                                    <p:animEffect transition="in" filter="fade">
                                      <p:cBhvr>
                                        <p:cTn id="29" dur="500"/>
                                        <p:tgtEl>
                                          <p:spTgt spid="7588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5884"/>
                                        </p:tgtEl>
                                        <p:attrNameLst>
                                          <p:attrName>style.visibility</p:attrName>
                                        </p:attrNameLst>
                                      </p:cBhvr>
                                      <p:to>
                                        <p:strVal val="visible"/>
                                      </p:to>
                                    </p:set>
                                    <p:animEffect transition="in" filter="fade">
                                      <p:cBhvr>
                                        <p:cTn id="34" dur="500"/>
                                        <p:tgtEl>
                                          <p:spTgt spid="758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888"/>
                                        </p:tgtEl>
                                        <p:attrNameLst>
                                          <p:attrName>style.visibility</p:attrName>
                                        </p:attrNameLst>
                                      </p:cBhvr>
                                      <p:to>
                                        <p:strVal val="visible"/>
                                      </p:to>
                                    </p:set>
                                    <p:animEffect transition="in" filter="fade">
                                      <p:cBhvr>
                                        <p:cTn id="37" dur="500"/>
                                        <p:tgtEl>
                                          <p:spTgt spid="7588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889"/>
                                        </p:tgtEl>
                                        <p:attrNameLst>
                                          <p:attrName>style.visibility</p:attrName>
                                        </p:attrNameLst>
                                      </p:cBhvr>
                                      <p:to>
                                        <p:strVal val="visible"/>
                                      </p:to>
                                    </p:set>
                                    <p:animEffect transition="in" filter="fade">
                                      <p:cBhvr>
                                        <p:cTn id="40" dur="500"/>
                                        <p:tgtEl>
                                          <p:spTgt spid="7588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890"/>
                                        </p:tgtEl>
                                        <p:attrNameLst>
                                          <p:attrName>style.visibility</p:attrName>
                                        </p:attrNameLst>
                                      </p:cBhvr>
                                      <p:to>
                                        <p:strVal val="visible"/>
                                      </p:to>
                                    </p:set>
                                    <p:animEffect transition="in" filter="fade">
                                      <p:cBhvr>
                                        <p:cTn id="43" dur="500"/>
                                        <p:tgtEl>
                                          <p:spTgt spid="7589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5885"/>
                                        </p:tgtEl>
                                        <p:attrNameLst>
                                          <p:attrName>style.visibility</p:attrName>
                                        </p:attrNameLst>
                                      </p:cBhvr>
                                      <p:to>
                                        <p:strVal val="visible"/>
                                      </p:to>
                                    </p:set>
                                    <p:animEffect transition="in" filter="fade">
                                      <p:cBhvr>
                                        <p:cTn id="48" dur="500"/>
                                        <p:tgtEl>
                                          <p:spTgt spid="75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6" grpId="0" animBg="1"/>
      <p:bldP spid="75887" grpId="0" animBg="1"/>
      <p:bldP spid="75888" grpId="0" animBg="1"/>
      <p:bldP spid="75889" grpId="0" animBg="1"/>
      <p:bldP spid="75890" grpId="0" animBg="1"/>
      <p:bldP spid="75891" grpId="0" animBg="1"/>
      <p:bldP spid="75892" grpId="0" animBg="1"/>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1"/>
          <p:cNvSpPr>
            <a:spLocks noGrp="1" noChangeArrowheads="1"/>
          </p:cNvSpPr>
          <p:nvPr>
            <p:ph type="title"/>
          </p:nvPr>
        </p:nvSpPr>
        <p:spPr/>
        <p:txBody>
          <a:bodyPr/>
          <a:lstStyle/>
          <a:p>
            <a:r>
              <a:rPr lang="en-GB" smtClean="0"/>
              <a:t>ARP Table</a:t>
            </a:r>
          </a:p>
        </p:txBody>
      </p:sp>
      <p:grpSp>
        <p:nvGrpSpPr>
          <p:cNvPr id="203779" name="Group 2"/>
          <p:cNvGrpSpPr>
            <a:grpSpLocks/>
          </p:cNvGrpSpPr>
          <p:nvPr/>
        </p:nvGrpSpPr>
        <p:grpSpPr bwMode="auto">
          <a:xfrm>
            <a:off x="650875" y="1870075"/>
            <a:ext cx="7729538" cy="3082925"/>
            <a:chOff x="290" y="1162"/>
            <a:chExt cx="4869" cy="1942"/>
          </a:xfrm>
        </p:grpSpPr>
        <p:sp>
          <p:nvSpPr>
            <p:cNvPr id="203780" name="Rectangle 3"/>
            <p:cNvSpPr>
              <a:spLocks noChangeArrowheads="1"/>
            </p:cNvSpPr>
            <p:nvPr/>
          </p:nvSpPr>
          <p:spPr bwMode="auto">
            <a:xfrm>
              <a:off x="3745" y="2618"/>
              <a:ext cx="1414"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43</a:t>
              </a:r>
            </a:p>
          </p:txBody>
        </p:sp>
        <p:sp>
          <p:nvSpPr>
            <p:cNvPr id="203781" name="Rectangle 4"/>
            <p:cNvSpPr>
              <a:spLocks noChangeArrowheads="1"/>
            </p:cNvSpPr>
            <p:nvPr/>
          </p:nvSpPr>
          <p:spPr bwMode="auto">
            <a:xfrm>
              <a:off x="1689" y="2618"/>
              <a:ext cx="2057"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 pos="2895600" algn="l"/>
                </a:tabLst>
              </a:pPr>
              <a:r>
                <a:rPr lang="en-GB" sz="1800">
                  <a:solidFill>
                    <a:srgbClr val="000000"/>
                  </a:solidFill>
                  <a:latin typeface="Arial Black" charset="0"/>
                  <a:ea typeface="Times New Roman" charset="0"/>
                  <a:cs typeface="Times New Roman" charset="0"/>
                </a:rPr>
                <a:t>07-01-20-08-73-22</a:t>
              </a:r>
            </a:p>
          </p:txBody>
        </p:sp>
        <p:sp>
          <p:nvSpPr>
            <p:cNvPr id="203782" name="Rectangle 5"/>
            <p:cNvSpPr>
              <a:spLocks noChangeArrowheads="1"/>
            </p:cNvSpPr>
            <p:nvPr/>
          </p:nvSpPr>
          <p:spPr bwMode="auto">
            <a:xfrm>
              <a:off x="290" y="2618"/>
              <a:ext cx="1399"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192.168.0.34</a:t>
              </a:r>
            </a:p>
          </p:txBody>
        </p:sp>
        <p:sp>
          <p:nvSpPr>
            <p:cNvPr id="203783" name="Rectangle 6"/>
            <p:cNvSpPr>
              <a:spLocks noChangeArrowheads="1"/>
            </p:cNvSpPr>
            <p:nvPr/>
          </p:nvSpPr>
          <p:spPr bwMode="auto">
            <a:xfrm>
              <a:off x="3745" y="2132"/>
              <a:ext cx="1414"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120</a:t>
              </a:r>
            </a:p>
          </p:txBody>
        </p:sp>
        <p:sp>
          <p:nvSpPr>
            <p:cNvPr id="203784" name="Rectangle 7"/>
            <p:cNvSpPr>
              <a:spLocks noChangeArrowheads="1"/>
            </p:cNvSpPr>
            <p:nvPr/>
          </p:nvSpPr>
          <p:spPr bwMode="auto">
            <a:xfrm>
              <a:off x="1689" y="2132"/>
              <a:ext cx="2057"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 pos="2895600" algn="l"/>
                </a:tabLst>
              </a:pPr>
              <a:r>
                <a:rPr lang="en-GB" sz="1800">
                  <a:solidFill>
                    <a:srgbClr val="000000"/>
                  </a:solidFill>
                  <a:latin typeface="Arial Black" charset="0"/>
                  <a:ea typeface="Times New Roman" charset="0"/>
                  <a:cs typeface="Times New Roman" charset="0"/>
                </a:rPr>
                <a:t>05-02-20-08-88-33</a:t>
              </a:r>
            </a:p>
          </p:txBody>
        </p:sp>
        <p:sp>
          <p:nvSpPr>
            <p:cNvPr id="203785" name="Rectangle 8"/>
            <p:cNvSpPr>
              <a:spLocks noChangeArrowheads="1"/>
            </p:cNvSpPr>
            <p:nvPr/>
          </p:nvSpPr>
          <p:spPr bwMode="auto">
            <a:xfrm>
              <a:off x="290" y="2132"/>
              <a:ext cx="1399"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192.168.0.65</a:t>
              </a:r>
            </a:p>
          </p:txBody>
        </p:sp>
        <p:sp>
          <p:nvSpPr>
            <p:cNvPr id="203786" name="Rectangle 9"/>
            <p:cNvSpPr>
              <a:spLocks noChangeArrowheads="1"/>
            </p:cNvSpPr>
            <p:nvPr/>
          </p:nvSpPr>
          <p:spPr bwMode="auto">
            <a:xfrm>
              <a:off x="3745" y="1647"/>
              <a:ext cx="1414" cy="485"/>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3</a:t>
              </a:r>
            </a:p>
          </p:txBody>
        </p:sp>
        <p:sp>
          <p:nvSpPr>
            <p:cNvPr id="203787" name="Rectangle 10"/>
            <p:cNvSpPr>
              <a:spLocks noChangeArrowheads="1"/>
            </p:cNvSpPr>
            <p:nvPr/>
          </p:nvSpPr>
          <p:spPr bwMode="auto">
            <a:xfrm>
              <a:off x="1689" y="1647"/>
              <a:ext cx="2057" cy="485"/>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 pos="2895600" algn="l"/>
                </a:tabLst>
              </a:pPr>
              <a:r>
                <a:rPr lang="en-GB" sz="1800">
                  <a:solidFill>
                    <a:srgbClr val="000000"/>
                  </a:solidFill>
                  <a:latin typeface="Arial Black" charset="0"/>
                  <a:ea typeface="Times New Roman" charset="0"/>
                  <a:cs typeface="Times New Roman" charset="0"/>
                </a:rPr>
                <a:t>08-00-20-08-70-54</a:t>
              </a:r>
            </a:p>
          </p:txBody>
        </p:sp>
        <p:sp>
          <p:nvSpPr>
            <p:cNvPr id="203788" name="Rectangle 11"/>
            <p:cNvSpPr>
              <a:spLocks noChangeArrowheads="1"/>
            </p:cNvSpPr>
            <p:nvPr/>
          </p:nvSpPr>
          <p:spPr bwMode="auto">
            <a:xfrm>
              <a:off x="290" y="1647"/>
              <a:ext cx="1399" cy="485"/>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a:solidFill>
                    <a:srgbClr val="000000"/>
                  </a:solidFill>
                  <a:latin typeface="Arial Black" charset="0"/>
                  <a:ea typeface="Times New Roman" charset="0"/>
                  <a:cs typeface="Times New Roman" charset="0"/>
                </a:rPr>
                <a:t>192.168.0.2</a:t>
              </a:r>
            </a:p>
          </p:txBody>
        </p:sp>
        <p:sp>
          <p:nvSpPr>
            <p:cNvPr id="203789" name="Rectangle 12"/>
            <p:cNvSpPr>
              <a:spLocks noChangeArrowheads="1"/>
            </p:cNvSpPr>
            <p:nvPr/>
          </p:nvSpPr>
          <p:spPr bwMode="auto">
            <a:xfrm>
              <a:off x="3745" y="1162"/>
              <a:ext cx="1414"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b="1">
                  <a:solidFill>
                    <a:srgbClr val="000000"/>
                  </a:solidFill>
                  <a:latin typeface="Arial Black" charset="0"/>
                  <a:ea typeface="Times New Roman" charset="0"/>
                  <a:cs typeface="Times New Roman" charset="0"/>
                </a:rPr>
                <a:t>Age (Sec)‏</a:t>
              </a:r>
            </a:p>
          </p:txBody>
        </p:sp>
        <p:sp>
          <p:nvSpPr>
            <p:cNvPr id="203790" name="Rectangle 13"/>
            <p:cNvSpPr>
              <a:spLocks noChangeArrowheads="1"/>
            </p:cNvSpPr>
            <p:nvPr/>
          </p:nvSpPr>
          <p:spPr bwMode="auto">
            <a:xfrm>
              <a:off x="1689" y="1162"/>
              <a:ext cx="2057"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 pos="2895600" algn="l"/>
                </a:tabLst>
              </a:pPr>
              <a:r>
                <a:rPr lang="en-GB" sz="1800" b="1">
                  <a:solidFill>
                    <a:srgbClr val="000000"/>
                  </a:solidFill>
                  <a:latin typeface="Arial Black" charset="0"/>
                  <a:ea typeface="Times New Roman" charset="0"/>
                  <a:cs typeface="Times New Roman" charset="0"/>
                </a:rPr>
                <a:t>Hardware Address</a:t>
              </a:r>
            </a:p>
          </p:txBody>
        </p:sp>
        <p:sp>
          <p:nvSpPr>
            <p:cNvPr id="203791" name="Rectangle 14"/>
            <p:cNvSpPr>
              <a:spLocks noChangeArrowheads="1"/>
            </p:cNvSpPr>
            <p:nvPr/>
          </p:nvSpPr>
          <p:spPr bwMode="auto">
            <a:xfrm>
              <a:off x="290" y="1162"/>
              <a:ext cx="1399" cy="486"/>
            </a:xfrm>
            <a:prstGeom prst="rect">
              <a:avLst/>
            </a:prstGeom>
            <a:noFill/>
            <a:ln w="9360">
              <a:solidFill>
                <a:srgbClr val="000000"/>
              </a:solidFill>
              <a:round/>
              <a:headEnd/>
              <a:tailEnd/>
            </a:ln>
          </p:spPr>
          <p:txBody>
            <a:bodyPr lIns="90000" tIns="46800" rIns="90000" bIns="46800">
              <a:prstTxWarp prst="textNoShape">
                <a:avLst/>
              </a:prstTxWarp>
            </a:bodyPr>
            <a:lstStyle/>
            <a:p>
              <a:pPr eaLnBrk="1">
                <a:lnSpc>
                  <a:spcPct val="118000"/>
                </a:lnSpc>
                <a:tabLst>
                  <a:tab pos="723900" algn="l"/>
                  <a:tab pos="1447800" algn="l"/>
                  <a:tab pos="2171700" algn="l"/>
                </a:tabLst>
              </a:pPr>
              <a:r>
                <a:rPr lang="en-GB" sz="1800" b="1">
                  <a:solidFill>
                    <a:srgbClr val="000000"/>
                  </a:solidFill>
                  <a:latin typeface="Arial Black" charset="0"/>
                  <a:ea typeface="Times New Roman" charset="0"/>
                  <a:cs typeface="Times New Roman" charset="0"/>
                </a:rPr>
                <a:t>IP Address</a:t>
              </a:r>
            </a:p>
          </p:txBody>
        </p:sp>
        <p:sp>
          <p:nvSpPr>
            <p:cNvPr id="203792" name="Line 15"/>
            <p:cNvSpPr>
              <a:spLocks noChangeShapeType="1"/>
            </p:cNvSpPr>
            <p:nvPr/>
          </p:nvSpPr>
          <p:spPr bwMode="auto">
            <a:xfrm>
              <a:off x="290" y="1162"/>
              <a:ext cx="4869" cy="1"/>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3" name="Line 16"/>
            <p:cNvSpPr>
              <a:spLocks noChangeShapeType="1"/>
            </p:cNvSpPr>
            <p:nvPr/>
          </p:nvSpPr>
          <p:spPr bwMode="auto">
            <a:xfrm>
              <a:off x="290" y="3104"/>
              <a:ext cx="4869" cy="1"/>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4" name="Line 17"/>
            <p:cNvSpPr>
              <a:spLocks noChangeShapeType="1"/>
            </p:cNvSpPr>
            <p:nvPr/>
          </p:nvSpPr>
          <p:spPr bwMode="auto">
            <a:xfrm>
              <a:off x="290" y="1162"/>
              <a:ext cx="1" cy="1942"/>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5" name="Line 18"/>
            <p:cNvSpPr>
              <a:spLocks noChangeShapeType="1"/>
            </p:cNvSpPr>
            <p:nvPr/>
          </p:nvSpPr>
          <p:spPr bwMode="auto">
            <a:xfrm>
              <a:off x="5159" y="1162"/>
              <a:ext cx="1" cy="1942"/>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6" name="Line 19"/>
            <p:cNvSpPr>
              <a:spLocks noChangeShapeType="1"/>
            </p:cNvSpPr>
            <p:nvPr/>
          </p:nvSpPr>
          <p:spPr bwMode="auto">
            <a:xfrm>
              <a:off x="290" y="1647"/>
              <a:ext cx="4869" cy="1"/>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7" name="Line 20"/>
            <p:cNvSpPr>
              <a:spLocks noChangeShapeType="1"/>
            </p:cNvSpPr>
            <p:nvPr/>
          </p:nvSpPr>
          <p:spPr bwMode="auto">
            <a:xfrm>
              <a:off x="1689" y="1162"/>
              <a:ext cx="1" cy="1942"/>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8" name="Line 21"/>
            <p:cNvSpPr>
              <a:spLocks noChangeShapeType="1"/>
            </p:cNvSpPr>
            <p:nvPr/>
          </p:nvSpPr>
          <p:spPr bwMode="auto">
            <a:xfrm>
              <a:off x="3745" y="1162"/>
              <a:ext cx="1" cy="1942"/>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799" name="Line 22"/>
            <p:cNvSpPr>
              <a:spLocks noChangeShapeType="1"/>
            </p:cNvSpPr>
            <p:nvPr/>
          </p:nvSpPr>
          <p:spPr bwMode="auto">
            <a:xfrm>
              <a:off x="290" y="2132"/>
              <a:ext cx="4869" cy="1"/>
            </a:xfrm>
            <a:prstGeom prst="line">
              <a:avLst/>
            </a:prstGeom>
            <a:noFill/>
            <a:ln w="38160">
              <a:solidFill>
                <a:srgbClr val="000000"/>
              </a:solidFill>
              <a:miter lim="800000"/>
              <a:headEnd/>
              <a:tailEnd/>
            </a:ln>
          </p:spPr>
          <p:txBody>
            <a:bodyPr>
              <a:prstTxWarp prst="textNoShape">
                <a:avLst/>
              </a:prstTxWarp>
            </a:bodyPr>
            <a:lstStyle/>
            <a:p>
              <a:endParaRPr lang="en-US"/>
            </a:p>
          </p:txBody>
        </p:sp>
        <p:sp>
          <p:nvSpPr>
            <p:cNvPr id="203800" name="Line 23"/>
            <p:cNvSpPr>
              <a:spLocks noChangeShapeType="1"/>
            </p:cNvSpPr>
            <p:nvPr/>
          </p:nvSpPr>
          <p:spPr bwMode="auto">
            <a:xfrm>
              <a:off x="290" y="2618"/>
              <a:ext cx="4869" cy="1"/>
            </a:xfrm>
            <a:prstGeom prst="line">
              <a:avLst/>
            </a:prstGeom>
            <a:noFill/>
            <a:ln w="38160">
              <a:solidFill>
                <a:srgbClr val="000000"/>
              </a:solidFill>
              <a:miter lim="800000"/>
              <a:headEnd/>
              <a:tailEnd/>
            </a:ln>
          </p:spPr>
          <p:txBody>
            <a:bodyP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dirty="0" smtClean="0"/>
              <a:t>IPv6 </a:t>
            </a:r>
            <a:r>
              <a:rPr lang="en-US" dirty="0" err="1" smtClean="0"/>
              <a:t>Neighbour</a:t>
            </a:r>
            <a:r>
              <a:rPr lang="en-US" dirty="0" smtClean="0"/>
              <a:t> Discovery</a:t>
            </a:r>
          </a:p>
        </p:txBody>
      </p:sp>
      <p:sp>
        <p:nvSpPr>
          <p:cNvPr id="446467" name="Rectangle 3"/>
          <p:cNvSpPr>
            <a:spLocks noGrp="1" noChangeArrowheads="1"/>
          </p:cNvSpPr>
          <p:nvPr>
            <p:ph type="body" idx="1"/>
          </p:nvPr>
        </p:nvSpPr>
        <p:spPr/>
        <p:txBody>
          <a:bodyPr/>
          <a:lstStyle/>
          <a:p>
            <a:pPr>
              <a:buClr>
                <a:schemeClr val="accent6">
                  <a:lumMod val="60000"/>
                  <a:lumOff val="40000"/>
                </a:schemeClr>
              </a:buClr>
              <a:buFont typeface="Wingdings" charset="2"/>
              <a:buChar char="§"/>
              <a:defRPr/>
            </a:pPr>
            <a:r>
              <a:rPr lang="en-US" dirty="0" smtClean="0"/>
              <a:t>Messages</a:t>
            </a:r>
          </a:p>
          <a:p>
            <a:pPr lvl="1">
              <a:spcBef>
                <a:spcPts val="0"/>
              </a:spcBef>
              <a:buClr>
                <a:schemeClr val="accent6">
                  <a:lumMod val="60000"/>
                  <a:lumOff val="40000"/>
                </a:schemeClr>
              </a:buClr>
              <a:buFont typeface="Wingdings" charset="2"/>
              <a:buChar char="§"/>
              <a:defRPr/>
            </a:pPr>
            <a:r>
              <a:rPr lang="en-US" sz="2200" dirty="0" err="1" smtClean="0"/>
              <a:t>Neighbour</a:t>
            </a:r>
            <a:r>
              <a:rPr lang="en-US" sz="2200" dirty="0" smtClean="0"/>
              <a:t> Solicitation</a:t>
            </a:r>
          </a:p>
          <a:p>
            <a:pPr lvl="1">
              <a:spcBef>
                <a:spcPts val="0"/>
              </a:spcBef>
              <a:buClr>
                <a:schemeClr val="accent6">
                  <a:lumMod val="60000"/>
                  <a:lumOff val="40000"/>
                </a:schemeClr>
              </a:buClr>
              <a:buFont typeface="Wingdings" charset="2"/>
              <a:buChar char="§"/>
              <a:defRPr/>
            </a:pPr>
            <a:r>
              <a:rPr lang="en-US" sz="2200" dirty="0" err="1" smtClean="0"/>
              <a:t>Neighbour</a:t>
            </a:r>
            <a:r>
              <a:rPr lang="en-US" sz="2200" dirty="0" smtClean="0"/>
              <a:t> Advertisement</a:t>
            </a:r>
          </a:p>
          <a:p>
            <a:pPr lvl="1">
              <a:spcBef>
                <a:spcPts val="0"/>
              </a:spcBef>
              <a:buClr>
                <a:schemeClr val="accent6">
                  <a:lumMod val="60000"/>
                  <a:lumOff val="40000"/>
                </a:schemeClr>
              </a:buClr>
              <a:buFont typeface="Wingdings" charset="2"/>
              <a:buChar char="§"/>
              <a:defRPr/>
            </a:pPr>
            <a:r>
              <a:rPr lang="en-US" sz="2200" dirty="0" smtClean="0"/>
              <a:t>Router Solicitation</a:t>
            </a:r>
          </a:p>
          <a:p>
            <a:pPr lvl="1">
              <a:spcBef>
                <a:spcPts val="0"/>
              </a:spcBef>
              <a:buClr>
                <a:schemeClr val="accent6">
                  <a:lumMod val="60000"/>
                  <a:lumOff val="40000"/>
                </a:schemeClr>
              </a:buClr>
              <a:buFont typeface="Wingdings" charset="2"/>
              <a:buChar char="§"/>
              <a:defRPr/>
            </a:pPr>
            <a:r>
              <a:rPr lang="en-US" sz="2200" dirty="0" smtClean="0"/>
              <a:t>Router Advertisement</a:t>
            </a:r>
          </a:p>
          <a:p>
            <a:pPr lvl="1">
              <a:spcBef>
                <a:spcPts val="0"/>
              </a:spcBef>
              <a:buClr>
                <a:schemeClr val="accent6">
                  <a:lumMod val="60000"/>
                  <a:lumOff val="40000"/>
                </a:schemeClr>
              </a:buClr>
              <a:buFont typeface="Wingdings" charset="2"/>
              <a:buChar char="§"/>
              <a:defRPr/>
            </a:pPr>
            <a:r>
              <a:rPr lang="en-US" sz="2200" dirty="0" smtClean="0"/>
              <a:t>Redirect</a:t>
            </a:r>
          </a:p>
          <a:p>
            <a:pPr>
              <a:buClr>
                <a:schemeClr val="accent6">
                  <a:lumMod val="60000"/>
                  <a:lumOff val="40000"/>
                </a:schemeClr>
              </a:buClr>
              <a:buFont typeface="Wingdings" charset="2"/>
              <a:buChar char="§"/>
              <a:defRPr/>
            </a:pPr>
            <a:r>
              <a:rPr lang="en-US" dirty="0" smtClean="0"/>
              <a:t>Processes</a:t>
            </a:r>
          </a:p>
          <a:p>
            <a:pPr lvl="1">
              <a:spcBef>
                <a:spcPts val="0"/>
              </a:spcBef>
              <a:buClr>
                <a:schemeClr val="accent6">
                  <a:lumMod val="60000"/>
                  <a:lumOff val="40000"/>
                </a:schemeClr>
              </a:buClr>
              <a:buFont typeface="Wingdings" charset="2"/>
              <a:buChar char="§"/>
              <a:defRPr/>
            </a:pPr>
            <a:r>
              <a:rPr lang="en-US" sz="2200" dirty="0" smtClean="0"/>
              <a:t>Address resolution</a:t>
            </a:r>
          </a:p>
          <a:p>
            <a:pPr lvl="1">
              <a:spcBef>
                <a:spcPts val="0"/>
              </a:spcBef>
              <a:buClr>
                <a:schemeClr val="accent6">
                  <a:lumMod val="60000"/>
                  <a:lumOff val="40000"/>
                </a:schemeClr>
              </a:buClr>
              <a:buFont typeface="Wingdings" charset="2"/>
              <a:buChar char="§"/>
              <a:defRPr/>
            </a:pPr>
            <a:r>
              <a:rPr lang="en-US" sz="2200" dirty="0" smtClean="0"/>
              <a:t>Duplicate address detection</a:t>
            </a:r>
          </a:p>
          <a:p>
            <a:pPr lvl="1">
              <a:spcBef>
                <a:spcPts val="0"/>
              </a:spcBef>
              <a:buClr>
                <a:schemeClr val="accent6">
                  <a:lumMod val="60000"/>
                  <a:lumOff val="40000"/>
                </a:schemeClr>
              </a:buClr>
              <a:buFont typeface="Wingdings" charset="2"/>
              <a:buChar char="§"/>
              <a:defRPr/>
            </a:pPr>
            <a:r>
              <a:rPr lang="en-US" sz="2200" dirty="0" smtClean="0"/>
              <a:t>Router discovery</a:t>
            </a:r>
          </a:p>
          <a:p>
            <a:pPr lvl="1">
              <a:spcBef>
                <a:spcPts val="0"/>
              </a:spcBef>
              <a:buClr>
                <a:schemeClr val="accent6">
                  <a:lumMod val="60000"/>
                  <a:lumOff val="40000"/>
                </a:schemeClr>
              </a:buClr>
              <a:buFont typeface="Wingdings" charset="2"/>
              <a:buChar char="§"/>
              <a:defRPr/>
            </a:pPr>
            <a:r>
              <a:rPr lang="en-US" sz="2200" dirty="0" smtClean="0"/>
              <a:t>Redirect</a:t>
            </a:r>
          </a:p>
          <a:p>
            <a:pPr lvl="1">
              <a:spcBef>
                <a:spcPts val="0"/>
              </a:spcBef>
              <a:buClr>
                <a:schemeClr val="accent6">
                  <a:lumMod val="60000"/>
                  <a:lumOff val="40000"/>
                </a:schemeClr>
              </a:buClr>
              <a:buFont typeface="Wingdings" charset="2"/>
              <a:buChar char="§"/>
              <a:defRPr/>
            </a:pPr>
            <a:r>
              <a:rPr lang="en-US" sz="2200" dirty="0" smtClean="0"/>
              <a:t>Neighbor </a:t>
            </a:r>
            <a:r>
              <a:rPr lang="en-US" sz="2200" dirty="0" err="1" smtClean="0"/>
              <a:t>unreachability</a:t>
            </a:r>
            <a:r>
              <a:rPr lang="en-US" sz="2200" dirty="0" smtClean="0"/>
              <a:t> detection</a:t>
            </a:r>
            <a:endParaRPr lang="en-US" sz="220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742950" y="68580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800">
                <a:solidFill>
                  <a:srgbClr val="2D2DB9"/>
                </a:solidFill>
                <a:latin typeface="Garamond" pitchFamily="1" charset="0"/>
              </a:rPr>
              <a:t>Cisco Router Configuration</a:t>
            </a:r>
          </a:p>
        </p:txBody>
      </p:sp>
      <p:sp>
        <p:nvSpPr>
          <p:cNvPr id="3" name="Text Box 1"/>
          <p:cNvSpPr txBox="1">
            <a:spLocks noChangeArrowheads="1"/>
          </p:cNvSpPr>
          <p:nvPr/>
        </p:nvSpPr>
        <p:spPr bwMode="auto">
          <a:xfrm>
            <a:off x="725488" y="3054350"/>
            <a:ext cx="8416925" cy="2127250"/>
          </a:xfrm>
          <a:prstGeom prst="rect">
            <a:avLst/>
          </a:prstGeom>
          <a:noFill/>
          <a:ln w="9525">
            <a:noFill/>
            <a:round/>
            <a:headEnd/>
            <a:tailEnd/>
          </a:ln>
        </p:spPr>
        <p:txBody>
          <a:bodyPr lIns="90360" tIns="58896" rIns="90360" bIns="44280" anchor="b">
            <a:prstTxWarp prst="textNoShape">
              <a:avLst/>
            </a:prstTxWarp>
          </a:bodyPr>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5800" dirty="0">
                <a:solidFill>
                  <a:schemeClr val="accent6">
                    <a:lumMod val="40000"/>
                    <a:lumOff val="60000"/>
                  </a:schemeClr>
                </a:solidFill>
                <a:latin typeface="Garamond" pitchFamily="1" charset="0"/>
              </a:rPr>
              <a:t>Basics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4"/>
          <p:cNvSpPr>
            <a:spLocks noGrp="1" noChangeArrowheads="1"/>
          </p:cNvSpPr>
          <p:nvPr>
            <p:ph type="title"/>
          </p:nvPr>
        </p:nvSpPr>
        <p:spPr/>
        <p:txBody>
          <a:bodyPr/>
          <a:lstStyle/>
          <a:p>
            <a:r>
              <a:rPr lang="en-GB" smtClean="0"/>
              <a:t>Router Components</a:t>
            </a:r>
            <a:endParaRPr lang="en-US" smtClean="0"/>
          </a:p>
        </p:txBody>
      </p:sp>
      <p:sp>
        <p:nvSpPr>
          <p:cNvPr id="16387" name="Rectangle 5"/>
          <p:cNvSpPr>
            <a:spLocks noGrp="1" noChangeArrowheads="1"/>
          </p:cNvSpPr>
          <p:nvPr>
            <p:ph type="body" idx="1"/>
          </p:nvPr>
        </p:nvSpPr>
        <p:spPr/>
        <p:txBody>
          <a:bodyPr/>
          <a:lstStyle/>
          <a:p>
            <a:pPr>
              <a:spcBef>
                <a:spcPts val="0"/>
              </a:spcBef>
              <a:buClr>
                <a:schemeClr val="accent6">
                  <a:lumMod val="60000"/>
                  <a:lumOff val="40000"/>
                </a:schemeClr>
              </a:buClr>
              <a:buFont typeface="Wingdings" charset="2"/>
              <a:buChar char="§"/>
              <a:defRPr/>
            </a:pPr>
            <a:r>
              <a:rPr lang="en-GB" sz="2400" dirty="0" smtClean="0"/>
              <a:t>ROM</a:t>
            </a:r>
          </a:p>
          <a:p>
            <a:pPr lvl="1">
              <a:spcBef>
                <a:spcPts val="0"/>
              </a:spcBef>
              <a:buClr>
                <a:schemeClr val="accent6">
                  <a:lumMod val="60000"/>
                  <a:lumOff val="40000"/>
                </a:schemeClr>
              </a:buClr>
              <a:buFont typeface="Wingdings" charset="2"/>
              <a:buChar char="§"/>
              <a:defRPr/>
            </a:pPr>
            <a:r>
              <a:rPr lang="en-GB" sz="1800" dirty="0" smtClean="0"/>
              <a:t>Starts and maintains the router</a:t>
            </a:r>
          </a:p>
          <a:p>
            <a:pPr>
              <a:spcBef>
                <a:spcPts val="0"/>
              </a:spcBef>
              <a:buClr>
                <a:schemeClr val="accent6">
                  <a:lumMod val="60000"/>
                  <a:lumOff val="40000"/>
                </a:schemeClr>
              </a:buClr>
              <a:buFont typeface="Wingdings" charset="2"/>
              <a:buChar char="§"/>
              <a:defRPr/>
            </a:pPr>
            <a:r>
              <a:rPr lang="en-GB" sz="2400" dirty="0" smtClean="0"/>
              <a:t>Bootstrap</a:t>
            </a:r>
          </a:p>
          <a:p>
            <a:pPr lvl="1">
              <a:spcBef>
                <a:spcPts val="0"/>
              </a:spcBef>
              <a:buClr>
                <a:schemeClr val="accent6">
                  <a:lumMod val="60000"/>
                  <a:lumOff val="40000"/>
                </a:schemeClr>
              </a:buClr>
              <a:buFont typeface="Wingdings" charset="2"/>
              <a:buChar char="§"/>
              <a:defRPr/>
            </a:pPr>
            <a:r>
              <a:rPr lang="en-GB" sz="1800" dirty="0" smtClean="0"/>
              <a:t>Stored in ROM microcode – brings router up during initialisation, boots router and loads the IOS.</a:t>
            </a:r>
          </a:p>
          <a:p>
            <a:pPr>
              <a:spcBef>
                <a:spcPts val="0"/>
              </a:spcBef>
              <a:buClr>
                <a:schemeClr val="accent6">
                  <a:lumMod val="60000"/>
                  <a:lumOff val="40000"/>
                </a:schemeClr>
              </a:buClr>
              <a:buFont typeface="Wingdings" charset="2"/>
              <a:buChar char="§"/>
              <a:defRPr/>
            </a:pPr>
            <a:r>
              <a:rPr lang="en-GB" sz="2400" dirty="0" smtClean="0"/>
              <a:t>POST – Power On Self Test</a:t>
            </a:r>
          </a:p>
          <a:p>
            <a:pPr lvl="1">
              <a:spcBef>
                <a:spcPts val="0"/>
              </a:spcBef>
              <a:buClr>
                <a:schemeClr val="accent6">
                  <a:lumMod val="60000"/>
                  <a:lumOff val="40000"/>
                </a:schemeClr>
              </a:buClr>
              <a:buFont typeface="Wingdings" charset="2"/>
              <a:buChar char="§"/>
              <a:defRPr/>
            </a:pPr>
            <a:r>
              <a:rPr lang="en-GB" sz="1800" dirty="0" smtClean="0"/>
              <a:t>Stored in ROM microcode – checks for basic functionality of router hardware and determines which interfaces are present</a:t>
            </a:r>
          </a:p>
          <a:p>
            <a:pPr>
              <a:spcBef>
                <a:spcPts val="0"/>
              </a:spcBef>
              <a:buClr>
                <a:schemeClr val="accent6">
                  <a:lumMod val="60000"/>
                  <a:lumOff val="40000"/>
                </a:schemeClr>
              </a:buClr>
              <a:buFont typeface="Wingdings" charset="2"/>
              <a:buChar char="§"/>
              <a:defRPr/>
            </a:pPr>
            <a:r>
              <a:rPr lang="en-GB" sz="2400" dirty="0" smtClean="0">
                <a:latin typeface="Verdana (Body)"/>
                <a:cs typeface="Verdana (Body)"/>
              </a:rPr>
              <a:t>ROM Monitor</a:t>
            </a:r>
          </a:p>
          <a:p>
            <a:pPr lvl="1">
              <a:spcBef>
                <a:spcPts val="0"/>
              </a:spcBef>
              <a:buClr>
                <a:schemeClr val="accent6">
                  <a:lumMod val="60000"/>
                  <a:lumOff val="40000"/>
                </a:schemeClr>
              </a:buClr>
              <a:buFont typeface="Wingdings" charset="2"/>
              <a:buChar char="§"/>
              <a:defRPr/>
            </a:pPr>
            <a:r>
              <a:rPr lang="en-GB" sz="1800" dirty="0" smtClean="0"/>
              <a:t>Stored in ROM microcode – used for manufacturing, testing and troubleshooting</a:t>
            </a:r>
          </a:p>
          <a:p>
            <a:pPr>
              <a:spcBef>
                <a:spcPts val="0"/>
              </a:spcBef>
              <a:buClr>
                <a:schemeClr val="accent6">
                  <a:lumMod val="60000"/>
                  <a:lumOff val="40000"/>
                </a:schemeClr>
              </a:buClr>
              <a:buFont typeface="Wingdings" charset="2"/>
              <a:buChar char="§"/>
              <a:defRPr/>
            </a:pPr>
            <a:r>
              <a:rPr lang="en-GB" sz="2400" dirty="0" smtClean="0"/>
              <a:t>Mini-IOS</a:t>
            </a:r>
          </a:p>
          <a:p>
            <a:pPr lvl="1">
              <a:spcBef>
                <a:spcPts val="0"/>
              </a:spcBef>
              <a:buClr>
                <a:schemeClr val="accent6">
                  <a:lumMod val="60000"/>
                  <a:lumOff val="40000"/>
                </a:schemeClr>
              </a:buClr>
              <a:buFont typeface="Wingdings" charset="2"/>
              <a:buChar char="§"/>
              <a:defRPr/>
            </a:pPr>
            <a:r>
              <a:rPr lang="en-GB" sz="1800" dirty="0" err="1" smtClean="0"/>
              <a:t>a.k.a</a:t>
            </a:r>
            <a:r>
              <a:rPr lang="en-GB" sz="1800" dirty="0" smtClean="0"/>
              <a:t> RXBOOT/boot loader by Cisco – small IOS ROM used to bring up an interface and load a Cisco IOS into flash memory from a TFTP server; can also perform a few other maintenance operations</a:t>
            </a:r>
            <a:endParaRPr lang="en-US" sz="1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4"/>
          <p:cNvSpPr>
            <a:spLocks noGrp="1" noChangeArrowheads="1"/>
          </p:cNvSpPr>
          <p:nvPr>
            <p:ph type="title"/>
          </p:nvPr>
        </p:nvSpPr>
        <p:spPr/>
        <p:txBody>
          <a:bodyPr/>
          <a:lstStyle/>
          <a:p>
            <a:r>
              <a:rPr lang="en-GB" smtClean="0"/>
              <a:t>Router Components</a:t>
            </a:r>
            <a:endParaRPr lang="en-US" smtClean="0"/>
          </a:p>
        </p:txBody>
      </p:sp>
      <p:sp>
        <p:nvSpPr>
          <p:cNvPr id="17411" name="Rectangle 5"/>
          <p:cNvSpPr>
            <a:spLocks noGrp="1" noChangeArrowheads="1"/>
          </p:cNvSpPr>
          <p:nvPr>
            <p:ph type="body" idx="4294967295"/>
          </p:nvPr>
        </p:nvSpPr>
        <p:spPr>
          <a:xfrm>
            <a:off x="541338" y="1646238"/>
            <a:ext cx="8905875" cy="4525962"/>
          </a:xfrm>
        </p:spPr>
        <p:txBody>
          <a:bodyPr/>
          <a:lstStyle/>
          <a:p>
            <a:pPr eaLnBrk="1" hangingPunct="1">
              <a:lnSpc>
                <a:spcPct val="90000"/>
              </a:lnSpc>
              <a:buClr>
                <a:schemeClr val="accent6">
                  <a:lumMod val="60000"/>
                  <a:lumOff val="40000"/>
                </a:schemeClr>
              </a:buClr>
              <a:buFont typeface="Wingdings" charset="2"/>
              <a:buChar char="§"/>
              <a:defRPr/>
            </a:pPr>
            <a:r>
              <a:rPr lang="en-GB" sz="2400" dirty="0" smtClean="0"/>
              <a:t>RAM</a:t>
            </a:r>
          </a:p>
          <a:p>
            <a:pPr lvl="1" eaLnBrk="1" hangingPunct="1">
              <a:lnSpc>
                <a:spcPct val="90000"/>
              </a:lnSpc>
              <a:buClr>
                <a:schemeClr val="accent6">
                  <a:lumMod val="60000"/>
                  <a:lumOff val="40000"/>
                </a:schemeClr>
              </a:buClr>
              <a:buFont typeface="Wingdings" charset="2"/>
              <a:buChar char="§"/>
              <a:defRPr/>
            </a:pPr>
            <a:r>
              <a:rPr lang="en-GB" sz="2000" dirty="0" smtClean="0"/>
              <a:t>Holds packet buffers, ARP cache, routing table, software and data structure that allows the router to function; </a:t>
            </a:r>
            <a:r>
              <a:rPr lang="en-GB" sz="2000" b="1" dirty="0" smtClean="0"/>
              <a:t>running-</a:t>
            </a:r>
            <a:r>
              <a:rPr lang="en-GB" sz="2000" b="1" dirty="0" err="1" smtClean="0"/>
              <a:t>config</a:t>
            </a:r>
            <a:r>
              <a:rPr lang="en-GB" sz="2000" b="1" dirty="0" smtClean="0"/>
              <a:t> is stored in RAM</a:t>
            </a:r>
            <a:r>
              <a:rPr lang="en-GB" sz="2000" dirty="0" smtClean="0"/>
              <a:t>, as well as the decompressed IOS in later router models</a:t>
            </a:r>
          </a:p>
          <a:p>
            <a:pPr eaLnBrk="1" hangingPunct="1">
              <a:lnSpc>
                <a:spcPct val="90000"/>
              </a:lnSpc>
              <a:buClr>
                <a:schemeClr val="accent6">
                  <a:lumMod val="60000"/>
                  <a:lumOff val="40000"/>
                </a:schemeClr>
              </a:buClr>
              <a:buFont typeface="Wingdings" charset="2"/>
              <a:buChar char="§"/>
              <a:defRPr/>
            </a:pPr>
            <a:r>
              <a:rPr lang="en-GB" sz="2400" dirty="0" smtClean="0"/>
              <a:t>Flash memory</a:t>
            </a:r>
          </a:p>
          <a:p>
            <a:pPr lvl="1" eaLnBrk="1" hangingPunct="1">
              <a:lnSpc>
                <a:spcPct val="90000"/>
              </a:lnSpc>
              <a:buClr>
                <a:schemeClr val="accent6">
                  <a:lumMod val="60000"/>
                  <a:lumOff val="40000"/>
                </a:schemeClr>
              </a:buClr>
              <a:buFont typeface="Wingdings" charset="2"/>
              <a:buChar char="§"/>
              <a:defRPr/>
            </a:pPr>
            <a:r>
              <a:rPr lang="en-GB" sz="2000" b="1" dirty="0" smtClean="0"/>
              <a:t>Holds the IOS</a:t>
            </a:r>
            <a:r>
              <a:rPr lang="en-GB" sz="2000" dirty="0" smtClean="0"/>
              <a:t>; is not erased when the router is reloaded; is an EEPROM [Electrically Erasable Programmable Read-Only Memory] that can be erased and reprogrammed repeatedly through an application of higher than normal electric voltage</a:t>
            </a:r>
          </a:p>
          <a:p>
            <a:pPr eaLnBrk="1" hangingPunct="1">
              <a:lnSpc>
                <a:spcPct val="90000"/>
              </a:lnSpc>
              <a:buClr>
                <a:schemeClr val="accent6">
                  <a:lumMod val="60000"/>
                  <a:lumOff val="40000"/>
                </a:schemeClr>
              </a:buClr>
              <a:buFont typeface="Wingdings" charset="2"/>
              <a:buChar char="§"/>
              <a:defRPr/>
            </a:pPr>
            <a:r>
              <a:rPr lang="en-GB" sz="2400" dirty="0" smtClean="0"/>
              <a:t>NVRAM</a:t>
            </a:r>
          </a:p>
          <a:p>
            <a:pPr lvl="1" eaLnBrk="1" hangingPunct="1">
              <a:lnSpc>
                <a:spcPct val="90000"/>
              </a:lnSpc>
              <a:buClr>
                <a:schemeClr val="accent6">
                  <a:lumMod val="60000"/>
                  <a:lumOff val="40000"/>
                </a:schemeClr>
              </a:buClr>
              <a:buFont typeface="Wingdings" charset="2"/>
              <a:buChar char="§"/>
              <a:defRPr/>
            </a:pPr>
            <a:r>
              <a:rPr lang="en-GB" sz="2000" dirty="0" smtClean="0"/>
              <a:t>Non-Volatile RAM - </a:t>
            </a:r>
            <a:r>
              <a:rPr lang="en-GB" sz="2000" b="1" dirty="0" smtClean="0"/>
              <a:t>stores router</a:t>
            </a:r>
            <a:r>
              <a:rPr lang="en-GB" sz="2000" dirty="0" smtClean="0"/>
              <a:t> </a:t>
            </a:r>
            <a:r>
              <a:rPr lang="en-GB" sz="2000" b="1" dirty="0" err="1" smtClean="0"/>
              <a:t>startup-config</a:t>
            </a:r>
            <a:r>
              <a:rPr lang="en-GB" sz="2000" dirty="0" smtClean="0"/>
              <a:t>; is not erased when router is reloaded</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TotalTime>
  <Words>10445</Words>
  <Application>Microsoft Macintosh PowerPoint</Application>
  <PresentationFormat>Custom</PresentationFormat>
  <Paragraphs>1709</Paragraphs>
  <Slides>166</Slides>
  <Notes>88</Notes>
  <HiddenSlides>35</HiddenSlides>
  <MMClips>0</MMClips>
  <ScaleCrop>false</ScaleCrop>
  <HeadingPairs>
    <vt:vector size="6" baseType="variant">
      <vt:variant>
        <vt:lpstr>Design Template</vt:lpstr>
      </vt:variant>
      <vt:variant>
        <vt:i4>2</vt:i4>
      </vt:variant>
      <vt:variant>
        <vt:lpstr>Embedded OLE Servers</vt:lpstr>
      </vt:variant>
      <vt:variant>
        <vt:i4>3</vt:i4>
      </vt:variant>
      <vt:variant>
        <vt:lpstr>Slide Titles</vt:lpstr>
      </vt:variant>
      <vt:variant>
        <vt:i4>166</vt:i4>
      </vt:variant>
    </vt:vector>
  </HeadingPairs>
  <TitlesOfParts>
    <vt:vector size="171" baseType="lpstr">
      <vt:lpstr>Office Theme</vt:lpstr>
      <vt:lpstr>1_Office Theme</vt:lpstr>
      <vt:lpstr>Clip</vt:lpstr>
      <vt:lpstr>ClipArt</vt:lpstr>
      <vt:lpstr>Visio</vt:lpstr>
      <vt:lpstr>09 COP 455 Network Systems</vt:lpstr>
      <vt:lpstr>General Information</vt:lpstr>
      <vt:lpstr>Module Objectives</vt:lpstr>
      <vt:lpstr>IP and Networking Basics</vt:lpstr>
      <vt:lpstr>Internet History</vt:lpstr>
      <vt:lpstr>Internet History</vt:lpstr>
      <vt:lpstr>Internet History</vt:lpstr>
      <vt:lpstr>Internet History</vt:lpstr>
      <vt:lpstr>The (capital “I”) Internet</vt:lpstr>
      <vt:lpstr>A small internetwork or (small “i”) “internet”</vt:lpstr>
      <vt:lpstr>The principle of “Internetworking”</vt:lpstr>
      <vt:lpstr>What’s the Internet: “nuts and bolts” view</vt:lpstr>
      <vt:lpstr>What’s the Internet: “nuts and bolts” view</vt:lpstr>
      <vt:lpstr>What’s the Internet: a service view</vt:lpstr>
      <vt:lpstr>Connectionless Paradigm</vt:lpstr>
      <vt:lpstr>Slide 16</vt:lpstr>
      <vt:lpstr>Principles of the Internet</vt:lpstr>
      <vt:lpstr>The network edge</vt:lpstr>
      <vt:lpstr>Network edge: connection-oriented service</vt:lpstr>
      <vt:lpstr>Network edge: connectionless service</vt:lpstr>
      <vt:lpstr>Protocol “Layers”</vt:lpstr>
      <vt:lpstr>The unifying effect of the network layer</vt:lpstr>
      <vt:lpstr>Why layering?</vt:lpstr>
      <vt:lpstr>The IP Hourglass Model</vt:lpstr>
      <vt:lpstr>The OSI Model</vt:lpstr>
      <vt:lpstr>OSI Model and the Internet</vt:lpstr>
      <vt:lpstr>Layer Interaction: TCP/IP Model</vt:lpstr>
      <vt:lpstr>End-to-end layers</vt:lpstr>
      <vt:lpstr>Hop-by-hop layers</vt:lpstr>
      <vt:lpstr>Layer Interaction: TCP/IP Model</vt:lpstr>
      <vt:lpstr>Layer Interaction: The Application Layer</vt:lpstr>
      <vt:lpstr>Layer Interaction: The Transport Layer</vt:lpstr>
      <vt:lpstr>Layer Interaction: The Network Layer (IP)</vt:lpstr>
      <vt:lpstr>Layer Interaction: Link and Physical Layers</vt:lpstr>
      <vt:lpstr>Layering: physical communication </vt:lpstr>
      <vt:lpstr>Frame, Datagram, Segment, Packet</vt:lpstr>
      <vt:lpstr>Encapsulation &amp; Decapsulation</vt:lpstr>
      <vt:lpstr>Layer 2 - Ethernet frame</vt:lpstr>
      <vt:lpstr>Layer 3 - IPv4 datagram</vt:lpstr>
      <vt:lpstr>Layer 4 - TCP segment</vt:lpstr>
      <vt:lpstr>Slide 41</vt:lpstr>
      <vt:lpstr>Purpose of an IPv4 address </vt:lpstr>
      <vt:lpstr>Purpose of an IP Address</vt:lpstr>
      <vt:lpstr>Basic Structure of an IPv4 Address</vt:lpstr>
      <vt:lpstr>Addressing in Internetworks</vt:lpstr>
      <vt:lpstr>Network part and Host part</vt:lpstr>
      <vt:lpstr>Dividing an address</vt:lpstr>
      <vt:lpstr>Network Masks</vt:lpstr>
      <vt:lpstr>Example Prefixes</vt:lpstr>
      <vt:lpstr>Special Addresses</vt:lpstr>
      <vt:lpstr>Exercise</vt:lpstr>
      <vt:lpstr>Maximum number of hosts per network</vt:lpstr>
      <vt:lpstr>More Address Exercises</vt:lpstr>
      <vt:lpstr>More levels of address hierarchy</vt:lpstr>
      <vt:lpstr>Ancient History: Classful Addressing</vt:lpstr>
      <vt:lpstr>Ancient History: Sizes of classful networks</vt:lpstr>
      <vt:lpstr>Ancient History: What class is my address?</vt:lpstr>
      <vt:lpstr>Ancient History: Implied netmasks</vt:lpstr>
      <vt:lpstr>Classless addressing</vt:lpstr>
      <vt:lpstr>Classless addressing example</vt:lpstr>
      <vt:lpstr>Classless addressing exercise</vt:lpstr>
      <vt:lpstr>Slide 62</vt:lpstr>
      <vt:lpstr>IP version 6</vt:lpstr>
      <vt:lpstr>IPv4 and IPv6 Header Comparison</vt:lpstr>
      <vt:lpstr>Larger Address Space</vt:lpstr>
      <vt:lpstr>IPv6 Address Representation</vt:lpstr>
      <vt:lpstr>IPv6 Address Representation</vt:lpstr>
      <vt:lpstr>IPv6 Addressing</vt:lpstr>
      <vt:lpstr>IPv6 Global Unicast Addresses</vt:lpstr>
      <vt:lpstr>IPv6 Address Allocation</vt:lpstr>
      <vt:lpstr>IPv6 Addressing Scope</vt:lpstr>
      <vt:lpstr>IPv6 Addressing Scope</vt:lpstr>
      <vt:lpstr>IPv6 Benefits: Autoconfiguration</vt:lpstr>
      <vt:lpstr>EUI-64 Autoconfiguration Example</vt:lpstr>
      <vt:lpstr>Migration towards IPv6</vt:lpstr>
      <vt:lpstr>Dual Stack</vt:lpstr>
      <vt:lpstr>Summary</vt:lpstr>
      <vt:lpstr>Slide 78</vt:lpstr>
      <vt:lpstr>The need for Packet Forwarding</vt:lpstr>
      <vt:lpstr>An IP Router</vt:lpstr>
      <vt:lpstr>IP Router - action for each packet</vt:lpstr>
      <vt:lpstr>Forwarding vs. Routing</vt:lpstr>
      <vt:lpstr>Forwarding is hop by hop</vt:lpstr>
      <vt:lpstr>Hop by Hop Forwarding</vt:lpstr>
      <vt:lpstr>Router Functions</vt:lpstr>
      <vt:lpstr>Forwarding table structure</vt:lpstr>
      <vt:lpstr>IPv6 Forwarding &amp; Routing</vt:lpstr>
      <vt:lpstr>Slide 88</vt:lpstr>
      <vt:lpstr>Encapsulation Reminder</vt:lpstr>
      <vt:lpstr>Ethernet Reminder</vt:lpstr>
      <vt:lpstr>Ethernet/IP Address Resolution</vt:lpstr>
      <vt:lpstr>Address Resolution Protocol</vt:lpstr>
      <vt:lpstr>Types of ARP Messages</vt:lpstr>
      <vt:lpstr>ARP Procedure</vt:lpstr>
      <vt:lpstr>ARP Table</vt:lpstr>
      <vt:lpstr>IPv6 Neighbour Discovery</vt:lpstr>
      <vt:lpstr>Slide 97</vt:lpstr>
      <vt:lpstr>Router Components</vt:lpstr>
      <vt:lpstr>Router Components</vt:lpstr>
      <vt:lpstr>Router Components</vt:lpstr>
      <vt:lpstr>Purpose of the Config Register</vt:lpstr>
      <vt:lpstr>System Startup</vt:lpstr>
      <vt:lpstr>Overview</vt:lpstr>
      <vt:lpstr>Where is the Configuration?</vt:lpstr>
      <vt:lpstr>Where is the Configuration?</vt:lpstr>
      <vt:lpstr>Router Access Modes</vt:lpstr>
      <vt:lpstr>External Configuration Sources</vt:lpstr>
      <vt:lpstr>Changing the Configuration</vt:lpstr>
      <vt:lpstr>Logging into the Router</vt:lpstr>
      <vt:lpstr>New Router Configuration Process</vt:lpstr>
      <vt:lpstr>New Router Configuration Process</vt:lpstr>
      <vt:lpstr>Router Prompts – How to tell where you are on the router</vt:lpstr>
      <vt:lpstr>Router Prompts – How to tell where you are on the router</vt:lpstr>
      <vt:lpstr>Configuring Your Router</vt:lpstr>
      <vt:lpstr>Configuring Your Router</vt:lpstr>
      <vt:lpstr>Configuring Your Router</vt:lpstr>
      <vt:lpstr>Global Configuration</vt:lpstr>
      <vt:lpstr>The NO Command</vt:lpstr>
      <vt:lpstr>Interface Configuration</vt:lpstr>
      <vt:lpstr>Interface Configuration</vt:lpstr>
      <vt:lpstr>Global Configuration Commands</vt:lpstr>
      <vt:lpstr>Looking at the Configuration</vt:lpstr>
      <vt:lpstr>Interactive Configuration</vt:lpstr>
      <vt:lpstr>Storing the Configuration to a Remote System</vt:lpstr>
      <vt:lpstr>Restoring the Configuration from a Remote System</vt:lpstr>
      <vt:lpstr>Getting Online Help</vt:lpstr>
      <vt:lpstr>Getting Online Help</vt:lpstr>
      <vt:lpstr>Getting Online Help</vt:lpstr>
      <vt:lpstr>Getting Online Help</vt:lpstr>
      <vt:lpstr>Getting Lazy Online Help</vt:lpstr>
      <vt:lpstr>Getting Lazy Online Help</vt:lpstr>
      <vt:lpstr>Deleting your Router’s Configuration</vt:lpstr>
      <vt:lpstr>Using Access Control Lists (ACLs)</vt:lpstr>
      <vt:lpstr>Rules followed when comparing traffic with an ACL</vt:lpstr>
      <vt:lpstr>Using ACLs</vt:lpstr>
      <vt:lpstr>ACL Syntax</vt:lpstr>
      <vt:lpstr>Where to place ACLs</vt:lpstr>
      <vt:lpstr>What are Wild Card Masks?</vt:lpstr>
      <vt:lpstr>What are Wild Card Masks?</vt:lpstr>
      <vt:lpstr>What are Wild Card Masks?</vt:lpstr>
      <vt:lpstr>ACL Example</vt:lpstr>
      <vt:lpstr>ACL Example</vt:lpstr>
      <vt:lpstr>Permit telnet access only for my network</vt:lpstr>
      <vt:lpstr>Standard IP ACLs Permit only my network</vt:lpstr>
      <vt:lpstr>Extended IP ACLs: Deny FTP access through Interface E1</vt:lpstr>
      <vt:lpstr>Prefix Lists</vt:lpstr>
      <vt:lpstr>Prefix Lists</vt:lpstr>
      <vt:lpstr>Prefix List Configuration Syntax</vt:lpstr>
      <vt:lpstr>Prefix List Configuration Syntax</vt:lpstr>
      <vt:lpstr>Prefix List Configuration Example</vt:lpstr>
      <vt:lpstr>Disaster Recovery – ROM Monitor</vt:lpstr>
      <vt:lpstr>Getting to the ROM Monitor</vt:lpstr>
      <vt:lpstr>Disaster Recovery: How to Recover a Lost Password</vt:lpstr>
      <vt:lpstr>Disaster Recovery: How to Recover a Lost Password</vt:lpstr>
      <vt:lpstr>Disaster Recovery: How to Recover a Lost Password</vt:lpstr>
      <vt:lpstr>Slide 156</vt:lpstr>
      <vt:lpstr>IPv6 Configuration</vt:lpstr>
      <vt:lpstr>IPv6 Configuration - Interfaces</vt:lpstr>
      <vt:lpstr>IPv6 Configuration</vt:lpstr>
      <vt:lpstr>IOS IPv6 Interface Status – Link Local</vt:lpstr>
      <vt:lpstr>IOS IPv6 Interface Status</vt:lpstr>
      <vt:lpstr>IPv6 Configuration – Miscellaneous</vt:lpstr>
      <vt:lpstr>Static Routing – IOS</vt:lpstr>
      <vt:lpstr>Using TFTP to manage your router</vt:lpstr>
      <vt:lpstr>Things to remember</vt:lpstr>
      <vt:lpstr>Other Alternatives?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Internetworking,   or IP and Networking Basics </dc:title>
  <cp:lastModifiedBy>Olaf Maennel</cp:lastModifiedBy>
  <cp:revision>29</cp:revision>
  <cp:lastPrinted>1601-01-01T00:00:00Z</cp:lastPrinted>
  <dcterms:created xsi:type="dcterms:W3CDTF">2009-11-30T20:08:25Z</dcterms:created>
  <dcterms:modified xsi:type="dcterms:W3CDTF">2009-11-30T20:09:54Z</dcterms:modified>
</cp:coreProperties>
</file>