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slideLayouts/slideLayout5.xml" ContentType="application/vnd.openxmlformats-officedocument.presentationml.slideLayout+xml"/>
  <Override PartName="/ppt/slides/slide179.xml" ContentType="application/vnd.openxmlformats-officedocument.presentationml.slide+xml"/>
  <Override PartName="/ppt/notesSlides/notesSlide48.xml" ContentType="application/vnd.openxmlformats-officedocument.presentationml.notesSlide+xml"/>
  <Override PartName="/ppt/notesSlides/notesSlide123.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tags/tag2.xml" ContentType="application/vnd.openxmlformats-officedocument.presentationml.tags+xml"/>
  <Override PartName="/ppt/slides/slide45.xml" ContentType="application/vnd.openxmlformats-officedocument.presentationml.slide+xml"/>
  <Override PartName="/ppt/slides/slide108.xml" ContentType="application/vnd.openxmlformats-officedocument.presentationml.slide+xml"/>
  <Override PartName="/ppt/slides/slide185.xml" ContentType="application/vnd.openxmlformats-officedocument.presentationml.slide+xml"/>
  <Override PartName="/ppt/notesSlides/notesSlide54.xml" ContentType="application/vnd.openxmlformats-officedocument.presentationml.notesSlide+xml"/>
  <Override PartName="/ppt/slides/slide3.xml" ContentType="application/vnd.openxmlformats-officedocument.presentationml.slide+xml"/>
  <Override PartName="/ppt/notesSlides/notesSlide38.xml" ContentType="application/vnd.openxmlformats-officedocument.presentationml.notesSlide+xml"/>
  <Override PartName="/ppt/notesSlides/notesSlide113.xml" ContentType="application/vnd.openxmlformats-officedocument.presentationml.notesSlide+xml"/>
  <Override PartName="/ppt/slides/slide114.xml" ContentType="application/vnd.openxmlformats-officedocument.presentationml.slide+xml"/>
  <Override PartName="/ppt/notesMasters/notesMaster1.xml" ContentType="application/vnd.openxmlformats-officedocument.presentationml.notesMaster+xml"/>
  <Override PartName="/ppt/slides/slide35.xml" ContentType="application/vnd.openxmlformats-officedocument.presentationml.slide+xml"/>
  <Override PartName="/ppt/slides/slide191.xml" ContentType="application/vnd.openxmlformats-officedocument.presentationml.slide+xml"/>
  <Override PartName="/ppt/slideLayouts/slideLayout1.xml" ContentType="application/vnd.openxmlformats-officedocument.presentationml.slideLayout+xml"/>
  <Override PartName="/ppt/slides/slide175.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slides/slide41.xml" ContentType="application/vnd.openxmlformats-officedocument.presentationml.slide+xml"/>
  <Override PartName="/ppt/slides/slide217.xml" ContentType="application/vnd.openxmlformats-officedocument.presentationml.slide+xml"/>
  <Override PartName="/ppt/slides/slide104.xml" ContentType="application/vnd.openxmlformats-officedocument.presentationml.slide+xml"/>
  <Override PartName="/ppt/slides/slide148.xml" ContentType="application/vnd.openxmlformats-officedocument.presentationml.slide+xml"/>
  <Default Extension="xml" ContentType="application/xml"/>
  <Override PartName="/ppt/slides/slide69.xml" ContentType="application/vnd.openxmlformats-officedocument.presentationml.slide+xml"/>
  <Override PartName="/ppt/slides/slide181.xml" ContentType="application/vnd.openxmlformats-officedocument.presentationml.slide+xml"/>
  <Override PartName="/ppt/notesSlides/notesSlide50.xml" ContentType="application/vnd.openxmlformats-officedocument.presentationml.notesSlide+xml"/>
  <Override PartName="/docProps/app.xml" ContentType="application/vnd.openxmlformats-officedocument.extended-properties+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slides/slide31.xml" ContentType="application/vnd.openxmlformats-officedocument.presentationml.slide+xml"/>
  <Override PartName="/ppt/slides/slide207.xml" ContentType="application/vnd.openxmlformats-officedocument.presentationml.slide+xml"/>
  <Override PartName="/ppt/notesSlides/notesSlide137.xml" ContentType="application/vnd.openxmlformats-officedocument.presentationml.notesSlide+xml"/>
  <Override PartName="/ppt/slides/slide138.xml" ContentType="application/vnd.openxmlformats-officedocument.presentationml.slide+xml"/>
  <Override PartName="/ppt/slides/slide171.xml" ContentType="application/vnd.openxmlformats-officedocument.presentationml.slide+xml"/>
  <Override PartName="/ppt/slides/slide59.xml" ContentType="application/vnd.openxmlformats-officedocument.presentationml.slide+xml"/>
  <Override PartName="/ppt/notesSlides/notesSlide40.xml" ContentType="application/vnd.openxmlformats-officedocument.presentationml.notesSlide+xml"/>
  <Override PartName="/ppt/slides/slide199.xml" ContentType="application/vnd.openxmlformats-officedocument.presentationml.slide+xml"/>
  <Override PartName="/ppt/notesSlides/notesSlide68.xml" ContentType="application/vnd.openxmlformats-officedocument.presentationml.notesSlide+xml"/>
  <Override PartName="/ppt/notesSlides/notesSlide143.xml" ContentType="application/vnd.openxmlformats-officedocument.presentationml.notesSlide+xml"/>
  <Override PartName="/ppt/slides/slide213.xml" ContentType="application/vnd.openxmlformats-officedocument.presentationml.slide+xml"/>
  <Override PartName="/ppt/slideLayouts/slideLayout22.xml" ContentType="application/vnd.openxmlformats-officedocument.presentationml.slideLayout+xml"/>
  <Override PartName="/ppt/slides/slide144.xml" ContentType="application/vnd.openxmlformats-officedocument.presentationml.slide+xml"/>
  <Override PartName="/ppt/slides/slide65.xml" ContentType="application/vnd.openxmlformats-officedocument.presentationml.slide+xml"/>
  <Override PartName="/ppt/notesSlides/notesSlide4.xml" ContentType="application/vnd.openxmlformats-officedocument.presentationml.notesSlide+xml"/>
  <Override PartName="/ppt/notesSlides/notesSlide74.xml" ContentType="application/vnd.openxmlformats-officedocument.presentationml.notesSlide+xml"/>
  <Override PartName="/ppt/notesSlides/notesSlide133.xml" ContentType="application/vnd.openxmlformats-officedocument.presentationml.notesSlide+xml"/>
  <Override PartName="/ppt/slides/slide203.xml" ContentType="application/vnd.openxmlformats-officedocument.presentationml.slide+xml"/>
  <Override PartName="/ppt/slides/slide71.xml" ContentType="application/vnd.openxmlformats-officedocument.presentationml.slide+xml"/>
  <Override PartName="/ppt/slides/slide134.xml" ContentType="application/vnd.openxmlformats-officedocument.presentationml.slide+xml"/>
  <Override PartName="/ppt/slides/slide55.xml" ContentType="application/vnd.openxmlformats-officedocument.presentationml.slide+xml"/>
  <Override PartName="/ppt/slides/slide195.xml" ContentType="application/vnd.openxmlformats-officedocument.presentationml.slide+xml"/>
  <Override PartName="/ppt/notesSlides/notesSlide106.xml" ContentType="application/vnd.openxmlformats-officedocument.presentationml.notes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Default Extension="pdf" ContentType="application/pdf"/>
  <Override PartName="/ppt/slides/slide61.xml" ContentType="application/vnd.openxmlformats-officedocument.presentationml.slide+xml"/>
  <Override PartName="/ppt/slides/slide237.xml" ContentType="application/vnd.openxmlformats-officedocument.presentationml.slide+xml"/>
  <Override PartName="/ppt/slides/slide168.xml" ContentType="application/vnd.openxmlformats-officedocument.presentationml.slide+xml"/>
  <Override PartName="/ppt/slides/slide89.xml" ContentType="application/vnd.openxmlformats-officedocument.presentationml.slide+xml"/>
  <Override PartName="/ppt/notesSlides/notesSlide70.xml" ContentType="application/vnd.openxmlformats-officedocument.presentationml.notesSlide+xml"/>
  <Override PartName="/ppt/notesSlides/notesSlide98.xml" ContentType="application/vnd.openxmlformats-officedocument.presentationml.notesSlide+xml"/>
  <Override PartName="/ppt/slideLayouts/slideLayout19.xml" ContentType="application/vnd.openxmlformats-officedocument.presentationml.slideLayout+xml"/>
  <Override PartName="/ppt/slides/slide130.xml" ContentType="application/vnd.openxmlformats-officedocument.presentationml.slide+xml"/>
  <Override PartName="/ppt/slides/slide18.xml" ContentType="application/vnd.openxmlformats-officedocument.presentationml.slide+xml"/>
  <Override PartName="/ppt/slides/slide51.xml" ContentType="application/vnd.openxmlformats-officedocument.presentationml.slide+xml"/>
  <Override PartName="/ppt/slides/slide227.xml" ContentType="application/vnd.openxmlformats-officedocument.presentationml.slide+xml"/>
  <Override PartName="/ppt/slides/slide95.xml" ContentType="application/vnd.openxmlformats-officedocument.presentationml.slide+xml"/>
  <Override PartName="/ppt/slides/slide158.xml" ContentType="application/vnd.openxmlformats-officedocument.presentationml.slide+xml"/>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102.xml" ContentType="application/vnd.openxmlformats-officedocument.presentationml.notes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notesSlides/notesSlide88.xml" ContentType="application/vnd.openxmlformats-officedocument.presentationml.notesSlide+xml"/>
  <Override PartName="/ppt/slides/slide233.xml" ContentType="application/vnd.openxmlformats-officedocument.presentationml.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94.xml" ContentType="application/vnd.openxmlformats-officedocument.presentationml.notesSlide+xml"/>
  <Override PartName="/ppt/slideLayouts/slideLayout15.xml" ContentType="application/vnd.openxmlformats-officedocument.presentationml.slideLayout+xml"/>
  <Override PartName="/ppt/slides/slide14.xml" ContentType="application/vnd.openxmlformats-officedocument.presentationml.slide+xml"/>
  <Override PartName="/ppt/slides/slide223.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84.xml" ContentType="application/vnd.openxmlformats-officedocument.presentationml.notesSlide+xml"/>
  <Override PartName="/ppt/notesSlides/notesSlide126.xml" ContentType="application/vnd.openxmlformats-officedocument.presentationml.notesSlide+xml"/>
  <Override PartName="/ppt/slides/slide127.xml" ContentType="application/vnd.openxmlformats-officedocument.presentationml.slide+xml"/>
  <Override PartName="/ppt/slides/slide160.xml" ContentType="application/vnd.openxmlformats-officedocument.presentationml.slide+xml"/>
  <Default Extension="bin" ContentType="application/vnd.openxmlformats-officedocument.presentationml.printerSettings"/>
  <Override PartName="/ppt/slides/slide48.xml" ContentType="application/vnd.openxmlformats-officedocument.presentationml.slide+xml"/>
  <Override PartName="/ppt/slides/slide8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57.xml" ContentType="application/vnd.openxmlformats-officedocument.presentationml.notesSlide+xml"/>
  <Override PartName="/ppt/notesSlides/notesSlide132.xml" ContentType="application/vnd.openxmlformats-officedocument.presentationml.notesSlide+xml"/>
  <Override PartName="/ppt/notesSlides/notesSlide90.xml" ContentType="application/vnd.openxmlformats-officedocument.presentationml.notesSlide+xml"/>
  <Override PartName="/ppt/slideLayouts/slideLayout11.xml" ContentType="application/vnd.openxmlformats-officedocument.presentationml.slideLayout+xml"/>
  <Override PartName="/ppt/slides/slide6.xml" ContentType="application/vnd.openxmlformats-officedocument.presentationml.slide+xml"/>
  <Override PartName="/ppt/slides/slide10.xml" ContentType="application/vnd.openxmlformats-officedocument.presentationml.slide+xml"/>
  <Override PartName="/ppt/notesSlides/notesSlide116.xml" ContentType="application/vnd.openxmlformats-officedocument.presentationml.notesSlide+xml"/>
  <Override PartName="/ppt/slides/slide117.xml" ContentType="application/vnd.openxmlformats-officedocument.presentationml.slide+xml"/>
  <Override PartName="/ppt/slides/slide150.xml" ContentType="application/vnd.openxmlformats-officedocument.presentationml.slide+xml"/>
  <Override PartName="/ppt/slides/slide3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78.xml" ContentType="application/vnd.openxmlformats-officedocument.presentationml.slide+xml"/>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122.xml" ContentType="application/vnd.openxmlformats-officedocument.presentationml.notesSlide+xml"/>
  <Override PartName="/ppt/notesSlides/notesSlide80.xml" ContentType="application/vnd.openxmlformats-officedocument.presentationml.notesSlide+xml"/>
  <Override PartName="/ppt/slides/slide123.xml" ContentType="application/vnd.openxmlformats-officedocument.presentationml.slide+xml"/>
  <Override PartName="/ppt/tags/tag1.xml" ContentType="application/vnd.openxmlformats-officedocument.presentationml.tags+xml"/>
  <Override PartName="/ppt/slides/slide44.xml" ContentType="application/vnd.openxmlformats-officedocument.presentationml.slide+xml"/>
  <Override PartName="/ppt/slides/slide107.xml" ContentType="application/vnd.openxmlformats-officedocument.presentationml.slide+xml"/>
  <Override PartName="/ppt/slides/slide184.xml" ContentType="application/vnd.openxmlformats-officedocument.presentationml.slide+xml"/>
  <Override PartName="/ppt/notesSlides/notesSlide53.xml" ContentType="application/vnd.openxmlformats-officedocument.presentationml.notesSlide+xml"/>
  <Override PartName="/ppt/slides/slide2.xml" ContentType="application/vnd.openxmlformats-officedocument.presentationml.slide+xml"/>
  <Override PartName="/ppt/notesSlides/notesSlide37.xml" ContentType="application/vnd.openxmlformats-officedocument.presentationml.notesSlide+xml"/>
  <Override PartName="/ppt/notesSlides/notesSlide112.xml" ContentType="application/vnd.openxmlformats-officedocument.presentationml.notesSlide+xml"/>
  <Default Extension="vml" ContentType="application/vnd.openxmlformats-officedocument.vmlDrawing"/>
  <Override PartName="/ppt/slides/slide113.xml" ContentType="application/vnd.openxmlformats-officedocument.presentationml.slide+xml"/>
  <Override PartName="/ppt/slides/slide34.xml" ContentType="application/vnd.openxmlformats-officedocument.presentationml.slide+xml"/>
  <Override PartName="/ppt/slides/slide190.xml" ContentType="application/vnd.openxmlformats-officedocument.presentationml.slide+xml"/>
  <Override PartName="/ppt/slides/slide174.xml" ContentType="application/vnd.openxmlformats-officedocument.presentationml.slide+xml"/>
  <Override PartName="/ppt/notesSlides/notesSlide43.xml" ContentType="application/vnd.openxmlformats-officedocument.presentationml.notesSlide+xml"/>
  <Override PartName="/ppt/slides/slide40.xml" ContentType="application/vnd.openxmlformats-officedocument.presentationml.slide+xml"/>
  <Override PartName="/ppt/slides/slide216.xml" ContentType="application/vnd.openxmlformats-officedocument.presentationml.slide+xml"/>
  <Override PartName="/ppt/slideLayouts/slideLayout25.xml" ContentType="application/vnd.openxmlformats-officedocument.presentationml.slideLayout+xml"/>
  <Override PartName="/ppt/slides/slide147.xml" ContentType="application/vnd.openxmlformats-officedocument.presentationml.slide+xml"/>
  <Override PartName="/ppt/slides/slide180.xml" ContentType="application/vnd.openxmlformats-officedocument.presentationml.slide+xml"/>
  <Override PartName="/ppt/notesSlides/notesSlide7.xml" ContentType="application/vnd.openxmlformats-officedocument.presentationml.notesSlide+xml"/>
  <Default Extension="jpeg" ContentType="image/jpeg"/>
  <Override PartName="/ppt/slides/slide68.xml" ContentType="application/vnd.openxmlformats-officedocument.presentationml.slide+xml"/>
  <Override PartName="/ppt/notesSlides/notesSlide77.xml" ContentType="application/vnd.openxmlformats-officedocument.presentationml.notesSlide+xml"/>
  <Override PartName="/ppt/slides/slide30.xml" ContentType="application/vnd.openxmlformats-officedocument.presentationml.slide+xml"/>
  <Override PartName="/ppt/slides/slide206.xml" ContentType="application/vnd.openxmlformats-officedocument.presentationml.slide+xml"/>
  <Override PartName="/ppt/notesSlides/notesSlide136.xml" ContentType="application/vnd.openxmlformats-officedocument.presentationml.notesSlide+xml"/>
  <Override PartName="/ppt/slides/slide137.xml" ContentType="application/vnd.openxmlformats-officedocument.presentationml.slide+xml"/>
  <Override PartName="/ppt/slides/slide170.xml" ContentType="application/vnd.openxmlformats-officedocument.presentationml.slide+xml"/>
  <Override PartName="/ppt/slides/slide58.xml" ContentType="application/vnd.openxmlformats-officedocument.presentationml.slide+xml"/>
  <Override PartName="/ppt/slides/slide198.xml" ContentType="application/vnd.openxmlformats-officedocument.presentationml.slide+xml"/>
  <Override PartName="/ppt/notesSlides/notesSlide109.xml" ContentType="application/vnd.openxmlformats-officedocument.presentationml.notesSlide+xml"/>
  <Override PartName="/ppt/notesSlides/notesSlide67.xml" ContentType="application/vnd.openxmlformats-officedocument.presentationml.notesSlide+xml"/>
  <Override PartName="/ppt/notesSlides/notesSlide142.xml" ContentType="application/vnd.openxmlformats-officedocument.presentationml.notesSlide+xml"/>
  <Override PartName="/ppt/slides/slide212.xml" ContentType="application/vnd.openxmlformats-officedocument.presentationml.slide+xml"/>
  <Override PartName="/ppt/slideLayouts/slideLayout21.xml" ContentType="application/vnd.openxmlformats-officedocument.presentationml.slideLayout+xml"/>
  <Override PartName="/ppt/slides/slide143.xml" ContentType="application/vnd.openxmlformats-officedocument.presentationml.slide+xml"/>
  <Override PartName="/ppt/slides/slide64.xml" ContentType="application/vnd.openxmlformats-officedocument.presentationml.slide+xml"/>
  <Override PartName="/ppt/notesSlides/notesSlide3.xml" ContentType="application/vnd.openxmlformats-officedocument.presentationml.notesSlide+xml"/>
  <Override PartName="/ppt/notesSlides/notesSlide73.xml" ContentType="application/vnd.openxmlformats-officedocument.presentationml.notesSlide+xml"/>
  <Override PartName="/ppt/slides/slide202.xml" ContentType="application/vnd.openxmlformats-officedocument.presentationml.slide+xml"/>
  <Override PartName="/ppt/slides/slide70.xml" ContentType="application/vnd.openxmlformats-officedocument.presentationml.slide+xml"/>
  <Override PartName="/ppt/slides/slide133.xml" ContentType="application/vnd.openxmlformats-officedocument.presentationml.slide+xml"/>
  <Override PartName="/ppt/slides/slide54.xml" ContentType="application/vnd.openxmlformats-officedocument.presentationml.slide+xml"/>
  <Override PartName="/ppt/slides/slide194.xml" ContentType="application/vnd.openxmlformats-officedocument.presentationml.slide+xml"/>
  <Override PartName="/ppt/notesSlides/notesSlide105.xml" ContentType="application/vnd.openxmlformats-officedocument.presentationml.notesSlide+xml"/>
  <Override PartName="/ppt/notesSlides/notesSlide63.xml" ContentType="application/vnd.openxmlformats-officedocument.presentationml.notesSlide+xml"/>
  <Override PartName="/ppt/slides/slide27.xml" ContentType="application/vnd.openxmlformats-officedocument.presentationml.slide+xml"/>
  <Override PartName="/ppt/slides/slide60.xml" ContentType="application/vnd.openxmlformats-officedocument.presentationml.slide+xml"/>
  <Override PartName="/ppt/slides/slide236.xml" ContentType="application/vnd.openxmlformats-officedocument.presentationml.slide+xml"/>
  <Override PartName="/ppt/slides/slide167.xml" ContentType="application/vnd.openxmlformats-officedocument.presentationml.slide+xml"/>
  <Override PartName="/ppt/slides/slide88.xml" ContentType="application/vnd.openxmlformats-officedocument.presentationml.slide+xml"/>
  <Override PartName="/ppt/notesSlides/notesSlide97.xml" ContentType="application/vnd.openxmlformats-officedocument.presentationml.notesSlide+xml"/>
  <Override PartName="/ppt/slideLayouts/slideLayout18.xml" ContentType="application/vnd.openxmlformats-officedocument.presentationml.slideLayout+xml"/>
  <Override PartName="/ppt/slides/slide17.xml" ContentType="application/vnd.openxmlformats-officedocument.presentationml.slide+xml"/>
  <Override PartName="/ppt/slides/slide50.xml" ContentType="application/vnd.openxmlformats-officedocument.presentationml.slide+xml"/>
  <Override PartName="/ppt/slides/slide226.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notesSlides/notesSlide26.xml" ContentType="application/vnd.openxmlformats-officedocument.presentationml.notesSlide+xml"/>
  <Override PartName="/ppt/slides/slide78.xml" ContentType="application/vnd.openxmlformats-officedocument.presentationml.slide+xml"/>
  <Override PartName="/ppt/notesSlides/notesSlide101.xml" ContentType="application/vnd.openxmlformats-officedocument.presentationml.notesSlide+xml"/>
  <Override PartName="/ppt/slides/slide102.xml" ContentType="application/vnd.openxmlformats-officedocument.presentationml.slide+xml"/>
  <Override PartName="/ppt/slides/slide23.xml" ContentType="application/vnd.openxmlformats-officedocument.presentationml.slide+xml"/>
  <Override PartName="/ppt/notesSlides/notesSlide87.xml" ContentType="application/vnd.openxmlformats-officedocument.presentationml.notesSlide+xml"/>
  <Override PartName="/ppt/notesSlides/notesSlide129.xml" ContentType="application/vnd.openxmlformats-officedocument.presentationml.notesSlide+xml"/>
  <Override PartName="/ppt/slides/slide232.xml" ContentType="application/vnd.openxmlformats-officedocument.presentationml.slide+xml"/>
  <Override PartName="/ppt/slides/slide163.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notesSlides/notesSlide16.xml" ContentType="application/vnd.openxmlformats-officedocument.presentationml.notesSlide+xml"/>
  <Override PartName="/ppt/notesSlides/notesSlide93.xml" ContentType="application/vnd.openxmlformats-officedocument.presentationml.notesSlide+xml"/>
  <Override PartName="/ppt/slides/slide9.xml" ContentType="application/vnd.openxmlformats-officedocument.presentationml.slide+xml"/>
  <Override PartName="/ppt/slideLayouts/slideLayout14.xml" ContentType="application/vnd.openxmlformats-officedocument.presentationml.slideLayout+xml"/>
  <Override PartName="/ppt/slides/slide13.xml" ContentType="application/vnd.openxmlformats-officedocument.presentationml.slide+xml"/>
  <Override PartName="/ppt/notesSlides/notesSlide119.xml" ContentType="application/vnd.openxmlformats-officedocument.presentationml.notesSlide+xml"/>
  <Default Extension="rels" ContentType="application/vnd.openxmlformats-package.relationships+xml"/>
  <Override PartName="/ppt/slides/slide222.xml" ContentType="application/vnd.openxmlformats-officedocument.presentationml.slide+xml"/>
  <Override PartName="/ppt/slides/slide90.xml" ContentType="application/vnd.openxmlformats-officedocument.presentationml.slide+xml"/>
  <Override PartName="/ppt/slides/slide153.xml" ContentType="application/vnd.openxmlformats-officedocument.presentationml.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125.xml" ContentType="application/vnd.openxmlformats-officedocument.presentationml.notesSlide+xml"/>
  <Override PartName="/ppt/notesSlides/notesSlide83.xml" ContentType="application/vnd.openxmlformats-officedocument.presentationml.notesSlide+xml"/>
  <Override PartName="/ppt/slides/slide126.xml" ContentType="application/vnd.openxmlformats-officedocument.presentationml.slide+xml"/>
  <Default Extension="pict" ContentType="image/pict"/>
  <Override PartName="/ppt/slides/slide47.xml" ContentType="application/vnd.openxmlformats-officedocument.presentationml.slide+xml"/>
  <Override PartName="/ppt/slides/slide80.xml" ContentType="application/vnd.openxmlformats-officedocument.presentationml.slide+xml"/>
  <Override PartName="/ppt/notesSlides/notesSlide12.xml" ContentType="application/vnd.openxmlformats-officedocument.presentationml.notesSlide+xml"/>
  <Override PartName="/ppt/slides/slide187.xml" ContentType="application/vnd.openxmlformats-officedocument.presentationml.slide+xml"/>
  <Override PartName="/ppt/notesSlides/notesSlide56.xml" ContentType="application/vnd.openxmlformats-officedocument.presentationml.notesSlide+xml"/>
  <Override PartName="/ppt/notesSlides/notesSlide131.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notesSlides/notesSlide115.xml" ContentType="application/vnd.openxmlformats-officedocument.presentationml.notesSlide+xml"/>
  <Override PartName="/ppt/slides/slide116.xml" ContentType="application/vnd.openxmlformats-officedocument.presentationml.slide+xml"/>
  <Override PartName="/ppt/slides/slide37.xml" ContentType="application/vnd.openxmlformats-officedocument.presentationml.slide+xml"/>
  <Override PartName="/ppt/slideLayouts/slideLayout3.xml" ContentType="application/vnd.openxmlformats-officedocument.presentationml.slideLayout+xml"/>
  <Override PartName="/ppt/theme/theme2.xml" ContentType="application/vnd.openxmlformats-officedocument.theme+xml"/>
  <Override PartName="/ppt/slides/slide177.xml" ContentType="application/vnd.openxmlformats-officedocument.presentationml.slide+xml"/>
  <Override PartName="/ppt/notesSlides/notesSlide46.xml" ContentType="application/vnd.openxmlformats-officedocument.presentationml.notesSlide+xml"/>
  <Override PartName="/ppt/slides/slide98.xml" ContentType="application/vnd.openxmlformats-officedocument.presentationml.slide+xml"/>
  <Override PartName="/ppt/notesSlides/notesSlide121.xml" ContentType="application/vnd.openxmlformats-officedocument.presentationml.notesSlide+xml"/>
  <Override PartName="/ppt/slides/slide122.xml" ContentType="application/vnd.openxmlformats-officedocument.presentationml.slide+xml"/>
  <Override PartName="/ppt/slides/slide43.xml" ContentType="application/vnd.openxmlformats-officedocument.presentationml.slide+xml"/>
  <Override PartName="/ppt/slides/slide219.xml" ContentType="application/vnd.openxmlformats-officedocument.presentationml.slide+xml"/>
  <Override PartName="/ppt/slides/slide106.xml" ContentType="application/vnd.openxmlformats-officedocument.presentationml.slide+xml"/>
  <Override PartName="/ppt/slides/slide183.xml" ContentType="application/vnd.openxmlformats-officedocument.presentationml.slide+xml"/>
  <Override PartName="/ppt/notesSlides/notesSlide52.xml" ContentType="application/vnd.openxmlformats-officedocument.presentationml.notesSlide+xml"/>
  <Override PartName="/ppt/slides/slide1.xml" ContentType="application/vnd.openxmlformats-officedocument.presentationml.slide+xml"/>
  <Override PartName="/ppt/notesSlides/notesSlide36.xml" ContentType="application/vnd.openxmlformats-officedocument.presentationml.notesSlide+xml"/>
  <Override PartName="/ppt/notesSlides/notesSlide111.xml" ContentType="application/vnd.openxmlformats-officedocument.presentationml.notesSlide+xml"/>
  <Override PartName="/ppt/embeddings/oleObject1.bin" ContentType="application/vnd.openxmlformats-officedocument.oleObject"/>
  <Override PartName="/ppt/slides/slide112.xml" ContentType="application/vnd.openxmlformats-officedocument.presentationml.slide+xml"/>
  <Override PartName="/ppt/slides/slide33.xml" ContentType="application/vnd.openxmlformats-officedocument.presentationml.slide+xml"/>
  <Override PartName="/ppt/slides/slide209.xml" ContentType="application/vnd.openxmlformats-officedocument.presentationml.slide+xml"/>
  <Override PartName="/ppt/notesSlides/notesSlide139.xml" ContentType="application/vnd.openxmlformats-officedocument.presentationml.notesSlide+xml"/>
  <Override PartName="/ppt/slides/slide173.xml" ContentType="application/vnd.openxmlformats-officedocument.presentationml.slide+xml"/>
  <Override PartName="/ppt/notesSlides/notesSlide42.xml" ContentType="application/vnd.openxmlformats-officedocument.presentationml.notesSlide+xml"/>
  <Override PartName="/ppt/slides/slide215.xml" ContentType="application/vnd.openxmlformats-officedocument.presentationml.slide+xml"/>
  <Override PartName="/ppt/slideLayouts/slideLayout24.xml" ContentType="application/vnd.openxmlformats-officedocument.presentationml.slideLayout+xml"/>
  <Override PartName="/ppt/slides/slide146.xml" ContentType="application/vnd.openxmlformats-officedocument.presentationml.slide+xml"/>
  <Override PartName="/ppt/slides/slide67.xml" ContentType="application/vnd.openxmlformats-officedocument.presentationml.slide+xml"/>
  <Override PartName="/ppt/notesSlides/notesSlide6.xml" ContentType="application/vnd.openxmlformats-officedocument.presentationml.notesSlide+xml"/>
  <Override PartName="/ppt/notesSlides/notesSlide76.xml" ContentType="application/vnd.openxmlformats-officedocument.presentationml.notesSlide+xml"/>
  <Override PartName="/ppt/slides/slide221.xml" ContentType="application/vnd.openxmlformats-officedocument.presentationml.slide+xml"/>
  <Override PartName="/ppt/tableStyles.xml" ContentType="application/vnd.openxmlformats-officedocument.presentationml.tableStyles+xml"/>
  <Override PartName="/ppt/notesSlides/notesSlide135.xml" ContentType="application/vnd.openxmlformats-officedocument.presentationml.notesSlide+xml"/>
  <Override PartName="/ppt/slides/slide205.xml" ContentType="application/vnd.openxmlformats-officedocument.presentationml.slide+xml"/>
  <Override PartName="/ppt/slides/slide136.xml" ContentType="application/vnd.openxmlformats-officedocument.presentationml.slide+xml"/>
  <Override PartName="/ppt/slides/slide57.xml" ContentType="application/vnd.openxmlformats-officedocument.presentationml.slide+xml"/>
  <Override PartName="/ppt/slides/slide197.xml" ContentType="application/vnd.openxmlformats-officedocument.presentationml.slide+xml"/>
  <Override PartName="/ppt/notesSlides/notesSlide108.xml" ContentType="application/vnd.openxmlformats-officedocument.presentationml.notesSlide+xml"/>
  <Override PartName="/ppt/notesSlides/notesSlide66.xml" ContentType="application/vnd.openxmlformats-officedocument.presentationml.notesSlide+xml"/>
  <Override PartName="/ppt/notesSlides/notesSlide141.xml" ContentType="application/vnd.openxmlformats-officedocument.presentationml.notesSlide+xml"/>
  <Override PartName="/ppt/slides/slide211.xml" ContentType="application/vnd.openxmlformats-officedocument.presentationml.slide+xml"/>
  <Override PartName="/ppt/slideLayouts/slideLayout20.xml" ContentType="application/vnd.openxmlformats-officedocument.presentationml.slideLayout+xml"/>
  <Override PartName="/ppt/slides/slide142.xml" ContentType="application/vnd.openxmlformats-officedocument.presentationml.slide+xml"/>
  <Override PartName="/ppt/slides/slide63.xml" ContentType="application/vnd.openxmlformats-officedocument.presentationml.slide+xml"/>
  <Override PartName="/ppt/slides/slide239.xml" ContentType="application/vnd.openxmlformats-officedocument.presentationml.slide+xml"/>
  <Override PartName="/ppt/notesSlides/notesSlide2.xml" ContentType="application/vnd.openxmlformats-officedocument.presentationml.notesSlide+xml"/>
  <Override PartName="/ppt/viewProps.xml" ContentType="application/vnd.openxmlformats-officedocument.presentationml.viewProps+xml"/>
  <Override PartName="/ppt/notesSlides/notesSlide72.xml" ContentType="application/vnd.openxmlformats-officedocument.presentationml.notesSlide+xml"/>
  <Override PartName="/ppt/slides/slide201.xml" ContentType="application/vnd.openxmlformats-officedocument.presentationml.slide+xml"/>
  <Override PartName="/ppt/slides/slide132.xml" ContentType="application/vnd.openxmlformats-officedocument.presentationml.slide+xml"/>
  <Override PartName="/ppt/slides/slide53.xml" ContentType="application/vnd.openxmlformats-officedocument.presentationml.slide+xml"/>
  <Override PartName="/ppt/slides/slide229.xml" ContentType="application/vnd.openxmlformats-officedocument.presentationml.slide+xml"/>
  <Override PartName="/ppt/slides/slide193.xml" ContentType="application/vnd.openxmlformats-officedocument.presentationml.slide+xml"/>
  <Override PartName="/ppt/notesSlides/notesSlide29.xml" ContentType="application/vnd.openxmlformats-officedocument.presentationml.notesSlide+xml"/>
  <Override PartName="/ppt/notesSlides/notesSlide104.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slides/slide235.xml" ContentType="application/vnd.openxmlformats-officedocument.presentationml.slide+xml"/>
  <Override PartName="/ppt/slides/slide166.xml" ContentType="application/vnd.openxmlformats-officedocument.presentationml.slide+xml"/>
  <Default Extension="wmf" ContentType="image/x-wmf"/>
  <Override PartName="/ppt/notesSlides/notesSlide35.xml" ContentType="application/vnd.openxmlformats-officedocument.presentationml.notesSlide+xml"/>
  <Override PartName="/ppt/slides/slide87.xml" ContentType="application/vnd.openxmlformats-officedocument.presentationml.slide+xml"/>
  <Override PartName="/docProps/core.xml" ContentType="application/vnd.openxmlformats-package.core-properties+xml"/>
  <Override PartName="/ppt/notesSlides/notesSlide19.xml" ContentType="application/vnd.openxmlformats-officedocument.presentationml.notesSlide+xml"/>
  <Override PartName="/ppt/notesSlides/notesSlide96.xml" ContentType="application/vnd.openxmlformats-officedocument.presentationml.notesSlide+xml"/>
  <Override PartName="/ppt/slideLayouts/slideLayout17.xml" ContentType="application/vnd.openxmlformats-officedocument.presentationml.slideLayout+xml"/>
  <Override PartName="/ppt/media/audio1.bin" ContentType="audio/unknown"/>
  <Override PartName="/ppt/slides/slide16.xml" ContentType="application/vnd.openxmlformats-officedocument.presentationml.slide+xml"/>
  <Override PartName="/ppt/slides/slide225.xml" ContentType="application/vnd.openxmlformats-officedocument.presentationml.slide+xml"/>
  <Override PartName="/ppt/slides/slide93.xml" ContentType="application/vnd.openxmlformats-officedocument.presentationml.slide+xml"/>
  <Override PartName="/ppt/slides/slide156.xml" ContentType="application/vnd.openxmlformats-officedocument.presentationml.slide+xml"/>
  <Override PartName="/ppt/notesSlides/notesSlide25.xml" ContentType="application/vnd.openxmlformats-officedocument.presentationml.notesSlide+xml"/>
  <Override PartName="/ppt/slides/slide77.xml" ContentType="application/vnd.openxmlformats-officedocument.presentationml.slide+xml"/>
  <Override PartName="/ppt/notesSlides/notesSlide100.xml" ContentType="application/vnd.openxmlformats-officedocument.presentationml.notesSlide+xml"/>
  <Override PartName="/ppt/slides/slide101.xml" ContentType="application/vnd.openxmlformats-officedocument.presentationml.slide+xml"/>
  <Override PartName="/ppt/slides/slide22.xml" ContentType="application/vnd.openxmlformats-officedocument.presentationml.slide+xml"/>
  <Override PartName="/ppt/notesSlides/notesSlide86.xml" ContentType="application/vnd.openxmlformats-officedocument.presentationml.notesSlide+xml"/>
  <Override PartName="/ppt/notesSlides/notesSlide128.xml" ContentType="application/vnd.openxmlformats-officedocument.presentationml.notesSlide+xml"/>
  <Override PartName="/ppt/slides/slide231.xml" ContentType="application/vnd.openxmlformats-officedocument.presentationml.slide+xml"/>
  <Override PartName="/ppt/slides/slide162.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notesSlides/notesSlide92.xml" ContentType="application/vnd.openxmlformats-officedocument.presentationml.notesSlide+xml"/>
  <Override PartName="/ppt/slideLayouts/slideLayout13.xml" ContentType="application/vnd.openxmlformats-officedocument.presentationml.slideLayout+xml"/>
  <Override PartName="/ppt/slides/slide8.xml" ContentType="application/vnd.openxmlformats-officedocument.presentationml.slide+xml"/>
  <Override PartName="/ppt/slides/slide12.xml" ContentType="application/vnd.openxmlformats-officedocument.presentationml.slide+xml"/>
  <Override PartName="/ppt/notesSlides/notesSlide118.xml" ContentType="application/vnd.openxmlformats-officedocument.presentationml.notesSlide+xml"/>
  <Override PartName="/ppt/slides/slide119.xml" ContentType="application/vnd.openxmlformats-officedocument.presentationml.slide+xml"/>
  <Override PartName="/ppt/slides/slide152.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124.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Override PartName="/ppt/tags/tag3.xml" ContentType="application/vnd.openxmlformats-officedocument.presentationml.tags+xml"/>
  <Override PartName="/ppt/slides/slide46.xml" ContentType="application/vnd.openxmlformats-officedocument.presentationml.slide+xml"/>
  <Override PartName="/ppt/slides/slide10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55.xml" ContentType="application/vnd.openxmlformats-officedocument.presentationml.notesSlide+xml"/>
  <Override PartName="/ppt/notesSlides/notesSlide130.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notesSlides/notesSlide114.xml" ContentType="application/vnd.openxmlformats-officedocument.presentationml.notesSlide+xml"/>
  <Override PartName="/ppt/slides/slide115.xml" ContentType="application/vnd.openxmlformats-officedocument.presentationml.slide+xml"/>
  <Override PartName="/ppt/slides/slide36.xml" ContentType="application/vnd.openxmlformats-officedocument.presentationml.slide+xml"/>
  <Override PartName="/ppt/slides/slide192.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76.xml" ContentType="application/vnd.openxmlformats-officedocument.presentationml.slide+xml"/>
  <Override PartName="/ppt/notesSlides/notesSlide45.xml" ContentType="application/vnd.openxmlformats-officedocument.presentationml.notesSlide+xml"/>
  <Override PartName="/ppt/slides/slide97.xml" ContentType="application/vnd.openxmlformats-officedocument.presentationml.slide+xml"/>
  <Override PartName="/ppt/notesSlides/notesSlide120.xml" ContentType="application/vnd.openxmlformats-officedocument.presentationml.notesSlide+xml"/>
  <Override PartName="/ppt/slides/slide121.xml" ContentType="application/vnd.openxmlformats-officedocument.presentationml.slide+xml"/>
  <Override PartName="/ppt/slides/slide42.xml" ContentType="application/vnd.openxmlformats-officedocument.presentationml.slide+xml"/>
  <Override PartName="/ppt/slides/slide218.xml" ContentType="application/vnd.openxmlformats-officedocument.presentationml.slide+xml"/>
  <Override PartName="/ppt/slides/slide105.xml" ContentType="application/vnd.openxmlformats-officedocument.presentationml.slide+xml"/>
  <Override PartName="/ppt/slides/slide149.xml" ContentType="application/vnd.openxmlformats-officedocument.presentationml.slide+xml"/>
  <Override PartName="/ppt/slides/slide182.xml" ContentType="application/vnd.openxmlformats-officedocument.presentationml.slide+xml"/>
  <Override PartName="/ppt/notesSlides/notesSlide51.xml" ContentType="application/vnd.openxmlformats-officedocument.presentationml.notesSlide+xml"/>
  <Override PartName="/ppt/notesSlides/notesSlide110.xml" ContentType="application/vnd.openxmlformats-officedocument.presentationml.notesSlide+xml"/>
  <Override PartName="/ppt/notesSlides/notesSlide79.xml" ContentType="application/vnd.openxmlformats-officedocument.presentationml.notesSlide+xml"/>
  <Override PartName="/ppt/slides/slide111.xml" ContentType="application/vnd.openxmlformats-officedocument.presentationml.slide+xml"/>
  <Override PartName="/ppt/slides/slide32.xml" ContentType="application/vnd.openxmlformats-officedocument.presentationml.slide+xml"/>
  <Override PartName="/ppt/slides/slide208.xml" ContentType="application/vnd.openxmlformats-officedocument.presentationml.slide+xml"/>
  <Override PartName="/ppt/notesSlides/notesSlide138.xml" ContentType="application/vnd.openxmlformats-officedocument.presentationml.notesSlide+xml"/>
  <Override PartName="/ppt/slides/slide139.xml" ContentType="application/vnd.openxmlformats-officedocument.presentationml.slide+xml"/>
  <Override PartName="/ppt/slides/slide172.xml" ContentType="application/vnd.openxmlformats-officedocument.presentationml.slide+xml"/>
  <Override PartName="/ppt/notesSlides/notesSlide41.xml" ContentType="application/vnd.openxmlformats-officedocument.presentationml.notesSlide+xml"/>
  <Override PartName="/ppt/notesSlides/notesSlide69.xml" ContentType="application/vnd.openxmlformats-officedocument.presentationml.notesSlide+xml"/>
  <Override PartName="/ppt/slides/slide214.xml" ContentType="application/vnd.openxmlformats-officedocument.presentationml.slide+xml"/>
  <Override PartName="/ppt/slideLayouts/slideLayout23.xml" ContentType="application/vnd.openxmlformats-officedocument.presentationml.slideLayout+xml"/>
  <Override PartName="/ppt/slides/slide145.xml" ContentType="application/vnd.openxmlformats-officedocument.presentationml.slide+xml"/>
  <Override PartName="/ppt/slides/slide66.xml" ContentType="application/vnd.openxmlformats-officedocument.presentationml.slide+xml"/>
  <Override PartName="/ppt/notesSlides/notesSlide5.xml" ContentType="application/vnd.openxmlformats-officedocument.presentationml.notesSlide+xml"/>
  <Override PartName="/ppt/slides/slide129.xml" ContentType="application/vnd.openxmlformats-officedocument.presentationml.slide+xml"/>
  <Override PartName="/ppt/notesSlides/notesSlide75.xml" ContentType="application/vnd.openxmlformats-officedocument.presentationml.notesSlide+xml"/>
  <Override PartName="/ppt/slides/slide220.xml" ContentType="application/vnd.openxmlformats-officedocument.presentationml.slide+xml"/>
  <Override PartName="/ppt/notesSlides/notesSlide134.xml" ContentType="application/vnd.openxmlformats-officedocument.presentationml.notesSlide+xml"/>
  <Override PartName="/ppt/slides/slide204.xml" ContentType="application/vnd.openxmlformats-officedocument.presentationml.slide+xml"/>
  <Override PartName="/ppt/slides/slide135.xml" ContentType="application/vnd.openxmlformats-officedocument.presentationml.slide+xml"/>
  <Override PartName="/ppt/slides/slide56.xml" ContentType="application/vnd.openxmlformats-officedocument.presentationml.slide+xml"/>
  <Override PartName="/ppt/slides/slide196.xml" ContentType="application/vnd.openxmlformats-officedocument.presentationml.slide+xml"/>
  <Override PartName="/ppt/notesSlides/notesSlide107.xml" ContentType="application/vnd.openxmlformats-officedocument.presentationml.notesSlide+xml"/>
  <Override PartName="/ppt/notesSlides/notesSlide65.xml" ContentType="application/vnd.openxmlformats-officedocument.presentationml.notesSlide+xml"/>
  <Override PartName="/ppt/notesSlides/notesSlide140.xml" ContentType="application/vnd.openxmlformats-officedocument.presentationml.notesSlide+xml"/>
  <Override PartName="/ppt/slides/slide210.xml" ContentType="application/vnd.openxmlformats-officedocument.presentationml.slide+xml"/>
  <Override PartName="/ppt/slides/slide141.xml" ContentType="application/vnd.openxmlformats-officedocument.presentationml.slide+xml"/>
  <Override PartName="/ppt/slides/slide29.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slides/slide238.xml" ContentType="application/vnd.openxmlformats-officedocument.presentationml.slide+xml"/>
  <Override PartName="/ppt/notesSlides/notesSlide1.xml" ContentType="application/vnd.openxmlformats-officedocument.presentationml.notesSlide+xml"/>
  <Override PartName="/ppt/slides/slide169.xml" ContentType="application/vnd.openxmlformats-officedocument.presentationml.slide+xml"/>
  <Override PartName="/ppt/notesSlides/notesSlide71.xml" ContentType="application/vnd.openxmlformats-officedocument.presentationml.notesSlide+xml"/>
  <Override PartName="/ppt/notesSlides/notesSlide99.xml" ContentType="application/vnd.openxmlformats-officedocument.presentationml.notesSlide+xml"/>
  <Override PartName="/ppt/slides/slide200.xml" ContentType="application/vnd.openxmlformats-officedocument.presentationml.slide+xml"/>
  <Override PartName="/ppt/presentation.xml" ContentType="application/vnd.openxmlformats-officedocument.presentationml.presentation.main+xml"/>
  <Override PartName="/ppt/slides/slide131.xml" ContentType="application/vnd.openxmlformats-officedocument.presentationml.slide+xml"/>
  <Override PartName="/ppt/slides/slide19.xml" ContentType="application/vnd.openxmlformats-officedocument.presentationml.slide+xml"/>
  <Override PartName="/ppt/slides/slide52.xml" ContentType="application/vnd.openxmlformats-officedocument.presentationml.slide+xml"/>
  <Override PartName="/ppt/slides/slide228.xml" ContentType="application/vnd.openxmlformats-officedocument.presentationml.slide+xml"/>
  <Override PartName="/ppt/slides/slide159.xml" ContentType="application/vnd.openxmlformats-officedocument.presentationml.slide+xml"/>
  <Override PartName="/ppt/notesSlides/notesSlide28.xml" ContentType="application/vnd.openxmlformats-officedocument.presentationml.notesSlide+xml"/>
  <Override PartName="/ppt/notesSlides/notesSlide103.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notesSlides/notesSlide89.xml" ContentType="application/vnd.openxmlformats-officedocument.presentationml.notesSlide+xml"/>
  <Override PartName="/ppt/slides/slide234.xml" ContentType="application/vnd.openxmlformats-officedocument.presentationml.slide+xml"/>
  <Override PartName="/ppt/slides/slide165.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notesSlides/notesSlide18.xml" ContentType="application/vnd.openxmlformats-officedocument.presentationml.notesSlide+xml"/>
  <Override PartName="/ppt/notesSlides/notesSlide9.xml" ContentType="application/vnd.openxmlformats-officedocument.presentationml.notesSlide+xml"/>
  <Override PartName="/ppt/notesSlides/notesSlide95.xml" ContentType="application/vnd.openxmlformats-officedocument.presentationml.notesSlide+xml"/>
  <Override PartName="/ppt/slideLayouts/slideLayout16.xml" ContentType="application/vnd.openxmlformats-officedocument.presentationml.slideLayout+xml"/>
  <Override PartName="/ppt/slides/slide240.xml" ContentType="application/vnd.openxmlformats-officedocument.presentationml.slide+xml"/>
  <Override PartName="/ppt/slides/slide15.xml" ContentType="application/vnd.openxmlformats-officedocument.presentationml.slide+xml"/>
  <Override PartName="/ppt/slides/slide224.xml" ContentType="application/vnd.openxmlformats-officedocument.presentationml.slide+xml"/>
  <Override PartName="/ppt/slides/slide92.xml" ContentType="application/vnd.openxmlformats-officedocument.presentationml.slide+xml"/>
  <Override PartName="/ppt/slides/slide155.xml" ContentType="application/vnd.openxmlformats-officedocument.presentationml.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Masters/slideMaster2.xml" ContentType="application/vnd.openxmlformats-officedocument.presentationml.slideMaster+xml"/>
  <Override PartName="/ppt/slides/slide21.xml" ContentType="application/vnd.openxmlformats-officedocument.presentationml.slide+xml"/>
  <Override PartName="/ppt/notesSlides/notesSlide85.xml" ContentType="application/vnd.openxmlformats-officedocument.presentationml.notesSlide+xml"/>
  <Override PartName="/ppt/notesSlides/notesSlide127.xml" ContentType="application/vnd.openxmlformats-officedocument.presentationml.notesSlide+xml"/>
  <Override PartName="/ppt/slides/slide128.xml" ContentType="application/vnd.openxmlformats-officedocument.presentationml.slide+xml"/>
  <Override PartName="/ppt/slides/slide230.xml" ContentType="application/vnd.openxmlformats-officedocument.presentationml.slide+xml"/>
  <Override PartName="/ppt/slides/slide161.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Override PartName="/ppt/notesSlides/notesSlide14.xml" ContentType="application/vnd.openxmlformats-officedocument.presentationml.notesSlide+xml"/>
  <Override PartName="/ppt/slides/slide189.xml" ContentType="application/vnd.openxmlformats-officedocument.presentationml.slide+xml"/>
  <Override PartName="/ppt/notesSlides/notesSlide58.xml" ContentType="application/vnd.openxmlformats-officedocument.presentationml.notesSlide+xml"/>
  <Override PartName="/ppt/notesSlides/notesSlide91.xml" ContentType="application/vnd.openxmlformats-officedocument.presentationml.notesSlide+xml"/>
  <Override PartName="/ppt/slides/slide7.xml" ContentType="application/vnd.openxmlformats-officedocument.presentationml.slide+xml"/>
  <Override PartName="/ppt/slideLayouts/slideLayout12.xml" ContentType="application/vnd.openxmlformats-officedocument.presentationml.slideLayout+xml"/>
  <Override PartName="/ppt/slides/slide11.xml" ContentType="application/vnd.openxmlformats-officedocument.presentationml.slide+xml"/>
  <Override PartName="/ppt/notesSlides/notesSlide117.xml" ContentType="application/vnd.openxmlformats-officedocument.presentationml.notesSlide+xml"/>
  <Override PartName="/ppt/slides/slide118.xml" ContentType="application/vnd.openxmlformats-officedocument.presentationml.slide+xml"/>
  <Override PartName="/ppt/slides/slide151.xml" ContentType="application/vnd.openxmlformats-officedocument.presentationml.slide+xml"/>
  <Override PartName="/ppt/slides/slide39.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 id="2147483675" r:id="rId2"/>
  </p:sldMasterIdLst>
  <p:notesMasterIdLst>
    <p:notesMasterId r:id="rId243"/>
  </p:notesMasterIdLst>
  <p:sldIdLst>
    <p:sldId id="379" r:id="rId3"/>
    <p:sldId id="381" r:id="rId4"/>
    <p:sldId id="329" r:id="rId5"/>
    <p:sldId id="393" r:id="rId6"/>
    <p:sldId id="382" r:id="rId7"/>
    <p:sldId id="403" r:id="rId8"/>
    <p:sldId id="402" r:id="rId9"/>
    <p:sldId id="383" r:id="rId10"/>
    <p:sldId id="594" r:id="rId11"/>
    <p:sldId id="405" r:id="rId12"/>
    <p:sldId id="406" r:id="rId13"/>
    <p:sldId id="407" r:id="rId14"/>
    <p:sldId id="392" r:id="rId15"/>
    <p:sldId id="401" r:id="rId16"/>
    <p:sldId id="395" r:id="rId17"/>
    <p:sldId id="409" r:id="rId18"/>
    <p:sldId id="410" r:id="rId19"/>
    <p:sldId id="411" r:id="rId20"/>
    <p:sldId id="412" r:id="rId21"/>
    <p:sldId id="708" r:id="rId22"/>
    <p:sldId id="709" r:id="rId23"/>
    <p:sldId id="710" r:id="rId24"/>
    <p:sldId id="711" r:id="rId25"/>
    <p:sldId id="712" r:id="rId26"/>
    <p:sldId id="713" r:id="rId27"/>
    <p:sldId id="714" r:id="rId28"/>
    <p:sldId id="715" r:id="rId29"/>
    <p:sldId id="330" r:id="rId30"/>
    <p:sldId id="331" r:id="rId31"/>
    <p:sldId id="416" r:id="rId32"/>
    <p:sldId id="417" r:id="rId33"/>
    <p:sldId id="336" r:id="rId34"/>
    <p:sldId id="337" r:id="rId35"/>
    <p:sldId id="421" r:id="rId36"/>
    <p:sldId id="422" r:id="rId37"/>
    <p:sldId id="423" r:id="rId38"/>
    <p:sldId id="424" r:id="rId39"/>
    <p:sldId id="425" r:id="rId40"/>
    <p:sldId id="426" r:id="rId41"/>
    <p:sldId id="338" r:id="rId42"/>
    <p:sldId id="339" r:id="rId43"/>
    <p:sldId id="340" r:id="rId44"/>
    <p:sldId id="341" r:id="rId45"/>
    <p:sldId id="342" r:id="rId46"/>
    <p:sldId id="345" r:id="rId47"/>
    <p:sldId id="343" r:id="rId48"/>
    <p:sldId id="346" r:id="rId49"/>
    <p:sldId id="344" r:id="rId50"/>
    <p:sldId id="360" r:id="rId51"/>
    <p:sldId id="375" r:id="rId52"/>
    <p:sldId id="362" r:id="rId53"/>
    <p:sldId id="385" r:id="rId54"/>
    <p:sldId id="386" r:id="rId55"/>
    <p:sldId id="427" r:id="rId56"/>
    <p:sldId id="428" r:id="rId57"/>
    <p:sldId id="431" r:id="rId58"/>
    <p:sldId id="433" r:id="rId59"/>
    <p:sldId id="434" r:id="rId60"/>
    <p:sldId id="303" r:id="rId61"/>
    <p:sldId id="304" r:id="rId62"/>
    <p:sldId id="334" r:id="rId63"/>
    <p:sldId id="389" r:id="rId64"/>
    <p:sldId id="368" r:id="rId65"/>
    <p:sldId id="369" r:id="rId66"/>
    <p:sldId id="595" r:id="rId67"/>
    <p:sldId id="597" r:id="rId68"/>
    <p:sldId id="598" r:id="rId69"/>
    <p:sldId id="600" r:id="rId70"/>
    <p:sldId id="601" r:id="rId71"/>
    <p:sldId id="602" r:id="rId72"/>
    <p:sldId id="391" r:id="rId73"/>
    <p:sldId id="554" r:id="rId74"/>
    <p:sldId id="557" r:id="rId75"/>
    <p:sldId id="612" r:id="rId76"/>
    <p:sldId id="556" r:id="rId77"/>
    <p:sldId id="605" r:id="rId78"/>
    <p:sldId id="607" r:id="rId79"/>
    <p:sldId id="613" r:id="rId80"/>
    <p:sldId id="614" r:id="rId81"/>
    <p:sldId id="615" r:id="rId82"/>
    <p:sldId id="616" r:id="rId83"/>
    <p:sldId id="617" r:id="rId84"/>
    <p:sldId id="618" r:id="rId85"/>
    <p:sldId id="559" r:id="rId86"/>
    <p:sldId id="619" r:id="rId87"/>
    <p:sldId id="620" r:id="rId88"/>
    <p:sldId id="623" r:id="rId89"/>
    <p:sldId id="624" r:id="rId90"/>
    <p:sldId id="609" r:id="rId91"/>
    <p:sldId id="638" r:id="rId92"/>
    <p:sldId id="640" r:id="rId93"/>
    <p:sldId id="642" r:id="rId94"/>
    <p:sldId id="643" r:id="rId95"/>
    <p:sldId id="903" r:id="rId96"/>
    <p:sldId id="653" r:id="rId97"/>
    <p:sldId id="654" r:id="rId98"/>
    <p:sldId id="658" r:id="rId99"/>
    <p:sldId id="659" r:id="rId100"/>
    <p:sldId id="661" r:id="rId101"/>
    <p:sldId id="662" r:id="rId102"/>
    <p:sldId id="668" r:id="rId103"/>
    <p:sldId id="671" r:id="rId104"/>
    <p:sldId id="672" r:id="rId105"/>
    <p:sldId id="673" r:id="rId106"/>
    <p:sldId id="676" r:id="rId107"/>
    <p:sldId id="680" r:id="rId108"/>
    <p:sldId id="573" r:id="rId109"/>
    <p:sldId id="574" r:id="rId110"/>
    <p:sldId id="575" r:id="rId111"/>
    <p:sldId id="576" r:id="rId112"/>
    <p:sldId id="582" r:id="rId113"/>
    <p:sldId id="684" r:id="rId114"/>
    <p:sldId id="963" r:id="rId115"/>
    <p:sldId id="960" r:id="rId116"/>
    <p:sldId id="961" r:id="rId117"/>
    <p:sldId id="962" r:id="rId118"/>
    <p:sldId id="957" r:id="rId119"/>
    <p:sldId id="958" r:id="rId120"/>
    <p:sldId id="959" r:id="rId121"/>
    <p:sldId id="964" r:id="rId122"/>
    <p:sldId id="805" r:id="rId123"/>
    <p:sldId id="687" r:id="rId124"/>
    <p:sldId id="688" r:id="rId125"/>
    <p:sldId id="689" r:id="rId126"/>
    <p:sldId id="690" r:id="rId127"/>
    <p:sldId id="691" r:id="rId128"/>
    <p:sldId id="692" r:id="rId129"/>
    <p:sldId id="693" r:id="rId130"/>
    <p:sldId id="694" r:id="rId131"/>
    <p:sldId id="695" r:id="rId132"/>
    <p:sldId id="696" r:id="rId133"/>
    <p:sldId id="697" r:id="rId134"/>
    <p:sldId id="966" r:id="rId135"/>
    <p:sldId id="967" r:id="rId136"/>
    <p:sldId id="982" r:id="rId137"/>
    <p:sldId id="981" r:id="rId138"/>
    <p:sldId id="968" r:id="rId139"/>
    <p:sldId id="969" r:id="rId140"/>
    <p:sldId id="764" r:id="rId141"/>
    <p:sldId id="700" r:id="rId142"/>
    <p:sldId id="728" r:id="rId143"/>
    <p:sldId id="730" r:id="rId144"/>
    <p:sldId id="766" r:id="rId145"/>
    <p:sldId id="767" r:id="rId146"/>
    <p:sldId id="769" r:id="rId147"/>
    <p:sldId id="806" r:id="rId148"/>
    <p:sldId id="807" r:id="rId149"/>
    <p:sldId id="808" r:id="rId150"/>
    <p:sldId id="809" r:id="rId151"/>
    <p:sldId id="810" r:id="rId152"/>
    <p:sldId id="811" r:id="rId153"/>
    <p:sldId id="812" r:id="rId154"/>
    <p:sldId id="813" r:id="rId155"/>
    <p:sldId id="814" r:id="rId156"/>
    <p:sldId id="815" r:id="rId157"/>
    <p:sldId id="816" r:id="rId158"/>
    <p:sldId id="817" r:id="rId159"/>
    <p:sldId id="818" r:id="rId160"/>
    <p:sldId id="819" r:id="rId161"/>
    <p:sldId id="820" r:id="rId162"/>
    <p:sldId id="970" r:id="rId163"/>
    <p:sldId id="821" r:id="rId164"/>
    <p:sldId id="822" r:id="rId165"/>
    <p:sldId id="823" r:id="rId166"/>
    <p:sldId id="824" r:id="rId167"/>
    <p:sldId id="825" r:id="rId168"/>
    <p:sldId id="979" r:id="rId169"/>
    <p:sldId id="980" r:id="rId170"/>
    <p:sldId id="826" r:id="rId171"/>
    <p:sldId id="827" r:id="rId172"/>
    <p:sldId id="828" r:id="rId173"/>
    <p:sldId id="829" r:id="rId174"/>
    <p:sldId id="830" r:id="rId175"/>
    <p:sldId id="831" r:id="rId176"/>
    <p:sldId id="832" r:id="rId177"/>
    <p:sldId id="833" r:id="rId178"/>
    <p:sldId id="834" r:id="rId179"/>
    <p:sldId id="837" r:id="rId180"/>
    <p:sldId id="838" r:id="rId181"/>
    <p:sldId id="839" r:id="rId182"/>
    <p:sldId id="840" r:id="rId183"/>
    <p:sldId id="851" r:id="rId184"/>
    <p:sldId id="852" r:id="rId185"/>
    <p:sldId id="853" r:id="rId186"/>
    <p:sldId id="971" r:id="rId187"/>
    <p:sldId id="972" r:id="rId188"/>
    <p:sldId id="854" r:id="rId189"/>
    <p:sldId id="855" r:id="rId190"/>
    <p:sldId id="856" r:id="rId191"/>
    <p:sldId id="857" r:id="rId192"/>
    <p:sldId id="858" r:id="rId193"/>
    <p:sldId id="859" r:id="rId194"/>
    <p:sldId id="860" r:id="rId195"/>
    <p:sldId id="861" r:id="rId196"/>
    <p:sldId id="862" r:id="rId197"/>
    <p:sldId id="863" r:id="rId198"/>
    <p:sldId id="864" r:id="rId199"/>
    <p:sldId id="865" r:id="rId200"/>
    <p:sldId id="879" r:id="rId201"/>
    <p:sldId id="880" r:id="rId202"/>
    <p:sldId id="881" r:id="rId203"/>
    <p:sldId id="882" r:id="rId204"/>
    <p:sldId id="883" r:id="rId205"/>
    <p:sldId id="884" r:id="rId206"/>
    <p:sldId id="885" r:id="rId207"/>
    <p:sldId id="886" r:id="rId208"/>
    <p:sldId id="887" r:id="rId209"/>
    <p:sldId id="888" r:id="rId210"/>
    <p:sldId id="889" r:id="rId211"/>
    <p:sldId id="977" r:id="rId212"/>
    <p:sldId id="978" r:id="rId213"/>
    <p:sldId id="975" r:id="rId214"/>
    <p:sldId id="976" r:id="rId215"/>
    <p:sldId id="890" r:id="rId216"/>
    <p:sldId id="891" r:id="rId217"/>
    <p:sldId id="892" r:id="rId218"/>
    <p:sldId id="893" r:id="rId219"/>
    <p:sldId id="894" r:id="rId220"/>
    <p:sldId id="768" r:id="rId221"/>
    <p:sldId id="895" r:id="rId222"/>
    <p:sldId id="896" r:id="rId223"/>
    <p:sldId id="897" r:id="rId224"/>
    <p:sldId id="743" r:id="rId225"/>
    <p:sldId id="744" r:id="rId226"/>
    <p:sldId id="745" r:id="rId227"/>
    <p:sldId id="902" r:id="rId228"/>
    <p:sldId id="746" r:id="rId229"/>
    <p:sldId id="747" r:id="rId230"/>
    <p:sldId id="748" r:id="rId231"/>
    <p:sldId id="765" r:id="rId232"/>
    <p:sldId id="783" r:id="rId233"/>
    <p:sldId id="784" r:id="rId234"/>
    <p:sldId id="785" r:id="rId235"/>
    <p:sldId id="776" r:id="rId236"/>
    <p:sldId id="786" r:id="rId237"/>
    <p:sldId id="787" r:id="rId238"/>
    <p:sldId id="788" r:id="rId239"/>
    <p:sldId id="789" r:id="rId240"/>
    <p:sldId id="790" r:id="rId241"/>
    <p:sldId id="763" r:id="rId2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charset="0"/>
        <a:ea typeface="+mn-ea"/>
        <a:cs typeface="+mn-cs"/>
      </a:defRPr>
    </a:lvl1pPr>
    <a:lvl2pPr marL="457200" algn="l" rtl="0" eaLnBrk="0" fontAlgn="base" hangingPunct="0">
      <a:spcBef>
        <a:spcPct val="0"/>
      </a:spcBef>
      <a:spcAft>
        <a:spcPct val="0"/>
      </a:spcAft>
      <a:defRPr kern="1200">
        <a:solidFill>
          <a:schemeClr val="tx1"/>
        </a:solidFill>
        <a:latin typeface="Comic Sans MS" charset="0"/>
        <a:ea typeface="+mn-ea"/>
        <a:cs typeface="+mn-cs"/>
      </a:defRPr>
    </a:lvl2pPr>
    <a:lvl3pPr marL="914400" algn="l" rtl="0" eaLnBrk="0" fontAlgn="base" hangingPunct="0">
      <a:spcBef>
        <a:spcPct val="0"/>
      </a:spcBef>
      <a:spcAft>
        <a:spcPct val="0"/>
      </a:spcAft>
      <a:defRPr kern="1200">
        <a:solidFill>
          <a:schemeClr val="tx1"/>
        </a:solidFill>
        <a:latin typeface="Comic Sans MS" charset="0"/>
        <a:ea typeface="+mn-ea"/>
        <a:cs typeface="+mn-cs"/>
      </a:defRPr>
    </a:lvl3pPr>
    <a:lvl4pPr marL="1371600" algn="l" rtl="0" eaLnBrk="0" fontAlgn="base" hangingPunct="0">
      <a:spcBef>
        <a:spcPct val="0"/>
      </a:spcBef>
      <a:spcAft>
        <a:spcPct val="0"/>
      </a:spcAft>
      <a:defRPr kern="1200">
        <a:solidFill>
          <a:schemeClr val="tx1"/>
        </a:solidFill>
        <a:latin typeface="Comic Sans MS" charset="0"/>
        <a:ea typeface="+mn-ea"/>
        <a:cs typeface="+mn-cs"/>
      </a:defRPr>
    </a:lvl4pPr>
    <a:lvl5pPr marL="1828800" algn="l" rtl="0" eaLnBrk="0" fontAlgn="base" hangingPunct="0">
      <a:spcBef>
        <a:spcPct val="0"/>
      </a:spcBef>
      <a:spcAft>
        <a:spcPct val="0"/>
      </a:spcAft>
      <a:defRPr kern="1200">
        <a:solidFill>
          <a:schemeClr val="tx1"/>
        </a:solidFill>
        <a:latin typeface="Comic Sans MS" charset="0"/>
        <a:ea typeface="+mn-ea"/>
        <a:cs typeface="+mn-cs"/>
      </a:defRPr>
    </a:lvl5pPr>
    <a:lvl6pPr marL="2286000" algn="l" defTabSz="457200" rtl="0" eaLnBrk="1" latinLnBrk="0" hangingPunct="1">
      <a:defRPr kern="1200">
        <a:solidFill>
          <a:schemeClr val="tx1"/>
        </a:solidFill>
        <a:latin typeface="Comic Sans MS" charset="0"/>
        <a:ea typeface="+mn-ea"/>
        <a:cs typeface="+mn-cs"/>
      </a:defRPr>
    </a:lvl6pPr>
    <a:lvl7pPr marL="2743200" algn="l" defTabSz="457200" rtl="0" eaLnBrk="1" latinLnBrk="0" hangingPunct="1">
      <a:defRPr kern="1200">
        <a:solidFill>
          <a:schemeClr val="tx1"/>
        </a:solidFill>
        <a:latin typeface="Comic Sans MS" charset="0"/>
        <a:ea typeface="+mn-ea"/>
        <a:cs typeface="+mn-cs"/>
      </a:defRPr>
    </a:lvl7pPr>
    <a:lvl8pPr marL="3200400" algn="l" defTabSz="457200" rtl="0" eaLnBrk="1" latinLnBrk="0" hangingPunct="1">
      <a:defRPr kern="1200">
        <a:solidFill>
          <a:schemeClr val="tx1"/>
        </a:solidFill>
        <a:latin typeface="Comic Sans MS" charset="0"/>
        <a:ea typeface="+mn-ea"/>
        <a:cs typeface="+mn-cs"/>
      </a:defRPr>
    </a:lvl8pPr>
    <a:lvl9pPr marL="3657600" algn="l" defTabSz="457200" rtl="0" eaLnBrk="1" latinLnBrk="0" hangingPunct="1">
      <a:defRPr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DDDDDD"/>
    <a:srgbClr val="FFCCFF"/>
    <a:srgbClr val="FF99CC"/>
    <a:srgbClr val="CCFFFF"/>
    <a:srgbClr val="FF0000"/>
    <a:srgbClr val="00CC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p:cViewPr varScale="1">
        <p:scale>
          <a:sx n="165" d="100"/>
          <a:sy n="165" d="100"/>
        </p:scale>
        <p:origin x="-82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28792"/>
    </p:cViewPr>
  </p:sorterViewPr>
  <p:gridSpacing cx="73736200" cy="73736200"/>
</p:viewPr>
</file>

<file path=ppt/_rels/presentation.xml.rels><?xml version="1.0" encoding="UTF-8" standalone="yes"?>
<Relationships xmlns="http://schemas.openxmlformats.org/package/2006/relationships"><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214" Type="http://schemas.openxmlformats.org/officeDocument/2006/relationships/slide" Target="slides/slide212.xml"/><Relationship Id="rId215" Type="http://schemas.openxmlformats.org/officeDocument/2006/relationships/slide" Target="slides/slide213.xml"/><Relationship Id="rId216" Type="http://schemas.openxmlformats.org/officeDocument/2006/relationships/slide" Target="slides/slide214.xml"/><Relationship Id="rId217" Type="http://schemas.openxmlformats.org/officeDocument/2006/relationships/slide" Target="slides/slide215.xml"/><Relationship Id="rId218" Type="http://schemas.openxmlformats.org/officeDocument/2006/relationships/slide" Target="slides/slide216.xml"/><Relationship Id="rId219" Type="http://schemas.openxmlformats.org/officeDocument/2006/relationships/slide" Target="slides/slide21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220" Type="http://schemas.openxmlformats.org/officeDocument/2006/relationships/slide" Target="slides/slide218.xml"/><Relationship Id="rId221" Type="http://schemas.openxmlformats.org/officeDocument/2006/relationships/slide" Target="slides/slide219.xml"/><Relationship Id="rId222" Type="http://schemas.openxmlformats.org/officeDocument/2006/relationships/slide" Target="slides/slide220.xml"/><Relationship Id="rId223" Type="http://schemas.openxmlformats.org/officeDocument/2006/relationships/slide" Target="slides/slide221.xml"/><Relationship Id="rId224" Type="http://schemas.openxmlformats.org/officeDocument/2006/relationships/slide" Target="slides/slide222.xml"/><Relationship Id="rId225" Type="http://schemas.openxmlformats.org/officeDocument/2006/relationships/slide" Target="slides/slide223.xml"/><Relationship Id="rId226" Type="http://schemas.openxmlformats.org/officeDocument/2006/relationships/slide" Target="slides/slide224.xml"/><Relationship Id="rId227" Type="http://schemas.openxmlformats.org/officeDocument/2006/relationships/slide" Target="slides/slide225.xml"/><Relationship Id="rId228" Type="http://schemas.openxmlformats.org/officeDocument/2006/relationships/slide" Target="slides/slide226.xml"/><Relationship Id="rId229" Type="http://schemas.openxmlformats.org/officeDocument/2006/relationships/slide" Target="slides/slide227.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40" Type="http://schemas.openxmlformats.org/officeDocument/2006/relationships/slide" Target="slides/slide138.xml"/><Relationship Id="rId141" Type="http://schemas.openxmlformats.org/officeDocument/2006/relationships/slide" Target="slides/slide139.xml"/><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230" Type="http://schemas.openxmlformats.org/officeDocument/2006/relationships/slide" Target="slides/slide228.xml"/><Relationship Id="rId231" Type="http://schemas.openxmlformats.org/officeDocument/2006/relationships/slide" Target="slides/slide229.xml"/><Relationship Id="rId232" Type="http://schemas.openxmlformats.org/officeDocument/2006/relationships/slide" Target="slides/slide230.xml"/><Relationship Id="rId233" Type="http://schemas.openxmlformats.org/officeDocument/2006/relationships/slide" Target="slides/slide231.xml"/><Relationship Id="rId234" Type="http://schemas.openxmlformats.org/officeDocument/2006/relationships/slide" Target="slides/slide232.xml"/><Relationship Id="rId235" Type="http://schemas.openxmlformats.org/officeDocument/2006/relationships/slide" Target="slides/slide233.xml"/><Relationship Id="rId236" Type="http://schemas.openxmlformats.org/officeDocument/2006/relationships/slide" Target="slides/slide234.xml"/><Relationship Id="rId237" Type="http://schemas.openxmlformats.org/officeDocument/2006/relationships/slide" Target="slides/slide235.xml"/><Relationship Id="rId238" Type="http://schemas.openxmlformats.org/officeDocument/2006/relationships/slide" Target="slides/slide236.xml"/><Relationship Id="rId239" Type="http://schemas.openxmlformats.org/officeDocument/2006/relationships/slide" Target="slides/slide2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240" Type="http://schemas.openxmlformats.org/officeDocument/2006/relationships/slide" Target="slides/slide238.xml"/><Relationship Id="rId241" Type="http://schemas.openxmlformats.org/officeDocument/2006/relationships/slide" Target="slides/slide239.xml"/><Relationship Id="rId242" Type="http://schemas.openxmlformats.org/officeDocument/2006/relationships/slide" Target="slides/slide240.xml"/><Relationship Id="rId243" Type="http://schemas.openxmlformats.org/officeDocument/2006/relationships/notesMaster" Target="notesMasters/notesMaster1.xml"/><Relationship Id="rId244" Type="http://schemas.openxmlformats.org/officeDocument/2006/relationships/printerSettings" Target="printerSettings/printerSettings1.bin"/><Relationship Id="rId245" Type="http://schemas.openxmlformats.org/officeDocument/2006/relationships/presProps" Target="presProps.xml"/><Relationship Id="rId246" Type="http://schemas.openxmlformats.org/officeDocument/2006/relationships/viewProps" Target="viewProps.xml"/><Relationship Id="rId247" Type="http://schemas.openxmlformats.org/officeDocument/2006/relationships/theme" Target="theme/theme1.xml"/><Relationship Id="rId248"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fld id="{F9781046-3D65-4F4D-A6BA-BE200F8ED3E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2.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3.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4.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6.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7.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1</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cap="flat"/>
        </p:spPr>
      </p:sp>
      <p:sp>
        <p:nvSpPr>
          <p:cNvPr id="16486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E20CF9B-63F8-E346-B4ED-696649A7630D}" type="slidenum">
              <a:rPr lang="en-US"/>
              <a:pPr/>
              <a:t>188</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7949810-3247-0A4D-A690-C9D5DA637DAA}" type="slidenum">
              <a:rPr lang="en-US"/>
              <a:pPr/>
              <a:t>189</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7499E05-5C69-F147-AF75-87C8F05ED62B}" type="slidenum">
              <a:rPr lang="en-US"/>
              <a:pPr/>
              <a:t>190</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1A7639B-46A3-984A-BB6D-51EF7AEB76F0}" type="slidenum">
              <a:rPr lang="en-US"/>
              <a:pPr/>
              <a:t>191</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4A48D3D-AF78-8D47-9E8D-A7B3D019A92E}" type="slidenum">
              <a:rPr lang="en-US"/>
              <a:pPr/>
              <a:t>192</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3B5FA6-BAC2-4E40-92BF-6FBEBB5FBF2C}" type="slidenum">
              <a:rPr lang="en-US"/>
              <a:pPr/>
              <a:t>193</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7DD73-D2C9-544C-8F2D-5729C48DAE31}" type="slidenum">
              <a:rPr lang="en-US"/>
              <a:pPr/>
              <a:t>194</a:t>
            </a:fld>
            <a:endParaRPr lang="en-US"/>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a:xfrm>
            <a:off x="914400" y="6262688"/>
            <a:ext cx="1195388" cy="274637"/>
          </a:xfrm>
        </p:spPr>
        <p:txBody>
          <a:bodyPr/>
          <a:lstStyle/>
          <a:p>
            <a:endParaRPr lang="en-GB"/>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68C4C5D-78BF-EA4E-894A-3B61A718750B}" type="slidenum">
              <a:rPr lang="en-US"/>
              <a:pPr/>
              <a:t>195</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7EFE826-8407-3243-958F-EFA160A2D012}" type="slidenum">
              <a:rPr lang="en-US"/>
              <a:pPr/>
              <a:t>196</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9D1868F-A4A4-B949-B375-469D38BF8BB1}" type="slidenum">
              <a:rPr lang="en-US"/>
              <a:pPr/>
              <a:t>197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1150938" y="692150"/>
            <a:ext cx="4556125" cy="3416300"/>
          </a:xfrm>
          <a:ln cap="flat"/>
        </p:spPr>
      </p:sp>
      <p:sp>
        <p:nvSpPr>
          <p:cNvPr id="16691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5EB5B7D-B3C3-AB43-8B1D-9F8F33E4B715}" type="slidenum">
              <a:rPr lang="en-US"/>
              <a:pPr/>
              <a:t>198</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6AE36A6-BE01-BB44-9338-1604592F6405}" type="slidenum">
              <a:rPr lang="en-US"/>
              <a:pPr/>
              <a:t>199</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AC5C5A1-AA90-7242-B0B9-04F48C4ED5F4}" type="slidenum">
              <a:rPr lang="en-US"/>
              <a:pPr/>
              <a:t>200</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BE64CD-32C9-4D42-AED8-B9613DE3EB8E}" type="slidenum">
              <a:rPr lang="en-US"/>
              <a:pPr/>
              <a:t>201</a:t>
            </a:fld>
            <a:endParaRPr lang="en-US"/>
          </a:p>
        </p:txBody>
      </p:sp>
      <p:sp>
        <p:nvSpPr>
          <p:cNvPr id="533506" name="Rectangle 2"/>
          <p:cNvSpPr>
            <a:spLocks noGrp="1" noChangeArrowheads="1"/>
          </p:cNvSpPr>
          <p:nvPr>
            <p:ph type="body" idx="1"/>
          </p:nvPr>
        </p:nvSpPr>
        <p:spPr bwMode="auto">
          <a:xfrm>
            <a:off x="914400" y="4038600"/>
            <a:ext cx="5029200" cy="4648200"/>
          </a:xfrm>
          <a:prstGeom prst="rect">
            <a:avLst/>
          </a:prstGeom>
          <a:noFill/>
          <a:ln>
            <a:miter lim="800000"/>
            <a:headEnd/>
            <a:tailEnd/>
          </a:ln>
        </p:spPr>
        <p:txBody>
          <a:bodyPr lIns="92057" tIns="46030" rIns="92057" bIns="46030">
            <a:prstTxWarp prst="textNoShape">
              <a:avLst/>
            </a:prstTxWarp>
          </a:bodyPr>
          <a:lstStyle/>
          <a:p>
            <a:endParaRPr lang="en-GB"/>
          </a:p>
        </p:txBody>
      </p:sp>
      <p:sp>
        <p:nvSpPr>
          <p:cNvPr id="533507" name="Rectangle 3"/>
          <p:cNvSpPr>
            <a:spLocks noGrp="1" noRot="1" noChangeAspect="1" noChangeArrowheads="1"/>
          </p:cNvSpPr>
          <p:nvPr>
            <p:ph type="sldImg"/>
          </p:nvPr>
        </p:nvSpPr>
        <p:spPr bwMode="auto">
          <a:xfrm>
            <a:off x="3394075" y="2298700"/>
            <a:ext cx="0" cy="0"/>
          </a:xfrm>
          <a:prstGeom prst="rect">
            <a:avLst/>
          </a:prstGeom>
          <a:noFill/>
          <a:ln w="12699" cap="flat">
            <a:solidFill>
              <a:schemeClr val="tx1"/>
            </a:solidFill>
            <a:miter lim="800000"/>
            <a:headEnd/>
            <a:tailEnd/>
          </a:ln>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B3475CE-6F61-064A-8AEF-2D2D1ED126A4}" type="slidenum">
              <a:rPr lang="en-US"/>
              <a:pPr/>
              <a:t>202</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0B87CA3-FDB0-9842-A13C-3DBC1924E99D}" type="slidenum">
              <a:rPr lang="en-US"/>
              <a:pPr/>
              <a:t>203</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FFE492E-FD56-C044-A1A9-B57641DC823F}" type="slidenum">
              <a:rPr lang="en-US"/>
              <a:pPr/>
              <a:t>204</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FAAA242-679E-1B41-AB7B-9EB3EE5AB07F}" type="slidenum">
              <a:rPr lang="en-US"/>
              <a:pPr/>
              <a:t>205</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8986D2A-E2F9-8543-AD47-966C33137469}" type="slidenum">
              <a:rPr lang="en-US"/>
              <a:pPr/>
              <a:t>206</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4FE3D8A-3A41-9546-B435-B9E8FDC69267}" type="slidenum">
              <a:rPr lang="en-US"/>
              <a:pPr/>
              <a:t>207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83E0582-1CD3-6F41-8B74-CBB2B235928A}" type="slidenum">
              <a:rPr lang="en-GB"/>
              <a:pPr/>
              <a:t>13</a:t>
            </a:fld>
            <a:endParaRPr lang="en-GB"/>
          </a:p>
        </p:txBody>
      </p:sp>
      <p:sp>
        <p:nvSpPr>
          <p:cNvPr id="44035" name="Rectangle 2"/>
          <p:cNvSpPr>
            <a:spLocks noChangeArrowheads="1"/>
          </p:cNvSpPr>
          <p:nvPr/>
        </p:nvSpPr>
        <p:spPr bwMode="auto">
          <a:xfrm>
            <a:off x="3885666" y="1"/>
            <a:ext cx="2972334" cy="455735"/>
          </a:xfrm>
          <a:prstGeom prst="rect">
            <a:avLst/>
          </a:prstGeom>
          <a:noFill/>
          <a:ln w="12700">
            <a:noFill/>
            <a:miter lim="800000"/>
            <a:headEnd/>
            <a:tailEnd/>
          </a:ln>
        </p:spPr>
        <p:txBody>
          <a:bodyPr wrap="none" anchor="ctr">
            <a:prstTxWarp prst="textNoShape">
              <a:avLst/>
            </a:prstTxWarp>
          </a:bodyPr>
          <a:lstStyle/>
          <a:p>
            <a:endParaRPr lang="en-US"/>
          </a:p>
        </p:txBody>
      </p:sp>
      <p:sp>
        <p:nvSpPr>
          <p:cNvPr id="44036" name="Rectangle 3"/>
          <p:cNvSpPr>
            <a:spLocks noChangeArrowheads="1"/>
          </p:cNvSpPr>
          <p:nvPr/>
        </p:nvSpPr>
        <p:spPr bwMode="auto">
          <a:xfrm>
            <a:off x="3885666" y="8686800"/>
            <a:ext cx="2972334" cy="457200"/>
          </a:xfrm>
          <a:prstGeom prst="rect">
            <a:avLst/>
          </a:prstGeom>
          <a:noFill/>
          <a:ln w="12700">
            <a:noFill/>
            <a:miter lim="800000"/>
            <a:headEnd/>
            <a:tailEnd/>
          </a:ln>
        </p:spPr>
        <p:txBody>
          <a:bodyPr lIns="19329" tIns="0" rIns="19329" bIns="0" anchor="b">
            <a:prstTxWarp prst="textNoShape">
              <a:avLst/>
            </a:prstTxWarp>
          </a:bodyPr>
          <a:lstStyle/>
          <a:p>
            <a:pPr algn="r" defTabSz="962025" eaLnBrk="0" hangingPunct="0"/>
            <a:r>
              <a:rPr lang="en-GB" sz="1000" i="1">
                <a:latin typeface="Times New Roman" charset="0"/>
              </a:rPr>
              <a:t>3</a:t>
            </a:r>
          </a:p>
        </p:txBody>
      </p:sp>
      <p:sp>
        <p:nvSpPr>
          <p:cNvPr id="44037" name="Rectangle 4"/>
          <p:cNvSpPr>
            <a:spLocks noChangeArrowheads="1"/>
          </p:cNvSpPr>
          <p:nvPr/>
        </p:nvSpPr>
        <p:spPr bwMode="auto">
          <a:xfrm>
            <a:off x="0" y="8686800"/>
            <a:ext cx="2970732" cy="457200"/>
          </a:xfrm>
          <a:prstGeom prst="rect">
            <a:avLst/>
          </a:prstGeom>
          <a:noFill/>
          <a:ln w="12700">
            <a:noFill/>
            <a:miter lim="800000"/>
            <a:headEnd/>
            <a:tailEnd/>
          </a:ln>
        </p:spPr>
        <p:txBody>
          <a:bodyPr wrap="none" anchor="ctr">
            <a:prstTxWarp prst="textNoShape">
              <a:avLst/>
            </a:prstTxWarp>
          </a:bodyPr>
          <a:lstStyle/>
          <a:p>
            <a:endParaRPr lang="en-US"/>
          </a:p>
        </p:txBody>
      </p:sp>
      <p:sp>
        <p:nvSpPr>
          <p:cNvPr id="44038" name="Rectangle 5"/>
          <p:cNvSpPr>
            <a:spLocks noChangeArrowheads="1"/>
          </p:cNvSpPr>
          <p:nvPr/>
        </p:nvSpPr>
        <p:spPr bwMode="auto">
          <a:xfrm>
            <a:off x="0" y="1"/>
            <a:ext cx="2970732" cy="455735"/>
          </a:xfrm>
          <a:prstGeom prst="rect">
            <a:avLst/>
          </a:prstGeom>
          <a:noFill/>
          <a:ln w="12700">
            <a:noFill/>
            <a:miter lim="800000"/>
            <a:headEnd/>
            <a:tailEnd/>
          </a:ln>
        </p:spPr>
        <p:txBody>
          <a:bodyPr wrap="none" anchor="ctr">
            <a:prstTxWarp prst="textNoShape">
              <a:avLst/>
            </a:prstTxWarp>
          </a:bodyPr>
          <a:lstStyle/>
          <a:p>
            <a:endParaRPr lang="en-US"/>
          </a:p>
        </p:txBody>
      </p:sp>
      <p:sp>
        <p:nvSpPr>
          <p:cNvPr id="44039" name="Rectangle 6"/>
          <p:cNvSpPr>
            <a:spLocks noGrp="1" noRot="1" noChangeAspect="1" noChangeArrowheads="1" noTextEdit="1"/>
          </p:cNvSpPr>
          <p:nvPr>
            <p:ph type="sldImg"/>
          </p:nvPr>
        </p:nvSpPr>
        <p:spPr>
          <a:xfrm>
            <a:off x="1609725" y="595313"/>
            <a:ext cx="3521075" cy="2640012"/>
          </a:xfrm>
          <a:ln w="12700" cap="flat">
            <a:solidFill>
              <a:schemeClr val="tx1"/>
            </a:solidFill>
          </a:ln>
        </p:spPr>
      </p:sp>
      <p:sp>
        <p:nvSpPr>
          <p:cNvPr id="44040" name="Rectangle 7"/>
          <p:cNvSpPr>
            <a:spLocks noGrp="1" noChangeArrowheads="1"/>
          </p:cNvSpPr>
          <p:nvPr>
            <p:ph type="body" idx="1"/>
          </p:nvPr>
        </p:nvSpPr>
        <p:spPr>
          <a:xfrm>
            <a:off x="913332" y="3732336"/>
            <a:ext cx="5029735" cy="4725865"/>
          </a:xfrm>
          <a:noFill/>
          <a:ln/>
        </p:spPr>
        <p:txBody>
          <a:bodyPr lIns="91814" tIns="45101" rIns="91814" bIns="45101"/>
          <a:lstStyle/>
          <a:p>
            <a:pPr marL="114300" indent="-114300"/>
            <a:endParaRPr lang="en-GB"/>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DC6CD11-61C9-1244-B4E7-DF0C244BD4ED}" type="slidenum">
              <a:rPr lang="en-US"/>
              <a:pPr/>
              <a:t>208</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D0A24-58C5-844E-BCC4-0B48395DFAE9}" type="slidenum">
              <a:rPr lang="en-US"/>
              <a:pPr/>
              <a:t>209</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A9EB4-4190-8846-8ADA-48690F76A6DA}" type="slidenum">
              <a:rPr lang="en-US"/>
              <a:pPr/>
              <a:t>210</a:t>
            </a:fld>
            <a:endParaRPr lang="en-US"/>
          </a:p>
        </p:txBody>
      </p:sp>
      <p:sp>
        <p:nvSpPr>
          <p:cNvPr id="90114" name="Rectangle 2"/>
          <p:cNvSpPr>
            <a:spLocks noGrp="1" noRot="1" noChangeAspect="1" noChangeArrowheads="1" noTextEdit="1"/>
          </p:cNvSpPr>
          <p:nvPr>
            <p:ph type="sldImg"/>
          </p:nvPr>
        </p:nvSpPr>
        <p:spPr bwMode="auto">
          <a:xfrm>
            <a:off x="1144588" y="687388"/>
            <a:ext cx="4570412" cy="3427412"/>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p:spPr>
        <p:txBody>
          <a:bodyPr lIns="90224" tIns="45112" rIns="90224" bIns="45112">
            <a:prstTxWarp prst="textNoShape">
              <a:avLst/>
            </a:prstTxWarp>
          </a:bodyPr>
          <a:lstStyle/>
          <a:p>
            <a:endParaRPr lang="en-GB"/>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DC676-9686-CF43-9979-6BD76795A387}" type="slidenum">
              <a:rPr lang="en-US"/>
              <a:pPr/>
              <a:t>211</a:t>
            </a:fld>
            <a:endParaRPr lang="en-US"/>
          </a:p>
        </p:txBody>
      </p:sp>
      <p:sp>
        <p:nvSpPr>
          <p:cNvPr id="92162" name="Rectangle 2"/>
          <p:cNvSpPr>
            <a:spLocks noGrp="1" noRot="1" noChangeAspect="1" noChangeArrowheads="1" noTextEdit="1"/>
          </p:cNvSpPr>
          <p:nvPr>
            <p:ph type="sldImg"/>
          </p:nvPr>
        </p:nvSpPr>
        <p:spPr bwMode="auto">
          <a:xfrm>
            <a:off x="1144588" y="687388"/>
            <a:ext cx="4570412" cy="3427412"/>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p:spPr>
        <p:txBody>
          <a:bodyPr lIns="90224" tIns="45112" rIns="90224" bIns="45112">
            <a:prstTxWarp prst="textNoShape">
              <a:avLst/>
            </a:prstTxWarp>
          </a:bodyPr>
          <a:lstStyle/>
          <a:p>
            <a:endParaRPr lang="en-GB"/>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FE20C6-24C7-7D4D-873C-CFE829DDF680}" type="slidenum">
              <a:rPr lang="en-US"/>
              <a:pPr/>
              <a:t>212</a:t>
            </a:fld>
            <a:endParaRPr lang="en-US"/>
          </a:p>
        </p:txBody>
      </p:sp>
      <p:sp>
        <p:nvSpPr>
          <p:cNvPr id="94210" name="Rectangle 2"/>
          <p:cNvSpPr>
            <a:spLocks noGrp="1" noRot="1" noChangeAspect="1" noChangeArrowheads="1"/>
          </p:cNvSpPr>
          <p:nvPr>
            <p:ph type="sldImg"/>
          </p:nvPr>
        </p:nvSpPr>
        <p:spPr bwMode="auto">
          <a:xfrm>
            <a:off x="1152525" y="692150"/>
            <a:ext cx="4554538" cy="3416300"/>
          </a:xfrm>
          <a:prstGeom prst="rect">
            <a:avLst/>
          </a:prstGeom>
          <a:noFill/>
          <a:ln w="12700" cap="flat">
            <a:solidFill>
              <a:schemeClr val="tx1"/>
            </a:solidFill>
            <a:miter lim="800000"/>
            <a:headEnd/>
            <a:tailEnd/>
          </a:ln>
        </p:spPr>
      </p:sp>
      <p:sp>
        <p:nvSpPr>
          <p:cNvPr id="94211" name="Rectangle 3"/>
          <p:cNvSpPr>
            <a:spLocks noGrp="1" noChangeArrowheads="1"/>
          </p:cNvSpPr>
          <p:nvPr>
            <p:ph type="body" idx="1"/>
          </p:nvPr>
        </p:nvSpPr>
        <p:spPr bwMode="auto">
          <a:xfrm>
            <a:off x="914400" y="4341813"/>
            <a:ext cx="5029200" cy="4114800"/>
          </a:xfrm>
          <a:prstGeom prst="rect">
            <a:avLst/>
          </a:prstGeom>
          <a:noFill/>
          <a:ln>
            <a:miter lim="800000"/>
            <a:headEnd/>
            <a:tailEnd/>
          </a:ln>
        </p:spPr>
        <p:txBody>
          <a:bodyPr lIns="91382" tIns="46466" rIns="91382" bIns="46466">
            <a:prstTxWarp prst="textNoShape">
              <a:avLst/>
            </a:prstTxWarp>
          </a:bodyPr>
          <a:lstStyle/>
          <a:p>
            <a:endParaRPr lang="en-GB"/>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CF14A7-4206-0746-B28D-0E93231069A7}" type="slidenum">
              <a:rPr lang="en-US"/>
              <a:pPr/>
              <a:t>214</a:t>
            </a:fld>
            <a:endParaRPr lang="en-US"/>
          </a:p>
        </p:txBody>
      </p:sp>
      <p:sp>
        <p:nvSpPr>
          <p:cNvPr id="925698" name="Rectangle 2"/>
          <p:cNvSpPr>
            <a:spLocks noGrp="1" noChangeArrowheads="1"/>
          </p:cNvSpPr>
          <p:nvPr>
            <p:ph type="body" idx="1"/>
          </p:nvPr>
        </p:nvSpPr>
        <p:spPr bwMode="auto">
          <a:xfrm>
            <a:off x="914400" y="3730625"/>
            <a:ext cx="5029200" cy="4725988"/>
          </a:xfrm>
          <a:prstGeom prst="rect">
            <a:avLst/>
          </a:prstGeom>
          <a:noFill/>
          <a:ln>
            <a:miter lim="800000"/>
            <a:headEnd/>
            <a:tailEnd/>
          </a:ln>
        </p:spPr>
        <p:txBody>
          <a:bodyPr lIns="94749" tIns="47374" rIns="94749" bIns="47374">
            <a:prstTxWarp prst="textNoShape">
              <a:avLst/>
            </a:prstTxWarp>
          </a:bodyPr>
          <a:lstStyle/>
          <a:p>
            <a:pPr marL="114300" indent="-114300" defTabSz="917575"/>
            <a:endParaRPr lang="en-GB"/>
          </a:p>
        </p:txBody>
      </p:sp>
      <p:sp>
        <p:nvSpPr>
          <p:cNvPr id="925699" name="Rectangle 3"/>
          <p:cNvSpPr>
            <a:spLocks noGrp="1" noRot="1" noChangeAspect="1" noChangeArrowheads="1" noTextEdit="1"/>
          </p:cNvSpPr>
          <p:nvPr>
            <p:ph type="sldImg"/>
          </p:nvPr>
        </p:nvSpPr>
        <p:spPr bwMode="auto">
          <a:xfrm>
            <a:off x="1593850" y="581025"/>
            <a:ext cx="3244850" cy="2433638"/>
          </a:xfrm>
          <a:prstGeom prst="rect">
            <a:avLst/>
          </a:prstGeom>
          <a:noFill/>
          <a:ln w="12700" cap="flat">
            <a:solidFill>
              <a:schemeClr val="tx1"/>
            </a:solidFill>
            <a:miter lim="800000"/>
            <a:headEnd/>
            <a:tailEnd/>
          </a:ln>
        </p:spPr>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7E0D3-836E-ED44-A1E2-9981B023E1FC}" type="slidenum">
              <a:rPr lang="en-US"/>
              <a:pPr/>
              <a:t>215</a:t>
            </a:fld>
            <a:endParaRPr lang="en-US"/>
          </a:p>
        </p:txBody>
      </p:sp>
      <p:sp>
        <p:nvSpPr>
          <p:cNvPr id="927746" name="Rectangle 2"/>
          <p:cNvSpPr>
            <a:spLocks noGrp="1" noRot="1" noChangeAspect="1" noChangeArrowheads="1" noTextEdit="1"/>
          </p:cNvSpPr>
          <p:nvPr>
            <p:ph type="sldImg"/>
          </p:nvPr>
        </p:nvSpPr>
        <p:spPr bwMode="auto">
          <a:xfrm>
            <a:off x="1370013" y="457200"/>
            <a:ext cx="4064000" cy="3048000"/>
          </a:xfrm>
          <a:prstGeom prst="rect">
            <a:avLst/>
          </a:prstGeom>
          <a:noFill/>
          <a:ln w="12699" cap="flat">
            <a:solidFill>
              <a:schemeClr val="tx1"/>
            </a:solidFill>
            <a:miter lim="800000"/>
            <a:headEnd/>
            <a:tailEnd/>
          </a:ln>
        </p:spPr>
      </p:sp>
      <p:sp>
        <p:nvSpPr>
          <p:cNvPr id="927747" name="Rectangle 3"/>
          <p:cNvSpPr>
            <a:spLocks noGrp="1" noChangeArrowheads="1"/>
          </p:cNvSpPr>
          <p:nvPr>
            <p:ph type="body" idx="1"/>
          </p:nvPr>
        </p:nvSpPr>
        <p:spPr bwMode="auto">
          <a:xfrm>
            <a:off x="914400" y="3733800"/>
            <a:ext cx="5029200" cy="4724400"/>
          </a:xfrm>
          <a:prstGeom prst="rect">
            <a:avLst/>
          </a:prstGeom>
          <a:noFill/>
          <a:ln>
            <a:miter lim="800000"/>
            <a:headEnd/>
            <a:tailEnd/>
          </a:ln>
        </p:spPr>
        <p:txBody>
          <a:bodyPr lIns="92061" tIns="46030" rIns="92061" bIns="46030">
            <a:prstTxWarp prst="textNoShape">
              <a:avLst/>
            </a:prstTxWarp>
          </a:bodyPr>
          <a:lstStyle/>
          <a:p>
            <a:endParaRPr lang="en-GB"/>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44BC2F4-7383-8D4D-8578-219F3BB8940D}" type="slidenum">
              <a:rPr lang="en-US"/>
              <a:pPr/>
              <a:t>216</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B53B75E-D2FB-EF41-A977-7EDE153AF4B3}" type="slidenum">
              <a:rPr lang="en-US"/>
              <a:pPr/>
              <a:t>217</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36B6E07-833B-9842-A265-0FC890B68662}" type="slidenum">
              <a:rPr lang="en-US"/>
              <a:pPr/>
              <a:t>218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cap="flat"/>
        </p:spPr>
      </p:sp>
      <p:sp>
        <p:nvSpPr>
          <p:cNvPr id="15462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F4E03-A13C-DD4A-8D01-CE6BB1B36BE8}" type="slidenum">
              <a:rPr lang="en-US"/>
              <a:pPr/>
              <a:t>219</a:t>
            </a:fld>
            <a:endParaRPr lang="en-US"/>
          </a:p>
        </p:txBody>
      </p:sp>
      <p:sp>
        <p:nvSpPr>
          <p:cNvPr id="138242" name="Rectangle 2"/>
          <p:cNvSpPr>
            <a:spLocks noGrp="1" noRot="1" noChangeAspect="1" noChangeArrowheads="1" noTextEdit="1"/>
          </p:cNvSpPr>
          <p:nvPr>
            <p:ph type="sldImg"/>
          </p:nvPr>
        </p:nvSpPr>
        <p:spPr bwMode="auto">
          <a:xfrm>
            <a:off x="1143000" y="684213"/>
            <a:ext cx="4572000" cy="3430587"/>
          </a:xfrm>
          <a:prstGeom prst="rect">
            <a:avLst/>
          </a:prstGeom>
          <a:solidFill>
            <a:srgbClr val="FFFFFF"/>
          </a:solidFill>
          <a:ln>
            <a:solidFill>
              <a:srgbClr val="000000"/>
            </a:solidFill>
            <a:miter lim="800000"/>
            <a:headEnd/>
            <a:tailEnd/>
          </a:ln>
        </p:spPr>
      </p:sp>
      <p:sp>
        <p:nvSpPr>
          <p:cNvPr id="138243"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a:prstTxWarp prst="textNoShape">
              <a:avLst/>
            </a:prstTxWarp>
          </a:bodyPr>
          <a:lstStyle/>
          <a:p>
            <a:endParaRPr lang="en-GB"/>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34B8C75-0060-1249-B049-EF221213F2DA}" type="slidenum">
              <a:rPr lang="en-US"/>
              <a:pPr/>
              <a:t>220</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0BDD77-1EE1-B341-832F-5F6FFFE2CDD4}" type="slidenum">
              <a:rPr lang="en-US"/>
              <a:pPr/>
              <a:t>221</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0E191D1-A62A-594E-B782-3AF42FC3288A}" type="slidenum">
              <a:rPr lang="en-US"/>
              <a:pPr/>
              <a:t>222</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E72CBCA-CF1E-904E-BE52-E5C89745B6D1}" type="slidenum">
              <a:rPr lang="en-US"/>
              <a:pPr/>
              <a:t>226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3"/>
          </p:nvPr>
        </p:nvSpPr>
        <p:spPr>
          <a:noFill/>
        </p:spPr>
        <p:txBody>
          <a:bodyPr/>
          <a:lstStyle/>
          <a:p>
            <a:fld id="{EB1035AB-82DC-E149-931A-1424858124C2}" type="slidenum">
              <a:rPr lang="en-US"/>
              <a:pPr/>
              <a:t>231</a:t>
            </a:fld>
            <a:endParaRPr lang="en-US"/>
          </a:p>
        </p:txBody>
      </p:sp>
      <p:sp>
        <p:nvSpPr>
          <p:cNvPr id="22531" name="Rectangle 2"/>
          <p:cNvSpPr>
            <a:spLocks noGrp="1" noRot="1" noChangeAspect="1" noChangeArrowheads="1" noTextEdit="1"/>
          </p:cNvSpPr>
          <p:nvPr>
            <p:ph type="sldImg"/>
          </p:nvPr>
        </p:nvSpPr>
        <p:spPr>
          <a:xfrm>
            <a:off x="1150938" y="692150"/>
            <a:ext cx="4556125" cy="3416300"/>
          </a:xfrm>
          <a:ln/>
        </p:spPr>
      </p:sp>
      <p:sp>
        <p:nvSpPr>
          <p:cNvPr id="22532" name="Rectangle 3"/>
          <p:cNvSpPr>
            <a:spLocks noGrp="1" noChangeArrowheads="1"/>
          </p:cNvSpPr>
          <p:nvPr>
            <p:ph type="body" idx="1"/>
          </p:nvPr>
        </p:nvSpPr>
        <p:spPr>
          <a:noFill/>
          <a:ln/>
        </p:spPr>
        <p:txBody>
          <a:bodyPr/>
          <a:lstStyle/>
          <a:p>
            <a:endParaRPr lang="en-AU">
              <a:latin typeface="Tele-GroteskNor" charset="0"/>
              <a:ea typeface="ＭＳ Ｐゴシック" charset="0"/>
              <a:cs typeface="ＭＳ Ｐゴシック"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3"/>
          </p:nvPr>
        </p:nvSpPr>
        <p:spPr>
          <a:noFill/>
        </p:spPr>
        <p:txBody>
          <a:bodyPr/>
          <a:lstStyle/>
          <a:p>
            <a:fld id="{329B6A56-BD6C-294E-B607-1CEB4A9A5AFA}" type="slidenum">
              <a:rPr lang="en-US"/>
              <a:pPr/>
              <a:t>232</a:t>
            </a:fld>
            <a:endParaRPr lang="en-US"/>
          </a:p>
        </p:txBody>
      </p:sp>
      <p:sp>
        <p:nvSpPr>
          <p:cNvPr id="24579" name="Rectangle 2"/>
          <p:cNvSpPr>
            <a:spLocks noGrp="1" noRot="1" noChangeAspect="1" noChangeArrowheads="1" noTextEdit="1"/>
          </p:cNvSpPr>
          <p:nvPr>
            <p:ph type="sldImg"/>
          </p:nvPr>
        </p:nvSpPr>
        <p:spPr>
          <a:xfrm>
            <a:off x="1150938" y="692150"/>
            <a:ext cx="4556125" cy="3416300"/>
          </a:xfrm>
          <a:ln/>
        </p:spPr>
      </p:sp>
      <p:sp>
        <p:nvSpPr>
          <p:cNvPr id="24580" name="Rectangle 3"/>
          <p:cNvSpPr>
            <a:spLocks noGrp="1" noChangeArrowheads="1"/>
          </p:cNvSpPr>
          <p:nvPr>
            <p:ph type="body" idx="1"/>
          </p:nvPr>
        </p:nvSpPr>
        <p:spPr>
          <a:noFill/>
          <a:ln/>
        </p:spPr>
        <p:txBody>
          <a:bodyPr/>
          <a:lstStyle/>
          <a:p>
            <a:endParaRPr lang="en-AU">
              <a:latin typeface="Tele-GroteskNor" charset="0"/>
              <a:ea typeface="ＭＳ Ｐゴシック" charset="0"/>
              <a:cs typeface="ＭＳ Ｐゴシック"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3"/>
          </p:nvPr>
        </p:nvSpPr>
        <p:spPr>
          <a:noFill/>
        </p:spPr>
        <p:txBody>
          <a:bodyPr/>
          <a:lstStyle/>
          <a:p>
            <a:fld id="{51C63B66-3F8C-A84E-8EF2-122749334B22}" type="slidenum">
              <a:rPr lang="en-US"/>
              <a:pPr/>
              <a:t>233</a:t>
            </a:fld>
            <a:endParaRPr lang="en-US"/>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endParaRPr lang="en-AU">
              <a:latin typeface="Tele-GroteskNor" charset="0"/>
              <a:ea typeface="ＭＳ Ｐゴシック" charset="0"/>
              <a:cs typeface="ＭＳ Ｐゴシック"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3A94C-63BE-E841-A7B6-3C6A621F9824}" type="slidenum">
              <a:rPr lang="en-US"/>
              <a:pPr/>
              <a:t>234</a:t>
            </a:fld>
            <a:endParaRPr lang="en-US"/>
          </a:p>
        </p:txBody>
      </p:sp>
      <p:sp>
        <p:nvSpPr>
          <p:cNvPr id="121858" name="Rectangle 2"/>
          <p:cNvSpPr>
            <a:spLocks noGrp="1" noRot="1" noChangeAspect="1" noChangeArrowheads="1" noTextEdit="1"/>
          </p:cNvSpPr>
          <p:nvPr>
            <p:ph type="sldImg"/>
          </p:nvPr>
        </p:nvSpPr>
        <p:spPr bwMode="auto">
          <a:xfrm>
            <a:off x="1143000" y="684213"/>
            <a:ext cx="4573588" cy="34321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lIns="91360" tIns="45680" rIns="91360" bIns="45680">
            <a:prstTxWarp prst="textNoShape">
              <a:avLst/>
            </a:prstTxWarp>
          </a:bodyPr>
          <a:lstStyle/>
          <a:p>
            <a:endParaRPr lang="de-DE"/>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3A94C-63BE-E841-A7B6-3C6A621F9824}" type="slidenum">
              <a:rPr lang="en-US"/>
              <a:pPr/>
              <a:t>235</a:t>
            </a:fld>
            <a:endParaRPr lang="en-US"/>
          </a:p>
        </p:txBody>
      </p:sp>
      <p:sp>
        <p:nvSpPr>
          <p:cNvPr id="121858" name="Rectangle 2"/>
          <p:cNvSpPr>
            <a:spLocks noGrp="1" noRot="1" noChangeAspect="1" noChangeArrowheads="1" noTextEdit="1"/>
          </p:cNvSpPr>
          <p:nvPr>
            <p:ph type="sldImg"/>
          </p:nvPr>
        </p:nvSpPr>
        <p:spPr bwMode="auto">
          <a:xfrm>
            <a:off x="1143000" y="684213"/>
            <a:ext cx="4573588" cy="34321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lIns="91360" tIns="45680" rIns="91360" bIns="45680">
            <a:prstTxWarp prst="textNoShape">
              <a:avLst/>
            </a:prstTxWarp>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DCEF8C63-12E1-FA41-96E7-AC17D9654B11}" type="slidenum">
              <a:rPr lang="en-GB"/>
              <a:pPr/>
              <a:t>15</a:t>
            </a:fld>
            <a:endParaRPr lang="en-GB"/>
          </a:p>
        </p:txBody>
      </p:sp>
      <p:sp>
        <p:nvSpPr>
          <p:cNvPr id="50179" name="Rectangle 2"/>
          <p:cNvSpPr>
            <a:spLocks noGrp="1" noRot="1" noChangeAspect="1" noChangeArrowheads="1" noTextEdit="1"/>
          </p:cNvSpPr>
          <p:nvPr>
            <p:ph type="sldImg"/>
          </p:nvPr>
        </p:nvSpPr>
        <p:spPr>
          <a:xfrm>
            <a:off x="1143000" y="685800"/>
            <a:ext cx="4572000" cy="3429000"/>
          </a:xfrm>
          <a:ln/>
        </p:spPr>
      </p:sp>
      <p:sp>
        <p:nvSpPr>
          <p:cNvPr id="5018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3A94C-63BE-E841-A7B6-3C6A621F9824}" type="slidenum">
              <a:rPr lang="en-US"/>
              <a:pPr/>
              <a:t>236</a:t>
            </a:fld>
            <a:endParaRPr lang="en-US"/>
          </a:p>
        </p:txBody>
      </p:sp>
      <p:sp>
        <p:nvSpPr>
          <p:cNvPr id="121858" name="Rectangle 2"/>
          <p:cNvSpPr>
            <a:spLocks noGrp="1" noRot="1" noChangeAspect="1" noChangeArrowheads="1" noTextEdit="1"/>
          </p:cNvSpPr>
          <p:nvPr>
            <p:ph type="sldImg"/>
          </p:nvPr>
        </p:nvSpPr>
        <p:spPr bwMode="auto">
          <a:xfrm>
            <a:off x="1143000" y="684213"/>
            <a:ext cx="4573588" cy="34321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lIns="91360" tIns="45680" rIns="91360" bIns="45680">
            <a:prstTxWarp prst="textNoShape">
              <a:avLst/>
            </a:prstTxWarp>
          </a:bodyPr>
          <a:lstStyle/>
          <a:p>
            <a:endParaRPr lang="de-DE"/>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3A94C-63BE-E841-A7B6-3C6A621F9824}" type="slidenum">
              <a:rPr lang="en-US"/>
              <a:pPr/>
              <a:t>237</a:t>
            </a:fld>
            <a:endParaRPr lang="en-US"/>
          </a:p>
        </p:txBody>
      </p:sp>
      <p:sp>
        <p:nvSpPr>
          <p:cNvPr id="121858" name="Rectangle 2"/>
          <p:cNvSpPr>
            <a:spLocks noGrp="1" noRot="1" noChangeAspect="1" noChangeArrowheads="1" noTextEdit="1"/>
          </p:cNvSpPr>
          <p:nvPr>
            <p:ph type="sldImg"/>
          </p:nvPr>
        </p:nvSpPr>
        <p:spPr bwMode="auto">
          <a:xfrm>
            <a:off x="1143000" y="684213"/>
            <a:ext cx="4573588" cy="34321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lIns="91360" tIns="45680" rIns="91360" bIns="45680">
            <a:prstTxWarp prst="textNoShape">
              <a:avLst/>
            </a:prstTxWarp>
          </a:bodyPr>
          <a:lstStyle/>
          <a:p>
            <a:endParaRPr lang="de-DE"/>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3A94C-63BE-E841-A7B6-3C6A621F9824}" type="slidenum">
              <a:rPr lang="en-US"/>
              <a:pPr/>
              <a:t>238</a:t>
            </a:fld>
            <a:endParaRPr lang="en-US"/>
          </a:p>
        </p:txBody>
      </p:sp>
      <p:sp>
        <p:nvSpPr>
          <p:cNvPr id="121858" name="Rectangle 2"/>
          <p:cNvSpPr>
            <a:spLocks noGrp="1" noRot="1" noChangeAspect="1" noChangeArrowheads="1" noTextEdit="1"/>
          </p:cNvSpPr>
          <p:nvPr>
            <p:ph type="sldImg"/>
          </p:nvPr>
        </p:nvSpPr>
        <p:spPr bwMode="auto">
          <a:xfrm>
            <a:off x="1143000" y="684213"/>
            <a:ext cx="4573588" cy="34321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lIns="91360" tIns="45680" rIns="91360" bIns="45680">
            <a:prstTxWarp prst="textNoShape">
              <a:avLst/>
            </a:prstTxWarp>
          </a:bodyPr>
          <a:lstStyle/>
          <a:p>
            <a:endParaRPr lang="de-DE"/>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3A94C-63BE-E841-A7B6-3C6A621F9824}" type="slidenum">
              <a:rPr lang="en-US"/>
              <a:pPr/>
              <a:t>239</a:t>
            </a:fld>
            <a:endParaRPr lang="en-US"/>
          </a:p>
        </p:txBody>
      </p:sp>
      <p:sp>
        <p:nvSpPr>
          <p:cNvPr id="121858" name="Rectangle 2"/>
          <p:cNvSpPr>
            <a:spLocks noGrp="1" noRot="1" noChangeAspect="1" noChangeArrowheads="1" noTextEdit="1"/>
          </p:cNvSpPr>
          <p:nvPr>
            <p:ph type="sldImg"/>
          </p:nvPr>
        </p:nvSpPr>
        <p:spPr bwMode="auto">
          <a:xfrm>
            <a:off x="1143000" y="684213"/>
            <a:ext cx="4573588" cy="3432175"/>
          </a:xfrm>
          <a:prstGeom prst="rect">
            <a:avLst/>
          </a:prstGeom>
          <a:solidFill>
            <a:srgbClr val="FFFFFF"/>
          </a:solidFill>
          <a:ln>
            <a:solidFill>
              <a:srgbClr val="000000"/>
            </a:solidFill>
            <a:miter lim="800000"/>
            <a:headEnd/>
            <a:tailEnd/>
          </a:ln>
        </p:spPr>
      </p:sp>
      <p:sp>
        <p:nvSpPr>
          <p:cNvPr id="121859"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lIns="91360" tIns="45680" rIns="91360" bIns="45680">
            <a:prstTxWarp prst="textNoShape">
              <a:avLst/>
            </a:prstTxWarp>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1150938" y="692150"/>
            <a:ext cx="4556125" cy="3416300"/>
          </a:xfrm>
          <a:ln cap="flat"/>
        </p:spPr>
      </p:sp>
      <p:sp>
        <p:nvSpPr>
          <p:cNvPr id="171011"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noFill/>
          <a:ln/>
        </p:spPr>
        <p:txBody>
          <a:bodyPr/>
          <a:lstStyle/>
          <a:p>
            <a:pPr eaLnBrk="0" hangingPunct="0"/>
            <a:r>
              <a:rPr lang="en-US"/>
              <a:t>Load balancing, if it is done, is a modification of the FIB creation.  Multiple routes (usually with the same metric and usually only when there are multiple direct links to the same next-hop) are entered into the FIB and used to balance the load across the multiple links.  The balancing can be done using round-robin, but a technique based on assigning hash codes to links in a round-robin fashion is typical.  The has code is based on the source-destination address pair.  This technique tends to keep datagrams that belong to the same communication in the order sent, thus reducing the amount of processing at the receiver.</a:t>
            </a:r>
          </a:p>
        </p:txBody>
      </p:sp>
      <p:sp>
        <p:nvSpPr>
          <p:cNvPr id="17305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1150938" y="692150"/>
            <a:ext cx="4556125" cy="3416300"/>
          </a:xfrm>
          <a:ln cap="flat"/>
        </p:spPr>
      </p:sp>
      <p:sp>
        <p:nvSpPr>
          <p:cNvPr id="17510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1150938" y="692150"/>
            <a:ext cx="4556125" cy="3416300"/>
          </a:xfrm>
          <a:ln cap="flat"/>
        </p:spPr>
      </p:sp>
      <p:sp>
        <p:nvSpPr>
          <p:cNvPr id="17715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1150938" y="692150"/>
            <a:ext cx="4556125" cy="3416300"/>
          </a:xfrm>
          <a:ln cap="flat"/>
        </p:spPr>
      </p:sp>
      <p:sp>
        <p:nvSpPr>
          <p:cNvPr id="18534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031E2C66-6D9E-2D40-83BB-87BB0115ADB5}" type="slidenum">
              <a:rPr lang="en-GB"/>
              <a:pPr/>
              <a:t>2</a:t>
            </a:fld>
            <a:endParaRPr lang="en-GB"/>
          </a:p>
        </p:txBody>
      </p:sp>
      <p:sp>
        <p:nvSpPr>
          <p:cNvPr id="21507" name="Rectangle 1026"/>
          <p:cNvSpPr>
            <a:spLocks noGrp="1" noRot="1" noChangeAspect="1" noChangeArrowheads="1" noTextEdit="1"/>
          </p:cNvSpPr>
          <p:nvPr>
            <p:ph type="sldImg"/>
          </p:nvPr>
        </p:nvSpPr>
        <p:spPr>
          <a:xfrm>
            <a:off x="1143000" y="685800"/>
            <a:ext cx="4572000" cy="3429000"/>
          </a:xfrm>
          <a:ln/>
        </p:spPr>
      </p:sp>
      <p:sp>
        <p:nvSpPr>
          <p:cNvPr id="21508"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1150938" y="692150"/>
            <a:ext cx="4556125" cy="3416300"/>
          </a:xfrm>
          <a:ln cap="flat"/>
        </p:spPr>
      </p:sp>
      <p:sp>
        <p:nvSpPr>
          <p:cNvPr id="18739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150938" y="692150"/>
            <a:ext cx="4556125" cy="3416300"/>
          </a:xfrm>
          <a:ln cap="flat"/>
        </p:spPr>
      </p:sp>
      <p:sp>
        <p:nvSpPr>
          <p:cNvPr id="19558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1150938" y="692150"/>
            <a:ext cx="4556125" cy="3416300"/>
          </a:xfrm>
          <a:ln cap="flat"/>
        </p:spPr>
      </p:sp>
      <p:sp>
        <p:nvSpPr>
          <p:cNvPr id="19763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50938" y="692150"/>
            <a:ext cx="4556125" cy="3416300"/>
          </a:xfrm>
          <a:ln cap="flat"/>
        </p:spPr>
      </p:sp>
      <p:sp>
        <p:nvSpPr>
          <p:cNvPr id="199683"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1150938" y="692150"/>
            <a:ext cx="4556125" cy="3416300"/>
          </a:xfrm>
          <a:ln cap="flat"/>
        </p:spPr>
      </p:sp>
      <p:sp>
        <p:nvSpPr>
          <p:cNvPr id="201731"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xfrm>
            <a:off x="1150938" y="692150"/>
            <a:ext cx="4556125" cy="3416300"/>
          </a:xfrm>
          <a:ln cap="flat"/>
        </p:spPr>
      </p:sp>
      <p:sp>
        <p:nvSpPr>
          <p:cNvPr id="203779"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50938" y="692150"/>
            <a:ext cx="4556125" cy="3416300"/>
          </a:xfrm>
          <a:ln cap="flat"/>
        </p:spPr>
      </p:sp>
      <p:sp>
        <p:nvSpPr>
          <p:cNvPr id="20582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97BB566-323B-1B41-95BE-4C20F6D903C4}" type="slidenum">
              <a:rPr lang="en-GB"/>
              <a:pPr/>
              <a:t>52</a:t>
            </a:fld>
            <a:endParaRPr lang="en-GB"/>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D7B862C-00C2-A148-81B7-A9A687B8981D}" type="slidenum">
              <a:rPr lang="en-GB"/>
              <a:pPr/>
              <a:t>53</a:t>
            </a:fld>
            <a:endParaRPr lang="en-GB"/>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1150938" y="692150"/>
            <a:ext cx="4556125" cy="3416300"/>
          </a:xfrm>
          <a:ln cap="flat"/>
        </p:spPr>
      </p:sp>
      <p:sp>
        <p:nvSpPr>
          <p:cNvPr id="20787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4EFC584-430F-A74A-85D5-C1BD85941F00}" type="slidenum">
              <a:rPr lang="en-GB"/>
              <a:pPr/>
              <a:t>4</a:t>
            </a:fld>
            <a:endParaRPr lang="en-GB"/>
          </a:p>
        </p:txBody>
      </p:sp>
      <p:sp>
        <p:nvSpPr>
          <p:cNvPr id="46083" name="Rectangle 2"/>
          <p:cNvSpPr>
            <a:spLocks noGrp="1" noRot="1" noChangeAspect="1" noChangeArrowheads="1" noTextEdit="1"/>
          </p:cNvSpPr>
          <p:nvPr>
            <p:ph type="sldImg"/>
          </p:nvPr>
        </p:nvSpPr>
        <p:spPr>
          <a:xfrm>
            <a:off x="1143000" y="685800"/>
            <a:ext cx="4572000" cy="3429000"/>
          </a:xfrm>
          <a:ln/>
        </p:spPr>
      </p:sp>
      <p:sp>
        <p:nvSpPr>
          <p:cNvPr id="4608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1150938" y="692150"/>
            <a:ext cx="4556125" cy="3416300"/>
          </a:xfrm>
          <a:ln cap="flat"/>
        </p:spPr>
      </p:sp>
      <p:sp>
        <p:nvSpPr>
          <p:cNvPr id="209923"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50938" y="692150"/>
            <a:ext cx="4556125" cy="3416300"/>
          </a:xfrm>
          <a:ln cap="flat"/>
        </p:spPr>
      </p:sp>
      <p:sp>
        <p:nvSpPr>
          <p:cNvPr id="21606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xfrm>
            <a:off x="1150938" y="692150"/>
            <a:ext cx="4556125" cy="3416300"/>
          </a:xfrm>
          <a:ln cap="flat"/>
        </p:spPr>
      </p:sp>
      <p:sp>
        <p:nvSpPr>
          <p:cNvPr id="220163"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xfrm>
            <a:off x="1150938" y="692150"/>
            <a:ext cx="4556125" cy="3416300"/>
          </a:xfrm>
          <a:ln cap="flat"/>
        </p:spPr>
      </p:sp>
      <p:sp>
        <p:nvSpPr>
          <p:cNvPr id="222211"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276422E-EC50-E742-B270-0A1B27D44C0C}" type="slidenum">
              <a:rPr lang="en-GB"/>
              <a:pPr/>
              <a:t>62</a:t>
            </a:fld>
            <a:endParaRPr lang="en-GB"/>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4F81A00-1FC5-094B-8248-9A71404AF951}" type="slidenum">
              <a:rPr lang="en-GB"/>
              <a:pPr/>
              <a:t>65</a:t>
            </a:fld>
            <a:endParaRPr lang="en-GB"/>
          </a:p>
        </p:txBody>
      </p:sp>
      <p:sp>
        <p:nvSpPr>
          <p:cNvPr id="17411" name="Rectangle 1026"/>
          <p:cNvSpPr>
            <a:spLocks noGrp="1" noRot="1" noChangeAspect="1" noChangeArrowheads="1" noTextEdit="1"/>
          </p:cNvSpPr>
          <p:nvPr>
            <p:ph type="sldImg"/>
          </p:nvPr>
        </p:nvSpPr>
        <p:spPr>
          <a:xfrm>
            <a:off x="1143000" y="685800"/>
            <a:ext cx="4572000" cy="3429000"/>
          </a:xfrm>
          <a:ln/>
        </p:spPr>
      </p:sp>
      <p:sp>
        <p:nvSpPr>
          <p:cNvPr id="17412"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2F218D-1264-8D49-BD62-4A9241615F46}" type="slidenum">
              <a:rPr lang="en-US"/>
              <a:pPr/>
              <a:t>70</a:t>
            </a:fld>
            <a:endParaRPr lang="en-US"/>
          </a:p>
        </p:txBody>
      </p:sp>
      <p:sp>
        <p:nvSpPr>
          <p:cNvPr id="84994" name="Rectangle 1026"/>
          <p:cNvSpPr>
            <a:spLocks noGrp="1" noRot="1" noChangeAspect="1" noChangeArrowheads="1" noTextEdit="1"/>
          </p:cNvSpPr>
          <p:nvPr>
            <p:ph type="sldImg"/>
          </p:nvPr>
        </p:nvSpPr>
        <p:spPr>
          <a:xfrm>
            <a:off x="1371600" y="458788"/>
            <a:ext cx="4060825" cy="3046412"/>
          </a:xfrm>
          <a:ln/>
        </p:spPr>
      </p:sp>
      <p:sp>
        <p:nvSpPr>
          <p:cNvPr id="84995" name="Rectangle 1027"/>
          <p:cNvSpPr>
            <a:spLocks noGrp="1" noChangeArrowheads="1"/>
          </p:cNvSpPr>
          <p:nvPr>
            <p:ph type="body" idx="1"/>
          </p:nvPr>
        </p:nvSpPr>
        <p:spPr>
          <a:xfrm>
            <a:off x="914920" y="3732757"/>
            <a:ext cx="5028161" cy="4725444"/>
          </a:xfrm>
        </p:spPr>
        <p:txBody>
          <a:bodyPr lIns="89900" tIns="44949" rIns="89900" bIns="44949"/>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671CE9E-837E-7343-A5A4-21AEFD56EA25}" type="slidenum">
              <a:rPr lang="en-GB"/>
              <a:pPr/>
              <a:t>71</a:t>
            </a:fld>
            <a:endParaRPr lang="en-GB"/>
          </a:p>
        </p:txBody>
      </p:sp>
      <p:sp>
        <p:nvSpPr>
          <p:cNvPr id="41987" name="Rectangle 2"/>
          <p:cNvSpPr>
            <a:spLocks noGrp="1" noRot="1" noChangeAspect="1" noChangeArrowheads="1" noTextEdit="1"/>
          </p:cNvSpPr>
          <p:nvPr>
            <p:ph type="sldImg"/>
          </p:nvPr>
        </p:nvSpPr>
        <p:spPr>
          <a:xfrm>
            <a:off x="1143000" y="685800"/>
            <a:ext cx="4572000" cy="3429000"/>
          </a:xfrm>
          <a:ln/>
        </p:spPr>
      </p:sp>
      <p:sp>
        <p:nvSpPr>
          <p:cNvPr id="41988"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14CAF47-8166-CA4A-BA39-6EF6A4C54DE3}" type="slidenum">
              <a:rPr lang="en-GB"/>
              <a:pPr/>
              <a:t>72</a:t>
            </a:fld>
            <a:endParaRPr lang="en-GB"/>
          </a:p>
        </p:txBody>
      </p:sp>
      <p:sp>
        <p:nvSpPr>
          <p:cNvPr id="1181698" name="Rectangle 2"/>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
        <p:nvSpPr>
          <p:cNvPr id="1181699" name="Rectangle 3"/>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DFDCA64-AA27-6849-B9E8-EBF30FA96AB2}" type="slidenum">
              <a:rPr lang="en-GB"/>
              <a:pPr/>
              <a:t>73</a:t>
            </a:fld>
            <a:endParaRPr lang="en-GB"/>
          </a:p>
        </p:txBody>
      </p:sp>
      <p:sp>
        <p:nvSpPr>
          <p:cNvPr id="1187842" name="Rectangle 2"/>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
        <p:nvSpPr>
          <p:cNvPr id="1187843" name="Rectangle 3"/>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277F7C4-9E04-A949-B492-597E56EC5204}" type="slidenum">
              <a:rPr lang="en-GB"/>
              <a:pPr/>
              <a:t>5</a:t>
            </a:fld>
            <a:endParaRPr lang="en-GB"/>
          </a:p>
        </p:txBody>
      </p:sp>
      <p:sp>
        <p:nvSpPr>
          <p:cNvPr id="23555" name="Rectangle 1026"/>
          <p:cNvSpPr>
            <a:spLocks noGrp="1" noRot="1" noChangeAspect="1" noChangeArrowheads="1" noTextEdit="1"/>
          </p:cNvSpPr>
          <p:nvPr>
            <p:ph type="sldImg"/>
          </p:nvPr>
        </p:nvSpPr>
        <p:spPr>
          <a:xfrm>
            <a:off x="1143000" y="685800"/>
            <a:ext cx="4572000" cy="3429000"/>
          </a:xfrm>
          <a:ln/>
        </p:spPr>
      </p:sp>
      <p:sp>
        <p:nvSpPr>
          <p:cNvPr id="23556" name="Rectangle 1027"/>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AD9211B-33F5-504D-9E91-1A3C496F0CB3}" type="slidenum">
              <a:rPr lang="en-GB"/>
              <a:pPr/>
              <a:t>75</a:t>
            </a:fld>
            <a:endParaRPr lang="en-GB"/>
          </a:p>
        </p:txBody>
      </p:sp>
      <p:sp>
        <p:nvSpPr>
          <p:cNvPr id="1185794" name="Rectangle 2"/>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
        <p:nvSpPr>
          <p:cNvPr id="1185795" name="Rectangle 3"/>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42AF64AC-7F3A-8046-903D-2AAB2CF34CB3}" type="slidenum">
              <a:rPr lang="en-GB"/>
              <a:pPr/>
              <a:t>84</a:t>
            </a:fld>
            <a:endParaRPr lang="en-GB"/>
          </a:p>
        </p:txBody>
      </p:sp>
      <p:sp>
        <p:nvSpPr>
          <p:cNvPr id="1193986" name="Rectangle 2"/>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
        <p:nvSpPr>
          <p:cNvPr id="1193987" name="Rectangle 3"/>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B570C5-A020-684D-8542-FD03FC2C0424}" type="slidenum">
              <a:rPr lang="en-US"/>
              <a:pPr/>
              <a:t>86</a:t>
            </a:fld>
            <a:endParaRPr lang="en-US"/>
          </a:p>
        </p:txBody>
      </p:sp>
      <p:sp>
        <p:nvSpPr>
          <p:cNvPr id="247810" name="Rectangle 2"/>
          <p:cNvSpPr>
            <a:spLocks noGrp="1" noRot="1" noChangeAspect="1" noChangeArrowheads="1" noTextEdit="1"/>
          </p:cNvSpPr>
          <p:nvPr>
            <p:ph type="sldImg"/>
          </p:nvPr>
        </p:nvSpPr>
        <p:spPr>
          <a:xfrm>
            <a:off x="1143000" y="685800"/>
            <a:ext cx="4572000" cy="3429000"/>
          </a:xfrm>
          <a:ln/>
        </p:spPr>
      </p:sp>
      <p:sp>
        <p:nvSpPr>
          <p:cNvPr id="24781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9FB42-2019-D747-BC10-2A905D2651C8}" type="slidenum">
              <a:rPr lang="en-US"/>
              <a:pPr/>
              <a:t>89</a:t>
            </a:fld>
            <a:endParaRPr lang="en-US"/>
          </a:p>
        </p:txBody>
      </p:sp>
      <p:sp>
        <p:nvSpPr>
          <p:cNvPr id="239618" name="Rectangle 1026"/>
          <p:cNvSpPr>
            <a:spLocks noGrp="1" noRot="1" noChangeAspect="1" noChangeArrowheads="1" noTextEdit="1"/>
          </p:cNvSpPr>
          <p:nvPr>
            <p:ph type="sldImg"/>
          </p:nvPr>
        </p:nvSpPr>
        <p:spPr>
          <a:xfrm>
            <a:off x="1143000" y="685800"/>
            <a:ext cx="4572000" cy="3429000"/>
          </a:xfrm>
          <a:ln/>
        </p:spPr>
      </p:sp>
      <p:sp>
        <p:nvSpPr>
          <p:cNvPr id="239619" name="Rectangle 1027"/>
          <p:cNvSpPr>
            <a:spLocks noGrp="1" noChangeArrowheads="1"/>
          </p:cNvSpPr>
          <p:nvPr>
            <p:ph type="body"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C42B5E-C93E-AF44-A16D-164A4E0EE4C1}" type="slidenum">
              <a:rPr lang="en-US"/>
              <a:pPr/>
              <a:t>101</a:t>
            </a:fld>
            <a:endParaRPr lang="en-US"/>
          </a:p>
        </p:txBody>
      </p:sp>
      <p:sp>
        <p:nvSpPr>
          <p:cNvPr id="203778" name="Rectangle 2"/>
          <p:cNvSpPr>
            <a:spLocks noGrp="1" noRot="1" noChangeAspect="1" noChangeArrowheads="1" noTextEdit="1"/>
          </p:cNvSpPr>
          <p:nvPr>
            <p:ph type="sldImg"/>
          </p:nvPr>
        </p:nvSpPr>
        <p:spPr>
          <a:xfrm>
            <a:off x="1143000" y="685800"/>
            <a:ext cx="4572000" cy="3429000"/>
          </a:xfrm>
          <a:ln/>
        </p:spPr>
      </p:sp>
      <p:sp>
        <p:nvSpPr>
          <p:cNvPr id="2037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0591DD-0391-8043-A4CC-12EA0754BEFE}" type="slidenum">
              <a:rPr lang="en-US"/>
              <a:pPr/>
              <a:t>102</a:t>
            </a:fld>
            <a:endParaRPr lang="en-US"/>
          </a:p>
        </p:txBody>
      </p:sp>
      <p:sp>
        <p:nvSpPr>
          <p:cNvPr id="138242" name="Rectangle 2"/>
          <p:cNvSpPr>
            <a:spLocks noGrp="1" noRot="1" noChangeAspect="1" noChangeArrowheads="1" noTextEdit="1"/>
          </p:cNvSpPr>
          <p:nvPr>
            <p:ph type="sldImg"/>
          </p:nvPr>
        </p:nvSpPr>
        <p:spPr>
          <a:xfrm>
            <a:off x="1371600" y="458788"/>
            <a:ext cx="4060825" cy="3046412"/>
          </a:xfrm>
          <a:ln/>
        </p:spPr>
      </p:sp>
      <p:sp>
        <p:nvSpPr>
          <p:cNvPr id="138243" name="Rectangle 3"/>
          <p:cNvSpPr>
            <a:spLocks noGrp="1" noChangeArrowheads="1"/>
          </p:cNvSpPr>
          <p:nvPr>
            <p:ph type="body" idx="1"/>
          </p:nvPr>
        </p:nvSpPr>
        <p:spPr>
          <a:xfrm>
            <a:off x="914920" y="3732757"/>
            <a:ext cx="5028161" cy="4725444"/>
          </a:xfrm>
        </p:spPr>
        <p:txBody>
          <a:bodyPr lIns="89900" tIns="44949" rIns="89900" bIns="44949"/>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BAC30-A50B-F14F-A7CD-26B89A09E029}" type="slidenum">
              <a:rPr lang="en-US"/>
              <a:pPr/>
              <a:t>103</a:t>
            </a:fld>
            <a:endParaRPr lang="en-US"/>
          </a:p>
        </p:txBody>
      </p:sp>
      <p:sp>
        <p:nvSpPr>
          <p:cNvPr id="140290" name="Rectangle 2"/>
          <p:cNvSpPr>
            <a:spLocks noGrp="1" noRot="1" noChangeAspect="1" noChangeArrowheads="1" noTextEdit="1"/>
          </p:cNvSpPr>
          <p:nvPr>
            <p:ph type="sldImg"/>
          </p:nvPr>
        </p:nvSpPr>
        <p:spPr>
          <a:xfrm>
            <a:off x="1371600" y="458788"/>
            <a:ext cx="4060825" cy="3046412"/>
          </a:xfrm>
          <a:ln/>
        </p:spPr>
      </p:sp>
      <p:sp>
        <p:nvSpPr>
          <p:cNvPr id="140291" name="Rectangle 3"/>
          <p:cNvSpPr>
            <a:spLocks noGrp="1" noChangeArrowheads="1"/>
          </p:cNvSpPr>
          <p:nvPr>
            <p:ph type="body" idx="1"/>
          </p:nvPr>
        </p:nvSpPr>
        <p:spPr>
          <a:xfrm>
            <a:off x="914920" y="3732757"/>
            <a:ext cx="5028161" cy="4725444"/>
          </a:xfrm>
        </p:spPr>
        <p:txBody>
          <a:bodyPr lIns="89900" tIns="44949" rIns="89900" bIns="44949"/>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02605-954F-AE49-ADFF-483754361B2E}" type="slidenum">
              <a:rPr lang="en-US"/>
              <a:pPr/>
              <a:t>105</a:t>
            </a:fld>
            <a:endParaRPr lang="en-US"/>
          </a:p>
        </p:txBody>
      </p:sp>
      <p:sp>
        <p:nvSpPr>
          <p:cNvPr id="148482" name="Rectangle 2"/>
          <p:cNvSpPr>
            <a:spLocks noGrp="1" noRot="1" noChangeAspect="1" noChangeArrowheads="1" noTextEdit="1"/>
          </p:cNvSpPr>
          <p:nvPr>
            <p:ph type="sldImg"/>
          </p:nvPr>
        </p:nvSpPr>
        <p:spPr>
          <a:xfrm>
            <a:off x="1371600" y="458788"/>
            <a:ext cx="4060825" cy="3046412"/>
          </a:xfrm>
          <a:ln/>
        </p:spPr>
      </p:sp>
      <p:sp>
        <p:nvSpPr>
          <p:cNvPr id="148483" name="Rectangle 3"/>
          <p:cNvSpPr>
            <a:spLocks noGrp="1" noChangeArrowheads="1"/>
          </p:cNvSpPr>
          <p:nvPr>
            <p:ph type="body" idx="1"/>
          </p:nvPr>
        </p:nvSpPr>
        <p:spPr>
          <a:xfrm>
            <a:off x="914920" y="3732757"/>
            <a:ext cx="5028161" cy="4725444"/>
          </a:xfrm>
        </p:spPr>
        <p:txBody>
          <a:bodyPr lIns="89900" tIns="44949" rIns="89900" bIns="44949"/>
          <a:lstStyle/>
          <a:p>
            <a:endParaRPr lang="en-GB"/>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242AFBD-E68D-A446-B379-E35D109D5580}" type="slidenum">
              <a:rPr lang="en-GB"/>
              <a:pPr/>
              <a:t>107</a:t>
            </a:fld>
            <a:endParaRPr lang="en-GB"/>
          </a:p>
        </p:txBody>
      </p:sp>
      <p:sp>
        <p:nvSpPr>
          <p:cNvPr id="1231874" name="Rectangle 1026"/>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
        <p:nvSpPr>
          <p:cNvPr id="1231875" name="Rectangle 1027"/>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157670CA-83BC-3543-B743-F2E2E78737E5}" type="slidenum">
              <a:rPr lang="en-GB"/>
              <a:pPr/>
              <a:t>108</a:t>
            </a:fld>
            <a:endParaRPr lang="en-GB"/>
          </a:p>
        </p:txBody>
      </p:sp>
      <p:sp>
        <p:nvSpPr>
          <p:cNvPr id="1233922" name="Rectangle 1026"/>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
        <p:nvSpPr>
          <p:cNvPr id="1233923" name="Rectangle 1027"/>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1150938" y="692150"/>
            <a:ext cx="4556125" cy="3416300"/>
          </a:xfrm>
          <a:ln cap="flat"/>
        </p:spPr>
      </p:sp>
      <p:sp>
        <p:nvSpPr>
          <p:cNvPr id="158723"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8784EEC-B155-2147-8212-47D8A2AE5A91}" type="slidenum">
              <a:rPr lang="en-GB"/>
              <a:pPr/>
              <a:t>111</a:t>
            </a:fld>
            <a:endParaRPr lang="en-GB"/>
          </a:p>
        </p:txBody>
      </p:sp>
      <p:sp>
        <p:nvSpPr>
          <p:cNvPr id="1258498" name="Rectangle 1026"/>
          <p:cNvSpPr>
            <a:spLocks noGrp="1" noRot="1" noChangeAspect="1" noChangeArrowheads="1"/>
          </p:cNvSpPr>
          <p:nvPr>
            <p:ph type="sldImg"/>
          </p:nvPr>
        </p:nvSpPr>
        <p:spPr bwMode="auto">
          <a:xfrm>
            <a:off x="1303338" y="803275"/>
            <a:ext cx="4256087" cy="3190875"/>
          </a:xfrm>
          <a:prstGeom prst="rect">
            <a:avLst/>
          </a:prstGeom>
          <a:noFill/>
          <a:ln w="12700" cap="flat">
            <a:solidFill>
              <a:schemeClr val="tx1"/>
            </a:solidFill>
            <a:miter lim="800000"/>
            <a:headEnd/>
            <a:tailEnd/>
          </a:ln>
        </p:spPr>
      </p:sp>
      <p:sp>
        <p:nvSpPr>
          <p:cNvPr id="1258499" name="Rectangle 1027"/>
          <p:cNvSpPr>
            <a:spLocks noGrp="1" noChangeArrowheads="1"/>
          </p:cNvSpPr>
          <p:nvPr>
            <p:ph type="body" idx="1"/>
          </p:nvPr>
        </p:nvSpPr>
        <p:spPr bwMode="auto">
          <a:xfrm>
            <a:off x="2139915" y="4090506"/>
            <a:ext cx="2589408" cy="4084651"/>
          </a:xfrm>
          <a:prstGeom prst="rect">
            <a:avLst/>
          </a:prstGeom>
          <a:noFill/>
          <a:ln>
            <a:miter lim="800000"/>
            <a:headEnd/>
            <a:tailEnd/>
          </a:ln>
        </p:spPr>
        <p:txBody>
          <a:bodyPr lIns="95191" tIns="46790" rIns="95191" bIns="46790">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F1F86-3CE8-134A-9762-0310C333D668}" type="slidenum">
              <a:rPr lang="en-US"/>
              <a:pPr/>
              <a:t>112</a:t>
            </a:fld>
            <a:endParaRPr lang="en-US"/>
          </a:p>
        </p:txBody>
      </p:sp>
      <p:sp>
        <p:nvSpPr>
          <p:cNvPr id="115714" name="Rectangle 2"/>
          <p:cNvSpPr>
            <a:spLocks noGrp="1" noRot="1" noChangeAspect="1" noChangeArrowheads="1" noTextEdit="1"/>
          </p:cNvSpPr>
          <p:nvPr>
            <p:ph type="sldImg"/>
          </p:nvPr>
        </p:nvSpPr>
        <p:spPr>
          <a:xfrm>
            <a:off x="3429000" y="2400300"/>
            <a:ext cx="0" cy="0"/>
          </a:xfrm>
          <a:ln/>
        </p:spPr>
      </p:sp>
      <p:sp>
        <p:nvSpPr>
          <p:cNvPr id="115715" name="Rectangle 3"/>
          <p:cNvSpPr>
            <a:spLocks noGrp="1" noChangeArrowheads="1"/>
          </p:cNvSpPr>
          <p:nvPr>
            <p:ph type="body" idx="1"/>
          </p:nvPr>
        </p:nvSpPr>
        <p:spPr>
          <a:xfrm>
            <a:off x="914400" y="6262688"/>
            <a:ext cx="1195388" cy="274637"/>
          </a:xfrm>
        </p:spPr>
        <p:txBody>
          <a:bodyPr/>
          <a:lstStyle/>
          <a:p>
            <a:endParaRPr lang="en-GB"/>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50E31-4FDB-F145-A013-13D31C86B4B7}" type="slidenum">
              <a:rPr lang="en-US"/>
              <a:pPr/>
              <a:t>113</a:t>
            </a:fld>
            <a:endParaRPr lang="en-US"/>
          </a:p>
        </p:txBody>
      </p:sp>
      <p:sp>
        <p:nvSpPr>
          <p:cNvPr id="16386" name="Rectangle 2"/>
          <p:cNvSpPr>
            <a:spLocks noGrp="1" noRot="1" noChangeAspect="1" noChangeArrowheads="1"/>
          </p:cNvSpPr>
          <p:nvPr>
            <p:ph type="sldImg"/>
          </p:nvPr>
        </p:nvSpPr>
        <p:spPr bwMode="auto">
          <a:xfrm>
            <a:off x="1181100" y="654050"/>
            <a:ext cx="4573588" cy="3430588"/>
          </a:xfrm>
          <a:prstGeom prst="rect">
            <a:avLst/>
          </a:prstGeo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573088" y="4214813"/>
            <a:ext cx="5510212" cy="4243387"/>
          </a:xfrm>
          <a:prstGeom prst="rect">
            <a:avLst/>
          </a:prstGeom>
          <a:solidFill>
            <a:srgbClr val="FFFFFF"/>
          </a:solidFill>
          <a:ln>
            <a:solidFill>
              <a:srgbClr val="000000"/>
            </a:solidFill>
            <a:miter lim="800000"/>
            <a:headEnd/>
            <a:tailEnd/>
          </a:ln>
        </p:spPr>
        <p:txBody>
          <a:bodyPr lIns="86630" tIns="43315" rIns="86630" bIns="43315">
            <a:prstTxWarp prst="textNoShape">
              <a:avLst/>
            </a:prstTxWarp>
          </a:bodyPr>
          <a:lstStyle/>
          <a:p>
            <a:r>
              <a:rPr lang="en-US" sz="1000"/>
              <a:t>This is a map of the core of AT&amp;T’s IP Backbone as it is planned for deployment by year-end 2001. Note, deployment shown here is not guaranteed and may change, depending upon the needs of the business.</a:t>
            </a:r>
          </a:p>
          <a:p>
            <a:r>
              <a:rPr lang="en-US" sz="1000"/>
              <a:t>This network uses all AT&amp;T private line facilities, connected through the use of IP over DWDM technology, where the routers are connected directly into the optical amplifiers of AT&amp;T’s core DWDM systems. </a:t>
            </a:r>
          </a:p>
          <a:p>
            <a:r>
              <a:rPr lang="en-US" sz="1000"/>
              <a:t>Each node is connected to at least two others, to allow for automatic layer 3 re-routing in the event of a physical facility failure.  </a:t>
            </a:r>
          </a:p>
          <a:p>
            <a:r>
              <a:rPr lang="en-US" sz="1000"/>
              <a:t>The network is designed in a series of “rings” which use layer 3 re-routing. This means that if a physical facility fails, such as when a fiber is cut and an OC48/OC192  is lost, the router does the re-routing via the alternate link(s) out of the node. [The OC48s/192s in this network are not “protected” on SONET rings and thus do not receive restoration via SONET re-routing.]</a:t>
            </a:r>
          </a:p>
          <a:p>
            <a:r>
              <a:rPr lang="en-US" sz="1000"/>
              <a:t>History—this network was originally designed in 1996 and implemented with 11 nodes an ~40 DS3s. Today it serves 100 cities and is one of the largest IP backbones in the US. We have modified this network over time as we’ve perceived changes in customer requirements, such as in deploying R-GARs in cities where there has been demand for high-speed Internet connections. In addition, most of the link connectivity has changed over time as we’ve redesigned the network for more efficiency and cost-effectiveness.</a:t>
            </a:r>
          </a:p>
          <a:p>
            <a:endParaRPr lang="en-US" sz="1000"/>
          </a:p>
          <a:p>
            <a:r>
              <a:rPr lang="en-US" sz="1000"/>
              <a:t>4/17/01 correction—Pittsburgh will connect to Detroit, not Cleveland.</a:t>
            </a:r>
          </a:p>
          <a:p>
            <a:r>
              <a:rPr lang="en-US" sz="1000"/>
              <a:t>5/15/01 changes to year end per budget update-1) removed Cleveland R-GAR 2) removed Pittsburgh node</a:t>
            </a:r>
          </a:p>
          <a:p>
            <a:r>
              <a:rPr lang="en-US" sz="1000"/>
              <a:t>3) Added Wayne, PA R-GAR 4) Added NYC Broadway R-GAR 5)—multiple link changes (Houston-Orlando, Dallas-Atlanta, Chicago-Cambridge)</a:t>
            </a:r>
          </a:p>
          <a:p>
            <a:r>
              <a:rPr lang="en-US" sz="900">
                <a:ea typeface="Times New Roman" charset="0"/>
                <a:cs typeface="Times New Roman" charset="0"/>
              </a:rPr>
              <a:t>6/4/01 Added Birmingham MI RAR (suburb of Detroit)—was missing from original map--</a:t>
            </a:r>
          </a:p>
          <a:p>
            <a:r>
              <a:rPr lang="en-US" sz="900">
                <a:ea typeface="Times New Roman" charset="0"/>
                <a:cs typeface="Times New Roman" charset="0"/>
              </a:rPr>
              <a:t>Added Lsanca07 (LA Airport Blvd) RAR-- Removed Phoenix RAR—has been integrated into the node</a:t>
            </a:r>
            <a:endParaRPr lang="en-US" sz="1000"/>
          </a:p>
          <a:p>
            <a:r>
              <a:rPr lang="en-US" sz="1000"/>
              <a:t>	</a:t>
            </a:r>
          </a:p>
          <a:p>
            <a:endParaRPr lang="en-US" sz="1000">
              <a:solidFill>
                <a:srgbClr val="99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4B6D534-B910-8141-802B-45C4DEB4FDDE}" type="slidenum">
              <a:rPr lang="en-US"/>
              <a:pPr/>
              <a:t>121</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1150938" y="692150"/>
            <a:ext cx="4556125" cy="3416300"/>
          </a:xfrm>
          <a:ln cap="flat"/>
        </p:spPr>
      </p:sp>
      <p:sp>
        <p:nvSpPr>
          <p:cNvPr id="154627"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14B75-258C-674A-8AE9-0505ED8C01D3}" type="slidenum">
              <a:rPr lang="en-US"/>
              <a:pPr/>
              <a:t>143</a:t>
            </a:fld>
            <a:endParaRPr lang="en-US"/>
          </a:p>
        </p:txBody>
      </p:sp>
      <p:sp>
        <p:nvSpPr>
          <p:cNvPr id="74754" name="Rectangle 2"/>
          <p:cNvSpPr>
            <a:spLocks noGrp="1" noRot="1" noChangeAspect="1" noChangeArrowheads="1" noTextEdit="1"/>
          </p:cNvSpPr>
          <p:nvPr>
            <p:ph type="sldImg"/>
          </p:nvPr>
        </p:nvSpPr>
        <p:spPr>
          <a:xfrm>
            <a:off x="1150938" y="690563"/>
            <a:ext cx="4556125" cy="3417887"/>
          </a:xfrm>
          <a:ln cap="flat"/>
        </p:spPr>
      </p:sp>
      <p:sp>
        <p:nvSpPr>
          <p:cNvPr id="74755" name="Rectangle 3"/>
          <p:cNvSpPr>
            <a:spLocks noGrp="1" noChangeArrowheads="1"/>
          </p:cNvSpPr>
          <p:nvPr>
            <p:ph type="body" idx="1"/>
          </p:nvPr>
        </p:nvSpPr>
        <p:spPr>
          <a:noFill/>
          <a:ln/>
        </p:spPr>
        <p:txBody>
          <a:bodyPr/>
          <a:lstStyle/>
          <a:p>
            <a:r>
              <a:rPr lang="en-US"/>
              <a:t>BGP speaking routers exchange information with their BGP </a:t>
            </a:r>
            <a:r>
              <a:rPr lang="en-US" u="sng"/>
              <a:t>peers.</a:t>
            </a:r>
            <a:r>
              <a:rPr lang="en-US"/>
              <a:t> </a:t>
            </a:r>
          </a:p>
          <a:p>
            <a:endParaRPr lang="en-US"/>
          </a:p>
          <a:p>
            <a:r>
              <a:rPr lang="en-US"/>
              <a:t>Peers are </a:t>
            </a:r>
            <a:r>
              <a:rPr lang="en-US" u="sng"/>
              <a:t>configured</a:t>
            </a:r>
            <a:r>
              <a:rPr lang="en-US"/>
              <a:t> by network engineer.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93E47-89B7-4148-86AB-F9871E80ACF8}" type="slidenum">
              <a:rPr lang="en-US"/>
              <a:pPr/>
              <a:t>144</a:t>
            </a:fld>
            <a:endParaRPr lang="en-US"/>
          </a:p>
        </p:txBody>
      </p:sp>
      <p:sp>
        <p:nvSpPr>
          <p:cNvPr id="258050" name="Rectangle 2"/>
          <p:cNvSpPr>
            <a:spLocks noGrp="1" noRot="1" noChangeAspect="1" noChangeArrowheads="1" noTextEdit="1"/>
          </p:cNvSpPr>
          <p:nvPr>
            <p:ph type="sldImg"/>
          </p:nvPr>
        </p:nvSpPr>
        <p:spPr>
          <a:xfrm>
            <a:off x="1150938" y="690563"/>
            <a:ext cx="4556125" cy="3417887"/>
          </a:xfrm>
          <a:ln/>
        </p:spPr>
      </p:sp>
      <p:sp>
        <p:nvSpPr>
          <p:cNvPr id="25805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41C62-F980-F348-9E08-06EE3C509D21}" type="slidenum">
              <a:rPr lang="en-US"/>
              <a:pPr/>
              <a:t>145</a:t>
            </a:fld>
            <a:endParaRPr lang="en-US"/>
          </a:p>
        </p:txBody>
      </p:sp>
      <p:sp>
        <p:nvSpPr>
          <p:cNvPr id="140290" name="Rectangle 2"/>
          <p:cNvSpPr>
            <a:spLocks noGrp="1" noRot="1" noChangeAspect="1" noChangeArrowheads="1" noTextEdit="1"/>
          </p:cNvSpPr>
          <p:nvPr>
            <p:ph type="sldImg"/>
          </p:nvPr>
        </p:nvSpPr>
        <p:spPr bwMode="auto">
          <a:xfrm>
            <a:off x="1152344" y="684979"/>
            <a:ext cx="4553313" cy="3429587"/>
          </a:xfrm>
          <a:prstGeom prst="rect">
            <a:avLst/>
          </a:prstGeom>
          <a:solidFill>
            <a:srgbClr val="FFFFFF"/>
          </a:solidFill>
          <a:ln>
            <a:solidFill>
              <a:srgbClr val="000000"/>
            </a:solidFill>
            <a:miter lim="800000"/>
            <a:headEnd/>
            <a:tailEnd/>
          </a:ln>
        </p:spPr>
      </p:sp>
      <p:sp>
        <p:nvSpPr>
          <p:cNvPr id="140291" name="Rectangle 3"/>
          <p:cNvSpPr>
            <a:spLocks noGrp="1" noChangeArrowheads="1"/>
          </p:cNvSpPr>
          <p:nvPr>
            <p:ph type="body" idx="1"/>
          </p:nvPr>
        </p:nvSpPr>
        <p:spPr bwMode="auto">
          <a:xfrm>
            <a:off x="686735" y="4342892"/>
            <a:ext cx="5484531" cy="4116129"/>
          </a:xfrm>
          <a:prstGeom prst="rect">
            <a:avLst/>
          </a:prstGeom>
          <a:solidFill>
            <a:srgbClr val="FFFFFF"/>
          </a:solidFill>
          <a:ln>
            <a:solidFill>
              <a:srgbClr val="000000"/>
            </a:solidFill>
            <a:miter lim="800000"/>
            <a:headEnd/>
            <a:tailEnd/>
          </a:ln>
        </p:spPr>
        <p:txBody>
          <a:bodyPr>
            <a:prstTxWarp prst="textNoShape">
              <a:avLst/>
            </a:prstTxWarp>
          </a:bodyPr>
          <a:lstStyle/>
          <a:p>
            <a:r>
              <a:rPr lang="en-US"/>
              <a:t>EXPLAIN: COMMUNITIES !!!</a:t>
            </a:r>
          </a:p>
          <a:p>
            <a:endParaRPr lang="en-US"/>
          </a:p>
          <a:p>
            <a:endParaRPr lang="en-US"/>
          </a:p>
          <a:p>
            <a:r>
              <a:rPr lang="en-US"/>
              <a:t>Next-Hop =&gt; where to send the traffic</a:t>
            </a:r>
          </a:p>
          <a:p>
            <a:r>
              <a:rPr lang="en-US"/>
              <a:t>AS path =&gt; </a:t>
            </a:r>
            <a:r>
              <a:rPr lang="en-US" b="1"/>
              <a:t>loop detection </a:t>
            </a:r>
            <a:endParaRPr lang="en-US"/>
          </a:p>
          <a:p>
            <a:endParaRPr lang="en-US"/>
          </a:p>
          <a:p>
            <a:r>
              <a:rPr lang="en-US" u="sng"/>
              <a:t>Beside policies BGP has some </a:t>
            </a:r>
            <a:r>
              <a:rPr lang="en-US" b="1" u="sng"/>
              <a:t>knobs</a:t>
            </a:r>
            <a:r>
              <a:rPr lang="en-US" u="sng"/>
              <a:t>, for directing traffic: (TE)</a:t>
            </a:r>
          </a:p>
          <a:p>
            <a:r>
              <a:rPr lang="en-US"/>
              <a:t>Why Interdomain Traffic engineering?</a:t>
            </a:r>
          </a:p>
          <a:p>
            <a:r>
              <a:rPr lang="en-US"/>
              <a:t>-&gt; Alleviating congestion on edge links</a:t>
            </a:r>
          </a:p>
          <a:p>
            <a:r>
              <a:rPr lang="en-US"/>
              <a:t>-&gt; Adapting to provisioning changes (e.g., link capacity)</a:t>
            </a:r>
          </a:p>
          <a:p>
            <a:r>
              <a:rPr lang="en-US"/>
              <a:t>-&gt; Achieving good end-to-end performance</a:t>
            </a:r>
          </a:p>
          <a:p>
            <a:endParaRPr lang="en-US" u="sng"/>
          </a:p>
          <a:p>
            <a:r>
              <a:rPr lang="en-US" b="1"/>
              <a:t>Weight</a:t>
            </a:r>
            <a:r>
              <a:rPr lang="en-US"/>
              <a:t> -&gt; directing traffic this way (local in a router) </a:t>
            </a:r>
          </a:p>
          <a:p>
            <a:r>
              <a:rPr lang="en-US" b="1"/>
              <a:t>Local-Pref</a:t>
            </a:r>
            <a:r>
              <a:rPr lang="en-US"/>
              <a:t> -&gt; -”- within an AS.</a:t>
            </a:r>
          </a:p>
          <a:p>
            <a:r>
              <a:rPr lang="en-US" b="1"/>
              <a:t>MED</a:t>
            </a:r>
            <a:r>
              <a:rPr lang="en-US"/>
              <a:t> -&gt; Tells the neighbor on which ingress I like my traffic. </a:t>
            </a:r>
          </a:p>
          <a:p>
            <a:r>
              <a:rPr lang="en-US"/>
              <a:t>and </a:t>
            </a:r>
            <a:r>
              <a:rPr lang="en-US" b="1"/>
              <a:t>communities</a:t>
            </a:r>
            <a:r>
              <a:rPr lang="en-US"/>
              <a:t>. </a:t>
            </a:r>
          </a:p>
          <a:p>
            <a:endParaRPr lang="en-US"/>
          </a:p>
          <a:p>
            <a:r>
              <a:rPr lang="en-US"/>
              <a:t>-&gt; Communities provide the possibility to tag routes, </a:t>
            </a:r>
          </a:p>
          <a:p>
            <a:r>
              <a:rPr lang="en-US"/>
              <a:t>     several routes can be stamped and </a:t>
            </a:r>
          </a:p>
          <a:p>
            <a:r>
              <a:rPr lang="en-US"/>
              <a:t>     decisions can be made more easily based on that stamp. </a:t>
            </a:r>
          </a:p>
          <a:p>
            <a:endParaRPr lang="en-US"/>
          </a:p>
          <a:p>
            <a:endParaRPr lang="en-US"/>
          </a:p>
          <a:p>
            <a:r>
              <a:rPr lang="en-US">
                <a:solidFill>
                  <a:srgbClr val="FF0000"/>
                </a:solidFill>
              </a:rPr>
              <a:t>TELEKOM: Why important?</a:t>
            </a:r>
          </a:p>
          <a:p>
            <a:r>
              <a:rPr lang="en-US"/>
              <a:t>-&gt; To know what knobs big-T can turn to improve T-network</a:t>
            </a:r>
          </a:p>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06655EAC-A2F1-AE40-BED8-A2C31822610F}" type="slidenum">
              <a:rPr lang="en-US"/>
              <a:pPr/>
              <a:t>146</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87496D7-E38A-C24E-8E9B-5F98752AB806}" type="slidenum">
              <a:rPr lang="en-US"/>
              <a:pPr/>
              <a:t>147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1150938" y="692150"/>
            <a:ext cx="4556125" cy="3416300"/>
          </a:xfrm>
          <a:ln cap="flat"/>
        </p:spPr>
      </p:sp>
      <p:sp>
        <p:nvSpPr>
          <p:cNvPr id="156675"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7B6875DA-18F9-A742-ACC0-2CC1B38EF563}" type="slidenum">
              <a:rPr lang="en-US"/>
              <a:pPr/>
              <a:t>148</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893BEF2-C0B6-B240-8FE5-BF10F70A02BE}" type="slidenum">
              <a:rPr lang="en-US"/>
              <a:pPr/>
              <a:t>149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C793B83-A07A-CE4E-AF70-5C20C212CCF5}" type="slidenum">
              <a:rPr lang="en-US"/>
              <a:pPr/>
              <a:t>150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DBAA0-2BA3-084D-AA82-5A689C39121A}" type="slidenum">
              <a:rPr lang="en-US"/>
              <a:pPr/>
              <a:t>151</a:t>
            </a:fld>
            <a:endParaRPr lang="en-US"/>
          </a:p>
        </p:txBody>
      </p:sp>
      <p:sp>
        <p:nvSpPr>
          <p:cNvPr id="206850" name="Rectangle 2"/>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
        <p:nvSpPr>
          <p:cNvPr id="206851" name="Rectangle 3"/>
          <p:cNvSpPr>
            <a:spLocks noGrp="1" noRot="1" noChangeAspect="1" noChangeArrowheads="1" noTextEdit="1"/>
          </p:cNvSpPr>
          <p:nvPr>
            <p:ph type="sldImg"/>
          </p:nvPr>
        </p:nvSpPr>
        <p:spPr>
          <a:xfrm>
            <a:off x="3394075" y="2298700"/>
            <a:ext cx="0" cy="0"/>
          </a:xfrm>
          <a:ln w="12699" cap="flat">
            <a:solidFill>
              <a:schemeClr val="tx1"/>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1650FB5-2760-A94D-8503-3E3932FDB90A}" type="slidenum">
              <a:rPr lang="en-US"/>
              <a:pPr/>
              <a:t>152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5833B-67F1-944F-A57E-5F2CBF6191E9}" type="slidenum">
              <a:rPr lang="en-US"/>
              <a:pPr/>
              <a:t>153</a:t>
            </a:fld>
            <a:endParaRPr lang="en-US"/>
          </a:p>
        </p:txBody>
      </p:sp>
      <p:sp>
        <p:nvSpPr>
          <p:cNvPr id="204802" name="Rectangle 2"/>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
        <p:nvSpPr>
          <p:cNvPr id="204803" name="Rectangle 3"/>
          <p:cNvSpPr>
            <a:spLocks noGrp="1" noRot="1" noChangeAspect="1" noChangeArrowheads="1" noTextEdit="1"/>
          </p:cNvSpPr>
          <p:nvPr>
            <p:ph type="sldImg"/>
          </p:nvPr>
        </p:nvSpPr>
        <p:spPr>
          <a:xfrm>
            <a:off x="3394075" y="2298700"/>
            <a:ext cx="0" cy="0"/>
          </a:xfrm>
          <a:ln w="12699" cap="flat">
            <a:solidFill>
              <a:schemeClr val="tx1"/>
            </a:solidFill>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390B04D-211C-354C-A281-9159725D4297}" type="slidenum">
              <a:rPr lang="en-US"/>
              <a:pPr/>
              <a:t>154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278C643-4256-8346-947A-5E19B75CB2DC}" type="slidenum">
              <a:rPr lang="en-US"/>
              <a:pPr/>
              <a:t>155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EFA5787-9533-804D-8938-C7DCF0AA9DA8}" type="slidenum">
              <a:rPr lang="en-US"/>
              <a:pPr/>
              <a:t>156</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1E182BC-BCCB-554E-A8AE-602F9C852D0F}" type="slidenum">
              <a:rPr lang="en-US"/>
              <a:pPr/>
              <a:t>157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C791994-3B0F-F149-8694-1E22C7FE6024}" type="slidenum">
              <a:rPr lang="en-GB"/>
              <a:pPr/>
              <a:t>8</a:t>
            </a:fld>
            <a:endParaRPr lang="en-GB"/>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4AB9D6-3A31-D742-BFBF-97F4ADB0D74A}" type="slidenum">
              <a:rPr lang="en-US"/>
              <a:pPr/>
              <a:t>158</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542B765-EDE7-5A44-B7F9-EC74EF65BAAD}" type="slidenum">
              <a:rPr lang="en-US"/>
              <a:pPr/>
              <a:t>159</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87722A8-6864-E140-90EA-433D14280A9C}" type="slidenum">
              <a:rPr lang="en-US"/>
              <a:pPr/>
              <a:t>160</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CC3687-C0D1-A648-ABFB-97A4F97F76E6}" type="slidenum">
              <a:rPr lang="en-US"/>
              <a:pPr/>
              <a:t>161</a:t>
            </a:fld>
            <a:endParaRPr lang="en-US"/>
          </a:p>
        </p:txBody>
      </p:sp>
      <p:sp>
        <p:nvSpPr>
          <p:cNvPr id="72706" name="Rectangle 2"/>
          <p:cNvSpPr>
            <a:spLocks noGrp="1" noRot="1" noChangeAspect="1" noChangeArrowheads="1"/>
          </p:cNvSpPr>
          <p:nvPr>
            <p:ph type="sldImg"/>
          </p:nvPr>
        </p:nvSpPr>
        <p:spPr bwMode="auto">
          <a:xfrm>
            <a:off x="1154113" y="692150"/>
            <a:ext cx="4554537" cy="3416300"/>
          </a:xfrm>
          <a:prstGeom prst="rect">
            <a:avLst/>
          </a:prstGeom>
          <a:noFill/>
          <a:ln w="12700" cap="flat">
            <a:solidFill>
              <a:schemeClr val="tx1"/>
            </a:solidFill>
            <a:miter lim="800000"/>
            <a:headEnd/>
            <a:tailEnd/>
          </a:ln>
        </p:spPr>
      </p:sp>
      <p:sp>
        <p:nvSpPr>
          <p:cNvPr id="72707" name="Rectangle 3"/>
          <p:cNvSpPr>
            <a:spLocks noGrp="1" noChangeArrowheads="1"/>
          </p:cNvSpPr>
          <p:nvPr>
            <p:ph type="body" idx="1"/>
          </p:nvPr>
        </p:nvSpPr>
        <p:spPr bwMode="auto">
          <a:xfrm>
            <a:off x="914400" y="4341813"/>
            <a:ext cx="5029200" cy="4114800"/>
          </a:xfrm>
          <a:prstGeom prst="rect">
            <a:avLst/>
          </a:prstGeom>
          <a:noFill/>
          <a:ln>
            <a:miter lim="800000"/>
            <a:headEnd/>
            <a:tailEnd/>
          </a:ln>
        </p:spPr>
        <p:txBody>
          <a:bodyPr lIns="91382" tIns="46466" rIns="91382" bIns="46466">
            <a:prstTxWarp prst="textNoShape">
              <a:avLst/>
            </a:prstTxWarp>
          </a:bodyPr>
          <a:lstStyle/>
          <a:p>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E6157E3-296B-FB43-AD61-344DDBE31EBF}" type="slidenum">
              <a:rPr lang="en-US"/>
              <a:pPr/>
              <a:t>162</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32EED-8EDE-9242-A7D0-03E97C7E1A8F}" type="slidenum">
              <a:rPr lang="en-US"/>
              <a:pPr/>
              <a:t>163</a:t>
            </a:fld>
            <a:endParaRPr lang="en-US"/>
          </a:p>
        </p:txBody>
      </p:sp>
      <p:sp>
        <p:nvSpPr>
          <p:cNvPr id="218114" name="Rectangle 2"/>
          <p:cNvSpPr>
            <a:spLocks noGrp="1" noRot="1" noChangeAspect="1" noChangeArrowheads="1" noTextEdit="1"/>
          </p:cNvSpPr>
          <p:nvPr>
            <p:ph type="sldImg"/>
          </p:nvPr>
        </p:nvSpPr>
        <p:spPr>
          <a:xfrm>
            <a:off x="3392488" y="2301875"/>
            <a:ext cx="0" cy="0"/>
          </a:xfrm>
          <a:ln/>
        </p:spPr>
      </p:sp>
      <p:sp>
        <p:nvSpPr>
          <p:cNvPr id="218115" name="Rectangle 3"/>
          <p:cNvSpPr>
            <a:spLocks noGrp="1" noChangeArrowheads="1"/>
          </p:cNvSpPr>
          <p:nvPr>
            <p:ph type="body" idx="1"/>
          </p:nvPr>
        </p:nvSpPr>
        <p:spPr>
          <a:xfrm>
            <a:off x="914400" y="4191000"/>
            <a:ext cx="5029200" cy="4262438"/>
          </a:xfrm>
        </p:spPr>
        <p:txBody>
          <a:bodyPr wrap="square" lIns="89593" tIns="44796" rIns="89593" bIns="44796" anchor="t"/>
          <a:lstStyle/>
          <a:p>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86062A-19B2-8C4F-9CDD-DB64C30C2C25}" type="slidenum">
              <a:rPr lang="en-US"/>
              <a:pPr/>
              <a:t>164</a:t>
            </a:fld>
            <a:endParaRPr lang="en-US"/>
          </a:p>
        </p:txBody>
      </p:sp>
      <p:sp>
        <p:nvSpPr>
          <p:cNvPr id="220162" name="Rectangle 2"/>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
        <p:nvSpPr>
          <p:cNvPr id="220163" name="Rectangle 3"/>
          <p:cNvSpPr>
            <a:spLocks noGrp="1" noRot="1" noChangeAspect="1" noChangeArrowheads="1" noTextEdit="1"/>
          </p:cNvSpPr>
          <p:nvPr>
            <p:ph type="sldImg"/>
          </p:nvPr>
        </p:nvSpPr>
        <p:spPr>
          <a:xfrm>
            <a:off x="3394075" y="2298700"/>
            <a:ext cx="0" cy="0"/>
          </a:xfrm>
          <a:ln w="12699" cap="flat">
            <a:solidFill>
              <a:schemeClr val="tx1"/>
            </a:solidFill>
          </a:ln>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12666-D291-044E-83E9-C9050B08BDE7}" type="slidenum">
              <a:rPr lang="en-US"/>
              <a:pPr/>
              <a:t>165</a:t>
            </a:fld>
            <a:endParaRPr lang="en-US"/>
          </a:p>
        </p:txBody>
      </p:sp>
      <p:sp>
        <p:nvSpPr>
          <p:cNvPr id="222210" name="Rectangle 2"/>
          <p:cNvSpPr>
            <a:spLocks noGrp="1" noRot="1" noChangeAspect="1" noChangeArrowheads="1" noTextEdit="1"/>
          </p:cNvSpPr>
          <p:nvPr>
            <p:ph type="sldImg"/>
          </p:nvPr>
        </p:nvSpPr>
        <p:spPr>
          <a:xfrm>
            <a:off x="3394075" y="2298700"/>
            <a:ext cx="0" cy="0"/>
          </a:xfrm>
          <a:ln w="12699" cap="flat">
            <a:solidFill>
              <a:schemeClr val="tx1"/>
            </a:solidFill>
          </a:ln>
        </p:spPr>
      </p:sp>
      <p:sp>
        <p:nvSpPr>
          <p:cNvPr id="222211" name="Rectangle 3"/>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F032CBC-3E36-914F-B808-5540C8A2AD22}" type="slidenum">
              <a:rPr lang="en-US"/>
              <a:pPr/>
              <a:t>166</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F36630-EAE9-D841-90BB-6795BF871117}" type="slidenum">
              <a:rPr lang="en-US"/>
              <a:pPr/>
              <a:t>167</a:t>
            </a:fld>
            <a:endParaRPr lang="en-US"/>
          </a:p>
        </p:txBody>
      </p:sp>
      <p:sp>
        <p:nvSpPr>
          <p:cNvPr id="106498" name="Rectangle 2"/>
          <p:cNvSpPr>
            <a:spLocks noGrp="1" noRot="1" noChangeAspect="1" noChangeArrowheads="1" noTextEdit="1"/>
          </p:cNvSpPr>
          <p:nvPr>
            <p:ph type="sldImg"/>
          </p:nvPr>
        </p:nvSpPr>
        <p:spPr bwMode="auto">
          <a:xfrm>
            <a:off x="1144588" y="687388"/>
            <a:ext cx="4570412" cy="3427412"/>
          </a:xfrm>
          <a:prstGeom prst="rect">
            <a:avLst/>
          </a:prstGeom>
          <a:solidFill>
            <a:srgbClr val="FFFFFF"/>
          </a:solidFill>
          <a:ln>
            <a:solidFill>
              <a:srgbClr val="000000"/>
            </a:solidFill>
            <a:miter lim="800000"/>
            <a:headEnd/>
            <a:tailEnd/>
          </a:ln>
        </p:spPr>
      </p:sp>
      <p:sp>
        <p:nvSpPr>
          <p:cNvPr id="106499"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p:spPr>
        <p:txBody>
          <a:bodyPr lIns="90224" tIns="45112" rIns="90224" bIns="45112">
            <a:prstTxWarp prst="textNoShape">
              <a:avLst/>
            </a:prstTxWarp>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C791994-3B0F-F149-8694-1E22C7FE6024}" type="slidenum">
              <a:rPr lang="en-GB"/>
              <a:pPr/>
              <a:t>9</a:t>
            </a:fld>
            <a:endParaRPr lang="en-GB"/>
          </a:p>
        </p:txBody>
      </p:sp>
      <p:sp>
        <p:nvSpPr>
          <p:cNvPr id="25603" name="Rectangle 2"/>
          <p:cNvSpPr>
            <a:spLocks noGrp="1" noRot="1" noChangeAspect="1" noChangeArrowheads="1" noTextEdit="1"/>
          </p:cNvSpPr>
          <p:nvPr>
            <p:ph type="sldImg"/>
          </p:nvPr>
        </p:nvSpPr>
        <p:spPr>
          <a:xfrm>
            <a:off x="1143000" y="685800"/>
            <a:ext cx="4572000" cy="3429000"/>
          </a:xfrm>
          <a:ln/>
        </p:spPr>
      </p:sp>
      <p:sp>
        <p:nvSpPr>
          <p:cNvPr id="25604"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DE33D9-6379-EE43-B4D3-84B6463EC149}" type="slidenum">
              <a:rPr lang="en-US"/>
              <a:pPr/>
              <a:t>168</a:t>
            </a:fld>
            <a:endParaRPr lang="en-US"/>
          </a:p>
        </p:txBody>
      </p:sp>
      <p:sp>
        <p:nvSpPr>
          <p:cNvPr id="118786" name="Rectangle 2"/>
          <p:cNvSpPr>
            <a:spLocks noGrp="1" noRot="1" noChangeAspect="1" noChangeArrowheads="1"/>
          </p:cNvSpPr>
          <p:nvPr>
            <p:ph type="sldImg"/>
          </p:nvPr>
        </p:nvSpPr>
        <p:spPr bwMode="auto">
          <a:xfrm>
            <a:off x="1152525" y="692150"/>
            <a:ext cx="4554538" cy="3416300"/>
          </a:xfrm>
          <a:prstGeom prst="rect">
            <a:avLst/>
          </a:prstGeom>
          <a:noFill/>
          <a:ln w="12700" cap="flat">
            <a:solidFill>
              <a:schemeClr val="tx1"/>
            </a:solidFill>
            <a:miter lim="800000"/>
            <a:headEnd/>
            <a:tailEnd/>
          </a:ln>
        </p:spPr>
      </p:sp>
      <p:sp>
        <p:nvSpPr>
          <p:cNvPr id="118787"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p:spPr>
        <p:txBody>
          <a:bodyPr lIns="90224" tIns="45112" rIns="90224" bIns="45112">
            <a:prstTxWarp prst="textNoShape">
              <a:avLst/>
            </a:prstTxWarp>
          </a:bodyPr>
          <a:lstStyle/>
          <a:p>
            <a:endParaRPr lang="en-GB"/>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B6E76-9EC3-904C-81E2-CF3F249BB974}" type="slidenum">
              <a:rPr lang="en-US"/>
              <a:pPr/>
              <a:t>169</a:t>
            </a:fld>
            <a:endParaRPr lang="en-US"/>
          </a:p>
        </p:txBody>
      </p:sp>
      <p:sp>
        <p:nvSpPr>
          <p:cNvPr id="224258" name="Rectangle 2"/>
          <p:cNvSpPr>
            <a:spLocks noGrp="1" noRot="1" noChangeAspect="1" noChangeArrowheads="1" noTextEdit="1"/>
          </p:cNvSpPr>
          <p:nvPr>
            <p:ph type="sldImg"/>
          </p:nvPr>
        </p:nvSpPr>
        <p:spPr>
          <a:xfrm>
            <a:off x="3394075" y="2298700"/>
            <a:ext cx="0" cy="0"/>
          </a:xfrm>
          <a:ln w="12699" cap="flat">
            <a:solidFill>
              <a:schemeClr val="tx1"/>
            </a:solidFill>
          </a:ln>
        </p:spPr>
      </p:sp>
      <p:sp>
        <p:nvSpPr>
          <p:cNvPr id="224259" name="Rectangle 3"/>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F0EC62-CE19-864E-8F91-6863F4943F62}" type="slidenum">
              <a:rPr lang="en-US"/>
              <a:pPr/>
              <a:t>170</a:t>
            </a:fld>
            <a:endParaRPr lang="en-US"/>
          </a:p>
        </p:txBody>
      </p:sp>
      <p:sp>
        <p:nvSpPr>
          <p:cNvPr id="226306" name="Rectangle 2"/>
          <p:cNvSpPr>
            <a:spLocks noGrp="1" noRot="1" noChangeAspect="1" noChangeArrowheads="1" noTextEdit="1"/>
          </p:cNvSpPr>
          <p:nvPr>
            <p:ph type="sldImg"/>
          </p:nvPr>
        </p:nvSpPr>
        <p:spPr>
          <a:xfrm>
            <a:off x="3394075" y="2298700"/>
            <a:ext cx="0" cy="0"/>
          </a:xfrm>
          <a:ln w="12699" cap="flat">
            <a:solidFill>
              <a:schemeClr val="tx1"/>
            </a:solidFill>
          </a:ln>
        </p:spPr>
      </p:sp>
      <p:sp>
        <p:nvSpPr>
          <p:cNvPr id="226307" name="Rectangle 3"/>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5954E-F096-5943-A1F3-E2BBE21DFF6B}" type="slidenum">
              <a:rPr lang="en-US"/>
              <a:pPr/>
              <a:t>171</a:t>
            </a:fld>
            <a:endParaRPr lang="en-US"/>
          </a:p>
        </p:txBody>
      </p:sp>
      <p:sp>
        <p:nvSpPr>
          <p:cNvPr id="228354" name="Rectangle 2"/>
          <p:cNvSpPr>
            <a:spLocks noGrp="1" noRot="1" noChangeAspect="1" noChangeArrowheads="1" noTextEdit="1"/>
          </p:cNvSpPr>
          <p:nvPr>
            <p:ph type="sldImg"/>
          </p:nvPr>
        </p:nvSpPr>
        <p:spPr>
          <a:xfrm>
            <a:off x="3394075" y="2298700"/>
            <a:ext cx="0" cy="0"/>
          </a:xfrm>
          <a:ln w="12699" cap="flat">
            <a:solidFill>
              <a:schemeClr val="tx1"/>
            </a:solidFill>
          </a:ln>
        </p:spPr>
      </p:sp>
      <p:sp>
        <p:nvSpPr>
          <p:cNvPr id="228355" name="Rectangle 3"/>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BF26F-941A-F845-83E9-DF5E8687BB8E}" type="slidenum">
              <a:rPr lang="en-US"/>
              <a:pPr/>
              <a:t>172</a:t>
            </a:fld>
            <a:endParaRPr lang="en-US"/>
          </a:p>
        </p:txBody>
      </p:sp>
      <p:sp>
        <p:nvSpPr>
          <p:cNvPr id="230402" name="Rectangle 2"/>
          <p:cNvSpPr>
            <a:spLocks noGrp="1" noChangeArrowheads="1"/>
          </p:cNvSpPr>
          <p:nvPr>
            <p:ph type="body" idx="1"/>
          </p:nvPr>
        </p:nvSpPr>
        <p:spPr>
          <a:xfrm>
            <a:off x="914400" y="4038600"/>
            <a:ext cx="5029200" cy="4648200"/>
          </a:xfrm>
          <a:ln/>
        </p:spPr>
        <p:txBody>
          <a:bodyPr wrap="square" lIns="92057" tIns="46030" rIns="92057" bIns="46030" anchor="t"/>
          <a:lstStyle/>
          <a:p>
            <a:endParaRPr lang="en-GB"/>
          </a:p>
        </p:txBody>
      </p:sp>
      <p:sp>
        <p:nvSpPr>
          <p:cNvPr id="230403" name="Rectangle 3"/>
          <p:cNvSpPr>
            <a:spLocks noGrp="1" noRot="1" noChangeAspect="1" noChangeArrowheads="1" noTextEdit="1"/>
          </p:cNvSpPr>
          <p:nvPr>
            <p:ph type="sldImg"/>
          </p:nvPr>
        </p:nvSpPr>
        <p:spPr>
          <a:xfrm>
            <a:off x="3394075" y="2298700"/>
            <a:ext cx="0" cy="0"/>
          </a:xfrm>
          <a:ln w="12699" cap="flat">
            <a:solidFill>
              <a:schemeClr val="tx1"/>
            </a:solidFill>
          </a:ln>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2416757-9381-2347-95B1-5A23C7736D4C}" type="slidenum">
              <a:rPr lang="en-US"/>
              <a:pPr/>
              <a:t>173</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84BFBF7-401C-D842-A9AE-33099F794888}" type="slidenum">
              <a:rPr lang="en-US"/>
              <a:pPr/>
              <a:t>174</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3CDA85DC-6F8E-E345-B05A-F80F85DBA9F6}" type="slidenum">
              <a:rPr lang="en-US"/>
              <a:pPr/>
              <a:t>175</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2586BD3-F2A3-1340-8698-8A1555B82DFC}" type="slidenum">
              <a:rPr lang="en-US"/>
              <a:pPr/>
              <a:t>176</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3E3BE-F8A0-AD47-B685-A046FC116918}" type="slidenum">
              <a:rPr lang="en-US"/>
              <a:pPr/>
              <a:t>177</a:t>
            </a:fld>
            <a:endParaRPr lang="en-US"/>
          </a:p>
        </p:txBody>
      </p:sp>
      <p:sp>
        <p:nvSpPr>
          <p:cNvPr id="234498" name="Rectangle 2"/>
          <p:cNvSpPr>
            <a:spLocks noGrp="1" noRot="1" noChangeAspect="1" noChangeArrowheads="1" noTextEdit="1"/>
          </p:cNvSpPr>
          <p:nvPr>
            <p:ph type="sldImg"/>
          </p:nvPr>
        </p:nvSpPr>
        <p:spPr>
          <a:xfrm>
            <a:off x="3392488" y="2301875"/>
            <a:ext cx="0" cy="0"/>
          </a:xfrm>
          <a:ln/>
        </p:spPr>
      </p:sp>
      <p:sp>
        <p:nvSpPr>
          <p:cNvPr id="234499" name="Rectangle 3"/>
          <p:cNvSpPr>
            <a:spLocks noGrp="1" noChangeArrowheads="1"/>
          </p:cNvSpPr>
          <p:nvPr>
            <p:ph type="body" idx="1"/>
          </p:nvPr>
        </p:nvSpPr>
        <p:spPr>
          <a:xfrm>
            <a:off x="914400" y="4191000"/>
            <a:ext cx="5029200" cy="4262438"/>
          </a:xfrm>
        </p:spPr>
        <p:txBody>
          <a:bodyPr wrap="square" lIns="89593" tIns="44796" rIns="89593" bIns="44796" anchor="t"/>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1150938" y="692150"/>
            <a:ext cx="4556125" cy="3416300"/>
          </a:xfrm>
          <a:ln cap="flat"/>
        </p:spPr>
      </p:sp>
      <p:sp>
        <p:nvSpPr>
          <p:cNvPr id="162819" name="Rectangle 3"/>
          <p:cNvSpPr>
            <a:spLocks noGrp="1" noChangeArrowheads="1"/>
          </p:cNvSpPr>
          <p:nvPr>
            <p:ph type="body" idx="1"/>
          </p:nvPr>
        </p:nvSpPr>
        <p:spPr>
          <a:ln/>
        </p:spPr>
        <p:txBody>
          <a:bodyPr/>
          <a:lstStyle/>
          <a:p>
            <a:endParaRPr lang="en-GB"/>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EF7A3-08A2-FD4B-A202-1B0C25F940F6}" type="slidenum">
              <a:rPr lang="en-US"/>
              <a:pPr/>
              <a:t>178</a:t>
            </a:fld>
            <a:endParaRPr lang="en-US"/>
          </a:p>
        </p:txBody>
      </p:sp>
      <p:sp>
        <p:nvSpPr>
          <p:cNvPr id="240642" name="Rectangle 2"/>
          <p:cNvSpPr>
            <a:spLocks noGrp="1" noRot="1" noChangeAspect="1" noChangeArrowheads="1" noTextEdit="1"/>
          </p:cNvSpPr>
          <p:nvPr>
            <p:ph type="sldImg"/>
          </p:nvPr>
        </p:nvSpPr>
        <p:spPr>
          <a:xfrm>
            <a:off x="3392488" y="2301875"/>
            <a:ext cx="0" cy="0"/>
          </a:xfrm>
          <a:ln/>
        </p:spPr>
      </p:sp>
      <p:sp>
        <p:nvSpPr>
          <p:cNvPr id="240643" name="Rectangle 3"/>
          <p:cNvSpPr>
            <a:spLocks noGrp="1" noChangeArrowheads="1"/>
          </p:cNvSpPr>
          <p:nvPr>
            <p:ph type="body" idx="1"/>
          </p:nvPr>
        </p:nvSpPr>
        <p:spPr>
          <a:xfrm>
            <a:off x="914400" y="4191000"/>
            <a:ext cx="5029200" cy="4262438"/>
          </a:xfrm>
        </p:spPr>
        <p:txBody>
          <a:bodyPr wrap="square" lIns="89593" tIns="44796" rIns="89593" bIns="44796" anchor="t"/>
          <a:lstStyle/>
          <a:p>
            <a:endParaRPr lang="en-GB"/>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47495-62F4-314B-ABC7-25279E69AE8C}" type="slidenum">
              <a:rPr lang="en-US"/>
              <a:pPr/>
              <a:t>179</a:t>
            </a:fld>
            <a:endParaRPr lang="en-US"/>
          </a:p>
        </p:txBody>
      </p:sp>
      <p:sp>
        <p:nvSpPr>
          <p:cNvPr id="242690" name="Rectangle 2"/>
          <p:cNvSpPr>
            <a:spLocks noGrp="1" noRot="1" noChangeAspect="1" noChangeArrowheads="1" noTextEdit="1"/>
          </p:cNvSpPr>
          <p:nvPr>
            <p:ph type="sldImg"/>
          </p:nvPr>
        </p:nvSpPr>
        <p:spPr>
          <a:xfrm>
            <a:off x="3392488" y="2301875"/>
            <a:ext cx="0" cy="0"/>
          </a:xfrm>
          <a:ln/>
        </p:spPr>
      </p:sp>
      <p:sp>
        <p:nvSpPr>
          <p:cNvPr id="242691" name="Rectangle 3"/>
          <p:cNvSpPr>
            <a:spLocks noGrp="1" noChangeArrowheads="1"/>
          </p:cNvSpPr>
          <p:nvPr>
            <p:ph type="body" idx="1"/>
          </p:nvPr>
        </p:nvSpPr>
        <p:spPr>
          <a:xfrm>
            <a:off x="914400" y="4191000"/>
            <a:ext cx="5029200" cy="4262438"/>
          </a:xfrm>
        </p:spPr>
        <p:txBody>
          <a:bodyPr wrap="square" lIns="89593" tIns="44796" rIns="89593" bIns="44796" anchor="t"/>
          <a:lstStyle/>
          <a:p>
            <a:endParaRPr lang="en-GB"/>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CDA48-3869-A549-8E64-AA4E95DAD86E}" type="slidenum">
              <a:rPr lang="en-US"/>
              <a:pPr/>
              <a:t>180</a:t>
            </a:fld>
            <a:endParaRPr lang="en-US"/>
          </a:p>
        </p:txBody>
      </p:sp>
      <p:sp>
        <p:nvSpPr>
          <p:cNvPr id="244738" name="Rectangle 2"/>
          <p:cNvSpPr>
            <a:spLocks noGrp="1" noRot="1" noChangeAspect="1" noChangeArrowheads="1" noTextEdit="1"/>
          </p:cNvSpPr>
          <p:nvPr>
            <p:ph type="sldImg"/>
          </p:nvPr>
        </p:nvSpPr>
        <p:spPr>
          <a:xfrm>
            <a:off x="3392488" y="2301875"/>
            <a:ext cx="0" cy="0"/>
          </a:xfrm>
          <a:ln/>
        </p:spPr>
      </p:sp>
      <p:sp>
        <p:nvSpPr>
          <p:cNvPr id="244739" name="Rectangle 3"/>
          <p:cNvSpPr>
            <a:spLocks noGrp="1" noChangeArrowheads="1"/>
          </p:cNvSpPr>
          <p:nvPr>
            <p:ph type="body" idx="1"/>
          </p:nvPr>
        </p:nvSpPr>
        <p:spPr>
          <a:xfrm>
            <a:off x="914400" y="4191000"/>
            <a:ext cx="5029200" cy="4262438"/>
          </a:xfrm>
        </p:spPr>
        <p:txBody>
          <a:bodyPr wrap="square" lIns="89593" tIns="44796" rIns="89593" bIns="44796" anchor="t"/>
          <a:lstStyle/>
          <a:p>
            <a:endParaRPr lang="en-GB"/>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E5CF94A-C336-AD4B-B06C-65030941B0B2}" type="slidenum">
              <a:rPr lang="en-US"/>
              <a:pPr/>
              <a:t>181</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92609C1-1254-E841-850E-52F7CBA2B3E4}" type="slidenum">
              <a:rPr lang="en-US"/>
              <a:pPr/>
              <a:t>182</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10D1ED2-4F97-C544-93AC-864A38AC5D91}" type="slidenum">
              <a:rPr lang="en-US"/>
              <a:pPr/>
              <a:t>183</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21F65A6-177A-7647-8E6E-ED9B09C9D8FE}" type="slidenum">
              <a:rPr lang="en-US"/>
              <a:pPr/>
              <a:t>184</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A9EB4-4190-8846-8ADA-48690F76A6DA}" type="slidenum">
              <a:rPr lang="en-US"/>
              <a:pPr/>
              <a:t>185</a:t>
            </a:fld>
            <a:endParaRPr lang="en-US"/>
          </a:p>
        </p:txBody>
      </p:sp>
      <p:sp>
        <p:nvSpPr>
          <p:cNvPr id="90114" name="Rectangle 2"/>
          <p:cNvSpPr>
            <a:spLocks noGrp="1" noRot="1" noChangeAspect="1" noChangeArrowheads="1" noTextEdit="1"/>
          </p:cNvSpPr>
          <p:nvPr>
            <p:ph type="sldImg"/>
          </p:nvPr>
        </p:nvSpPr>
        <p:spPr bwMode="auto">
          <a:xfrm>
            <a:off x="1144588" y="687388"/>
            <a:ext cx="4570412" cy="3427412"/>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p:spPr>
        <p:txBody>
          <a:bodyPr lIns="90224" tIns="45112" rIns="90224" bIns="45112">
            <a:prstTxWarp prst="textNoShape">
              <a:avLst/>
            </a:prstTxWarp>
          </a:bodyPr>
          <a:lstStyle/>
          <a:p>
            <a:endParaRPr lang="en-GB"/>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EDC676-9686-CF43-9979-6BD76795A387}" type="slidenum">
              <a:rPr lang="en-US"/>
              <a:pPr/>
              <a:t>186</a:t>
            </a:fld>
            <a:endParaRPr lang="en-US"/>
          </a:p>
        </p:txBody>
      </p:sp>
      <p:sp>
        <p:nvSpPr>
          <p:cNvPr id="92162" name="Rectangle 2"/>
          <p:cNvSpPr>
            <a:spLocks noGrp="1" noRot="1" noChangeAspect="1" noChangeArrowheads="1" noTextEdit="1"/>
          </p:cNvSpPr>
          <p:nvPr>
            <p:ph type="sldImg"/>
          </p:nvPr>
        </p:nvSpPr>
        <p:spPr bwMode="auto">
          <a:xfrm>
            <a:off x="1144588" y="687388"/>
            <a:ext cx="4570412" cy="3427412"/>
          </a:xfrm>
          <a:prstGeom prst="rect">
            <a:avLst/>
          </a:prstGeom>
          <a:solidFill>
            <a:srgbClr val="FFFFFF"/>
          </a:solidFill>
          <a:ln>
            <a:solidFill>
              <a:srgbClr val="000000"/>
            </a:solidFill>
            <a:miter lim="800000"/>
            <a:headEnd/>
            <a:tailEnd/>
          </a:ln>
        </p:spPr>
      </p:sp>
      <p:sp>
        <p:nvSpPr>
          <p:cNvPr id="92163" name="Rectangle 3"/>
          <p:cNvSpPr>
            <a:spLocks noGrp="1" noChangeArrowheads="1"/>
          </p:cNvSpPr>
          <p:nvPr>
            <p:ph type="body" idx="1"/>
          </p:nvPr>
        </p:nvSpPr>
        <p:spPr bwMode="auto">
          <a:xfrm>
            <a:off x="914400" y="4341813"/>
            <a:ext cx="5029200" cy="4114800"/>
          </a:xfrm>
          <a:prstGeom prst="rect">
            <a:avLst/>
          </a:prstGeom>
          <a:solidFill>
            <a:srgbClr val="FFFFFF"/>
          </a:solidFill>
          <a:ln>
            <a:solidFill>
              <a:srgbClr val="000000"/>
            </a:solidFill>
            <a:miter lim="800000"/>
            <a:headEnd/>
            <a:tailEnd/>
          </a:ln>
        </p:spPr>
        <p:txBody>
          <a:bodyPr lIns="90224" tIns="45112" rIns="90224" bIns="45112">
            <a:prstTxWarp prst="textNoShape">
              <a:avLst/>
            </a:prstTxWarp>
          </a:bodyPr>
          <a:lstStyle/>
          <a:p>
            <a:endParaRPr lang="en-GB"/>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201F9AC8-8872-884E-B69A-F5675483E519}" type="slidenum">
              <a:rPr lang="en-US"/>
              <a:pPr/>
              <a:t>187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
        <p:nvSpPr>
          <p:cNvPr id="4" name="Slide Number Placeholder 3"/>
          <p:cNvSpPr>
            <a:spLocks noGrp="1"/>
          </p:cNvSpPr>
          <p:nvPr>
            <p:ph type="sldNum" sz="quarter" idx="10"/>
          </p:nvPr>
        </p:nvSpPr>
        <p:spPr/>
        <p:txBody>
          <a:bodyPr/>
          <a:lstStyle>
            <a:lvl1pPr>
              <a:defRPr smtClean="0"/>
            </a:lvl1pPr>
          </a:lstStyle>
          <a:p>
            <a:fld id="{38F81D41-F122-DD45-B928-162DA0E4B8B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28A9CB57-63F1-2742-8D70-F1AEF4B3E65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944A68E4-BE04-BC42-8931-99B3985F14A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2"/>
            <a:ext cx="4038600" cy="4530725"/>
          </a:xfrm>
        </p:spPr>
        <p:txBody>
          <a:bodyPr/>
          <a:lstStyle/>
          <a:p>
            <a:pPr lvl="0"/>
            <a:endParaRPr lang="en-US" noProof="0" smtClean="0"/>
          </a:p>
        </p:txBody>
      </p:sp>
      <p:sp>
        <p:nvSpPr>
          <p:cNvPr id="5" name="Date Placeholder 4"/>
          <p:cNvSpPr>
            <a:spLocks noGrp="1" noChangeArrowheads="1"/>
          </p:cNvSpPr>
          <p:nvPr>
            <p:ph type="dt" sz="half" idx="10"/>
          </p:nvPr>
        </p:nvSpPr>
        <p:spPr>
          <a:xfrm>
            <a:off x="457200" y="6248400"/>
            <a:ext cx="2133600" cy="457200"/>
          </a:xfrm>
          <a:prstGeom prst="rect">
            <a:avLst/>
          </a:prstGeom>
          <a:ln/>
        </p:spPr>
        <p:txBody>
          <a:bodyPr/>
          <a:lstStyle>
            <a:lvl1pPr>
              <a:defRPr/>
            </a:lvl1pPr>
          </a:lstStyle>
          <a:p>
            <a:endParaRPr lang="en-US"/>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28295A4-D163-434B-9E6E-5B2BDA15686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AU" smtClean="0"/>
              <a:t>Click to edit Master title style</a:t>
            </a:r>
            <a:endParaRPr lang="en-GB"/>
          </a:p>
        </p:txBody>
      </p:sp>
      <p:sp>
        <p:nvSpPr>
          <p:cNvPr id="3" name="Content Placeholder 2"/>
          <p:cNvSpPr>
            <a:spLocks noGrp="1"/>
          </p:cNvSpPr>
          <p:nvPr>
            <p:ph sz="half" idx="1"/>
          </p:nvPr>
        </p:nvSpPr>
        <p:spPr>
          <a:xfrm>
            <a:off x="457200" y="1600202"/>
            <a:ext cx="8229600" cy="2189163"/>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4" name="Text Placeholder 3"/>
          <p:cNvSpPr>
            <a:spLocks noGrp="1"/>
          </p:cNvSpPr>
          <p:nvPr>
            <p:ph type="body" sz="half" idx="2"/>
          </p:nvPr>
        </p:nvSpPr>
        <p:spPr>
          <a:xfrm>
            <a:off x="457200" y="3941763"/>
            <a:ext cx="8229600" cy="2189162"/>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GB"/>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smtClean="0"/>
            </a:lvl1pPr>
          </a:lstStyle>
          <a:p>
            <a:fld id="{C78EA286-5264-1C48-82BC-6AB37AD20F37}" type="datetime4">
              <a:rPr lang="en-US"/>
              <a:pPr/>
              <a:t>December 4, 2009</a:t>
            </a:fld>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r>
              <a:rPr lang="en-US"/>
              <a:t>&lt;conference&gt;</a:t>
            </a:r>
          </a:p>
        </p:txBody>
      </p:sp>
      <p:sp>
        <p:nvSpPr>
          <p:cNvPr id="7" name="Slide Number Placeholder 6"/>
          <p:cNvSpPr>
            <a:spLocks noGrp="1"/>
          </p:cNvSpPr>
          <p:nvPr>
            <p:ph type="sldNum" sz="quarter" idx="12"/>
          </p:nvPr>
        </p:nvSpPr>
        <p:spPr>
          <a:xfrm>
            <a:off x="6553201" y="6248400"/>
            <a:ext cx="2133600" cy="457200"/>
          </a:xfrm>
        </p:spPr>
        <p:txBody>
          <a:bodyPr/>
          <a:lstStyle>
            <a:lvl1pPr>
              <a:defRPr smtClean="0"/>
            </a:lvl1pPr>
          </a:lstStyle>
          <a:p>
            <a:fld id="{BC43365B-7893-E042-9AD9-98528EA46923}"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020" y="1610878"/>
            <a:ext cx="777196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2040" y="3886200"/>
            <a:ext cx="6399920" cy="1752600"/>
          </a:xfrm>
          <a:prstGeom prst="rect">
            <a:avLst/>
          </a:prstGeom>
        </p:spPr>
        <p:txBody>
          <a:bodyPr/>
          <a:lstStyle>
            <a:lvl1pPr marL="0" indent="0" algn="ctr">
              <a:buNone/>
              <a:defRPr>
                <a:solidFill>
                  <a:schemeClr val="accent6">
                    <a:lumMod val="40000"/>
                    <a:lumOff val="60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dirty="0" smtClean="0"/>
              <a:t>Click to edit Master subtitle style</a:t>
            </a:r>
            <a:endParaRPr lang="en-US" dirty="0"/>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BEEBC7DA-A1A3-9742-8299-2562BFAC42B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a:xfrm>
            <a:off x="457349" y="1604963"/>
            <a:ext cx="8224910" cy="4522787"/>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FDB3A078-C854-F045-B24C-54C047A60F3A}"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667" y="4406905"/>
            <a:ext cx="777196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667" y="2906713"/>
            <a:ext cx="777196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D3F9639B-7F58-8746-A577-642754B9C31A}"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349" y="1604963"/>
            <a:ext cx="4041361" cy="4522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39432" y="1604963"/>
            <a:ext cx="4042827" cy="45227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F4FD105D-5216-8444-A6F2-19940E6FB82F}"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49" y="274638"/>
            <a:ext cx="8229307"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347" y="1535113"/>
            <a:ext cx="403989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347" y="2174875"/>
            <a:ext cx="403989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296" y="1535113"/>
            <a:ext cx="404136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296" y="2174875"/>
            <a:ext cx="404136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2"/>
          <p:cNvSpPr>
            <a:spLocks noGrp="1" noChangeArrowheads="1"/>
          </p:cNvSpPr>
          <p:nvPr>
            <p:ph type="dt" idx="10"/>
          </p:nvPr>
        </p:nvSpPr>
        <p:spPr>
          <a:ln/>
        </p:spPr>
        <p:txBody>
          <a:bodyPr/>
          <a:lstStyle>
            <a:lvl1pPr>
              <a:defRPr/>
            </a:lvl1pPr>
          </a:lstStyle>
          <a:p>
            <a:pPr>
              <a:defRPr/>
            </a:pPr>
            <a:endParaRPr lang="en-GB"/>
          </a:p>
        </p:txBody>
      </p:sp>
      <p:sp>
        <p:nvSpPr>
          <p:cNvPr id="8" name="Rectangle 3"/>
          <p:cNvSpPr>
            <a:spLocks noGrp="1" noChangeArrowheads="1"/>
          </p:cNvSpPr>
          <p:nvPr>
            <p:ph type="ftr" idx="11"/>
          </p:nvPr>
        </p:nvSpPr>
        <p:spPr>
          <a:ln/>
        </p:spPr>
        <p:txBody>
          <a:bodyPr/>
          <a:lstStyle>
            <a:lvl1pPr>
              <a:defRPr/>
            </a:lvl1pPr>
          </a:lstStyle>
          <a:p>
            <a:pPr>
              <a:defRPr/>
            </a:pPr>
            <a:endParaRPr lang="en-GB"/>
          </a:p>
        </p:txBody>
      </p:sp>
      <p:sp>
        <p:nvSpPr>
          <p:cNvPr id="9" name="Rectangle 4"/>
          <p:cNvSpPr>
            <a:spLocks noGrp="1" noChangeArrowheads="1"/>
          </p:cNvSpPr>
          <p:nvPr>
            <p:ph type="sldNum" idx="12"/>
          </p:nvPr>
        </p:nvSpPr>
        <p:spPr>
          <a:ln/>
        </p:spPr>
        <p:txBody>
          <a:bodyPr/>
          <a:lstStyle>
            <a:lvl1pPr>
              <a:defRPr/>
            </a:lvl1pPr>
          </a:lstStyle>
          <a:p>
            <a:pPr>
              <a:defRPr/>
            </a:pPr>
            <a:fld id="{DDF2FCA4-9A89-4F43-8563-C60C1C35ED48}"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5EEDA85C-C8B5-BE4E-B667-919C68A272E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Slide Number Placeholder 3"/>
          <p:cNvSpPr>
            <a:spLocks noGrp="1"/>
          </p:cNvSpPr>
          <p:nvPr>
            <p:ph type="sldNum" sz="quarter" idx="10"/>
          </p:nvPr>
        </p:nvSpPr>
        <p:spPr/>
        <p:txBody>
          <a:bodyPr/>
          <a:lstStyle>
            <a:lvl1pPr>
              <a:defRPr smtClean="0"/>
            </a:lvl1pPr>
          </a:lstStyle>
          <a:p>
            <a:fld id="{6339017E-7B1B-AC44-9CE9-4B0304C8549B}"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endParaRPr lang="en-GB"/>
          </a:p>
        </p:txBody>
      </p:sp>
      <p:sp>
        <p:nvSpPr>
          <p:cNvPr id="3" name="Rectangle 3"/>
          <p:cNvSpPr>
            <a:spLocks noGrp="1" noChangeArrowheads="1"/>
          </p:cNvSpPr>
          <p:nvPr>
            <p:ph type="ftr" idx="11"/>
          </p:nvPr>
        </p:nvSpPr>
        <p:spPr>
          <a:ln/>
        </p:spPr>
        <p:txBody>
          <a:bodyPr/>
          <a:lstStyle>
            <a:lvl1pPr>
              <a:defRPr/>
            </a:lvl1pPr>
          </a:lstStyle>
          <a:p>
            <a:pPr>
              <a:defRPr/>
            </a:pPr>
            <a:endParaRPr lang="en-GB"/>
          </a:p>
        </p:txBody>
      </p:sp>
      <p:sp>
        <p:nvSpPr>
          <p:cNvPr id="4" name="Rectangle 4"/>
          <p:cNvSpPr>
            <a:spLocks noGrp="1" noChangeArrowheads="1"/>
          </p:cNvSpPr>
          <p:nvPr>
            <p:ph type="sldNum" idx="12"/>
          </p:nvPr>
        </p:nvSpPr>
        <p:spPr>
          <a:ln/>
        </p:spPr>
        <p:txBody>
          <a:bodyPr/>
          <a:lstStyle>
            <a:lvl1pPr>
              <a:defRPr/>
            </a:lvl1pPr>
          </a:lstStyle>
          <a:p>
            <a:pPr>
              <a:defRPr/>
            </a:pPr>
            <a:fld id="{48C14516-8045-1644-86D1-8545CED4B91C}"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49" y="273050"/>
            <a:ext cx="300793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219" y="273055"/>
            <a:ext cx="511143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349" y="1435103"/>
            <a:ext cx="300793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2FA325D6-5A7C-014E-ABA0-B62AA0D97055}"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43" y="4800600"/>
            <a:ext cx="5485227"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743" y="612775"/>
            <a:ext cx="5485227"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743" y="5367338"/>
            <a:ext cx="5485227"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endParaRPr lang="en-GB"/>
          </a:p>
        </p:txBody>
      </p:sp>
      <p:sp>
        <p:nvSpPr>
          <p:cNvPr id="6" name="Rectangle 3"/>
          <p:cNvSpPr>
            <a:spLocks noGrp="1" noChangeArrowheads="1"/>
          </p:cNvSpPr>
          <p:nvPr>
            <p:ph type="ftr" idx="11"/>
          </p:nvPr>
        </p:nvSpPr>
        <p:spPr>
          <a:ln/>
        </p:spPr>
        <p:txBody>
          <a:bodyPr/>
          <a:lstStyle>
            <a:lvl1pPr>
              <a:defRPr/>
            </a:lvl1pPr>
          </a:lstStyle>
          <a:p>
            <a:pPr>
              <a:defRPr/>
            </a:pPr>
            <a:endParaRPr lang="en-GB"/>
          </a:p>
        </p:txBody>
      </p:sp>
      <p:sp>
        <p:nvSpPr>
          <p:cNvPr id="7" name="Rectangle 4"/>
          <p:cNvSpPr>
            <a:spLocks noGrp="1" noChangeArrowheads="1"/>
          </p:cNvSpPr>
          <p:nvPr>
            <p:ph type="sldNum" idx="12"/>
          </p:nvPr>
        </p:nvSpPr>
        <p:spPr>
          <a:ln/>
        </p:spPr>
        <p:txBody>
          <a:bodyPr/>
          <a:lstStyle>
            <a:lvl1pPr>
              <a:defRPr/>
            </a:lvl1pPr>
          </a:lstStyle>
          <a:p>
            <a:pPr>
              <a:defRPr/>
            </a:pPr>
            <a:fld id="{91614821-7CA9-BE48-9C8A-745C44A72C5F}"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457349" y="1604963"/>
            <a:ext cx="8224910" cy="4522787"/>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C71E748D-55A2-3840-8FBC-C84CCFDA3F03}" type="slidenum">
              <a:rPr lang="en-GB"/>
              <a:pPr>
                <a:defRPr/>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131" y="685800"/>
            <a:ext cx="2055128" cy="5441950"/>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346" y="685800"/>
            <a:ext cx="6029060" cy="5441950"/>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2"/>
          <p:cNvSpPr>
            <a:spLocks noGrp="1" noChangeArrowheads="1"/>
          </p:cNvSpPr>
          <p:nvPr>
            <p:ph type="dt" idx="10"/>
          </p:nvPr>
        </p:nvSpPr>
        <p:spPr>
          <a:ln/>
        </p:spPr>
        <p:txBody>
          <a:bodyPr/>
          <a:lstStyle>
            <a:lvl1pPr>
              <a:defRPr/>
            </a:lvl1pPr>
          </a:lstStyle>
          <a:p>
            <a:pPr>
              <a:defRPr/>
            </a:pPr>
            <a:endParaRPr lang="en-GB"/>
          </a:p>
        </p:txBody>
      </p:sp>
      <p:sp>
        <p:nvSpPr>
          <p:cNvPr id="5" name="Rectangle 3"/>
          <p:cNvSpPr>
            <a:spLocks noGrp="1" noChangeArrowheads="1"/>
          </p:cNvSpPr>
          <p:nvPr>
            <p:ph type="ftr" idx="11"/>
          </p:nvPr>
        </p:nvSpPr>
        <p:spPr>
          <a:ln/>
        </p:spPr>
        <p:txBody>
          <a:bodyPr/>
          <a:lstStyle>
            <a:lvl1pPr>
              <a:defRPr/>
            </a:lvl1pPr>
          </a:lstStyle>
          <a:p>
            <a:pPr>
              <a:defRPr/>
            </a:pPr>
            <a:endParaRPr lang="en-GB"/>
          </a:p>
        </p:txBody>
      </p:sp>
      <p:sp>
        <p:nvSpPr>
          <p:cNvPr id="6" name="Rectangle 4"/>
          <p:cNvSpPr>
            <a:spLocks noGrp="1" noChangeArrowheads="1"/>
          </p:cNvSpPr>
          <p:nvPr>
            <p:ph type="sldNum" idx="12"/>
          </p:nvPr>
        </p:nvSpPr>
        <p:spPr>
          <a:ln/>
        </p:spPr>
        <p:txBody>
          <a:bodyPr/>
          <a:lstStyle>
            <a:lvl1pPr>
              <a:defRPr/>
            </a:lvl1pPr>
          </a:lstStyle>
          <a:p>
            <a:pPr>
              <a:defRPr/>
            </a:pPr>
            <a:fld id="{0BE50080-641F-644B-B9C1-1F487107E569}" type="slidenum">
              <a:rPr lang="en-GB"/>
              <a:pPr>
                <a:defRPr/>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6022" y="685800"/>
            <a:ext cx="7766097" cy="2124075"/>
          </a:xfrm>
        </p:spPr>
        <p:txBody>
          <a:bodyPr/>
          <a:lstStyle/>
          <a:p>
            <a:r>
              <a:rPr lang="en-AU" smtClean="0"/>
              <a:t>Click to edit Master title style</a:t>
            </a:r>
            <a:endParaRPr lang="en-US"/>
          </a:p>
        </p:txBody>
      </p:sp>
      <p:sp>
        <p:nvSpPr>
          <p:cNvPr id="3" name="Rectangle 2"/>
          <p:cNvSpPr>
            <a:spLocks noGrp="1" noChangeArrowheads="1"/>
          </p:cNvSpPr>
          <p:nvPr>
            <p:ph type="dt" idx="10"/>
          </p:nvPr>
        </p:nvSpPr>
        <p:spPr>
          <a:ln/>
        </p:spPr>
        <p:txBody>
          <a:bodyPr/>
          <a:lstStyle>
            <a:lvl1pPr>
              <a:defRPr/>
            </a:lvl1pPr>
          </a:lstStyle>
          <a:p>
            <a:pPr>
              <a:defRPr/>
            </a:pPr>
            <a:endParaRPr lang="en-GB"/>
          </a:p>
        </p:txBody>
      </p:sp>
      <p:sp>
        <p:nvSpPr>
          <p:cNvPr id="4" name="Rectangle 3"/>
          <p:cNvSpPr>
            <a:spLocks noGrp="1" noChangeArrowheads="1"/>
          </p:cNvSpPr>
          <p:nvPr>
            <p:ph type="ftr" idx="11"/>
          </p:nvPr>
        </p:nvSpPr>
        <p:spPr>
          <a:ln/>
        </p:spPr>
        <p:txBody>
          <a:bodyPr/>
          <a:lstStyle>
            <a:lvl1pPr>
              <a:defRPr/>
            </a:lvl1pPr>
          </a:lstStyle>
          <a:p>
            <a:pPr>
              <a:defRPr/>
            </a:pPr>
            <a:endParaRPr lang="en-GB"/>
          </a:p>
        </p:txBody>
      </p:sp>
      <p:sp>
        <p:nvSpPr>
          <p:cNvPr id="5" name="Rectangle 4"/>
          <p:cNvSpPr>
            <a:spLocks noGrp="1" noChangeArrowheads="1"/>
          </p:cNvSpPr>
          <p:nvPr>
            <p:ph type="sldNum" idx="12"/>
          </p:nvPr>
        </p:nvSpPr>
        <p:spPr>
          <a:ln/>
        </p:spPr>
        <p:txBody>
          <a:bodyPr/>
          <a:lstStyle>
            <a:lvl1pPr>
              <a:defRPr/>
            </a:lvl1pPr>
          </a:lstStyle>
          <a:p>
            <a:pPr>
              <a:defRPr/>
            </a:pPr>
            <a:fld id="{91DC4F8C-84AE-7740-862C-059C52D5F78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
        <p:nvSpPr>
          <p:cNvPr id="4" name="Slide Number Placeholder 3"/>
          <p:cNvSpPr>
            <a:spLocks noGrp="1"/>
          </p:cNvSpPr>
          <p:nvPr>
            <p:ph type="sldNum" sz="quarter" idx="10"/>
          </p:nvPr>
        </p:nvSpPr>
        <p:spPr/>
        <p:txBody>
          <a:bodyPr/>
          <a:lstStyle>
            <a:lvl1pPr>
              <a:defRPr smtClean="0"/>
            </a:lvl1pPr>
          </a:lstStyle>
          <a:p>
            <a:fld id="{1A98E318-8CC7-0142-AD93-BE63A94191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533401"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Slide Number Placeholder 4"/>
          <p:cNvSpPr>
            <a:spLocks noGrp="1"/>
          </p:cNvSpPr>
          <p:nvPr>
            <p:ph type="sldNum" sz="quarter" idx="10"/>
          </p:nvPr>
        </p:nvSpPr>
        <p:spPr/>
        <p:txBody>
          <a:bodyPr/>
          <a:lstStyle>
            <a:lvl1pPr>
              <a:defRPr smtClean="0"/>
            </a:lvl1pPr>
          </a:lstStyle>
          <a:p>
            <a:fld id="{699E70C4-EF10-9445-8942-89BCC28BE1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Slide Number Placeholder 6"/>
          <p:cNvSpPr>
            <a:spLocks noGrp="1"/>
          </p:cNvSpPr>
          <p:nvPr>
            <p:ph type="sldNum" sz="quarter" idx="10"/>
          </p:nvPr>
        </p:nvSpPr>
        <p:spPr/>
        <p:txBody>
          <a:bodyPr/>
          <a:lstStyle>
            <a:lvl1pPr>
              <a:defRPr smtClean="0"/>
            </a:lvl1pPr>
          </a:lstStyle>
          <a:p>
            <a:fld id="{41F49188-810F-5E41-9D5B-44B229C3D46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Slide Number Placeholder 2"/>
          <p:cNvSpPr>
            <a:spLocks noGrp="1"/>
          </p:cNvSpPr>
          <p:nvPr>
            <p:ph type="sldNum" sz="quarter" idx="10"/>
          </p:nvPr>
        </p:nvSpPr>
        <p:spPr/>
        <p:txBody>
          <a:bodyPr/>
          <a:lstStyle>
            <a:lvl1pPr>
              <a:defRPr smtClean="0"/>
            </a:lvl1pPr>
          </a:lstStyle>
          <a:p>
            <a:fld id="{A075DE0F-BF4C-BB4F-BDB0-DBE713AB657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smtClean="0"/>
            </a:lvl1pPr>
          </a:lstStyle>
          <a:p>
            <a:fld id="{03CCAAC5-E562-644A-84FF-DF0ED8E52E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140AA80F-F006-2540-BD73-2B7C110083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Slide Number Placeholder 4"/>
          <p:cNvSpPr>
            <a:spLocks noGrp="1"/>
          </p:cNvSpPr>
          <p:nvPr>
            <p:ph type="sldNum" sz="quarter" idx="10"/>
          </p:nvPr>
        </p:nvSpPr>
        <p:spPr/>
        <p:txBody>
          <a:bodyPr/>
          <a:lstStyle>
            <a:lvl1pPr>
              <a:defRPr smtClean="0"/>
            </a:lvl1pPr>
          </a:lstStyle>
          <a:p>
            <a:fld id="{E3F7186B-EA2B-5347-8CB6-357569969EF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1"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533401" y="16002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162925" y="6400800"/>
            <a:ext cx="6762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fld id="{5CC3C1AE-CF7A-764C-BF22-E089F8C4127E}" type="slidenum">
              <a:rPr lang="en-US"/>
              <a:pPr/>
              <a:t>‹#›</a:t>
            </a:fld>
            <a:endParaRPr lang="en-US"/>
          </a:p>
        </p:txBody>
      </p:sp>
      <p:sp>
        <p:nvSpPr>
          <p:cNvPr id="9" name="Rectangle 6"/>
          <p:cNvSpPr>
            <a:spLocks noChangeArrowheads="1"/>
          </p:cNvSpPr>
          <p:nvPr userDrawn="1"/>
        </p:nvSpPr>
        <p:spPr bwMode="auto">
          <a:xfrm>
            <a:off x="0" y="0"/>
            <a:ext cx="247650" cy="2286000"/>
          </a:xfrm>
          <a:prstGeom prst="rect">
            <a:avLst/>
          </a:prstGeom>
          <a:solidFill>
            <a:schemeClr val="accent6">
              <a:lumMod val="60000"/>
              <a:lumOff val="40000"/>
            </a:schemeClr>
          </a:solidFill>
          <a:ln w="9525">
            <a:noFill/>
            <a:round/>
            <a:headEnd/>
            <a:tailEnd/>
          </a:ln>
          <a:effectLst/>
        </p:spPr>
        <p:txBody>
          <a:bodyPr wrap="none" anchor="ctr">
            <a:prstTxWarp prst="textNoShape">
              <a:avLst/>
            </a:prstTxWarp>
          </a:bodyPr>
          <a:lstStyle/>
          <a:p>
            <a:pPr>
              <a:defRPr/>
            </a:pPr>
            <a:endParaRPr lang="en-US"/>
          </a:p>
        </p:txBody>
      </p:sp>
      <p:sp>
        <p:nvSpPr>
          <p:cNvPr id="10" name="Rectangle 8"/>
          <p:cNvSpPr>
            <a:spLocks noChangeArrowheads="1"/>
          </p:cNvSpPr>
          <p:nvPr userDrawn="1"/>
        </p:nvSpPr>
        <p:spPr bwMode="auto">
          <a:xfrm>
            <a:off x="0" y="2286000"/>
            <a:ext cx="247650" cy="2286000"/>
          </a:xfrm>
          <a:prstGeom prst="rect">
            <a:avLst/>
          </a:prstGeom>
          <a:solidFill>
            <a:schemeClr val="accent6">
              <a:lumMod val="20000"/>
              <a:lumOff val="80000"/>
            </a:schemeClr>
          </a:solidFill>
          <a:ln w="9525">
            <a:noFill/>
            <a:round/>
            <a:headEnd/>
            <a:tailEnd/>
          </a:ln>
          <a:effectLst/>
        </p:spPr>
        <p:txBody>
          <a:bodyPr wrap="none" anchor="ctr">
            <a:prstTxWarp prst="textNoShape">
              <a:avLst/>
            </a:prstTxWarp>
          </a:bodyPr>
          <a:lstStyle/>
          <a:p>
            <a:pPr>
              <a:defRPr/>
            </a:pPr>
            <a:endParaRPr lang="en-US"/>
          </a:p>
        </p:txBody>
      </p:sp>
      <p:sp>
        <p:nvSpPr>
          <p:cNvPr id="11" name="Rectangle 9"/>
          <p:cNvSpPr>
            <a:spLocks noChangeArrowheads="1"/>
          </p:cNvSpPr>
          <p:nvPr userDrawn="1"/>
        </p:nvSpPr>
        <p:spPr bwMode="auto">
          <a:xfrm>
            <a:off x="0" y="4572000"/>
            <a:ext cx="247650" cy="2286000"/>
          </a:xfrm>
          <a:prstGeom prst="rect">
            <a:avLst/>
          </a:prstGeom>
          <a:solidFill>
            <a:schemeClr val="accent6">
              <a:lumMod val="40000"/>
              <a:lumOff val="60000"/>
            </a:schemeClr>
          </a:solidFill>
          <a:ln w="9525">
            <a:noFill/>
            <a:round/>
            <a:headEnd/>
            <a:tailEnd/>
          </a:ln>
          <a:effectLst/>
        </p:spPr>
        <p:txBody>
          <a:bodyPr wrap="none" anchor="ctr">
            <a:prstTxWarp prst="textNoShape">
              <a:avLst/>
            </a:prstTxWarp>
          </a:bodyPr>
          <a:lstStyle/>
          <a:p>
            <a:pPr>
              <a:defRPr/>
            </a:pPr>
            <a:endParaRPr lang="en-US"/>
          </a:p>
        </p:txBody>
      </p:sp>
      <p:sp>
        <p:nvSpPr>
          <p:cNvPr id="12" name="Line 7"/>
          <p:cNvSpPr>
            <a:spLocks noChangeShapeType="1"/>
          </p:cNvSpPr>
          <p:nvPr userDrawn="1"/>
        </p:nvSpPr>
        <p:spPr bwMode="auto">
          <a:xfrm flipV="1">
            <a:off x="495301" y="1436347"/>
            <a:ext cx="8211951" cy="0"/>
          </a:xfrm>
          <a:prstGeom prst="line">
            <a:avLst/>
          </a:prstGeom>
          <a:noFill/>
          <a:ln w="19080">
            <a:solidFill>
              <a:schemeClr val="accent6">
                <a:lumMod val="60000"/>
                <a:lumOff val="40000"/>
              </a:schemeClr>
            </a:solidFill>
            <a:miter lim="800000"/>
            <a:headEnd/>
            <a:tailEnd/>
          </a:ln>
          <a:effectLst/>
        </p:spPr>
        <p:txBody>
          <a:bodyP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8"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4400" u="none">
          <a:solidFill>
            <a:schemeClr val="accent2"/>
          </a:solidFill>
          <a:latin typeface="Garamond (Headings)"/>
          <a:ea typeface="+mj-ea"/>
          <a:cs typeface="Garamond (Headings)"/>
        </a:defRPr>
      </a:lvl1pPr>
      <a:lvl2pPr algn="l" rtl="0" eaLnBrk="0" fontAlgn="base" hangingPunct="0">
        <a:spcBef>
          <a:spcPct val="0"/>
        </a:spcBef>
        <a:spcAft>
          <a:spcPct val="0"/>
        </a:spcAft>
        <a:defRPr sz="4000" u="sng">
          <a:solidFill>
            <a:schemeClr val="accent2"/>
          </a:solidFill>
          <a:latin typeface="Comic Sans MS" charset="0"/>
        </a:defRPr>
      </a:lvl2pPr>
      <a:lvl3pPr algn="l" rtl="0" eaLnBrk="0" fontAlgn="base" hangingPunct="0">
        <a:spcBef>
          <a:spcPct val="0"/>
        </a:spcBef>
        <a:spcAft>
          <a:spcPct val="0"/>
        </a:spcAft>
        <a:defRPr sz="4000" u="sng">
          <a:solidFill>
            <a:schemeClr val="accent2"/>
          </a:solidFill>
          <a:latin typeface="Comic Sans MS" charset="0"/>
        </a:defRPr>
      </a:lvl3pPr>
      <a:lvl4pPr algn="l" rtl="0" eaLnBrk="0" fontAlgn="base" hangingPunct="0">
        <a:spcBef>
          <a:spcPct val="0"/>
        </a:spcBef>
        <a:spcAft>
          <a:spcPct val="0"/>
        </a:spcAft>
        <a:defRPr sz="4000" u="sng">
          <a:solidFill>
            <a:schemeClr val="accent2"/>
          </a:solidFill>
          <a:latin typeface="Comic Sans MS" charset="0"/>
        </a:defRPr>
      </a:lvl4pPr>
      <a:lvl5pPr algn="l" rtl="0" eaLnBrk="0" fontAlgn="base" hangingPunct="0">
        <a:spcBef>
          <a:spcPct val="0"/>
        </a:spcBef>
        <a:spcAft>
          <a:spcPct val="0"/>
        </a:spcAft>
        <a:defRPr sz="4000" u="sng">
          <a:solidFill>
            <a:schemeClr val="accent2"/>
          </a:solidFill>
          <a:latin typeface="Comic Sans MS" charset="0"/>
        </a:defRPr>
      </a:lvl5pPr>
      <a:lvl6pPr marL="457200" algn="l" rtl="0" eaLnBrk="0" fontAlgn="base" hangingPunct="0">
        <a:spcBef>
          <a:spcPct val="0"/>
        </a:spcBef>
        <a:spcAft>
          <a:spcPct val="0"/>
        </a:spcAft>
        <a:defRPr sz="4000" u="sng">
          <a:solidFill>
            <a:schemeClr val="accent2"/>
          </a:solidFill>
          <a:latin typeface="Comic Sans MS" charset="0"/>
        </a:defRPr>
      </a:lvl6pPr>
      <a:lvl7pPr marL="914400" algn="l" rtl="0" eaLnBrk="0" fontAlgn="base" hangingPunct="0">
        <a:spcBef>
          <a:spcPct val="0"/>
        </a:spcBef>
        <a:spcAft>
          <a:spcPct val="0"/>
        </a:spcAft>
        <a:defRPr sz="4000" u="sng">
          <a:solidFill>
            <a:schemeClr val="accent2"/>
          </a:solidFill>
          <a:latin typeface="Comic Sans MS" charset="0"/>
        </a:defRPr>
      </a:lvl7pPr>
      <a:lvl8pPr marL="1371600" algn="l" rtl="0" eaLnBrk="0" fontAlgn="base" hangingPunct="0">
        <a:spcBef>
          <a:spcPct val="0"/>
        </a:spcBef>
        <a:spcAft>
          <a:spcPct val="0"/>
        </a:spcAft>
        <a:defRPr sz="4000" u="sng">
          <a:solidFill>
            <a:schemeClr val="accent2"/>
          </a:solidFill>
          <a:latin typeface="Comic Sans MS" charset="0"/>
        </a:defRPr>
      </a:lvl8pPr>
      <a:lvl9pPr marL="1828800" algn="l" rtl="0" eaLnBrk="0" fontAlgn="base" hangingPunct="0">
        <a:spcBef>
          <a:spcPct val="0"/>
        </a:spcBef>
        <a:spcAft>
          <a:spcPct val="0"/>
        </a:spcAft>
        <a:defRPr sz="4000" u="sng">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6">
            <a:lumMod val="60000"/>
            <a:lumOff val="40000"/>
          </a:schemeClr>
        </a:buClr>
        <a:buSzPct val="85000"/>
        <a:buFont typeface="Wingdings" charset="2"/>
        <a:buChar char="§"/>
        <a:defRPr sz="2800">
          <a:solidFill>
            <a:schemeClr val="tx1"/>
          </a:solidFill>
          <a:latin typeface="Verdana"/>
          <a:ea typeface="+mn-ea"/>
          <a:cs typeface="Verdana"/>
        </a:defRPr>
      </a:lvl1pPr>
      <a:lvl2pPr marL="742950" indent="-285750" algn="l" rtl="0" eaLnBrk="0" fontAlgn="base" hangingPunct="0">
        <a:spcBef>
          <a:spcPct val="20000"/>
        </a:spcBef>
        <a:spcAft>
          <a:spcPct val="0"/>
        </a:spcAft>
        <a:buClr>
          <a:schemeClr val="accent6">
            <a:lumMod val="60000"/>
            <a:lumOff val="40000"/>
          </a:schemeClr>
        </a:buClr>
        <a:buSzPct val="75000"/>
        <a:buFont typeface="Wingdings" charset="2"/>
        <a:buChar char="§"/>
        <a:defRPr sz="2400">
          <a:solidFill>
            <a:schemeClr val="tx1"/>
          </a:solidFill>
          <a:latin typeface="Verdana"/>
          <a:ea typeface="ヒラギノ角ゴ Pro W3" charset="-128"/>
          <a:cs typeface="Verdana"/>
        </a:defRPr>
      </a:lvl2pPr>
      <a:lvl3pPr marL="1143000" indent="-228600" algn="l" rtl="0" eaLnBrk="0" fontAlgn="base" hangingPunct="0">
        <a:spcBef>
          <a:spcPct val="20000"/>
        </a:spcBef>
        <a:spcAft>
          <a:spcPct val="0"/>
        </a:spcAft>
        <a:buClr>
          <a:schemeClr val="accent6">
            <a:lumMod val="60000"/>
            <a:lumOff val="40000"/>
          </a:schemeClr>
        </a:buClr>
        <a:buFont typeface="Wingdings" charset="2"/>
        <a:buChar char="§"/>
        <a:defRPr sz="2000">
          <a:solidFill>
            <a:schemeClr val="tx1"/>
          </a:solidFill>
          <a:latin typeface="Verdana"/>
          <a:ea typeface="ヒラギノ角ゴ Pro W3" charset="-128"/>
          <a:cs typeface="Verdana"/>
        </a:defRPr>
      </a:lvl3pPr>
      <a:lvl4pPr marL="1600200" indent="-228600" algn="l" rtl="0" eaLnBrk="0" fontAlgn="base" hangingPunct="0">
        <a:spcBef>
          <a:spcPct val="20000"/>
        </a:spcBef>
        <a:spcAft>
          <a:spcPct val="0"/>
        </a:spcAft>
        <a:buClr>
          <a:schemeClr val="accent6">
            <a:lumMod val="60000"/>
            <a:lumOff val="40000"/>
          </a:schemeClr>
        </a:buClr>
        <a:buFont typeface="Wingdings" charset="2"/>
        <a:buChar char="§"/>
        <a:defRPr sz="2000">
          <a:solidFill>
            <a:schemeClr val="tx1"/>
          </a:solidFill>
          <a:latin typeface="Verdana"/>
          <a:ea typeface="ヒラギノ角ゴ Pro W3" charset="-128"/>
          <a:cs typeface="Verdana"/>
        </a:defRPr>
      </a:lvl4pPr>
      <a:lvl5pPr marL="2057400" indent="-228600" algn="l" rtl="0" eaLnBrk="0" fontAlgn="base" hangingPunct="0">
        <a:spcBef>
          <a:spcPct val="20000"/>
        </a:spcBef>
        <a:spcAft>
          <a:spcPct val="0"/>
        </a:spcAft>
        <a:buClr>
          <a:schemeClr val="accent6">
            <a:lumMod val="60000"/>
            <a:lumOff val="40000"/>
          </a:schemeClr>
        </a:buClr>
        <a:buFont typeface="Wingdings" charset="2"/>
        <a:buChar char="§"/>
        <a:defRPr sz="2000">
          <a:solidFill>
            <a:schemeClr val="tx1"/>
          </a:solidFill>
          <a:latin typeface="Verdana"/>
          <a:ea typeface="ヒラギノ角ゴ Pro W3" charset="-128"/>
          <a:cs typeface="Verdana"/>
        </a:defRPr>
      </a:lvl5pPr>
      <a:lvl6pPr marL="25146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6pPr>
      <a:lvl7pPr marL="29718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7pPr>
      <a:lvl8pPr marL="34290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8pPr>
      <a:lvl9pPr marL="3886200" indent="-228600" algn="l" rtl="0" eaLnBrk="0" fontAlgn="base" hangingPunct="0">
        <a:spcBef>
          <a:spcPct val="20000"/>
        </a:spcBef>
        <a:spcAft>
          <a:spcPct val="0"/>
        </a:spcAft>
        <a:buChar char="»"/>
        <a:defRPr sz="2000">
          <a:solidFill>
            <a:schemeClr val="tx1"/>
          </a:solidFill>
          <a:latin typeface="Times New Roman" charset="0"/>
          <a:ea typeface="ヒラギノ角ゴ Pro W3"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rgbClr val="FFFF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680773" y="1105651"/>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050" name="Rectangle 2"/>
          <p:cNvSpPr>
            <a:spLocks noGrp="1" noChangeArrowheads="1"/>
          </p:cNvSpPr>
          <p:nvPr>
            <p:ph type="dt"/>
          </p:nvPr>
        </p:nvSpPr>
        <p:spPr bwMode="auto">
          <a:xfrm>
            <a:off x="457348" y="6248400"/>
            <a:ext cx="2126955"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hangingPunct="1">
              <a:lnSpc>
                <a:spcPct val="102000"/>
              </a:lnSpc>
              <a:tabLst>
                <a:tab pos="723900" algn="l"/>
                <a:tab pos="1447800" algn="l"/>
                <a:tab pos="2171700" algn="l"/>
              </a:tabLst>
              <a:defRPr sz="1000">
                <a:solidFill>
                  <a:srgbClr val="000000"/>
                </a:solidFill>
                <a:latin typeface="+mn-lt"/>
                <a:ea typeface="+mn-ea"/>
                <a:cs typeface="+mn-cs"/>
              </a:defRPr>
            </a:lvl1pPr>
          </a:lstStyle>
          <a:p>
            <a:pPr>
              <a:defRPr/>
            </a:pPr>
            <a:endParaRPr lang="en-GB"/>
          </a:p>
        </p:txBody>
      </p:sp>
      <p:sp>
        <p:nvSpPr>
          <p:cNvPr id="2051" name="Rectangle 3"/>
          <p:cNvSpPr>
            <a:spLocks noGrp="1" noChangeArrowheads="1"/>
          </p:cNvSpPr>
          <p:nvPr>
            <p:ph type="ftr"/>
          </p:nvPr>
        </p:nvSpPr>
        <p:spPr bwMode="auto">
          <a:xfrm>
            <a:off x="3123736" y="6248400"/>
            <a:ext cx="2890665"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hangingPunct="1">
              <a:lnSpc>
                <a:spcPct val="102000"/>
              </a:lnSpc>
              <a:tabLst>
                <a:tab pos="723900" algn="l"/>
                <a:tab pos="1447800" algn="l"/>
                <a:tab pos="2171700" algn="l"/>
                <a:tab pos="2895600" algn="l"/>
              </a:tabLst>
              <a:defRPr sz="1000">
                <a:solidFill>
                  <a:srgbClr val="000000"/>
                </a:solidFill>
                <a:latin typeface="+mn-lt"/>
                <a:ea typeface="+mn-ea"/>
                <a:cs typeface="+mn-cs"/>
              </a:defRPr>
            </a:lvl1pPr>
          </a:lstStyle>
          <a:p>
            <a:pPr>
              <a:defRPr/>
            </a:pPr>
            <a:endParaRPr lang="en-GB"/>
          </a:p>
        </p:txBody>
      </p:sp>
      <p:sp>
        <p:nvSpPr>
          <p:cNvPr id="2052" name="Rectangle 4"/>
          <p:cNvSpPr>
            <a:spLocks noGrp="1" noChangeArrowheads="1"/>
          </p:cNvSpPr>
          <p:nvPr>
            <p:ph type="sldNum"/>
          </p:nvPr>
        </p:nvSpPr>
        <p:spPr bwMode="auto">
          <a:xfrm>
            <a:off x="6553836" y="6248400"/>
            <a:ext cx="2126954" cy="4508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lnSpc>
                <a:spcPct val="102000"/>
              </a:lnSpc>
              <a:tabLst>
                <a:tab pos="723900" algn="l"/>
                <a:tab pos="1447800" algn="l"/>
                <a:tab pos="2171700" algn="l"/>
              </a:tabLst>
              <a:defRPr sz="1000">
                <a:solidFill>
                  <a:srgbClr val="000000"/>
                </a:solidFill>
                <a:latin typeface="+mn-lt"/>
                <a:ea typeface="+mn-ea"/>
                <a:cs typeface="+mn-cs"/>
              </a:defRPr>
            </a:lvl1pPr>
          </a:lstStyle>
          <a:p>
            <a:pPr>
              <a:defRPr/>
            </a:pPr>
            <a:fld id="{7439054B-9323-BA44-B025-57672476A59C}" type="slidenum">
              <a:rPr lang="en-GB"/>
              <a:pPr>
                <a:defRPr/>
              </a:pPr>
              <a:t>‹#›</a:t>
            </a:fld>
            <a:endParaRPr lang="en-GB"/>
          </a:p>
        </p:txBody>
      </p:sp>
      <p:sp>
        <p:nvSpPr>
          <p:cNvPr id="2054" name="Rectangle 6"/>
          <p:cNvSpPr>
            <a:spLocks noChangeArrowheads="1"/>
          </p:cNvSpPr>
          <p:nvPr/>
        </p:nvSpPr>
        <p:spPr bwMode="auto">
          <a:xfrm>
            <a:off x="228675" y="2889253"/>
            <a:ext cx="2870143" cy="201613"/>
          </a:xfrm>
          <a:prstGeom prst="rect">
            <a:avLst/>
          </a:prstGeom>
          <a:solidFill>
            <a:schemeClr val="accent6">
              <a:lumMod val="75000"/>
            </a:schemeClr>
          </a:solidFill>
          <a:ln w="9525">
            <a:noFill/>
            <a:round/>
            <a:headEnd/>
            <a:tailEnd/>
          </a:ln>
          <a:effectLst/>
        </p:spPr>
        <p:txBody>
          <a:bodyPr wrap="none" anchor="ctr">
            <a:prstTxWarp prst="textNoShape">
              <a:avLst/>
            </a:prstTxWarp>
          </a:bodyPr>
          <a:lstStyle/>
          <a:p>
            <a:pPr>
              <a:defRPr/>
            </a:pPr>
            <a:endParaRPr lang="en-US"/>
          </a:p>
        </p:txBody>
      </p:sp>
      <p:sp>
        <p:nvSpPr>
          <p:cNvPr id="2055" name="Rectangle 7"/>
          <p:cNvSpPr>
            <a:spLocks noChangeArrowheads="1"/>
          </p:cNvSpPr>
          <p:nvPr/>
        </p:nvSpPr>
        <p:spPr bwMode="auto">
          <a:xfrm>
            <a:off x="3098818" y="2889253"/>
            <a:ext cx="2870143" cy="201613"/>
          </a:xfrm>
          <a:prstGeom prst="rect">
            <a:avLst/>
          </a:prstGeom>
          <a:solidFill>
            <a:schemeClr val="accent6">
              <a:lumMod val="40000"/>
              <a:lumOff val="60000"/>
            </a:schemeClr>
          </a:solidFill>
          <a:ln w="9525">
            <a:noFill/>
            <a:round/>
            <a:headEnd/>
            <a:tailEnd/>
          </a:ln>
          <a:effectLst/>
        </p:spPr>
        <p:txBody>
          <a:bodyPr wrap="none" anchor="ctr">
            <a:prstTxWarp prst="textNoShape">
              <a:avLst/>
            </a:prstTxWarp>
          </a:bodyPr>
          <a:lstStyle/>
          <a:p>
            <a:pPr>
              <a:defRPr/>
            </a:pPr>
            <a:endParaRPr lang="en-US"/>
          </a:p>
        </p:txBody>
      </p:sp>
      <p:sp>
        <p:nvSpPr>
          <p:cNvPr id="2056" name="Rectangle 8"/>
          <p:cNvSpPr>
            <a:spLocks noChangeArrowheads="1"/>
          </p:cNvSpPr>
          <p:nvPr/>
        </p:nvSpPr>
        <p:spPr bwMode="auto">
          <a:xfrm>
            <a:off x="5968961" y="2889253"/>
            <a:ext cx="2870143" cy="201613"/>
          </a:xfrm>
          <a:prstGeom prst="rect">
            <a:avLst/>
          </a:prstGeom>
          <a:solidFill>
            <a:schemeClr val="accent6"/>
          </a:solidFill>
          <a:ln w="9525">
            <a:noFill/>
            <a:round/>
            <a:headEnd/>
            <a:tailEnd/>
          </a:ln>
          <a:effectLst/>
        </p:spPr>
        <p:txBody>
          <a:bodyPr wrap="none" anchor="ctr">
            <a:prstTxWarp prst="textNoShape">
              <a:avLst/>
            </a:prstTxWarp>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ctr" defTabSz="457200" rtl="0" eaLnBrk="0" fontAlgn="base" hangingPunct="0">
        <a:lnSpc>
          <a:spcPct val="78000"/>
        </a:lnSpc>
        <a:spcBef>
          <a:spcPct val="0"/>
        </a:spcBef>
        <a:spcAft>
          <a:spcPct val="0"/>
        </a:spcAft>
        <a:buClr>
          <a:srgbClr val="000000"/>
        </a:buClr>
        <a:buSzPct val="100000"/>
        <a:buFont typeface="Times New Roman" charset="0"/>
        <a:defRPr sz="4400">
          <a:solidFill>
            <a:schemeClr val="accent6"/>
          </a:solidFill>
          <a:latin typeface="+mj-lt"/>
          <a:ea typeface="+mj-ea"/>
          <a:cs typeface="+mj-cs"/>
        </a:defRPr>
      </a:lvl1pPr>
      <a:lvl2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2pPr>
      <a:lvl3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3pPr>
      <a:lvl4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4pPr>
      <a:lvl5pPr algn="l" defTabSz="457200" rtl="0" eaLnBrk="0" fontAlgn="base" hangingPunct="0">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5pPr>
      <a:lvl6pPr marL="25146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6pPr>
      <a:lvl7pPr marL="29718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7pPr>
      <a:lvl8pPr marL="34290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8pPr>
      <a:lvl9pPr marL="3886200" indent="-228600" algn="l" defTabSz="457200" rtl="0" fontAlgn="base">
        <a:lnSpc>
          <a:spcPct val="78000"/>
        </a:lnSpc>
        <a:spcBef>
          <a:spcPct val="0"/>
        </a:spcBef>
        <a:spcAft>
          <a:spcPct val="0"/>
        </a:spcAft>
        <a:buClr>
          <a:srgbClr val="000000"/>
        </a:buClr>
        <a:buSzPct val="100000"/>
        <a:buFont typeface="Times New Roman" charset="0"/>
        <a:defRPr sz="4400">
          <a:solidFill>
            <a:srgbClr val="999900"/>
          </a:solidFill>
          <a:latin typeface="Garamond" pitchFamily="1" charset="0"/>
          <a:ea typeface="Arial" charset="0"/>
          <a:cs typeface="Arial" charset="0"/>
        </a:defRPr>
      </a:lvl9pPr>
    </p:titleStyle>
    <p:bodyStyle>
      <a:lvl1pPr marL="342900" indent="-342900" algn="l" defTabSz="457200" rtl="0" eaLnBrk="0" fontAlgn="base" hangingPunct="0">
        <a:lnSpc>
          <a:spcPct val="108000"/>
        </a:lnSpc>
        <a:spcBef>
          <a:spcPts val="700"/>
        </a:spcBef>
        <a:spcAft>
          <a:spcPct val="0"/>
        </a:spcAft>
        <a:buClr>
          <a:srgbClr val="000000"/>
        </a:buClr>
        <a:buSzPct val="100000"/>
        <a:buFont typeface="Times New Roman" charset="0"/>
        <a:defRPr sz="2800">
          <a:solidFill>
            <a:srgbClr val="000000"/>
          </a:solidFill>
          <a:latin typeface="+mn-lt"/>
          <a:ea typeface="+mn-ea"/>
          <a:cs typeface="+mn-cs"/>
        </a:defRPr>
      </a:lvl1pPr>
      <a:lvl2pPr marL="742950" indent="-285750" algn="l" defTabSz="457200" rtl="0" eaLnBrk="0" fontAlgn="base" hangingPunct="0">
        <a:lnSpc>
          <a:spcPct val="108000"/>
        </a:lnSpc>
        <a:spcBef>
          <a:spcPts val="600"/>
        </a:spcBef>
        <a:spcAft>
          <a:spcPct val="0"/>
        </a:spcAft>
        <a:buClr>
          <a:srgbClr val="000000"/>
        </a:buClr>
        <a:buSzPct val="100000"/>
        <a:buFont typeface="Times New Roman" charset="0"/>
        <a:defRPr sz="2400">
          <a:solidFill>
            <a:srgbClr val="000000"/>
          </a:solidFill>
          <a:latin typeface="+mn-lt"/>
          <a:ea typeface="+mn-ea"/>
          <a:cs typeface="+mn-cs"/>
        </a:defRPr>
      </a:lvl2pPr>
      <a:lvl3pPr marL="1143000" indent="-228600" algn="l" defTabSz="457200" rtl="0" eaLnBrk="0" fontAlgn="base" hangingPunct="0">
        <a:lnSpc>
          <a:spcPct val="108000"/>
        </a:lnSpc>
        <a:spcBef>
          <a:spcPts val="500"/>
        </a:spcBef>
        <a:spcAft>
          <a:spcPct val="0"/>
        </a:spcAft>
        <a:buClr>
          <a:srgbClr val="000000"/>
        </a:buClr>
        <a:buSzPct val="100000"/>
        <a:buFont typeface="Times New Roman" charset="0"/>
        <a:defRPr sz="2000">
          <a:solidFill>
            <a:srgbClr val="000000"/>
          </a:solidFill>
          <a:latin typeface="+mn-lt"/>
          <a:ea typeface="+mn-ea"/>
          <a:cs typeface="+mn-cs"/>
        </a:defRPr>
      </a:lvl3pPr>
      <a:lvl4pPr marL="16002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4pPr>
      <a:lvl5pPr marL="2057400" indent="-228600" algn="l" defTabSz="457200" rtl="0" eaLnBrk="0" fontAlgn="base" hangingPunct="0">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5pPr>
      <a:lvl6pPr marL="25146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6pPr>
      <a:lvl7pPr marL="29718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7pPr>
      <a:lvl8pPr marL="34290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8pPr>
      <a:lvl9pPr marL="3886200" indent="-228600" algn="l" defTabSz="457200" rtl="0" fontAlgn="base">
        <a:lnSpc>
          <a:spcPct val="108000"/>
        </a:lnSpc>
        <a:spcBef>
          <a:spcPts val="450"/>
        </a:spcBef>
        <a:spcAft>
          <a:spcPct val="0"/>
        </a:spcAft>
        <a:buClr>
          <a:srgbClr val="000000"/>
        </a:buClr>
        <a:buSzPct val="100000"/>
        <a:buFont typeface="Times New Roman" charset="0"/>
        <a:defRPr>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5.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4.pdf"/><Relationship Id="rId6" Type="http://schemas.openxmlformats.org/officeDocument/2006/relationships/image" Target="../media/image6.png"/><Relationship Id="rId7" Type="http://schemas.openxmlformats.org/officeDocument/2006/relationships/image" Target="../media/image8.pdf"/><Relationship Id="rId8" Type="http://schemas.openxmlformats.org/officeDocument/2006/relationships/image" Target="../media/image111.png"/><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108.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4.pdf"/><Relationship Id="rId6" Type="http://schemas.openxmlformats.org/officeDocument/2006/relationships/image" Target="../media/image6.png"/><Relationship Id="rId7" Type="http://schemas.openxmlformats.org/officeDocument/2006/relationships/image" Target="../media/image8.pdf"/><Relationship Id="rId8" Type="http://schemas.openxmlformats.org/officeDocument/2006/relationships/image" Target="../media/image111.png"/><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1.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22.png"/><Relationship Id="rId5" Type="http://schemas.openxmlformats.org/officeDocument/2006/relationships/image" Target="../media/image18.pdf"/><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1.pdf"/><Relationship Id="rId5" Type="http://schemas.openxmlformats.org/officeDocument/2006/relationships/image" Target="../media/image29.png"/><Relationship Id="rId6" Type="http://schemas.openxmlformats.org/officeDocument/2006/relationships/image" Target="../media/image22.pdf"/><Relationship Id="rId7" Type="http://schemas.openxmlformats.org/officeDocument/2006/relationships/image" Target="../media/image31.png"/><Relationship Id="rId8" Type="http://schemas.openxmlformats.org/officeDocument/2006/relationships/image" Target="../media/image23.pdf"/><Relationship Id="rId9" Type="http://schemas.openxmlformats.org/officeDocument/2006/relationships/image" Target="../media/image33.png"/><Relationship Id="rId10" Type="http://schemas.openxmlformats.org/officeDocument/2006/relationships/image" Target="../media/image24.pdf"/><Relationship Id="rId11"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20.pdf"/></Relationships>
</file>

<file path=ppt/slides/_rels/slide143.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37.png"/><Relationship Id="rId5" Type="http://schemas.openxmlformats.org/officeDocument/2006/relationships/image" Target="../media/image26.pdf"/><Relationship Id="rId6" Type="http://schemas.openxmlformats.org/officeDocument/2006/relationships/image" Target="../media/image39.png"/><Relationship Id="rId7" Type="http://schemas.openxmlformats.org/officeDocument/2006/relationships/image" Target="../media/image27.pdf"/><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s>
</file>

<file path=ppt/slides/_rels/slide151.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63.xml"/></Relationships>
</file>

<file path=ppt/slides/_rels/slide152.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53.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154.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55.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56.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57.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58.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59.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0.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1.pdf"/><Relationship Id="rId6" Type="http://schemas.openxmlformats.org/officeDocument/2006/relationships/image" Target="../media/image491.png"/><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161.xml.rels><?xml version="1.0" encoding="UTF-8" standalone="yes"?>
<Relationships xmlns="http://schemas.openxmlformats.org/package/2006/relationships"><Relationship Id="rId3" Type="http://schemas.openxmlformats.org/officeDocument/2006/relationships/image" Target="../media/image30.pdf"/><Relationship Id="rId4" Type="http://schemas.openxmlformats.org/officeDocument/2006/relationships/image" Target="../media/image47.png"/><Relationship Id="rId5" Type="http://schemas.openxmlformats.org/officeDocument/2006/relationships/image" Target="../media/image32.wmf"/><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165.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166.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 Id="rId3" Type="http://schemas.openxmlformats.org/officeDocument/2006/relationships/image" Target="../media/image32.wmf"/></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32.wmf"/></Relationships>
</file>

<file path=ppt/slides/_rels/slide169.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0.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171.xml.rels><?xml version="1.0" encoding="UTF-8" standalone="yes"?>
<Relationships xmlns="http://schemas.openxmlformats.org/package/2006/relationships"><Relationship Id="rId3" Type="http://schemas.openxmlformats.org/officeDocument/2006/relationships/image" Target="../media/image28.pdf"/><Relationship Id="rId4" Type="http://schemas.openxmlformats.org/officeDocument/2006/relationships/image" Target="../media/image43.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76.xml.rels><?xml version="1.0" encoding="UTF-8" standalone="yes"?>
<Relationships xmlns="http://schemas.openxmlformats.org/package/2006/relationships"><Relationship Id="rId3" Type="http://schemas.openxmlformats.org/officeDocument/2006/relationships/image" Target="../media/image33.pdf"/><Relationship Id="rId4" Type="http://schemas.openxmlformats.org/officeDocument/2006/relationships/image" Target="../media/image52.png"/><Relationship Id="rId5" Type="http://schemas.openxmlformats.org/officeDocument/2006/relationships/image" Target="../media/image34.pdf"/><Relationship Id="rId6" Type="http://schemas.openxmlformats.org/officeDocument/2006/relationships/image" Target="../media/image54.png"/><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2.xml"/></Relationships>
</file>

<file path=ppt/slides/_rels/slide181.xml.rels><?xml version="1.0" encoding="UTF-8" standalone="yes"?>
<Relationships xmlns="http://schemas.openxmlformats.org/package/2006/relationships"><Relationship Id="rId3" Type="http://schemas.openxmlformats.org/officeDocument/2006/relationships/image" Target="../media/image35.pdf"/><Relationship Id="rId4" Type="http://schemas.openxmlformats.org/officeDocument/2006/relationships/image" Target="../media/image56.png"/><Relationship Id="rId5" Type="http://schemas.openxmlformats.org/officeDocument/2006/relationships/image" Target="../media/image36.pdf"/><Relationship Id="rId6" Type="http://schemas.openxmlformats.org/officeDocument/2006/relationships/image" Target="../media/image58.png"/><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203.xml.rels><?xml version="1.0" encoding="UTF-8" standalone="yes"?>
<Relationships xmlns="http://schemas.openxmlformats.org/package/2006/relationships"><Relationship Id="rId3" Type="http://schemas.openxmlformats.org/officeDocument/2006/relationships/image" Target="../media/image37.pdf"/><Relationship Id="rId4" Type="http://schemas.openxmlformats.org/officeDocument/2006/relationships/image" Target="../media/image60.png"/><Relationship Id="rId5" Type="http://schemas.openxmlformats.org/officeDocument/2006/relationships/image" Target="../media/image38.pdf"/><Relationship Id="rId6"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notesSlide" Target="../notesSlides/notesSlide115.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205.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64.png"/><Relationship Id="rId5" Type="http://schemas.openxmlformats.org/officeDocument/2006/relationships/image" Target="../media/image40.pdf"/><Relationship Id="rId6" Type="http://schemas.openxmlformats.org/officeDocument/2006/relationships/image" Target="../media/image66.png"/><Relationship Id="rId7" Type="http://schemas.openxmlformats.org/officeDocument/2006/relationships/image" Target="../media/image41.pdf"/><Relationship Id="rId8" Type="http://schemas.openxmlformats.org/officeDocument/2006/relationships/image" Target="../media/image68.png"/><Relationship Id="rId9" Type="http://schemas.openxmlformats.org/officeDocument/2006/relationships/image" Target="../media/image42.pdf"/><Relationship Id="rId10"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1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8.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209.xml.rels><?xml version="1.0" encoding="UTF-8" standalone="yes"?>
<Relationships xmlns="http://schemas.openxmlformats.org/package/2006/relationships"><Relationship Id="rId3" Type="http://schemas.openxmlformats.org/officeDocument/2006/relationships/image" Target="../media/image39.pdf"/><Relationship Id="rId4" Type="http://schemas.openxmlformats.org/officeDocument/2006/relationships/image" Target="../media/image64.png"/><Relationship Id="rId5" Type="http://schemas.openxmlformats.org/officeDocument/2006/relationships/image" Target="../media/image40.pdf"/><Relationship Id="rId6" Type="http://schemas.openxmlformats.org/officeDocument/2006/relationships/image" Target="../media/image66.png"/><Relationship Id="rId7" Type="http://schemas.openxmlformats.org/officeDocument/2006/relationships/image" Target="../media/image41.pdf"/><Relationship Id="rId8" Type="http://schemas.openxmlformats.org/officeDocument/2006/relationships/image" Target="../media/image68.png"/><Relationship Id="rId9" Type="http://schemas.openxmlformats.org/officeDocument/2006/relationships/image" Target="../media/image42.pdf"/><Relationship Id="rId10" Type="http://schemas.openxmlformats.org/officeDocument/2006/relationships/image" Target="../media/image70.png"/><Relationship Id="rId1" Type="http://schemas.openxmlformats.org/officeDocument/2006/relationships/slideLayout" Target="../slideLayouts/slideLayout6.xml"/><Relationship Id="rId2" Type="http://schemas.openxmlformats.org/officeDocument/2006/relationships/notesSlide" Target="../notesSlides/notesSlide1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215.xml.rels><?xml version="1.0" encoding="UTF-8" standalone="yes"?>
<Relationships xmlns="http://schemas.openxmlformats.org/package/2006/relationships"><Relationship Id="rId3" Type="http://schemas.openxmlformats.org/officeDocument/2006/relationships/image" Target="../media/image43.pdf"/><Relationship Id="rId4" Type="http://schemas.openxmlformats.org/officeDocument/2006/relationships/image" Target="../media/image72.png"/><Relationship Id="rId5" Type="http://schemas.openxmlformats.org/officeDocument/2006/relationships/image" Target="../media/image29.pdf"/><Relationship Id="rId6" Type="http://schemas.openxmlformats.org/officeDocument/2006/relationships/image" Target="../media/image45.png"/><Relationship Id="rId1" Type="http://schemas.openxmlformats.org/officeDocument/2006/relationships/slideLayout" Target="../slideLayouts/slideLayout13.xml"/><Relationship Id="rId2" Type="http://schemas.openxmlformats.org/officeDocument/2006/relationships/notesSlide" Target="../notesSlides/notesSlide12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217.xml.rels><?xml version="1.0" encoding="UTF-8" standalone="yes"?>
<Relationships xmlns="http://schemas.openxmlformats.org/package/2006/relationships"><Relationship Id="rId3" Type="http://schemas.openxmlformats.org/officeDocument/2006/relationships/image" Target="../media/image44.pdf"/><Relationship Id="rId4" Type="http://schemas.openxmlformats.org/officeDocument/2006/relationships/image" Target="../media/image74.png"/><Relationship Id="rId5" Type="http://schemas.openxmlformats.org/officeDocument/2006/relationships/image" Target="../media/image45.pdf"/><Relationship Id="rId6" Type="http://schemas.openxmlformats.org/officeDocument/2006/relationships/image" Target="../media/image76.png"/><Relationship Id="rId1" Type="http://schemas.openxmlformats.org/officeDocument/2006/relationships/slideLayout" Target="../slideLayouts/slideLayout13.xml"/><Relationship Id="rId2" Type="http://schemas.openxmlformats.org/officeDocument/2006/relationships/notesSlide" Target="../notesSlides/notesSlide128.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135.xml"/><Relationship Id="rId4" Type="http://schemas.openxmlformats.org/officeDocument/2006/relationships/image" Target="../media/image46.wmf"/><Relationship Id="rId5" Type="http://schemas.openxmlformats.org/officeDocument/2006/relationships/image" Target="../media/image47.wmf"/><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232.xml.rels><?xml version="1.0" encoding="UTF-8" standalone="yes"?>
<Relationships xmlns="http://schemas.openxmlformats.org/package/2006/relationships"><Relationship Id="rId3" Type="http://schemas.openxmlformats.org/officeDocument/2006/relationships/notesSlide" Target="../notesSlides/notesSlide136.xml"/><Relationship Id="rId4" Type="http://schemas.openxmlformats.org/officeDocument/2006/relationships/image" Target="../media/image46.wmf"/><Relationship Id="rId5" Type="http://schemas.openxmlformats.org/officeDocument/2006/relationships/image" Target="../media/image47.wmf"/><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137.xml"/><Relationship Id="rId4" Type="http://schemas.openxmlformats.org/officeDocument/2006/relationships/image" Target="../media/image46.wmf"/><Relationship Id="rId5" Type="http://schemas.openxmlformats.org/officeDocument/2006/relationships/image" Target="../media/image47.wmf"/><Relationship Id="rId1" Type="http://schemas.openxmlformats.org/officeDocument/2006/relationships/tags" Target="../tags/tag3.xml"/><Relationship Id="rId2"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38.xml"/></Relationships>
</file>

<file path=ppt/slides/_rels/slide235.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39.xml"/></Relationships>
</file>

<file path=ppt/slides/_rels/slide236.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40.xml"/></Relationships>
</file>

<file path=ppt/slides/_rels/slide237.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41.xml"/></Relationships>
</file>

<file path=ppt/slides/_rels/slide238.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42.xml"/></Relationships>
</file>

<file path=ppt/slides/_rels/slide239.xml.rels><?xml version="1.0" encoding="UTF-8" standalone="yes"?>
<Relationships xmlns="http://schemas.openxmlformats.org/package/2006/relationships"><Relationship Id="rId3" Type="http://schemas.openxmlformats.org/officeDocument/2006/relationships/image" Target="../media/image48.pdf"/><Relationship Id="rId4" Type="http://schemas.openxmlformats.org/officeDocument/2006/relationships/image" Target="../media/image49.png"/><Relationship Id="rId1" Type="http://schemas.openxmlformats.org/officeDocument/2006/relationships/slideLayout" Target="../slideLayouts/slideLayout6.xml"/><Relationship Id="rId2" Type="http://schemas.openxmlformats.org/officeDocument/2006/relationships/notesSlide" Target="../notesSlides/notesSlide1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audio" Target="../media/audio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73.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4.pdf"/><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4.pdf"/><Relationship Id="rId6" Type="http://schemas.openxmlformats.org/officeDocument/2006/relationships/image" Target="../media/image6.png"/><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52738" y="1292976"/>
            <a:ext cx="7766097" cy="2124075"/>
          </a:xfrm>
        </p:spPr>
        <p:txBody>
          <a:bodyPr/>
          <a:lstStyle/>
          <a:p>
            <a:pPr algn="ctr"/>
            <a:r>
              <a:rPr lang="en-GB" dirty="0" smtClean="0">
                <a:solidFill>
                  <a:schemeClr val="accent6">
                    <a:lumMod val="75000"/>
                  </a:schemeClr>
                </a:solidFill>
              </a:rPr>
              <a:t>Dynamic Routing</a:t>
            </a:r>
            <a:endParaRPr lang="en-GB" dirty="0">
              <a:solidFill>
                <a:schemeClr val="accent6">
                  <a:lumMod val="75000"/>
                </a:schemeClr>
              </a:solidFill>
            </a:endParaRPr>
          </a:p>
        </p:txBody>
      </p:sp>
      <p:sp>
        <p:nvSpPr>
          <p:cNvPr id="38" name="Rectangle 2"/>
          <p:cNvSpPr txBox="1">
            <a:spLocks noChangeArrowheads="1"/>
          </p:cNvSpPr>
          <p:nvPr/>
        </p:nvSpPr>
        <p:spPr bwMode="auto">
          <a:xfrm>
            <a:off x="652738" y="3730168"/>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Overview</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noFill/>
          <a:ln/>
        </p:spPr>
        <p:txBody>
          <a:bodyPr/>
          <a:lstStyle/>
          <a:p>
            <a:pPr eaLnBrk="0" hangingPunct="0"/>
            <a:r>
              <a:rPr lang="en-US"/>
              <a:t>Routing’s 3 Aspects</a:t>
            </a:r>
          </a:p>
        </p:txBody>
      </p:sp>
      <p:sp>
        <p:nvSpPr>
          <p:cNvPr id="161795" name="Rectangle 3"/>
          <p:cNvSpPr>
            <a:spLocks noGrp="1" noChangeArrowheads="1"/>
          </p:cNvSpPr>
          <p:nvPr>
            <p:ph type="body" idx="1"/>
          </p:nvPr>
        </p:nvSpPr>
        <p:spPr>
          <a:noFill/>
          <a:ln/>
        </p:spPr>
        <p:txBody>
          <a:bodyPr/>
          <a:lstStyle/>
          <a:p>
            <a:pPr eaLnBrk="0" hangingPunct="0"/>
            <a:r>
              <a:rPr lang="en-US"/>
              <a:t>Acquisition of information about the IP subnets that are reachable through an internet</a:t>
            </a:r>
          </a:p>
          <a:p>
            <a:pPr lvl="1" eaLnBrk="0" hangingPunct="0"/>
            <a:r>
              <a:rPr lang="en-US"/>
              <a:t>static routing configuration information</a:t>
            </a:r>
          </a:p>
          <a:p>
            <a:pPr lvl="1" eaLnBrk="0" hangingPunct="0"/>
            <a:r>
              <a:rPr lang="en-US"/>
              <a:t>dynamic routing information protocols (e.g., BGP4, OSPF, RIP, ISIS)</a:t>
            </a:r>
          </a:p>
          <a:p>
            <a:pPr lvl="1" eaLnBrk="0" hangingPunct="0"/>
            <a:r>
              <a:rPr lang="en-US"/>
              <a:t>each mechanism/protocol constructs a Routing Information Base (RIB)</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sz="4000"/>
              <a:t>Verifying Operation</a:t>
            </a:r>
            <a:r>
              <a:rPr lang="en-US"/>
              <a:t/>
            </a:r>
            <a:br>
              <a:rPr lang="en-US"/>
            </a:br>
            <a:r>
              <a:rPr lang="en-US" sz="2800" i="1">
                <a:solidFill>
                  <a:schemeClr val="accent2"/>
                </a:solidFill>
              </a:rPr>
              <a:t>show ip route [isis]</a:t>
            </a:r>
            <a:endParaRPr lang="en-US"/>
          </a:p>
        </p:txBody>
      </p:sp>
      <p:sp>
        <p:nvSpPr>
          <p:cNvPr id="219140" name="Rectangle 4"/>
          <p:cNvSpPr>
            <a:spLocks noChangeArrowheads="1"/>
          </p:cNvSpPr>
          <p:nvPr/>
        </p:nvSpPr>
        <p:spPr bwMode="auto">
          <a:xfrm>
            <a:off x="541943" y="1843281"/>
            <a:ext cx="8658884" cy="2659061"/>
          </a:xfrm>
          <a:prstGeom prst="rect">
            <a:avLst/>
          </a:prstGeom>
          <a:noFill/>
          <a:ln w="12700">
            <a:solidFill>
              <a:schemeClr val="tx1"/>
            </a:solidFill>
            <a:miter lim="800000"/>
            <a:headEnd type="none" w="sm" len="sm"/>
            <a:tailEnd type="none" w="sm" len="sm"/>
          </a:ln>
          <a:effectLst/>
        </p:spPr>
        <p:txBody>
          <a:bodyPr wrap="none" lIns="73025" tIns="36512" rIns="73025" bIns="36512">
            <a:prstTxWarp prst="textNoShape">
              <a:avLst/>
            </a:prstTxWarp>
            <a:spAutoFit/>
          </a:bodyPr>
          <a:lstStyle/>
          <a:p>
            <a:r>
              <a:rPr lang="en-US" sz="1400" b="0" dirty="0">
                <a:latin typeface="Courier"/>
                <a:cs typeface="Courier"/>
              </a:rPr>
              <a:t>GSR2#sh </a:t>
            </a:r>
            <a:r>
              <a:rPr lang="en-US" sz="1400" b="0" dirty="0" err="1">
                <a:latin typeface="Courier"/>
                <a:cs typeface="Courier"/>
              </a:rPr>
              <a:t>ip</a:t>
            </a:r>
            <a:r>
              <a:rPr lang="en-US" sz="1400" b="0" dirty="0">
                <a:latin typeface="Courier"/>
                <a:cs typeface="Courier"/>
              </a:rPr>
              <a:t> route</a:t>
            </a:r>
          </a:p>
          <a:p>
            <a:r>
              <a:rPr lang="en-US" sz="1400" b="0" dirty="0">
                <a:latin typeface="Courier"/>
                <a:cs typeface="Courier"/>
              </a:rPr>
              <a:t>Codes: C - connected, S - static, </a:t>
            </a:r>
          </a:p>
          <a:p>
            <a:r>
              <a:rPr lang="en-US" sz="1400" b="0" dirty="0">
                <a:latin typeface="Courier"/>
                <a:cs typeface="Courier"/>
              </a:rPr>
              <a:t>       </a:t>
            </a:r>
            <a:r>
              <a:rPr lang="en-US" sz="1400" b="0" dirty="0" err="1">
                <a:latin typeface="Courier"/>
                <a:cs typeface="Courier"/>
              </a:rPr>
              <a:t>i</a:t>
            </a:r>
            <a:r>
              <a:rPr lang="en-US" sz="1400" b="0" dirty="0">
                <a:latin typeface="Courier"/>
                <a:cs typeface="Courier"/>
              </a:rPr>
              <a:t> - IS-IS, L1 - IS-IS level-1, L2 - IS-IS level-2, </a:t>
            </a:r>
            <a:r>
              <a:rPr lang="en-US" sz="1400" b="0" dirty="0" err="1">
                <a:latin typeface="Courier"/>
                <a:cs typeface="Courier"/>
              </a:rPr>
              <a:t>ia</a:t>
            </a:r>
            <a:r>
              <a:rPr lang="en-US" sz="1400" b="0" dirty="0">
                <a:latin typeface="Courier"/>
                <a:cs typeface="Courier"/>
              </a:rPr>
              <a:t> - IS-IS inter area</a:t>
            </a:r>
          </a:p>
          <a:p>
            <a:r>
              <a:rPr lang="en-US" sz="1400" b="0" dirty="0">
                <a:latin typeface="Courier"/>
                <a:cs typeface="Courier"/>
              </a:rPr>
              <a:t>         </a:t>
            </a:r>
          </a:p>
          <a:p>
            <a:r>
              <a:rPr lang="en-US" sz="1400" b="0" dirty="0">
                <a:latin typeface="Courier"/>
                <a:cs typeface="Courier"/>
              </a:rPr>
              <a:t>       10.0.0.0/30 is </a:t>
            </a:r>
            <a:r>
              <a:rPr lang="en-US" sz="1400" b="0" dirty="0" err="1">
                <a:latin typeface="Courier"/>
                <a:cs typeface="Courier"/>
              </a:rPr>
              <a:t>subnetted</a:t>
            </a:r>
            <a:r>
              <a:rPr lang="en-US" sz="1400" b="0" dirty="0">
                <a:latin typeface="Courier"/>
                <a:cs typeface="Courier"/>
              </a:rPr>
              <a:t>, 1 subnets</a:t>
            </a:r>
          </a:p>
          <a:p>
            <a:r>
              <a:rPr lang="en-US" sz="1400" b="0" dirty="0">
                <a:latin typeface="Courier"/>
                <a:cs typeface="Courier"/>
              </a:rPr>
              <a:t>C        10.1.1.0 is directly connected, POS2/0</a:t>
            </a:r>
          </a:p>
          <a:p>
            <a:r>
              <a:rPr lang="en-US" sz="1400" b="0" dirty="0">
                <a:latin typeface="Courier"/>
                <a:cs typeface="Courier"/>
              </a:rPr>
              <a:t>      12.0.0.0/24 is </a:t>
            </a:r>
            <a:r>
              <a:rPr lang="en-US" sz="1400" b="0" dirty="0" err="1">
                <a:latin typeface="Courier"/>
                <a:cs typeface="Courier"/>
              </a:rPr>
              <a:t>subnetted</a:t>
            </a:r>
            <a:r>
              <a:rPr lang="en-US" sz="1400" b="0" dirty="0">
                <a:latin typeface="Courier"/>
                <a:cs typeface="Courier"/>
              </a:rPr>
              <a:t>, 1 subnets</a:t>
            </a:r>
          </a:p>
          <a:p>
            <a:r>
              <a:rPr lang="en-US" sz="1400" b="0" dirty="0">
                <a:latin typeface="Courier"/>
                <a:cs typeface="Courier"/>
              </a:rPr>
              <a:t>C       12.1.1.0 is directly connected, Ethernet0</a:t>
            </a:r>
          </a:p>
          <a:p>
            <a:r>
              <a:rPr lang="en-US" sz="1400" b="0" dirty="0">
                <a:latin typeface="Courier"/>
                <a:cs typeface="Courier"/>
              </a:rPr>
              <a:t>      13.0.0.0/32 is </a:t>
            </a:r>
            <a:r>
              <a:rPr lang="en-US" sz="1400" b="0" dirty="0" err="1">
                <a:latin typeface="Courier"/>
                <a:cs typeface="Courier"/>
              </a:rPr>
              <a:t>subnetted</a:t>
            </a:r>
            <a:r>
              <a:rPr lang="en-US" sz="1400" b="0" dirty="0">
                <a:latin typeface="Courier"/>
                <a:cs typeface="Courier"/>
              </a:rPr>
              <a:t>, 3 subnets</a:t>
            </a:r>
          </a:p>
          <a:p>
            <a:r>
              <a:rPr lang="en-US" sz="1400" b="0" dirty="0" err="1">
                <a:latin typeface="Courier"/>
                <a:cs typeface="Courier"/>
              </a:rPr>
              <a:t>i</a:t>
            </a:r>
            <a:r>
              <a:rPr lang="en-US" sz="1400" b="0" dirty="0">
                <a:latin typeface="Courier"/>
                <a:cs typeface="Courier"/>
              </a:rPr>
              <a:t> L1    13.1.1.8 [115/20] via 12.1.1.8, Ethernet0</a:t>
            </a:r>
          </a:p>
          <a:p>
            <a:r>
              <a:rPr lang="en-US" sz="1400" b="0" dirty="0" err="1">
                <a:latin typeface="Courier"/>
                <a:cs typeface="Courier"/>
              </a:rPr>
              <a:t>i</a:t>
            </a:r>
            <a:r>
              <a:rPr lang="en-US" sz="1400" b="0" dirty="0">
                <a:latin typeface="Courier"/>
                <a:cs typeface="Courier"/>
              </a:rPr>
              <a:t> L2    13.1.1.4 [115/20] via 10.1.1.2, POS2/0</a:t>
            </a:r>
          </a:p>
          <a:p>
            <a:r>
              <a:rPr lang="en-US" sz="1400" b="0" dirty="0">
                <a:latin typeface="Courier"/>
                <a:cs typeface="Courier"/>
              </a:rPr>
              <a:t>C        13.1.1.2 is directly connected, Loopback0 </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Typical ISP Router Configuration</a:t>
            </a:r>
            <a:endParaRPr lang="en-US"/>
          </a:p>
        </p:txBody>
      </p:sp>
      <p:sp>
        <p:nvSpPr>
          <p:cNvPr id="123907" name="Text Box 3"/>
          <p:cNvSpPr txBox="1">
            <a:spLocks noChangeArrowheads="1"/>
          </p:cNvSpPr>
          <p:nvPr/>
        </p:nvSpPr>
        <p:spPr bwMode="auto">
          <a:xfrm>
            <a:off x="1416163" y="1807982"/>
            <a:ext cx="6025598" cy="4412710"/>
          </a:xfrm>
          <a:prstGeom prst="rect">
            <a:avLst/>
          </a:prstGeom>
          <a:noFill/>
          <a:ln w="12700">
            <a:solidFill>
              <a:schemeClr val="tx1"/>
            </a:solid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400" dirty="0">
                <a:latin typeface="Courier"/>
                <a:cs typeface="Courier"/>
              </a:rPr>
              <a:t>GSR1#</a:t>
            </a:r>
          </a:p>
          <a:p>
            <a:pPr defTabSz="1028700"/>
            <a:r>
              <a:rPr lang="en-US" sz="1400" dirty="0">
                <a:latin typeface="Courier"/>
                <a:cs typeface="Courier"/>
              </a:rPr>
              <a:t>interface Loopback0</a:t>
            </a:r>
          </a:p>
          <a:p>
            <a:pPr defTabSz="1028700"/>
            <a:r>
              <a:rPr lang="en-US" sz="1400" dirty="0" err="1">
                <a:latin typeface="Courier"/>
                <a:cs typeface="Courier"/>
              </a:rPr>
              <a:t>ip</a:t>
            </a:r>
            <a:r>
              <a:rPr lang="en-US" sz="1400" dirty="0">
                <a:latin typeface="Courier"/>
                <a:cs typeface="Courier"/>
              </a:rPr>
              <a:t> address 172.160.250.1 255.255.255.255</a:t>
            </a:r>
          </a:p>
          <a:p>
            <a:pPr defTabSz="1028700"/>
            <a:r>
              <a:rPr lang="en-US" sz="1400" dirty="0">
                <a:latin typeface="Courier"/>
                <a:cs typeface="Courier"/>
              </a:rPr>
              <a:t>!</a:t>
            </a:r>
          </a:p>
          <a:p>
            <a:pPr defTabSz="1028700"/>
            <a:r>
              <a:rPr lang="en-US" sz="1400" dirty="0">
                <a:latin typeface="Courier"/>
                <a:cs typeface="Courier"/>
              </a:rPr>
              <a:t>interface POS1/0</a:t>
            </a:r>
          </a:p>
          <a:p>
            <a:pPr defTabSz="1028700"/>
            <a:r>
              <a:rPr lang="en-US" sz="1400" dirty="0" err="1">
                <a:latin typeface="Courier"/>
                <a:cs typeface="Courier"/>
              </a:rPr>
              <a:t>ip</a:t>
            </a:r>
            <a:r>
              <a:rPr lang="en-US" sz="1400" dirty="0">
                <a:latin typeface="Courier"/>
                <a:cs typeface="Courier"/>
              </a:rPr>
              <a:t> address 192.168.1.1 255.255.255.0</a:t>
            </a:r>
          </a:p>
          <a:p>
            <a:pPr defTabSz="1028700"/>
            <a:r>
              <a:rPr lang="en-US" sz="1400" dirty="0" err="1">
                <a:latin typeface="Courier"/>
                <a:cs typeface="Courier"/>
              </a:rPr>
              <a:t>isis</a:t>
            </a:r>
            <a:r>
              <a:rPr lang="en-US" sz="1400" dirty="0">
                <a:latin typeface="Courier"/>
                <a:cs typeface="Courier"/>
              </a:rPr>
              <a:t> metric 100 level-2</a:t>
            </a:r>
          </a:p>
          <a:p>
            <a:pPr defTabSz="1028700"/>
            <a:r>
              <a:rPr lang="en-US" sz="1400" dirty="0" err="1">
                <a:latin typeface="Courier"/>
                <a:cs typeface="Courier"/>
              </a:rPr>
              <a:t>isis</a:t>
            </a:r>
            <a:r>
              <a:rPr lang="en-US" sz="1400" dirty="0">
                <a:latin typeface="Courier"/>
                <a:cs typeface="Courier"/>
              </a:rPr>
              <a:t> hello-interval 12 level-2</a:t>
            </a:r>
          </a:p>
          <a:p>
            <a:pPr defTabSz="1028700"/>
            <a:r>
              <a:rPr lang="en-US" sz="1400" dirty="0" err="1">
                <a:latin typeface="Courier"/>
                <a:cs typeface="Courier"/>
              </a:rPr>
              <a:t>isis</a:t>
            </a:r>
            <a:r>
              <a:rPr lang="en-US" sz="1400" dirty="0">
                <a:latin typeface="Courier"/>
                <a:cs typeface="Courier"/>
              </a:rPr>
              <a:t> hello-multiplier 5 level-2</a:t>
            </a:r>
          </a:p>
          <a:p>
            <a:pPr defTabSz="1028700"/>
            <a:r>
              <a:rPr lang="en-US" sz="1400" dirty="0" err="1">
                <a:latin typeface="Courier"/>
                <a:cs typeface="Courier"/>
              </a:rPr>
              <a:t>isis</a:t>
            </a:r>
            <a:r>
              <a:rPr lang="en-US" sz="1400" dirty="0">
                <a:latin typeface="Courier"/>
                <a:cs typeface="Courier"/>
              </a:rPr>
              <a:t> retransmit-interval 100</a:t>
            </a:r>
          </a:p>
          <a:p>
            <a:pPr defTabSz="1028700"/>
            <a:r>
              <a:rPr lang="en-US" sz="1400" dirty="0">
                <a:latin typeface="Courier"/>
                <a:cs typeface="Courier"/>
              </a:rPr>
              <a:t>!</a:t>
            </a:r>
          </a:p>
          <a:p>
            <a:pPr defTabSz="1028700"/>
            <a:r>
              <a:rPr lang="en-US" sz="1400" dirty="0">
                <a:latin typeface="Courier"/>
                <a:cs typeface="Courier"/>
              </a:rPr>
              <a:t>router </a:t>
            </a:r>
            <a:r>
              <a:rPr lang="en-US" sz="1400" dirty="0" err="1">
                <a:latin typeface="Courier"/>
                <a:cs typeface="Courier"/>
              </a:rPr>
              <a:t>isis</a:t>
            </a:r>
            <a:r>
              <a:rPr lang="en-US" sz="1400" dirty="0">
                <a:latin typeface="Courier"/>
                <a:cs typeface="Courier"/>
              </a:rPr>
              <a:t> SJ</a:t>
            </a:r>
          </a:p>
          <a:p>
            <a:pPr defTabSz="1028700"/>
            <a:r>
              <a:rPr lang="en-US" sz="1400" dirty="0">
                <a:latin typeface="Courier"/>
                <a:cs typeface="Courier"/>
              </a:rPr>
              <a:t>summary-address 172.160.0.0 255.255.0.0 </a:t>
            </a:r>
          </a:p>
          <a:p>
            <a:pPr defTabSz="1028700"/>
            <a:r>
              <a:rPr lang="en-US" sz="1400" dirty="0">
                <a:latin typeface="Courier"/>
                <a:cs typeface="Courier"/>
              </a:rPr>
              <a:t>passive-interface Loopback0</a:t>
            </a:r>
          </a:p>
          <a:p>
            <a:pPr defTabSz="1028700"/>
            <a:r>
              <a:rPr lang="en-US" sz="1400" dirty="0">
                <a:latin typeface="Courier"/>
                <a:cs typeface="Courier"/>
              </a:rPr>
              <a:t>distance 15 </a:t>
            </a:r>
            <a:r>
              <a:rPr lang="en-US" sz="1400" dirty="0" err="1">
                <a:latin typeface="Courier"/>
                <a:cs typeface="Courier"/>
              </a:rPr>
              <a:t>ip</a:t>
            </a:r>
            <a:endParaRPr lang="en-US" sz="1400" dirty="0">
              <a:latin typeface="Courier"/>
              <a:cs typeface="Courier"/>
            </a:endParaRPr>
          </a:p>
          <a:p>
            <a:pPr defTabSz="1028700"/>
            <a:r>
              <a:rPr lang="en-US" sz="1400" dirty="0">
                <a:latin typeface="Courier"/>
                <a:cs typeface="Courier"/>
              </a:rPr>
              <a:t>net 49.0001.0001.0000.0001.0002.0001.1721.6025.0001.00</a:t>
            </a:r>
          </a:p>
          <a:p>
            <a:pPr defTabSz="1028700"/>
            <a:r>
              <a:rPr lang="en-US" sz="1400" dirty="0">
                <a:latin typeface="Courier"/>
                <a:cs typeface="Courier"/>
              </a:rPr>
              <a:t>is-type level-2-only</a:t>
            </a:r>
          </a:p>
          <a:p>
            <a:pPr defTabSz="1028700"/>
            <a:r>
              <a:rPr lang="en-US" sz="1400" dirty="0">
                <a:latin typeface="Courier"/>
                <a:cs typeface="Courier"/>
              </a:rPr>
              <a:t>metric-style wide</a:t>
            </a:r>
          </a:p>
          <a:p>
            <a:pPr defTabSz="1028700"/>
            <a:r>
              <a:rPr lang="en-US" sz="1400" dirty="0" err="1">
                <a:latin typeface="Courier"/>
                <a:cs typeface="Courier"/>
              </a:rPr>
              <a:t>spf</a:t>
            </a:r>
            <a:r>
              <a:rPr lang="en-US" sz="1400" dirty="0">
                <a:latin typeface="Courier"/>
                <a:cs typeface="Courier"/>
              </a:rPr>
              <a:t>-interval 30</a:t>
            </a:r>
          </a:p>
          <a:p>
            <a:pPr defTabSz="1028700"/>
            <a:r>
              <a:rPr lang="en-US" sz="1400" dirty="0">
                <a:latin typeface="Courier"/>
                <a:cs typeface="Courier"/>
              </a:rPr>
              <a:t>log-adjacency-changes</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lIns="102833" tIns="51417" rIns="102833" bIns="51417" anchor="t"/>
          <a:lstStyle/>
          <a:p>
            <a:r>
              <a:rPr lang="en-US"/>
              <a:t>Summarization</a:t>
            </a:r>
          </a:p>
        </p:txBody>
      </p:sp>
      <p:sp>
        <p:nvSpPr>
          <p:cNvPr id="137219" name="Rectangle 3"/>
          <p:cNvSpPr>
            <a:spLocks noChangeArrowheads="1"/>
          </p:cNvSpPr>
          <p:nvPr/>
        </p:nvSpPr>
        <p:spPr bwMode="auto">
          <a:xfrm>
            <a:off x="5219229" y="2133602"/>
            <a:ext cx="344488" cy="303213"/>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300" dirty="0">
                <a:latin typeface="Arial" charset="0"/>
              </a:rPr>
              <a:t>.6</a:t>
            </a:r>
          </a:p>
        </p:txBody>
      </p:sp>
      <p:sp>
        <p:nvSpPr>
          <p:cNvPr id="137220" name="Rectangle 4"/>
          <p:cNvSpPr>
            <a:spLocks noChangeArrowheads="1"/>
          </p:cNvSpPr>
          <p:nvPr/>
        </p:nvSpPr>
        <p:spPr bwMode="auto">
          <a:xfrm>
            <a:off x="3838272" y="2133602"/>
            <a:ext cx="360363" cy="303213"/>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300" dirty="0">
                <a:latin typeface="Arial" charset="0"/>
              </a:rPr>
              <a:t>.5</a:t>
            </a:r>
          </a:p>
        </p:txBody>
      </p:sp>
      <p:sp>
        <p:nvSpPr>
          <p:cNvPr id="137221" name="Rectangle 5"/>
          <p:cNvSpPr>
            <a:spLocks noChangeArrowheads="1"/>
          </p:cNvSpPr>
          <p:nvPr/>
        </p:nvSpPr>
        <p:spPr bwMode="auto">
          <a:xfrm>
            <a:off x="4125913" y="1765301"/>
            <a:ext cx="1228847"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172.16.5.0/30</a:t>
            </a:r>
          </a:p>
        </p:txBody>
      </p:sp>
      <p:sp>
        <p:nvSpPr>
          <p:cNvPr id="137222" name="Freeform 6"/>
          <p:cNvSpPr>
            <a:spLocks/>
          </p:cNvSpPr>
          <p:nvPr/>
        </p:nvSpPr>
        <p:spPr bwMode="auto">
          <a:xfrm>
            <a:off x="3886200" y="2057402"/>
            <a:ext cx="1630363" cy="87313"/>
          </a:xfrm>
          <a:custGeom>
            <a:avLst/>
            <a:gdLst/>
            <a:ahLst/>
            <a:cxnLst>
              <a:cxn ang="0">
                <a:pos x="0" y="0"/>
              </a:cxn>
              <a:cxn ang="0">
                <a:pos x="408" y="0"/>
              </a:cxn>
              <a:cxn ang="0">
                <a:pos x="369" y="48"/>
              </a:cxn>
              <a:cxn ang="0">
                <a:pos x="816" y="48"/>
              </a:cxn>
            </a:cxnLst>
            <a:rect l="0" t="0" r="r" b="b"/>
            <a:pathLst>
              <a:path w="817" h="49">
                <a:moveTo>
                  <a:pt x="0" y="0"/>
                </a:moveTo>
                <a:lnTo>
                  <a:pt x="408" y="0"/>
                </a:lnTo>
                <a:lnTo>
                  <a:pt x="369" y="48"/>
                </a:lnTo>
                <a:lnTo>
                  <a:pt x="816" y="48"/>
                </a:lnTo>
              </a:path>
            </a:pathLst>
          </a:custGeom>
          <a:noFill/>
          <a:ln w="25400" cap="rnd" cmpd="sng">
            <a:solidFill>
              <a:schemeClr val="accent2"/>
            </a:solidFill>
            <a:prstDash val="solid"/>
            <a:round/>
            <a:headEnd type="none" w="sm" len="sm"/>
            <a:tailEnd type="none" w="sm" len="sm"/>
          </a:ln>
          <a:effectLst>
            <a:outerShdw blurRad="63500" dist="17961" dir="2700000" algn="ctr" rotWithShape="0">
              <a:schemeClr val="tx1"/>
            </a:outerShdw>
          </a:effectLst>
        </p:spPr>
        <p:txBody>
          <a:bodyPr>
            <a:prstTxWarp prst="textNoShape">
              <a:avLst/>
            </a:prstTxWarp>
          </a:bodyPr>
          <a:lstStyle/>
          <a:p>
            <a:endParaRPr lang="en-GB"/>
          </a:p>
        </p:txBody>
      </p:sp>
      <p:sp>
        <p:nvSpPr>
          <p:cNvPr id="137223" name="Line 7"/>
          <p:cNvSpPr>
            <a:spLocks noChangeShapeType="1"/>
          </p:cNvSpPr>
          <p:nvPr/>
        </p:nvSpPr>
        <p:spPr bwMode="auto">
          <a:xfrm>
            <a:off x="3303588" y="1919288"/>
            <a:ext cx="17145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37224" name="Rectangle 8"/>
          <p:cNvSpPr>
            <a:spLocks noChangeArrowheads="1"/>
          </p:cNvSpPr>
          <p:nvPr/>
        </p:nvSpPr>
        <p:spPr bwMode="auto">
          <a:xfrm>
            <a:off x="3200400" y="1543051"/>
            <a:ext cx="590364" cy="335392"/>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500">
                <a:latin typeface="Arial" charset="0"/>
              </a:rPr>
              <a:t>RTB</a:t>
            </a:r>
          </a:p>
        </p:txBody>
      </p:sp>
      <p:sp>
        <p:nvSpPr>
          <p:cNvPr id="137225" name="Rectangle 9"/>
          <p:cNvSpPr>
            <a:spLocks noChangeArrowheads="1"/>
          </p:cNvSpPr>
          <p:nvPr/>
        </p:nvSpPr>
        <p:spPr bwMode="auto">
          <a:xfrm>
            <a:off x="5715000" y="1600201"/>
            <a:ext cx="590364" cy="335392"/>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500">
                <a:latin typeface="Arial" charset="0"/>
              </a:rPr>
              <a:t>RTE</a:t>
            </a:r>
          </a:p>
        </p:txBody>
      </p:sp>
      <p:sp>
        <p:nvSpPr>
          <p:cNvPr id="137226" name="Rectangle 10"/>
          <p:cNvSpPr>
            <a:spLocks noChangeArrowheads="1"/>
          </p:cNvSpPr>
          <p:nvPr/>
        </p:nvSpPr>
        <p:spPr bwMode="auto">
          <a:xfrm>
            <a:off x="1143000" y="1828800"/>
            <a:ext cx="1578283"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latin typeface="Arial" charset="0"/>
              </a:rPr>
              <a:t>172.170.1.0/24</a:t>
            </a:r>
          </a:p>
        </p:txBody>
      </p:sp>
      <p:sp>
        <p:nvSpPr>
          <p:cNvPr id="137227" name="Line 11"/>
          <p:cNvSpPr>
            <a:spLocks noChangeShapeType="1"/>
          </p:cNvSpPr>
          <p:nvPr/>
        </p:nvSpPr>
        <p:spPr bwMode="auto">
          <a:xfrm flipH="1" flipV="1">
            <a:off x="6713538" y="1714500"/>
            <a:ext cx="0" cy="769938"/>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7228" name="Line 12"/>
          <p:cNvSpPr>
            <a:spLocks noChangeShapeType="1"/>
          </p:cNvSpPr>
          <p:nvPr/>
        </p:nvSpPr>
        <p:spPr bwMode="auto">
          <a:xfrm>
            <a:off x="6286500" y="2057400"/>
            <a:ext cx="427038"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7229" name="Line 13"/>
          <p:cNvSpPr>
            <a:spLocks noChangeShapeType="1"/>
          </p:cNvSpPr>
          <p:nvPr/>
        </p:nvSpPr>
        <p:spPr bwMode="auto">
          <a:xfrm flipH="1" flipV="1">
            <a:off x="2857500" y="1628777"/>
            <a:ext cx="0" cy="855663"/>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7230" name="Line 14"/>
          <p:cNvSpPr>
            <a:spLocks noChangeShapeType="1"/>
          </p:cNvSpPr>
          <p:nvPr/>
        </p:nvSpPr>
        <p:spPr bwMode="auto">
          <a:xfrm>
            <a:off x="2857501" y="2057400"/>
            <a:ext cx="257175"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137231" name="Picture 15"/>
          <p:cNvPicPr>
            <a:picLocks noChangeArrowheads="1"/>
          </p:cNvPicPr>
          <p:nvPr/>
        </p:nvPicPr>
        <p:blipFill>
          <a:blip r:embed="rId3"/>
          <a:srcRect/>
          <a:stretch>
            <a:fillRect/>
          </a:stretch>
        </p:blipFill>
        <p:spPr bwMode="auto">
          <a:xfrm>
            <a:off x="3114676" y="1885950"/>
            <a:ext cx="771525" cy="552450"/>
          </a:xfrm>
          <a:prstGeom prst="rect">
            <a:avLst/>
          </a:prstGeom>
          <a:noFill/>
          <a:ln w="9525">
            <a:noFill/>
            <a:miter lim="800000"/>
            <a:headEnd/>
            <a:tailEnd/>
          </a:ln>
          <a:effectLst/>
        </p:spPr>
      </p:pic>
      <p:pic>
        <p:nvPicPr>
          <p:cNvPr id="137232" name="Picture 16"/>
          <p:cNvPicPr>
            <a:picLocks noChangeArrowheads="1"/>
          </p:cNvPicPr>
          <p:nvPr/>
        </p:nvPicPr>
        <p:blipFill>
          <a:blip r:embed="rId3"/>
          <a:srcRect/>
          <a:stretch>
            <a:fillRect/>
          </a:stretch>
        </p:blipFill>
        <p:spPr bwMode="auto">
          <a:xfrm>
            <a:off x="5514976" y="1885950"/>
            <a:ext cx="771525" cy="552450"/>
          </a:xfrm>
          <a:prstGeom prst="rect">
            <a:avLst/>
          </a:prstGeom>
          <a:noFill/>
          <a:ln w="9525">
            <a:noFill/>
            <a:miter lim="800000"/>
            <a:headEnd/>
            <a:tailEnd/>
          </a:ln>
          <a:effectLst/>
        </p:spPr>
      </p:pic>
      <p:sp>
        <p:nvSpPr>
          <p:cNvPr id="137234" name="Text Box 18"/>
          <p:cNvSpPr txBox="1">
            <a:spLocks noChangeArrowheads="1"/>
          </p:cNvSpPr>
          <p:nvPr/>
        </p:nvSpPr>
        <p:spPr bwMode="auto">
          <a:xfrm>
            <a:off x="1672293" y="2971801"/>
            <a:ext cx="6056381" cy="2735328"/>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900" dirty="0">
                <a:latin typeface="Courier"/>
                <a:cs typeface="Courier"/>
              </a:rPr>
              <a:t>hostname RTB</a:t>
            </a:r>
          </a:p>
          <a:p>
            <a:pPr defTabSz="1028700"/>
            <a:r>
              <a:rPr lang="en-US" sz="1900" dirty="0">
                <a:latin typeface="Courier"/>
                <a:cs typeface="Courier"/>
              </a:rPr>
              <a:t>!</a:t>
            </a:r>
          </a:p>
          <a:p>
            <a:pPr defTabSz="1028700"/>
            <a:r>
              <a:rPr lang="en-US" sz="1900" dirty="0">
                <a:latin typeface="Courier"/>
                <a:cs typeface="Courier"/>
              </a:rPr>
              <a:t>interface Ethernet0</a:t>
            </a:r>
          </a:p>
          <a:p>
            <a:pPr defTabSz="1028700"/>
            <a:r>
              <a:rPr lang="en-US" sz="1900" dirty="0">
                <a:latin typeface="Courier"/>
                <a:cs typeface="Courier"/>
              </a:rPr>
              <a:t> </a:t>
            </a:r>
            <a:r>
              <a:rPr lang="en-US" sz="1900" dirty="0" err="1">
                <a:latin typeface="Courier"/>
                <a:cs typeface="Courier"/>
              </a:rPr>
              <a:t>ip</a:t>
            </a:r>
            <a:r>
              <a:rPr lang="en-US" sz="1900" dirty="0">
                <a:latin typeface="Courier"/>
                <a:cs typeface="Courier"/>
              </a:rPr>
              <a:t> address 172.170.1.1 255.255.255.0</a:t>
            </a:r>
          </a:p>
          <a:p>
            <a:pPr defTabSz="1028700"/>
            <a:r>
              <a:rPr lang="en-US" sz="1900" dirty="0">
                <a:latin typeface="Courier"/>
                <a:cs typeface="Courier"/>
              </a:rPr>
              <a:t> </a:t>
            </a:r>
            <a:r>
              <a:rPr lang="en-US" sz="1900" dirty="0" err="1">
                <a:latin typeface="Courier"/>
                <a:cs typeface="Courier"/>
              </a:rPr>
              <a:t>ip</a:t>
            </a:r>
            <a:r>
              <a:rPr lang="en-US" sz="1900" dirty="0">
                <a:latin typeface="Courier"/>
                <a:cs typeface="Courier"/>
              </a:rPr>
              <a:t> router </a:t>
            </a:r>
            <a:r>
              <a:rPr lang="en-US" sz="1900" dirty="0" err="1" smtClean="0">
                <a:latin typeface="Courier"/>
                <a:cs typeface="Courier"/>
              </a:rPr>
              <a:t>isis</a:t>
            </a:r>
            <a:endParaRPr lang="en-US" sz="1900" dirty="0" smtClean="0">
              <a:latin typeface="Courier"/>
              <a:cs typeface="Courier"/>
            </a:endParaRPr>
          </a:p>
          <a:p>
            <a:pPr defTabSz="1028700"/>
            <a:r>
              <a:rPr lang="en-US" sz="1900" dirty="0">
                <a:latin typeface="Courier"/>
                <a:cs typeface="Courier"/>
              </a:rPr>
              <a:t>!</a:t>
            </a:r>
          </a:p>
          <a:p>
            <a:pPr defTabSz="1028700"/>
            <a:r>
              <a:rPr lang="en-US" sz="1900" dirty="0">
                <a:latin typeface="Courier"/>
                <a:cs typeface="Courier"/>
              </a:rPr>
              <a:t>router </a:t>
            </a:r>
            <a:r>
              <a:rPr lang="en-US" sz="1900" dirty="0" err="1" smtClean="0">
                <a:latin typeface="Courier"/>
                <a:cs typeface="Courier"/>
              </a:rPr>
              <a:t>isis</a:t>
            </a:r>
            <a:endParaRPr lang="en-US" sz="1900" dirty="0" smtClean="0">
              <a:latin typeface="Courier"/>
              <a:cs typeface="Courier"/>
            </a:endParaRPr>
          </a:p>
          <a:p>
            <a:pPr defTabSz="1028700"/>
            <a:r>
              <a:rPr lang="en-US" sz="1900" dirty="0">
                <a:latin typeface="Courier"/>
                <a:cs typeface="Courier"/>
              </a:rPr>
              <a:t> summary-address 172.170.0.0 255.255.0.0</a:t>
            </a:r>
          </a:p>
          <a:p>
            <a:pPr defTabSz="1028700"/>
            <a:r>
              <a:rPr lang="en-US" sz="1900" dirty="0">
                <a:latin typeface="Courier"/>
                <a:cs typeface="Courier"/>
              </a:rPr>
              <a:t> net 49.0001.0000.0000.0001.00</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mtClean="0"/>
              <a:t>Summarization</a:t>
            </a:r>
            <a:endParaRPr lang="en-US"/>
          </a:p>
        </p:txBody>
      </p:sp>
      <p:sp>
        <p:nvSpPr>
          <p:cNvPr id="139267" name="Text Box 3"/>
          <p:cNvSpPr txBox="1">
            <a:spLocks noChangeArrowheads="1"/>
          </p:cNvSpPr>
          <p:nvPr/>
        </p:nvSpPr>
        <p:spPr bwMode="auto">
          <a:xfrm>
            <a:off x="-362228" y="1750714"/>
            <a:ext cx="9506228" cy="4412710"/>
          </a:xfrm>
          <a:prstGeom prst="rect">
            <a:avLst/>
          </a:prstGeom>
          <a:noFill/>
          <a:ln w="9525">
            <a:noFill/>
            <a:miter lim="800000"/>
            <a:headEnd type="none" w="sm" len="sm"/>
            <a:tailEnd type="none" w="sm" len="sm"/>
          </a:ln>
          <a:effectLst/>
        </p:spPr>
        <p:txBody>
          <a:bodyPr wrap="square" lIns="102833" tIns="51417" rIns="102833" bIns="51417">
            <a:prstTxWarp prst="textNoShape">
              <a:avLst/>
            </a:prstTxWarp>
            <a:spAutoFit/>
          </a:bodyPr>
          <a:lstStyle/>
          <a:p>
            <a:pPr marL="1028700" lvl="2" defTabSz="1028700"/>
            <a:r>
              <a:rPr lang="en-US" sz="1400" dirty="0" err="1">
                <a:solidFill>
                  <a:srgbClr val="000000"/>
                </a:solidFill>
                <a:latin typeface="Courier"/>
                <a:cs typeface="Courier"/>
              </a:rPr>
              <a:t>RTE#sh</a:t>
            </a:r>
            <a:r>
              <a:rPr lang="en-US" sz="1400" dirty="0">
                <a:solidFill>
                  <a:srgbClr val="000000"/>
                </a:solidFill>
                <a:latin typeface="Courier"/>
                <a:cs typeface="Courier"/>
              </a:rPr>
              <a:t> </a:t>
            </a:r>
            <a:r>
              <a:rPr lang="en-US" sz="1400" dirty="0" err="1">
                <a:solidFill>
                  <a:srgbClr val="000000"/>
                </a:solidFill>
                <a:latin typeface="Courier"/>
                <a:cs typeface="Courier"/>
              </a:rPr>
              <a:t>ip</a:t>
            </a:r>
            <a:r>
              <a:rPr lang="en-US" sz="1400" dirty="0">
                <a:solidFill>
                  <a:srgbClr val="000000"/>
                </a:solidFill>
                <a:latin typeface="Courier"/>
                <a:cs typeface="Courier"/>
              </a:rPr>
              <a:t> route</a:t>
            </a:r>
          </a:p>
          <a:p>
            <a:pPr marL="1028700" lvl="2" defTabSz="1028700"/>
            <a:r>
              <a:rPr lang="en-US" sz="1400" dirty="0">
                <a:solidFill>
                  <a:srgbClr val="000000"/>
                </a:solidFill>
                <a:latin typeface="Courier"/>
                <a:cs typeface="Courier"/>
              </a:rPr>
              <a:t>Gateway of last resort is not set</a:t>
            </a:r>
          </a:p>
          <a:p>
            <a:pPr marL="1028700" lvl="2" defTabSz="1028700"/>
            <a:r>
              <a:rPr lang="en-US" sz="1400" dirty="0">
                <a:solidFill>
                  <a:srgbClr val="000000"/>
                </a:solidFill>
                <a:latin typeface="Courier"/>
                <a:cs typeface="Courier"/>
              </a:rPr>
              <a:t> </a:t>
            </a:r>
            <a:r>
              <a:rPr lang="en-US" sz="1400" dirty="0" err="1">
                <a:solidFill>
                  <a:schemeClr val="accent2"/>
                </a:solidFill>
                <a:latin typeface="Courier"/>
                <a:cs typeface="Courier"/>
              </a:rPr>
              <a:t>i</a:t>
            </a:r>
            <a:r>
              <a:rPr lang="en-US" sz="1400" dirty="0">
                <a:solidFill>
                  <a:schemeClr val="accent2"/>
                </a:solidFill>
                <a:latin typeface="Courier"/>
                <a:cs typeface="Courier"/>
              </a:rPr>
              <a:t>  L2 172.170.0.0/16 [115/20] via 172.16.5.5, Serial 0</a:t>
            </a:r>
          </a:p>
          <a:p>
            <a:pPr defTabSz="1028700"/>
            <a:r>
              <a:rPr lang="en-US" sz="1400" b="0" dirty="0">
                <a:latin typeface="Courier"/>
                <a:cs typeface="Courier"/>
              </a:rPr>
              <a:t>	</a:t>
            </a:r>
            <a:r>
              <a:rPr lang="en-US" sz="1400" dirty="0">
                <a:latin typeface="Courier"/>
                <a:cs typeface="Courier"/>
              </a:rPr>
              <a:t>172.16.0.0/16 is  </a:t>
            </a:r>
            <a:r>
              <a:rPr lang="en-US" sz="1400" dirty="0" err="1">
                <a:latin typeface="Courier"/>
                <a:cs typeface="Courier"/>
              </a:rPr>
              <a:t>subnetted</a:t>
            </a:r>
            <a:r>
              <a:rPr lang="en-US" sz="1400" dirty="0">
                <a:latin typeface="Courier"/>
                <a:cs typeface="Courier"/>
              </a:rPr>
              <a:t>, 1 subnets</a:t>
            </a:r>
          </a:p>
          <a:p>
            <a:pPr defTabSz="1028700"/>
            <a:r>
              <a:rPr lang="en-US" sz="1400" dirty="0">
                <a:latin typeface="Courier"/>
                <a:cs typeface="Courier"/>
              </a:rPr>
              <a:t>	C       172.16.5.4/30 is directly connected, Serial0</a:t>
            </a:r>
          </a:p>
          <a:p>
            <a:pPr marL="1028700" lvl="2" defTabSz="1028700"/>
            <a:endParaRPr lang="en-US" sz="1400" dirty="0">
              <a:solidFill>
                <a:srgbClr val="000000"/>
              </a:solidFill>
              <a:latin typeface="Courier"/>
              <a:cs typeface="Courier"/>
            </a:endParaRPr>
          </a:p>
          <a:p>
            <a:pPr marL="1028700" lvl="2" defTabSz="1028700"/>
            <a:endParaRPr lang="en-US" sz="1400" dirty="0">
              <a:solidFill>
                <a:srgbClr val="000000"/>
              </a:solidFill>
              <a:latin typeface="Courier"/>
              <a:cs typeface="Courier"/>
            </a:endParaRPr>
          </a:p>
          <a:p>
            <a:pPr marL="1028700" lvl="2" defTabSz="1028700"/>
            <a:r>
              <a:rPr lang="en-US" sz="1400" dirty="0" err="1">
                <a:solidFill>
                  <a:srgbClr val="000000"/>
                </a:solidFill>
                <a:latin typeface="Courier"/>
                <a:cs typeface="Courier"/>
              </a:rPr>
              <a:t>RTB#sh</a:t>
            </a:r>
            <a:r>
              <a:rPr lang="en-US" sz="1400" dirty="0">
                <a:solidFill>
                  <a:srgbClr val="000000"/>
                </a:solidFill>
                <a:latin typeface="Courier"/>
                <a:cs typeface="Courier"/>
              </a:rPr>
              <a:t> </a:t>
            </a:r>
            <a:r>
              <a:rPr lang="en-US" sz="1400" dirty="0" err="1">
                <a:solidFill>
                  <a:srgbClr val="000000"/>
                </a:solidFill>
                <a:latin typeface="Courier"/>
                <a:cs typeface="Courier"/>
              </a:rPr>
              <a:t>isis</a:t>
            </a:r>
            <a:r>
              <a:rPr lang="en-US" sz="1400" dirty="0">
                <a:solidFill>
                  <a:srgbClr val="000000"/>
                </a:solidFill>
                <a:latin typeface="Courier"/>
                <a:cs typeface="Courier"/>
              </a:rPr>
              <a:t> </a:t>
            </a:r>
            <a:r>
              <a:rPr lang="en-US" sz="1400" dirty="0" err="1">
                <a:solidFill>
                  <a:srgbClr val="000000"/>
                </a:solidFill>
                <a:latin typeface="Courier"/>
                <a:cs typeface="Courier"/>
              </a:rPr>
              <a:t>dat</a:t>
            </a:r>
            <a:r>
              <a:rPr lang="en-US" sz="1400" dirty="0">
                <a:solidFill>
                  <a:srgbClr val="000000"/>
                </a:solidFill>
                <a:latin typeface="Courier"/>
                <a:cs typeface="Courier"/>
              </a:rPr>
              <a:t> RTB.00-00 l2 detail</a:t>
            </a:r>
          </a:p>
          <a:p>
            <a:pPr marL="1028700" lvl="2" defTabSz="1028700"/>
            <a:r>
              <a:rPr lang="en-US" sz="1400" dirty="0">
                <a:solidFill>
                  <a:srgbClr val="000000"/>
                </a:solidFill>
                <a:latin typeface="Courier"/>
                <a:cs typeface="Courier"/>
              </a:rPr>
              <a:t>IS-IS Level-2 LSP RTB.00-00</a:t>
            </a:r>
          </a:p>
          <a:p>
            <a:pPr marL="1028700" lvl="2" defTabSz="1028700"/>
            <a:r>
              <a:rPr lang="en-US" sz="1400" dirty="0">
                <a:solidFill>
                  <a:srgbClr val="000000"/>
                </a:solidFill>
                <a:latin typeface="Courier"/>
                <a:cs typeface="Courier"/>
              </a:rPr>
              <a:t>LSPID                 LSP </a:t>
            </a:r>
            <a:r>
              <a:rPr lang="en-US" sz="1400" dirty="0" err="1">
                <a:solidFill>
                  <a:srgbClr val="000000"/>
                </a:solidFill>
                <a:latin typeface="Courier"/>
                <a:cs typeface="Courier"/>
              </a:rPr>
              <a:t>Seq</a:t>
            </a:r>
            <a:r>
              <a:rPr lang="en-US" sz="1400" dirty="0">
                <a:solidFill>
                  <a:srgbClr val="000000"/>
                </a:solidFill>
                <a:latin typeface="Courier"/>
                <a:cs typeface="Courier"/>
              </a:rPr>
              <a:t> Num  LSP Checksum  LSP </a:t>
            </a:r>
            <a:r>
              <a:rPr lang="en-US" sz="1400" dirty="0" err="1">
                <a:solidFill>
                  <a:srgbClr val="000000"/>
                </a:solidFill>
                <a:latin typeface="Courier"/>
                <a:cs typeface="Courier"/>
              </a:rPr>
              <a:t>Holdtime</a:t>
            </a:r>
            <a:r>
              <a:rPr lang="en-US" sz="1400" dirty="0">
                <a:solidFill>
                  <a:srgbClr val="000000"/>
                </a:solidFill>
                <a:latin typeface="Courier"/>
                <a:cs typeface="Courier"/>
              </a:rPr>
              <a:t>  ATT/P/OL</a:t>
            </a:r>
          </a:p>
          <a:p>
            <a:pPr marL="1028700" lvl="2" defTabSz="1028700"/>
            <a:r>
              <a:rPr lang="en-US" sz="1400" dirty="0">
                <a:solidFill>
                  <a:srgbClr val="000000"/>
                </a:solidFill>
                <a:latin typeface="Courier"/>
                <a:cs typeface="Courier"/>
              </a:rPr>
              <a:t>RTB.00-00           * 0x00000096   0x86F6                877</a:t>
            </a:r>
            <a:r>
              <a:rPr lang="en-US" sz="1400" dirty="0" smtClean="0">
                <a:solidFill>
                  <a:srgbClr val="000000"/>
                </a:solidFill>
                <a:latin typeface="Courier"/>
                <a:cs typeface="Courier"/>
              </a:rPr>
              <a:t>    </a:t>
            </a:r>
            <a:r>
              <a:rPr lang="en-US" sz="1400" dirty="0">
                <a:solidFill>
                  <a:srgbClr val="000000"/>
                </a:solidFill>
                <a:latin typeface="Courier"/>
                <a:cs typeface="Courier"/>
              </a:rPr>
              <a:t>0/0/0</a:t>
            </a:r>
          </a:p>
          <a:p>
            <a:pPr marL="1028700" lvl="2" defTabSz="1028700"/>
            <a:r>
              <a:rPr lang="en-US" sz="1400" dirty="0">
                <a:solidFill>
                  <a:srgbClr val="000000"/>
                </a:solidFill>
                <a:latin typeface="Courier"/>
                <a:cs typeface="Courier"/>
              </a:rPr>
              <a:t>  Area Address: 49.0001</a:t>
            </a:r>
          </a:p>
          <a:p>
            <a:pPr marL="1028700" lvl="2" defTabSz="1028700"/>
            <a:r>
              <a:rPr lang="en-US" sz="1400" dirty="0">
                <a:solidFill>
                  <a:srgbClr val="000000"/>
                </a:solidFill>
                <a:latin typeface="Courier"/>
                <a:cs typeface="Courier"/>
              </a:rPr>
              <a:t>  NLPID:       0x81 0xCC</a:t>
            </a:r>
          </a:p>
          <a:p>
            <a:pPr marL="1028700" lvl="2" defTabSz="1028700"/>
            <a:r>
              <a:rPr lang="en-US" sz="1400" dirty="0">
                <a:solidFill>
                  <a:srgbClr val="000000"/>
                </a:solidFill>
                <a:latin typeface="Courier"/>
                <a:cs typeface="Courier"/>
              </a:rPr>
              <a:t>  IP Address:  172.170.1.1</a:t>
            </a:r>
          </a:p>
          <a:p>
            <a:pPr marL="1028700" lvl="2" defTabSz="1028700"/>
            <a:r>
              <a:rPr lang="en-US" sz="1400" dirty="0">
                <a:solidFill>
                  <a:srgbClr val="000000"/>
                </a:solidFill>
                <a:latin typeface="Courier"/>
                <a:cs typeface="Courier"/>
              </a:rPr>
              <a:t>  Metric: 10 IS RTB.02</a:t>
            </a:r>
          </a:p>
          <a:p>
            <a:pPr marL="1028700" lvl="2" defTabSz="1028700"/>
            <a:r>
              <a:rPr lang="en-US" sz="1400" dirty="0">
                <a:solidFill>
                  <a:srgbClr val="000000"/>
                </a:solidFill>
                <a:latin typeface="Courier"/>
                <a:cs typeface="Courier"/>
              </a:rPr>
              <a:t>  Metric: 10 IS RTE.00</a:t>
            </a:r>
          </a:p>
          <a:p>
            <a:pPr marL="1028700" lvl="2" defTabSz="1028700"/>
            <a:r>
              <a:rPr lang="en-US" sz="1400" dirty="0">
                <a:solidFill>
                  <a:srgbClr val="000000"/>
                </a:solidFill>
                <a:latin typeface="Courier"/>
                <a:cs typeface="Courier"/>
              </a:rPr>
              <a:t>  Metric: 10 IS RTF.00</a:t>
            </a:r>
          </a:p>
          <a:p>
            <a:pPr marL="1028700" lvl="2" defTabSz="1028700"/>
            <a:r>
              <a:rPr lang="en-US" sz="1400" dirty="0">
                <a:solidFill>
                  <a:srgbClr val="000000"/>
                </a:solidFill>
                <a:latin typeface="Courier"/>
                <a:cs typeface="Courier"/>
              </a:rPr>
              <a:t>  Metric: 10 IP 172.16.5.4 255.255.255.252</a:t>
            </a:r>
          </a:p>
          <a:p>
            <a:pPr marL="1028700" lvl="2" defTabSz="1028700"/>
            <a:r>
              <a:rPr lang="en-US" sz="1400" dirty="0">
                <a:solidFill>
                  <a:srgbClr val="000000"/>
                </a:solidFill>
                <a:latin typeface="Courier"/>
                <a:cs typeface="Courier"/>
              </a:rPr>
              <a:t>  </a:t>
            </a:r>
            <a:r>
              <a:rPr lang="en-US" sz="1400" dirty="0">
                <a:solidFill>
                  <a:schemeClr val="accent2"/>
                </a:solidFill>
                <a:latin typeface="Courier"/>
                <a:cs typeface="Courier"/>
              </a:rPr>
              <a:t>Metric: 10 IP 172.170.0.0 255.255.0.0</a:t>
            </a:r>
          </a:p>
          <a:p>
            <a:pPr defTabSz="1028700"/>
            <a:endParaRPr lang="en-US" sz="1400" dirty="0">
              <a:latin typeface="Courier"/>
              <a:cs typeface="Courier"/>
            </a:endParaRPr>
          </a:p>
        </p:txBody>
      </p:sp>
      <p:sp>
        <p:nvSpPr>
          <p:cNvPr id="139269" name="Rectangle 5"/>
          <p:cNvSpPr>
            <a:spLocks noChangeArrowheads="1"/>
          </p:cNvSpPr>
          <p:nvPr/>
        </p:nvSpPr>
        <p:spPr bwMode="auto">
          <a:xfrm>
            <a:off x="624207" y="1674512"/>
            <a:ext cx="8104183" cy="4705720"/>
          </a:xfrm>
          <a:prstGeom prst="rect">
            <a:avLst/>
          </a:prstGeom>
          <a:noFill/>
          <a:ln w="12700">
            <a:solidFill>
              <a:schemeClr val="tx1"/>
            </a:solidFill>
            <a:miter lim="800000"/>
            <a:headEnd type="none" w="sm" len="sm"/>
            <a:tailEnd type="none" w="sm" len="sm"/>
          </a:ln>
          <a:effectLst/>
        </p:spPr>
        <p:txBody>
          <a:bodyPr wrap="none" lIns="73025" tIns="36512" rIns="73025" bIns="36512" anchor="ctr">
            <a:prstTxWarp prst="textNoShape">
              <a:avLst/>
            </a:prstTxWarp>
          </a:bodyPr>
          <a:lstStyle/>
          <a:p>
            <a:endParaRPr lang="en-GB"/>
          </a:p>
        </p:txBody>
      </p:sp>
      <p:sp>
        <p:nvSpPr>
          <p:cNvPr id="139270" name="Line 6"/>
          <p:cNvSpPr>
            <a:spLocks noChangeShapeType="1"/>
          </p:cNvSpPr>
          <p:nvPr/>
        </p:nvSpPr>
        <p:spPr bwMode="auto">
          <a:xfrm>
            <a:off x="624208" y="3155834"/>
            <a:ext cx="7543800" cy="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Tree>
  </p:cSld>
  <p:clrMapOvr>
    <a:masterClrMapping/>
  </p:clrMapOvr>
  <p:transition/>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smtClean="0"/>
              <a:t>Redistribution</a:t>
            </a:r>
            <a:endParaRPr lang="en-US"/>
          </a:p>
        </p:txBody>
      </p:sp>
      <p:sp>
        <p:nvSpPr>
          <p:cNvPr id="130051" name="Rectangle 3"/>
          <p:cNvSpPr>
            <a:spLocks noChangeArrowheads="1"/>
          </p:cNvSpPr>
          <p:nvPr/>
        </p:nvSpPr>
        <p:spPr bwMode="auto">
          <a:xfrm>
            <a:off x="4308971" y="2867226"/>
            <a:ext cx="348154"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.6</a:t>
            </a:r>
          </a:p>
        </p:txBody>
      </p:sp>
      <p:sp>
        <p:nvSpPr>
          <p:cNvPr id="130052" name="Rectangle 4"/>
          <p:cNvSpPr>
            <a:spLocks noChangeArrowheads="1"/>
          </p:cNvSpPr>
          <p:nvPr/>
        </p:nvSpPr>
        <p:spPr bwMode="auto">
          <a:xfrm>
            <a:off x="3110408" y="2867226"/>
            <a:ext cx="360363" cy="309562"/>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300">
                <a:latin typeface="Arial" charset="0"/>
              </a:rPr>
              <a:t>.5</a:t>
            </a:r>
          </a:p>
        </p:txBody>
      </p:sp>
      <p:sp>
        <p:nvSpPr>
          <p:cNvPr id="130053" name="Rectangle 5"/>
          <p:cNvSpPr>
            <a:spLocks noChangeArrowheads="1"/>
          </p:cNvSpPr>
          <p:nvPr/>
        </p:nvSpPr>
        <p:spPr bwMode="auto">
          <a:xfrm>
            <a:off x="3110409" y="2438601"/>
            <a:ext cx="1228847"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172.16.5.0/30</a:t>
            </a:r>
          </a:p>
        </p:txBody>
      </p:sp>
      <p:sp>
        <p:nvSpPr>
          <p:cNvPr id="130054" name="Freeform 6"/>
          <p:cNvSpPr>
            <a:spLocks/>
          </p:cNvSpPr>
          <p:nvPr/>
        </p:nvSpPr>
        <p:spPr bwMode="auto">
          <a:xfrm>
            <a:off x="3127872" y="2781503"/>
            <a:ext cx="1524000" cy="85725"/>
          </a:xfrm>
          <a:custGeom>
            <a:avLst/>
            <a:gdLst/>
            <a:ahLst/>
            <a:cxnLst>
              <a:cxn ang="0">
                <a:pos x="0" y="0"/>
              </a:cxn>
              <a:cxn ang="0">
                <a:pos x="408" y="0"/>
              </a:cxn>
              <a:cxn ang="0">
                <a:pos x="369" y="48"/>
              </a:cxn>
              <a:cxn ang="0">
                <a:pos x="816" y="48"/>
              </a:cxn>
            </a:cxnLst>
            <a:rect l="0" t="0" r="r" b="b"/>
            <a:pathLst>
              <a:path w="817" h="49">
                <a:moveTo>
                  <a:pt x="0" y="0"/>
                </a:moveTo>
                <a:lnTo>
                  <a:pt x="408" y="0"/>
                </a:lnTo>
                <a:lnTo>
                  <a:pt x="369" y="48"/>
                </a:lnTo>
                <a:lnTo>
                  <a:pt x="816" y="48"/>
                </a:lnTo>
              </a:path>
            </a:pathLst>
          </a:custGeom>
          <a:noFill/>
          <a:ln w="25400" cap="rnd" cmpd="sng">
            <a:solidFill>
              <a:schemeClr val="accent2"/>
            </a:solidFill>
            <a:prstDash val="solid"/>
            <a:round/>
            <a:headEnd type="none" w="sm" len="sm"/>
            <a:tailEnd type="none" w="sm" len="sm"/>
          </a:ln>
          <a:effectLst>
            <a:outerShdw blurRad="63500" dist="17961" dir="2700000" algn="ctr" rotWithShape="0">
              <a:schemeClr val="tx1"/>
            </a:outerShdw>
          </a:effectLst>
        </p:spPr>
        <p:txBody>
          <a:bodyPr>
            <a:prstTxWarp prst="textNoShape">
              <a:avLst/>
            </a:prstTxWarp>
          </a:bodyPr>
          <a:lstStyle/>
          <a:p>
            <a:endParaRPr lang="en-GB"/>
          </a:p>
        </p:txBody>
      </p:sp>
      <p:sp>
        <p:nvSpPr>
          <p:cNvPr id="130055" name="Line 7"/>
          <p:cNvSpPr>
            <a:spLocks noChangeShapeType="1"/>
          </p:cNvSpPr>
          <p:nvPr/>
        </p:nvSpPr>
        <p:spPr bwMode="auto">
          <a:xfrm>
            <a:off x="2545258" y="2678313"/>
            <a:ext cx="17145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30056" name="Rectangle 8"/>
          <p:cNvSpPr>
            <a:spLocks noChangeArrowheads="1"/>
          </p:cNvSpPr>
          <p:nvPr/>
        </p:nvSpPr>
        <p:spPr bwMode="auto">
          <a:xfrm>
            <a:off x="2442072" y="2302077"/>
            <a:ext cx="539531"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RTB</a:t>
            </a:r>
          </a:p>
        </p:txBody>
      </p:sp>
      <p:sp>
        <p:nvSpPr>
          <p:cNvPr id="130057" name="Rectangle 9"/>
          <p:cNvSpPr>
            <a:spLocks noChangeArrowheads="1"/>
          </p:cNvSpPr>
          <p:nvPr/>
        </p:nvSpPr>
        <p:spPr bwMode="auto">
          <a:xfrm>
            <a:off x="4480421" y="2352876"/>
            <a:ext cx="539531"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RTE</a:t>
            </a:r>
          </a:p>
        </p:txBody>
      </p:sp>
      <p:sp>
        <p:nvSpPr>
          <p:cNvPr id="130058" name="Rectangle 10"/>
          <p:cNvSpPr>
            <a:spLocks noChangeArrowheads="1"/>
          </p:cNvSpPr>
          <p:nvPr/>
        </p:nvSpPr>
        <p:spPr bwMode="auto">
          <a:xfrm>
            <a:off x="1310184" y="3210126"/>
            <a:ext cx="1578283"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latin typeface="Arial" charset="0"/>
              </a:rPr>
              <a:t>172.170.1.0/24</a:t>
            </a:r>
          </a:p>
        </p:txBody>
      </p:sp>
      <p:sp>
        <p:nvSpPr>
          <p:cNvPr id="130059" name="Line 11"/>
          <p:cNvSpPr>
            <a:spLocks noChangeShapeType="1"/>
          </p:cNvSpPr>
          <p:nvPr/>
        </p:nvSpPr>
        <p:spPr bwMode="auto">
          <a:xfrm flipH="1" flipV="1">
            <a:off x="5852021" y="2438603"/>
            <a:ext cx="0" cy="7715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0060" name="Line 12"/>
          <p:cNvSpPr>
            <a:spLocks noChangeShapeType="1"/>
          </p:cNvSpPr>
          <p:nvPr/>
        </p:nvSpPr>
        <p:spPr bwMode="auto">
          <a:xfrm flipV="1">
            <a:off x="5423397" y="2781501"/>
            <a:ext cx="428625"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0061" name="Line 13"/>
          <p:cNvSpPr>
            <a:spLocks noChangeShapeType="1"/>
          </p:cNvSpPr>
          <p:nvPr/>
        </p:nvSpPr>
        <p:spPr bwMode="auto">
          <a:xfrm flipH="1" flipV="1">
            <a:off x="2099171" y="2387801"/>
            <a:ext cx="0" cy="855662"/>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0062" name="Line 14"/>
          <p:cNvSpPr>
            <a:spLocks noChangeShapeType="1"/>
          </p:cNvSpPr>
          <p:nvPr/>
        </p:nvSpPr>
        <p:spPr bwMode="auto">
          <a:xfrm>
            <a:off x="2099172" y="2816426"/>
            <a:ext cx="257175"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130063" name="Picture 15"/>
          <p:cNvPicPr>
            <a:picLocks noChangeArrowheads="1"/>
          </p:cNvPicPr>
          <p:nvPr/>
        </p:nvPicPr>
        <p:blipFill>
          <a:blip r:embed="rId2"/>
          <a:srcRect/>
          <a:stretch>
            <a:fillRect/>
          </a:stretch>
        </p:blipFill>
        <p:spPr bwMode="auto">
          <a:xfrm>
            <a:off x="2356347" y="2644978"/>
            <a:ext cx="771525" cy="390525"/>
          </a:xfrm>
          <a:prstGeom prst="rect">
            <a:avLst/>
          </a:prstGeom>
          <a:noFill/>
          <a:ln w="9525">
            <a:noFill/>
            <a:miter lim="800000"/>
            <a:headEnd/>
            <a:tailEnd/>
          </a:ln>
          <a:effectLst/>
        </p:spPr>
      </p:pic>
      <p:pic>
        <p:nvPicPr>
          <p:cNvPr id="130064" name="Picture 16"/>
          <p:cNvPicPr>
            <a:picLocks noChangeArrowheads="1"/>
          </p:cNvPicPr>
          <p:nvPr/>
        </p:nvPicPr>
        <p:blipFill>
          <a:blip r:embed="rId2"/>
          <a:srcRect/>
          <a:stretch>
            <a:fillRect/>
          </a:stretch>
        </p:blipFill>
        <p:spPr bwMode="auto">
          <a:xfrm>
            <a:off x="4651872" y="2610051"/>
            <a:ext cx="771525" cy="392112"/>
          </a:xfrm>
          <a:prstGeom prst="rect">
            <a:avLst/>
          </a:prstGeom>
          <a:noFill/>
          <a:ln w="9525">
            <a:noFill/>
            <a:miter lim="800000"/>
            <a:headEnd/>
            <a:tailEnd/>
          </a:ln>
          <a:effectLst/>
        </p:spPr>
      </p:pic>
      <p:pic>
        <p:nvPicPr>
          <p:cNvPr id="130065" name="Picture 17"/>
          <p:cNvPicPr>
            <a:picLocks noChangeArrowheads="1"/>
          </p:cNvPicPr>
          <p:nvPr/>
        </p:nvPicPr>
        <p:blipFill>
          <a:blip r:embed="rId2"/>
          <a:srcRect/>
          <a:stretch>
            <a:fillRect/>
          </a:stretch>
        </p:blipFill>
        <p:spPr bwMode="auto">
          <a:xfrm>
            <a:off x="6091734" y="2833890"/>
            <a:ext cx="771525" cy="390525"/>
          </a:xfrm>
          <a:prstGeom prst="rect">
            <a:avLst/>
          </a:prstGeom>
          <a:noFill/>
          <a:ln w="9525">
            <a:noFill/>
            <a:miter lim="800000"/>
            <a:headEnd/>
            <a:tailEnd/>
          </a:ln>
          <a:effectLst/>
        </p:spPr>
      </p:pic>
      <p:sp>
        <p:nvSpPr>
          <p:cNvPr id="130066" name="Line 18"/>
          <p:cNvSpPr>
            <a:spLocks noChangeShapeType="1"/>
          </p:cNvSpPr>
          <p:nvPr/>
        </p:nvSpPr>
        <p:spPr bwMode="auto">
          <a:xfrm>
            <a:off x="5834559" y="3005338"/>
            <a:ext cx="257175"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0067" name="Rectangle 19"/>
          <p:cNvSpPr>
            <a:spLocks noChangeArrowheads="1"/>
          </p:cNvSpPr>
          <p:nvPr/>
        </p:nvSpPr>
        <p:spPr bwMode="auto">
          <a:xfrm>
            <a:off x="6263183" y="2576714"/>
            <a:ext cx="558010"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RTG</a:t>
            </a:r>
          </a:p>
        </p:txBody>
      </p:sp>
      <p:sp>
        <p:nvSpPr>
          <p:cNvPr id="130068" name="Oval 20"/>
          <p:cNvSpPr>
            <a:spLocks noChangeArrowheads="1"/>
          </p:cNvSpPr>
          <p:nvPr/>
        </p:nvSpPr>
        <p:spPr bwMode="auto">
          <a:xfrm>
            <a:off x="710109" y="1668665"/>
            <a:ext cx="4456113" cy="2227263"/>
          </a:xfrm>
          <a:prstGeom prst="ellipse">
            <a:avLst/>
          </a:prstGeom>
          <a:noFill/>
          <a:ln w="9525">
            <a:solidFill>
              <a:schemeClr val="tx1"/>
            </a:solidFill>
            <a:prstDash val="dash"/>
            <a:round/>
            <a:headEnd type="none" w="sm" len="sm"/>
            <a:tailEnd type="none" w="sm" len="sm"/>
          </a:ln>
          <a:effectLst/>
        </p:spPr>
        <p:txBody>
          <a:bodyPr wrap="none" anchor="ctr">
            <a:prstTxWarp prst="textNoShape">
              <a:avLst/>
            </a:prstTxWarp>
          </a:bodyPr>
          <a:lstStyle/>
          <a:p>
            <a:endParaRPr lang="en-GB"/>
          </a:p>
        </p:txBody>
      </p:sp>
      <p:sp>
        <p:nvSpPr>
          <p:cNvPr id="130069" name="Oval 21"/>
          <p:cNvSpPr>
            <a:spLocks noChangeArrowheads="1"/>
          </p:cNvSpPr>
          <p:nvPr/>
        </p:nvSpPr>
        <p:spPr bwMode="auto">
          <a:xfrm>
            <a:off x="5166222" y="1668663"/>
            <a:ext cx="2914650" cy="2141538"/>
          </a:xfrm>
          <a:prstGeom prst="ellipse">
            <a:avLst/>
          </a:prstGeom>
          <a:noFill/>
          <a:ln w="9525">
            <a:solidFill>
              <a:schemeClr val="tx1"/>
            </a:solidFill>
            <a:prstDash val="dash"/>
            <a:round/>
            <a:headEnd type="none" w="sm" len="sm"/>
            <a:tailEnd type="none" w="sm" len="sm"/>
          </a:ln>
          <a:effectLst/>
        </p:spPr>
        <p:txBody>
          <a:bodyPr wrap="none" anchor="ctr">
            <a:prstTxWarp prst="textNoShape">
              <a:avLst/>
            </a:prstTxWarp>
          </a:bodyPr>
          <a:lstStyle/>
          <a:p>
            <a:endParaRPr lang="en-GB"/>
          </a:p>
        </p:txBody>
      </p:sp>
      <p:sp>
        <p:nvSpPr>
          <p:cNvPr id="130070" name="Rectangle 22"/>
          <p:cNvSpPr>
            <a:spLocks noChangeArrowheads="1"/>
          </p:cNvSpPr>
          <p:nvPr/>
        </p:nvSpPr>
        <p:spPr bwMode="auto">
          <a:xfrm>
            <a:off x="2167434" y="1754389"/>
            <a:ext cx="1581715" cy="381558"/>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800">
                <a:latin typeface="Arial" charset="0"/>
              </a:rPr>
              <a:t>IS-IS Domain</a:t>
            </a:r>
          </a:p>
        </p:txBody>
      </p:sp>
      <p:sp>
        <p:nvSpPr>
          <p:cNvPr id="130071" name="Rectangle 23"/>
          <p:cNvSpPr>
            <a:spLocks noChangeArrowheads="1"/>
          </p:cNvSpPr>
          <p:nvPr/>
        </p:nvSpPr>
        <p:spPr bwMode="auto">
          <a:xfrm>
            <a:off x="5852022" y="1924251"/>
            <a:ext cx="1531796"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latin typeface="Arial" charset="0"/>
              </a:rPr>
              <a:t>OSPF Domain</a:t>
            </a:r>
          </a:p>
        </p:txBody>
      </p:sp>
      <p:sp>
        <p:nvSpPr>
          <p:cNvPr id="130072" name="Line 24"/>
          <p:cNvSpPr>
            <a:spLocks noChangeShapeType="1"/>
          </p:cNvSpPr>
          <p:nvPr/>
        </p:nvSpPr>
        <p:spPr bwMode="auto">
          <a:xfrm flipH="1" flipV="1">
            <a:off x="7206158" y="2576715"/>
            <a:ext cx="0" cy="7715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0073" name="Line 25"/>
          <p:cNvSpPr>
            <a:spLocks noChangeShapeType="1"/>
          </p:cNvSpPr>
          <p:nvPr/>
        </p:nvSpPr>
        <p:spPr bwMode="auto">
          <a:xfrm>
            <a:off x="6863258" y="3005338"/>
            <a:ext cx="342900"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30074" name="Rectangle 26"/>
          <p:cNvSpPr>
            <a:spLocks noChangeArrowheads="1"/>
          </p:cNvSpPr>
          <p:nvPr/>
        </p:nvSpPr>
        <p:spPr bwMode="auto">
          <a:xfrm>
            <a:off x="6537822" y="3295851"/>
            <a:ext cx="1228847"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172.80.1.1/24</a:t>
            </a:r>
          </a:p>
        </p:txBody>
      </p:sp>
      <p:sp>
        <p:nvSpPr>
          <p:cNvPr id="130075" name="Text Box 27"/>
          <p:cNvSpPr txBox="1">
            <a:spLocks noChangeArrowheads="1"/>
          </p:cNvSpPr>
          <p:nvPr/>
        </p:nvSpPr>
        <p:spPr bwMode="auto">
          <a:xfrm>
            <a:off x="938709" y="4040390"/>
            <a:ext cx="7018339" cy="1950498"/>
          </a:xfrm>
          <a:prstGeom prst="rect">
            <a:avLst/>
          </a:prstGeom>
          <a:noFill/>
          <a:ln w="12700">
            <a:solidFill>
              <a:schemeClr val="tx1"/>
            </a:solid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500" b="0" dirty="0">
                <a:latin typeface="Courier"/>
                <a:cs typeface="Courier"/>
              </a:rPr>
              <a:t>RTE</a:t>
            </a:r>
            <a:endParaRPr lang="en-US" sz="1500" dirty="0">
              <a:latin typeface="Courier"/>
              <a:cs typeface="Courier"/>
            </a:endParaRPr>
          </a:p>
          <a:p>
            <a:pPr defTabSz="1028700"/>
            <a:r>
              <a:rPr lang="en-US" sz="1500" b="0" dirty="0">
                <a:latin typeface="Courier"/>
                <a:cs typeface="Courier"/>
              </a:rPr>
              <a:t>router </a:t>
            </a:r>
            <a:r>
              <a:rPr lang="en-US" sz="1500" b="0" dirty="0" err="1">
                <a:latin typeface="Courier"/>
                <a:cs typeface="Courier"/>
              </a:rPr>
              <a:t>ospf</a:t>
            </a:r>
            <a:r>
              <a:rPr lang="en-US" sz="1500" b="0" dirty="0">
                <a:latin typeface="Courier"/>
                <a:cs typeface="Courier"/>
              </a:rPr>
              <a:t> 1</a:t>
            </a:r>
          </a:p>
          <a:p>
            <a:pPr defTabSz="1028700"/>
            <a:r>
              <a:rPr lang="en-US" sz="1500" b="0" dirty="0">
                <a:latin typeface="Courier"/>
                <a:cs typeface="Courier"/>
              </a:rPr>
              <a:t> network 172.16.2.0 0.0.0.255 area 0</a:t>
            </a:r>
          </a:p>
          <a:p>
            <a:pPr defTabSz="1028700"/>
            <a:r>
              <a:rPr lang="en-US" sz="1500" b="0" dirty="0">
                <a:latin typeface="Courier"/>
                <a:cs typeface="Courier"/>
              </a:rPr>
              <a:t>!</a:t>
            </a:r>
          </a:p>
          <a:p>
            <a:pPr defTabSz="1028700"/>
            <a:r>
              <a:rPr lang="en-US" sz="1500" b="0" dirty="0">
                <a:latin typeface="Courier"/>
                <a:cs typeface="Courier"/>
              </a:rPr>
              <a:t>router </a:t>
            </a:r>
            <a:r>
              <a:rPr lang="en-US" sz="1500" b="0" dirty="0" err="1">
                <a:latin typeface="Courier"/>
                <a:cs typeface="Courier"/>
              </a:rPr>
              <a:t>isis</a:t>
            </a:r>
            <a:r>
              <a:rPr lang="en-US" sz="1500" b="0" dirty="0" smtClean="0">
                <a:latin typeface="Courier"/>
                <a:cs typeface="Courier"/>
              </a:rPr>
              <a:t> </a:t>
            </a:r>
          </a:p>
          <a:p>
            <a:pPr defTabSz="1028700"/>
            <a:r>
              <a:rPr lang="en-US" sz="1500" b="0" dirty="0">
                <a:latin typeface="Courier"/>
                <a:cs typeface="Courier"/>
              </a:rPr>
              <a:t> redistribute </a:t>
            </a:r>
            <a:r>
              <a:rPr lang="en-US" sz="1500" b="0" dirty="0" err="1">
                <a:latin typeface="Courier"/>
                <a:cs typeface="Courier"/>
              </a:rPr>
              <a:t>ospf</a:t>
            </a:r>
            <a:r>
              <a:rPr lang="en-US" sz="1500" b="0" dirty="0">
                <a:latin typeface="Courier"/>
                <a:cs typeface="Courier"/>
              </a:rPr>
              <a:t> 1 metric 20 metric-type internal level-2</a:t>
            </a:r>
          </a:p>
          <a:p>
            <a:pPr defTabSz="1028700"/>
            <a:r>
              <a:rPr lang="en-US" sz="1500" b="0" dirty="0">
                <a:latin typeface="Courier"/>
                <a:cs typeface="Courier"/>
              </a:rPr>
              <a:t> net 49.0002.0000.0000.0002.00</a:t>
            </a:r>
            <a:endParaRPr lang="en-US" sz="1500" dirty="0">
              <a:latin typeface="Courier"/>
              <a:cs typeface="Courier"/>
            </a:endParaRPr>
          </a:p>
          <a:p>
            <a:pPr defTabSz="1028700"/>
            <a:endParaRPr lang="en-US" sz="1500" dirty="0">
              <a:latin typeface="Courier"/>
              <a:cs typeface="Courier"/>
            </a:endParaRPr>
          </a:p>
        </p:txBody>
      </p:sp>
      <p:sp>
        <p:nvSpPr>
          <p:cNvPr id="130076" name="Rectangle 28"/>
          <p:cNvSpPr>
            <a:spLocks noChangeArrowheads="1"/>
          </p:cNvSpPr>
          <p:nvPr/>
        </p:nvSpPr>
        <p:spPr bwMode="auto">
          <a:xfrm>
            <a:off x="5251947" y="3210126"/>
            <a:ext cx="1228847"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172.16.2.0/24</a:t>
            </a:r>
          </a:p>
        </p:txBody>
      </p:sp>
      <p:sp>
        <p:nvSpPr>
          <p:cNvPr id="130077" name="Rectangle 29"/>
          <p:cNvSpPr>
            <a:spLocks noChangeArrowheads="1"/>
          </p:cNvSpPr>
          <p:nvPr/>
        </p:nvSpPr>
        <p:spPr bwMode="auto">
          <a:xfrm>
            <a:off x="5337672" y="2781501"/>
            <a:ext cx="348154"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.3</a:t>
            </a:r>
          </a:p>
        </p:txBody>
      </p:sp>
      <p:sp>
        <p:nvSpPr>
          <p:cNvPr id="130078" name="Rectangle 30"/>
          <p:cNvSpPr>
            <a:spLocks noChangeArrowheads="1"/>
          </p:cNvSpPr>
          <p:nvPr/>
        </p:nvSpPr>
        <p:spPr bwMode="auto">
          <a:xfrm>
            <a:off x="5852022" y="2695776"/>
            <a:ext cx="348154" cy="304614"/>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300">
                <a:latin typeface="Arial" charset="0"/>
              </a:rPr>
              <a:t>.4</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1026"/>
          <p:cNvSpPr>
            <a:spLocks noGrp="1" noChangeArrowheads="1"/>
          </p:cNvSpPr>
          <p:nvPr>
            <p:ph type="title"/>
          </p:nvPr>
        </p:nvSpPr>
        <p:spPr/>
        <p:txBody>
          <a:bodyPr/>
          <a:lstStyle/>
          <a:p>
            <a:r>
              <a:rPr lang="en-US" smtClean="0"/>
              <a:t>Troubleshooting</a:t>
            </a:r>
            <a:br>
              <a:rPr lang="en-US" smtClean="0"/>
            </a:br>
            <a:r>
              <a:rPr lang="en-US" smtClean="0"/>
              <a:t>CLNS Commands</a:t>
            </a:r>
            <a:endParaRPr lang="en-US"/>
          </a:p>
        </p:txBody>
      </p:sp>
      <p:sp>
        <p:nvSpPr>
          <p:cNvPr id="8" name="Content Placeholder 7"/>
          <p:cNvSpPr>
            <a:spLocks noGrp="1"/>
          </p:cNvSpPr>
          <p:nvPr>
            <p:ph idx="1"/>
          </p:nvPr>
        </p:nvSpPr>
        <p:spPr>
          <a:xfrm>
            <a:off x="593311" y="1612182"/>
            <a:ext cx="7772400" cy="4648200"/>
          </a:xfrm>
        </p:spPr>
        <p:txBody>
          <a:bodyPr/>
          <a:lstStyle/>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a:t>
            </a:r>
            <a:r>
              <a:rPr lang="en-US" sz="2400" dirty="0" err="1" smtClean="0">
                <a:latin typeface="Arial" charset="0"/>
              </a:rPr>
              <a:t>int</a:t>
            </a:r>
            <a:endParaRPr lang="en-US" sz="2400" dirty="0" smtClean="0">
              <a:latin typeface="Arial" charset="0"/>
            </a:endParaRP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protocol </a:t>
            </a: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neighbors detail </a:t>
            </a: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is-neighbors</a:t>
            </a: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a:t>
            </a:r>
            <a:r>
              <a:rPr lang="en-US" sz="2400" dirty="0" err="1" smtClean="0">
                <a:latin typeface="Arial" charset="0"/>
              </a:rPr>
              <a:t>es</a:t>
            </a:r>
            <a:r>
              <a:rPr lang="en-US" sz="2400" dirty="0" smtClean="0">
                <a:latin typeface="Arial" charset="0"/>
              </a:rPr>
              <a:t>-neighbors</a:t>
            </a: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route</a:t>
            </a: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cache</a:t>
            </a:r>
          </a:p>
          <a:p>
            <a:pPr defTabSz="1028700">
              <a:spcBef>
                <a:spcPts val="0"/>
              </a:spcBef>
            </a:pPr>
            <a:r>
              <a:rPr lang="en-US" sz="2400" dirty="0" smtClean="0">
                <a:latin typeface="Arial" charset="0"/>
              </a:rPr>
              <a:t>show </a:t>
            </a:r>
            <a:r>
              <a:rPr lang="en-US" sz="2400" dirty="0" err="1" smtClean="0">
                <a:latin typeface="Arial" charset="0"/>
              </a:rPr>
              <a:t>clns</a:t>
            </a:r>
            <a:r>
              <a:rPr lang="en-US" sz="2400" dirty="0" smtClean="0">
                <a:latin typeface="Arial" charset="0"/>
              </a:rPr>
              <a:t> traffic</a:t>
            </a:r>
          </a:p>
          <a:p>
            <a:pPr defTabSz="1028700">
              <a:spcBef>
                <a:spcPts val="0"/>
              </a:spcBef>
            </a:pPr>
            <a:r>
              <a:rPr lang="en-US" sz="2400" dirty="0" smtClean="0">
                <a:latin typeface="Arial" charset="0"/>
              </a:rPr>
              <a:t>show </a:t>
            </a:r>
            <a:r>
              <a:rPr lang="en-US" sz="2400" dirty="0" err="1" smtClean="0">
                <a:latin typeface="Arial" charset="0"/>
              </a:rPr>
              <a:t>isis</a:t>
            </a:r>
            <a:r>
              <a:rPr lang="en-US" sz="2400" dirty="0" smtClean="0">
                <a:latin typeface="Arial" charset="0"/>
              </a:rPr>
              <a:t> </a:t>
            </a:r>
            <a:r>
              <a:rPr lang="en-US" sz="2400" dirty="0" err="1" smtClean="0">
                <a:latin typeface="Arial" charset="0"/>
              </a:rPr>
              <a:t>spf</a:t>
            </a:r>
            <a:r>
              <a:rPr lang="en-US" sz="2400" dirty="0" smtClean="0">
                <a:latin typeface="Arial" charset="0"/>
              </a:rPr>
              <a:t>-log</a:t>
            </a:r>
          </a:p>
          <a:p>
            <a:pPr defTabSz="1028700">
              <a:spcBef>
                <a:spcPts val="0"/>
              </a:spcBef>
            </a:pPr>
            <a:r>
              <a:rPr lang="en-US" sz="2400" dirty="0" smtClean="0">
                <a:latin typeface="Arial" charset="0"/>
              </a:rPr>
              <a:t>show </a:t>
            </a:r>
            <a:r>
              <a:rPr lang="en-US" sz="2400" dirty="0" err="1" smtClean="0">
                <a:latin typeface="Arial" charset="0"/>
              </a:rPr>
              <a:t>isis</a:t>
            </a:r>
            <a:r>
              <a:rPr lang="en-US" sz="2400" dirty="0" smtClean="0">
                <a:latin typeface="Arial" charset="0"/>
              </a:rPr>
              <a:t> database detail</a:t>
            </a:r>
          </a:p>
          <a:p>
            <a:pPr defTabSz="1028700">
              <a:spcBef>
                <a:spcPts val="0"/>
              </a:spcBef>
            </a:pPr>
            <a:r>
              <a:rPr lang="en-US" sz="2400" dirty="0" smtClean="0">
                <a:latin typeface="Arial" charset="0"/>
              </a:rPr>
              <a:t>show </a:t>
            </a:r>
            <a:r>
              <a:rPr lang="en-US" sz="2400" dirty="0" err="1" smtClean="0">
                <a:latin typeface="Arial" charset="0"/>
              </a:rPr>
              <a:t>isis</a:t>
            </a:r>
            <a:r>
              <a:rPr lang="en-US" sz="2400" dirty="0" smtClean="0">
                <a:latin typeface="Arial" charset="0"/>
              </a:rPr>
              <a:t> database&lt;</a:t>
            </a:r>
            <a:r>
              <a:rPr lang="en-US" sz="2400" dirty="0" err="1" smtClean="0">
                <a:latin typeface="Arial" charset="0"/>
              </a:rPr>
              <a:t>lspid</a:t>
            </a:r>
            <a:r>
              <a:rPr lang="en-US" sz="2400" dirty="0" smtClean="0">
                <a:latin typeface="Arial" charset="0"/>
              </a:rPr>
              <a:t>&gt;</a:t>
            </a:r>
          </a:p>
          <a:p>
            <a:pPr defTabSz="1028700">
              <a:spcBef>
                <a:spcPts val="0"/>
              </a:spcBef>
            </a:pPr>
            <a:r>
              <a:rPr lang="en-US" sz="2400" dirty="0" smtClean="0">
                <a:latin typeface="Arial" charset="0"/>
              </a:rPr>
              <a:t>show </a:t>
            </a:r>
            <a:r>
              <a:rPr lang="en-US" sz="2400" dirty="0" err="1" smtClean="0">
                <a:latin typeface="Arial" charset="0"/>
              </a:rPr>
              <a:t>isis</a:t>
            </a:r>
            <a:r>
              <a:rPr lang="en-US" sz="2400" dirty="0" smtClean="0">
                <a:latin typeface="Arial" charset="0"/>
              </a:rPr>
              <a:t> route </a:t>
            </a:r>
          </a:p>
          <a:p>
            <a:pPr defTabSz="1028700">
              <a:spcBef>
                <a:spcPts val="0"/>
              </a:spcBef>
            </a:pPr>
            <a:r>
              <a:rPr lang="en-US" sz="2400" dirty="0" smtClean="0">
                <a:latin typeface="Arial" charset="0"/>
              </a:rPr>
              <a:t>show </a:t>
            </a:r>
            <a:r>
              <a:rPr lang="en-US" sz="2400" dirty="0" err="1" smtClean="0">
                <a:latin typeface="Arial" charset="0"/>
              </a:rPr>
              <a:t>isis</a:t>
            </a:r>
            <a:r>
              <a:rPr lang="en-US" sz="2400" dirty="0" smtClean="0">
                <a:latin typeface="Arial" charset="0"/>
              </a:rPr>
              <a:t> database L1|L2</a:t>
            </a:r>
            <a:endParaRPr lang="en-US" sz="2000" dirty="0" smtClean="0">
              <a:latin typeface="Arial" charset="0"/>
            </a:endParaRPr>
          </a:p>
          <a:p>
            <a:pPr defTabSz="1028700">
              <a:spcBef>
                <a:spcPts val="0"/>
              </a:spcBef>
            </a:pPr>
            <a:endParaRPr lang="en-US" sz="2400" dirty="0" smtClean="0">
              <a:latin typeface="Arial" charset="0"/>
            </a:endParaRPr>
          </a:p>
          <a:p>
            <a:pPr>
              <a:spcBef>
                <a:spcPts val="0"/>
              </a:spcBef>
            </a:pPr>
            <a:endParaRPr lang="en-GB" sz="2400" dirty="0"/>
          </a:p>
        </p:txBody>
      </p:sp>
    </p:spTree>
  </p:cSld>
  <p:clrMapOvr>
    <a:masterClrMapping/>
  </p:clrMapOvr>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noFill/>
          <a:ln/>
        </p:spPr>
        <p:txBody>
          <a:bodyPr lIns="82124" tIns="41061" rIns="82124" bIns="41061"/>
          <a:lstStyle/>
          <a:p>
            <a:r>
              <a:rPr lang="en-US" sz="4000"/>
              <a:t>Troubleshooting</a:t>
            </a:r>
            <a:br>
              <a:rPr lang="en-US" sz="4000"/>
            </a:br>
            <a:r>
              <a:rPr lang="en-US" sz="3200"/>
              <a:t>SPF Logs</a:t>
            </a:r>
            <a:endParaRPr lang="en-US" sz="4000"/>
          </a:p>
        </p:txBody>
      </p:sp>
      <p:sp>
        <p:nvSpPr>
          <p:cNvPr id="125955" name="Rectangle 3"/>
          <p:cNvSpPr>
            <a:spLocks noChangeArrowheads="1"/>
          </p:cNvSpPr>
          <p:nvPr/>
        </p:nvSpPr>
        <p:spPr bwMode="auto">
          <a:xfrm>
            <a:off x="686029" y="1643817"/>
            <a:ext cx="7868637" cy="3336214"/>
          </a:xfrm>
          <a:prstGeom prst="rect">
            <a:avLst/>
          </a:prstGeom>
          <a:noFill/>
          <a:ln w="9525">
            <a:noFill/>
            <a:miter lim="800000"/>
            <a:headEnd/>
            <a:tailEnd/>
          </a:ln>
          <a:effectLst/>
        </p:spPr>
        <p:txBody>
          <a:bodyPr wrap="square" lIns="103548" tIns="51774" rIns="103548" bIns="51774">
            <a:prstTxWarp prst="textNoShape">
              <a:avLst/>
            </a:prstTxWarp>
            <a:spAutoFit/>
          </a:bodyPr>
          <a:lstStyle/>
          <a:p>
            <a:pPr defTabSz="1028700"/>
            <a:endParaRPr lang="en-US" sz="1400" dirty="0">
              <a:latin typeface="Courier"/>
              <a:cs typeface="Courier"/>
            </a:endParaRPr>
          </a:p>
          <a:p>
            <a:pPr defTabSz="1028700"/>
            <a:r>
              <a:rPr lang="en-US" sz="1400" dirty="0" err="1">
                <a:latin typeface="Courier"/>
                <a:cs typeface="Courier"/>
              </a:rPr>
              <a:t>RTB#sh</a:t>
            </a:r>
            <a:r>
              <a:rPr lang="en-US" sz="1400" dirty="0">
                <a:latin typeface="Courier"/>
                <a:cs typeface="Courier"/>
              </a:rPr>
              <a:t> </a:t>
            </a:r>
            <a:r>
              <a:rPr lang="en-US" sz="1400" dirty="0" err="1">
                <a:latin typeface="Courier"/>
                <a:cs typeface="Courier"/>
              </a:rPr>
              <a:t>isis</a:t>
            </a:r>
            <a:r>
              <a:rPr lang="en-US" sz="1400" dirty="0">
                <a:latin typeface="Courier"/>
                <a:cs typeface="Courier"/>
              </a:rPr>
              <a:t> </a:t>
            </a:r>
            <a:r>
              <a:rPr lang="en-US" sz="1400" dirty="0" err="1">
                <a:latin typeface="Courier"/>
                <a:cs typeface="Courier"/>
              </a:rPr>
              <a:t>spf</a:t>
            </a:r>
            <a:r>
              <a:rPr lang="en-US" sz="1400" dirty="0">
                <a:latin typeface="Courier"/>
                <a:cs typeface="Courier"/>
              </a:rPr>
              <a:t>-log</a:t>
            </a:r>
          </a:p>
          <a:p>
            <a:pPr defTabSz="1028700"/>
            <a:r>
              <a:rPr lang="en-US" sz="1400" dirty="0">
                <a:latin typeface="Courier"/>
                <a:cs typeface="Courier"/>
              </a:rPr>
              <a:t>Level 1 SPF log</a:t>
            </a:r>
          </a:p>
          <a:p>
            <a:pPr defTabSz="1028700"/>
            <a:r>
              <a:rPr lang="en-US" sz="1400" dirty="0">
                <a:latin typeface="Courier"/>
                <a:cs typeface="Courier"/>
              </a:rPr>
              <a:t>When        Duration Nodes Count Triggers</a:t>
            </a:r>
          </a:p>
          <a:p>
            <a:pPr defTabSz="1028700"/>
            <a:r>
              <a:rPr lang="en-US" sz="1400" dirty="0">
                <a:latin typeface="Courier"/>
                <a:cs typeface="Courier"/>
              </a:rPr>
              <a:t>00:25:27    8              4          1          PERIODIC</a:t>
            </a:r>
          </a:p>
          <a:p>
            <a:pPr defTabSz="1028700"/>
            <a:r>
              <a:rPr lang="en-US" sz="1400" dirty="0">
                <a:latin typeface="Courier"/>
                <a:cs typeface="Courier"/>
              </a:rPr>
              <a:t>00:18:09 </a:t>
            </a:r>
            <a:r>
              <a:rPr lang="en-US" sz="1400" dirty="0" smtClean="0">
                <a:latin typeface="Courier"/>
                <a:cs typeface="Courier"/>
              </a:rPr>
              <a:t>   12             </a:t>
            </a:r>
            <a:r>
              <a:rPr lang="en-US" sz="1400" dirty="0">
                <a:latin typeface="Courier"/>
                <a:cs typeface="Courier"/>
              </a:rPr>
              <a:t>5          2          NEWLSP TLVCONTENT</a:t>
            </a:r>
          </a:p>
          <a:p>
            <a:pPr defTabSz="1028700"/>
            <a:r>
              <a:rPr lang="en-US" sz="1400" dirty="0">
                <a:latin typeface="Courier"/>
                <a:cs typeface="Courier"/>
              </a:rPr>
              <a:t>00:10:27    8              5          1          PERIODIC</a:t>
            </a:r>
          </a:p>
          <a:p>
            <a:pPr defTabSz="1028700"/>
            <a:endParaRPr lang="en-US" sz="1400" dirty="0">
              <a:latin typeface="Courier"/>
              <a:cs typeface="Courier"/>
            </a:endParaRPr>
          </a:p>
          <a:p>
            <a:pPr defTabSz="1028700"/>
            <a:r>
              <a:rPr lang="en-US" sz="1400" dirty="0">
                <a:latin typeface="Courier"/>
                <a:cs typeface="Courier"/>
              </a:rPr>
              <a:t>Level 2 SPF log</a:t>
            </a:r>
          </a:p>
          <a:p>
            <a:pPr defTabSz="1028700"/>
            <a:r>
              <a:rPr lang="en-US" sz="1400" dirty="0">
                <a:latin typeface="Courier"/>
                <a:cs typeface="Courier"/>
              </a:rPr>
              <a:t>When        Duration Nodes Count Triggers</a:t>
            </a:r>
          </a:p>
          <a:p>
            <a:pPr defTabSz="1028700"/>
            <a:r>
              <a:rPr lang="en-US" sz="1400" dirty="0">
                <a:latin typeface="Courier"/>
                <a:cs typeface="Courier"/>
              </a:rPr>
              <a:t>00:40:35   8              3          1          PERIODIC</a:t>
            </a:r>
          </a:p>
          <a:p>
            <a:pPr defTabSz="1028700"/>
            <a:r>
              <a:rPr lang="en-US" sz="1400" dirty="0">
                <a:latin typeface="Courier"/>
                <a:cs typeface="Courier"/>
              </a:rPr>
              <a:t>00:25:35   8              3          1          PERIODIC</a:t>
            </a:r>
          </a:p>
          <a:p>
            <a:pPr defTabSz="1028700"/>
            <a:r>
              <a:rPr lang="en-US" sz="1400" dirty="0">
                <a:latin typeface="Courier"/>
                <a:cs typeface="Courier"/>
              </a:rPr>
              <a:t>00:18:17   8              3          1          TLVCONTENT</a:t>
            </a:r>
          </a:p>
          <a:p>
            <a:pPr defTabSz="1028700"/>
            <a:r>
              <a:rPr lang="en-US" sz="1400" dirty="0">
                <a:latin typeface="Courier"/>
                <a:cs typeface="Courier"/>
              </a:rPr>
              <a:t>00:10:34   8              3          1          PERIODIC</a:t>
            </a:r>
          </a:p>
          <a:p>
            <a:pPr defTabSz="1028700"/>
            <a:endParaRPr lang="en-US" sz="1400" dirty="0">
              <a:latin typeface="Courier"/>
              <a:cs typeface="Courier"/>
            </a:endParaRPr>
          </a:p>
        </p:txBody>
      </p:sp>
    </p:spTree>
  </p:cSld>
  <p:clrMapOvr>
    <a:masterClrMapping/>
  </p:clrMapOvr>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595689" y="1041400"/>
            <a:ext cx="5311775" cy="2871788"/>
            <a:chOff x="1032" y="733"/>
            <a:chExt cx="3625" cy="1809"/>
          </a:xfrm>
        </p:grpSpPr>
        <p:pic>
          <p:nvPicPr>
            <p:cNvPr id="1230852"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037" y="1054"/>
              <a:ext cx="1620" cy="1454"/>
            </a:xfrm>
            <a:prstGeom prst="rect">
              <a:avLst/>
            </a:prstGeom>
            <a:noFill/>
            <a:ln w="9525">
              <a:noFill/>
              <a:miter lim="800000"/>
              <a:headEnd/>
              <a:tailEnd/>
            </a:ln>
            <a:effectLst/>
          </p:spPr>
        </p:pic>
        <p:pic>
          <p:nvPicPr>
            <p:cNvPr id="1230853"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087" y="1054"/>
              <a:ext cx="1620" cy="1454"/>
            </a:xfrm>
            <a:prstGeom prst="rect">
              <a:avLst/>
            </a:prstGeom>
            <a:noFill/>
            <a:ln w="9525">
              <a:noFill/>
              <a:miter lim="800000"/>
              <a:headEnd/>
              <a:tailEnd/>
            </a:ln>
            <a:effectLst/>
          </p:spPr>
        </p:pic>
        <p:sp>
          <p:nvSpPr>
            <p:cNvPr id="1230854" name="Line 6"/>
            <p:cNvSpPr>
              <a:spLocks noChangeShapeType="1"/>
            </p:cNvSpPr>
            <p:nvPr/>
          </p:nvSpPr>
          <p:spPr bwMode="auto">
            <a:xfrm>
              <a:off x="1931" y="1231"/>
              <a:ext cx="1989" cy="0"/>
            </a:xfrm>
            <a:prstGeom prst="line">
              <a:avLst/>
            </a:prstGeom>
            <a:noFill/>
            <a:ln w="38100">
              <a:solidFill>
                <a:srgbClr val="FF2A35"/>
              </a:solidFill>
              <a:round/>
              <a:headEnd type="none" w="sm" len="sm"/>
              <a:tailEnd type="none" w="sm" len="sm"/>
            </a:ln>
            <a:effectLst/>
          </p:spPr>
          <p:txBody>
            <a:bodyPr wrap="none" anchor="ctr">
              <a:prstTxWarp prst="textNoShape">
                <a:avLst/>
              </a:prstTxWarp>
            </a:bodyPr>
            <a:lstStyle/>
            <a:p>
              <a:endParaRPr lang="en-GB"/>
            </a:p>
          </p:txBody>
        </p:sp>
        <p:sp>
          <p:nvSpPr>
            <p:cNvPr id="1230855" name="Line 7"/>
            <p:cNvSpPr>
              <a:spLocks noChangeShapeType="1"/>
            </p:cNvSpPr>
            <p:nvPr/>
          </p:nvSpPr>
          <p:spPr bwMode="auto">
            <a:xfrm flipV="1">
              <a:off x="3951" y="1205"/>
              <a:ext cx="3" cy="899"/>
            </a:xfrm>
            <a:prstGeom prst="line">
              <a:avLst/>
            </a:prstGeom>
            <a:noFill/>
            <a:ln w="38100">
              <a:solidFill>
                <a:srgbClr val="FF2A35"/>
              </a:solidFill>
              <a:round/>
              <a:headEnd type="none" w="sm" len="sm"/>
              <a:tailEnd type="none" w="sm" len="sm"/>
            </a:ln>
            <a:effectLst/>
          </p:spPr>
          <p:txBody>
            <a:bodyPr wrap="none" anchor="ctr">
              <a:prstTxWarp prst="textNoShape">
                <a:avLst/>
              </a:prstTxWarp>
            </a:bodyPr>
            <a:lstStyle/>
            <a:p>
              <a:endParaRPr lang="en-GB"/>
            </a:p>
          </p:txBody>
        </p:sp>
        <p:sp>
          <p:nvSpPr>
            <p:cNvPr id="1230856" name="Line 8"/>
            <p:cNvSpPr>
              <a:spLocks noChangeShapeType="1"/>
            </p:cNvSpPr>
            <p:nvPr/>
          </p:nvSpPr>
          <p:spPr bwMode="auto">
            <a:xfrm flipH="1" flipV="1">
              <a:off x="1937" y="1227"/>
              <a:ext cx="5" cy="901"/>
            </a:xfrm>
            <a:prstGeom prst="line">
              <a:avLst/>
            </a:prstGeom>
            <a:noFill/>
            <a:ln w="38100">
              <a:solidFill>
                <a:srgbClr val="FF2A35"/>
              </a:solidFill>
              <a:round/>
              <a:headEnd type="none" w="sm" len="sm"/>
              <a:tailEnd type="none" w="sm" len="sm"/>
            </a:ln>
            <a:effectLst/>
          </p:spPr>
          <p:txBody>
            <a:bodyPr wrap="none" anchor="ctr">
              <a:prstTxWarp prst="textNoShape">
                <a:avLst/>
              </a:prstTxWarp>
            </a:bodyPr>
            <a:lstStyle/>
            <a:p>
              <a:endParaRPr lang="en-GB"/>
            </a:p>
          </p:txBody>
        </p:sp>
        <p:pic>
          <p:nvPicPr>
            <p:cNvPr id="1230857" name="Picture 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716" y="2012"/>
              <a:ext cx="461" cy="288"/>
            </a:xfrm>
            <a:prstGeom prst="rect">
              <a:avLst/>
            </a:prstGeom>
            <a:noFill/>
            <a:ln w="9525">
              <a:noFill/>
              <a:miter lim="800000"/>
              <a:headEnd/>
              <a:tailEnd/>
            </a:ln>
            <a:effectLst/>
          </p:spPr>
        </p:pic>
        <p:pic>
          <p:nvPicPr>
            <p:cNvPr id="1230858" name="Picture 1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709" y="2003"/>
              <a:ext cx="461" cy="288"/>
            </a:xfrm>
            <a:prstGeom prst="rect">
              <a:avLst/>
            </a:prstGeom>
            <a:noFill/>
            <a:ln w="9525">
              <a:noFill/>
              <a:miter lim="800000"/>
              <a:headEnd/>
              <a:tailEnd/>
            </a:ln>
            <a:effectLst/>
          </p:spPr>
        </p:pic>
        <p:pic>
          <p:nvPicPr>
            <p:cNvPr id="1230859" name="Picture 11"/>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3709" y="1128"/>
              <a:ext cx="461" cy="288"/>
            </a:xfrm>
            <a:prstGeom prst="rect">
              <a:avLst/>
            </a:prstGeom>
            <a:noFill/>
            <a:ln w="12700">
              <a:noFill/>
              <a:miter lim="800000"/>
              <a:headEnd/>
              <a:tailEnd/>
            </a:ln>
            <a:effectLst/>
          </p:spPr>
        </p:pic>
        <p:pic>
          <p:nvPicPr>
            <p:cNvPr id="1230860" name="Picture 12"/>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1715" y="1127"/>
              <a:ext cx="461" cy="288"/>
            </a:xfrm>
            <a:prstGeom prst="rect">
              <a:avLst/>
            </a:prstGeom>
            <a:noFill/>
            <a:ln w="12700">
              <a:noFill/>
              <a:miter lim="800000"/>
              <a:headEnd/>
              <a:tailEnd/>
            </a:ln>
            <a:effectLst/>
          </p:spPr>
        </p:pic>
        <p:sp>
          <p:nvSpPr>
            <p:cNvPr id="1230861" name="Text Box 13"/>
            <p:cNvSpPr txBox="1">
              <a:spLocks noChangeArrowheads="1"/>
            </p:cNvSpPr>
            <p:nvPr/>
          </p:nvSpPr>
          <p:spPr bwMode="auto">
            <a:xfrm>
              <a:off x="1032" y="1668"/>
              <a:ext cx="922"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Area 49.0001</a:t>
              </a:r>
            </a:p>
          </p:txBody>
        </p:sp>
        <p:sp>
          <p:nvSpPr>
            <p:cNvPr id="1230862" name="Text Box 14"/>
            <p:cNvSpPr txBox="1">
              <a:spLocks noChangeArrowheads="1"/>
            </p:cNvSpPr>
            <p:nvPr/>
          </p:nvSpPr>
          <p:spPr bwMode="auto">
            <a:xfrm>
              <a:off x="3020" y="1667"/>
              <a:ext cx="949"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Area 49.0002</a:t>
              </a:r>
            </a:p>
          </p:txBody>
        </p:sp>
        <p:sp>
          <p:nvSpPr>
            <p:cNvPr id="1230863" name="Text Box 15"/>
            <p:cNvSpPr txBox="1">
              <a:spLocks noChangeArrowheads="1"/>
            </p:cNvSpPr>
            <p:nvPr/>
          </p:nvSpPr>
          <p:spPr bwMode="auto">
            <a:xfrm>
              <a:off x="3374" y="1323"/>
              <a:ext cx="467"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Rtr-C</a:t>
              </a:r>
            </a:p>
          </p:txBody>
        </p:sp>
        <p:sp>
          <p:nvSpPr>
            <p:cNvPr id="1230864" name="Text Box 16"/>
            <p:cNvSpPr txBox="1">
              <a:spLocks noChangeArrowheads="1"/>
            </p:cNvSpPr>
            <p:nvPr/>
          </p:nvSpPr>
          <p:spPr bwMode="auto">
            <a:xfrm>
              <a:off x="1970" y="1324"/>
              <a:ext cx="476"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Rtr-B</a:t>
              </a:r>
            </a:p>
          </p:txBody>
        </p:sp>
        <p:sp>
          <p:nvSpPr>
            <p:cNvPr id="1230865" name="Text Box 17"/>
            <p:cNvSpPr txBox="1">
              <a:spLocks noChangeArrowheads="1"/>
            </p:cNvSpPr>
            <p:nvPr/>
          </p:nvSpPr>
          <p:spPr bwMode="auto">
            <a:xfrm>
              <a:off x="1720" y="2241"/>
              <a:ext cx="485"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Rtr-A</a:t>
              </a:r>
            </a:p>
          </p:txBody>
        </p:sp>
        <p:sp>
          <p:nvSpPr>
            <p:cNvPr id="1230866" name="Text Box 18"/>
            <p:cNvSpPr txBox="1">
              <a:spLocks noChangeArrowheads="1"/>
            </p:cNvSpPr>
            <p:nvPr/>
          </p:nvSpPr>
          <p:spPr bwMode="auto">
            <a:xfrm>
              <a:off x="3701" y="2229"/>
              <a:ext cx="485"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Rtr-D</a:t>
              </a:r>
            </a:p>
          </p:txBody>
        </p:sp>
        <p:sp>
          <p:nvSpPr>
            <p:cNvPr id="1230867" name="Text Box 19"/>
            <p:cNvSpPr txBox="1">
              <a:spLocks noChangeArrowheads="1"/>
            </p:cNvSpPr>
            <p:nvPr/>
          </p:nvSpPr>
          <p:spPr bwMode="auto">
            <a:xfrm>
              <a:off x="2627" y="733"/>
              <a:ext cx="887"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solidFill>
                    <a:schemeClr val="hlink"/>
                  </a:solidFill>
                </a:rPr>
                <a:t>L1L2 routers</a:t>
              </a:r>
            </a:p>
          </p:txBody>
        </p:sp>
        <p:sp>
          <p:nvSpPr>
            <p:cNvPr id="1230868" name="Line 20"/>
            <p:cNvSpPr>
              <a:spLocks noChangeShapeType="1"/>
            </p:cNvSpPr>
            <p:nvPr/>
          </p:nvSpPr>
          <p:spPr bwMode="auto">
            <a:xfrm flipH="1">
              <a:off x="2246" y="870"/>
              <a:ext cx="439" cy="191"/>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sp>
          <p:nvSpPr>
            <p:cNvPr id="1230869" name="Line 21"/>
            <p:cNvSpPr>
              <a:spLocks noChangeShapeType="1"/>
            </p:cNvSpPr>
            <p:nvPr/>
          </p:nvSpPr>
          <p:spPr bwMode="auto">
            <a:xfrm>
              <a:off x="3416" y="855"/>
              <a:ext cx="315" cy="253"/>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sp>
          <p:nvSpPr>
            <p:cNvPr id="1230870" name="Text Box 22"/>
            <p:cNvSpPr txBox="1">
              <a:spLocks noChangeArrowheads="1"/>
            </p:cNvSpPr>
            <p:nvPr/>
          </p:nvSpPr>
          <p:spPr bwMode="auto">
            <a:xfrm>
              <a:off x="2600" y="2359"/>
              <a:ext cx="704"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L1routers</a:t>
              </a:r>
            </a:p>
          </p:txBody>
        </p:sp>
        <p:sp>
          <p:nvSpPr>
            <p:cNvPr id="1230871" name="Line 23"/>
            <p:cNvSpPr>
              <a:spLocks noChangeShapeType="1"/>
            </p:cNvSpPr>
            <p:nvPr/>
          </p:nvSpPr>
          <p:spPr bwMode="auto">
            <a:xfrm flipH="1" flipV="1">
              <a:off x="2196" y="2280"/>
              <a:ext cx="462" cy="216"/>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sp>
          <p:nvSpPr>
            <p:cNvPr id="1230872" name="Line 24"/>
            <p:cNvSpPr>
              <a:spLocks noChangeShapeType="1"/>
            </p:cNvSpPr>
            <p:nvPr/>
          </p:nvSpPr>
          <p:spPr bwMode="auto">
            <a:xfrm flipV="1">
              <a:off x="3235" y="2226"/>
              <a:ext cx="423" cy="270"/>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grpSp>
      <p:sp>
        <p:nvSpPr>
          <p:cNvPr id="1230873" name="Rectangle 25"/>
          <p:cNvSpPr>
            <a:spLocks noChangeArrowheads="1"/>
          </p:cNvSpPr>
          <p:nvPr/>
        </p:nvSpPr>
        <p:spPr bwMode="auto">
          <a:xfrm>
            <a:off x="228600" y="2971800"/>
            <a:ext cx="4572000" cy="3716338"/>
          </a:xfrm>
          <a:prstGeom prst="rect">
            <a:avLst/>
          </a:prstGeom>
          <a:noFill/>
          <a:ln w="9525">
            <a:noFill/>
            <a:miter lim="800000"/>
            <a:headEnd/>
            <a:tailEnd/>
          </a:ln>
          <a:effectLst/>
        </p:spPr>
        <p:txBody>
          <a:bodyPr lIns="93662" tIns="46038" rIns="93662" bIns="46038">
            <a:prstTxWarp prst="textNoShape">
              <a:avLst/>
            </a:prstTxWarp>
          </a:bodyPr>
          <a:lstStyle/>
          <a:p>
            <a:pPr marL="346075" indent="-346075" defTabSz="923925">
              <a:buFont typeface="Arial" charset="0"/>
              <a:buNone/>
            </a:pPr>
            <a:r>
              <a:rPr lang="en-GB" sz="1600"/>
              <a:t>Router-B</a:t>
            </a:r>
          </a:p>
          <a:p>
            <a:pPr marL="346075" indent="-346075" defTabSz="923925">
              <a:buFont typeface="Arial" charset="0"/>
              <a:buNone/>
            </a:pPr>
            <a:endParaRPr lang="en-GB" sz="1400"/>
          </a:p>
          <a:p>
            <a:pPr marL="346075" indent="-346075" defTabSz="923925">
              <a:buFont typeface="Arial" charset="0"/>
              <a:buNone/>
            </a:pPr>
            <a:r>
              <a:rPr lang="en-GB" sz="1300">
                <a:latin typeface="Courier New" charset="0"/>
              </a:rPr>
              <a:t>Interface Loopback0</a:t>
            </a:r>
          </a:p>
          <a:p>
            <a:pPr marL="346075" indent="-346075" defTabSz="923925">
              <a:buFont typeface="Arial" charset="0"/>
              <a:buNone/>
            </a:pPr>
            <a:r>
              <a:rPr lang="en-GB" sz="1300">
                <a:latin typeface="Courier New" charset="0"/>
              </a:rPr>
              <a:t> ip address </a:t>
            </a:r>
            <a:r>
              <a:rPr lang="en-GB" sz="1300">
                <a:solidFill>
                  <a:srgbClr val="FF0000"/>
                </a:solidFill>
                <a:latin typeface="Courier New" charset="0"/>
              </a:rPr>
              <a:t>192.168.1.1</a:t>
            </a:r>
            <a:r>
              <a:rPr lang="en-GB" sz="1300">
                <a:latin typeface="Courier New" charset="0"/>
              </a:rPr>
              <a:t> 255.255.255.255</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Interface Pos2/0/0</a:t>
            </a:r>
          </a:p>
          <a:p>
            <a:pPr marL="346075" indent="-346075" defTabSz="923925">
              <a:buFont typeface="Arial" charset="0"/>
              <a:buNone/>
            </a:pPr>
            <a:r>
              <a:rPr lang="en-GB" sz="1300">
                <a:latin typeface="Courier New" charset="0"/>
              </a:rPr>
              <a:t> ip address 192.168.222.1 255.255.255.0</a:t>
            </a:r>
          </a:p>
          <a:p>
            <a:pPr marL="346075" indent="-346075" defTabSz="923925">
              <a:buFont typeface="Arial" charset="0"/>
              <a:buNone/>
            </a:pPr>
            <a:r>
              <a:rPr lang="en-GB" sz="1300">
                <a:latin typeface="Courier New" charset="0"/>
              </a:rPr>
              <a:t> ip router isis</a:t>
            </a:r>
          </a:p>
          <a:p>
            <a:pPr marL="346075" indent="-346075" defTabSz="923925">
              <a:buFont typeface="Arial" charset="0"/>
              <a:buNone/>
            </a:pPr>
            <a:r>
              <a:rPr lang="en-GB" sz="1300">
                <a:latin typeface="Courier New" charset="0"/>
              </a:rPr>
              <a:t> isis circuit-type level-2</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FastEthernet4/0/0</a:t>
            </a:r>
          </a:p>
          <a:p>
            <a:pPr marL="346075" indent="-346075" defTabSz="923925">
              <a:buFont typeface="Arial" charset="0"/>
              <a:buNone/>
            </a:pPr>
            <a:r>
              <a:rPr lang="en-GB" sz="1300">
                <a:latin typeface="Courier New" charset="0"/>
              </a:rPr>
              <a:t> ip address 192.168.120.10 255.255.255.0</a:t>
            </a:r>
          </a:p>
          <a:p>
            <a:pPr marL="346075" indent="-346075" defTabSz="923925">
              <a:buFont typeface="Arial" charset="0"/>
              <a:buNone/>
            </a:pPr>
            <a:r>
              <a:rPr lang="en-GB" sz="1300">
                <a:latin typeface="Courier New" charset="0"/>
              </a:rPr>
              <a:t> ip router isis</a:t>
            </a:r>
          </a:p>
          <a:p>
            <a:pPr marL="346075" indent="-346075" defTabSz="923925">
              <a:buFont typeface="Arial" charset="0"/>
              <a:buNone/>
            </a:pPr>
            <a:r>
              <a:rPr lang="en-GB" sz="1300">
                <a:latin typeface="Courier New" charset="0"/>
              </a:rPr>
              <a:t> isis circuit-type level-1</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router isis</a:t>
            </a:r>
          </a:p>
          <a:p>
            <a:pPr marL="346075" indent="-346075" defTabSz="923925">
              <a:buFont typeface="Arial" charset="0"/>
              <a:buNone/>
            </a:pPr>
            <a:r>
              <a:rPr lang="en-GB" sz="1300">
                <a:latin typeface="Courier New" charset="0"/>
              </a:rPr>
              <a:t> passive-interface Loopback0</a:t>
            </a:r>
          </a:p>
          <a:p>
            <a:pPr marL="346075" indent="-346075" defTabSz="923925">
              <a:buFont typeface="Arial" charset="0"/>
              <a:buNone/>
            </a:pPr>
            <a:r>
              <a:rPr lang="en-GB" sz="1300">
                <a:latin typeface="Courier New" charset="0"/>
              </a:rPr>
              <a:t> net 49.0001.</a:t>
            </a:r>
            <a:r>
              <a:rPr lang="en-GB" sz="1300">
                <a:solidFill>
                  <a:srgbClr val="FF0000"/>
                </a:solidFill>
                <a:latin typeface="Courier New" charset="0"/>
              </a:rPr>
              <a:t>1921.6800.1001</a:t>
            </a:r>
            <a:r>
              <a:rPr lang="en-GB" sz="1300">
                <a:latin typeface="Courier New" charset="0"/>
              </a:rPr>
              <a:t>.00</a:t>
            </a:r>
          </a:p>
        </p:txBody>
      </p:sp>
      <p:sp>
        <p:nvSpPr>
          <p:cNvPr id="1230874" name="Rectangle 26"/>
          <p:cNvSpPr>
            <a:spLocks noChangeArrowheads="1"/>
          </p:cNvSpPr>
          <p:nvPr/>
        </p:nvSpPr>
        <p:spPr bwMode="auto">
          <a:xfrm>
            <a:off x="4724400" y="3962402"/>
            <a:ext cx="4191000" cy="2720975"/>
          </a:xfrm>
          <a:prstGeom prst="rect">
            <a:avLst/>
          </a:prstGeom>
          <a:noFill/>
          <a:ln w="9525">
            <a:noFill/>
            <a:miter lim="800000"/>
            <a:headEnd/>
            <a:tailEnd/>
          </a:ln>
          <a:effectLst/>
        </p:spPr>
        <p:txBody>
          <a:bodyPr lIns="93662" tIns="46038" rIns="93662" bIns="46038">
            <a:prstTxWarp prst="textNoShape">
              <a:avLst/>
            </a:prstTxWarp>
          </a:bodyPr>
          <a:lstStyle/>
          <a:p>
            <a:pPr marL="346075" indent="-346075" defTabSz="923925">
              <a:buFont typeface="Arial" charset="0"/>
              <a:buNone/>
            </a:pPr>
            <a:r>
              <a:rPr lang="en-GB" sz="1600"/>
              <a:t>Router-A</a:t>
            </a:r>
            <a:endParaRPr lang="en-GB" sz="1400"/>
          </a:p>
          <a:p>
            <a:pPr marL="346075" indent="-346075" defTabSz="923925">
              <a:buFont typeface="Arial" charset="0"/>
              <a:buNone/>
            </a:pPr>
            <a:endParaRPr lang="en-GB" sz="1400"/>
          </a:p>
          <a:p>
            <a:pPr marL="346075" indent="-346075" defTabSz="923925">
              <a:buFont typeface="Arial" charset="0"/>
              <a:buNone/>
            </a:pPr>
            <a:r>
              <a:rPr lang="en-GB" sz="1300">
                <a:latin typeface="Courier New" charset="0"/>
              </a:rPr>
              <a:t>Interface Loopback0</a:t>
            </a:r>
          </a:p>
          <a:p>
            <a:pPr marL="346075" indent="-346075" defTabSz="923925">
              <a:buFont typeface="Arial" charset="0"/>
              <a:buNone/>
            </a:pPr>
            <a:r>
              <a:rPr lang="en-GB" sz="1300">
                <a:latin typeface="Courier New" charset="0"/>
              </a:rPr>
              <a:t> ip address </a:t>
            </a:r>
            <a:r>
              <a:rPr lang="en-GB" sz="1300">
                <a:solidFill>
                  <a:srgbClr val="009900"/>
                </a:solidFill>
                <a:latin typeface="Courier New" charset="0"/>
              </a:rPr>
              <a:t>192.168.1.5</a:t>
            </a:r>
            <a:r>
              <a:rPr lang="en-GB" sz="1300">
                <a:latin typeface="Courier New" charset="0"/>
              </a:rPr>
              <a:t> 255.255.255.255</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interface FastEthernet0/0</a:t>
            </a:r>
          </a:p>
          <a:p>
            <a:pPr marL="346075" indent="-346075" defTabSz="923925">
              <a:buFont typeface="Arial" charset="0"/>
              <a:buNone/>
            </a:pPr>
            <a:r>
              <a:rPr lang="en-GB" sz="1300">
                <a:latin typeface="Courier New" charset="0"/>
              </a:rPr>
              <a:t> ip address 192.168.120.5 255.255.255.0</a:t>
            </a:r>
          </a:p>
          <a:p>
            <a:pPr marL="346075" indent="-346075" defTabSz="923925">
              <a:buFont typeface="Arial" charset="0"/>
              <a:buNone/>
            </a:pPr>
            <a:r>
              <a:rPr lang="en-GB" sz="1300">
                <a:latin typeface="Courier New" charset="0"/>
              </a:rPr>
              <a:t> ip router isis</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router isis</a:t>
            </a:r>
          </a:p>
          <a:p>
            <a:pPr marL="346075" indent="-346075" defTabSz="923925">
              <a:buFont typeface="Arial" charset="0"/>
              <a:buNone/>
            </a:pPr>
            <a:r>
              <a:rPr lang="en-GB" sz="1300">
                <a:latin typeface="Courier New" charset="0"/>
              </a:rPr>
              <a:t> is-type level-1</a:t>
            </a:r>
          </a:p>
          <a:p>
            <a:pPr marL="346075" indent="-346075" defTabSz="923925">
              <a:buFont typeface="Arial" charset="0"/>
              <a:buNone/>
            </a:pPr>
            <a:r>
              <a:rPr lang="en-GB" sz="1300">
                <a:latin typeface="Courier New" charset="0"/>
              </a:rPr>
              <a:t> passive-interface Loopback0</a:t>
            </a:r>
          </a:p>
          <a:p>
            <a:pPr marL="346075" indent="-346075" defTabSz="923925">
              <a:buFont typeface="Arial" charset="0"/>
              <a:buNone/>
            </a:pPr>
            <a:r>
              <a:rPr lang="en-GB" sz="1300">
                <a:latin typeface="Courier New" charset="0"/>
              </a:rPr>
              <a:t> net 49.0001.</a:t>
            </a:r>
            <a:r>
              <a:rPr lang="en-GB" sz="1300">
                <a:solidFill>
                  <a:srgbClr val="009900"/>
                </a:solidFill>
                <a:latin typeface="Courier New" charset="0"/>
              </a:rPr>
              <a:t>1921.6800.1005</a:t>
            </a:r>
            <a:r>
              <a:rPr lang="en-GB" sz="1300">
                <a:latin typeface="Courier New" charset="0"/>
              </a:rPr>
              <a:t>.00</a:t>
            </a:r>
          </a:p>
        </p:txBody>
      </p:sp>
      <p:sp>
        <p:nvSpPr>
          <p:cNvPr id="1230875" name="Rectangle 27"/>
          <p:cNvSpPr>
            <a:spLocks noGrp="1" noChangeArrowheads="1"/>
          </p:cNvSpPr>
          <p:nvPr>
            <p:ph type="title"/>
          </p:nvPr>
        </p:nvSpPr>
        <p:spPr/>
        <p:txBody>
          <a:bodyPr/>
          <a:lstStyle/>
          <a:p>
            <a:r>
              <a:rPr lang="en-GB"/>
              <a:t>Configuration for A&amp;B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08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0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73" grpId="0" autoUpdateAnimBg="0"/>
      <p:bldP spid="1230874" grpId="0" autoUpdateAnimBg="0"/>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2921" name="Rectangle 25"/>
          <p:cNvSpPr>
            <a:spLocks noChangeArrowheads="1"/>
          </p:cNvSpPr>
          <p:nvPr/>
        </p:nvSpPr>
        <p:spPr bwMode="auto">
          <a:xfrm>
            <a:off x="228600" y="2971800"/>
            <a:ext cx="4756150" cy="3760788"/>
          </a:xfrm>
          <a:prstGeom prst="rect">
            <a:avLst/>
          </a:prstGeom>
          <a:noFill/>
          <a:ln w="9525">
            <a:noFill/>
            <a:miter lim="800000"/>
            <a:headEnd/>
            <a:tailEnd/>
          </a:ln>
          <a:effectLst/>
        </p:spPr>
        <p:txBody>
          <a:bodyPr lIns="93662" tIns="46038" rIns="93662" bIns="46038">
            <a:prstTxWarp prst="textNoShape">
              <a:avLst/>
            </a:prstTxWarp>
          </a:bodyPr>
          <a:lstStyle/>
          <a:p>
            <a:pPr marL="346075" indent="-346075" defTabSz="923925">
              <a:buFont typeface="Arial" charset="0"/>
              <a:buNone/>
            </a:pPr>
            <a:r>
              <a:rPr lang="en-GB" sz="1600"/>
              <a:t>Router-C</a:t>
            </a:r>
            <a:endParaRPr lang="en-GB" sz="1400"/>
          </a:p>
          <a:p>
            <a:pPr marL="346075" indent="-346075" defTabSz="923925">
              <a:buFont typeface="Arial" charset="0"/>
              <a:buNone/>
            </a:pPr>
            <a:endParaRPr lang="en-GB" sz="1400"/>
          </a:p>
          <a:p>
            <a:pPr marL="346075" indent="-346075" defTabSz="923925">
              <a:buFont typeface="Arial" charset="0"/>
              <a:buNone/>
            </a:pPr>
            <a:r>
              <a:rPr lang="en-GB" sz="1300">
                <a:latin typeface="Courier New" charset="0"/>
              </a:rPr>
              <a:t>Interface Loopback0</a:t>
            </a:r>
          </a:p>
          <a:p>
            <a:pPr marL="346075" indent="-346075" defTabSz="923925">
              <a:buFont typeface="Arial" charset="0"/>
              <a:buNone/>
            </a:pPr>
            <a:r>
              <a:rPr lang="en-GB" sz="1300">
                <a:latin typeface="Courier New" charset="0"/>
              </a:rPr>
              <a:t> ip address </a:t>
            </a:r>
            <a:r>
              <a:rPr lang="en-GB" sz="1300">
                <a:solidFill>
                  <a:srgbClr val="009900"/>
                </a:solidFill>
                <a:latin typeface="Courier New" charset="0"/>
              </a:rPr>
              <a:t>192.168.2.2</a:t>
            </a:r>
            <a:r>
              <a:rPr lang="en-GB" sz="1300">
                <a:latin typeface="Courier New" charset="0"/>
              </a:rPr>
              <a:t> 255.255.255.255</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Interface Pos1/0/0</a:t>
            </a:r>
          </a:p>
          <a:p>
            <a:pPr marL="346075" indent="-346075" defTabSz="923925">
              <a:buFont typeface="Arial" charset="0"/>
              <a:buNone/>
            </a:pPr>
            <a:r>
              <a:rPr lang="en-GB" sz="1300">
                <a:latin typeface="Courier New" charset="0"/>
              </a:rPr>
              <a:t> ip address 192.168.222.2 255.255.255.0</a:t>
            </a:r>
          </a:p>
          <a:p>
            <a:pPr marL="346075" indent="-346075" defTabSz="923925">
              <a:buFont typeface="Arial" charset="0"/>
              <a:buNone/>
            </a:pPr>
            <a:r>
              <a:rPr lang="en-GB" sz="1300">
                <a:latin typeface="Courier New" charset="0"/>
              </a:rPr>
              <a:t> ip router isis</a:t>
            </a:r>
          </a:p>
          <a:p>
            <a:pPr marL="346075" indent="-346075" defTabSz="923925">
              <a:buFont typeface="Arial" charset="0"/>
              <a:buNone/>
            </a:pPr>
            <a:r>
              <a:rPr lang="en-GB" sz="1300">
                <a:latin typeface="Courier New" charset="0"/>
              </a:rPr>
              <a:t> isis circuit-type level-2</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interface Fddi3/0</a:t>
            </a:r>
          </a:p>
          <a:p>
            <a:pPr marL="346075" indent="-346075" defTabSz="923925">
              <a:buFont typeface="Arial" charset="0"/>
              <a:buNone/>
            </a:pPr>
            <a:r>
              <a:rPr lang="en-GB" sz="1300">
                <a:latin typeface="Courier New" charset="0"/>
              </a:rPr>
              <a:t> ip address 192.168.111.2 255.255.255.0</a:t>
            </a:r>
          </a:p>
          <a:p>
            <a:pPr marL="346075" indent="-346075" defTabSz="923925">
              <a:buFont typeface="Arial" charset="0"/>
              <a:buNone/>
            </a:pPr>
            <a:r>
              <a:rPr lang="en-GB" sz="1300">
                <a:latin typeface="Courier New" charset="0"/>
              </a:rPr>
              <a:t> ip router isis</a:t>
            </a:r>
          </a:p>
          <a:p>
            <a:pPr marL="346075" indent="-346075" defTabSz="923925">
              <a:buFont typeface="Arial" charset="0"/>
              <a:buNone/>
            </a:pPr>
            <a:r>
              <a:rPr lang="en-GB" sz="1300">
                <a:latin typeface="Courier New" charset="0"/>
              </a:rPr>
              <a:t> isis circuit-type level-1</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router isis</a:t>
            </a:r>
          </a:p>
          <a:p>
            <a:pPr marL="346075" indent="-346075" defTabSz="923925">
              <a:buFont typeface="Arial" charset="0"/>
              <a:buNone/>
            </a:pPr>
            <a:r>
              <a:rPr lang="en-GB" sz="1300">
                <a:latin typeface="Courier New" charset="0"/>
              </a:rPr>
              <a:t> passive-interface Loopback0</a:t>
            </a:r>
          </a:p>
          <a:p>
            <a:pPr marL="346075" indent="-346075" defTabSz="923925">
              <a:buFont typeface="Arial" charset="0"/>
              <a:buNone/>
            </a:pPr>
            <a:r>
              <a:rPr lang="en-GB" sz="1300">
                <a:latin typeface="Courier New" charset="0"/>
              </a:rPr>
              <a:t> net 49.0002.</a:t>
            </a:r>
            <a:r>
              <a:rPr lang="en-GB" sz="1300">
                <a:solidFill>
                  <a:srgbClr val="009900"/>
                </a:solidFill>
                <a:latin typeface="Courier New" charset="0"/>
              </a:rPr>
              <a:t>1921.6800.2002</a:t>
            </a:r>
            <a:r>
              <a:rPr lang="en-GB" sz="1300">
                <a:latin typeface="Courier New" charset="0"/>
              </a:rPr>
              <a:t>.00</a:t>
            </a:r>
          </a:p>
        </p:txBody>
      </p:sp>
      <p:sp>
        <p:nvSpPr>
          <p:cNvPr id="1232922" name="Rectangle 26"/>
          <p:cNvSpPr>
            <a:spLocks noChangeArrowheads="1"/>
          </p:cNvSpPr>
          <p:nvPr/>
        </p:nvSpPr>
        <p:spPr bwMode="auto">
          <a:xfrm>
            <a:off x="4724400" y="3961548"/>
            <a:ext cx="4267200" cy="2673350"/>
          </a:xfrm>
          <a:prstGeom prst="rect">
            <a:avLst/>
          </a:prstGeom>
          <a:noFill/>
          <a:ln w="9525">
            <a:noFill/>
            <a:miter lim="800000"/>
            <a:headEnd/>
            <a:tailEnd/>
          </a:ln>
          <a:effectLst/>
        </p:spPr>
        <p:txBody>
          <a:bodyPr lIns="93662" tIns="46038" rIns="93662" bIns="46038">
            <a:prstTxWarp prst="textNoShape">
              <a:avLst/>
            </a:prstTxWarp>
          </a:bodyPr>
          <a:lstStyle/>
          <a:p>
            <a:pPr marL="346075" indent="-346075" defTabSz="923925">
              <a:buFont typeface="Arial" charset="0"/>
              <a:buNone/>
            </a:pPr>
            <a:r>
              <a:rPr lang="en-GB" sz="1600"/>
              <a:t>Router-D</a:t>
            </a:r>
            <a:endParaRPr lang="en-GB" sz="1400"/>
          </a:p>
          <a:p>
            <a:pPr marL="346075" indent="-346075" defTabSz="923925">
              <a:buFont typeface="Arial" charset="0"/>
              <a:buNone/>
            </a:pPr>
            <a:endParaRPr lang="en-GB" sz="1400"/>
          </a:p>
          <a:p>
            <a:pPr marL="346075" indent="-346075" defTabSz="923925">
              <a:buFont typeface="Arial" charset="0"/>
              <a:buNone/>
            </a:pPr>
            <a:r>
              <a:rPr lang="en-GB" sz="1300">
                <a:latin typeface="Courier New" charset="0"/>
              </a:rPr>
              <a:t>Interface Loopback0</a:t>
            </a:r>
          </a:p>
          <a:p>
            <a:pPr marL="346075" indent="-346075" defTabSz="923925">
              <a:buFont typeface="Arial" charset="0"/>
              <a:buNone/>
            </a:pPr>
            <a:r>
              <a:rPr lang="en-GB" sz="1300">
                <a:latin typeface="Courier New" charset="0"/>
              </a:rPr>
              <a:t> ip address </a:t>
            </a:r>
            <a:r>
              <a:rPr lang="en-GB" sz="1300">
                <a:solidFill>
                  <a:srgbClr val="FF0000"/>
                </a:solidFill>
                <a:latin typeface="Courier New" charset="0"/>
              </a:rPr>
              <a:t>192.168.2.4</a:t>
            </a:r>
            <a:r>
              <a:rPr lang="en-GB" sz="1300">
                <a:latin typeface="Courier New" charset="0"/>
              </a:rPr>
              <a:t> 255.255.255.255</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interface Fddi6/0</a:t>
            </a:r>
          </a:p>
          <a:p>
            <a:pPr marL="346075" indent="-346075" defTabSz="923925">
              <a:buFont typeface="Arial" charset="0"/>
              <a:buNone/>
            </a:pPr>
            <a:r>
              <a:rPr lang="en-GB" sz="1300">
                <a:latin typeface="Courier New" charset="0"/>
              </a:rPr>
              <a:t> ip address 192.168.111.4 255.255.255.0</a:t>
            </a:r>
          </a:p>
          <a:p>
            <a:pPr marL="346075" indent="-346075" defTabSz="923925">
              <a:buFont typeface="Arial" charset="0"/>
              <a:buNone/>
            </a:pPr>
            <a:r>
              <a:rPr lang="en-GB" sz="1300">
                <a:latin typeface="Courier New" charset="0"/>
              </a:rPr>
              <a:t> ip router isis</a:t>
            </a:r>
          </a:p>
          <a:p>
            <a:pPr marL="346075" indent="-346075" defTabSz="923925">
              <a:buFont typeface="Arial" charset="0"/>
              <a:buNone/>
            </a:pPr>
            <a:r>
              <a:rPr lang="en-GB" sz="1300">
                <a:latin typeface="Courier New" charset="0"/>
              </a:rPr>
              <a:t>!</a:t>
            </a:r>
          </a:p>
          <a:p>
            <a:pPr marL="346075" indent="-346075" defTabSz="923925">
              <a:buFont typeface="Arial" charset="0"/>
              <a:buNone/>
            </a:pPr>
            <a:r>
              <a:rPr lang="en-GB" sz="1300">
                <a:latin typeface="Courier New" charset="0"/>
              </a:rPr>
              <a:t>router isis</a:t>
            </a:r>
          </a:p>
          <a:p>
            <a:pPr marL="346075" indent="-346075" defTabSz="923925">
              <a:buFont typeface="Arial" charset="0"/>
              <a:buNone/>
            </a:pPr>
            <a:r>
              <a:rPr lang="en-GB" sz="1300">
                <a:latin typeface="Courier New" charset="0"/>
              </a:rPr>
              <a:t> is-type level-1</a:t>
            </a:r>
          </a:p>
          <a:p>
            <a:pPr marL="346075" indent="-346075" defTabSz="923925">
              <a:buFont typeface="Arial" charset="0"/>
              <a:buNone/>
            </a:pPr>
            <a:r>
              <a:rPr lang="en-GB" sz="1300">
                <a:latin typeface="Courier New" charset="0"/>
              </a:rPr>
              <a:t> passive-interface Loopback0</a:t>
            </a:r>
          </a:p>
          <a:p>
            <a:pPr marL="346075" indent="-346075" defTabSz="923925">
              <a:buFont typeface="Arial" charset="0"/>
              <a:buNone/>
            </a:pPr>
            <a:r>
              <a:rPr lang="en-GB" sz="1300">
                <a:latin typeface="Courier New" charset="0"/>
              </a:rPr>
              <a:t> net 49.0002.</a:t>
            </a:r>
            <a:r>
              <a:rPr lang="en-GB" sz="1300">
                <a:solidFill>
                  <a:srgbClr val="FF0000"/>
                </a:solidFill>
                <a:latin typeface="Courier New" charset="0"/>
              </a:rPr>
              <a:t>1921.6800.2004</a:t>
            </a:r>
            <a:r>
              <a:rPr lang="en-GB" sz="1300">
                <a:latin typeface="Courier New" charset="0"/>
              </a:rPr>
              <a:t>.00</a:t>
            </a:r>
          </a:p>
        </p:txBody>
      </p:sp>
      <p:sp>
        <p:nvSpPr>
          <p:cNvPr id="1232923" name="Rectangle 27"/>
          <p:cNvSpPr>
            <a:spLocks noGrp="1" noChangeArrowheads="1"/>
          </p:cNvSpPr>
          <p:nvPr>
            <p:ph type="title"/>
          </p:nvPr>
        </p:nvSpPr>
        <p:spPr/>
        <p:txBody>
          <a:bodyPr/>
          <a:lstStyle/>
          <a:p>
            <a:r>
              <a:rPr lang="en-GB"/>
              <a:t>Configuration for C&amp;D</a:t>
            </a:r>
          </a:p>
        </p:txBody>
      </p:sp>
      <p:grpSp>
        <p:nvGrpSpPr>
          <p:cNvPr id="2" name="Group 28"/>
          <p:cNvGrpSpPr>
            <a:grpSpLocks/>
          </p:cNvGrpSpPr>
          <p:nvPr/>
        </p:nvGrpSpPr>
        <p:grpSpPr bwMode="auto">
          <a:xfrm>
            <a:off x="3595689" y="1041400"/>
            <a:ext cx="5311775" cy="2871788"/>
            <a:chOff x="1032" y="733"/>
            <a:chExt cx="3625" cy="1809"/>
          </a:xfrm>
        </p:grpSpPr>
        <p:pic>
          <p:nvPicPr>
            <p:cNvPr id="1232925" name="Picture 29"/>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037" y="1054"/>
              <a:ext cx="1620" cy="1454"/>
            </a:xfrm>
            <a:prstGeom prst="rect">
              <a:avLst/>
            </a:prstGeom>
            <a:noFill/>
            <a:ln w="9525">
              <a:noFill/>
              <a:miter lim="800000"/>
              <a:headEnd/>
              <a:tailEnd/>
            </a:ln>
            <a:effectLst/>
          </p:spPr>
        </p:pic>
        <p:pic>
          <p:nvPicPr>
            <p:cNvPr id="1232926" name="Picture 30"/>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087" y="1054"/>
              <a:ext cx="1620" cy="1454"/>
            </a:xfrm>
            <a:prstGeom prst="rect">
              <a:avLst/>
            </a:prstGeom>
            <a:noFill/>
            <a:ln w="9525">
              <a:noFill/>
              <a:miter lim="800000"/>
              <a:headEnd/>
              <a:tailEnd/>
            </a:ln>
            <a:effectLst/>
          </p:spPr>
        </p:pic>
        <p:sp>
          <p:nvSpPr>
            <p:cNvPr id="1232927" name="Line 31"/>
            <p:cNvSpPr>
              <a:spLocks noChangeShapeType="1"/>
            </p:cNvSpPr>
            <p:nvPr/>
          </p:nvSpPr>
          <p:spPr bwMode="auto">
            <a:xfrm>
              <a:off x="1931" y="1231"/>
              <a:ext cx="1989" cy="0"/>
            </a:xfrm>
            <a:prstGeom prst="line">
              <a:avLst/>
            </a:prstGeom>
            <a:noFill/>
            <a:ln w="38100">
              <a:solidFill>
                <a:srgbClr val="FF2A35"/>
              </a:solidFill>
              <a:round/>
              <a:headEnd type="none" w="sm" len="sm"/>
              <a:tailEnd type="none" w="sm" len="sm"/>
            </a:ln>
            <a:effectLst/>
          </p:spPr>
          <p:txBody>
            <a:bodyPr wrap="none" anchor="ctr">
              <a:prstTxWarp prst="textNoShape">
                <a:avLst/>
              </a:prstTxWarp>
            </a:bodyPr>
            <a:lstStyle/>
            <a:p>
              <a:endParaRPr lang="en-GB"/>
            </a:p>
          </p:txBody>
        </p:sp>
        <p:sp>
          <p:nvSpPr>
            <p:cNvPr id="1232928" name="Line 32"/>
            <p:cNvSpPr>
              <a:spLocks noChangeShapeType="1"/>
            </p:cNvSpPr>
            <p:nvPr/>
          </p:nvSpPr>
          <p:spPr bwMode="auto">
            <a:xfrm flipV="1">
              <a:off x="3951" y="1205"/>
              <a:ext cx="3" cy="899"/>
            </a:xfrm>
            <a:prstGeom prst="line">
              <a:avLst/>
            </a:prstGeom>
            <a:noFill/>
            <a:ln w="38100">
              <a:solidFill>
                <a:srgbClr val="FF2A35"/>
              </a:solidFill>
              <a:round/>
              <a:headEnd type="none" w="sm" len="sm"/>
              <a:tailEnd type="none" w="sm" len="sm"/>
            </a:ln>
            <a:effectLst/>
          </p:spPr>
          <p:txBody>
            <a:bodyPr wrap="none" anchor="ctr">
              <a:prstTxWarp prst="textNoShape">
                <a:avLst/>
              </a:prstTxWarp>
            </a:bodyPr>
            <a:lstStyle/>
            <a:p>
              <a:endParaRPr lang="en-GB"/>
            </a:p>
          </p:txBody>
        </p:sp>
        <p:sp>
          <p:nvSpPr>
            <p:cNvPr id="1232929" name="Line 33"/>
            <p:cNvSpPr>
              <a:spLocks noChangeShapeType="1"/>
            </p:cNvSpPr>
            <p:nvPr/>
          </p:nvSpPr>
          <p:spPr bwMode="auto">
            <a:xfrm flipH="1" flipV="1">
              <a:off x="1937" y="1227"/>
              <a:ext cx="5" cy="901"/>
            </a:xfrm>
            <a:prstGeom prst="line">
              <a:avLst/>
            </a:prstGeom>
            <a:noFill/>
            <a:ln w="38100">
              <a:solidFill>
                <a:srgbClr val="FF2A35"/>
              </a:solidFill>
              <a:round/>
              <a:headEnd type="none" w="sm" len="sm"/>
              <a:tailEnd type="none" w="sm" len="sm"/>
            </a:ln>
            <a:effectLst/>
          </p:spPr>
          <p:txBody>
            <a:bodyPr wrap="none" anchor="ctr">
              <a:prstTxWarp prst="textNoShape">
                <a:avLst/>
              </a:prstTxWarp>
            </a:bodyPr>
            <a:lstStyle/>
            <a:p>
              <a:endParaRPr lang="en-GB"/>
            </a:p>
          </p:txBody>
        </p:sp>
        <p:pic>
          <p:nvPicPr>
            <p:cNvPr id="1232930" name="Picture 3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716" y="2012"/>
              <a:ext cx="461" cy="288"/>
            </a:xfrm>
            <a:prstGeom prst="rect">
              <a:avLst/>
            </a:prstGeom>
            <a:noFill/>
            <a:ln w="9525">
              <a:noFill/>
              <a:miter lim="800000"/>
              <a:headEnd/>
              <a:tailEnd/>
            </a:ln>
            <a:effectLst/>
          </p:spPr>
        </p:pic>
        <p:pic>
          <p:nvPicPr>
            <p:cNvPr id="1232931" name="Picture 3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709" y="2003"/>
              <a:ext cx="461" cy="288"/>
            </a:xfrm>
            <a:prstGeom prst="rect">
              <a:avLst/>
            </a:prstGeom>
            <a:noFill/>
            <a:ln w="9525">
              <a:noFill/>
              <a:miter lim="800000"/>
              <a:headEnd/>
              <a:tailEnd/>
            </a:ln>
            <a:effectLst/>
          </p:spPr>
        </p:pic>
        <p:pic>
          <p:nvPicPr>
            <p:cNvPr id="1232932" name="Picture 36"/>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3709" y="1128"/>
              <a:ext cx="461" cy="288"/>
            </a:xfrm>
            <a:prstGeom prst="rect">
              <a:avLst/>
            </a:prstGeom>
            <a:noFill/>
            <a:ln w="12700">
              <a:noFill/>
              <a:miter lim="800000"/>
              <a:headEnd/>
              <a:tailEnd/>
            </a:ln>
            <a:effectLst/>
          </p:spPr>
        </p:pic>
        <p:pic>
          <p:nvPicPr>
            <p:cNvPr id="1232933" name="Picture 37"/>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1715" y="1127"/>
              <a:ext cx="461" cy="288"/>
            </a:xfrm>
            <a:prstGeom prst="rect">
              <a:avLst/>
            </a:prstGeom>
            <a:noFill/>
            <a:ln w="12700">
              <a:noFill/>
              <a:miter lim="800000"/>
              <a:headEnd/>
              <a:tailEnd/>
            </a:ln>
            <a:effectLst/>
          </p:spPr>
        </p:pic>
        <p:sp>
          <p:nvSpPr>
            <p:cNvPr id="1232934" name="Text Box 38"/>
            <p:cNvSpPr txBox="1">
              <a:spLocks noChangeArrowheads="1"/>
            </p:cNvSpPr>
            <p:nvPr/>
          </p:nvSpPr>
          <p:spPr bwMode="auto">
            <a:xfrm>
              <a:off x="1032" y="1668"/>
              <a:ext cx="922"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Area 49.0001</a:t>
              </a:r>
            </a:p>
          </p:txBody>
        </p:sp>
        <p:sp>
          <p:nvSpPr>
            <p:cNvPr id="1232935" name="Text Box 39"/>
            <p:cNvSpPr txBox="1">
              <a:spLocks noChangeArrowheads="1"/>
            </p:cNvSpPr>
            <p:nvPr/>
          </p:nvSpPr>
          <p:spPr bwMode="auto">
            <a:xfrm>
              <a:off x="3020" y="1667"/>
              <a:ext cx="949"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Area 49.0002</a:t>
              </a:r>
            </a:p>
          </p:txBody>
        </p:sp>
        <p:sp>
          <p:nvSpPr>
            <p:cNvPr id="1232936" name="Text Box 40"/>
            <p:cNvSpPr txBox="1">
              <a:spLocks noChangeArrowheads="1"/>
            </p:cNvSpPr>
            <p:nvPr/>
          </p:nvSpPr>
          <p:spPr bwMode="auto">
            <a:xfrm>
              <a:off x="3374" y="1323"/>
              <a:ext cx="467"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Rtr-C</a:t>
              </a:r>
            </a:p>
          </p:txBody>
        </p:sp>
        <p:sp>
          <p:nvSpPr>
            <p:cNvPr id="1232937" name="Text Box 41"/>
            <p:cNvSpPr txBox="1">
              <a:spLocks noChangeArrowheads="1"/>
            </p:cNvSpPr>
            <p:nvPr/>
          </p:nvSpPr>
          <p:spPr bwMode="auto">
            <a:xfrm>
              <a:off x="1970" y="1324"/>
              <a:ext cx="476"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Rtr-B</a:t>
              </a:r>
            </a:p>
          </p:txBody>
        </p:sp>
        <p:sp>
          <p:nvSpPr>
            <p:cNvPr id="1232938" name="Text Box 42"/>
            <p:cNvSpPr txBox="1">
              <a:spLocks noChangeArrowheads="1"/>
            </p:cNvSpPr>
            <p:nvPr/>
          </p:nvSpPr>
          <p:spPr bwMode="auto">
            <a:xfrm>
              <a:off x="1720" y="2241"/>
              <a:ext cx="485"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Rtr-A</a:t>
              </a:r>
            </a:p>
          </p:txBody>
        </p:sp>
        <p:sp>
          <p:nvSpPr>
            <p:cNvPr id="1232939" name="Text Box 43"/>
            <p:cNvSpPr txBox="1">
              <a:spLocks noChangeArrowheads="1"/>
            </p:cNvSpPr>
            <p:nvPr/>
          </p:nvSpPr>
          <p:spPr bwMode="auto">
            <a:xfrm>
              <a:off x="3701" y="2229"/>
              <a:ext cx="485"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Rtr-D</a:t>
              </a:r>
            </a:p>
          </p:txBody>
        </p:sp>
        <p:sp>
          <p:nvSpPr>
            <p:cNvPr id="1232940" name="Text Box 44"/>
            <p:cNvSpPr txBox="1">
              <a:spLocks noChangeArrowheads="1"/>
            </p:cNvSpPr>
            <p:nvPr/>
          </p:nvSpPr>
          <p:spPr bwMode="auto">
            <a:xfrm>
              <a:off x="2627" y="733"/>
              <a:ext cx="887"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solidFill>
                    <a:schemeClr val="hlink"/>
                  </a:solidFill>
                </a:rPr>
                <a:t>L1L2 routers</a:t>
              </a:r>
            </a:p>
          </p:txBody>
        </p:sp>
        <p:sp>
          <p:nvSpPr>
            <p:cNvPr id="1232941" name="Line 45"/>
            <p:cNvSpPr>
              <a:spLocks noChangeShapeType="1"/>
            </p:cNvSpPr>
            <p:nvPr/>
          </p:nvSpPr>
          <p:spPr bwMode="auto">
            <a:xfrm flipH="1">
              <a:off x="2246" y="870"/>
              <a:ext cx="439" cy="191"/>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sp>
          <p:nvSpPr>
            <p:cNvPr id="1232942" name="Line 46"/>
            <p:cNvSpPr>
              <a:spLocks noChangeShapeType="1"/>
            </p:cNvSpPr>
            <p:nvPr/>
          </p:nvSpPr>
          <p:spPr bwMode="auto">
            <a:xfrm>
              <a:off x="3416" y="855"/>
              <a:ext cx="315" cy="253"/>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sp>
          <p:nvSpPr>
            <p:cNvPr id="1232943" name="Text Box 47"/>
            <p:cNvSpPr txBox="1">
              <a:spLocks noChangeArrowheads="1"/>
            </p:cNvSpPr>
            <p:nvPr/>
          </p:nvSpPr>
          <p:spPr bwMode="auto">
            <a:xfrm>
              <a:off x="2600" y="2359"/>
              <a:ext cx="704" cy="183"/>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nSpc>
                  <a:spcPct val="90000"/>
                </a:lnSpc>
                <a:spcBef>
                  <a:spcPct val="30000"/>
                </a:spcBef>
                <a:buClr>
                  <a:srgbClr val="FF555D"/>
                </a:buClr>
                <a:buFont typeface="Arial" charset="0"/>
                <a:buChar char=" "/>
              </a:pPr>
              <a:r>
                <a:rPr lang="en-GB" sz="1400"/>
                <a:t>L1routers</a:t>
              </a:r>
            </a:p>
          </p:txBody>
        </p:sp>
        <p:sp>
          <p:nvSpPr>
            <p:cNvPr id="1232944" name="Line 48"/>
            <p:cNvSpPr>
              <a:spLocks noChangeShapeType="1"/>
            </p:cNvSpPr>
            <p:nvPr/>
          </p:nvSpPr>
          <p:spPr bwMode="auto">
            <a:xfrm flipH="1" flipV="1">
              <a:off x="2196" y="2280"/>
              <a:ext cx="462" cy="216"/>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sp>
          <p:nvSpPr>
            <p:cNvPr id="1232945" name="Line 49"/>
            <p:cNvSpPr>
              <a:spLocks noChangeShapeType="1"/>
            </p:cNvSpPr>
            <p:nvPr/>
          </p:nvSpPr>
          <p:spPr bwMode="auto">
            <a:xfrm flipV="1">
              <a:off x="3235" y="2226"/>
              <a:ext cx="423" cy="270"/>
            </a:xfrm>
            <a:prstGeom prst="line">
              <a:avLst/>
            </a:prstGeom>
            <a:noFill/>
            <a:ln w="25400">
              <a:solidFill>
                <a:schemeClr val="tx1"/>
              </a:solidFill>
              <a:round/>
              <a:headEnd type="none" w="sm" len="sm"/>
              <a:tailEnd type="triangle" w="sm" len="sm"/>
            </a:ln>
            <a:effectLst/>
          </p:spPr>
          <p:txBody>
            <a:bodyPr wrap="none" anchor="ctr">
              <a:prstTxWarp prst="textNoShape">
                <a:avLst/>
              </a:prstTxWarp>
            </a:bodyPr>
            <a:lstStyle/>
            <a:p>
              <a:endParaRPr lang="en-GB"/>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29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29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921" grpId="0" autoUpdateAnimBg="0"/>
      <p:bldP spid="1232922" grpId="0" autoUpdateAnimBg="0"/>
    </p:bld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6930" name="Rectangle 2"/>
          <p:cNvSpPr>
            <a:spLocks noGrp="1" noChangeArrowheads="1"/>
          </p:cNvSpPr>
          <p:nvPr>
            <p:ph type="title"/>
          </p:nvPr>
        </p:nvSpPr>
        <p:spPr/>
        <p:txBody>
          <a:bodyPr/>
          <a:lstStyle/>
          <a:p>
            <a:r>
              <a:rPr lang="en-GB"/>
              <a:t>Adding interfaces to ISIS</a:t>
            </a:r>
          </a:p>
        </p:txBody>
      </p:sp>
      <p:sp>
        <p:nvSpPr>
          <p:cNvPr id="1276931" name="Rectangle 3"/>
          <p:cNvSpPr>
            <a:spLocks noGrp="1" noChangeArrowheads="1"/>
          </p:cNvSpPr>
          <p:nvPr>
            <p:ph type="body" idx="1"/>
          </p:nvPr>
        </p:nvSpPr>
        <p:spPr>
          <a:xfrm>
            <a:off x="655639" y="1781175"/>
            <a:ext cx="7940675" cy="4772025"/>
          </a:xfrm>
        </p:spPr>
        <p:txBody>
          <a:bodyPr/>
          <a:lstStyle/>
          <a:p>
            <a:r>
              <a:rPr lang="en-GB" sz="2400" dirty="0"/>
              <a:t>To activate ISIS on an interface:</a:t>
            </a:r>
          </a:p>
          <a:p>
            <a:pPr lvl="1"/>
            <a:r>
              <a:rPr lang="en-GB" sz="2000" b="1" dirty="0">
                <a:latin typeface="Courier New" charset="0"/>
              </a:rPr>
              <a:t>interface HSSI 4/0</a:t>
            </a:r>
          </a:p>
          <a:p>
            <a:pPr lvl="1"/>
            <a:r>
              <a:rPr lang="en-GB" sz="2000" b="1" dirty="0">
                <a:latin typeface="Courier New" charset="0"/>
              </a:rPr>
              <a:t> </a:t>
            </a:r>
            <a:r>
              <a:rPr lang="en-GB" sz="2000" b="1" dirty="0" err="1">
                <a:latin typeface="Courier New" charset="0"/>
              </a:rPr>
              <a:t>ip</a:t>
            </a:r>
            <a:r>
              <a:rPr lang="en-GB" sz="2000" b="1" dirty="0">
                <a:latin typeface="Courier New" charset="0"/>
              </a:rPr>
              <a:t> route </a:t>
            </a:r>
            <a:r>
              <a:rPr lang="en-GB" sz="2000" b="1" dirty="0" err="1" smtClean="0">
                <a:latin typeface="Courier New" charset="0"/>
              </a:rPr>
              <a:t>isis</a:t>
            </a:r>
            <a:endParaRPr lang="en-GB" sz="2000" b="1" dirty="0" smtClean="0">
              <a:latin typeface="Courier New" charset="0"/>
            </a:endParaRPr>
          </a:p>
          <a:p>
            <a:pPr lvl="1"/>
            <a:r>
              <a:rPr lang="en-GB" sz="2000" b="1" dirty="0">
                <a:latin typeface="Courier New" charset="0"/>
              </a:rPr>
              <a:t> </a:t>
            </a:r>
            <a:r>
              <a:rPr lang="en-GB" sz="2000" b="1" dirty="0" err="1">
                <a:latin typeface="Courier New" charset="0"/>
              </a:rPr>
              <a:t>isis</a:t>
            </a:r>
            <a:r>
              <a:rPr lang="en-GB" sz="2000" b="1" dirty="0">
                <a:latin typeface="Courier New" charset="0"/>
              </a:rPr>
              <a:t> circuit-type level-2</a:t>
            </a:r>
            <a:endParaRPr lang="en-GB" sz="2000" dirty="0"/>
          </a:p>
          <a:p>
            <a:r>
              <a:rPr lang="en-GB" sz="2400" dirty="0"/>
              <a:t>To disable ISIS on an interface:</a:t>
            </a:r>
          </a:p>
          <a:p>
            <a:pPr lvl="1"/>
            <a:r>
              <a:rPr lang="en-GB" sz="2000" b="1" dirty="0">
                <a:latin typeface="Courier New" charset="0"/>
              </a:rPr>
              <a:t>router </a:t>
            </a:r>
            <a:r>
              <a:rPr lang="en-GB" sz="2000" b="1" dirty="0" err="1" smtClean="0">
                <a:latin typeface="Courier New" charset="0"/>
              </a:rPr>
              <a:t>isis</a:t>
            </a:r>
            <a:endParaRPr lang="en-GB" sz="2000" b="1" dirty="0" smtClean="0">
              <a:latin typeface="Courier New" charset="0"/>
            </a:endParaRPr>
          </a:p>
          <a:p>
            <a:pPr lvl="1"/>
            <a:r>
              <a:rPr lang="en-GB" sz="2000" b="1" dirty="0">
                <a:latin typeface="Courier New" charset="0"/>
              </a:rPr>
              <a:t> passive-interface </a:t>
            </a:r>
            <a:r>
              <a:rPr lang="en-GB" sz="2000" b="1" dirty="0" err="1">
                <a:latin typeface="Courier New" charset="0"/>
              </a:rPr>
              <a:t>GigabitEthernet</a:t>
            </a:r>
            <a:r>
              <a:rPr lang="en-GB" sz="2000" b="1" dirty="0">
                <a:latin typeface="Courier New" charset="0"/>
              </a:rPr>
              <a:t> 0/0</a:t>
            </a:r>
          </a:p>
          <a:p>
            <a:pPr lvl="1"/>
            <a:r>
              <a:rPr lang="en-GB" sz="2000" dirty="0"/>
              <a:t>Disables CLNS on that interface</a:t>
            </a:r>
          </a:p>
          <a:p>
            <a:pPr lvl="1"/>
            <a:r>
              <a:rPr lang="en-GB" sz="2000" dirty="0"/>
              <a:t>Puts the interface subnet address into the LSDB</a:t>
            </a:r>
          </a:p>
          <a:p>
            <a:r>
              <a:rPr lang="en-GB" sz="2400" dirty="0"/>
              <a:t>No ISIS configuration on an interface</a:t>
            </a:r>
          </a:p>
          <a:p>
            <a:pPr lvl="1"/>
            <a:r>
              <a:rPr lang="en-GB" sz="2000" dirty="0"/>
              <a:t>No CLNS run on interface, no interface subnet in the LSDB</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noFill/>
          <a:ln/>
        </p:spPr>
        <p:txBody>
          <a:bodyPr/>
          <a:lstStyle/>
          <a:p>
            <a:pPr eaLnBrk="0" hangingPunct="0"/>
            <a:r>
              <a:rPr lang="en-US"/>
              <a:t>Routing Aspect #2</a:t>
            </a:r>
          </a:p>
        </p:txBody>
      </p:sp>
      <p:sp>
        <p:nvSpPr>
          <p:cNvPr id="163843" name="Rectangle 3"/>
          <p:cNvSpPr>
            <a:spLocks noGrp="1" noChangeArrowheads="1"/>
          </p:cNvSpPr>
          <p:nvPr>
            <p:ph type="body" idx="1"/>
          </p:nvPr>
        </p:nvSpPr>
        <p:spPr>
          <a:noFill/>
          <a:ln/>
        </p:spPr>
        <p:txBody>
          <a:bodyPr/>
          <a:lstStyle/>
          <a:p>
            <a:pPr eaLnBrk="0" hangingPunct="0"/>
            <a:r>
              <a:rPr lang="en-US"/>
              <a:t>Construction of a Forwarding Table</a:t>
            </a:r>
          </a:p>
          <a:p>
            <a:pPr lvl="1" eaLnBrk="0" hangingPunct="0"/>
            <a:r>
              <a:rPr lang="en-US"/>
              <a:t>synthesis of a single table from all the Routing Information Bases (RIBs)</a:t>
            </a:r>
          </a:p>
          <a:p>
            <a:pPr lvl="1" eaLnBrk="0" hangingPunct="0"/>
            <a:r>
              <a:rPr lang="en-US"/>
              <a:t>information about a destination subnet may be acquired multiple ways</a:t>
            </a:r>
          </a:p>
          <a:p>
            <a:pPr lvl="1" eaLnBrk="0" hangingPunct="0"/>
            <a:r>
              <a:rPr lang="en-US"/>
              <a:t>a precedence is defined among the RIBs to arbitrate conflicts on the same subnet</a:t>
            </a:r>
          </a:p>
          <a:p>
            <a:pPr lvl="1" eaLnBrk="0" hangingPunct="0"/>
            <a:r>
              <a:rPr lang="en-US"/>
              <a:t>Also called a Forwarding Information Base (FIB)</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77954" name="Rectangle 2"/>
          <p:cNvSpPr>
            <a:spLocks noGrp="1" noChangeArrowheads="1"/>
          </p:cNvSpPr>
          <p:nvPr>
            <p:ph type="title"/>
          </p:nvPr>
        </p:nvSpPr>
        <p:spPr/>
        <p:txBody>
          <a:bodyPr/>
          <a:lstStyle/>
          <a:p>
            <a:r>
              <a:rPr lang="en-GB"/>
              <a:t>Adding interfaces to ISIS</a:t>
            </a:r>
          </a:p>
        </p:txBody>
      </p:sp>
      <p:sp>
        <p:nvSpPr>
          <p:cNvPr id="1277955" name="Rectangle 3"/>
          <p:cNvSpPr>
            <a:spLocks noGrp="1" noChangeArrowheads="1"/>
          </p:cNvSpPr>
          <p:nvPr>
            <p:ph type="body" idx="1"/>
          </p:nvPr>
        </p:nvSpPr>
        <p:spPr>
          <a:xfrm>
            <a:off x="655639" y="1781175"/>
            <a:ext cx="7940675" cy="4772025"/>
          </a:xfrm>
        </p:spPr>
        <p:txBody>
          <a:bodyPr/>
          <a:lstStyle/>
          <a:p>
            <a:pPr>
              <a:lnSpc>
                <a:spcPct val="85000"/>
              </a:lnSpc>
            </a:pPr>
            <a:r>
              <a:rPr lang="en-GB" sz="2400" dirty="0"/>
              <a:t>Scaling ISIS: </a:t>
            </a:r>
            <a:r>
              <a:rPr lang="en-GB" sz="2000" b="1" dirty="0">
                <a:latin typeface="Courier New" charset="0"/>
              </a:rPr>
              <a:t>passive-interface default</a:t>
            </a:r>
            <a:endParaRPr lang="en-GB" sz="2400" dirty="0"/>
          </a:p>
          <a:p>
            <a:pPr lvl="1">
              <a:lnSpc>
                <a:spcPct val="85000"/>
              </a:lnSpc>
            </a:pPr>
            <a:r>
              <a:rPr lang="en-GB" sz="2000" dirty="0"/>
              <a:t>Disables ISIS processing on all interfaces apart from those marked as no-passive</a:t>
            </a:r>
          </a:p>
          <a:p>
            <a:pPr lvl="1">
              <a:lnSpc>
                <a:spcPct val="85000"/>
              </a:lnSpc>
            </a:pPr>
            <a:r>
              <a:rPr lang="en-GB" sz="2000" dirty="0"/>
              <a:t>Places all IP addresses of all connected interfaces into ISIS</a:t>
            </a:r>
          </a:p>
          <a:p>
            <a:pPr lvl="1">
              <a:lnSpc>
                <a:spcPct val="85000"/>
              </a:lnSpc>
            </a:pPr>
            <a:r>
              <a:rPr lang="en-GB" sz="2000" dirty="0"/>
              <a:t>Must be at least one non-passive interface:</a:t>
            </a:r>
          </a:p>
          <a:p>
            <a:pPr lvl="1">
              <a:lnSpc>
                <a:spcPct val="85000"/>
              </a:lnSpc>
            </a:pPr>
            <a:endParaRPr lang="en-GB" sz="2000" dirty="0"/>
          </a:p>
          <a:p>
            <a:pPr lvl="1">
              <a:lnSpc>
                <a:spcPct val="85000"/>
              </a:lnSpc>
            </a:pPr>
            <a:r>
              <a:rPr lang="en-GB" sz="2000" b="1" dirty="0">
                <a:latin typeface="Courier New" charset="0"/>
              </a:rPr>
              <a:t>router </a:t>
            </a:r>
            <a:r>
              <a:rPr lang="en-GB" sz="2000" b="1" dirty="0" err="1">
                <a:latin typeface="Courier New" charset="0"/>
              </a:rPr>
              <a:t>isis</a:t>
            </a:r>
            <a:r>
              <a:rPr lang="en-GB" sz="2000" b="1" dirty="0" smtClean="0">
                <a:latin typeface="Courier New" charset="0"/>
              </a:rPr>
              <a:t> </a:t>
            </a:r>
          </a:p>
          <a:p>
            <a:pPr lvl="1">
              <a:lnSpc>
                <a:spcPct val="85000"/>
              </a:lnSpc>
            </a:pPr>
            <a:r>
              <a:rPr lang="en-GB" sz="2000" b="1" dirty="0">
                <a:latin typeface="Courier New" charset="0"/>
              </a:rPr>
              <a:t> passive-interface default</a:t>
            </a:r>
          </a:p>
          <a:p>
            <a:pPr lvl="1">
              <a:lnSpc>
                <a:spcPct val="85000"/>
              </a:lnSpc>
            </a:pPr>
            <a:r>
              <a:rPr lang="en-GB" sz="2000" b="1" dirty="0">
                <a:latin typeface="Courier New" charset="0"/>
              </a:rPr>
              <a:t> no passive-interface </a:t>
            </a:r>
            <a:r>
              <a:rPr lang="en-GB" sz="2000" b="1" dirty="0" err="1">
                <a:latin typeface="Courier New" charset="0"/>
              </a:rPr>
              <a:t>GigabitEthernet</a:t>
            </a:r>
            <a:r>
              <a:rPr lang="en-GB" sz="2000" b="1" dirty="0">
                <a:latin typeface="Courier New" charset="0"/>
              </a:rPr>
              <a:t> 0/0</a:t>
            </a:r>
          </a:p>
          <a:p>
            <a:pPr lvl="1">
              <a:lnSpc>
                <a:spcPct val="85000"/>
              </a:lnSpc>
            </a:pPr>
            <a:r>
              <a:rPr lang="en-GB" sz="2000" b="1" dirty="0">
                <a:latin typeface="Courier New" charset="0"/>
              </a:rPr>
              <a:t>interface </a:t>
            </a:r>
            <a:r>
              <a:rPr lang="en-GB" sz="2000" b="1" dirty="0" err="1">
                <a:latin typeface="Courier New" charset="0"/>
              </a:rPr>
              <a:t>GigabitEthernet</a:t>
            </a:r>
            <a:r>
              <a:rPr lang="en-GB" sz="2000" b="1" dirty="0">
                <a:latin typeface="Courier New" charset="0"/>
              </a:rPr>
              <a:t> 0/0</a:t>
            </a:r>
          </a:p>
          <a:p>
            <a:pPr lvl="1">
              <a:lnSpc>
                <a:spcPct val="85000"/>
              </a:lnSpc>
            </a:pPr>
            <a:r>
              <a:rPr lang="en-GB" sz="2000" b="1" dirty="0">
                <a:latin typeface="Courier New" charset="0"/>
              </a:rPr>
              <a:t> </a:t>
            </a:r>
            <a:r>
              <a:rPr lang="en-GB" sz="2000" b="1" dirty="0" err="1">
                <a:latin typeface="Courier New" charset="0"/>
              </a:rPr>
              <a:t>ip</a:t>
            </a:r>
            <a:r>
              <a:rPr lang="en-GB" sz="2000" b="1" dirty="0">
                <a:latin typeface="Courier New" charset="0"/>
              </a:rPr>
              <a:t> router </a:t>
            </a:r>
            <a:r>
              <a:rPr lang="en-GB" sz="2000" b="1" dirty="0" err="1" smtClean="0">
                <a:latin typeface="Courier New" charset="0"/>
              </a:rPr>
              <a:t>isis</a:t>
            </a:r>
            <a:endParaRPr lang="en-GB" sz="2000" b="1" dirty="0" smtClean="0">
              <a:latin typeface="Courier New" charset="0"/>
            </a:endParaRPr>
          </a:p>
          <a:p>
            <a:pPr lvl="1">
              <a:lnSpc>
                <a:spcPct val="85000"/>
              </a:lnSpc>
            </a:pPr>
            <a:r>
              <a:rPr lang="en-GB" sz="2000" b="1" dirty="0">
                <a:latin typeface="Courier New" charset="0"/>
              </a:rPr>
              <a:t> </a:t>
            </a:r>
            <a:r>
              <a:rPr lang="en-GB" sz="2000" b="1" dirty="0" err="1">
                <a:latin typeface="Courier New" charset="0"/>
              </a:rPr>
              <a:t>isis</a:t>
            </a:r>
            <a:r>
              <a:rPr lang="en-GB" sz="2000" b="1" dirty="0">
                <a:latin typeface="Courier New" charset="0"/>
              </a:rPr>
              <a:t> metric 1 level-2</a:t>
            </a:r>
            <a:endParaRPr lang="en-GB" sz="2000" dirty="0"/>
          </a:p>
        </p:txBody>
      </p:sp>
    </p:spTree>
  </p:cSld>
  <p:clrMapOvr>
    <a:masterClrMapping/>
  </p:clrMapOvr>
  <p:transition/>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lstStyle/>
          <a:p>
            <a:r>
              <a:rPr lang="en-GB"/>
              <a:t>Network Design Issues</a:t>
            </a:r>
          </a:p>
        </p:txBody>
      </p:sp>
      <p:sp>
        <p:nvSpPr>
          <p:cNvPr id="1257475" name="Rectangle 3"/>
          <p:cNvSpPr>
            <a:spLocks noGrp="1" noChangeArrowheads="1"/>
          </p:cNvSpPr>
          <p:nvPr>
            <p:ph type="body" idx="1"/>
          </p:nvPr>
        </p:nvSpPr>
        <p:spPr/>
        <p:txBody>
          <a:bodyPr/>
          <a:lstStyle/>
          <a:p>
            <a:r>
              <a:rPr lang="en-GB" sz="2400"/>
              <a:t>As in all IP network designs, the key issue is the addressing lay-out</a:t>
            </a:r>
          </a:p>
          <a:p>
            <a:r>
              <a:rPr lang="en-GB" sz="2400"/>
              <a:t>ISIS supports a large number of routers in a single area</a:t>
            </a:r>
          </a:p>
          <a:p>
            <a:r>
              <a:rPr lang="en-GB" sz="2400"/>
              <a:t>When using areas, use summary-addresses</a:t>
            </a:r>
          </a:p>
          <a:p>
            <a:r>
              <a:rPr lang="en-GB" sz="2400"/>
              <a:t>&gt;400 routers in the backbone is quite doable</a:t>
            </a:r>
          </a:p>
          <a:p>
            <a:endParaRPr lang="en-GB" sz="2400"/>
          </a:p>
          <a:p>
            <a:endParaRPr lang="en-GB" sz="2400"/>
          </a:p>
          <a:p>
            <a:endParaRPr lang="en-GB" sz="2400"/>
          </a:p>
        </p:txBody>
      </p:sp>
    </p:spTree>
  </p:cSld>
  <p:clrMapOvr>
    <a:masterClrMapping/>
  </p:clrMapOvr>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lstStyle/>
          <a:p>
            <a:r>
              <a:rPr lang="en-US" smtClean="0"/>
              <a:t>Border Gateway Protocol</a:t>
            </a:r>
            <a:endParaRPr lang="en-US" dirty="0"/>
          </a:p>
        </p:txBody>
      </p:sp>
      <p:sp>
        <p:nvSpPr>
          <p:cNvPr id="6" name="Rectangle 4"/>
          <p:cNvSpPr txBox="1">
            <a:spLocks noChangeArrowheads="1"/>
          </p:cNvSpPr>
          <p:nvPr/>
        </p:nvSpPr>
        <p:spPr bwMode="auto">
          <a:xfrm>
            <a:off x="668074" y="3595136"/>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US"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Introduction</a:t>
            </a:r>
            <a:endParaRPr kumimoji="0" lang="en-US" sz="4400" b="0" i="0" u="none" strike="noStrike" kern="0" cap="none" spc="0" normalizeH="0" baseline="0" noProof="0" dirty="0">
              <a:ln>
                <a:noFill/>
              </a:ln>
              <a:solidFill>
                <a:schemeClr val="accent6">
                  <a:lumMod val="40000"/>
                  <a:lumOff val="60000"/>
                </a:schemeClr>
              </a:solidFill>
              <a:effectLst/>
              <a:uLnTx/>
              <a:uFillTx/>
              <a:latin typeface="+mj-lt"/>
              <a:ea typeface="+mj-ea"/>
              <a:cs typeface="+mj-cs"/>
            </a:endParaRP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06" name="Content Placeholder 505"/>
          <p:cNvSpPr>
            <a:spLocks noGrp="1"/>
          </p:cNvSpPr>
          <p:nvPr>
            <p:ph idx="1"/>
          </p:nvPr>
        </p:nvSpPr>
        <p:spPr>
          <a:xfrm>
            <a:off x="533401" y="1662759"/>
            <a:ext cx="7772400" cy="4648200"/>
          </a:xfrm>
        </p:spPr>
        <p:txBody>
          <a:bodyPr/>
          <a:lstStyle/>
          <a:p>
            <a:endParaRPr lang="en-GB"/>
          </a:p>
        </p:txBody>
      </p:sp>
      <p:pic>
        <p:nvPicPr>
          <p:cNvPr id="15362" name="Picture 2"/>
          <p:cNvPicPr>
            <a:picLocks noChangeAspect="1" noChangeArrowheads="1"/>
          </p:cNvPicPr>
          <p:nvPr/>
        </p:nvPicPr>
        <p:blipFill>
          <a:blip r:embed="rId3"/>
          <a:srcRect/>
          <a:stretch>
            <a:fillRect/>
          </a:stretch>
        </p:blipFill>
        <p:spPr bwMode="auto">
          <a:xfrm>
            <a:off x="6477000" y="0"/>
            <a:ext cx="2438400" cy="936625"/>
          </a:xfrm>
          <a:prstGeom prst="rect">
            <a:avLst/>
          </a:prstGeom>
          <a:noFill/>
          <a:ln w="9525">
            <a:noFill/>
            <a:miter lim="800000"/>
            <a:headEnd/>
            <a:tailEnd/>
          </a:ln>
          <a:effectLst/>
        </p:spPr>
      </p:pic>
      <p:sp>
        <p:nvSpPr>
          <p:cNvPr id="15363" name="Freeform 3"/>
          <p:cNvSpPr>
            <a:spLocks/>
          </p:cNvSpPr>
          <p:nvPr/>
        </p:nvSpPr>
        <p:spPr bwMode="auto">
          <a:xfrm>
            <a:off x="547688" y="3485209"/>
            <a:ext cx="7639050" cy="2862263"/>
          </a:xfrm>
          <a:custGeom>
            <a:avLst/>
            <a:gdLst/>
            <a:ahLst/>
            <a:cxnLst>
              <a:cxn ang="0">
                <a:pos x="61" y="62"/>
              </a:cxn>
              <a:cxn ang="0">
                <a:pos x="102" y="265"/>
              </a:cxn>
              <a:cxn ang="0">
                <a:pos x="203" y="350"/>
              </a:cxn>
              <a:cxn ang="0">
                <a:pos x="259" y="387"/>
              </a:cxn>
              <a:cxn ang="0">
                <a:pos x="377" y="556"/>
              </a:cxn>
              <a:cxn ang="0">
                <a:pos x="1490" y="912"/>
              </a:cxn>
              <a:cxn ang="0">
                <a:pos x="1527" y="961"/>
              </a:cxn>
              <a:cxn ang="0">
                <a:pos x="1639" y="1080"/>
              </a:cxn>
              <a:cxn ang="0">
                <a:pos x="1679" y="1163"/>
              </a:cxn>
              <a:cxn ang="0">
                <a:pos x="1770" y="1316"/>
              </a:cxn>
              <a:cxn ang="0">
                <a:pos x="1864" y="1283"/>
              </a:cxn>
              <a:cxn ang="0">
                <a:pos x="1964" y="1234"/>
              </a:cxn>
              <a:cxn ang="0">
                <a:pos x="2021" y="1262"/>
              </a:cxn>
              <a:cxn ang="0">
                <a:pos x="2124" y="1426"/>
              </a:cxn>
              <a:cxn ang="0">
                <a:pos x="2170" y="1496"/>
              </a:cxn>
              <a:cxn ang="0">
                <a:pos x="2222" y="1618"/>
              </a:cxn>
              <a:cxn ang="0">
                <a:pos x="2258" y="1701"/>
              </a:cxn>
              <a:cxn ang="0">
                <a:pos x="2345" y="1763"/>
              </a:cxn>
              <a:cxn ang="0">
                <a:pos x="2465" y="1799"/>
              </a:cxn>
              <a:cxn ang="0">
                <a:pos x="2492" y="1748"/>
              </a:cxn>
              <a:cxn ang="0">
                <a:pos x="2479" y="1579"/>
              </a:cxn>
              <a:cxn ang="0">
                <a:pos x="2538" y="1496"/>
              </a:cxn>
              <a:cxn ang="0">
                <a:pos x="2621" y="1435"/>
              </a:cxn>
              <a:cxn ang="0">
                <a:pos x="2739" y="1337"/>
              </a:cxn>
              <a:cxn ang="0">
                <a:pos x="2766" y="1314"/>
              </a:cxn>
              <a:cxn ang="0">
                <a:pos x="2866" y="1270"/>
              </a:cxn>
              <a:cxn ang="0">
                <a:pos x="3099" y="1296"/>
              </a:cxn>
              <a:cxn ang="0">
                <a:pos x="3113" y="1272"/>
              </a:cxn>
              <a:cxn ang="0">
                <a:pos x="3167" y="1319"/>
              </a:cxn>
              <a:cxn ang="0">
                <a:pos x="3332" y="1314"/>
              </a:cxn>
              <a:cxn ang="0">
                <a:pos x="3379" y="1296"/>
              </a:cxn>
              <a:cxn ang="0">
                <a:pos x="3415" y="1262"/>
              </a:cxn>
              <a:cxn ang="0">
                <a:pos x="3393" y="1218"/>
              </a:cxn>
              <a:cxn ang="0">
                <a:pos x="3452" y="1155"/>
              </a:cxn>
              <a:cxn ang="0">
                <a:pos x="3744" y="1147"/>
              </a:cxn>
              <a:cxn ang="0">
                <a:pos x="3900" y="1197"/>
              </a:cxn>
              <a:cxn ang="0">
                <a:pos x="4011" y="1161"/>
              </a:cxn>
              <a:cxn ang="0">
                <a:pos x="4106" y="1249"/>
              </a:cxn>
              <a:cxn ang="0">
                <a:pos x="4170" y="1438"/>
              </a:cxn>
              <a:cxn ang="0">
                <a:pos x="4211" y="1498"/>
              </a:cxn>
              <a:cxn ang="0">
                <a:pos x="4240" y="1553"/>
              </a:cxn>
              <a:cxn ang="0">
                <a:pos x="4291" y="1587"/>
              </a:cxn>
              <a:cxn ang="0">
                <a:pos x="4373" y="1692"/>
              </a:cxn>
              <a:cxn ang="0">
                <a:pos x="4417" y="1756"/>
              </a:cxn>
              <a:cxn ang="0">
                <a:pos x="4512" y="1724"/>
              </a:cxn>
              <a:cxn ang="0">
                <a:pos x="4528" y="1669"/>
              </a:cxn>
              <a:cxn ang="0">
                <a:pos x="4512" y="1508"/>
              </a:cxn>
              <a:cxn ang="0">
                <a:pos x="4424" y="1368"/>
              </a:cxn>
              <a:cxn ang="0">
                <a:pos x="4373" y="1251"/>
              </a:cxn>
              <a:cxn ang="0">
                <a:pos x="4294" y="1111"/>
              </a:cxn>
              <a:cxn ang="0">
                <a:pos x="4270" y="974"/>
              </a:cxn>
              <a:cxn ang="0">
                <a:pos x="4294" y="816"/>
              </a:cxn>
              <a:cxn ang="0">
                <a:pos x="4403" y="701"/>
              </a:cxn>
              <a:cxn ang="0">
                <a:pos x="4486" y="593"/>
              </a:cxn>
              <a:cxn ang="0">
                <a:pos x="4600" y="446"/>
              </a:cxn>
              <a:cxn ang="0">
                <a:pos x="4680" y="348"/>
              </a:cxn>
              <a:cxn ang="0">
                <a:pos x="4770" y="260"/>
              </a:cxn>
              <a:cxn ang="0">
                <a:pos x="4779" y="192"/>
              </a:cxn>
              <a:cxn ang="0">
                <a:pos x="4768" y="99"/>
              </a:cxn>
            </a:cxnLst>
            <a:rect l="0" t="0" r="r" b="b"/>
            <a:pathLst>
              <a:path w="4812" h="1803">
                <a:moveTo>
                  <a:pt x="0" y="0"/>
                </a:moveTo>
                <a:lnTo>
                  <a:pt x="3" y="8"/>
                </a:lnTo>
                <a:lnTo>
                  <a:pt x="8" y="12"/>
                </a:lnTo>
                <a:lnTo>
                  <a:pt x="9" y="18"/>
                </a:lnTo>
                <a:lnTo>
                  <a:pt x="11" y="23"/>
                </a:lnTo>
                <a:lnTo>
                  <a:pt x="17" y="28"/>
                </a:lnTo>
                <a:lnTo>
                  <a:pt x="22" y="31"/>
                </a:lnTo>
                <a:lnTo>
                  <a:pt x="27" y="31"/>
                </a:lnTo>
                <a:lnTo>
                  <a:pt x="32" y="31"/>
                </a:lnTo>
                <a:lnTo>
                  <a:pt x="38" y="31"/>
                </a:lnTo>
                <a:lnTo>
                  <a:pt x="46" y="34"/>
                </a:lnTo>
                <a:lnTo>
                  <a:pt x="54" y="39"/>
                </a:lnTo>
                <a:lnTo>
                  <a:pt x="59" y="49"/>
                </a:lnTo>
                <a:lnTo>
                  <a:pt x="61" y="57"/>
                </a:lnTo>
                <a:lnTo>
                  <a:pt x="61" y="62"/>
                </a:lnTo>
                <a:lnTo>
                  <a:pt x="56" y="68"/>
                </a:lnTo>
                <a:lnTo>
                  <a:pt x="49" y="68"/>
                </a:lnTo>
                <a:lnTo>
                  <a:pt x="41" y="68"/>
                </a:lnTo>
                <a:lnTo>
                  <a:pt x="38" y="70"/>
                </a:lnTo>
                <a:lnTo>
                  <a:pt x="37" y="76"/>
                </a:lnTo>
                <a:lnTo>
                  <a:pt x="37" y="80"/>
                </a:lnTo>
                <a:lnTo>
                  <a:pt x="38" y="101"/>
                </a:lnTo>
                <a:lnTo>
                  <a:pt x="49" y="124"/>
                </a:lnTo>
                <a:lnTo>
                  <a:pt x="59" y="150"/>
                </a:lnTo>
                <a:lnTo>
                  <a:pt x="70" y="176"/>
                </a:lnTo>
                <a:lnTo>
                  <a:pt x="78" y="203"/>
                </a:lnTo>
                <a:lnTo>
                  <a:pt x="83" y="223"/>
                </a:lnTo>
                <a:lnTo>
                  <a:pt x="88" y="238"/>
                </a:lnTo>
                <a:lnTo>
                  <a:pt x="93" y="252"/>
                </a:lnTo>
                <a:lnTo>
                  <a:pt x="102" y="265"/>
                </a:lnTo>
                <a:lnTo>
                  <a:pt x="112" y="275"/>
                </a:lnTo>
                <a:lnTo>
                  <a:pt x="125" y="283"/>
                </a:lnTo>
                <a:lnTo>
                  <a:pt x="137" y="291"/>
                </a:lnTo>
                <a:lnTo>
                  <a:pt x="149" y="296"/>
                </a:lnTo>
                <a:lnTo>
                  <a:pt x="161" y="302"/>
                </a:lnTo>
                <a:lnTo>
                  <a:pt x="171" y="306"/>
                </a:lnTo>
                <a:lnTo>
                  <a:pt x="179" y="308"/>
                </a:lnTo>
                <a:lnTo>
                  <a:pt x="186" y="314"/>
                </a:lnTo>
                <a:lnTo>
                  <a:pt x="189" y="319"/>
                </a:lnTo>
                <a:lnTo>
                  <a:pt x="190" y="325"/>
                </a:lnTo>
                <a:lnTo>
                  <a:pt x="193" y="330"/>
                </a:lnTo>
                <a:lnTo>
                  <a:pt x="195" y="334"/>
                </a:lnTo>
                <a:lnTo>
                  <a:pt x="198" y="342"/>
                </a:lnTo>
                <a:lnTo>
                  <a:pt x="200" y="348"/>
                </a:lnTo>
                <a:lnTo>
                  <a:pt x="203" y="350"/>
                </a:lnTo>
                <a:lnTo>
                  <a:pt x="203" y="356"/>
                </a:lnTo>
                <a:lnTo>
                  <a:pt x="206" y="356"/>
                </a:lnTo>
                <a:lnTo>
                  <a:pt x="208" y="359"/>
                </a:lnTo>
                <a:lnTo>
                  <a:pt x="211" y="359"/>
                </a:lnTo>
                <a:lnTo>
                  <a:pt x="216" y="361"/>
                </a:lnTo>
                <a:lnTo>
                  <a:pt x="218" y="361"/>
                </a:lnTo>
                <a:lnTo>
                  <a:pt x="222" y="361"/>
                </a:lnTo>
                <a:lnTo>
                  <a:pt x="227" y="361"/>
                </a:lnTo>
                <a:lnTo>
                  <a:pt x="232" y="361"/>
                </a:lnTo>
                <a:lnTo>
                  <a:pt x="237" y="364"/>
                </a:lnTo>
                <a:lnTo>
                  <a:pt x="240" y="367"/>
                </a:lnTo>
                <a:lnTo>
                  <a:pt x="245" y="368"/>
                </a:lnTo>
                <a:lnTo>
                  <a:pt x="250" y="373"/>
                </a:lnTo>
                <a:lnTo>
                  <a:pt x="254" y="379"/>
                </a:lnTo>
                <a:lnTo>
                  <a:pt x="259" y="387"/>
                </a:lnTo>
                <a:lnTo>
                  <a:pt x="264" y="395"/>
                </a:lnTo>
                <a:lnTo>
                  <a:pt x="272" y="405"/>
                </a:lnTo>
                <a:lnTo>
                  <a:pt x="281" y="415"/>
                </a:lnTo>
                <a:lnTo>
                  <a:pt x="288" y="423"/>
                </a:lnTo>
                <a:lnTo>
                  <a:pt x="301" y="433"/>
                </a:lnTo>
                <a:lnTo>
                  <a:pt x="313" y="444"/>
                </a:lnTo>
                <a:lnTo>
                  <a:pt x="328" y="455"/>
                </a:lnTo>
                <a:lnTo>
                  <a:pt x="341" y="464"/>
                </a:lnTo>
                <a:lnTo>
                  <a:pt x="352" y="475"/>
                </a:lnTo>
                <a:lnTo>
                  <a:pt x="357" y="486"/>
                </a:lnTo>
                <a:lnTo>
                  <a:pt x="365" y="495"/>
                </a:lnTo>
                <a:lnTo>
                  <a:pt x="368" y="509"/>
                </a:lnTo>
                <a:lnTo>
                  <a:pt x="370" y="522"/>
                </a:lnTo>
                <a:lnTo>
                  <a:pt x="371" y="537"/>
                </a:lnTo>
                <a:lnTo>
                  <a:pt x="377" y="556"/>
                </a:lnTo>
                <a:lnTo>
                  <a:pt x="379" y="571"/>
                </a:lnTo>
                <a:lnTo>
                  <a:pt x="384" y="587"/>
                </a:lnTo>
                <a:lnTo>
                  <a:pt x="387" y="597"/>
                </a:lnTo>
                <a:lnTo>
                  <a:pt x="392" y="605"/>
                </a:lnTo>
                <a:lnTo>
                  <a:pt x="394" y="610"/>
                </a:lnTo>
                <a:lnTo>
                  <a:pt x="397" y="616"/>
                </a:lnTo>
                <a:lnTo>
                  <a:pt x="397" y="618"/>
                </a:lnTo>
                <a:lnTo>
                  <a:pt x="400" y="618"/>
                </a:lnTo>
                <a:lnTo>
                  <a:pt x="615" y="618"/>
                </a:lnTo>
                <a:lnTo>
                  <a:pt x="615" y="670"/>
                </a:lnTo>
                <a:lnTo>
                  <a:pt x="1085" y="940"/>
                </a:lnTo>
                <a:lnTo>
                  <a:pt x="1306" y="940"/>
                </a:lnTo>
                <a:lnTo>
                  <a:pt x="1306" y="909"/>
                </a:lnTo>
                <a:lnTo>
                  <a:pt x="1490" y="909"/>
                </a:lnTo>
                <a:lnTo>
                  <a:pt x="1490" y="912"/>
                </a:lnTo>
                <a:lnTo>
                  <a:pt x="1492" y="912"/>
                </a:lnTo>
                <a:lnTo>
                  <a:pt x="1492" y="915"/>
                </a:lnTo>
                <a:lnTo>
                  <a:pt x="1495" y="915"/>
                </a:lnTo>
                <a:lnTo>
                  <a:pt x="1495" y="916"/>
                </a:lnTo>
                <a:lnTo>
                  <a:pt x="1499" y="921"/>
                </a:lnTo>
                <a:lnTo>
                  <a:pt x="1501" y="927"/>
                </a:lnTo>
                <a:lnTo>
                  <a:pt x="1506" y="929"/>
                </a:lnTo>
                <a:lnTo>
                  <a:pt x="1509" y="935"/>
                </a:lnTo>
                <a:lnTo>
                  <a:pt x="1509" y="940"/>
                </a:lnTo>
                <a:lnTo>
                  <a:pt x="1509" y="946"/>
                </a:lnTo>
                <a:lnTo>
                  <a:pt x="1511" y="950"/>
                </a:lnTo>
                <a:lnTo>
                  <a:pt x="1511" y="952"/>
                </a:lnTo>
                <a:lnTo>
                  <a:pt x="1514" y="955"/>
                </a:lnTo>
                <a:lnTo>
                  <a:pt x="1522" y="958"/>
                </a:lnTo>
                <a:lnTo>
                  <a:pt x="1527" y="961"/>
                </a:lnTo>
                <a:lnTo>
                  <a:pt x="1530" y="963"/>
                </a:lnTo>
                <a:lnTo>
                  <a:pt x="1538" y="966"/>
                </a:lnTo>
                <a:lnTo>
                  <a:pt x="1541" y="969"/>
                </a:lnTo>
                <a:lnTo>
                  <a:pt x="1546" y="974"/>
                </a:lnTo>
                <a:lnTo>
                  <a:pt x="1551" y="979"/>
                </a:lnTo>
                <a:lnTo>
                  <a:pt x="1556" y="986"/>
                </a:lnTo>
                <a:lnTo>
                  <a:pt x="1560" y="997"/>
                </a:lnTo>
                <a:lnTo>
                  <a:pt x="1568" y="1008"/>
                </a:lnTo>
                <a:lnTo>
                  <a:pt x="1578" y="1017"/>
                </a:lnTo>
                <a:lnTo>
                  <a:pt x="1587" y="1028"/>
                </a:lnTo>
                <a:lnTo>
                  <a:pt x="1597" y="1039"/>
                </a:lnTo>
                <a:lnTo>
                  <a:pt x="1610" y="1048"/>
                </a:lnTo>
                <a:lnTo>
                  <a:pt x="1619" y="1059"/>
                </a:lnTo>
                <a:lnTo>
                  <a:pt x="1629" y="1070"/>
                </a:lnTo>
                <a:lnTo>
                  <a:pt x="1639" y="1080"/>
                </a:lnTo>
                <a:lnTo>
                  <a:pt x="1644" y="1088"/>
                </a:lnTo>
                <a:lnTo>
                  <a:pt x="1648" y="1093"/>
                </a:lnTo>
                <a:lnTo>
                  <a:pt x="1653" y="1099"/>
                </a:lnTo>
                <a:lnTo>
                  <a:pt x="1656" y="1101"/>
                </a:lnTo>
                <a:lnTo>
                  <a:pt x="1656" y="1107"/>
                </a:lnTo>
                <a:lnTo>
                  <a:pt x="1658" y="1111"/>
                </a:lnTo>
                <a:lnTo>
                  <a:pt x="1658" y="1116"/>
                </a:lnTo>
                <a:lnTo>
                  <a:pt x="1661" y="1127"/>
                </a:lnTo>
                <a:lnTo>
                  <a:pt x="1663" y="1135"/>
                </a:lnTo>
                <a:lnTo>
                  <a:pt x="1666" y="1142"/>
                </a:lnTo>
                <a:lnTo>
                  <a:pt x="1668" y="1145"/>
                </a:lnTo>
                <a:lnTo>
                  <a:pt x="1671" y="1150"/>
                </a:lnTo>
                <a:lnTo>
                  <a:pt x="1676" y="1153"/>
                </a:lnTo>
                <a:lnTo>
                  <a:pt x="1679" y="1158"/>
                </a:lnTo>
                <a:lnTo>
                  <a:pt x="1679" y="1163"/>
                </a:lnTo>
                <a:lnTo>
                  <a:pt x="1679" y="1169"/>
                </a:lnTo>
                <a:lnTo>
                  <a:pt x="1680" y="1178"/>
                </a:lnTo>
                <a:lnTo>
                  <a:pt x="1680" y="1189"/>
                </a:lnTo>
                <a:lnTo>
                  <a:pt x="1682" y="1200"/>
                </a:lnTo>
                <a:lnTo>
                  <a:pt x="1685" y="1212"/>
                </a:lnTo>
                <a:lnTo>
                  <a:pt x="1687" y="1223"/>
                </a:lnTo>
                <a:lnTo>
                  <a:pt x="1693" y="1237"/>
                </a:lnTo>
                <a:lnTo>
                  <a:pt x="1698" y="1249"/>
                </a:lnTo>
                <a:lnTo>
                  <a:pt x="1705" y="1260"/>
                </a:lnTo>
                <a:lnTo>
                  <a:pt x="1712" y="1270"/>
                </a:lnTo>
                <a:lnTo>
                  <a:pt x="1722" y="1280"/>
                </a:lnTo>
                <a:lnTo>
                  <a:pt x="1735" y="1288"/>
                </a:lnTo>
                <a:lnTo>
                  <a:pt x="1746" y="1299"/>
                </a:lnTo>
                <a:lnTo>
                  <a:pt x="1759" y="1306"/>
                </a:lnTo>
                <a:lnTo>
                  <a:pt x="1770" y="1316"/>
                </a:lnTo>
                <a:lnTo>
                  <a:pt x="1783" y="1324"/>
                </a:lnTo>
                <a:lnTo>
                  <a:pt x="1793" y="1333"/>
                </a:lnTo>
                <a:lnTo>
                  <a:pt x="1802" y="1337"/>
                </a:lnTo>
                <a:lnTo>
                  <a:pt x="1810" y="1342"/>
                </a:lnTo>
                <a:lnTo>
                  <a:pt x="1818" y="1345"/>
                </a:lnTo>
                <a:lnTo>
                  <a:pt x="1825" y="1345"/>
                </a:lnTo>
                <a:lnTo>
                  <a:pt x="1830" y="1342"/>
                </a:lnTo>
                <a:lnTo>
                  <a:pt x="1837" y="1339"/>
                </a:lnTo>
                <a:lnTo>
                  <a:pt x="1842" y="1335"/>
                </a:lnTo>
                <a:lnTo>
                  <a:pt x="1847" y="1327"/>
                </a:lnTo>
                <a:lnTo>
                  <a:pt x="1852" y="1319"/>
                </a:lnTo>
                <a:lnTo>
                  <a:pt x="1857" y="1308"/>
                </a:lnTo>
                <a:lnTo>
                  <a:pt x="1860" y="1301"/>
                </a:lnTo>
                <a:lnTo>
                  <a:pt x="1861" y="1293"/>
                </a:lnTo>
                <a:lnTo>
                  <a:pt x="1864" y="1283"/>
                </a:lnTo>
                <a:lnTo>
                  <a:pt x="1866" y="1274"/>
                </a:lnTo>
                <a:lnTo>
                  <a:pt x="1869" y="1268"/>
                </a:lnTo>
                <a:lnTo>
                  <a:pt x="1869" y="1260"/>
                </a:lnTo>
                <a:lnTo>
                  <a:pt x="1874" y="1251"/>
                </a:lnTo>
                <a:lnTo>
                  <a:pt x="1879" y="1246"/>
                </a:lnTo>
                <a:lnTo>
                  <a:pt x="1884" y="1241"/>
                </a:lnTo>
                <a:lnTo>
                  <a:pt x="1893" y="1239"/>
                </a:lnTo>
                <a:lnTo>
                  <a:pt x="1903" y="1237"/>
                </a:lnTo>
                <a:lnTo>
                  <a:pt x="1913" y="1237"/>
                </a:lnTo>
                <a:lnTo>
                  <a:pt x="1925" y="1234"/>
                </a:lnTo>
                <a:lnTo>
                  <a:pt x="1935" y="1234"/>
                </a:lnTo>
                <a:lnTo>
                  <a:pt x="1948" y="1234"/>
                </a:lnTo>
                <a:lnTo>
                  <a:pt x="1954" y="1234"/>
                </a:lnTo>
                <a:lnTo>
                  <a:pt x="1962" y="1234"/>
                </a:lnTo>
                <a:lnTo>
                  <a:pt x="1964" y="1234"/>
                </a:lnTo>
                <a:lnTo>
                  <a:pt x="1967" y="1234"/>
                </a:lnTo>
                <a:lnTo>
                  <a:pt x="1970" y="1237"/>
                </a:lnTo>
                <a:lnTo>
                  <a:pt x="1975" y="1239"/>
                </a:lnTo>
                <a:lnTo>
                  <a:pt x="1977" y="1246"/>
                </a:lnTo>
                <a:lnTo>
                  <a:pt x="1982" y="1251"/>
                </a:lnTo>
                <a:lnTo>
                  <a:pt x="1984" y="1254"/>
                </a:lnTo>
                <a:lnTo>
                  <a:pt x="1986" y="1257"/>
                </a:lnTo>
                <a:lnTo>
                  <a:pt x="1989" y="1260"/>
                </a:lnTo>
                <a:lnTo>
                  <a:pt x="1991" y="1260"/>
                </a:lnTo>
                <a:lnTo>
                  <a:pt x="1996" y="1260"/>
                </a:lnTo>
                <a:lnTo>
                  <a:pt x="1999" y="1260"/>
                </a:lnTo>
                <a:lnTo>
                  <a:pt x="2007" y="1260"/>
                </a:lnTo>
                <a:lnTo>
                  <a:pt x="2012" y="1260"/>
                </a:lnTo>
                <a:lnTo>
                  <a:pt x="2016" y="1260"/>
                </a:lnTo>
                <a:lnTo>
                  <a:pt x="2021" y="1262"/>
                </a:lnTo>
                <a:lnTo>
                  <a:pt x="2026" y="1265"/>
                </a:lnTo>
                <a:lnTo>
                  <a:pt x="2031" y="1268"/>
                </a:lnTo>
                <a:lnTo>
                  <a:pt x="2036" y="1272"/>
                </a:lnTo>
                <a:lnTo>
                  <a:pt x="2042" y="1277"/>
                </a:lnTo>
                <a:lnTo>
                  <a:pt x="2053" y="1285"/>
                </a:lnTo>
                <a:lnTo>
                  <a:pt x="2065" y="1296"/>
                </a:lnTo>
                <a:lnTo>
                  <a:pt x="2074" y="1311"/>
                </a:lnTo>
                <a:lnTo>
                  <a:pt x="2084" y="1327"/>
                </a:lnTo>
                <a:lnTo>
                  <a:pt x="2092" y="1342"/>
                </a:lnTo>
                <a:lnTo>
                  <a:pt x="2100" y="1358"/>
                </a:lnTo>
                <a:lnTo>
                  <a:pt x="2104" y="1376"/>
                </a:lnTo>
                <a:lnTo>
                  <a:pt x="2109" y="1392"/>
                </a:lnTo>
                <a:lnTo>
                  <a:pt x="2114" y="1404"/>
                </a:lnTo>
                <a:lnTo>
                  <a:pt x="2119" y="1415"/>
                </a:lnTo>
                <a:lnTo>
                  <a:pt x="2124" y="1426"/>
                </a:lnTo>
                <a:lnTo>
                  <a:pt x="2129" y="1433"/>
                </a:lnTo>
                <a:lnTo>
                  <a:pt x="2132" y="1438"/>
                </a:lnTo>
                <a:lnTo>
                  <a:pt x="2136" y="1446"/>
                </a:lnTo>
                <a:lnTo>
                  <a:pt x="2141" y="1452"/>
                </a:lnTo>
                <a:lnTo>
                  <a:pt x="2146" y="1454"/>
                </a:lnTo>
                <a:lnTo>
                  <a:pt x="2151" y="1460"/>
                </a:lnTo>
                <a:lnTo>
                  <a:pt x="2156" y="1462"/>
                </a:lnTo>
                <a:lnTo>
                  <a:pt x="2161" y="1465"/>
                </a:lnTo>
                <a:lnTo>
                  <a:pt x="2165" y="1466"/>
                </a:lnTo>
                <a:lnTo>
                  <a:pt x="2165" y="1469"/>
                </a:lnTo>
                <a:lnTo>
                  <a:pt x="2167" y="1472"/>
                </a:lnTo>
                <a:lnTo>
                  <a:pt x="2167" y="1477"/>
                </a:lnTo>
                <a:lnTo>
                  <a:pt x="2167" y="1483"/>
                </a:lnTo>
                <a:lnTo>
                  <a:pt x="2167" y="1488"/>
                </a:lnTo>
                <a:lnTo>
                  <a:pt x="2170" y="1496"/>
                </a:lnTo>
                <a:lnTo>
                  <a:pt x="2170" y="1503"/>
                </a:lnTo>
                <a:lnTo>
                  <a:pt x="2173" y="1508"/>
                </a:lnTo>
                <a:lnTo>
                  <a:pt x="2175" y="1517"/>
                </a:lnTo>
                <a:lnTo>
                  <a:pt x="2180" y="1522"/>
                </a:lnTo>
                <a:lnTo>
                  <a:pt x="2185" y="1529"/>
                </a:lnTo>
                <a:lnTo>
                  <a:pt x="2190" y="1537"/>
                </a:lnTo>
                <a:lnTo>
                  <a:pt x="2197" y="1545"/>
                </a:lnTo>
                <a:lnTo>
                  <a:pt x="2202" y="1553"/>
                </a:lnTo>
                <a:lnTo>
                  <a:pt x="2207" y="1561"/>
                </a:lnTo>
                <a:lnTo>
                  <a:pt x="2210" y="1568"/>
                </a:lnTo>
                <a:lnTo>
                  <a:pt x="2212" y="1573"/>
                </a:lnTo>
                <a:lnTo>
                  <a:pt x="2215" y="1584"/>
                </a:lnTo>
                <a:lnTo>
                  <a:pt x="2217" y="1592"/>
                </a:lnTo>
                <a:lnTo>
                  <a:pt x="2220" y="1604"/>
                </a:lnTo>
                <a:lnTo>
                  <a:pt x="2222" y="1618"/>
                </a:lnTo>
                <a:lnTo>
                  <a:pt x="2225" y="1633"/>
                </a:lnTo>
                <a:lnTo>
                  <a:pt x="2226" y="1644"/>
                </a:lnTo>
                <a:lnTo>
                  <a:pt x="2226" y="1652"/>
                </a:lnTo>
                <a:lnTo>
                  <a:pt x="2226" y="1657"/>
                </a:lnTo>
                <a:lnTo>
                  <a:pt x="2226" y="1659"/>
                </a:lnTo>
                <a:lnTo>
                  <a:pt x="2226" y="1661"/>
                </a:lnTo>
                <a:lnTo>
                  <a:pt x="2225" y="1661"/>
                </a:lnTo>
                <a:lnTo>
                  <a:pt x="2226" y="1664"/>
                </a:lnTo>
                <a:lnTo>
                  <a:pt x="2231" y="1669"/>
                </a:lnTo>
                <a:lnTo>
                  <a:pt x="2234" y="1672"/>
                </a:lnTo>
                <a:lnTo>
                  <a:pt x="2241" y="1678"/>
                </a:lnTo>
                <a:lnTo>
                  <a:pt x="2247" y="1683"/>
                </a:lnTo>
                <a:lnTo>
                  <a:pt x="2252" y="1691"/>
                </a:lnTo>
                <a:lnTo>
                  <a:pt x="2254" y="1695"/>
                </a:lnTo>
                <a:lnTo>
                  <a:pt x="2258" y="1701"/>
                </a:lnTo>
                <a:lnTo>
                  <a:pt x="2261" y="1706"/>
                </a:lnTo>
                <a:lnTo>
                  <a:pt x="2266" y="1711"/>
                </a:lnTo>
                <a:lnTo>
                  <a:pt x="2271" y="1717"/>
                </a:lnTo>
                <a:lnTo>
                  <a:pt x="2278" y="1722"/>
                </a:lnTo>
                <a:lnTo>
                  <a:pt x="2286" y="1726"/>
                </a:lnTo>
                <a:lnTo>
                  <a:pt x="2293" y="1732"/>
                </a:lnTo>
                <a:lnTo>
                  <a:pt x="2295" y="1734"/>
                </a:lnTo>
                <a:lnTo>
                  <a:pt x="2300" y="1737"/>
                </a:lnTo>
                <a:lnTo>
                  <a:pt x="2305" y="1740"/>
                </a:lnTo>
                <a:lnTo>
                  <a:pt x="2310" y="1742"/>
                </a:lnTo>
                <a:lnTo>
                  <a:pt x="2316" y="1748"/>
                </a:lnTo>
                <a:lnTo>
                  <a:pt x="2322" y="1751"/>
                </a:lnTo>
                <a:lnTo>
                  <a:pt x="2330" y="1756"/>
                </a:lnTo>
                <a:lnTo>
                  <a:pt x="2337" y="1760"/>
                </a:lnTo>
                <a:lnTo>
                  <a:pt x="2345" y="1763"/>
                </a:lnTo>
                <a:lnTo>
                  <a:pt x="2349" y="1765"/>
                </a:lnTo>
                <a:lnTo>
                  <a:pt x="2356" y="1768"/>
                </a:lnTo>
                <a:lnTo>
                  <a:pt x="2364" y="1771"/>
                </a:lnTo>
                <a:lnTo>
                  <a:pt x="2374" y="1774"/>
                </a:lnTo>
                <a:lnTo>
                  <a:pt x="2386" y="1776"/>
                </a:lnTo>
                <a:lnTo>
                  <a:pt x="2398" y="1779"/>
                </a:lnTo>
                <a:lnTo>
                  <a:pt x="2406" y="1779"/>
                </a:lnTo>
                <a:lnTo>
                  <a:pt x="2410" y="1779"/>
                </a:lnTo>
                <a:lnTo>
                  <a:pt x="2415" y="1779"/>
                </a:lnTo>
                <a:lnTo>
                  <a:pt x="2420" y="1782"/>
                </a:lnTo>
                <a:lnTo>
                  <a:pt x="2425" y="1782"/>
                </a:lnTo>
                <a:lnTo>
                  <a:pt x="2433" y="1787"/>
                </a:lnTo>
                <a:lnTo>
                  <a:pt x="2442" y="1791"/>
                </a:lnTo>
                <a:lnTo>
                  <a:pt x="2455" y="1797"/>
                </a:lnTo>
                <a:lnTo>
                  <a:pt x="2465" y="1799"/>
                </a:lnTo>
                <a:lnTo>
                  <a:pt x="2471" y="1802"/>
                </a:lnTo>
                <a:lnTo>
                  <a:pt x="2479" y="1802"/>
                </a:lnTo>
                <a:lnTo>
                  <a:pt x="2487" y="1799"/>
                </a:lnTo>
                <a:lnTo>
                  <a:pt x="2489" y="1799"/>
                </a:lnTo>
                <a:lnTo>
                  <a:pt x="2492" y="1797"/>
                </a:lnTo>
                <a:lnTo>
                  <a:pt x="2494" y="1797"/>
                </a:lnTo>
                <a:lnTo>
                  <a:pt x="2494" y="1794"/>
                </a:lnTo>
                <a:lnTo>
                  <a:pt x="2494" y="1791"/>
                </a:lnTo>
                <a:lnTo>
                  <a:pt x="2494" y="1788"/>
                </a:lnTo>
                <a:lnTo>
                  <a:pt x="2494" y="1784"/>
                </a:lnTo>
                <a:lnTo>
                  <a:pt x="2494" y="1776"/>
                </a:lnTo>
                <a:lnTo>
                  <a:pt x="2494" y="1771"/>
                </a:lnTo>
                <a:lnTo>
                  <a:pt x="2494" y="1763"/>
                </a:lnTo>
                <a:lnTo>
                  <a:pt x="2492" y="1756"/>
                </a:lnTo>
                <a:lnTo>
                  <a:pt x="2492" y="1748"/>
                </a:lnTo>
                <a:lnTo>
                  <a:pt x="2492" y="1740"/>
                </a:lnTo>
                <a:lnTo>
                  <a:pt x="2489" y="1732"/>
                </a:lnTo>
                <a:lnTo>
                  <a:pt x="2487" y="1722"/>
                </a:lnTo>
                <a:lnTo>
                  <a:pt x="2484" y="1714"/>
                </a:lnTo>
                <a:lnTo>
                  <a:pt x="2481" y="1701"/>
                </a:lnTo>
                <a:lnTo>
                  <a:pt x="2476" y="1691"/>
                </a:lnTo>
                <a:lnTo>
                  <a:pt x="2474" y="1680"/>
                </a:lnTo>
                <a:lnTo>
                  <a:pt x="2474" y="1667"/>
                </a:lnTo>
                <a:lnTo>
                  <a:pt x="2471" y="1657"/>
                </a:lnTo>
                <a:lnTo>
                  <a:pt x="2471" y="1644"/>
                </a:lnTo>
                <a:lnTo>
                  <a:pt x="2471" y="1630"/>
                </a:lnTo>
                <a:lnTo>
                  <a:pt x="2474" y="1615"/>
                </a:lnTo>
                <a:lnTo>
                  <a:pt x="2474" y="1602"/>
                </a:lnTo>
                <a:lnTo>
                  <a:pt x="2476" y="1590"/>
                </a:lnTo>
                <a:lnTo>
                  <a:pt x="2479" y="1579"/>
                </a:lnTo>
                <a:lnTo>
                  <a:pt x="2481" y="1571"/>
                </a:lnTo>
                <a:lnTo>
                  <a:pt x="2484" y="1565"/>
                </a:lnTo>
                <a:lnTo>
                  <a:pt x="2489" y="1561"/>
                </a:lnTo>
                <a:lnTo>
                  <a:pt x="2492" y="1553"/>
                </a:lnTo>
                <a:lnTo>
                  <a:pt x="2497" y="1548"/>
                </a:lnTo>
                <a:lnTo>
                  <a:pt x="2503" y="1537"/>
                </a:lnTo>
                <a:lnTo>
                  <a:pt x="2508" y="1529"/>
                </a:lnTo>
                <a:lnTo>
                  <a:pt x="2513" y="1525"/>
                </a:lnTo>
                <a:lnTo>
                  <a:pt x="2518" y="1519"/>
                </a:lnTo>
                <a:lnTo>
                  <a:pt x="2521" y="1517"/>
                </a:lnTo>
                <a:lnTo>
                  <a:pt x="2524" y="1517"/>
                </a:lnTo>
                <a:lnTo>
                  <a:pt x="2526" y="1514"/>
                </a:lnTo>
                <a:lnTo>
                  <a:pt x="2530" y="1508"/>
                </a:lnTo>
                <a:lnTo>
                  <a:pt x="2533" y="1500"/>
                </a:lnTo>
                <a:lnTo>
                  <a:pt x="2538" y="1496"/>
                </a:lnTo>
                <a:lnTo>
                  <a:pt x="2543" y="1491"/>
                </a:lnTo>
                <a:lnTo>
                  <a:pt x="2548" y="1488"/>
                </a:lnTo>
                <a:lnTo>
                  <a:pt x="2553" y="1488"/>
                </a:lnTo>
                <a:lnTo>
                  <a:pt x="2558" y="1485"/>
                </a:lnTo>
                <a:lnTo>
                  <a:pt x="2559" y="1485"/>
                </a:lnTo>
                <a:lnTo>
                  <a:pt x="2564" y="1483"/>
                </a:lnTo>
                <a:lnTo>
                  <a:pt x="2567" y="1477"/>
                </a:lnTo>
                <a:lnTo>
                  <a:pt x="2570" y="1472"/>
                </a:lnTo>
                <a:lnTo>
                  <a:pt x="2575" y="1466"/>
                </a:lnTo>
                <a:lnTo>
                  <a:pt x="2580" y="1460"/>
                </a:lnTo>
                <a:lnTo>
                  <a:pt x="2587" y="1454"/>
                </a:lnTo>
                <a:lnTo>
                  <a:pt x="2594" y="1449"/>
                </a:lnTo>
                <a:lnTo>
                  <a:pt x="2601" y="1443"/>
                </a:lnTo>
                <a:lnTo>
                  <a:pt x="2612" y="1441"/>
                </a:lnTo>
                <a:lnTo>
                  <a:pt x="2621" y="1435"/>
                </a:lnTo>
                <a:lnTo>
                  <a:pt x="2631" y="1433"/>
                </a:lnTo>
                <a:lnTo>
                  <a:pt x="2641" y="1431"/>
                </a:lnTo>
                <a:lnTo>
                  <a:pt x="2651" y="1423"/>
                </a:lnTo>
                <a:lnTo>
                  <a:pt x="2660" y="1418"/>
                </a:lnTo>
                <a:lnTo>
                  <a:pt x="2670" y="1407"/>
                </a:lnTo>
                <a:lnTo>
                  <a:pt x="2682" y="1400"/>
                </a:lnTo>
                <a:lnTo>
                  <a:pt x="2692" y="1389"/>
                </a:lnTo>
                <a:lnTo>
                  <a:pt x="2705" y="1379"/>
                </a:lnTo>
                <a:lnTo>
                  <a:pt x="2716" y="1368"/>
                </a:lnTo>
                <a:lnTo>
                  <a:pt x="2724" y="1361"/>
                </a:lnTo>
                <a:lnTo>
                  <a:pt x="2732" y="1353"/>
                </a:lnTo>
                <a:lnTo>
                  <a:pt x="2734" y="1350"/>
                </a:lnTo>
                <a:lnTo>
                  <a:pt x="2739" y="1345"/>
                </a:lnTo>
                <a:lnTo>
                  <a:pt x="2739" y="1342"/>
                </a:lnTo>
                <a:lnTo>
                  <a:pt x="2739" y="1337"/>
                </a:lnTo>
                <a:lnTo>
                  <a:pt x="2742" y="1335"/>
                </a:lnTo>
                <a:lnTo>
                  <a:pt x="2742" y="1330"/>
                </a:lnTo>
                <a:lnTo>
                  <a:pt x="2742" y="1327"/>
                </a:lnTo>
                <a:lnTo>
                  <a:pt x="2742" y="1324"/>
                </a:lnTo>
                <a:lnTo>
                  <a:pt x="2743" y="1322"/>
                </a:lnTo>
                <a:lnTo>
                  <a:pt x="2743" y="1319"/>
                </a:lnTo>
                <a:lnTo>
                  <a:pt x="2746" y="1316"/>
                </a:lnTo>
                <a:lnTo>
                  <a:pt x="2751" y="1311"/>
                </a:lnTo>
                <a:lnTo>
                  <a:pt x="2753" y="1308"/>
                </a:lnTo>
                <a:lnTo>
                  <a:pt x="2756" y="1306"/>
                </a:lnTo>
                <a:lnTo>
                  <a:pt x="2758" y="1303"/>
                </a:lnTo>
                <a:lnTo>
                  <a:pt x="2761" y="1303"/>
                </a:lnTo>
                <a:lnTo>
                  <a:pt x="2761" y="1306"/>
                </a:lnTo>
                <a:lnTo>
                  <a:pt x="2764" y="1311"/>
                </a:lnTo>
                <a:lnTo>
                  <a:pt x="2766" y="1314"/>
                </a:lnTo>
                <a:lnTo>
                  <a:pt x="2769" y="1316"/>
                </a:lnTo>
                <a:lnTo>
                  <a:pt x="2771" y="1316"/>
                </a:lnTo>
                <a:lnTo>
                  <a:pt x="2775" y="1314"/>
                </a:lnTo>
                <a:lnTo>
                  <a:pt x="2778" y="1314"/>
                </a:lnTo>
                <a:lnTo>
                  <a:pt x="2783" y="1308"/>
                </a:lnTo>
                <a:lnTo>
                  <a:pt x="2788" y="1303"/>
                </a:lnTo>
                <a:lnTo>
                  <a:pt x="2793" y="1299"/>
                </a:lnTo>
                <a:lnTo>
                  <a:pt x="2801" y="1293"/>
                </a:lnTo>
                <a:lnTo>
                  <a:pt x="2807" y="1291"/>
                </a:lnTo>
                <a:lnTo>
                  <a:pt x="2815" y="1285"/>
                </a:lnTo>
                <a:lnTo>
                  <a:pt x="2825" y="1283"/>
                </a:lnTo>
                <a:lnTo>
                  <a:pt x="2834" y="1280"/>
                </a:lnTo>
                <a:lnTo>
                  <a:pt x="2844" y="1277"/>
                </a:lnTo>
                <a:lnTo>
                  <a:pt x="2854" y="1274"/>
                </a:lnTo>
                <a:lnTo>
                  <a:pt x="2866" y="1270"/>
                </a:lnTo>
                <a:lnTo>
                  <a:pt x="2881" y="1268"/>
                </a:lnTo>
                <a:lnTo>
                  <a:pt x="2903" y="1268"/>
                </a:lnTo>
                <a:lnTo>
                  <a:pt x="2927" y="1272"/>
                </a:lnTo>
                <a:lnTo>
                  <a:pt x="2955" y="1277"/>
                </a:lnTo>
                <a:lnTo>
                  <a:pt x="2984" y="1283"/>
                </a:lnTo>
                <a:lnTo>
                  <a:pt x="3009" y="1291"/>
                </a:lnTo>
                <a:lnTo>
                  <a:pt x="3028" y="1296"/>
                </a:lnTo>
                <a:lnTo>
                  <a:pt x="3043" y="1299"/>
                </a:lnTo>
                <a:lnTo>
                  <a:pt x="3052" y="1301"/>
                </a:lnTo>
                <a:lnTo>
                  <a:pt x="3065" y="1303"/>
                </a:lnTo>
                <a:lnTo>
                  <a:pt x="3075" y="1303"/>
                </a:lnTo>
                <a:lnTo>
                  <a:pt x="3086" y="1303"/>
                </a:lnTo>
                <a:lnTo>
                  <a:pt x="3094" y="1301"/>
                </a:lnTo>
                <a:lnTo>
                  <a:pt x="3099" y="1301"/>
                </a:lnTo>
                <a:lnTo>
                  <a:pt x="3099" y="1296"/>
                </a:lnTo>
                <a:lnTo>
                  <a:pt x="3097" y="1291"/>
                </a:lnTo>
                <a:lnTo>
                  <a:pt x="3092" y="1291"/>
                </a:lnTo>
                <a:lnTo>
                  <a:pt x="3086" y="1288"/>
                </a:lnTo>
                <a:lnTo>
                  <a:pt x="3081" y="1288"/>
                </a:lnTo>
                <a:lnTo>
                  <a:pt x="3079" y="1288"/>
                </a:lnTo>
                <a:lnTo>
                  <a:pt x="3076" y="1285"/>
                </a:lnTo>
                <a:lnTo>
                  <a:pt x="3079" y="1280"/>
                </a:lnTo>
                <a:lnTo>
                  <a:pt x="3084" y="1274"/>
                </a:lnTo>
                <a:lnTo>
                  <a:pt x="3092" y="1270"/>
                </a:lnTo>
                <a:lnTo>
                  <a:pt x="3097" y="1265"/>
                </a:lnTo>
                <a:lnTo>
                  <a:pt x="3099" y="1265"/>
                </a:lnTo>
                <a:lnTo>
                  <a:pt x="3102" y="1265"/>
                </a:lnTo>
                <a:lnTo>
                  <a:pt x="3104" y="1265"/>
                </a:lnTo>
                <a:lnTo>
                  <a:pt x="3107" y="1268"/>
                </a:lnTo>
                <a:lnTo>
                  <a:pt x="3113" y="1272"/>
                </a:lnTo>
                <a:lnTo>
                  <a:pt x="3121" y="1274"/>
                </a:lnTo>
                <a:lnTo>
                  <a:pt x="3131" y="1277"/>
                </a:lnTo>
                <a:lnTo>
                  <a:pt x="3138" y="1280"/>
                </a:lnTo>
                <a:lnTo>
                  <a:pt x="3143" y="1280"/>
                </a:lnTo>
                <a:lnTo>
                  <a:pt x="3148" y="1283"/>
                </a:lnTo>
                <a:lnTo>
                  <a:pt x="3150" y="1283"/>
                </a:lnTo>
                <a:lnTo>
                  <a:pt x="3153" y="1285"/>
                </a:lnTo>
                <a:lnTo>
                  <a:pt x="3155" y="1288"/>
                </a:lnTo>
                <a:lnTo>
                  <a:pt x="3155" y="1293"/>
                </a:lnTo>
                <a:lnTo>
                  <a:pt x="3153" y="1299"/>
                </a:lnTo>
                <a:lnTo>
                  <a:pt x="3153" y="1303"/>
                </a:lnTo>
                <a:lnTo>
                  <a:pt x="3153" y="1306"/>
                </a:lnTo>
                <a:lnTo>
                  <a:pt x="3155" y="1311"/>
                </a:lnTo>
                <a:lnTo>
                  <a:pt x="3161" y="1314"/>
                </a:lnTo>
                <a:lnTo>
                  <a:pt x="3167" y="1319"/>
                </a:lnTo>
                <a:lnTo>
                  <a:pt x="3177" y="1327"/>
                </a:lnTo>
                <a:lnTo>
                  <a:pt x="3190" y="1335"/>
                </a:lnTo>
                <a:lnTo>
                  <a:pt x="3204" y="1339"/>
                </a:lnTo>
                <a:lnTo>
                  <a:pt x="3222" y="1345"/>
                </a:lnTo>
                <a:lnTo>
                  <a:pt x="3236" y="1345"/>
                </a:lnTo>
                <a:lnTo>
                  <a:pt x="3251" y="1342"/>
                </a:lnTo>
                <a:lnTo>
                  <a:pt x="3265" y="1337"/>
                </a:lnTo>
                <a:lnTo>
                  <a:pt x="3281" y="1333"/>
                </a:lnTo>
                <a:lnTo>
                  <a:pt x="3292" y="1327"/>
                </a:lnTo>
                <a:lnTo>
                  <a:pt x="3302" y="1324"/>
                </a:lnTo>
                <a:lnTo>
                  <a:pt x="3310" y="1319"/>
                </a:lnTo>
                <a:lnTo>
                  <a:pt x="3318" y="1316"/>
                </a:lnTo>
                <a:lnTo>
                  <a:pt x="3321" y="1314"/>
                </a:lnTo>
                <a:lnTo>
                  <a:pt x="3326" y="1314"/>
                </a:lnTo>
                <a:lnTo>
                  <a:pt x="3332" y="1314"/>
                </a:lnTo>
                <a:lnTo>
                  <a:pt x="3337" y="1316"/>
                </a:lnTo>
                <a:lnTo>
                  <a:pt x="3344" y="1324"/>
                </a:lnTo>
                <a:lnTo>
                  <a:pt x="3353" y="1333"/>
                </a:lnTo>
                <a:lnTo>
                  <a:pt x="3363" y="1339"/>
                </a:lnTo>
                <a:lnTo>
                  <a:pt x="3371" y="1342"/>
                </a:lnTo>
                <a:lnTo>
                  <a:pt x="3379" y="1342"/>
                </a:lnTo>
                <a:lnTo>
                  <a:pt x="3383" y="1339"/>
                </a:lnTo>
                <a:lnTo>
                  <a:pt x="3388" y="1335"/>
                </a:lnTo>
                <a:lnTo>
                  <a:pt x="3390" y="1327"/>
                </a:lnTo>
                <a:lnTo>
                  <a:pt x="3388" y="1319"/>
                </a:lnTo>
                <a:lnTo>
                  <a:pt x="3385" y="1311"/>
                </a:lnTo>
                <a:lnTo>
                  <a:pt x="3383" y="1303"/>
                </a:lnTo>
                <a:lnTo>
                  <a:pt x="3380" y="1299"/>
                </a:lnTo>
                <a:lnTo>
                  <a:pt x="3380" y="1296"/>
                </a:lnTo>
                <a:lnTo>
                  <a:pt x="3379" y="1296"/>
                </a:lnTo>
                <a:lnTo>
                  <a:pt x="3376" y="1293"/>
                </a:lnTo>
                <a:lnTo>
                  <a:pt x="3371" y="1293"/>
                </a:lnTo>
                <a:lnTo>
                  <a:pt x="3366" y="1288"/>
                </a:lnTo>
                <a:lnTo>
                  <a:pt x="3358" y="1283"/>
                </a:lnTo>
                <a:lnTo>
                  <a:pt x="3351" y="1277"/>
                </a:lnTo>
                <a:lnTo>
                  <a:pt x="3349" y="1272"/>
                </a:lnTo>
                <a:lnTo>
                  <a:pt x="3353" y="1270"/>
                </a:lnTo>
                <a:lnTo>
                  <a:pt x="3358" y="1270"/>
                </a:lnTo>
                <a:lnTo>
                  <a:pt x="3369" y="1268"/>
                </a:lnTo>
                <a:lnTo>
                  <a:pt x="3379" y="1268"/>
                </a:lnTo>
                <a:lnTo>
                  <a:pt x="3388" y="1265"/>
                </a:lnTo>
                <a:lnTo>
                  <a:pt x="3398" y="1265"/>
                </a:lnTo>
                <a:lnTo>
                  <a:pt x="3406" y="1262"/>
                </a:lnTo>
                <a:lnTo>
                  <a:pt x="3411" y="1262"/>
                </a:lnTo>
                <a:lnTo>
                  <a:pt x="3415" y="1262"/>
                </a:lnTo>
                <a:lnTo>
                  <a:pt x="3417" y="1260"/>
                </a:lnTo>
                <a:lnTo>
                  <a:pt x="3420" y="1254"/>
                </a:lnTo>
                <a:lnTo>
                  <a:pt x="3417" y="1251"/>
                </a:lnTo>
                <a:lnTo>
                  <a:pt x="3417" y="1246"/>
                </a:lnTo>
                <a:lnTo>
                  <a:pt x="3415" y="1239"/>
                </a:lnTo>
                <a:lnTo>
                  <a:pt x="3415" y="1234"/>
                </a:lnTo>
                <a:lnTo>
                  <a:pt x="3415" y="1231"/>
                </a:lnTo>
                <a:lnTo>
                  <a:pt x="3417" y="1228"/>
                </a:lnTo>
                <a:lnTo>
                  <a:pt x="3417" y="1226"/>
                </a:lnTo>
                <a:lnTo>
                  <a:pt x="3415" y="1223"/>
                </a:lnTo>
                <a:lnTo>
                  <a:pt x="3412" y="1223"/>
                </a:lnTo>
                <a:lnTo>
                  <a:pt x="3406" y="1220"/>
                </a:lnTo>
                <a:lnTo>
                  <a:pt x="3401" y="1218"/>
                </a:lnTo>
                <a:lnTo>
                  <a:pt x="3395" y="1218"/>
                </a:lnTo>
                <a:lnTo>
                  <a:pt x="3393" y="1218"/>
                </a:lnTo>
                <a:lnTo>
                  <a:pt x="3390" y="1218"/>
                </a:lnTo>
                <a:lnTo>
                  <a:pt x="3388" y="1215"/>
                </a:lnTo>
                <a:lnTo>
                  <a:pt x="3388" y="1212"/>
                </a:lnTo>
                <a:lnTo>
                  <a:pt x="3385" y="1207"/>
                </a:lnTo>
                <a:lnTo>
                  <a:pt x="3380" y="1200"/>
                </a:lnTo>
                <a:lnTo>
                  <a:pt x="3379" y="1192"/>
                </a:lnTo>
                <a:lnTo>
                  <a:pt x="3379" y="1184"/>
                </a:lnTo>
                <a:lnTo>
                  <a:pt x="3380" y="1178"/>
                </a:lnTo>
                <a:lnTo>
                  <a:pt x="3385" y="1176"/>
                </a:lnTo>
                <a:lnTo>
                  <a:pt x="3393" y="1172"/>
                </a:lnTo>
                <a:lnTo>
                  <a:pt x="3401" y="1169"/>
                </a:lnTo>
                <a:lnTo>
                  <a:pt x="3411" y="1166"/>
                </a:lnTo>
                <a:lnTo>
                  <a:pt x="3420" y="1161"/>
                </a:lnTo>
                <a:lnTo>
                  <a:pt x="3432" y="1158"/>
                </a:lnTo>
                <a:lnTo>
                  <a:pt x="3452" y="1155"/>
                </a:lnTo>
                <a:lnTo>
                  <a:pt x="3473" y="1155"/>
                </a:lnTo>
                <a:lnTo>
                  <a:pt x="3499" y="1158"/>
                </a:lnTo>
                <a:lnTo>
                  <a:pt x="3523" y="1158"/>
                </a:lnTo>
                <a:lnTo>
                  <a:pt x="3547" y="1161"/>
                </a:lnTo>
                <a:lnTo>
                  <a:pt x="3566" y="1161"/>
                </a:lnTo>
                <a:lnTo>
                  <a:pt x="3584" y="1161"/>
                </a:lnTo>
                <a:lnTo>
                  <a:pt x="3611" y="1161"/>
                </a:lnTo>
                <a:lnTo>
                  <a:pt x="3635" y="1158"/>
                </a:lnTo>
                <a:lnTo>
                  <a:pt x="3653" y="1155"/>
                </a:lnTo>
                <a:lnTo>
                  <a:pt x="3670" y="1153"/>
                </a:lnTo>
                <a:lnTo>
                  <a:pt x="3684" y="1150"/>
                </a:lnTo>
                <a:lnTo>
                  <a:pt x="3699" y="1147"/>
                </a:lnTo>
                <a:lnTo>
                  <a:pt x="3712" y="1147"/>
                </a:lnTo>
                <a:lnTo>
                  <a:pt x="3729" y="1147"/>
                </a:lnTo>
                <a:lnTo>
                  <a:pt x="3744" y="1147"/>
                </a:lnTo>
                <a:lnTo>
                  <a:pt x="3755" y="1150"/>
                </a:lnTo>
                <a:lnTo>
                  <a:pt x="3766" y="1150"/>
                </a:lnTo>
                <a:lnTo>
                  <a:pt x="3773" y="1153"/>
                </a:lnTo>
                <a:lnTo>
                  <a:pt x="3782" y="1155"/>
                </a:lnTo>
                <a:lnTo>
                  <a:pt x="3790" y="1161"/>
                </a:lnTo>
                <a:lnTo>
                  <a:pt x="3803" y="1169"/>
                </a:lnTo>
                <a:lnTo>
                  <a:pt x="3814" y="1178"/>
                </a:lnTo>
                <a:lnTo>
                  <a:pt x="3829" y="1192"/>
                </a:lnTo>
                <a:lnTo>
                  <a:pt x="3841" y="1200"/>
                </a:lnTo>
                <a:lnTo>
                  <a:pt x="3851" y="1205"/>
                </a:lnTo>
                <a:lnTo>
                  <a:pt x="3861" y="1207"/>
                </a:lnTo>
                <a:lnTo>
                  <a:pt x="3868" y="1207"/>
                </a:lnTo>
                <a:lnTo>
                  <a:pt x="3878" y="1205"/>
                </a:lnTo>
                <a:lnTo>
                  <a:pt x="3888" y="1203"/>
                </a:lnTo>
                <a:lnTo>
                  <a:pt x="3900" y="1197"/>
                </a:lnTo>
                <a:lnTo>
                  <a:pt x="3910" y="1192"/>
                </a:lnTo>
                <a:lnTo>
                  <a:pt x="3917" y="1186"/>
                </a:lnTo>
                <a:lnTo>
                  <a:pt x="3925" y="1184"/>
                </a:lnTo>
                <a:lnTo>
                  <a:pt x="3929" y="1181"/>
                </a:lnTo>
                <a:lnTo>
                  <a:pt x="3934" y="1178"/>
                </a:lnTo>
                <a:lnTo>
                  <a:pt x="3939" y="1174"/>
                </a:lnTo>
                <a:lnTo>
                  <a:pt x="3949" y="1172"/>
                </a:lnTo>
                <a:lnTo>
                  <a:pt x="3961" y="1163"/>
                </a:lnTo>
                <a:lnTo>
                  <a:pt x="3974" y="1158"/>
                </a:lnTo>
                <a:lnTo>
                  <a:pt x="3984" y="1153"/>
                </a:lnTo>
                <a:lnTo>
                  <a:pt x="3990" y="1150"/>
                </a:lnTo>
                <a:lnTo>
                  <a:pt x="3995" y="1150"/>
                </a:lnTo>
                <a:lnTo>
                  <a:pt x="4000" y="1153"/>
                </a:lnTo>
                <a:lnTo>
                  <a:pt x="4006" y="1155"/>
                </a:lnTo>
                <a:lnTo>
                  <a:pt x="4011" y="1161"/>
                </a:lnTo>
                <a:lnTo>
                  <a:pt x="4018" y="1166"/>
                </a:lnTo>
                <a:lnTo>
                  <a:pt x="4022" y="1174"/>
                </a:lnTo>
                <a:lnTo>
                  <a:pt x="4030" y="1176"/>
                </a:lnTo>
                <a:lnTo>
                  <a:pt x="4035" y="1178"/>
                </a:lnTo>
                <a:lnTo>
                  <a:pt x="4040" y="1181"/>
                </a:lnTo>
                <a:lnTo>
                  <a:pt x="4045" y="1184"/>
                </a:lnTo>
                <a:lnTo>
                  <a:pt x="4049" y="1186"/>
                </a:lnTo>
                <a:lnTo>
                  <a:pt x="4054" y="1189"/>
                </a:lnTo>
                <a:lnTo>
                  <a:pt x="4059" y="1197"/>
                </a:lnTo>
                <a:lnTo>
                  <a:pt x="4067" y="1205"/>
                </a:lnTo>
                <a:lnTo>
                  <a:pt x="4074" y="1212"/>
                </a:lnTo>
                <a:lnTo>
                  <a:pt x="4081" y="1220"/>
                </a:lnTo>
                <a:lnTo>
                  <a:pt x="4089" y="1231"/>
                </a:lnTo>
                <a:lnTo>
                  <a:pt x="4096" y="1239"/>
                </a:lnTo>
                <a:lnTo>
                  <a:pt x="4106" y="1249"/>
                </a:lnTo>
                <a:lnTo>
                  <a:pt x="4115" y="1260"/>
                </a:lnTo>
                <a:lnTo>
                  <a:pt x="4131" y="1268"/>
                </a:lnTo>
                <a:lnTo>
                  <a:pt x="4140" y="1280"/>
                </a:lnTo>
                <a:lnTo>
                  <a:pt x="4150" y="1293"/>
                </a:lnTo>
                <a:lnTo>
                  <a:pt x="4155" y="1308"/>
                </a:lnTo>
                <a:lnTo>
                  <a:pt x="4157" y="1330"/>
                </a:lnTo>
                <a:lnTo>
                  <a:pt x="4160" y="1347"/>
                </a:lnTo>
                <a:lnTo>
                  <a:pt x="4160" y="1368"/>
                </a:lnTo>
                <a:lnTo>
                  <a:pt x="4157" y="1389"/>
                </a:lnTo>
                <a:lnTo>
                  <a:pt x="4157" y="1407"/>
                </a:lnTo>
                <a:lnTo>
                  <a:pt x="4157" y="1423"/>
                </a:lnTo>
                <a:lnTo>
                  <a:pt x="4157" y="1433"/>
                </a:lnTo>
                <a:lnTo>
                  <a:pt x="4160" y="1438"/>
                </a:lnTo>
                <a:lnTo>
                  <a:pt x="4165" y="1441"/>
                </a:lnTo>
                <a:lnTo>
                  <a:pt x="4170" y="1438"/>
                </a:lnTo>
                <a:lnTo>
                  <a:pt x="4177" y="1435"/>
                </a:lnTo>
                <a:lnTo>
                  <a:pt x="4182" y="1431"/>
                </a:lnTo>
                <a:lnTo>
                  <a:pt x="4189" y="1426"/>
                </a:lnTo>
                <a:lnTo>
                  <a:pt x="4197" y="1420"/>
                </a:lnTo>
                <a:lnTo>
                  <a:pt x="4201" y="1420"/>
                </a:lnTo>
                <a:lnTo>
                  <a:pt x="4203" y="1426"/>
                </a:lnTo>
                <a:lnTo>
                  <a:pt x="4209" y="1431"/>
                </a:lnTo>
                <a:lnTo>
                  <a:pt x="4211" y="1438"/>
                </a:lnTo>
                <a:lnTo>
                  <a:pt x="4211" y="1446"/>
                </a:lnTo>
                <a:lnTo>
                  <a:pt x="4214" y="1457"/>
                </a:lnTo>
                <a:lnTo>
                  <a:pt x="4211" y="1466"/>
                </a:lnTo>
                <a:lnTo>
                  <a:pt x="4211" y="1477"/>
                </a:lnTo>
                <a:lnTo>
                  <a:pt x="4211" y="1485"/>
                </a:lnTo>
                <a:lnTo>
                  <a:pt x="4211" y="1494"/>
                </a:lnTo>
                <a:lnTo>
                  <a:pt x="4211" y="1498"/>
                </a:lnTo>
                <a:lnTo>
                  <a:pt x="4214" y="1503"/>
                </a:lnTo>
                <a:lnTo>
                  <a:pt x="4216" y="1508"/>
                </a:lnTo>
                <a:lnTo>
                  <a:pt x="4219" y="1514"/>
                </a:lnTo>
                <a:lnTo>
                  <a:pt x="4221" y="1519"/>
                </a:lnTo>
                <a:lnTo>
                  <a:pt x="4226" y="1525"/>
                </a:lnTo>
                <a:lnTo>
                  <a:pt x="4229" y="1527"/>
                </a:lnTo>
                <a:lnTo>
                  <a:pt x="4233" y="1527"/>
                </a:lnTo>
                <a:lnTo>
                  <a:pt x="4235" y="1527"/>
                </a:lnTo>
                <a:lnTo>
                  <a:pt x="4238" y="1529"/>
                </a:lnTo>
                <a:lnTo>
                  <a:pt x="4238" y="1531"/>
                </a:lnTo>
                <a:lnTo>
                  <a:pt x="4240" y="1534"/>
                </a:lnTo>
                <a:lnTo>
                  <a:pt x="4238" y="1540"/>
                </a:lnTo>
                <a:lnTo>
                  <a:pt x="4238" y="1545"/>
                </a:lnTo>
                <a:lnTo>
                  <a:pt x="4238" y="1550"/>
                </a:lnTo>
                <a:lnTo>
                  <a:pt x="4240" y="1553"/>
                </a:lnTo>
                <a:lnTo>
                  <a:pt x="4246" y="1556"/>
                </a:lnTo>
                <a:lnTo>
                  <a:pt x="4248" y="1556"/>
                </a:lnTo>
                <a:lnTo>
                  <a:pt x="4253" y="1553"/>
                </a:lnTo>
                <a:lnTo>
                  <a:pt x="4258" y="1550"/>
                </a:lnTo>
                <a:lnTo>
                  <a:pt x="4262" y="1545"/>
                </a:lnTo>
                <a:lnTo>
                  <a:pt x="4267" y="1542"/>
                </a:lnTo>
                <a:lnTo>
                  <a:pt x="4272" y="1542"/>
                </a:lnTo>
                <a:lnTo>
                  <a:pt x="4277" y="1545"/>
                </a:lnTo>
                <a:lnTo>
                  <a:pt x="4283" y="1548"/>
                </a:lnTo>
                <a:lnTo>
                  <a:pt x="4285" y="1553"/>
                </a:lnTo>
                <a:lnTo>
                  <a:pt x="4288" y="1561"/>
                </a:lnTo>
                <a:lnTo>
                  <a:pt x="4290" y="1565"/>
                </a:lnTo>
                <a:lnTo>
                  <a:pt x="4291" y="1573"/>
                </a:lnTo>
                <a:lnTo>
                  <a:pt x="4291" y="1581"/>
                </a:lnTo>
                <a:lnTo>
                  <a:pt x="4291" y="1587"/>
                </a:lnTo>
                <a:lnTo>
                  <a:pt x="4291" y="1594"/>
                </a:lnTo>
                <a:lnTo>
                  <a:pt x="4294" y="1602"/>
                </a:lnTo>
                <a:lnTo>
                  <a:pt x="4297" y="1610"/>
                </a:lnTo>
                <a:lnTo>
                  <a:pt x="4299" y="1618"/>
                </a:lnTo>
                <a:lnTo>
                  <a:pt x="4304" y="1623"/>
                </a:lnTo>
                <a:lnTo>
                  <a:pt x="4309" y="1627"/>
                </a:lnTo>
                <a:lnTo>
                  <a:pt x="4312" y="1636"/>
                </a:lnTo>
                <a:lnTo>
                  <a:pt x="4317" y="1646"/>
                </a:lnTo>
                <a:lnTo>
                  <a:pt x="4323" y="1655"/>
                </a:lnTo>
                <a:lnTo>
                  <a:pt x="4331" y="1664"/>
                </a:lnTo>
                <a:lnTo>
                  <a:pt x="4339" y="1675"/>
                </a:lnTo>
                <a:lnTo>
                  <a:pt x="4349" y="1683"/>
                </a:lnTo>
                <a:lnTo>
                  <a:pt x="4355" y="1688"/>
                </a:lnTo>
                <a:lnTo>
                  <a:pt x="4366" y="1691"/>
                </a:lnTo>
                <a:lnTo>
                  <a:pt x="4373" y="1692"/>
                </a:lnTo>
                <a:lnTo>
                  <a:pt x="4378" y="1695"/>
                </a:lnTo>
                <a:lnTo>
                  <a:pt x="4385" y="1701"/>
                </a:lnTo>
                <a:lnTo>
                  <a:pt x="4392" y="1706"/>
                </a:lnTo>
                <a:lnTo>
                  <a:pt x="4400" y="1714"/>
                </a:lnTo>
                <a:lnTo>
                  <a:pt x="4408" y="1722"/>
                </a:lnTo>
                <a:lnTo>
                  <a:pt x="4413" y="1729"/>
                </a:lnTo>
                <a:lnTo>
                  <a:pt x="4419" y="1737"/>
                </a:lnTo>
                <a:lnTo>
                  <a:pt x="4424" y="1745"/>
                </a:lnTo>
                <a:lnTo>
                  <a:pt x="4427" y="1748"/>
                </a:lnTo>
                <a:lnTo>
                  <a:pt x="4424" y="1748"/>
                </a:lnTo>
                <a:lnTo>
                  <a:pt x="4419" y="1745"/>
                </a:lnTo>
                <a:lnTo>
                  <a:pt x="4414" y="1745"/>
                </a:lnTo>
                <a:lnTo>
                  <a:pt x="4413" y="1745"/>
                </a:lnTo>
                <a:lnTo>
                  <a:pt x="4413" y="1751"/>
                </a:lnTo>
                <a:lnTo>
                  <a:pt x="4417" y="1756"/>
                </a:lnTo>
                <a:lnTo>
                  <a:pt x="4422" y="1760"/>
                </a:lnTo>
                <a:lnTo>
                  <a:pt x="4427" y="1765"/>
                </a:lnTo>
                <a:lnTo>
                  <a:pt x="4434" y="1768"/>
                </a:lnTo>
                <a:lnTo>
                  <a:pt x="4442" y="1768"/>
                </a:lnTo>
                <a:lnTo>
                  <a:pt x="4451" y="1768"/>
                </a:lnTo>
                <a:lnTo>
                  <a:pt x="4459" y="1768"/>
                </a:lnTo>
                <a:lnTo>
                  <a:pt x="4469" y="1765"/>
                </a:lnTo>
                <a:lnTo>
                  <a:pt x="4475" y="1763"/>
                </a:lnTo>
                <a:lnTo>
                  <a:pt x="4483" y="1757"/>
                </a:lnTo>
                <a:lnTo>
                  <a:pt x="4491" y="1753"/>
                </a:lnTo>
                <a:lnTo>
                  <a:pt x="4496" y="1751"/>
                </a:lnTo>
                <a:lnTo>
                  <a:pt x="4501" y="1745"/>
                </a:lnTo>
                <a:lnTo>
                  <a:pt x="4505" y="1740"/>
                </a:lnTo>
                <a:lnTo>
                  <a:pt x="4510" y="1732"/>
                </a:lnTo>
                <a:lnTo>
                  <a:pt x="4512" y="1724"/>
                </a:lnTo>
                <a:lnTo>
                  <a:pt x="4517" y="1711"/>
                </a:lnTo>
                <a:lnTo>
                  <a:pt x="4520" y="1698"/>
                </a:lnTo>
                <a:lnTo>
                  <a:pt x="4523" y="1691"/>
                </a:lnTo>
                <a:lnTo>
                  <a:pt x="4523" y="1688"/>
                </a:lnTo>
                <a:lnTo>
                  <a:pt x="4520" y="1688"/>
                </a:lnTo>
                <a:lnTo>
                  <a:pt x="4517" y="1688"/>
                </a:lnTo>
                <a:lnTo>
                  <a:pt x="4515" y="1691"/>
                </a:lnTo>
                <a:lnTo>
                  <a:pt x="4512" y="1691"/>
                </a:lnTo>
                <a:lnTo>
                  <a:pt x="4512" y="1692"/>
                </a:lnTo>
                <a:lnTo>
                  <a:pt x="4512" y="1691"/>
                </a:lnTo>
                <a:lnTo>
                  <a:pt x="4515" y="1691"/>
                </a:lnTo>
                <a:lnTo>
                  <a:pt x="4517" y="1688"/>
                </a:lnTo>
                <a:lnTo>
                  <a:pt x="4520" y="1683"/>
                </a:lnTo>
                <a:lnTo>
                  <a:pt x="4523" y="1678"/>
                </a:lnTo>
                <a:lnTo>
                  <a:pt x="4528" y="1669"/>
                </a:lnTo>
                <a:lnTo>
                  <a:pt x="4530" y="1659"/>
                </a:lnTo>
                <a:lnTo>
                  <a:pt x="4530" y="1649"/>
                </a:lnTo>
                <a:lnTo>
                  <a:pt x="4530" y="1636"/>
                </a:lnTo>
                <a:lnTo>
                  <a:pt x="4533" y="1623"/>
                </a:lnTo>
                <a:lnTo>
                  <a:pt x="4533" y="1613"/>
                </a:lnTo>
                <a:lnTo>
                  <a:pt x="4530" y="1599"/>
                </a:lnTo>
                <a:lnTo>
                  <a:pt x="4530" y="1590"/>
                </a:lnTo>
                <a:lnTo>
                  <a:pt x="4530" y="1576"/>
                </a:lnTo>
                <a:lnTo>
                  <a:pt x="4530" y="1565"/>
                </a:lnTo>
                <a:lnTo>
                  <a:pt x="4528" y="1550"/>
                </a:lnTo>
                <a:lnTo>
                  <a:pt x="4528" y="1537"/>
                </a:lnTo>
                <a:lnTo>
                  <a:pt x="4523" y="1529"/>
                </a:lnTo>
                <a:lnTo>
                  <a:pt x="4520" y="1522"/>
                </a:lnTo>
                <a:lnTo>
                  <a:pt x="4517" y="1514"/>
                </a:lnTo>
                <a:lnTo>
                  <a:pt x="4512" y="1508"/>
                </a:lnTo>
                <a:lnTo>
                  <a:pt x="4507" y="1500"/>
                </a:lnTo>
                <a:lnTo>
                  <a:pt x="4503" y="1491"/>
                </a:lnTo>
                <a:lnTo>
                  <a:pt x="4501" y="1477"/>
                </a:lnTo>
                <a:lnTo>
                  <a:pt x="4496" y="1465"/>
                </a:lnTo>
                <a:lnTo>
                  <a:pt x="4493" y="1454"/>
                </a:lnTo>
                <a:lnTo>
                  <a:pt x="4488" y="1446"/>
                </a:lnTo>
                <a:lnTo>
                  <a:pt x="4483" y="1441"/>
                </a:lnTo>
                <a:lnTo>
                  <a:pt x="4478" y="1433"/>
                </a:lnTo>
                <a:lnTo>
                  <a:pt x="4471" y="1426"/>
                </a:lnTo>
                <a:lnTo>
                  <a:pt x="4459" y="1415"/>
                </a:lnTo>
                <a:lnTo>
                  <a:pt x="4446" y="1402"/>
                </a:lnTo>
                <a:lnTo>
                  <a:pt x="4434" y="1389"/>
                </a:lnTo>
                <a:lnTo>
                  <a:pt x="4427" y="1379"/>
                </a:lnTo>
                <a:lnTo>
                  <a:pt x="4424" y="1373"/>
                </a:lnTo>
                <a:lnTo>
                  <a:pt x="4424" y="1368"/>
                </a:lnTo>
                <a:lnTo>
                  <a:pt x="4427" y="1364"/>
                </a:lnTo>
                <a:lnTo>
                  <a:pt x="4429" y="1358"/>
                </a:lnTo>
                <a:lnTo>
                  <a:pt x="4429" y="1347"/>
                </a:lnTo>
                <a:lnTo>
                  <a:pt x="4427" y="1333"/>
                </a:lnTo>
                <a:lnTo>
                  <a:pt x="4424" y="1316"/>
                </a:lnTo>
                <a:lnTo>
                  <a:pt x="4422" y="1306"/>
                </a:lnTo>
                <a:lnTo>
                  <a:pt x="4419" y="1299"/>
                </a:lnTo>
                <a:lnTo>
                  <a:pt x="4417" y="1293"/>
                </a:lnTo>
                <a:lnTo>
                  <a:pt x="4414" y="1288"/>
                </a:lnTo>
                <a:lnTo>
                  <a:pt x="4410" y="1283"/>
                </a:lnTo>
                <a:lnTo>
                  <a:pt x="4403" y="1277"/>
                </a:lnTo>
                <a:lnTo>
                  <a:pt x="4392" y="1270"/>
                </a:lnTo>
                <a:lnTo>
                  <a:pt x="4382" y="1262"/>
                </a:lnTo>
                <a:lnTo>
                  <a:pt x="4378" y="1254"/>
                </a:lnTo>
                <a:lnTo>
                  <a:pt x="4373" y="1251"/>
                </a:lnTo>
                <a:lnTo>
                  <a:pt x="4371" y="1249"/>
                </a:lnTo>
                <a:lnTo>
                  <a:pt x="4371" y="1246"/>
                </a:lnTo>
                <a:lnTo>
                  <a:pt x="4368" y="1241"/>
                </a:lnTo>
                <a:lnTo>
                  <a:pt x="4366" y="1234"/>
                </a:lnTo>
                <a:lnTo>
                  <a:pt x="4360" y="1223"/>
                </a:lnTo>
                <a:lnTo>
                  <a:pt x="4355" y="1212"/>
                </a:lnTo>
                <a:lnTo>
                  <a:pt x="4351" y="1203"/>
                </a:lnTo>
                <a:lnTo>
                  <a:pt x="4346" y="1192"/>
                </a:lnTo>
                <a:lnTo>
                  <a:pt x="4339" y="1181"/>
                </a:lnTo>
                <a:lnTo>
                  <a:pt x="4334" y="1172"/>
                </a:lnTo>
                <a:lnTo>
                  <a:pt x="4326" y="1161"/>
                </a:lnTo>
                <a:lnTo>
                  <a:pt x="4317" y="1147"/>
                </a:lnTo>
                <a:lnTo>
                  <a:pt x="4307" y="1135"/>
                </a:lnTo>
                <a:lnTo>
                  <a:pt x="4299" y="1122"/>
                </a:lnTo>
                <a:lnTo>
                  <a:pt x="4294" y="1111"/>
                </a:lnTo>
                <a:lnTo>
                  <a:pt x="4291" y="1101"/>
                </a:lnTo>
                <a:lnTo>
                  <a:pt x="4291" y="1093"/>
                </a:lnTo>
                <a:lnTo>
                  <a:pt x="4291" y="1088"/>
                </a:lnTo>
                <a:lnTo>
                  <a:pt x="4291" y="1077"/>
                </a:lnTo>
                <a:lnTo>
                  <a:pt x="4290" y="1070"/>
                </a:lnTo>
                <a:lnTo>
                  <a:pt x="4285" y="1059"/>
                </a:lnTo>
                <a:lnTo>
                  <a:pt x="4280" y="1046"/>
                </a:lnTo>
                <a:lnTo>
                  <a:pt x="4277" y="1039"/>
                </a:lnTo>
                <a:lnTo>
                  <a:pt x="4275" y="1034"/>
                </a:lnTo>
                <a:lnTo>
                  <a:pt x="4272" y="1028"/>
                </a:lnTo>
                <a:lnTo>
                  <a:pt x="4272" y="1020"/>
                </a:lnTo>
                <a:lnTo>
                  <a:pt x="4270" y="1012"/>
                </a:lnTo>
                <a:lnTo>
                  <a:pt x="4270" y="1002"/>
                </a:lnTo>
                <a:lnTo>
                  <a:pt x="4270" y="989"/>
                </a:lnTo>
                <a:lnTo>
                  <a:pt x="4270" y="974"/>
                </a:lnTo>
                <a:lnTo>
                  <a:pt x="4270" y="963"/>
                </a:lnTo>
                <a:lnTo>
                  <a:pt x="4272" y="958"/>
                </a:lnTo>
                <a:lnTo>
                  <a:pt x="4275" y="950"/>
                </a:lnTo>
                <a:lnTo>
                  <a:pt x="4275" y="946"/>
                </a:lnTo>
                <a:lnTo>
                  <a:pt x="4277" y="935"/>
                </a:lnTo>
                <a:lnTo>
                  <a:pt x="4280" y="924"/>
                </a:lnTo>
                <a:lnTo>
                  <a:pt x="4280" y="906"/>
                </a:lnTo>
                <a:lnTo>
                  <a:pt x="4280" y="890"/>
                </a:lnTo>
                <a:lnTo>
                  <a:pt x="4283" y="875"/>
                </a:lnTo>
                <a:lnTo>
                  <a:pt x="4283" y="862"/>
                </a:lnTo>
                <a:lnTo>
                  <a:pt x="4285" y="854"/>
                </a:lnTo>
                <a:lnTo>
                  <a:pt x="4288" y="844"/>
                </a:lnTo>
                <a:lnTo>
                  <a:pt x="4290" y="836"/>
                </a:lnTo>
                <a:lnTo>
                  <a:pt x="4291" y="825"/>
                </a:lnTo>
                <a:lnTo>
                  <a:pt x="4294" y="816"/>
                </a:lnTo>
                <a:lnTo>
                  <a:pt x="4299" y="805"/>
                </a:lnTo>
                <a:lnTo>
                  <a:pt x="4307" y="794"/>
                </a:lnTo>
                <a:lnTo>
                  <a:pt x="4317" y="785"/>
                </a:lnTo>
                <a:lnTo>
                  <a:pt x="4326" y="774"/>
                </a:lnTo>
                <a:lnTo>
                  <a:pt x="4339" y="763"/>
                </a:lnTo>
                <a:lnTo>
                  <a:pt x="4351" y="755"/>
                </a:lnTo>
                <a:lnTo>
                  <a:pt x="4363" y="745"/>
                </a:lnTo>
                <a:lnTo>
                  <a:pt x="4373" y="732"/>
                </a:lnTo>
                <a:lnTo>
                  <a:pt x="4381" y="724"/>
                </a:lnTo>
                <a:lnTo>
                  <a:pt x="4385" y="717"/>
                </a:lnTo>
                <a:lnTo>
                  <a:pt x="4392" y="712"/>
                </a:lnTo>
                <a:lnTo>
                  <a:pt x="4395" y="709"/>
                </a:lnTo>
                <a:lnTo>
                  <a:pt x="4400" y="706"/>
                </a:lnTo>
                <a:lnTo>
                  <a:pt x="4403" y="703"/>
                </a:lnTo>
                <a:lnTo>
                  <a:pt x="4403" y="701"/>
                </a:lnTo>
                <a:lnTo>
                  <a:pt x="4403" y="695"/>
                </a:lnTo>
                <a:lnTo>
                  <a:pt x="4403" y="690"/>
                </a:lnTo>
                <a:lnTo>
                  <a:pt x="4405" y="689"/>
                </a:lnTo>
                <a:lnTo>
                  <a:pt x="4410" y="686"/>
                </a:lnTo>
                <a:lnTo>
                  <a:pt x="4414" y="680"/>
                </a:lnTo>
                <a:lnTo>
                  <a:pt x="4419" y="678"/>
                </a:lnTo>
                <a:lnTo>
                  <a:pt x="4427" y="672"/>
                </a:lnTo>
                <a:lnTo>
                  <a:pt x="4437" y="664"/>
                </a:lnTo>
                <a:lnTo>
                  <a:pt x="4446" y="655"/>
                </a:lnTo>
                <a:lnTo>
                  <a:pt x="4456" y="644"/>
                </a:lnTo>
                <a:lnTo>
                  <a:pt x="4464" y="633"/>
                </a:lnTo>
                <a:lnTo>
                  <a:pt x="4471" y="625"/>
                </a:lnTo>
                <a:lnTo>
                  <a:pt x="4475" y="616"/>
                </a:lnTo>
                <a:lnTo>
                  <a:pt x="4480" y="605"/>
                </a:lnTo>
                <a:lnTo>
                  <a:pt x="4486" y="593"/>
                </a:lnTo>
                <a:lnTo>
                  <a:pt x="4493" y="579"/>
                </a:lnTo>
                <a:lnTo>
                  <a:pt x="4501" y="563"/>
                </a:lnTo>
                <a:lnTo>
                  <a:pt x="4507" y="548"/>
                </a:lnTo>
                <a:lnTo>
                  <a:pt x="4515" y="534"/>
                </a:lnTo>
                <a:lnTo>
                  <a:pt x="4523" y="525"/>
                </a:lnTo>
                <a:lnTo>
                  <a:pt x="4530" y="517"/>
                </a:lnTo>
                <a:lnTo>
                  <a:pt x="4539" y="509"/>
                </a:lnTo>
                <a:lnTo>
                  <a:pt x="4549" y="501"/>
                </a:lnTo>
                <a:lnTo>
                  <a:pt x="4560" y="495"/>
                </a:lnTo>
                <a:lnTo>
                  <a:pt x="4574" y="488"/>
                </a:lnTo>
                <a:lnTo>
                  <a:pt x="4579" y="483"/>
                </a:lnTo>
                <a:lnTo>
                  <a:pt x="4584" y="475"/>
                </a:lnTo>
                <a:lnTo>
                  <a:pt x="4591" y="467"/>
                </a:lnTo>
                <a:lnTo>
                  <a:pt x="4595" y="457"/>
                </a:lnTo>
                <a:lnTo>
                  <a:pt x="4600" y="446"/>
                </a:lnTo>
                <a:lnTo>
                  <a:pt x="4608" y="436"/>
                </a:lnTo>
                <a:lnTo>
                  <a:pt x="4616" y="426"/>
                </a:lnTo>
                <a:lnTo>
                  <a:pt x="4626" y="415"/>
                </a:lnTo>
                <a:lnTo>
                  <a:pt x="4632" y="405"/>
                </a:lnTo>
                <a:lnTo>
                  <a:pt x="4637" y="399"/>
                </a:lnTo>
                <a:lnTo>
                  <a:pt x="4643" y="395"/>
                </a:lnTo>
                <a:lnTo>
                  <a:pt x="4645" y="390"/>
                </a:lnTo>
                <a:lnTo>
                  <a:pt x="4648" y="387"/>
                </a:lnTo>
                <a:lnTo>
                  <a:pt x="4650" y="382"/>
                </a:lnTo>
                <a:lnTo>
                  <a:pt x="4653" y="376"/>
                </a:lnTo>
                <a:lnTo>
                  <a:pt x="4657" y="368"/>
                </a:lnTo>
                <a:lnTo>
                  <a:pt x="4664" y="361"/>
                </a:lnTo>
                <a:lnTo>
                  <a:pt x="4669" y="356"/>
                </a:lnTo>
                <a:lnTo>
                  <a:pt x="4674" y="350"/>
                </a:lnTo>
                <a:lnTo>
                  <a:pt x="4680" y="348"/>
                </a:lnTo>
                <a:lnTo>
                  <a:pt x="4686" y="345"/>
                </a:lnTo>
                <a:lnTo>
                  <a:pt x="4696" y="340"/>
                </a:lnTo>
                <a:lnTo>
                  <a:pt x="4711" y="334"/>
                </a:lnTo>
                <a:lnTo>
                  <a:pt x="4728" y="327"/>
                </a:lnTo>
                <a:lnTo>
                  <a:pt x="4743" y="319"/>
                </a:lnTo>
                <a:lnTo>
                  <a:pt x="4757" y="314"/>
                </a:lnTo>
                <a:lnTo>
                  <a:pt x="4768" y="308"/>
                </a:lnTo>
                <a:lnTo>
                  <a:pt x="4775" y="303"/>
                </a:lnTo>
                <a:lnTo>
                  <a:pt x="4778" y="299"/>
                </a:lnTo>
                <a:lnTo>
                  <a:pt x="4779" y="296"/>
                </a:lnTo>
                <a:lnTo>
                  <a:pt x="4778" y="291"/>
                </a:lnTo>
                <a:lnTo>
                  <a:pt x="4775" y="285"/>
                </a:lnTo>
                <a:lnTo>
                  <a:pt x="4768" y="269"/>
                </a:lnTo>
                <a:lnTo>
                  <a:pt x="4768" y="262"/>
                </a:lnTo>
                <a:lnTo>
                  <a:pt x="4770" y="260"/>
                </a:lnTo>
                <a:lnTo>
                  <a:pt x="4778" y="257"/>
                </a:lnTo>
                <a:lnTo>
                  <a:pt x="4787" y="257"/>
                </a:lnTo>
                <a:lnTo>
                  <a:pt x="4797" y="254"/>
                </a:lnTo>
                <a:lnTo>
                  <a:pt x="4802" y="252"/>
                </a:lnTo>
                <a:lnTo>
                  <a:pt x="4805" y="246"/>
                </a:lnTo>
                <a:lnTo>
                  <a:pt x="4808" y="241"/>
                </a:lnTo>
                <a:lnTo>
                  <a:pt x="4811" y="234"/>
                </a:lnTo>
                <a:lnTo>
                  <a:pt x="4811" y="226"/>
                </a:lnTo>
                <a:lnTo>
                  <a:pt x="4811" y="218"/>
                </a:lnTo>
                <a:lnTo>
                  <a:pt x="4808" y="212"/>
                </a:lnTo>
                <a:lnTo>
                  <a:pt x="4807" y="210"/>
                </a:lnTo>
                <a:lnTo>
                  <a:pt x="4797" y="203"/>
                </a:lnTo>
                <a:lnTo>
                  <a:pt x="4789" y="200"/>
                </a:lnTo>
                <a:lnTo>
                  <a:pt x="4782" y="198"/>
                </a:lnTo>
                <a:lnTo>
                  <a:pt x="4779" y="192"/>
                </a:lnTo>
                <a:lnTo>
                  <a:pt x="4784" y="181"/>
                </a:lnTo>
                <a:lnTo>
                  <a:pt x="4802" y="169"/>
                </a:lnTo>
                <a:lnTo>
                  <a:pt x="4805" y="164"/>
                </a:lnTo>
                <a:lnTo>
                  <a:pt x="4805" y="158"/>
                </a:lnTo>
                <a:lnTo>
                  <a:pt x="4800" y="156"/>
                </a:lnTo>
                <a:lnTo>
                  <a:pt x="4794" y="150"/>
                </a:lnTo>
                <a:lnTo>
                  <a:pt x="4789" y="145"/>
                </a:lnTo>
                <a:lnTo>
                  <a:pt x="4782" y="141"/>
                </a:lnTo>
                <a:lnTo>
                  <a:pt x="4778" y="135"/>
                </a:lnTo>
                <a:lnTo>
                  <a:pt x="4775" y="130"/>
                </a:lnTo>
                <a:lnTo>
                  <a:pt x="4775" y="124"/>
                </a:lnTo>
                <a:lnTo>
                  <a:pt x="4775" y="116"/>
                </a:lnTo>
                <a:lnTo>
                  <a:pt x="4773" y="111"/>
                </a:lnTo>
                <a:lnTo>
                  <a:pt x="4770" y="107"/>
                </a:lnTo>
                <a:lnTo>
                  <a:pt x="4768" y="99"/>
                </a:lnTo>
                <a:lnTo>
                  <a:pt x="4760" y="93"/>
                </a:lnTo>
                <a:lnTo>
                  <a:pt x="4752" y="85"/>
                </a:lnTo>
                <a:lnTo>
                  <a:pt x="4743" y="77"/>
                </a:lnTo>
                <a:lnTo>
                  <a:pt x="4733" y="73"/>
                </a:lnTo>
                <a:lnTo>
                  <a:pt x="4723" y="65"/>
                </a:lnTo>
                <a:lnTo>
                  <a:pt x="4717" y="54"/>
                </a:lnTo>
                <a:lnTo>
                  <a:pt x="4706" y="43"/>
                </a:lnTo>
                <a:lnTo>
                  <a:pt x="4699" y="34"/>
                </a:lnTo>
                <a:lnTo>
                  <a:pt x="4691" y="23"/>
                </a:lnTo>
                <a:lnTo>
                  <a:pt x="4685" y="11"/>
                </a:lnTo>
                <a:lnTo>
                  <a:pt x="4677" y="0"/>
                </a:lnTo>
                <a:lnTo>
                  <a:pt x="0" y="0"/>
                </a:lnTo>
              </a:path>
            </a:pathLst>
          </a:custGeom>
          <a:solidFill>
            <a:srgbClr val="008000"/>
          </a:solidFill>
          <a:ln w="12700" cap="rnd" cmpd="sng">
            <a:noFill/>
            <a:prstDash val="solid"/>
            <a:round/>
            <a:headEnd type="none" w="med" len="med"/>
            <a:tailEnd type="none" w="med" len="med"/>
          </a:ln>
          <a:effectLst/>
        </p:spPr>
        <p:txBody>
          <a:bodyPr>
            <a:prstTxWarp prst="textNoShape">
              <a:avLst/>
            </a:prstTxWarp>
          </a:bodyPr>
          <a:lstStyle/>
          <a:p>
            <a:endParaRPr lang="en-GB"/>
          </a:p>
        </p:txBody>
      </p:sp>
      <p:sp>
        <p:nvSpPr>
          <p:cNvPr id="15364" name="Freeform 4"/>
          <p:cNvSpPr>
            <a:spLocks/>
          </p:cNvSpPr>
          <p:nvPr/>
        </p:nvSpPr>
        <p:spPr bwMode="auto">
          <a:xfrm>
            <a:off x="7534275" y="1011884"/>
            <a:ext cx="1303338" cy="1106488"/>
          </a:xfrm>
          <a:custGeom>
            <a:avLst/>
            <a:gdLst/>
            <a:ahLst/>
            <a:cxnLst>
              <a:cxn ang="0">
                <a:pos x="559" y="685"/>
              </a:cxn>
              <a:cxn ang="0">
                <a:pos x="554" y="668"/>
              </a:cxn>
              <a:cxn ang="0">
                <a:pos x="552" y="637"/>
              </a:cxn>
              <a:cxn ang="0">
                <a:pos x="565" y="587"/>
              </a:cxn>
              <a:cxn ang="0">
                <a:pos x="591" y="553"/>
              </a:cxn>
              <a:cxn ang="0">
                <a:pos x="611" y="524"/>
              </a:cxn>
              <a:cxn ang="0">
                <a:pos x="636" y="493"/>
              </a:cxn>
              <a:cxn ang="0">
                <a:pos x="653" y="462"/>
              </a:cxn>
              <a:cxn ang="0">
                <a:pos x="663" y="437"/>
              </a:cxn>
              <a:cxn ang="0">
                <a:pos x="699" y="412"/>
              </a:cxn>
              <a:cxn ang="0">
                <a:pos x="736" y="397"/>
              </a:cxn>
              <a:cxn ang="0">
                <a:pos x="756" y="381"/>
              </a:cxn>
              <a:cxn ang="0">
                <a:pos x="773" y="361"/>
              </a:cxn>
              <a:cxn ang="0">
                <a:pos x="805" y="346"/>
              </a:cxn>
              <a:cxn ang="0">
                <a:pos x="817" y="332"/>
              </a:cxn>
              <a:cxn ang="0">
                <a:pos x="815" y="299"/>
              </a:cxn>
              <a:cxn ang="0">
                <a:pos x="794" y="268"/>
              </a:cxn>
              <a:cxn ang="0">
                <a:pos x="778" y="259"/>
              </a:cxn>
              <a:cxn ang="0">
                <a:pos x="763" y="262"/>
              </a:cxn>
              <a:cxn ang="0">
                <a:pos x="759" y="247"/>
              </a:cxn>
              <a:cxn ang="0">
                <a:pos x="754" y="231"/>
              </a:cxn>
              <a:cxn ang="0">
                <a:pos x="743" y="218"/>
              </a:cxn>
              <a:cxn ang="0">
                <a:pos x="722" y="197"/>
              </a:cxn>
              <a:cxn ang="0">
                <a:pos x="706" y="182"/>
              </a:cxn>
              <a:cxn ang="0">
                <a:pos x="697" y="151"/>
              </a:cxn>
              <a:cxn ang="0">
                <a:pos x="690" y="124"/>
              </a:cxn>
              <a:cxn ang="0">
                <a:pos x="677" y="109"/>
              </a:cxn>
              <a:cxn ang="0">
                <a:pos x="672" y="70"/>
              </a:cxn>
              <a:cxn ang="0">
                <a:pos x="663" y="34"/>
              </a:cxn>
              <a:cxn ang="0">
                <a:pos x="648" y="19"/>
              </a:cxn>
              <a:cxn ang="0">
                <a:pos x="621" y="26"/>
              </a:cxn>
              <a:cxn ang="0">
                <a:pos x="579" y="39"/>
              </a:cxn>
              <a:cxn ang="0">
                <a:pos x="552" y="26"/>
              </a:cxn>
              <a:cxn ang="0">
                <a:pos x="540" y="5"/>
              </a:cxn>
              <a:cxn ang="0">
                <a:pos x="528" y="0"/>
              </a:cxn>
              <a:cxn ang="0">
                <a:pos x="506" y="36"/>
              </a:cxn>
              <a:cxn ang="0">
                <a:pos x="488" y="84"/>
              </a:cxn>
              <a:cxn ang="0">
                <a:pos x="476" y="122"/>
              </a:cxn>
              <a:cxn ang="0">
                <a:pos x="471" y="164"/>
              </a:cxn>
              <a:cxn ang="0">
                <a:pos x="471" y="216"/>
              </a:cxn>
              <a:cxn ang="0">
                <a:pos x="466" y="273"/>
              </a:cxn>
              <a:cxn ang="0">
                <a:pos x="459" y="316"/>
              </a:cxn>
              <a:cxn ang="0">
                <a:pos x="455" y="332"/>
              </a:cxn>
              <a:cxn ang="0">
                <a:pos x="447" y="343"/>
              </a:cxn>
              <a:cxn ang="0">
                <a:pos x="434" y="350"/>
              </a:cxn>
              <a:cxn ang="0">
                <a:pos x="420" y="361"/>
              </a:cxn>
              <a:cxn ang="0">
                <a:pos x="413" y="381"/>
              </a:cxn>
              <a:cxn ang="0">
                <a:pos x="407" y="400"/>
              </a:cxn>
              <a:cxn ang="0">
                <a:pos x="386" y="412"/>
              </a:cxn>
              <a:cxn ang="0">
                <a:pos x="300" y="431"/>
              </a:cxn>
              <a:cxn ang="0">
                <a:pos x="224" y="443"/>
              </a:cxn>
              <a:cxn ang="0">
                <a:pos x="165" y="457"/>
              </a:cxn>
              <a:cxn ang="0">
                <a:pos x="93" y="488"/>
              </a:cxn>
              <a:cxn ang="0">
                <a:pos x="47" y="530"/>
              </a:cxn>
              <a:cxn ang="0">
                <a:pos x="29" y="569"/>
              </a:cxn>
              <a:cxn ang="0">
                <a:pos x="20" y="597"/>
              </a:cxn>
              <a:cxn ang="0">
                <a:pos x="3" y="620"/>
              </a:cxn>
              <a:cxn ang="0">
                <a:pos x="3" y="654"/>
              </a:cxn>
              <a:cxn ang="0">
                <a:pos x="8" y="696"/>
              </a:cxn>
            </a:cxnLst>
            <a:rect l="0" t="0" r="r" b="b"/>
            <a:pathLst>
              <a:path w="821" h="697">
                <a:moveTo>
                  <a:pt x="562" y="696"/>
                </a:moveTo>
                <a:lnTo>
                  <a:pt x="559" y="691"/>
                </a:lnTo>
                <a:lnTo>
                  <a:pt x="559" y="685"/>
                </a:lnTo>
                <a:lnTo>
                  <a:pt x="557" y="680"/>
                </a:lnTo>
                <a:lnTo>
                  <a:pt x="554" y="674"/>
                </a:lnTo>
                <a:lnTo>
                  <a:pt x="554" y="668"/>
                </a:lnTo>
                <a:lnTo>
                  <a:pt x="552" y="660"/>
                </a:lnTo>
                <a:lnTo>
                  <a:pt x="552" y="649"/>
                </a:lnTo>
                <a:lnTo>
                  <a:pt x="552" y="637"/>
                </a:lnTo>
                <a:lnTo>
                  <a:pt x="554" y="615"/>
                </a:lnTo>
                <a:lnTo>
                  <a:pt x="559" y="600"/>
                </a:lnTo>
                <a:lnTo>
                  <a:pt x="565" y="587"/>
                </a:lnTo>
                <a:lnTo>
                  <a:pt x="575" y="573"/>
                </a:lnTo>
                <a:lnTo>
                  <a:pt x="581" y="564"/>
                </a:lnTo>
                <a:lnTo>
                  <a:pt x="591" y="553"/>
                </a:lnTo>
                <a:lnTo>
                  <a:pt x="599" y="545"/>
                </a:lnTo>
                <a:lnTo>
                  <a:pt x="607" y="535"/>
                </a:lnTo>
                <a:lnTo>
                  <a:pt x="611" y="524"/>
                </a:lnTo>
                <a:lnTo>
                  <a:pt x="621" y="514"/>
                </a:lnTo>
                <a:lnTo>
                  <a:pt x="628" y="504"/>
                </a:lnTo>
                <a:lnTo>
                  <a:pt x="636" y="493"/>
                </a:lnTo>
                <a:lnTo>
                  <a:pt x="642" y="482"/>
                </a:lnTo>
                <a:lnTo>
                  <a:pt x="650" y="473"/>
                </a:lnTo>
                <a:lnTo>
                  <a:pt x="653" y="462"/>
                </a:lnTo>
                <a:lnTo>
                  <a:pt x="653" y="454"/>
                </a:lnTo>
                <a:lnTo>
                  <a:pt x="655" y="446"/>
                </a:lnTo>
                <a:lnTo>
                  <a:pt x="663" y="437"/>
                </a:lnTo>
                <a:lnTo>
                  <a:pt x="672" y="428"/>
                </a:lnTo>
                <a:lnTo>
                  <a:pt x="685" y="420"/>
                </a:lnTo>
                <a:lnTo>
                  <a:pt x="699" y="412"/>
                </a:lnTo>
                <a:lnTo>
                  <a:pt x="711" y="408"/>
                </a:lnTo>
                <a:lnTo>
                  <a:pt x="727" y="403"/>
                </a:lnTo>
                <a:lnTo>
                  <a:pt x="736" y="397"/>
                </a:lnTo>
                <a:lnTo>
                  <a:pt x="743" y="392"/>
                </a:lnTo>
                <a:lnTo>
                  <a:pt x="751" y="387"/>
                </a:lnTo>
                <a:lnTo>
                  <a:pt x="756" y="381"/>
                </a:lnTo>
                <a:lnTo>
                  <a:pt x="760" y="374"/>
                </a:lnTo>
                <a:lnTo>
                  <a:pt x="765" y="369"/>
                </a:lnTo>
                <a:lnTo>
                  <a:pt x="773" y="361"/>
                </a:lnTo>
                <a:lnTo>
                  <a:pt x="783" y="355"/>
                </a:lnTo>
                <a:lnTo>
                  <a:pt x="797" y="347"/>
                </a:lnTo>
                <a:lnTo>
                  <a:pt x="805" y="346"/>
                </a:lnTo>
                <a:lnTo>
                  <a:pt x="810" y="341"/>
                </a:lnTo>
                <a:lnTo>
                  <a:pt x="815" y="338"/>
                </a:lnTo>
                <a:lnTo>
                  <a:pt x="817" y="332"/>
                </a:lnTo>
                <a:lnTo>
                  <a:pt x="820" y="322"/>
                </a:lnTo>
                <a:lnTo>
                  <a:pt x="820" y="309"/>
                </a:lnTo>
                <a:lnTo>
                  <a:pt x="815" y="299"/>
                </a:lnTo>
                <a:lnTo>
                  <a:pt x="810" y="285"/>
                </a:lnTo>
                <a:lnTo>
                  <a:pt x="802" y="276"/>
                </a:lnTo>
                <a:lnTo>
                  <a:pt x="794" y="268"/>
                </a:lnTo>
                <a:lnTo>
                  <a:pt x="788" y="262"/>
                </a:lnTo>
                <a:lnTo>
                  <a:pt x="783" y="259"/>
                </a:lnTo>
                <a:lnTo>
                  <a:pt x="778" y="259"/>
                </a:lnTo>
                <a:lnTo>
                  <a:pt x="773" y="259"/>
                </a:lnTo>
                <a:lnTo>
                  <a:pt x="768" y="262"/>
                </a:lnTo>
                <a:lnTo>
                  <a:pt x="763" y="262"/>
                </a:lnTo>
                <a:lnTo>
                  <a:pt x="760" y="259"/>
                </a:lnTo>
                <a:lnTo>
                  <a:pt x="759" y="254"/>
                </a:lnTo>
                <a:lnTo>
                  <a:pt x="759" y="247"/>
                </a:lnTo>
                <a:lnTo>
                  <a:pt x="756" y="242"/>
                </a:lnTo>
                <a:lnTo>
                  <a:pt x="756" y="237"/>
                </a:lnTo>
                <a:lnTo>
                  <a:pt x="754" y="231"/>
                </a:lnTo>
                <a:lnTo>
                  <a:pt x="751" y="228"/>
                </a:lnTo>
                <a:lnTo>
                  <a:pt x="748" y="223"/>
                </a:lnTo>
                <a:lnTo>
                  <a:pt x="743" y="218"/>
                </a:lnTo>
                <a:lnTo>
                  <a:pt x="736" y="211"/>
                </a:lnTo>
                <a:lnTo>
                  <a:pt x="729" y="203"/>
                </a:lnTo>
                <a:lnTo>
                  <a:pt x="722" y="197"/>
                </a:lnTo>
                <a:lnTo>
                  <a:pt x="717" y="192"/>
                </a:lnTo>
                <a:lnTo>
                  <a:pt x="711" y="187"/>
                </a:lnTo>
                <a:lnTo>
                  <a:pt x="706" y="182"/>
                </a:lnTo>
                <a:lnTo>
                  <a:pt x="701" y="174"/>
                </a:lnTo>
                <a:lnTo>
                  <a:pt x="699" y="164"/>
                </a:lnTo>
                <a:lnTo>
                  <a:pt x="697" y="151"/>
                </a:lnTo>
                <a:lnTo>
                  <a:pt x="695" y="138"/>
                </a:lnTo>
                <a:lnTo>
                  <a:pt x="692" y="130"/>
                </a:lnTo>
                <a:lnTo>
                  <a:pt x="690" y="124"/>
                </a:lnTo>
                <a:lnTo>
                  <a:pt x="685" y="120"/>
                </a:lnTo>
                <a:lnTo>
                  <a:pt x="682" y="118"/>
                </a:lnTo>
                <a:lnTo>
                  <a:pt x="677" y="109"/>
                </a:lnTo>
                <a:lnTo>
                  <a:pt x="674" y="101"/>
                </a:lnTo>
                <a:lnTo>
                  <a:pt x="674" y="86"/>
                </a:lnTo>
                <a:lnTo>
                  <a:pt x="672" y="70"/>
                </a:lnTo>
                <a:lnTo>
                  <a:pt x="669" y="57"/>
                </a:lnTo>
                <a:lnTo>
                  <a:pt x="668" y="45"/>
                </a:lnTo>
                <a:lnTo>
                  <a:pt x="663" y="34"/>
                </a:lnTo>
                <a:lnTo>
                  <a:pt x="660" y="28"/>
                </a:lnTo>
                <a:lnTo>
                  <a:pt x="653" y="23"/>
                </a:lnTo>
                <a:lnTo>
                  <a:pt x="648" y="19"/>
                </a:lnTo>
                <a:lnTo>
                  <a:pt x="640" y="19"/>
                </a:lnTo>
                <a:lnTo>
                  <a:pt x="634" y="22"/>
                </a:lnTo>
                <a:lnTo>
                  <a:pt x="621" y="26"/>
                </a:lnTo>
                <a:lnTo>
                  <a:pt x="608" y="31"/>
                </a:lnTo>
                <a:lnTo>
                  <a:pt x="594" y="36"/>
                </a:lnTo>
                <a:lnTo>
                  <a:pt x="579" y="39"/>
                </a:lnTo>
                <a:lnTo>
                  <a:pt x="565" y="36"/>
                </a:lnTo>
                <a:lnTo>
                  <a:pt x="557" y="31"/>
                </a:lnTo>
                <a:lnTo>
                  <a:pt x="552" y="26"/>
                </a:lnTo>
                <a:lnTo>
                  <a:pt x="547" y="22"/>
                </a:lnTo>
                <a:lnTo>
                  <a:pt x="543" y="11"/>
                </a:lnTo>
                <a:lnTo>
                  <a:pt x="540" y="5"/>
                </a:lnTo>
                <a:lnTo>
                  <a:pt x="535" y="0"/>
                </a:lnTo>
                <a:lnTo>
                  <a:pt x="533" y="0"/>
                </a:lnTo>
                <a:lnTo>
                  <a:pt x="528" y="0"/>
                </a:lnTo>
                <a:lnTo>
                  <a:pt x="520" y="8"/>
                </a:lnTo>
                <a:lnTo>
                  <a:pt x="513" y="22"/>
                </a:lnTo>
                <a:lnTo>
                  <a:pt x="506" y="36"/>
                </a:lnTo>
                <a:lnTo>
                  <a:pt x="498" y="53"/>
                </a:lnTo>
                <a:lnTo>
                  <a:pt x="493" y="70"/>
                </a:lnTo>
                <a:lnTo>
                  <a:pt x="488" y="84"/>
                </a:lnTo>
                <a:lnTo>
                  <a:pt x="484" y="96"/>
                </a:lnTo>
                <a:lnTo>
                  <a:pt x="482" y="109"/>
                </a:lnTo>
                <a:lnTo>
                  <a:pt x="476" y="122"/>
                </a:lnTo>
                <a:lnTo>
                  <a:pt x="474" y="135"/>
                </a:lnTo>
                <a:lnTo>
                  <a:pt x="471" y="149"/>
                </a:lnTo>
                <a:lnTo>
                  <a:pt x="471" y="164"/>
                </a:lnTo>
                <a:lnTo>
                  <a:pt x="469" y="180"/>
                </a:lnTo>
                <a:lnTo>
                  <a:pt x="469" y="197"/>
                </a:lnTo>
                <a:lnTo>
                  <a:pt x="471" y="216"/>
                </a:lnTo>
                <a:lnTo>
                  <a:pt x="471" y="234"/>
                </a:lnTo>
                <a:lnTo>
                  <a:pt x="469" y="254"/>
                </a:lnTo>
                <a:lnTo>
                  <a:pt x="466" y="273"/>
                </a:lnTo>
                <a:lnTo>
                  <a:pt x="466" y="291"/>
                </a:lnTo>
                <a:lnTo>
                  <a:pt x="464" y="307"/>
                </a:lnTo>
                <a:lnTo>
                  <a:pt x="459" y="316"/>
                </a:lnTo>
                <a:lnTo>
                  <a:pt x="456" y="324"/>
                </a:lnTo>
                <a:lnTo>
                  <a:pt x="455" y="327"/>
                </a:lnTo>
                <a:lnTo>
                  <a:pt x="455" y="332"/>
                </a:lnTo>
                <a:lnTo>
                  <a:pt x="452" y="338"/>
                </a:lnTo>
                <a:lnTo>
                  <a:pt x="450" y="341"/>
                </a:lnTo>
                <a:lnTo>
                  <a:pt x="447" y="343"/>
                </a:lnTo>
                <a:lnTo>
                  <a:pt x="444" y="347"/>
                </a:lnTo>
                <a:lnTo>
                  <a:pt x="439" y="350"/>
                </a:lnTo>
                <a:lnTo>
                  <a:pt x="434" y="350"/>
                </a:lnTo>
                <a:lnTo>
                  <a:pt x="427" y="353"/>
                </a:lnTo>
                <a:lnTo>
                  <a:pt x="423" y="355"/>
                </a:lnTo>
                <a:lnTo>
                  <a:pt x="420" y="361"/>
                </a:lnTo>
                <a:lnTo>
                  <a:pt x="415" y="366"/>
                </a:lnTo>
                <a:lnTo>
                  <a:pt x="413" y="374"/>
                </a:lnTo>
                <a:lnTo>
                  <a:pt x="413" y="381"/>
                </a:lnTo>
                <a:lnTo>
                  <a:pt x="410" y="389"/>
                </a:lnTo>
                <a:lnTo>
                  <a:pt x="407" y="397"/>
                </a:lnTo>
                <a:lnTo>
                  <a:pt x="407" y="400"/>
                </a:lnTo>
                <a:lnTo>
                  <a:pt x="402" y="405"/>
                </a:lnTo>
                <a:lnTo>
                  <a:pt x="395" y="408"/>
                </a:lnTo>
                <a:lnTo>
                  <a:pt x="386" y="412"/>
                </a:lnTo>
                <a:lnTo>
                  <a:pt x="361" y="420"/>
                </a:lnTo>
                <a:lnTo>
                  <a:pt x="332" y="426"/>
                </a:lnTo>
                <a:lnTo>
                  <a:pt x="300" y="431"/>
                </a:lnTo>
                <a:lnTo>
                  <a:pt x="271" y="437"/>
                </a:lnTo>
                <a:lnTo>
                  <a:pt x="243" y="439"/>
                </a:lnTo>
                <a:lnTo>
                  <a:pt x="224" y="443"/>
                </a:lnTo>
                <a:lnTo>
                  <a:pt x="207" y="446"/>
                </a:lnTo>
                <a:lnTo>
                  <a:pt x="186" y="451"/>
                </a:lnTo>
                <a:lnTo>
                  <a:pt x="165" y="457"/>
                </a:lnTo>
                <a:lnTo>
                  <a:pt x="140" y="468"/>
                </a:lnTo>
                <a:lnTo>
                  <a:pt x="119" y="477"/>
                </a:lnTo>
                <a:lnTo>
                  <a:pt x="93" y="488"/>
                </a:lnTo>
                <a:lnTo>
                  <a:pt x="74" y="501"/>
                </a:lnTo>
                <a:lnTo>
                  <a:pt x="60" y="516"/>
                </a:lnTo>
                <a:lnTo>
                  <a:pt x="47" y="530"/>
                </a:lnTo>
                <a:lnTo>
                  <a:pt x="37" y="542"/>
                </a:lnTo>
                <a:lnTo>
                  <a:pt x="32" y="555"/>
                </a:lnTo>
                <a:lnTo>
                  <a:pt x="29" y="569"/>
                </a:lnTo>
                <a:lnTo>
                  <a:pt x="26" y="578"/>
                </a:lnTo>
                <a:lnTo>
                  <a:pt x="23" y="589"/>
                </a:lnTo>
                <a:lnTo>
                  <a:pt x="20" y="597"/>
                </a:lnTo>
                <a:lnTo>
                  <a:pt x="13" y="604"/>
                </a:lnTo>
                <a:lnTo>
                  <a:pt x="8" y="612"/>
                </a:lnTo>
                <a:lnTo>
                  <a:pt x="3" y="620"/>
                </a:lnTo>
                <a:lnTo>
                  <a:pt x="0" y="631"/>
                </a:lnTo>
                <a:lnTo>
                  <a:pt x="0" y="643"/>
                </a:lnTo>
                <a:lnTo>
                  <a:pt x="3" y="654"/>
                </a:lnTo>
                <a:lnTo>
                  <a:pt x="3" y="668"/>
                </a:lnTo>
                <a:lnTo>
                  <a:pt x="5" y="680"/>
                </a:lnTo>
                <a:lnTo>
                  <a:pt x="8" y="696"/>
                </a:lnTo>
                <a:lnTo>
                  <a:pt x="562" y="696"/>
                </a:lnTo>
              </a:path>
            </a:pathLst>
          </a:custGeom>
          <a:solidFill>
            <a:srgbClr val="008000"/>
          </a:solidFill>
          <a:ln w="12700" cap="rnd" cmpd="sng">
            <a:noFill/>
            <a:prstDash val="solid"/>
            <a:round/>
            <a:headEnd type="none" w="med" len="med"/>
            <a:tailEnd type="none" w="med" len="med"/>
          </a:ln>
          <a:effectLst/>
        </p:spPr>
        <p:txBody>
          <a:bodyPr>
            <a:prstTxWarp prst="textNoShape">
              <a:avLst/>
            </a:prstTxWarp>
          </a:bodyPr>
          <a:lstStyle/>
          <a:p>
            <a:endParaRPr lang="en-GB"/>
          </a:p>
        </p:txBody>
      </p:sp>
      <p:sp>
        <p:nvSpPr>
          <p:cNvPr id="15365" name="Freeform 5"/>
          <p:cNvSpPr>
            <a:spLocks/>
          </p:cNvSpPr>
          <p:nvPr/>
        </p:nvSpPr>
        <p:spPr bwMode="auto">
          <a:xfrm>
            <a:off x="6022975" y="1875484"/>
            <a:ext cx="428625" cy="242888"/>
          </a:xfrm>
          <a:custGeom>
            <a:avLst/>
            <a:gdLst/>
            <a:ahLst/>
            <a:cxnLst>
              <a:cxn ang="0">
                <a:pos x="269" y="147"/>
              </a:cxn>
              <a:cxn ang="0">
                <a:pos x="269" y="138"/>
              </a:cxn>
              <a:cxn ang="0">
                <a:pos x="269" y="130"/>
              </a:cxn>
              <a:cxn ang="0">
                <a:pos x="269" y="121"/>
              </a:cxn>
              <a:cxn ang="0">
                <a:pos x="266" y="107"/>
              </a:cxn>
              <a:cxn ang="0">
                <a:pos x="259" y="99"/>
              </a:cxn>
              <a:cxn ang="0">
                <a:pos x="252" y="94"/>
              </a:cxn>
              <a:cxn ang="0">
                <a:pos x="247" y="84"/>
              </a:cxn>
              <a:cxn ang="0">
                <a:pos x="247" y="71"/>
              </a:cxn>
              <a:cxn ang="0">
                <a:pos x="240" y="60"/>
              </a:cxn>
              <a:cxn ang="0">
                <a:pos x="218" y="47"/>
              </a:cxn>
              <a:cxn ang="0">
                <a:pos x="178" y="27"/>
              </a:cxn>
              <a:cxn ang="0">
                <a:pos x="134" y="11"/>
              </a:cxn>
              <a:cxn ang="0">
                <a:pos x="102" y="0"/>
              </a:cxn>
              <a:cxn ang="0">
                <a:pos x="88" y="3"/>
              </a:cxn>
              <a:cxn ang="0">
                <a:pos x="85" y="14"/>
              </a:cxn>
              <a:cxn ang="0">
                <a:pos x="88" y="28"/>
              </a:cxn>
              <a:cxn ang="0">
                <a:pos x="96" y="42"/>
              </a:cxn>
              <a:cxn ang="0">
                <a:pos x="98" y="50"/>
              </a:cxn>
              <a:cxn ang="0">
                <a:pos x="96" y="58"/>
              </a:cxn>
              <a:cxn ang="0">
                <a:pos x="83" y="62"/>
              </a:cxn>
              <a:cxn ang="0">
                <a:pos x="73" y="68"/>
              </a:cxn>
              <a:cxn ang="0">
                <a:pos x="66" y="73"/>
              </a:cxn>
              <a:cxn ang="0">
                <a:pos x="64" y="84"/>
              </a:cxn>
              <a:cxn ang="0">
                <a:pos x="64" y="96"/>
              </a:cxn>
              <a:cxn ang="0">
                <a:pos x="61" y="110"/>
              </a:cxn>
              <a:cxn ang="0">
                <a:pos x="56" y="115"/>
              </a:cxn>
              <a:cxn ang="0">
                <a:pos x="48" y="110"/>
              </a:cxn>
              <a:cxn ang="0">
                <a:pos x="41" y="96"/>
              </a:cxn>
              <a:cxn ang="0">
                <a:pos x="32" y="90"/>
              </a:cxn>
              <a:cxn ang="0">
                <a:pos x="24" y="99"/>
              </a:cxn>
              <a:cxn ang="0">
                <a:pos x="17" y="121"/>
              </a:cxn>
              <a:cxn ang="0">
                <a:pos x="5" y="141"/>
              </a:cxn>
              <a:cxn ang="0">
                <a:pos x="3" y="147"/>
              </a:cxn>
              <a:cxn ang="0">
                <a:pos x="0" y="152"/>
              </a:cxn>
            </a:cxnLst>
            <a:rect l="0" t="0" r="r" b="b"/>
            <a:pathLst>
              <a:path w="270" h="153">
                <a:moveTo>
                  <a:pt x="269" y="152"/>
                </a:moveTo>
                <a:lnTo>
                  <a:pt x="269" y="147"/>
                </a:lnTo>
                <a:lnTo>
                  <a:pt x="269" y="141"/>
                </a:lnTo>
                <a:lnTo>
                  <a:pt x="269" y="138"/>
                </a:lnTo>
                <a:lnTo>
                  <a:pt x="269" y="133"/>
                </a:lnTo>
                <a:lnTo>
                  <a:pt x="269" y="130"/>
                </a:lnTo>
                <a:lnTo>
                  <a:pt x="269" y="125"/>
                </a:lnTo>
                <a:lnTo>
                  <a:pt x="269" y="121"/>
                </a:lnTo>
                <a:lnTo>
                  <a:pt x="266" y="118"/>
                </a:lnTo>
                <a:lnTo>
                  <a:pt x="266" y="107"/>
                </a:lnTo>
                <a:lnTo>
                  <a:pt x="264" y="102"/>
                </a:lnTo>
                <a:lnTo>
                  <a:pt x="259" y="99"/>
                </a:lnTo>
                <a:lnTo>
                  <a:pt x="256" y="96"/>
                </a:lnTo>
                <a:lnTo>
                  <a:pt x="252" y="94"/>
                </a:lnTo>
                <a:lnTo>
                  <a:pt x="250" y="90"/>
                </a:lnTo>
                <a:lnTo>
                  <a:pt x="247" y="84"/>
                </a:lnTo>
                <a:lnTo>
                  <a:pt x="247" y="76"/>
                </a:lnTo>
                <a:lnTo>
                  <a:pt x="247" y="71"/>
                </a:lnTo>
                <a:lnTo>
                  <a:pt x="242" y="65"/>
                </a:lnTo>
                <a:lnTo>
                  <a:pt x="240" y="60"/>
                </a:lnTo>
                <a:lnTo>
                  <a:pt x="232" y="56"/>
                </a:lnTo>
                <a:lnTo>
                  <a:pt x="218" y="47"/>
                </a:lnTo>
                <a:lnTo>
                  <a:pt x="198" y="37"/>
                </a:lnTo>
                <a:lnTo>
                  <a:pt x="178" y="27"/>
                </a:lnTo>
                <a:lnTo>
                  <a:pt x="157" y="19"/>
                </a:lnTo>
                <a:lnTo>
                  <a:pt x="134" y="11"/>
                </a:lnTo>
                <a:lnTo>
                  <a:pt x="117" y="3"/>
                </a:lnTo>
                <a:lnTo>
                  <a:pt x="102" y="0"/>
                </a:lnTo>
                <a:lnTo>
                  <a:pt x="93" y="0"/>
                </a:lnTo>
                <a:lnTo>
                  <a:pt x="88" y="3"/>
                </a:lnTo>
                <a:lnTo>
                  <a:pt x="85" y="5"/>
                </a:lnTo>
                <a:lnTo>
                  <a:pt x="85" y="14"/>
                </a:lnTo>
                <a:lnTo>
                  <a:pt x="85" y="22"/>
                </a:lnTo>
                <a:lnTo>
                  <a:pt x="88" y="28"/>
                </a:lnTo>
                <a:lnTo>
                  <a:pt x="91" y="37"/>
                </a:lnTo>
                <a:lnTo>
                  <a:pt x="96" y="42"/>
                </a:lnTo>
                <a:lnTo>
                  <a:pt x="98" y="47"/>
                </a:lnTo>
                <a:lnTo>
                  <a:pt x="98" y="50"/>
                </a:lnTo>
                <a:lnTo>
                  <a:pt x="98" y="56"/>
                </a:lnTo>
                <a:lnTo>
                  <a:pt x="96" y="58"/>
                </a:lnTo>
                <a:lnTo>
                  <a:pt x="91" y="60"/>
                </a:lnTo>
                <a:lnTo>
                  <a:pt x="83" y="62"/>
                </a:lnTo>
                <a:lnTo>
                  <a:pt x="78" y="65"/>
                </a:lnTo>
                <a:lnTo>
                  <a:pt x="73" y="68"/>
                </a:lnTo>
                <a:lnTo>
                  <a:pt x="69" y="71"/>
                </a:lnTo>
                <a:lnTo>
                  <a:pt x="66" y="73"/>
                </a:lnTo>
                <a:lnTo>
                  <a:pt x="64" y="79"/>
                </a:lnTo>
                <a:lnTo>
                  <a:pt x="64" y="84"/>
                </a:lnTo>
                <a:lnTo>
                  <a:pt x="64" y="90"/>
                </a:lnTo>
                <a:lnTo>
                  <a:pt x="64" y="96"/>
                </a:lnTo>
                <a:lnTo>
                  <a:pt x="64" y="102"/>
                </a:lnTo>
                <a:lnTo>
                  <a:pt x="61" y="110"/>
                </a:lnTo>
                <a:lnTo>
                  <a:pt x="59" y="113"/>
                </a:lnTo>
                <a:lnTo>
                  <a:pt x="56" y="115"/>
                </a:lnTo>
                <a:lnTo>
                  <a:pt x="54" y="113"/>
                </a:lnTo>
                <a:lnTo>
                  <a:pt x="48" y="110"/>
                </a:lnTo>
                <a:lnTo>
                  <a:pt x="46" y="104"/>
                </a:lnTo>
                <a:lnTo>
                  <a:pt x="41" y="96"/>
                </a:lnTo>
                <a:lnTo>
                  <a:pt x="37" y="90"/>
                </a:lnTo>
                <a:lnTo>
                  <a:pt x="32" y="90"/>
                </a:lnTo>
                <a:lnTo>
                  <a:pt x="29" y="92"/>
                </a:lnTo>
                <a:lnTo>
                  <a:pt x="24" y="99"/>
                </a:lnTo>
                <a:lnTo>
                  <a:pt x="22" y="110"/>
                </a:lnTo>
                <a:lnTo>
                  <a:pt x="17" y="121"/>
                </a:lnTo>
                <a:lnTo>
                  <a:pt x="11" y="130"/>
                </a:lnTo>
                <a:lnTo>
                  <a:pt x="5" y="141"/>
                </a:lnTo>
                <a:lnTo>
                  <a:pt x="5" y="144"/>
                </a:lnTo>
                <a:lnTo>
                  <a:pt x="3" y="147"/>
                </a:lnTo>
                <a:lnTo>
                  <a:pt x="0" y="149"/>
                </a:lnTo>
                <a:lnTo>
                  <a:pt x="0" y="152"/>
                </a:lnTo>
                <a:lnTo>
                  <a:pt x="269" y="152"/>
                </a:lnTo>
              </a:path>
            </a:pathLst>
          </a:custGeom>
          <a:solidFill>
            <a:srgbClr val="008000"/>
          </a:solidFill>
          <a:ln w="12700" cap="rnd" cmpd="sng">
            <a:noFill/>
            <a:prstDash val="solid"/>
            <a:round/>
            <a:headEnd type="none" w="med" len="med"/>
            <a:tailEnd type="none" w="med" len="med"/>
          </a:ln>
          <a:effectLst/>
        </p:spPr>
        <p:txBody>
          <a:bodyPr>
            <a:prstTxWarp prst="textNoShape">
              <a:avLst/>
            </a:prstTxWarp>
          </a:bodyPr>
          <a:lstStyle/>
          <a:p>
            <a:endParaRPr lang="en-GB"/>
          </a:p>
        </p:txBody>
      </p:sp>
      <p:sp>
        <p:nvSpPr>
          <p:cNvPr id="15366" name="Freeform 6"/>
          <p:cNvSpPr>
            <a:spLocks/>
          </p:cNvSpPr>
          <p:nvPr/>
        </p:nvSpPr>
        <p:spPr bwMode="auto">
          <a:xfrm>
            <a:off x="325438" y="686447"/>
            <a:ext cx="5970587" cy="1431925"/>
          </a:xfrm>
          <a:custGeom>
            <a:avLst/>
            <a:gdLst/>
            <a:ahLst/>
            <a:cxnLst>
              <a:cxn ang="0">
                <a:pos x="3453" y="848"/>
              </a:cxn>
              <a:cxn ang="0">
                <a:pos x="3469" y="808"/>
              </a:cxn>
              <a:cxn ang="0">
                <a:pos x="3506" y="766"/>
              </a:cxn>
              <a:cxn ang="0">
                <a:pos x="3557" y="755"/>
              </a:cxn>
              <a:cxn ang="0">
                <a:pos x="3626" y="716"/>
              </a:cxn>
              <a:cxn ang="0">
                <a:pos x="3669" y="706"/>
              </a:cxn>
              <a:cxn ang="0">
                <a:pos x="3726" y="721"/>
              </a:cxn>
              <a:cxn ang="0">
                <a:pos x="3757" y="695"/>
              </a:cxn>
              <a:cxn ang="0">
                <a:pos x="3738" y="662"/>
              </a:cxn>
              <a:cxn ang="0">
                <a:pos x="3682" y="656"/>
              </a:cxn>
              <a:cxn ang="0">
                <a:pos x="3645" y="625"/>
              </a:cxn>
              <a:cxn ang="0">
                <a:pos x="3525" y="651"/>
              </a:cxn>
              <a:cxn ang="0">
                <a:pos x="3459" y="659"/>
              </a:cxn>
              <a:cxn ang="0">
                <a:pos x="3387" y="565"/>
              </a:cxn>
              <a:cxn ang="0">
                <a:pos x="3397" y="506"/>
              </a:cxn>
              <a:cxn ang="0">
                <a:pos x="3301" y="588"/>
              </a:cxn>
              <a:cxn ang="0">
                <a:pos x="3206" y="651"/>
              </a:cxn>
              <a:cxn ang="0">
                <a:pos x="3174" y="680"/>
              </a:cxn>
              <a:cxn ang="0">
                <a:pos x="3130" y="667"/>
              </a:cxn>
              <a:cxn ang="0">
                <a:pos x="3133" y="647"/>
              </a:cxn>
              <a:cxn ang="0">
                <a:pos x="3093" y="647"/>
              </a:cxn>
              <a:cxn ang="0">
                <a:pos x="3061" y="667"/>
              </a:cxn>
              <a:cxn ang="0">
                <a:pos x="3022" y="687"/>
              </a:cxn>
              <a:cxn ang="0">
                <a:pos x="3003" y="675"/>
              </a:cxn>
              <a:cxn ang="0">
                <a:pos x="3082" y="579"/>
              </a:cxn>
              <a:cxn ang="0">
                <a:pos x="3184" y="501"/>
              </a:cxn>
              <a:cxn ang="0">
                <a:pos x="3216" y="467"/>
              </a:cxn>
              <a:cxn ang="0">
                <a:pos x="3115" y="461"/>
              </a:cxn>
              <a:cxn ang="0">
                <a:pos x="3061" y="472"/>
              </a:cxn>
              <a:cxn ang="0">
                <a:pos x="3010" y="438"/>
              </a:cxn>
              <a:cxn ang="0">
                <a:pos x="2966" y="436"/>
              </a:cxn>
              <a:cxn ang="0">
                <a:pos x="2936" y="407"/>
              </a:cxn>
              <a:cxn ang="0">
                <a:pos x="2869" y="421"/>
              </a:cxn>
              <a:cxn ang="0">
                <a:pos x="2802" y="396"/>
              </a:cxn>
              <a:cxn ang="0">
                <a:pos x="2765" y="325"/>
              </a:cxn>
              <a:cxn ang="0">
                <a:pos x="2717" y="334"/>
              </a:cxn>
              <a:cxn ang="0">
                <a:pos x="2253" y="348"/>
              </a:cxn>
              <a:cxn ang="0">
                <a:pos x="1338" y="257"/>
              </a:cxn>
              <a:cxn ang="0">
                <a:pos x="405" y="9"/>
              </a:cxn>
              <a:cxn ang="0">
                <a:pos x="387" y="65"/>
              </a:cxn>
              <a:cxn ang="0">
                <a:pos x="379" y="145"/>
              </a:cxn>
              <a:cxn ang="0">
                <a:pos x="379" y="173"/>
              </a:cxn>
              <a:cxn ang="0">
                <a:pos x="382" y="212"/>
              </a:cxn>
              <a:cxn ang="0">
                <a:pos x="350" y="233"/>
              </a:cxn>
              <a:cxn ang="0">
                <a:pos x="344" y="204"/>
              </a:cxn>
              <a:cxn ang="0">
                <a:pos x="346" y="179"/>
              </a:cxn>
              <a:cxn ang="0">
                <a:pos x="347" y="156"/>
              </a:cxn>
              <a:cxn ang="0">
                <a:pos x="350" y="131"/>
              </a:cxn>
              <a:cxn ang="0">
                <a:pos x="333" y="111"/>
              </a:cxn>
              <a:cxn ang="0">
                <a:pos x="248" y="74"/>
              </a:cxn>
              <a:cxn ang="0">
                <a:pos x="179" y="65"/>
              </a:cxn>
              <a:cxn ang="0">
                <a:pos x="201" y="199"/>
              </a:cxn>
              <a:cxn ang="0">
                <a:pos x="189" y="357"/>
              </a:cxn>
              <a:cxn ang="0">
                <a:pos x="117" y="591"/>
              </a:cxn>
              <a:cxn ang="0">
                <a:pos x="29" y="783"/>
              </a:cxn>
              <a:cxn ang="0">
                <a:pos x="3419" y="901"/>
              </a:cxn>
            </a:cxnLst>
            <a:rect l="0" t="0" r="r" b="b"/>
            <a:pathLst>
              <a:path w="3761" h="902">
                <a:moveTo>
                  <a:pt x="3419" y="901"/>
                </a:moveTo>
                <a:lnTo>
                  <a:pt x="3424" y="893"/>
                </a:lnTo>
                <a:lnTo>
                  <a:pt x="3429" y="885"/>
                </a:lnTo>
                <a:lnTo>
                  <a:pt x="3434" y="879"/>
                </a:lnTo>
                <a:lnTo>
                  <a:pt x="3439" y="873"/>
                </a:lnTo>
                <a:lnTo>
                  <a:pt x="3445" y="864"/>
                </a:lnTo>
                <a:lnTo>
                  <a:pt x="3448" y="856"/>
                </a:lnTo>
                <a:lnTo>
                  <a:pt x="3453" y="848"/>
                </a:lnTo>
                <a:lnTo>
                  <a:pt x="3459" y="843"/>
                </a:lnTo>
                <a:lnTo>
                  <a:pt x="3461" y="836"/>
                </a:lnTo>
                <a:lnTo>
                  <a:pt x="3464" y="831"/>
                </a:lnTo>
                <a:lnTo>
                  <a:pt x="3464" y="825"/>
                </a:lnTo>
                <a:lnTo>
                  <a:pt x="3464" y="820"/>
                </a:lnTo>
                <a:lnTo>
                  <a:pt x="3466" y="817"/>
                </a:lnTo>
                <a:lnTo>
                  <a:pt x="3466" y="812"/>
                </a:lnTo>
                <a:lnTo>
                  <a:pt x="3469" y="808"/>
                </a:lnTo>
                <a:lnTo>
                  <a:pt x="3471" y="802"/>
                </a:lnTo>
                <a:lnTo>
                  <a:pt x="3476" y="794"/>
                </a:lnTo>
                <a:lnTo>
                  <a:pt x="3480" y="789"/>
                </a:lnTo>
                <a:lnTo>
                  <a:pt x="3483" y="781"/>
                </a:lnTo>
                <a:lnTo>
                  <a:pt x="3488" y="777"/>
                </a:lnTo>
                <a:lnTo>
                  <a:pt x="3493" y="771"/>
                </a:lnTo>
                <a:lnTo>
                  <a:pt x="3498" y="768"/>
                </a:lnTo>
                <a:lnTo>
                  <a:pt x="3506" y="766"/>
                </a:lnTo>
                <a:lnTo>
                  <a:pt x="3512" y="766"/>
                </a:lnTo>
                <a:lnTo>
                  <a:pt x="3520" y="766"/>
                </a:lnTo>
                <a:lnTo>
                  <a:pt x="3528" y="766"/>
                </a:lnTo>
                <a:lnTo>
                  <a:pt x="3533" y="763"/>
                </a:lnTo>
                <a:lnTo>
                  <a:pt x="3539" y="763"/>
                </a:lnTo>
                <a:lnTo>
                  <a:pt x="3544" y="760"/>
                </a:lnTo>
                <a:lnTo>
                  <a:pt x="3549" y="758"/>
                </a:lnTo>
                <a:lnTo>
                  <a:pt x="3557" y="755"/>
                </a:lnTo>
                <a:lnTo>
                  <a:pt x="3559" y="747"/>
                </a:lnTo>
                <a:lnTo>
                  <a:pt x="3567" y="743"/>
                </a:lnTo>
                <a:lnTo>
                  <a:pt x="3574" y="737"/>
                </a:lnTo>
                <a:lnTo>
                  <a:pt x="3584" y="732"/>
                </a:lnTo>
                <a:lnTo>
                  <a:pt x="3594" y="729"/>
                </a:lnTo>
                <a:lnTo>
                  <a:pt x="3605" y="724"/>
                </a:lnTo>
                <a:lnTo>
                  <a:pt x="3616" y="721"/>
                </a:lnTo>
                <a:lnTo>
                  <a:pt x="3626" y="716"/>
                </a:lnTo>
                <a:lnTo>
                  <a:pt x="3632" y="713"/>
                </a:lnTo>
                <a:lnTo>
                  <a:pt x="3637" y="709"/>
                </a:lnTo>
                <a:lnTo>
                  <a:pt x="3645" y="703"/>
                </a:lnTo>
                <a:lnTo>
                  <a:pt x="3650" y="701"/>
                </a:lnTo>
                <a:lnTo>
                  <a:pt x="3655" y="701"/>
                </a:lnTo>
                <a:lnTo>
                  <a:pt x="3659" y="701"/>
                </a:lnTo>
                <a:lnTo>
                  <a:pt x="3664" y="703"/>
                </a:lnTo>
                <a:lnTo>
                  <a:pt x="3669" y="706"/>
                </a:lnTo>
                <a:lnTo>
                  <a:pt x="3672" y="713"/>
                </a:lnTo>
                <a:lnTo>
                  <a:pt x="3677" y="718"/>
                </a:lnTo>
                <a:lnTo>
                  <a:pt x="3685" y="724"/>
                </a:lnTo>
                <a:lnTo>
                  <a:pt x="3691" y="726"/>
                </a:lnTo>
                <a:lnTo>
                  <a:pt x="3699" y="726"/>
                </a:lnTo>
                <a:lnTo>
                  <a:pt x="3706" y="726"/>
                </a:lnTo>
                <a:lnTo>
                  <a:pt x="3717" y="724"/>
                </a:lnTo>
                <a:lnTo>
                  <a:pt x="3726" y="721"/>
                </a:lnTo>
                <a:lnTo>
                  <a:pt x="3738" y="716"/>
                </a:lnTo>
                <a:lnTo>
                  <a:pt x="3746" y="712"/>
                </a:lnTo>
                <a:lnTo>
                  <a:pt x="3752" y="706"/>
                </a:lnTo>
                <a:lnTo>
                  <a:pt x="3757" y="703"/>
                </a:lnTo>
                <a:lnTo>
                  <a:pt x="3757" y="701"/>
                </a:lnTo>
                <a:lnTo>
                  <a:pt x="3760" y="701"/>
                </a:lnTo>
                <a:lnTo>
                  <a:pt x="3757" y="698"/>
                </a:lnTo>
                <a:lnTo>
                  <a:pt x="3757" y="695"/>
                </a:lnTo>
                <a:lnTo>
                  <a:pt x="3755" y="693"/>
                </a:lnTo>
                <a:lnTo>
                  <a:pt x="3752" y="687"/>
                </a:lnTo>
                <a:lnTo>
                  <a:pt x="3751" y="682"/>
                </a:lnTo>
                <a:lnTo>
                  <a:pt x="3746" y="678"/>
                </a:lnTo>
                <a:lnTo>
                  <a:pt x="3743" y="672"/>
                </a:lnTo>
                <a:lnTo>
                  <a:pt x="3743" y="670"/>
                </a:lnTo>
                <a:lnTo>
                  <a:pt x="3741" y="664"/>
                </a:lnTo>
                <a:lnTo>
                  <a:pt x="3738" y="662"/>
                </a:lnTo>
                <a:lnTo>
                  <a:pt x="3733" y="659"/>
                </a:lnTo>
                <a:lnTo>
                  <a:pt x="3726" y="659"/>
                </a:lnTo>
                <a:lnTo>
                  <a:pt x="3717" y="656"/>
                </a:lnTo>
                <a:lnTo>
                  <a:pt x="3706" y="653"/>
                </a:lnTo>
                <a:lnTo>
                  <a:pt x="3696" y="653"/>
                </a:lnTo>
                <a:lnTo>
                  <a:pt x="3691" y="656"/>
                </a:lnTo>
                <a:lnTo>
                  <a:pt x="3687" y="656"/>
                </a:lnTo>
                <a:lnTo>
                  <a:pt x="3682" y="656"/>
                </a:lnTo>
                <a:lnTo>
                  <a:pt x="3680" y="656"/>
                </a:lnTo>
                <a:lnTo>
                  <a:pt x="3674" y="651"/>
                </a:lnTo>
                <a:lnTo>
                  <a:pt x="3669" y="647"/>
                </a:lnTo>
                <a:lnTo>
                  <a:pt x="3664" y="639"/>
                </a:lnTo>
                <a:lnTo>
                  <a:pt x="3662" y="633"/>
                </a:lnTo>
                <a:lnTo>
                  <a:pt x="3658" y="628"/>
                </a:lnTo>
                <a:lnTo>
                  <a:pt x="3653" y="625"/>
                </a:lnTo>
                <a:lnTo>
                  <a:pt x="3645" y="625"/>
                </a:lnTo>
                <a:lnTo>
                  <a:pt x="3632" y="622"/>
                </a:lnTo>
                <a:lnTo>
                  <a:pt x="3621" y="622"/>
                </a:lnTo>
                <a:lnTo>
                  <a:pt x="3600" y="622"/>
                </a:lnTo>
                <a:lnTo>
                  <a:pt x="3581" y="625"/>
                </a:lnTo>
                <a:lnTo>
                  <a:pt x="3565" y="630"/>
                </a:lnTo>
                <a:lnTo>
                  <a:pt x="3549" y="636"/>
                </a:lnTo>
                <a:lnTo>
                  <a:pt x="3538" y="644"/>
                </a:lnTo>
                <a:lnTo>
                  <a:pt x="3525" y="651"/>
                </a:lnTo>
                <a:lnTo>
                  <a:pt x="3515" y="659"/>
                </a:lnTo>
                <a:lnTo>
                  <a:pt x="3506" y="664"/>
                </a:lnTo>
                <a:lnTo>
                  <a:pt x="3496" y="667"/>
                </a:lnTo>
                <a:lnTo>
                  <a:pt x="3488" y="667"/>
                </a:lnTo>
                <a:lnTo>
                  <a:pt x="3480" y="670"/>
                </a:lnTo>
                <a:lnTo>
                  <a:pt x="3476" y="667"/>
                </a:lnTo>
                <a:lnTo>
                  <a:pt x="3469" y="664"/>
                </a:lnTo>
                <a:lnTo>
                  <a:pt x="3459" y="659"/>
                </a:lnTo>
                <a:lnTo>
                  <a:pt x="3447" y="651"/>
                </a:lnTo>
                <a:lnTo>
                  <a:pt x="3429" y="639"/>
                </a:lnTo>
                <a:lnTo>
                  <a:pt x="3410" y="617"/>
                </a:lnTo>
                <a:lnTo>
                  <a:pt x="3392" y="599"/>
                </a:lnTo>
                <a:lnTo>
                  <a:pt x="3383" y="586"/>
                </a:lnTo>
                <a:lnTo>
                  <a:pt x="3381" y="576"/>
                </a:lnTo>
                <a:lnTo>
                  <a:pt x="3381" y="571"/>
                </a:lnTo>
                <a:lnTo>
                  <a:pt x="3387" y="565"/>
                </a:lnTo>
                <a:lnTo>
                  <a:pt x="3392" y="560"/>
                </a:lnTo>
                <a:lnTo>
                  <a:pt x="3400" y="552"/>
                </a:lnTo>
                <a:lnTo>
                  <a:pt x="3405" y="542"/>
                </a:lnTo>
                <a:lnTo>
                  <a:pt x="3407" y="526"/>
                </a:lnTo>
                <a:lnTo>
                  <a:pt x="3407" y="517"/>
                </a:lnTo>
                <a:lnTo>
                  <a:pt x="3407" y="511"/>
                </a:lnTo>
                <a:lnTo>
                  <a:pt x="3402" y="506"/>
                </a:lnTo>
                <a:lnTo>
                  <a:pt x="3397" y="506"/>
                </a:lnTo>
                <a:lnTo>
                  <a:pt x="3392" y="509"/>
                </a:lnTo>
                <a:lnTo>
                  <a:pt x="3386" y="511"/>
                </a:lnTo>
                <a:lnTo>
                  <a:pt x="3376" y="517"/>
                </a:lnTo>
                <a:lnTo>
                  <a:pt x="3358" y="532"/>
                </a:lnTo>
                <a:lnTo>
                  <a:pt x="3341" y="551"/>
                </a:lnTo>
                <a:lnTo>
                  <a:pt x="3324" y="565"/>
                </a:lnTo>
                <a:lnTo>
                  <a:pt x="3312" y="579"/>
                </a:lnTo>
                <a:lnTo>
                  <a:pt x="3301" y="588"/>
                </a:lnTo>
                <a:lnTo>
                  <a:pt x="3293" y="599"/>
                </a:lnTo>
                <a:lnTo>
                  <a:pt x="3280" y="607"/>
                </a:lnTo>
                <a:lnTo>
                  <a:pt x="3264" y="617"/>
                </a:lnTo>
                <a:lnTo>
                  <a:pt x="3253" y="625"/>
                </a:lnTo>
                <a:lnTo>
                  <a:pt x="3240" y="630"/>
                </a:lnTo>
                <a:lnTo>
                  <a:pt x="3229" y="639"/>
                </a:lnTo>
                <a:lnTo>
                  <a:pt x="3216" y="647"/>
                </a:lnTo>
                <a:lnTo>
                  <a:pt x="3206" y="651"/>
                </a:lnTo>
                <a:lnTo>
                  <a:pt x="3197" y="659"/>
                </a:lnTo>
                <a:lnTo>
                  <a:pt x="3192" y="664"/>
                </a:lnTo>
                <a:lnTo>
                  <a:pt x="3187" y="670"/>
                </a:lnTo>
                <a:lnTo>
                  <a:pt x="3184" y="675"/>
                </a:lnTo>
                <a:lnTo>
                  <a:pt x="3181" y="680"/>
                </a:lnTo>
                <a:lnTo>
                  <a:pt x="3179" y="682"/>
                </a:lnTo>
                <a:lnTo>
                  <a:pt x="3176" y="680"/>
                </a:lnTo>
                <a:lnTo>
                  <a:pt x="3174" y="680"/>
                </a:lnTo>
                <a:lnTo>
                  <a:pt x="3170" y="678"/>
                </a:lnTo>
                <a:lnTo>
                  <a:pt x="3162" y="675"/>
                </a:lnTo>
                <a:lnTo>
                  <a:pt x="3155" y="672"/>
                </a:lnTo>
                <a:lnTo>
                  <a:pt x="3144" y="670"/>
                </a:lnTo>
                <a:lnTo>
                  <a:pt x="3141" y="667"/>
                </a:lnTo>
                <a:lnTo>
                  <a:pt x="3135" y="667"/>
                </a:lnTo>
                <a:lnTo>
                  <a:pt x="3133" y="664"/>
                </a:lnTo>
                <a:lnTo>
                  <a:pt x="3130" y="667"/>
                </a:lnTo>
                <a:lnTo>
                  <a:pt x="3128" y="667"/>
                </a:lnTo>
                <a:lnTo>
                  <a:pt x="3130" y="667"/>
                </a:lnTo>
                <a:lnTo>
                  <a:pt x="3133" y="667"/>
                </a:lnTo>
                <a:lnTo>
                  <a:pt x="3133" y="664"/>
                </a:lnTo>
                <a:lnTo>
                  <a:pt x="3135" y="662"/>
                </a:lnTo>
                <a:lnTo>
                  <a:pt x="3135" y="656"/>
                </a:lnTo>
                <a:lnTo>
                  <a:pt x="3135" y="651"/>
                </a:lnTo>
                <a:lnTo>
                  <a:pt x="3133" y="647"/>
                </a:lnTo>
                <a:lnTo>
                  <a:pt x="3130" y="639"/>
                </a:lnTo>
                <a:lnTo>
                  <a:pt x="3128" y="633"/>
                </a:lnTo>
                <a:lnTo>
                  <a:pt x="3123" y="630"/>
                </a:lnTo>
                <a:lnTo>
                  <a:pt x="3118" y="628"/>
                </a:lnTo>
                <a:lnTo>
                  <a:pt x="3111" y="630"/>
                </a:lnTo>
                <a:lnTo>
                  <a:pt x="3106" y="633"/>
                </a:lnTo>
                <a:lnTo>
                  <a:pt x="3098" y="639"/>
                </a:lnTo>
                <a:lnTo>
                  <a:pt x="3093" y="647"/>
                </a:lnTo>
                <a:lnTo>
                  <a:pt x="3088" y="651"/>
                </a:lnTo>
                <a:lnTo>
                  <a:pt x="3083" y="656"/>
                </a:lnTo>
                <a:lnTo>
                  <a:pt x="3082" y="656"/>
                </a:lnTo>
                <a:lnTo>
                  <a:pt x="3079" y="659"/>
                </a:lnTo>
                <a:lnTo>
                  <a:pt x="3077" y="659"/>
                </a:lnTo>
                <a:lnTo>
                  <a:pt x="3074" y="659"/>
                </a:lnTo>
                <a:lnTo>
                  <a:pt x="3069" y="662"/>
                </a:lnTo>
                <a:lnTo>
                  <a:pt x="3061" y="667"/>
                </a:lnTo>
                <a:lnTo>
                  <a:pt x="3056" y="672"/>
                </a:lnTo>
                <a:lnTo>
                  <a:pt x="3051" y="678"/>
                </a:lnTo>
                <a:lnTo>
                  <a:pt x="3050" y="680"/>
                </a:lnTo>
                <a:lnTo>
                  <a:pt x="3047" y="682"/>
                </a:lnTo>
                <a:lnTo>
                  <a:pt x="3042" y="685"/>
                </a:lnTo>
                <a:lnTo>
                  <a:pt x="3037" y="687"/>
                </a:lnTo>
                <a:lnTo>
                  <a:pt x="3032" y="687"/>
                </a:lnTo>
                <a:lnTo>
                  <a:pt x="3022" y="687"/>
                </a:lnTo>
                <a:lnTo>
                  <a:pt x="3013" y="687"/>
                </a:lnTo>
                <a:lnTo>
                  <a:pt x="3005" y="687"/>
                </a:lnTo>
                <a:lnTo>
                  <a:pt x="3000" y="685"/>
                </a:lnTo>
                <a:lnTo>
                  <a:pt x="2998" y="685"/>
                </a:lnTo>
                <a:lnTo>
                  <a:pt x="2995" y="685"/>
                </a:lnTo>
                <a:lnTo>
                  <a:pt x="2995" y="682"/>
                </a:lnTo>
                <a:lnTo>
                  <a:pt x="2998" y="680"/>
                </a:lnTo>
                <a:lnTo>
                  <a:pt x="3003" y="675"/>
                </a:lnTo>
                <a:lnTo>
                  <a:pt x="3008" y="667"/>
                </a:lnTo>
                <a:lnTo>
                  <a:pt x="3018" y="656"/>
                </a:lnTo>
                <a:lnTo>
                  <a:pt x="3027" y="647"/>
                </a:lnTo>
                <a:lnTo>
                  <a:pt x="3037" y="633"/>
                </a:lnTo>
                <a:lnTo>
                  <a:pt x="3047" y="620"/>
                </a:lnTo>
                <a:lnTo>
                  <a:pt x="3056" y="607"/>
                </a:lnTo>
                <a:lnTo>
                  <a:pt x="3069" y="594"/>
                </a:lnTo>
                <a:lnTo>
                  <a:pt x="3082" y="579"/>
                </a:lnTo>
                <a:lnTo>
                  <a:pt x="3096" y="563"/>
                </a:lnTo>
                <a:lnTo>
                  <a:pt x="3111" y="548"/>
                </a:lnTo>
                <a:lnTo>
                  <a:pt x="3125" y="534"/>
                </a:lnTo>
                <a:lnTo>
                  <a:pt x="3141" y="521"/>
                </a:lnTo>
                <a:lnTo>
                  <a:pt x="3155" y="514"/>
                </a:lnTo>
                <a:lnTo>
                  <a:pt x="3165" y="509"/>
                </a:lnTo>
                <a:lnTo>
                  <a:pt x="3174" y="506"/>
                </a:lnTo>
                <a:lnTo>
                  <a:pt x="3184" y="501"/>
                </a:lnTo>
                <a:lnTo>
                  <a:pt x="3197" y="492"/>
                </a:lnTo>
                <a:lnTo>
                  <a:pt x="3203" y="486"/>
                </a:lnTo>
                <a:lnTo>
                  <a:pt x="3213" y="480"/>
                </a:lnTo>
                <a:lnTo>
                  <a:pt x="3221" y="472"/>
                </a:lnTo>
                <a:lnTo>
                  <a:pt x="3224" y="469"/>
                </a:lnTo>
                <a:lnTo>
                  <a:pt x="3226" y="467"/>
                </a:lnTo>
                <a:lnTo>
                  <a:pt x="3224" y="467"/>
                </a:lnTo>
                <a:lnTo>
                  <a:pt x="3216" y="467"/>
                </a:lnTo>
                <a:lnTo>
                  <a:pt x="3203" y="469"/>
                </a:lnTo>
                <a:lnTo>
                  <a:pt x="3192" y="469"/>
                </a:lnTo>
                <a:lnTo>
                  <a:pt x="3176" y="472"/>
                </a:lnTo>
                <a:lnTo>
                  <a:pt x="3162" y="472"/>
                </a:lnTo>
                <a:lnTo>
                  <a:pt x="3147" y="469"/>
                </a:lnTo>
                <a:lnTo>
                  <a:pt x="3133" y="467"/>
                </a:lnTo>
                <a:lnTo>
                  <a:pt x="3123" y="464"/>
                </a:lnTo>
                <a:lnTo>
                  <a:pt x="3115" y="461"/>
                </a:lnTo>
                <a:lnTo>
                  <a:pt x="3111" y="459"/>
                </a:lnTo>
                <a:lnTo>
                  <a:pt x="3104" y="459"/>
                </a:lnTo>
                <a:lnTo>
                  <a:pt x="3098" y="459"/>
                </a:lnTo>
                <a:lnTo>
                  <a:pt x="3093" y="461"/>
                </a:lnTo>
                <a:lnTo>
                  <a:pt x="3086" y="464"/>
                </a:lnTo>
                <a:lnTo>
                  <a:pt x="3079" y="467"/>
                </a:lnTo>
                <a:lnTo>
                  <a:pt x="3069" y="469"/>
                </a:lnTo>
                <a:lnTo>
                  <a:pt x="3061" y="472"/>
                </a:lnTo>
                <a:lnTo>
                  <a:pt x="3054" y="472"/>
                </a:lnTo>
                <a:lnTo>
                  <a:pt x="3050" y="469"/>
                </a:lnTo>
                <a:lnTo>
                  <a:pt x="3045" y="467"/>
                </a:lnTo>
                <a:lnTo>
                  <a:pt x="3037" y="464"/>
                </a:lnTo>
                <a:lnTo>
                  <a:pt x="3029" y="456"/>
                </a:lnTo>
                <a:lnTo>
                  <a:pt x="3022" y="452"/>
                </a:lnTo>
                <a:lnTo>
                  <a:pt x="3015" y="444"/>
                </a:lnTo>
                <a:lnTo>
                  <a:pt x="3010" y="438"/>
                </a:lnTo>
                <a:lnTo>
                  <a:pt x="3008" y="436"/>
                </a:lnTo>
                <a:lnTo>
                  <a:pt x="3008" y="433"/>
                </a:lnTo>
                <a:lnTo>
                  <a:pt x="3005" y="433"/>
                </a:lnTo>
                <a:lnTo>
                  <a:pt x="3003" y="433"/>
                </a:lnTo>
                <a:lnTo>
                  <a:pt x="2995" y="433"/>
                </a:lnTo>
                <a:lnTo>
                  <a:pt x="2986" y="433"/>
                </a:lnTo>
                <a:lnTo>
                  <a:pt x="2973" y="433"/>
                </a:lnTo>
                <a:lnTo>
                  <a:pt x="2966" y="436"/>
                </a:lnTo>
                <a:lnTo>
                  <a:pt x="2960" y="436"/>
                </a:lnTo>
                <a:lnTo>
                  <a:pt x="2959" y="433"/>
                </a:lnTo>
                <a:lnTo>
                  <a:pt x="2957" y="430"/>
                </a:lnTo>
                <a:lnTo>
                  <a:pt x="2954" y="428"/>
                </a:lnTo>
                <a:lnTo>
                  <a:pt x="2952" y="421"/>
                </a:lnTo>
                <a:lnTo>
                  <a:pt x="2944" y="413"/>
                </a:lnTo>
                <a:lnTo>
                  <a:pt x="2941" y="410"/>
                </a:lnTo>
                <a:lnTo>
                  <a:pt x="2936" y="407"/>
                </a:lnTo>
                <a:lnTo>
                  <a:pt x="2930" y="405"/>
                </a:lnTo>
                <a:lnTo>
                  <a:pt x="2922" y="405"/>
                </a:lnTo>
                <a:lnTo>
                  <a:pt x="2912" y="405"/>
                </a:lnTo>
                <a:lnTo>
                  <a:pt x="2902" y="407"/>
                </a:lnTo>
                <a:lnTo>
                  <a:pt x="2893" y="410"/>
                </a:lnTo>
                <a:lnTo>
                  <a:pt x="2883" y="413"/>
                </a:lnTo>
                <a:lnTo>
                  <a:pt x="2875" y="415"/>
                </a:lnTo>
                <a:lnTo>
                  <a:pt x="2869" y="421"/>
                </a:lnTo>
                <a:lnTo>
                  <a:pt x="2863" y="422"/>
                </a:lnTo>
                <a:lnTo>
                  <a:pt x="2856" y="422"/>
                </a:lnTo>
                <a:lnTo>
                  <a:pt x="2851" y="422"/>
                </a:lnTo>
                <a:lnTo>
                  <a:pt x="2843" y="421"/>
                </a:lnTo>
                <a:lnTo>
                  <a:pt x="2834" y="415"/>
                </a:lnTo>
                <a:lnTo>
                  <a:pt x="2821" y="407"/>
                </a:lnTo>
                <a:lnTo>
                  <a:pt x="2811" y="399"/>
                </a:lnTo>
                <a:lnTo>
                  <a:pt x="2802" y="396"/>
                </a:lnTo>
                <a:lnTo>
                  <a:pt x="2794" y="396"/>
                </a:lnTo>
                <a:lnTo>
                  <a:pt x="2787" y="394"/>
                </a:lnTo>
                <a:lnTo>
                  <a:pt x="2784" y="394"/>
                </a:lnTo>
                <a:lnTo>
                  <a:pt x="2782" y="387"/>
                </a:lnTo>
                <a:lnTo>
                  <a:pt x="2779" y="376"/>
                </a:lnTo>
                <a:lnTo>
                  <a:pt x="2778" y="356"/>
                </a:lnTo>
                <a:lnTo>
                  <a:pt x="2773" y="340"/>
                </a:lnTo>
                <a:lnTo>
                  <a:pt x="2765" y="325"/>
                </a:lnTo>
                <a:lnTo>
                  <a:pt x="2755" y="314"/>
                </a:lnTo>
                <a:lnTo>
                  <a:pt x="2746" y="308"/>
                </a:lnTo>
                <a:lnTo>
                  <a:pt x="2736" y="306"/>
                </a:lnTo>
                <a:lnTo>
                  <a:pt x="2725" y="308"/>
                </a:lnTo>
                <a:lnTo>
                  <a:pt x="2723" y="314"/>
                </a:lnTo>
                <a:lnTo>
                  <a:pt x="2718" y="319"/>
                </a:lnTo>
                <a:lnTo>
                  <a:pt x="2717" y="325"/>
                </a:lnTo>
                <a:lnTo>
                  <a:pt x="2717" y="334"/>
                </a:lnTo>
                <a:lnTo>
                  <a:pt x="2714" y="340"/>
                </a:lnTo>
                <a:lnTo>
                  <a:pt x="2714" y="345"/>
                </a:lnTo>
                <a:lnTo>
                  <a:pt x="2711" y="348"/>
                </a:lnTo>
                <a:lnTo>
                  <a:pt x="2685" y="348"/>
                </a:lnTo>
                <a:lnTo>
                  <a:pt x="2613" y="350"/>
                </a:lnTo>
                <a:lnTo>
                  <a:pt x="2498" y="353"/>
                </a:lnTo>
                <a:lnTo>
                  <a:pt x="2344" y="350"/>
                </a:lnTo>
                <a:lnTo>
                  <a:pt x="2253" y="348"/>
                </a:lnTo>
                <a:lnTo>
                  <a:pt x="2157" y="342"/>
                </a:lnTo>
                <a:lnTo>
                  <a:pt x="2051" y="337"/>
                </a:lnTo>
                <a:lnTo>
                  <a:pt x="1939" y="329"/>
                </a:lnTo>
                <a:lnTo>
                  <a:pt x="1821" y="319"/>
                </a:lnTo>
                <a:lnTo>
                  <a:pt x="1696" y="306"/>
                </a:lnTo>
                <a:lnTo>
                  <a:pt x="1566" y="291"/>
                </a:lnTo>
                <a:lnTo>
                  <a:pt x="1434" y="272"/>
                </a:lnTo>
                <a:lnTo>
                  <a:pt x="1338" y="257"/>
                </a:lnTo>
                <a:lnTo>
                  <a:pt x="1245" y="238"/>
                </a:lnTo>
                <a:lnTo>
                  <a:pt x="1149" y="221"/>
                </a:lnTo>
                <a:lnTo>
                  <a:pt x="1059" y="196"/>
                </a:lnTo>
                <a:lnTo>
                  <a:pt x="880" y="153"/>
                </a:lnTo>
                <a:lnTo>
                  <a:pt x="720" y="108"/>
                </a:lnTo>
                <a:lnTo>
                  <a:pt x="581" y="66"/>
                </a:lnTo>
                <a:lnTo>
                  <a:pt x="475" y="34"/>
                </a:lnTo>
                <a:lnTo>
                  <a:pt x="405" y="9"/>
                </a:lnTo>
                <a:lnTo>
                  <a:pt x="379" y="0"/>
                </a:lnTo>
                <a:lnTo>
                  <a:pt x="382" y="1"/>
                </a:lnTo>
                <a:lnTo>
                  <a:pt x="382" y="9"/>
                </a:lnTo>
                <a:lnTo>
                  <a:pt x="384" y="18"/>
                </a:lnTo>
                <a:lnTo>
                  <a:pt x="387" y="31"/>
                </a:lnTo>
                <a:lnTo>
                  <a:pt x="390" y="43"/>
                </a:lnTo>
                <a:lnTo>
                  <a:pt x="390" y="54"/>
                </a:lnTo>
                <a:lnTo>
                  <a:pt x="387" y="65"/>
                </a:lnTo>
                <a:lnTo>
                  <a:pt x="384" y="74"/>
                </a:lnTo>
                <a:lnTo>
                  <a:pt x="382" y="83"/>
                </a:lnTo>
                <a:lnTo>
                  <a:pt x="379" y="93"/>
                </a:lnTo>
                <a:lnTo>
                  <a:pt x="379" y="103"/>
                </a:lnTo>
                <a:lnTo>
                  <a:pt x="379" y="114"/>
                </a:lnTo>
                <a:lnTo>
                  <a:pt x="379" y="127"/>
                </a:lnTo>
                <a:lnTo>
                  <a:pt x="379" y="134"/>
                </a:lnTo>
                <a:lnTo>
                  <a:pt x="379" y="145"/>
                </a:lnTo>
                <a:lnTo>
                  <a:pt x="377" y="150"/>
                </a:lnTo>
                <a:lnTo>
                  <a:pt x="377" y="153"/>
                </a:lnTo>
                <a:lnTo>
                  <a:pt x="375" y="158"/>
                </a:lnTo>
                <a:lnTo>
                  <a:pt x="375" y="161"/>
                </a:lnTo>
                <a:lnTo>
                  <a:pt x="375" y="164"/>
                </a:lnTo>
                <a:lnTo>
                  <a:pt x="377" y="168"/>
                </a:lnTo>
                <a:lnTo>
                  <a:pt x="377" y="170"/>
                </a:lnTo>
                <a:lnTo>
                  <a:pt x="379" y="173"/>
                </a:lnTo>
                <a:lnTo>
                  <a:pt x="382" y="176"/>
                </a:lnTo>
                <a:lnTo>
                  <a:pt x="384" y="181"/>
                </a:lnTo>
                <a:lnTo>
                  <a:pt x="387" y="184"/>
                </a:lnTo>
                <a:lnTo>
                  <a:pt x="387" y="189"/>
                </a:lnTo>
                <a:lnTo>
                  <a:pt x="387" y="196"/>
                </a:lnTo>
                <a:lnTo>
                  <a:pt x="387" y="202"/>
                </a:lnTo>
                <a:lnTo>
                  <a:pt x="384" y="207"/>
                </a:lnTo>
                <a:lnTo>
                  <a:pt x="382" y="212"/>
                </a:lnTo>
                <a:lnTo>
                  <a:pt x="377" y="218"/>
                </a:lnTo>
                <a:lnTo>
                  <a:pt x="373" y="221"/>
                </a:lnTo>
                <a:lnTo>
                  <a:pt x="370" y="226"/>
                </a:lnTo>
                <a:lnTo>
                  <a:pt x="365" y="227"/>
                </a:lnTo>
                <a:lnTo>
                  <a:pt x="360" y="230"/>
                </a:lnTo>
                <a:lnTo>
                  <a:pt x="358" y="233"/>
                </a:lnTo>
                <a:lnTo>
                  <a:pt x="352" y="233"/>
                </a:lnTo>
                <a:lnTo>
                  <a:pt x="350" y="233"/>
                </a:lnTo>
                <a:lnTo>
                  <a:pt x="346" y="227"/>
                </a:lnTo>
                <a:lnTo>
                  <a:pt x="341" y="223"/>
                </a:lnTo>
                <a:lnTo>
                  <a:pt x="338" y="221"/>
                </a:lnTo>
                <a:lnTo>
                  <a:pt x="338" y="215"/>
                </a:lnTo>
                <a:lnTo>
                  <a:pt x="338" y="212"/>
                </a:lnTo>
                <a:lnTo>
                  <a:pt x="338" y="210"/>
                </a:lnTo>
                <a:lnTo>
                  <a:pt x="341" y="207"/>
                </a:lnTo>
                <a:lnTo>
                  <a:pt x="344" y="204"/>
                </a:lnTo>
                <a:lnTo>
                  <a:pt x="346" y="202"/>
                </a:lnTo>
                <a:lnTo>
                  <a:pt x="347" y="196"/>
                </a:lnTo>
                <a:lnTo>
                  <a:pt x="347" y="195"/>
                </a:lnTo>
                <a:lnTo>
                  <a:pt x="350" y="192"/>
                </a:lnTo>
                <a:lnTo>
                  <a:pt x="350" y="189"/>
                </a:lnTo>
                <a:lnTo>
                  <a:pt x="347" y="187"/>
                </a:lnTo>
                <a:lnTo>
                  <a:pt x="347" y="184"/>
                </a:lnTo>
                <a:lnTo>
                  <a:pt x="346" y="179"/>
                </a:lnTo>
                <a:lnTo>
                  <a:pt x="344" y="176"/>
                </a:lnTo>
                <a:lnTo>
                  <a:pt x="341" y="173"/>
                </a:lnTo>
                <a:lnTo>
                  <a:pt x="338" y="170"/>
                </a:lnTo>
                <a:lnTo>
                  <a:pt x="338" y="168"/>
                </a:lnTo>
                <a:lnTo>
                  <a:pt x="341" y="165"/>
                </a:lnTo>
                <a:lnTo>
                  <a:pt x="344" y="161"/>
                </a:lnTo>
                <a:lnTo>
                  <a:pt x="346" y="158"/>
                </a:lnTo>
                <a:lnTo>
                  <a:pt x="347" y="156"/>
                </a:lnTo>
                <a:lnTo>
                  <a:pt x="350" y="153"/>
                </a:lnTo>
                <a:lnTo>
                  <a:pt x="352" y="150"/>
                </a:lnTo>
                <a:lnTo>
                  <a:pt x="352" y="147"/>
                </a:lnTo>
                <a:lnTo>
                  <a:pt x="352" y="145"/>
                </a:lnTo>
                <a:lnTo>
                  <a:pt x="352" y="142"/>
                </a:lnTo>
                <a:lnTo>
                  <a:pt x="352" y="139"/>
                </a:lnTo>
                <a:lnTo>
                  <a:pt x="350" y="134"/>
                </a:lnTo>
                <a:lnTo>
                  <a:pt x="350" y="131"/>
                </a:lnTo>
                <a:lnTo>
                  <a:pt x="347" y="124"/>
                </a:lnTo>
                <a:lnTo>
                  <a:pt x="346" y="119"/>
                </a:lnTo>
                <a:lnTo>
                  <a:pt x="344" y="116"/>
                </a:lnTo>
                <a:lnTo>
                  <a:pt x="344" y="114"/>
                </a:lnTo>
                <a:lnTo>
                  <a:pt x="341" y="114"/>
                </a:lnTo>
                <a:lnTo>
                  <a:pt x="338" y="114"/>
                </a:lnTo>
                <a:lnTo>
                  <a:pt x="336" y="114"/>
                </a:lnTo>
                <a:lnTo>
                  <a:pt x="333" y="111"/>
                </a:lnTo>
                <a:lnTo>
                  <a:pt x="326" y="108"/>
                </a:lnTo>
                <a:lnTo>
                  <a:pt x="318" y="106"/>
                </a:lnTo>
                <a:lnTo>
                  <a:pt x="309" y="100"/>
                </a:lnTo>
                <a:lnTo>
                  <a:pt x="296" y="96"/>
                </a:lnTo>
                <a:lnTo>
                  <a:pt x="282" y="91"/>
                </a:lnTo>
                <a:lnTo>
                  <a:pt x="267" y="83"/>
                </a:lnTo>
                <a:lnTo>
                  <a:pt x="254" y="77"/>
                </a:lnTo>
                <a:lnTo>
                  <a:pt x="248" y="74"/>
                </a:lnTo>
                <a:lnTo>
                  <a:pt x="238" y="69"/>
                </a:lnTo>
                <a:lnTo>
                  <a:pt x="230" y="66"/>
                </a:lnTo>
                <a:lnTo>
                  <a:pt x="224" y="65"/>
                </a:lnTo>
                <a:lnTo>
                  <a:pt x="211" y="62"/>
                </a:lnTo>
                <a:lnTo>
                  <a:pt x="195" y="62"/>
                </a:lnTo>
                <a:lnTo>
                  <a:pt x="189" y="60"/>
                </a:lnTo>
                <a:lnTo>
                  <a:pt x="184" y="62"/>
                </a:lnTo>
                <a:lnTo>
                  <a:pt x="179" y="65"/>
                </a:lnTo>
                <a:lnTo>
                  <a:pt x="176" y="69"/>
                </a:lnTo>
                <a:lnTo>
                  <a:pt x="176" y="83"/>
                </a:lnTo>
                <a:lnTo>
                  <a:pt x="179" y="99"/>
                </a:lnTo>
                <a:lnTo>
                  <a:pt x="184" y="116"/>
                </a:lnTo>
                <a:lnTo>
                  <a:pt x="189" y="137"/>
                </a:lnTo>
                <a:lnTo>
                  <a:pt x="195" y="158"/>
                </a:lnTo>
                <a:lnTo>
                  <a:pt x="198" y="179"/>
                </a:lnTo>
                <a:lnTo>
                  <a:pt x="201" y="199"/>
                </a:lnTo>
                <a:lnTo>
                  <a:pt x="203" y="218"/>
                </a:lnTo>
                <a:lnTo>
                  <a:pt x="203" y="238"/>
                </a:lnTo>
                <a:lnTo>
                  <a:pt x="203" y="257"/>
                </a:lnTo>
                <a:lnTo>
                  <a:pt x="203" y="275"/>
                </a:lnTo>
                <a:lnTo>
                  <a:pt x="201" y="292"/>
                </a:lnTo>
                <a:lnTo>
                  <a:pt x="198" y="314"/>
                </a:lnTo>
                <a:lnTo>
                  <a:pt x="194" y="334"/>
                </a:lnTo>
                <a:lnTo>
                  <a:pt x="189" y="357"/>
                </a:lnTo>
                <a:lnTo>
                  <a:pt x="181" y="384"/>
                </a:lnTo>
                <a:lnTo>
                  <a:pt x="174" y="415"/>
                </a:lnTo>
                <a:lnTo>
                  <a:pt x="163" y="446"/>
                </a:lnTo>
                <a:lnTo>
                  <a:pt x="155" y="480"/>
                </a:lnTo>
                <a:lnTo>
                  <a:pt x="144" y="511"/>
                </a:lnTo>
                <a:lnTo>
                  <a:pt x="134" y="540"/>
                </a:lnTo>
                <a:lnTo>
                  <a:pt x="125" y="565"/>
                </a:lnTo>
                <a:lnTo>
                  <a:pt x="117" y="591"/>
                </a:lnTo>
                <a:lnTo>
                  <a:pt x="107" y="616"/>
                </a:lnTo>
                <a:lnTo>
                  <a:pt x="98" y="641"/>
                </a:lnTo>
                <a:lnTo>
                  <a:pt x="91" y="664"/>
                </a:lnTo>
                <a:lnTo>
                  <a:pt x="78" y="690"/>
                </a:lnTo>
                <a:lnTo>
                  <a:pt x="66" y="716"/>
                </a:lnTo>
                <a:lnTo>
                  <a:pt x="54" y="743"/>
                </a:lnTo>
                <a:lnTo>
                  <a:pt x="40" y="766"/>
                </a:lnTo>
                <a:lnTo>
                  <a:pt x="29" y="783"/>
                </a:lnTo>
                <a:lnTo>
                  <a:pt x="19" y="800"/>
                </a:lnTo>
                <a:lnTo>
                  <a:pt x="14" y="817"/>
                </a:lnTo>
                <a:lnTo>
                  <a:pt x="10" y="833"/>
                </a:lnTo>
                <a:lnTo>
                  <a:pt x="5" y="851"/>
                </a:lnTo>
                <a:lnTo>
                  <a:pt x="3" y="867"/>
                </a:lnTo>
                <a:lnTo>
                  <a:pt x="3" y="882"/>
                </a:lnTo>
                <a:lnTo>
                  <a:pt x="0" y="901"/>
                </a:lnTo>
                <a:lnTo>
                  <a:pt x="3419" y="901"/>
                </a:lnTo>
              </a:path>
            </a:pathLst>
          </a:custGeom>
          <a:solidFill>
            <a:srgbClr val="008000"/>
          </a:solidFill>
          <a:ln w="12700" cap="rnd" cmpd="sng">
            <a:noFill/>
            <a:prstDash val="solid"/>
            <a:round/>
            <a:headEnd type="none" w="med" len="med"/>
            <a:tailEnd type="none" w="med" len="med"/>
          </a:ln>
          <a:effectLst/>
        </p:spPr>
        <p:txBody>
          <a:bodyPr>
            <a:prstTxWarp prst="textNoShape">
              <a:avLst/>
            </a:prstTxWarp>
          </a:bodyPr>
          <a:lstStyle/>
          <a:p>
            <a:endParaRPr lang="en-GB"/>
          </a:p>
        </p:txBody>
      </p:sp>
      <p:sp>
        <p:nvSpPr>
          <p:cNvPr id="15367" name="Freeform 7"/>
          <p:cNvSpPr>
            <a:spLocks/>
          </p:cNvSpPr>
          <p:nvPr/>
        </p:nvSpPr>
        <p:spPr bwMode="auto">
          <a:xfrm>
            <a:off x="273050" y="2059634"/>
            <a:ext cx="8370888" cy="1425575"/>
          </a:xfrm>
          <a:custGeom>
            <a:avLst/>
            <a:gdLst/>
            <a:ahLst/>
            <a:cxnLst>
              <a:cxn ang="0">
                <a:pos x="64" y="93"/>
              </a:cxn>
              <a:cxn ang="0">
                <a:pos x="3" y="243"/>
              </a:cxn>
              <a:cxn ang="0">
                <a:pos x="32" y="376"/>
              </a:cxn>
              <a:cxn ang="0">
                <a:pos x="45" y="542"/>
              </a:cxn>
              <a:cxn ang="0">
                <a:pos x="61" y="619"/>
              </a:cxn>
              <a:cxn ang="0">
                <a:pos x="83" y="806"/>
              </a:cxn>
              <a:cxn ang="0">
                <a:pos x="4773" y="889"/>
              </a:cxn>
              <a:cxn ang="0">
                <a:pos x="4758" y="847"/>
              </a:cxn>
              <a:cxn ang="0">
                <a:pos x="4763" y="790"/>
              </a:cxn>
              <a:cxn ang="0">
                <a:pos x="4728" y="700"/>
              </a:cxn>
              <a:cxn ang="0">
                <a:pos x="4722" y="615"/>
              </a:cxn>
              <a:cxn ang="0">
                <a:pos x="4755" y="666"/>
              </a:cxn>
              <a:cxn ang="0">
                <a:pos x="4770" y="715"/>
              </a:cxn>
              <a:cxn ang="0">
                <a:pos x="4797" y="748"/>
              </a:cxn>
              <a:cxn ang="0">
                <a:pos x="4815" y="850"/>
              </a:cxn>
              <a:cxn ang="0">
                <a:pos x="4824" y="869"/>
              </a:cxn>
              <a:cxn ang="0">
                <a:pos x="4844" y="788"/>
              </a:cxn>
              <a:cxn ang="0">
                <a:pos x="4869" y="692"/>
              </a:cxn>
              <a:cxn ang="0">
                <a:pos x="4837" y="630"/>
              </a:cxn>
              <a:cxn ang="0">
                <a:pos x="4829" y="598"/>
              </a:cxn>
              <a:cxn ang="0">
                <a:pos x="4866" y="607"/>
              </a:cxn>
              <a:cxn ang="0">
                <a:pos x="4885" y="624"/>
              </a:cxn>
              <a:cxn ang="0">
                <a:pos x="4909" y="562"/>
              </a:cxn>
              <a:cxn ang="0">
                <a:pos x="4930" y="423"/>
              </a:cxn>
              <a:cxn ang="0">
                <a:pos x="4903" y="386"/>
              </a:cxn>
              <a:cxn ang="0">
                <a:pos x="4944" y="311"/>
              </a:cxn>
              <a:cxn ang="0">
                <a:pos x="5032" y="243"/>
              </a:cxn>
              <a:cxn ang="0">
                <a:pos x="5104" y="231"/>
              </a:cxn>
              <a:cxn ang="0">
                <a:pos x="5162" y="176"/>
              </a:cxn>
              <a:cxn ang="0">
                <a:pos x="5213" y="168"/>
              </a:cxn>
              <a:cxn ang="0">
                <a:pos x="5255" y="134"/>
              </a:cxn>
              <a:cxn ang="0">
                <a:pos x="5234" y="65"/>
              </a:cxn>
              <a:cxn ang="0">
                <a:pos x="5239" y="99"/>
              </a:cxn>
              <a:cxn ang="0">
                <a:pos x="5167" y="65"/>
              </a:cxn>
              <a:cxn ang="0">
                <a:pos x="5165" y="7"/>
              </a:cxn>
              <a:cxn ang="0">
                <a:pos x="4599" y="43"/>
              </a:cxn>
              <a:cxn ang="0">
                <a:pos x="4437" y="77"/>
              </a:cxn>
              <a:cxn ang="0">
                <a:pos x="4359" y="132"/>
              </a:cxn>
              <a:cxn ang="0">
                <a:pos x="4320" y="249"/>
              </a:cxn>
              <a:cxn ang="0">
                <a:pos x="4184" y="342"/>
              </a:cxn>
              <a:cxn ang="0">
                <a:pos x="4067" y="420"/>
              </a:cxn>
              <a:cxn ang="0">
                <a:pos x="3974" y="373"/>
              </a:cxn>
              <a:cxn ang="0">
                <a:pos x="3998" y="288"/>
              </a:cxn>
              <a:cxn ang="0">
                <a:pos x="4030" y="197"/>
              </a:cxn>
              <a:cxn ang="0">
                <a:pos x="4008" y="116"/>
              </a:cxn>
              <a:cxn ang="0">
                <a:pos x="3942" y="72"/>
              </a:cxn>
              <a:cxn ang="0">
                <a:pos x="3893" y="69"/>
              </a:cxn>
              <a:cxn ang="0">
                <a:pos x="3651" y="0"/>
              </a:cxn>
              <a:cxn ang="0">
                <a:pos x="3633" y="150"/>
              </a:cxn>
              <a:cxn ang="0">
                <a:pos x="3675" y="288"/>
              </a:cxn>
              <a:cxn ang="0">
                <a:pos x="3653" y="347"/>
              </a:cxn>
              <a:cxn ang="0">
                <a:pos x="3636" y="409"/>
              </a:cxn>
              <a:cxn ang="0">
                <a:pos x="3563" y="435"/>
              </a:cxn>
              <a:cxn ang="0">
                <a:pos x="3521" y="327"/>
              </a:cxn>
              <a:cxn ang="0">
                <a:pos x="3516" y="158"/>
              </a:cxn>
              <a:cxn ang="0">
                <a:pos x="3531" y="38"/>
              </a:cxn>
              <a:cxn ang="0">
                <a:pos x="3507" y="3"/>
              </a:cxn>
              <a:cxn ang="0">
                <a:pos x="3489" y="34"/>
              </a:cxn>
              <a:cxn ang="0">
                <a:pos x="64" y="0"/>
              </a:cxn>
            </a:cxnLst>
            <a:rect l="0" t="0" r="r" b="b"/>
            <a:pathLst>
              <a:path w="5273" h="898">
                <a:moveTo>
                  <a:pt x="64" y="0"/>
                </a:moveTo>
                <a:lnTo>
                  <a:pt x="64" y="7"/>
                </a:lnTo>
                <a:lnTo>
                  <a:pt x="64" y="15"/>
                </a:lnTo>
                <a:lnTo>
                  <a:pt x="64" y="26"/>
                </a:lnTo>
                <a:lnTo>
                  <a:pt x="64" y="34"/>
                </a:lnTo>
                <a:lnTo>
                  <a:pt x="64" y="41"/>
                </a:lnTo>
                <a:lnTo>
                  <a:pt x="64" y="51"/>
                </a:lnTo>
                <a:lnTo>
                  <a:pt x="64" y="59"/>
                </a:lnTo>
                <a:lnTo>
                  <a:pt x="64" y="68"/>
                </a:lnTo>
                <a:lnTo>
                  <a:pt x="64" y="93"/>
                </a:lnTo>
                <a:lnTo>
                  <a:pt x="59" y="111"/>
                </a:lnTo>
                <a:lnTo>
                  <a:pt x="54" y="130"/>
                </a:lnTo>
                <a:lnTo>
                  <a:pt x="46" y="142"/>
                </a:lnTo>
                <a:lnTo>
                  <a:pt x="40" y="155"/>
                </a:lnTo>
                <a:lnTo>
                  <a:pt x="29" y="168"/>
                </a:lnTo>
                <a:lnTo>
                  <a:pt x="22" y="181"/>
                </a:lnTo>
                <a:lnTo>
                  <a:pt x="14" y="197"/>
                </a:lnTo>
                <a:lnTo>
                  <a:pt x="10" y="212"/>
                </a:lnTo>
                <a:lnTo>
                  <a:pt x="5" y="228"/>
                </a:lnTo>
                <a:lnTo>
                  <a:pt x="3" y="243"/>
                </a:lnTo>
                <a:lnTo>
                  <a:pt x="0" y="257"/>
                </a:lnTo>
                <a:lnTo>
                  <a:pt x="3" y="272"/>
                </a:lnTo>
                <a:lnTo>
                  <a:pt x="5" y="288"/>
                </a:lnTo>
                <a:lnTo>
                  <a:pt x="10" y="303"/>
                </a:lnTo>
                <a:lnTo>
                  <a:pt x="14" y="319"/>
                </a:lnTo>
                <a:lnTo>
                  <a:pt x="22" y="334"/>
                </a:lnTo>
                <a:lnTo>
                  <a:pt x="27" y="347"/>
                </a:lnTo>
                <a:lnTo>
                  <a:pt x="29" y="355"/>
                </a:lnTo>
                <a:lnTo>
                  <a:pt x="32" y="365"/>
                </a:lnTo>
                <a:lnTo>
                  <a:pt x="32" y="376"/>
                </a:lnTo>
                <a:lnTo>
                  <a:pt x="32" y="389"/>
                </a:lnTo>
                <a:lnTo>
                  <a:pt x="29" y="407"/>
                </a:lnTo>
                <a:lnTo>
                  <a:pt x="27" y="427"/>
                </a:lnTo>
                <a:lnTo>
                  <a:pt x="27" y="449"/>
                </a:lnTo>
                <a:lnTo>
                  <a:pt x="27" y="469"/>
                </a:lnTo>
                <a:lnTo>
                  <a:pt x="29" y="485"/>
                </a:lnTo>
                <a:lnTo>
                  <a:pt x="34" y="500"/>
                </a:lnTo>
                <a:lnTo>
                  <a:pt x="37" y="513"/>
                </a:lnTo>
                <a:lnTo>
                  <a:pt x="42" y="526"/>
                </a:lnTo>
                <a:lnTo>
                  <a:pt x="45" y="542"/>
                </a:lnTo>
                <a:lnTo>
                  <a:pt x="46" y="557"/>
                </a:lnTo>
                <a:lnTo>
                  <a:pt x="46" y="573"/>
                </a:lnTo>
                <a:lnTo>
                  <a:pt x="49" y="584"/>
                </a:lnTo>
                <a:lnTo>
                  <a:pt x="46" y="590"/>
                </a:lnTo>
                <a:lnTo>
                  <a:pt x="46" y="596"/>
                </a:lnTo>
                <a:lnTo>
                  <a:pt x="46" y="598"/>
                </a:lnTo>
                <a:lnTo>
                  <a:pt x="49" y="604"/>
                </a:lnTo>
                <a:lnTo>
                  <a:pt x="51" y="607"/>
                </a:lnTo>
                <a:lnTo>
                  <a:pt x="56" y="612"/>
                </a:lnTo>
                <a:lnTo>
                  <a:pt x="61" y="619"/>
                </a:lnTo>
                <a:lnTo>
                  <a:pt x="64" y="632"/>
                </a:lnTo>
                <a:lnTo>
                  <a:pt x="69" y="648"/>
                </a:lnTo>
                <a:lnTo>
                  <a:pt x="69" y="666"/>
                </a:lnTo>
                <a:lnTo>
                  <a:pt x="71" y="684"/>
                </a:lnTo>
                <a:lnTo>
                  <a:pt x="71" y="702"/>
                </a:lnTo>
                <a:lnTo>
                  <a:pt x="71" y="720"/>
                </a:lnTo>
                <a:lnTo>
                  <a:pt x="71" y="736"/>
                </a:lnTo>
                <a:lnTo>
                  <a:pt x="75" y="765"/>
                </a:lnTo>
                <a:lnTo>
                  <a:pt x="78" y="788"/>
                </a:lnTo>
                <a:lnTo>
                  <a:pt x="83" y="806"/>
                </a:lnTo>
                <a:lnTo>
                  <a:pt x="88" y="816"/>
                </a:lnTo>
                <a:lnTo>
                  <a:pt x="91" y="824"/>
                </a:lnTo>
                <a:lnTo>
                  <a:pt x="93" y="847"/>
                </a:lnTo>
                <a:lnTo>
                  <a:pt x="93" y="858"/>
                </a:lnTo>
                <a:lnTo>
                  <a:pt x="96" y="871"/>
                </a:lnTo>
                <a:lnTo>
                  <a:pt x="96" y="883"/>
                </a:lnTo>
                <a:lnTo>
                  <a:pt x="98" y="897"/>
                </a:lnTo>
                <a:lnTo>
                  <a:pt x="4775" y="897"/>
                </a:lnTo>
                <a:lnTo>
                  <a:pt x="4775" y="892"/>
                </a:lnTo>
                <a:lnTo>
                  <a:pt x="4773" y="889"/>
                </a:lnTo>
                <a:lnTo>
                  <a:pt x="4770" y="883"/>
                </a:lnTo>
                <a:lnTo>
                  <a:pt x="4770" y="881"/>
                </a:lnTo>
                <a:lnTo>
                  <a:pt x="4768" y="875"/>
                </a:lnTo>
                <a:lnTo>
                  <a:pt x="4768" y="874"/>
                </a:lnTo>
                <a:lnTo>
                  <a:pt x="4768" y="871"/>
                </a:lnTo>
                <a:lnTo>
                  <a:pt x="4768" y="869"/>
                </a:lnTo>
                <a:lnTo>
                  <a:pt x="4765" y="861"/>
                </a:lnTo>
                <a:lnTo>
                  <a:pt x="4763" y="852"/>
                </a:lnTo>
                <a:lnTo>
                  <a:pt x="4760" y="850"/>
                </a:lnTo>
                <a:lnTo>
                  <a:pt x="4758" y="847"/>
                </a:lnTo>
                <a:lnTo>
                  <a:pt x="4755" y="844"/>
                </a:lnTo>
                <a:lnTo>
                  <a:pt x="4755" y="840"/>
                </a:lnTo>
                <a:lnTo>
                  <a:pt x="4755" y="838"/>
                </a:lnTo>
                <a:lnTo>
                  <a:pt x="4755" y="829"/>
                </a:lnTo>
                <a:lnTo>
                  <a:pt x="4758" y="824"/>
                </a:lnTo>
                <a:lnTo>
                  <a:pt x="4760" y="816"/>
                </a:lnTo>
                <a:lnTo>
                  <a:pt x="4763" y="812"/>
                </a:lnTo>
                <a:lnTo>
                  <a:pt x="4763" y="804"/>
                </a:lnTo>
                <a:lnTo>
                  <a:pt x="4763" y="798"/>
                </a:lnTo>
                <a:lnTo>
                  <a:pt x="4763" y="790"/>
                </a:lnTo>
                <a:lnTo>
                  <a:pt x="4760" y="782"/>
                </a:lnTo>
                <a:lnTo>
                  <a:pt x="4758" y="775"/>
                </a:lnTo>
                <a:lnTo>
                  <a:pt x="4755" y="767"/>
                </a:lnTo>
                <a:lnTo>
                  <a:pt x="4754" y="759"/>
                </a:lnTo>
                <a:lnTo>
                  <a:pt x="4749" y="748"/>
                </a:lnTo>
                <a:lnTo>
                  <a:pt x="4746" y="739"/>
                </a:lnTo>
                <a:lnTo>
                  <a:pt x="4744" y="731"/>
                </a:lnTo>
                <a:lnTo>
                  <a:pt x="4738" y="720"/>
                </a:lnTo>
                <a:lnTo>
                  <a:pt x="4733" y="711"/>
                </a:lnTo>
                <a:lnTo>
                  <a:pt x="4728" y="700"/>
                </a:lnTo>
                <a:lnTo>
                  <a:pt x="4722" y="692"/>
                </a:lnTo>
                <a:lnTo>
                  <a:pt x="4719" y="684"/>
                </a:lnTo>
                <a:lnTo>
                  <a:pt x="4714" y="677"/>
                </a:lnTo>
                <a:lnTo>
                  <a:pt x="4714" y="671"/>
                </a:lnTo>
                <a:lnTo>
                  <a:pt x="4712" y="663"/>
                </a:lnTo>
                <a:lnTo>
                  <a:pt x="4712" y="655"/>
                </a:lnTo>
                <a:lnTo>
                  <a:pt x="4714" y="646"/>
                </a:lnTo>
                <a:lnTo>
                  <a:pt x="4717" y="632"/>
                </a:lnTo>
                <a:lnTo>
                  <a:pt x="4719" y="619"/>
                </a:lnTo>
                <a:lnTo>
                  <a:pt x="4722" y="615"/>
                </a:lnTo>
                <a:lnTo>
                  <a:pt x="4726" y="612"/>
                </a:lnTo>
                <a:lnTo>
                  <a:pt x="4731" y="615"/>
                </a:lnTo>
                <a:lnTo>
                  <a:pt x="4736" y="619"/>
                </a:lnTo>
                <a:lnTo>
                  <a:pt x="4738" y="624"/>
                </a:lnTo>
                <a:lnTo>
                  <a:pt x="4744" y="635"/>
                </a:lnTo>
                <a:lnTo>
                  <a:pt x="4744" y="643"/>
                </a:lnTo>
                <a:lnTo>
                  <a:pt x="4744" y="650"/>
                </a:lnTo>
                <a:lnTo>
                  <a:pt x="4749" y="658"/>
                </a:lnTo>
                <a:lnTo>
                  <a:pt x="4751" y="663"/>
                </a:lnTo>
                <a:lnTo>
                  <a:pt x="4755" y="666"/>
                </a:lnTo>
                <a:lnTo>
                  <a:pt x="4760" y="671"/>
                </a:lnTo>
                <a:lnTo>
                  <a:pt x="4765" y="677"/>
                </a:lnTo>
                <a:lnTo>
                  <a:pt x="4768" y="682"/>
                </a:lnTo>
                <a:lnTo>
                  <a:pt x="4768" y="686"/>
                </a:lnTo>
                <a:lnTo>
                  <a:pt x="4768" y="692"/>
                </a:lnTo>
                <a:lnTo>
                  <a:pt x="4768" y="697"/>
                </a:lnTo>
                <a:lnTo>
                  <a:pt x="4768" y="702"/>
                </a:lnTo>
                <a:lnTo>
                  <a:pt x="4768" y="708"/>
                </a:lnTo>
                <a:lnTo>
                  <a:pt x="4768" y="711"/>
                </a:lnTo>
                <a:lnTo>
                  <a:pt x="4770" y="715"/>
                </a:lnTo>
                <a:lnTo>
                  <a:pt x="4773" y="717"/>
                </a:lnTo>
                <a:lnTo>
                  <a:pt x="4778" y="723"/>
                </a:lnTo>
                <a:lnTo>
                  <a:pt x="4783" y="728"/>
                </a:lnTo>
                <a:lnTo>
                  <a:pt x="4784" y="731"/>
                </a:lnTo>
                <a:lnTo>
                  <a:pt x="4787" y="734"/>
                </a:lnTo>
                <a:lnTo>
                  <a:pt x="4789" y="734"/>
                </a:lnTo>
                <a:lnTo>
                  <a:pt x="4792" y="736"/>
                </a:lnTo>
                <a:lnTo>
                  <a:pt x="4795" y="739"/>
                </a:lnTo>
                <a:lnTo>
                  <a:pt x="4795" y="742"/>
                </a:lnTo>
                <a:lnTo>
                  <a:pt x="4797" y="748"/>
                </a:lnTo>
                <a:lnTo>
                  <a:pt x="4800" y="757"/>
                </a:lnTo>
                <a:lnTo>
                  <a:pt x="4802" y="762"/>
                </a:lnTo>
                <a:lnTo>
                  <a:pt x="4807" y="770"/>
                </a:lnTo>
                <a:lnTo>
                  <a:pt x="4812" y="778"/>
                </a:lnTo>
                <a:lnTo>
                  <a:pt x="4816" y="785"/>
                </a:lnTo>
                <a:lnTo>
                  <a:pt x="4819" y="796"/>
                </a:lnTo>
                <a:lnTo>
                  <a:pt x="4821" y="806"/>
                </a:lnTo>
                <a:lnTo>
                  <a:pt x="4819" y="819"/>
                </a:lnTo>
                <a:lnTo>
                  <a:pt x="4816" y="838"/>
                </a:lnTo>
                <a:lnTo>
                  <a:pt x="4815" y="850"/>
                </a:lnTo>
                <a:lnTo>
                  <a:pt x="4815" y="863"/>
                </a:lnTo>
                <a:lnTo>
                  <a:pt x="4812" y="874"/>
                </a:lnTo>
                <a:lnTo>
                  <a:pt x="4812" y="881"/>
                </a:lnTo>
                <a:lnTo>
                  <a:pt x="4810" y="889"/>
                </a:lnTo>
                <a:lnTo>
                  <a:pt x="4810" y="894"/>
                </a:lnTo>
                <a:lnTo>
                  <a:pt x="4810" y="897"/>
                </a:lnTo>
                <a:lnTo>
                  <a:pt x="4812" y="897"/>
                </a:lnTo>
                <a:lnTo>
                  <a:pt x="4815" y="889"/>
                </a:lnTo>
                <a:lnTo>
                  <a:pt x="4819" y="881"/>
                </a:lnTo>
                <a:lnTo>
                  <a:pt x="4824" y="869"/>
                </a:lnTo>
                <a:lnTo>
                  <a:pt x="4832" y="852"/>
                </a:lnTo>
                <a:lnTo>
                  <a:pt x="4837" y="840"/>
                </a:lnTo>
                <a:lnTo>
                  <a:pt x="4842" y="824"/>
                </a:lnTo>
                <a:lnTo>
                  <a:pt x="4846" y="813"/>
                </a:lnTo>
                <a:lnTo>
                  <a:pt x="4848" y="806"/>
                </a:lnTo>
                <a:lnTo>
                  <a:pt x="4848" y="798"/>
                </a:lnTo>
                <a:lnTo>
                  <a:pt x="4846" y="796"/>
                </a:lnTo>
                <a:lnTo>
                  <a:pt x="4846" y="793"/>
                </a:lnTo>
                <a:lnTo>
                  <a:pt x="4844" y="790"/>
                </a:lnTo>
                <a:lnTo>
                  <a:pt x="4844" y="788"/>
                </a:lnTo>
                <a:lnTo>
                  <a:pt x="4846" y="788"/>
                </a:lnTo>
                <a:lnTo>
                  <a:pt x="4853" y="785"/>
                </a:lnTo>
                <a:lnTo>
                  <a:pt x="4861" y="778"/>
                </a:lnTo>
                <a:lnTo>
                  <a:pt x="4864" y="770"/>
                </a:lnTo>
                <a:lnTo>
                  <a:pt x="4869" y="757"/>
                </a:lnTo>
                <a:lnTo>
                  <a:pt x="4869" y="744"/>
                </a:lnTo>
                <a:lnTo>
                  <a:pt x="4869" y="731"/>
                </a:lnTo>
                <a:lnTo>
                  <a:pt x="4869" y="715"/>
                </a:lnTo>
                <a:lnTo>
                  <a:pt x="4869" y="702"/>
                </a:lnTo>
                <a:lnTo>
                  <a:pt x="4869" y="692"/>
                </a:lnTo>
                <a:lnTo>
                  <a:pt x="4869" y="682"/>
                </a:lnTo>
                <a:lnTo>
                  <a:pt x="4869" y="674"/>
                </a:lnTo>
                <a:lnTo>
                  <a:pt x="4869" y="669"/>
                </a:lnTo>
                <a:lnTo>
                  <a:pt x="4866" y="661"/>
                </a:lnTo>
                <a:lnTo>
                  <a:pt x="4864" y="655"/>
                </a:lnTo>
                <a:lnTo>
                  <a:pt x="4861" y="650"/>
                </a:lnTo>
                <a:lnTo>
                  <a:pt x="4856" y="643"/>
                </a:lnTo>
                <a:lnTo>
                  <a:pt x="4848" y="638"/>
                </a:lnTo>
                <a:lnTo>
                  <a:pt x="4842" y="632"/>
                </a:lnTo>
                <a:lnTo>
                  <a:pt x="4837" y="630"/>
                </a:lnTo>
                <a:lnTo>
                  <a:pt x="4834" y="624"/>
                </a:lnTo>
                <a:lnTo>
                  <a:pt x="4832" y="624"/>
                </a:lnTo>
                <a:lnTo>
                  <a:pt x="4832" y="621"/>
                </a:lnTo>
                <a:lnTo>
                  <a:pt x="4832" y="619"/>
                </a:lnTo>
                <a:lnTo>
                  <a:pt x="4832" y="615"/>
                </a:lnTo>
                <a:lnTo>
                  <a:pt x="4832" y="612"/>
                </a:lnTo>
                <a:lnTo>
                  <a:pt x="4829" y="607"/>
                </a:lnTo>
                <a:lnTo>
                  <a:pt x="4829" y="604"/>
                </a:lnTo>
                <a:lnTo>
                  <a:pt x="4829" y="601"/>
                </a:lnTo>
                <a:lnTo>
                  <a:pt x="4829" y="598"/>
                </a:lnTo>
                <a:lnTo>
                  <a:pt x="4832" y="598"/>
                </a:lnTo>
                <a:lnTo>
                  <a:pt x="4837" y="598"/>
                </a:lnTo>
                <a:lnTo>
                  <a:pt x="4842" y="598"/>
                </a:lnTo>
                <a:lnTo>
                  <a:pt x="4846" y="596"/>
                </a:lnTo>
                <a:lnTo>
                  <a:pt x="4851" y="596"/>
                </a:lnTo>
                <a:lnTo>
                  <a:pt x="4853" y="596"/>
                </a:lnTo>
                <a:lnTo>
                  <a:pt x="4858" y="598"/>
                </a:lnTo>
                <a:lnTo>
                  <a:pt x="4861" y="598"/>
                </a:lnTo>
                <a:lnTo>
                  <a:pt x="4864" y="601"/>
                </a:lnTo>
                <a:lnTo>
                  <a:pt x="4866" y="607"/>
                </a:lnTo>
                <a:lnTo>
                  <a:pt x="4869" y="615"/>
                </a:lnTo>
                <a:lnTo>
                  <a:pt x="4871" y="621"/>
                </a:lnTo>
                <a:lnTo>
                  <a:pt x="4874" y="624"/>
                </a:lnTo>
                <a:lnTo>
                  <a:pt x="4876" y="630"/>
                </a:lnTo>
                <a:lnTo>
                  <a:pt x="4876" y="632"/>
                </a:lnTo>
                <a:lnTo>
                  <a:pt x="4878" y="632"/>
                </a:lnTo>
                <a:lnTo>
                  <a:pt x="4880" y="632"/>
                </a:lnTo>
                <a:lnTo>
                  <a:pt x="4880" y="630"/>
                </a:lnTo>
                <a:lnTo>
                  <a:pt x="4883" y="627"/>
                </a:lnTo>
                <a:lnTo>
                  <a:pt x="4885" y="624"/>
                </a:lnTo>
                <a:lnTo>
                  <a:pt x="4885" y="619"/>
                </a:lnTo>
                <a:lnTo>
                  <a:pt x="4888" y="615"/>
                </a:lnTo>
                <a:lnTo>
                  <a:pt x="4890" y="607"/>
                </a:lnTo>
                <a:lnTo>
                  <a:pt x="4893" y="598"/>
                </a:lnTo>
                <a:lnTo>
                  <a:pt x="4893" y="593"/>
                </a:lnTo>
                <a:lnTo>
                  <a:pt x="4895" y="585"/>
                </a:lnTo>
                <a:lnTo>
                  <a:pt x="4898" y="581"/>
                </a:lnTo>
                <a:lnTo>
                  <a:pt x="4903" y="573"/>
                </a:lnTo>
                <a:lnTo>
                  <a:pt x="4906" y="567"/>
                </a:lnTo>
                <a:lnTo>
                  <a:pt x="4909" y="562"/>
                </a:lnTo>
                <a:lnTo>
                  <a:pt x="4915" y="554"/>
                </a:lnTo>
                <a:lnTo>
                  <a:pt x="4920" y="550"/>
                </a:lnTo>
                <a:lnTo>
                  <a:pt x="4925" y="539"/>
                </a:lnTo>
                <a:lnTo>
                  <a:pt x="4927" y="526"/>
                </a:lnTo>
                <a:lnTo>
                  <a:pt x="4930" y="511"/>
                </a:lnTo>
                <a:lnTo>
                  <a:pt x="4930" y="492"/>
                </a:lnTo>
                <a:lnTo>
                  <a:pt x="4930" y="471"/>
                </a:lnTo>
                <a:lnTo>
                  <a:pt x="4930" y="454"/>
                </a:lnTo>
                <a:lnTo>
                  <a:pt x="4930" y="435"/>
                </a:lnTo>
                <a:lnTo>
                  <a:pt x="4930" y="423"/>
                </a:lnTo>
                <a:lnTo>
                  <a:pt x="4930" y="412"/>
                </a:lnTo>
                <a:lnTo>
                  <a:pt x="4932" y="404"/>
                </a:lnTo>
                <a:lnTo>
                  <a:pt x="4932" y="399"/>
                </a:lnTo>
                <a:lnTo>
                  <a:pt x="4930" y="399"/>
                </a:lnTo>
                <a:lnTo>
                  <a:pt x="4925" y="401"/>
                </a:lnTo>
                <a:lnTo>
                  <a:pt x="4920" y="401"/>
                </a:lnTo>
                <a:lnTo>
                  <a:pt x="4912" y="399"/>
                </a:lnTo>
                <a:lnTo>
                  <a:pt x="4907" y="396"/>
                </a:lnTo>
                <a:lnTo>
                  <a:pt x="4906" y="392"/>
                </a:lnTo>
                <a:lnTo>
                  <a:pt x="4903" y="386"/>
                </a:lnTo>
                <a:lnTo>
                  <a:pt x="4901" y="378"/>
                </a:lnTo>
                <a:lnTo>
                  <a:pt x="4901" y="370"/>
                </a:lnTo>
                <a:lnTo>
                  <a:pt x="4903" y="359"/>
                </a:lnTo>
                <a:lnTo>
                  <a:pt x="4907" y="350"/>
                </a:lnTo>
                <a:lnTo>
                  <a:pt x="4912" y="339"/>
                </a:lnTo>
                <a:lnTo>
                  <a:pt x="4917" y="331"/>
                </a:lnTo>
                <a:lnTo>
                  <a:pt x="4925" y="324"/>
                </a:lnTo>
                <a:lnTo>
                  <a:pt x="4932" y="319"/>
                </a:lnTo>
                <a:lnTo>
                  <a:pt x="4939" y="316"/>
                </a:lnTo>
                <a:lnTo>
                  <a:pt x="4944" y="311"/>
                </a:lnTo>
                <a:lnTo>
                  <a:pt x="4952" y="305"/>
                </a:lnTo>
                <a:lnTo>
                  <a:pt x="4959" y="300"/>
                </a:lnTo>
                <a:lnTo>
                  <a:pt x="4964" y="293"/>
                </a:lnTo>
                <a:lnTo>
                  <a:pt x="4973" y="285"/>
                </a:lnTo>
                <a:lnTo>
                  <a:pt x="4981" y="274"/>
                </a:lnTo>
                <a:lnTo>
                  <a:pt x="4994" y="266"/>
                </a:lnTo>
                <a:lnTo>
                  <a:pt x="5003" y="257"/>
                </a:lnTo>
                <a:lnTo>
                  <a:pt x="5013" y="251"/>
                </a:lnTo>
                <a:lnTo>
                  <a:pt x="5023" y="246"/>
                </a:lnTo>
                <a:lnTo>
                  <a:pt x="5032" y="243"/>
                </a:lnTo>
                <a:lnTo>
                  <a:pt x="5040" y="243"/>
                </a:lnTo>
                <a:lnTo>
                  <a:pt x="5047" y="240"/>
                </a:lnTo>
                <a:lnTo>
                  <a:pt x="5052" y="240"/>
                </a:lnTo>
                <a:lnTo>
                  <a:pt x="5059" y="238"/>
                </a:lnTo>
                <a:lnTo>
                  <a:pt x="5064" y="235"/>
                </a:lnTo>
                <a:lnTo>
                  <a:pt x="5072" y="232"/>
                </a:lnTo>
                <a:lnTo>
                  <a:pt x="5079" y="232"/>
                </a:lnTo>
                <a:lnTo>
                  <a:pt x="5088" y="232"/>
                </a:lnTo>
                <a:lnTo>
                  <a:pt x="5096" y="232"/>
                </a:lnTo>
                <a:lnTo>
                  <a:pt x="5104" y="231"/>
                </a:lnTo>
                <a:lnTo>
                  <a:pt x="5111" y="228"/>
                </a:lnTo>
                <a:lnTo>
                  <a:pt x="5116" y="226"/>
                </a:lnTo>
                <a:lnTo>
                  <a:pt x="5120" y="223"/>
                </a:lnTo>
                <a:lnTo>
                  <a:pt x="5123" y="217"/>
                </a:lnTo>
                <a:lnTo>
                  <a:pt x="5128" y="215"/>
                </a:lnTo>
                <a:lnTo>
                  <a:pt x="5130" y="209"/>
                </a:lnTo>
                <a:lnTo>
                  <a:pt x="5133" y="204"/>
                </a:lnTo>
                <a:lnTo>
                  <a:pt x="5141" y="197"/>
                </a:lnTo>
                <a:lnTo>
                  <a:pt x="5149" y="186"/>
                </a:lnTo>
                <a:lnTo>
                  <a:pt x="5162" y="176"/>
                </a:lnTo>
                <a:lnTo>
                  <a:pt x="5175" y="166"/>
                </a:lnTo>
                <a:lnTo>
                  <a:pt x="5184" y="158"/>
                </a:lnTo>
                <a:lnTo>
                  <a:pt x="5194" y="153"/>
                </a:lnTo>
                <a:lnTo>
                  <a:pt x="5199" y="155"/>
                </a:lnTo>
                <a:lnTo>
                  <a:pt x="5202" y="158"/>
                </a:lnTo>
                <a:lnTo>
                  <a:pt x="5204" y="163"/>
                </a:lnTo>
                <a:lnTo>
                  <a:pt x="5207" y="166"/>
                </a:lnTo>
                <a:lnTo>
                  <a:pt x="5209" y="168"/>
                </a:lnTo>
                <a:lnTo>
                  <a:pt x="5211" y="168"/>
                </a:lnTo>
                <a:lnTo>
                  <a:pt x="5213" y="168"/>
                </a:lnTo>
                <a:lnTo>
                  <a:pt x="5216" y="168"/>
                </a:lnTo>
                <a:lnTo>
                  <a:pt x="5218" y="166"/>
                </a:lnTo>
                <a:lnTo>
                  <a:pt x="5221" y="161"/>
                </a:lnTo>
                <a:lnTo>
                  <a:pt x="5223" y="158"/>
                </a:lnTo>
                <a:lnTo>
                  <a:pt x="5226" y="155"/>
                </a:lnTo>
                <a:lnTo>
                  <a:pt x="5229" y="153"/>
                </a:lnTo>
                <a:lnTo>
                  <a:pt x="5231" y="147"/>
                </a:lnTo>
                <a:lnTo>
                  <a:pt x="5236" y="145"/>
                </a:lnTo>
                <a:lnTo>
                  <a:pt x="5243" y="139"/>
                </a:lnTo>
                <a:lnTo>
                  <a:pt x="5255" y="134"/>
                </a:lnTo>
                <a:lnTo>
                  <a:pt x="5263" y="130"/>
                </a:lnTo>
                <a:lnTo>
                  <a:pt x="5271" y="124"/>
                </a:lnTo>
                <a:lnTo>
                  <a:pt x="5272" y="119"/>
                </a:lnTo>
                <a:lnTo>
                  <a:pt x="5272" y="111"/>
                </a:lnTo>
                <a:lnTo>
                  <a:pt x="5268" y="105"/>
                </a:lnTo>
                <a:lnTo>
                  <a:pt x="5263" y="99"/>
                </a:lnTo>
                <a:lnTo>
                  <a:pt x="5255" y="88"/>
                </a:lnTo>
                <a:lnTo>
                  <a:pt x="5248" y="80"/>
                </a:lnTo>
                <a:lnTo>
                  <a:pt x="5239" y="69"/>
                </a:lnTo>
                <a:lnTo>
                  <a:pt x="5234" y="65"/>
                </a:lnTo>
                <a:lnTo>
                  <a:pt x="5231" y="62"/>
                </a:lnTo>
                <a:lnTo>
                  <a:pt x="5229" y="62"/>
                </a:lnTo>
                <a:lnTo>
                  <a:pt x="5223" y="77"/>
                </a:lnTo>
                <a:lnTo>
                  <a:pt x="5223" y="74"/>
                </a:lnTo>
                <a:lnTo>
                  <a:pt x="5226" y="74"/>
                </a:lnTo>
                <a:lnTo>
                  <a:pt x="5229" y="74"/>
                </a:lnTo>
                <a:lnTo>
                  <a:pt x="5231" y="77"/>
                </a:lnTo>
                <a:lnTo>
                  <a:pt x="5234" y="82"/>
                </a:lnTo>
                <a:lnTo>
                  <a:pt x="5236" y="93"/>
                </a:lnTo>
                <a:lnTo>
                  <a:pt x="5239" y="99"/>
                </a:lnTo>
                <a:lnTo>
                  <a:pt x="5236" y="101"/>
                </a:lnTo>
                <a:lnTo>
                  <a:pt x="5236" y="103"/>
                </a:lnTo>
                <a:lnTo>
                  <a:pt x="5234" y="105"/>
                </a:lnTo>
                <a:lnTo>
                  <a:pt x="5226" y="105"/>
                </a:lnTo>
                <a:lnTo>
                  <a:pt x="5216" y="103"/>
                </a:lnTo>
                <a:lnTo>
                  <a:pt x="5207" y="99"/>
                </a:lnTo>
                <a:lnTo>
                  <a:pt x="5194" y="93"/>
                </a:lnTo>
                <a:lnTo>
                  <a:pt x="5184" y="82"/>
                </a:lnTo>
                <a:lnTo>
                  <a:pt x="5175" y="74"/>
                </a:lnTo>
                <a:lnTo>
                  <a:pt x="5167" y="65"/>
                </a:lnTo>
                <a:lnTo>
                  <a:pt x="5162" y="57"/>
                </a:lnTo>
                <a:lnTo>
                  <a:pt x="5160" y="49"/>
                </a:lnTo>
                <a:lnTo>
                  <a:pt x="5157" y="41"/>
                </a:lnTo>
                <a:lnTo>
                  <a:pt x="5157" y="34"/>
                </a:lnTo>
                <a:lnTo>
                  <a:pt x="5157" y="28"/>
                </a:lnTo>
                <a:lnTo>
                  <a:pt x="5160" y="20"/>
                </a:lnTo>
                <a:lnTo>
                  <a:pt x="5162" y="15"/>
                </a:lnTo>
                <a:lnTo>
                  <a:pt x="5162" y="12"/>
                </a:lnTo>
                <a:lnTo>
                  <a:pt x="5165" y="9"/>
                </a:lnTo>
                <a:lnTo>
                  <a:pt x="5165" y="7"/>
                </a:lnTo>
                <a:lnTo>
                  <a:pt x="5165" y="5"/>
                </a:lnTo>
                <a:lnTo>
                  <a:pt x="5165" y="3"/>
                </a:lnTo>
                <a:lnTo>
                  <a:pt x="5165" y="0"/>
                </a:lnTo>
                <a:lnTo>
                  <a:pt x="4611" y="0"/>
                </a:lnTo>
                <a:lnTo>
                  <a:pt x="4611" y="3"/>
                </a:lnTo>
                <a:lnTo>
                  <a:pt x="4611" y="5"/>
                </a:lnTo>
                <a:lnTo>
                  <a:pt x="4611" y="7"/>
                </a:lnTo>
                <a:lnTo>
                  <a:pt x="4611" y="20"/>
                </a:lnTo>
                <a:lnTo>
                  <a:pt x="4606" y="34"/>
                </a:lnTo>
                <a:lnTo>
                  <a:pt x="4599" y="43"/>
                </a:lnTo>
                <a:lnTo>
                  <a:pt x="4589" y="51"/>
                </a:lnTo>
                <a:lnTo>
                  <a:pt x="4574" y="57"/>
                </a:lnTo>
                <a:lnTo>
                  <a:pt x="4560" y="62"/>
                </a:lnTo>
                <a:lnTo>
                  <a:pt x="4542" y="65"/>
                </a:lnTo>
                <a:lnTo>
                  <a:pt x="4520" y="68"/>
                </a:lnTo>
                <a:lnTo>
                  <a:pt x="4501" y="68"/>
                </a:lnTo>
                <a:lnTo>
                  <a:pt x="4483" y="68"/>
                </a:lnTo>
                <a:lnTo>
                  <a:pt x="4467" y="69"/>
                </a:lnTo>
                <a:lnTo>
                  <a:pt x="4451" y="72"/>
                </a:lnTo>
                <a:lnTo>
                  <a:pt x="4437" y="77"/>
                </a:lnTo>
                <a:lnTo>
                  <a:pt x="4424" y="82"/>
                </a:lnTo>
                <a:lnTo>
                  <a:pt x="4410" y="88"/>
                </a:lnTo>
                <a:lnTo>
                  <a:pt x="4395" y="93"/>
                </a:lnTo>
                <a:lnTo>
                  <a:pt x="4384" y="99"/>
                </a:lnTo>
                <a:lnTo>
                  <a:pt x="4373" y="103"/>
                </a:lnTo>
                <a:lnTo>
                  <a:pt x="4363" y="108"/>
                </a:lnTo>
                <a:lnTo>
                  <a:pt x="4359" y="111"/>
                </a:lnTo>
                <a:lnTo>
                  <a:pt x="4357" y="116"/>
                </a:lnTo>
                <a:lnTo>
                  <a:pt x="4357" y="124"/>
                </a:lnTo>
                <a:lnTo>
                  <a:pt x="4359" y="132"/>
                </a:lnTo>
                <a:lnTo>
                  <a:pt x="4363" y="145"/>
                </a:lnTo>
                <a:lnTo>
                  <a:pt x="4366" y="155"/>
                </a:lnTo>
                <a:lnTo>
                  <a:pt x="4368" y="166"/>
                </a:lnTo>
                <a:lnTo>
                  <a:pt x="4366" y="178"/>
                </a:lnTo>
                <a:lnTo>
                  <a:pt x="4363" y="189"/>
                </a:lnTo>
                <a:lnTo>
                  <a:pt x="4357" y="199"/>
                </a:lnTo>
                <a:lnTo>
                  <a:pt x="4349" y="209"/>
                </a:lnTo>
                <a:lnTo>
                  <a:pt x="4339" y="223"/>
                </a:lnTo>
                <a:lnTo>
                  <a:pt x="4329" y="235"/>
                </a:lnTo>
                <a:lnTo>
                  <a:pt x="4320" y="249"/>
                </a:lnTo>
                <a:lnTo>
                  <a:pt x="4304" y="263"/>
                </a:lnTo>
                <a:lnTo>
                  <a:pt x="4290" y="277"/>
                </a:lnTo>
                <a:lnTo>
                  <a:pt x="4272" y="293"/>
                </a:lnTo>
                <a:lnTo>
                  <a:pt x="4258" y="305"/>
                </a:lnTo>
                <a:lnTo>
                  <a:pt x="4241" y="319"/>
                </a:lnTo>
                <a:lnTo>
                  <a:pt x="4227" y="327"/>
                </a:lnTo>
                <a:lnTo>
                  <a:pt x="4211" y="334"/>
                </a:lnTo>
                <a:lnTo>
                  <a:pt x="4202" y="339"/>
                </a:lnTo>
                <a:lnTo>
                  <a:pt x="4192" y="342"/>
                </a:lnTo>
                <a:lnTo>
                  <a:pt x="4184" y="342"/>
                </a:lnTo>
                <a:lnTo>
                  <a:pt x="4179" y="344"/>
                </a:lnTo>
                <a:lnTo>
                  <a:pt x="4175" y="347"/>
                </a:lnTo>
                <a:lnTo>
                  <a:pt x="4168" y="353"/>
                </a:lnTo>
                <a:lnTo>
                  <a:pt x="4160" y="359"/>
                </a:lnTo>
                <a:lnTo>
                  <a:pt x="4147" y="376"/>
                </a:lnTo>
                <a:lnTo>
                  <a:pt x="4133" y="392"/>
                </a:lnTo>
                <a:lnTo>
                  <a:pt x="4118" y="401"/>
                </a:lnTo>
                <a:lnTo>
                  <a:pt x="4101" y="412"/>
                </a:lnTo>
                <a:lnTo>
                  <a:pt x="4085" y="417"/>
                </a:lnTo>
                <a:lnTo>
                  <a:pt x="4067" y="420"/>
                </a:lnTo>
                <a:lnTo>
                  <a:pt x="4048" y="423"/>
                </a:lnTo>
                <a:lnTo>
                  <a:pt x="4027" y="420"/>
                </a:lnTo>
                <a:lnTo>
                  <a:pt x="4011" y="420"/>
                </a:lnTo>
                <a:lnTo>
                  <a:pt x="4003" y="417"/>
                </a:lnTo>
                <a:lnTo>
                  <a:pt x="3995" y="415"/>
                </a:lnTo>
                <a:lnTo>
                  <a:pt x="3989" y="412"/>
                </a:lnTo>
                <a:lnTo>
                  <a:pt x="3984" y="407"/>
                </a:lnTo>
                <a:lnTo>
                  <a:pt x="3979" y="396"/>
                </a:lnTo>
                <a:lnTo>
                  <a:pt x="3974" y="386"/>
                </a:lnTo>
                <a:lnTo>
                  <a:pt x="3974" y="373"/>
                </a:lnTo>
                <a:lnTo>
                  <a:pt x="3976" y="359"/>
                </a:lnTo>
                <a:lnTo>
                  <a:pt x="3976" y="350"/>
                </a:lnTo>
                <a:lnTo>
                  <a:pt x="3979" y="339"/>
                </a:lnTo>
                <a:lnTo>
                  <a:pt x="3981" y="334"/>
                </a:lnTo>
                <a:lnTo>
                  <a:pt x="3984" y="327"/>
                </a:lnTo>
                <a:lnTo>
                  <a:pt x="3987" y="316"/>
                </a:lnTo>
                <a:lnTo>
                  <a:pt x="3989" y="308"/>
                </a:lnTo>
                <a:lnTo>
                  <a:pt x="3992" y="300"/>
                </a:lnTo>
                <a:lnTo>
                  <a:pt x="3994" y="296"/>
                </a:lnTo>
                <a:lnTo>
                  <a:pt x="3998" y="288"/>
                </a:lnTo>
                <a:lnTo>
                  <a:pt x="4006" y="285"/>
                </a:lnTo>
                <a:lnTo>
                  <a:pt x="4011" y="280"/>
                </a:lnTo>
                <a:lnTo>
                  <a:pt x="4018" y="272"/>
                </a:lnTo>
                <a:lnTo>
                  <a:pt x="4024" y="262"/>
                </a:lnTo>
                <a:lnTo>
                  <a:pt x="4025" y="254"/>
                </a:lnTo>
                <a:lnTo>
                  <a:pt x="4027" y="240"/>
                </a:lnTo>
                <a:lnTo>
                  <a:pt x="4030" y="231"/>
                </a:lnTo>
                <a:lnTo>
                  <a:pt x="4030" y="217"/>
                </a:lnTo>
                <a:lnTo>
                  <a:pt x="4030" y="207"/>
                </a:lnTo>
                <a:lnTo>
                  <a:pt x="4030" y="197"/>
                </a:lnTo>
                <a:lnTo>
                  <a:pt x="4027" y="189"/>
                </a:lnTo>
                <a:lnTo>
                  <a:pt x="4024" y="181"/>
                </a:lnTo>
                <a:lnTo>
                  <a:pt x="4021" y="178"/>
                </a:lnTo>
                <a:lnTo>
                  <a:pt x="4016" y="173"/>
                </a:lnTo>
                <a:lnTo>
                  <a:pt x="4013" y="168"/>
                </a:lnTo>
                <a:lnTo>
                  <a:pt x="4011" y="161"/>
                </a:lnTo>
                <a:lnTo>
                  <a:pt x="4011" y="150"/>
                </a:lnTo>
                <a:lnTo>
                  <a:pt x="4011" y="136"/>
                </a:lnTo>
                <a:lnTo>
                  <a:pt x="4008" y="127"/>
                </a:lnTo>
                <a:lnTo>
                  <a:pt x="4008" y="116"/>
                </a:lnTo>
                <a:lnTo>
                  <a:pt x="4006" y="108"/>
                </a:lnTo>
                <a:lnTo>
                  <a:pt x="4001" y="99"/>
                </a:lnTo>
                <a:lnTo>
                  <a:pt x="3995" y="88"/>
                </a:lnTo>
                <a:lnTo>
                  <a:pt x="3989" y="80"/>
                </a:lnTo>
                <a:lnTo>
                  <a:pt x="3979" y="68"/>
                </a:lnTo>
                <a:lnTo>
                  <a:pt x="3971" y="59"/>
                </a:lnTo>
                <a:lnTo>
                  <a:pt x="3965" y="57"/>
                </a:lnTo>
                <a:lnTo>
                  <a:pt x="3957" y="59"/>
                </a:lnTo>
                <a:lnTo>
                  <a:pt x="3950" y="65"/>
                </a:lnTo>
                <a:lnTo>
                  <a:pt x="3942" y="72"/>
                </a:lnTo>
                <a:lnTo>
                  <a:pt x="3933" y="82"/>
                </a:lnTo>
                <a:lnTo>
                  <a:pt x="3923" y="96"/>
                </a:lnTo>
                <a:lnTo>
                  <a:pt x="3907" y="111"/>
                </a:lnTo>
                <a:lnTo>
                  <a:pt x="3896" y="122"/>
                </a:lnTo>
                <a:lnTo>
                  <a:pt x="3888" y="124"/>
                </a:lnTo>
                <a:lnTo>
                  <a:pt x="3883" y="119"/>
                </a:lnTo>
                <a:lnTo>
                  <a:pt x="3883" y="111"/>
                </a:lnTo>
                <a:lnTo>
                  <a:pt x="3883" y="99"/>
                </a:lnTo>
                <a:lnTo>
                  <a:pt x="3888" y="82"/>
                </a:lnTo>
                <a:lnTo>
                  <a:pt x="3893" y="69"/>
                </a:lnTo>
                <a:lnTo>
                  <a:pt x="3901" y="59"/>
                </a:lnTo>
                <a:lnTo>
                  <a:pt x="3905" y="51"/>
                </a:lnTo>
                <a:lnTo>
                  <a:pt x="3910" y="43"/>
                </a:lnTo>
                <a:lnTo>
                  <a:pt x="3913" y="36"/>
                </a:lnTo>
                <a:lnTo>
                  <a:pt x="3915" y="28"/>
                </a:lnTo>
                <a:lnTo>
                  <a:pt x="3918" y="23"/>
                </a:lnTo>
                <a:lnTo>
                  <a:pt x="3918" y="15"/>
                </a:lnTo>
                <a:lnTo>
                  <a:pt x="3920" y="7"/>
                </a:lnTo>
                <a:lnTo>
                  <a:pt x="3920" y="0"/>
                </a:lnTo>
                <a:lnTo>
                  <a:pt x="3651" y="0"/>
                </a:lnTo>
                <a:lnTo>
                  <a:pt x="3646" y="9"/>
                </a:lnTo>
                <a:lnTo>
                  <a:pt x="3643" y="20"/>
                </a:lnTo>
                <a:lnTo>
                  <a:pt x="3641" y="34"/>
                </a:lnTo>
                <a:lnTo>
                  <a:pt x="3641" y="46"/>
                </a:lnTo>
                <a:lnTo>
                  <a:pt x="3638" y="62"/>
                </a:lnTo>
                <a:lnTo>
                  <a:pt x="3636" y="77"/>
                </a:lnTo>
                <a:lnTo>
                  <a:pt x="3636" y="93"/>
                </a:lnTo>
                <a:lnTo>
                  <a:pt x="3633" y="111"/>
                </a:lnTo>
                <a:lnTo>
                  <a:pt x="3630" y="132"/>
                </a:lnTo>
                <a:lnTo>
                  <a:pt x="3633" y="150"/>
                </a:lnTo>
                <a:lnTo>
                  <a:pt x="3636" y="166"/>
                </a:lnTo>
                <a:lnTo>
                  <a:pt x="3641" y="184"/>
                </a:lnTo>
                <a:lnTo>
                  <a:pt x="3646" y="199"/>
                </a:lnTo>
                <a:lnTo>
                  <a:pt x="3651" y="212"/>
                </a:lnTo>
                <a:lnTo>
                  <a:pt x="3658" y="226"/>
                </a:lnTo>
                <a:lnTo>
                  <a:pt x="3662" y="235"/>
                </a:lnTo>
                <a:lnTo>
                  <a:pt x="3667" y="246"/>
                </a:lnTo>
                <a:lnTo>
                  <a:pt x="3673" y="259"/>
                </a:lnTo>
                <a:lnTo>
                  <a:pt x="3675" y="274"/>
                </a:lnTo>
                <a:lnTo>
                  <a:pt x="3675" y="288"/>
                </a:lnTo>
                <a:lnTo>
                  <a:pt x="3675" y="300"/>
                </a:lnTo>
                <a:lnTo>
                  <a:pt x="3675" y="313"/>
                </a:lnTo>
                <a:lnTo>
                  <a:pt x="3673" y="324"/>
                </a:lnTo>
                <a:lnTo>
                  <a:pt x="3667" y="328"/>
                </a:lnTo>
                <a:lnTo>
                  <a:pt x="3665" y="334"/>
                </a:lnTo>
                <a:lnTo>
                  <a:pt x="3662" y="336"/>
                </a:lnTo>
                <a:lnTo>
                  <a:pt x="3658" y="339"/>
                </a:lnTo>
                <a:lnTo>
                  <a:pt x="3656" y="342"/>
                </a:lnTo>
                <a:lnTo>
                  <a:pt x="3653" y="344"/>
                </a:lnTo>
                <a:lnTo>
                  <a:pt x="3653" y="347"/>
                </a:lnTo>
                <a:lnTo>
                  <a:pt x="3651" y="355"/>
                </a:lnTo>
                <a:lnTo>
                  <a:pt x="3648" y="362"/>
                </a:lnTo>
                <a:lnTo>
                  <a:pt x="3646" y="370"/>
                </a:lnTo>
                <a:lnTo>
                  <a:pt x="3646" y="378"/>
                </a:lnTo>
                <a:lnTo>
                  <a:pt x="3646" y="384"/>
                </a:lnTo>
                <a:lnTo>
                  <a:pt x="3646" y="389"/>
                </a:lnTo>
                <a:lnTo>
                  <a:pt x="3646" y="393"/>
                </a:lnTo>
                <a:lnTo>
                  <a:pt x="3643" y="396"/>
                </a:lnTo>
                <a:lnTo>
                  <a:pt x="3641" y="401"/>
                </a:lnTo>
                <a:lnTo>
                  <a:pt x="3636" y="409"/>
                </a:lnTo>
                <a:lnTo>
                  <a:pt x="3629" y="415"/>
                </a:lnTo>
                <a:lnTo>
                  <a:pt x="3624" y="423"/>
                </a:lnTo>
                <a:lnTo>
                  <a:pt x="3616" y="430"/>
                </a:lnTo>
                <a:lnTo>
                  <a:pt x="3606" y="435"/>
                </a:lnTo>
                <a:lnTo>
                  <a:pt x="3600" y="440"/>
                </a:lnTo>
                <a:lnTo>
                  <a:pt x="3592" y="443"/>
                </a:lnTo>
                <a:lnTo>
                  <a:pt x="3582" y="443"/>
                </a:lnTo>
                <a:lnTo>
                  <a:pt x="3574" y="443"/>
                </a:lnTo>
                <a:lnTo>
                  <a:pt x="3568" y="440"/>
                </a:lnTo>
                <a:lnTo>
                  <a:pt x="3563" y="435"/>
                </a:lnTo>
                <a:lnTo>
                  <a:pt x="3558" y="430"/>
                </a:lnTo>
                <a:lnTo>
                  <a:pt x="3555" y="423"/>
                </a:lnTo>
                <a:lnTo>
                  <a:pt x="3553" y="415"/>
                </a:lnTo>
                <a:lnTo>
                  <a:pt x="3553" y="407"/>
                </a:lnTo>
                <a:lnTo>
                  <a:pt x="3547" y="399"/>
                </a:lnTo>
                <a:lnTo>
                  <a:pt x="3542" y="392"/>
                </a:lnTo>
                <a:lnTo>
                  <a:pt x="3538" y="384"/>
                </a:lnTo>
                <a:lnTo>
                  <a:pt x="3533" y="367"/>
                </a:lnTo>
                <a:lnTo>
                  <a:pt x="3528" y="350"/>
                </a:lnTo>
                <a:lnTo>
                  <a:pt x="3521" y="327"/>
                </a:lnTo>
                <a:lnTo>
                  <a:pt x="3518" y="303"/>
                </a:lnTo>
                <a:lnTo>
                  <a:pt x="3513" y="280"/>
                </a:lnTo>
                <a:lnTo>
                  <a:pt x="3510" y="254"/>
                </a:lnTo>
                <a:lnTo>
                  <a:pt x="3509" y="231"/>
                </a:lnTo>
                <a:lnTo>
                  <a:pt x="3507" y="209"/>
                </a:lnTo>
                <a:lnTo>
                  <a:pt x="3507" y="195"/>
                </a:lnTo>
                <a:lnTo>
                  <a:pt x="3509" y="181"/>
                </a:lnTo>
                <a:lnTo>
                  <a:pt x="3510" y="173"/>
                </a:lnTo>
                <a:lnTo>
                  <a:pt x="3513" y="166"/>
                </a:lnTo>
                <a:lnTo>
                  <a:pt x="3516" y="158"/>
                </a:lnTo>
                <a:lnTo>
                  <a:pt x="3518" y="150"/>
                </a:lnTo>
                <a:lnTo>
                  <a:pt x="3518" y="136"/>
                </a:lnTo>
                <a:lnTo>
                  <a:pt x="3518" y="127"/>
                </a:lnTo>
                <a:lnTo>
                  <a:pt x="3521" y="113"/>
                </a:lnTo>
                <a:lnTo>
                  <a:pt x="3521" y="99"/>
                </a:lnTo>
                <a:lnTo>
                  <a:pt x="3523" y="85"/>
                </a:lnTo>
                <a:lnTo>
                  <a:pt x="3526" y="72"/>
                </a:lnTo>
                <a:lnTo>
                  <a:pt x="3528" y="59"/>
                </a:lnTo>
                <a:lnTo>
                  <a:pt x="3531" y="49"/>
                </a:lnTo>
                <a:lnTo>
                  <a:pt x="3531" y="38"/>
                </a:lnTo>
                <a:lnTo>
                  <a:pt x="3531" y="34"/>
                </a:lnTo>
                <a:lnTo>
                  <a:pt x="3533" y="28"/>
                </a:lnTo>
                <a:lnTo>
                  <a:pt x="3533" y="23"/>
                </a:lnTo>
                <a:lnTo>
                  <a:pt x="3536" y="18"/>
                </a:lnTo>
                <a:lnTo>
                  <a:pt x="3538" y="12"/>
                </a:lnTo>
                <a:lnTo>
                  <a:pt x="3540" y="7"/>
                </a:lnTo>
                <a:lnTo>
                  <a:pt x="3542" y="5"/>
                </a:lnTo>
                <a:lnTo>
                  <a:pt x="3545" y="0"/>
                </a:lnTo>
                <a:lnTo>
                  <a:pt x="3509" y="0"/>
                </a:lnTo>
                <a:lnTo>
                  <a:pt x="3507" y="3"/>
                </a:lnTo>
                <a:lnTo>
                  <a:pt x="3507" y="5"/>
                </a:lnTo>
                <a:lnTo>
                  <a:pt x="3507" y="7"/>
                </a:lnTo>
                <a:lnTo>
                  <a:pt x="3504" y="9"/>
                </a:lnTo>
                <a:lnTo>
                  <a:pt x="3504" y="12"/>
                </a:lnTo>
                <a:lnTo>
                  <a:pt x="3504" y="18"/>
                </a:lnTo>
                <a:lnTo>
                  <a:pt x="3504" y="23"/>
                </a:lnTo>
                <a:lnTo>
                  <a:pt x="3501" y="31"/>
                </a:lnTo>
                <a:lnTo>
                  <a:pt x="3499" y="34"/>
                </a:lnTo>
                <a:lnTo>
                  <a:pt x="3494" y="36"/>
                </a:lnTo>
                <a:lnTo>
                  <a:pt x="3489" y="34"/>
                </a:lnTo>
                <a:lnTo>
                  <a:pt x="3484" y="28"/>
                </a:lnTo>
                <a:lnTo>
                  <a:pt x="3481" y="23"/>
                </a:lnTo>
                <a:lnTo>
                  <a:pt x="3478" y="15"/>
                </a:lnTo>
                <a:lnTo>
                  <a:pt x="3478" y="9"/>
                </a:lnTo>
                <a:lnTo>
                  <a:pt x="3478" y="7"/>
                </a:lnTo>
                <a:lnTo>
                  <a:pt x="3478" y="5"/>
                </a:lnTo>
                <a:lnTo>
                  <a:pt x="3481" y="5"/>
                </a:lnTo>
                <a:lnTo>
                  <a:pt x="3481" y="3"/>
                </a:lnTo>
                <a:lnTo>
                  <a:pt x="3481" y="0"/>
                </a:lnTo>
                <a:lnTo>
                  <a:pt x="64" y="0"/>
                </a:lnTo>
              </a:path>
            </a:pathLst>
          </a:custGeom>
          <a:solidFill>
            <a:srgbClr val="008000"/>
          </a:solidFill>
          <a:ln w="12700" cap="rnd" cmpd="sng">
            <a:noFill/>
            <a:prstDash val="solid"/>
            <a:round/>
            <a:headEnd type="none" w="med" len="med"/>
            <a:tailEnd type="none" w="med" len="med"/>
          </a:ln>
          <a:effectLst/>
        </p:spPr>
        <p:txBody>
          <a:bodyPr>
            <a:prstTxWarp prst="textNoShape">
              <a:avLst/>
            </a:prstTxWarp>
          </a:bodyPr>
          <a:lstStyle/>
          <a:p>
            <a:endParaRPr lang="en-GB"/>
          </a:p>
        </p:txBody>
      </p:sp>
      <p:grpSp>
        <p:nvGrpSpPr>
          <p:cNvPr id="2" name="Group 8"/>
          <p:cNvGrpSpPr>
            <a:grpSpLocks/>
          </p:cNvGrpSpPr>
          <p:nvPr/>
        </p:nvGrpSpPr>
        <p:grpSpPr bwMode="auto">
          <a:xfrm>
            <a:off x="346075" y="580084"/>
            <a:ext cx="8612188" cy="5716588"/>
            <a:chOff x="149" y="480"/>
            <a:chExt cx="5425" cy="3601"/>
          </a:xfrm>
        </p:grpSpPr>
        <p:sp>
          <p:nvSpPr>
            <p:cNvPr id="15369" name="Freeform 9"/>
            <p:cNvSpPr>
              <a:spLocks/>
            </p:cNvSpPr>
            <p:nvPr/>
          </p:nvSpPr>
          <p:spPr bwMode="auto">
            <a:xfrm>
              <a:off x="4820" y="2723"/>
              <a:ext cx="4" cy="1"/>
            </a:xfrm>
            <a:custGeom>
              <a:avLst/>
              <a:gdLst/>
              <a:ahLst/>
              <a:cxnLst>
                <a:cxn ang="0">
                  <a:pos x="0" y="0"/>
                </a:cxn>
                <a:cxn ang="0">
                  <a:pos x="3" y="0"/>
                </a:cxn>
                <a:cxn ang="0">
                  <a:pos x="0" y="0"/>
                </a:cxn>
              </a:cxnLst>
              <a:rect l="0" t="0" r="r" b="b"/>
              <a:pathLst>
                <a:path w="4" h="1">
                  <a:moveTo>
                    <a:pt x="0" y="0"/>
                  </a:moveTo>
                  <a:lnTo>
                    <a:pt x="3" y="0"/>
                  </a:lnTo>
                  <a:lnTo>
                    <a:pt x="0"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0" name="Freeform 10"/>
            <p:cNvSpPr>
              <a:spLocks/>
            </p:cNvSpPr>
            <p:nvPr/>
          </p:nvSpPr>
          <p:spPr bwMode="auto">
            <a:xfrm>
              <a:off x="3658" y="1336"/>
              <a:ext cx="53" cy="46"/>
            </a:xfrm>
            <a:custGeom>
              <a:avLst/>
              <a:gdLst/>
              <a:ahLst/>
              <a:cxnLst>
                <a:cxn ang="0">
                  <a:pos x="36" y="45"/>
                </a:cxn>
                <a:cxn ang="0">
                  <a:pos x="39" y="40"/>
                </a:cxn>
                <a:cxn ang="0">
                  <a:pos x="42" y="37"/>
                </a:cxn>
                <a:cxn ang="0">
                  <a:pos x="44" y="31"/>
                </a:cxn>
                <a:cxn ang="0">
                  <a:pos x="47" y="29"/>
                </a:cxn>
                <a:cxn ang="0">
                  <a:pos x="47" y="26"/>
                </a:cxn>
                <a:cxn ang="0">
                  <a:pos x="49" y="20"/>
                </a:cxn>
                <a:cxn ang="0">
                  <a:pos x="49" y="18"/>
                </a:cxn>
                <a:cxn ang="0">
                  <a:pos x="49" y="16"/>
                </a:cxn>
                <a:cxn ang="0">
                  <a:pos x="52" y="11"/>
                </a:cxn>
                <a:cxn ang="0">
                  <a:pos x="49" y="5"/>
                </a:cxn>
                <a:cxn ang="0">
                  <a:pos x="49" y="0"/>
                </a:cxn>
                <a:cxn ang="0">
                  <a:pos x="47" y="0"/>
                </a:cxn>
                <a:cxn ang="0">
                  <a:pos x="42" y="0"/>
                </a:cxn>
                <a:cxn ang="0">
                  <a:pos x="36" y="0"/>
                </a:cxn>
                <a:cxn ang="0">
                  <a:pos x="31" y="3"/>
                </a:cxn>
                <a:cxn ang="0">
                  <a:pos x="27" y="8"/>
                </a:cxn>
                <a:cxn ang="0">
                  <a:pos x="22" y="14"/>
                </a:cxn>
                <a:cxn ang="0">
                  <a:pos x="22" y="16"/>
                </a:cxn>
                <a:cxn ang="0">
                  <a:pos x="19" y="18"/>
                </a:cxn>
                <a:cxn ang="0">
                  <a:pos x="22" y="23"/>
                </a:cxn>
                <a:cxn ang="0">
                  <a:pos x="22" y="26"/>
                </a:cxn>
                <a:cxn ang="0">
                  <a:pos x="22" y="29"/>
                </a:cxn>
                <a:cxn ang="0">
                  <a:pos x="19" y="31"/>
                </a:cxn>
                <a:cxn ang="0">
                  <a:pos x="14" y="34"/>
                </a:cxn>
                <a:cxn ang="0">
                  <a:pos x="12" y="37"/>
                </a:cxn>
                <a:cxn ang="0">
                  <a:pos x="9" y="40"/>
                </a:cxn>
                <a:cxn ang="0">
                  <a:pos x="6" y="40"/>
                </a:cxn>
                <a:cxn ang="0">
                  <a:pos x="4" y="42"/>
                </a:cxn>
                <a:cxn ang="0">
                  <a:pos x="1" y="42"/>
                </a:cxn>
                <a:cxn ang="0">
                  <a:pos x="0" y="45"/>
                </a:cxn>
                <a:cxn ang="0">
                  <a:pos x="36" y="45"/>
                </a:cxn>
              </a:cxnLst>
              <a:rect l="0" t="0" r="r" b="b"/>
              <a:pathLst>
                <a:path w="53" h="46">
                  <a:moveTo>
                    <a:pt x="36" y="45"/>
                  </a:moveTo>
                  <a:lnTo>
                    <a:pt x="39" y="40"/>
                  </a:lnTo>
                  <a:lnTo>
                    <a:pt x="42" y="37"/>
                  </a:lnTo>
                  <a:lnTo>
                    <a:pt x="44" y="31"/>
                  </a:lnTo>
                  <a:lnTo>
                    <a:pt x="47" y="29"/>
                  </a:lnTo>
                  <a:lnTo>
                    <a:pt x="47" y="26"/>
                  </a:lnTo>
                  <a:lnTo>
                    <a:pt x="49" y="20"/>
                  </a:lnTo>
                  <a:lnTo>
                    <a:pt x="49" y="18"/>
                  </a:lnTo>
                  <a:lnTo>
                    <a:pt x="49" y="16"/>
                  </a:lnTo>
                  <a:lnTo>
                    <a:pt x="52" y="11"/>
                  </a:lnTo>
                  <a:lnTo>
                    <a:pt x="49" y="5"/>
                  </a:lnTo>
                  <a:lnTo>
                    <a:pt x="49" y="0"/>
                  </a:lnTo>
                  <a:lnTo>
                    <a:pt x="47" y="0"/>
                  </a:lnTo>
                  <a:lnTo>
                    <a:pt x="42" y="0"/>
                  </a:lnTo>
                  <a:lnTo>
                    <a:pt x="36" y="0"/>
                  </a:lnTo>
                  <a:lnTo>
                    <a:pt x="31" y="3"/>
                  </a:lnTo>
                  <a:lnTo>
                    <a:pt x="27" y="8"/>
                  </a:lnTo>
                  <a:lnTo>
                    <a:pt x="22" y="14"/>
                  </a:lnTo>
                  <a:lnTo>
                    <a:pt x="22" y="16"/>
                  </a:lnTo>
                  <a:lnTo>
                    <a:pt x="19" y="18"/>
                  </a:lnTo>
                  <a:lnTo>
                    <a:pt x="22" y="23"/>
                  </a:lnTo>
                  <a:lnTo>
                    <a:pt x="22" y="26"/>
                  </a:lnTo>
                  <a:lnTo>
                    <a:pt x="22" y="29"/>
                  </a:lnTo>
                  <a:lnTo>
                    <a:pt x="19" y="31"/>
                  </a:lnTo>
                  <a:lnTo>
                    <a:pt x="14" y="34"/>
                  </a:lnTo>
                  <a:lnTo>
                    <a:pt x="12" y="37"/>
                  </a:lnTo>
                  <a:lnTo>
                    <a:pt x="9" y="40"/>
                  </a:lnTo>
                  <a:lnTo>
                    <a:pt x="6" y="40"/>
                  </a:lnTo>
                  <a:lnTo>
                    <a:pt x="4" y="42"/>
                  </a:lnTo>
                  <a:lnTo>
                    <a:pt x="1" y="42"/>
                  </a:lnTo>
                  <a:lnTo>
                    <a:pt x="0" y="45"/>
                  </a:lnTo>
                  <a:lnTo>
                    <a:pt x="36" y="45"/>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1" name="Freeform 11"/>
            <p:cNvSpPr>
              <a:spLocks/>
            </p:cNvSpPr>
            <p:nvPr/>
          </p:nvSpPr>
          <p:spPr bwMode="auto">
            <a:xfrm>
              <a:off x="149" y="480"/>
              <a:ext cx="5425" cy="3601"/>
            </a:xfrm>
            <a:custGeom>
              <a:avLst/>
              <a:gdLst/>
              <a:ahLst/>
              <a:cxnLst>
                <a:cxn ang="0">
                  <a:pos x="4583" y="3555"/>
                </a:cxn>
                <a:cxn ang="0">
                  <a:pos x="4620" y="3320"/>
                </a:cxn>
                <a:cxn ang="0">
                  <a:pos x="4470" y="3044"/>
                </a:cxn>
                <a:cxn ang="0">
                  <a:pos x="4380" y="2722"/>
                </a:cxn>
                <a:cxn ang="0">
                  <a:pos x="4556" y="2442"/>
                </a:cxn>
                <a:cxn ang="0">
                  <a:pos x="4774" y="2149"/>
                </a:cxn>
                <a:cxn ang="0">
                  <a:pos x="4904" y="1962"/>
                </a:cxn>
                <a:cxn ang="0">
                  <a:pos x="4764" y="1713"/>
                </a:cxn>
                <a:cxn ang="0">
                  <a:pos x="4761" y="1573"/>
                </a:cxn>
                <a:cxn ang="0">
                  <a:pos x="4811" y="1799"/>
                </a:cxn>
                <a:cxn ang="0">
                  <a:pos x="4835" y="1525"/>
                </a:cxn>
                <a:cxn ang="0">
                  <a:pos x="4894" y="1494"/>
                </a:cxn>
                <a:cxn ang="0">
                  <a:pos x="4940" y="1217"/>
                </a:cxn>
                <a:cxn ang="0">
                  <a:pos x="5195" y="1053"/>
                </a:cxn>
                <a:cxn ang="0">
                  <a:pos x="5232" y="978"/>
                </a:cxn>
                <a:cxn ang="0">
                  <a:pos x="5195" y="757"/>
                </a:cxn>
                <a:cxn ang="0">
                  <a:pos x="5414" y="490"/>
                </a:cxn>
                <a:cxn ang="0">
                  <a:pos x="5278" y="291"/>
                </a:cxn>
                <a:cxn ang="0">
                  <a:pos x="5075" y="368"/>
                </a:cxn>
                <a:cxn ang="0">
                  <a:pos x="4875" y="641"/>
                </a:cxn>
                <a:cxn ang="0">
                  <a:pos x="4521" y="968"/>
                </a:cxn>
                <a:cxn ang="0">
                  <a:pos x="4193" y="1243"/>
                </a:cxn>
                <a:cxn ang="0">
                  <a:pos x="4019" y="1173"/>
                </a:cxn>
                <a:cxn ang="0">
                  <a:pos x="3884" y="1012"/>
                </a:cxn>
                <a:cxn ang="0">
                  <a:pos x="3737" y="755"/>
                </a:cxn>
                <a:cxn ang="0">
                  <a:pos x="3663" y="879"/>
                </a:cxn>
                <a:cxn ang="0">
                  <a:pos x="3647" y="1271"/>
                </a:cxn>
                <a:cxn ang="0">
                  <a:pos x="3510" y="1082"/>
                </a:cxn>
                <a:cxn ang="0">
                  <a:pos x="3532" y="882"/>
                </a:cxn>
                <a:cxn ang="0">
                  <a:pos x="3532" y="807"/>
                </a:cxn>
                <a:cxn ang="0">
                  <a:pos x="3740" y="718"/>
                </a:cxn>
                <a:cxn ang="0">
                  <a:pos x="3727" y="638"/>
                </a:cxn>
                <a:cxn ang="0">
                  <a:pos x="3470" y="511"/>
                </a:cxn>
                <a:cxn ang="0">
                  <a:pos x="3193" y="667"/>
                </a:cxn>
                <a:cxn ang="0">
                  <a:pos x="3068" y="687"/>
                </a:cxn>
                <a:cxn ang="0">
                  <a:pos x="3225" y="472"/>
                </a:cxn>
                <a:cxn ang="0">
                  <a:pos x="3007" y="412"/>
                </a:cxn>
                <a:cxn ang="0">
                  <a:pos x="2780" y="334"/>
                </a:cxn>
                <a:cxn ang="0">
                  <a:pos x="446" y="82"/>
                </a:cxn>
                <a:cxn ang="0">
                  <a:pos x="402" y="215"/>
                </a:cxn>
                <a:cxn ang="0">
                  <a:pos x="402" y="114"/>
                </a:cxn>
                <a:cxn ang="0">
                  <a:pos x="253" y="357"/>
                </a:cxn>
                <a:cxn ang="0">
                  <a:pos x="3" y="1144"/>
                </a:cxn>
                <a:cxn ang="0">
                  <a:pos x="72" y="1585"/>
                </a:cxn>
                <a:cxn ang="0">
                  <a:pos x="137" y="1900"/>
                </a:cxn>
                <a:cxn ang="0">
                  <a:pos x="338" y="2165"/>
                </a:cxn>
                <a:cxn ang="0">
                  <a:pos x="1588" y="2710"/>
                </a:cxn>
                <a:cxn ang="0">
                  <a:pos x="1754" y="2899"/>
                </a:cxn>
                <a:cxn ang="0">
                  <a:pos x="1936" y="3137"/>
                </a:cxn>
                <a:cxn ang="0">
                  <a:pos x="2106" y="3058"/>
                </a:cxn>
                <a:cxn ang="0">
                  <a:pos x="2269" y="3301"/>
                </a:cxn>
                <a:cxn ang="0">
                  <a:pos x="2385" y="3524"/>
                </a:cxn>
                <a:cxn ang="0">
                  <a:pos x="2593" y="3586"/>
                </a:cxn>
                <a:cxn ang="0">
                  <a:pos x="2629" y="3307"/>
                </a:cxn>
                <a:cxn ang="0">
                  <a:pos x="2841" y="3128"/>
                </a:cxn>
                <a:cxn ang="0">
                  <a:pos x="3108" y="3089"/>
                </a:cxn>
                <a:cxn ang="0">
                  <a:pos x="3252" y="3097"/>
                </a:cxn>
                <a:cxn ang="0">
                  <a:pos x="3479" y="3094"/>
                </a:cxn>
                <a:cxn ang="0">
                  <a:pos x="3487" y="3010"/>
                </a:cxn>
                <a:cxn ang="0">
                  <a:pos x="3914" y="2977"/>
                </a:cxn>
                <a:cxn ang="0">
                  <a:pos x="4174" y="3010"/>
                </a:cxn>
                <a:cxn ang="0">
                  <a:pos x="4311" y="3296"/>
                </a:cxn>
                <a:cxn ang="0">
                  <a:pos x="4399" y="3416"/>
                </a:cxn>
              </a:cxnLst>
              <a:rect l="0" t="0" r="r" b="b"/>
              <a:pathLst>
                <a:path w="5425" h="3601">
                  <a:moveTo>
                    <a:pt x="4409" y="3426"/>
                  </a:moveTo>
                  <a:lnTo>
                    <a:pt x="4411" y="3434"/>
                  </a:lnTo>
                  <a:lnTo>
                    <a:pt x="4417" y="3444"/>
                  </a:lnTo>
                  <a:lnTo>
                    <a:pt x="4423" y="3453"/>
                  </a:lnTo>
                  <a:lnTo>
                    <a:pt x="4431" y="3462"/>
                  </a:lnTo>
                  <a:lnTo>
                    <a:pt x="4438" y="3473"/>
                  </a:lnTo>
                  <a:lnTo>
                    <a:pt x="4448" y="3481"/>
                  </a:lnTo>
                  <a:lnTo>
                    <a:pt x="4455" y="3486"/>
                  </a:lnTo>
                  <a:lnTo>
                    <a:pt x="4465" y="3489"/>
                  </a:lnTo>
                  <a:lnTo>
                    <a:pt x="4473" y="3490"/>
                  </a:lnTo>
                  <a:lnTo>
                    <a:pt x="4478" y="3493"/>
                  </a:lnTo>
                  <a:lnTo>
                    <a:pt x="4484" y="3499"/>
                  </a:lnTo>
                  <a:lnTo>
                    <a:pt x="4492" y="3504"/>
                  </a:lnTo>
                  <a:lnTo>
                    <a:pt x="4500" y="3512"/>
                  </a:lnTo>
                  <a:lnTo>
                    <a:pt x="4507" y="3520"/>
                  </a:lnTo>
                  <a:lnTo>
                    <a:pt x="4512" y="3527"/>
                  </a:lnTo>
                  <a:lnTo>
                    <a:pt x="4519" y="3535"/>
                  </a:lnTo>
                  <a:lnTo>
                    <a:pt x="4524" y="3543"/>
                  </a:lnTo>
                  <a:lnTo>
                    <a:pt x="4526" y="3546"/>
                  </a:lnTo>
                  <a:lnTo>
                    <a:pt x="4524" y="3546"/>
                  </a:lnTo>
                  <a:lnTo>
                    <a:pt x="4519" y="3543"/>
                  </a:lnTo>
                  <a:lnTo>
                    <a:pt x="4514" y="3543"/>
                  </a:lnTo>
                  <a:lnTo>
                    <a:pt x="4512" y="3543"/>
                  </a:lnTo>
                  <a:lnTo>
                    <a:pt x="4512" y="3549"/>
                  </a:lnTo>
                  <a:lnTo>
                    <a:pt x="4516" y="3554"/>
                  </a:lnTo>
                  <a:lnTo>
                    <a:pt x="4521" y="3558"/>
                  </a:lnTo>
                  <a:lnTo>
                    <a:pt x="4526" y="3563"/>
                  </a:lnTo>
                  <a:lnTo>
                    <a:pt x="4534" y="3566"/>
                  </a:lnTo>
                  <a:lnTo>
                    <a:pt x="4542" y="3566"/>
                  </a:lnTo>
                  <a:lnTo>
                    <a:pt x="4551" y="3566"/>
                  </a:lnTo>
                  <a:lnTo>
                    <a:pt x="4558" y="3566"/>
                  </a:lnTo>
                  <a:lnTo>
                    <a:pt x="4569" y="3563"/>
                  </a:lnTo>
                  <a:lnTo>
                    <a:pt x="4575" y="3561"/>
                  </a:lnTo>
                  <a:lnTo>
                    <a:pt x="4583" y="3555"/>
                  </a:lnTo>
                  <a:lnTo>
                    <a:pt x="4590" y="3551"/>
                  </a:lnTo>
                  <a:lnTo>
                    <a:pt x="4595" y="3549"/>
                  </a:lnTo>
                  <a:lnTo>
                    <a:pt x="4600" y="3543"/>
                  </a:lnTo>
                  <a:lnTo>
                    <a:pt x="4604" y="3538"/>
                  </a:lnTo>
                  <a:lnTo>
                    <a:pt x="4609" y="3530"/>
                  </a:lnTo>
                  <a:lnTo>
                    <a:pt x="4612" y="3522"/>
                  </a:lnTo>
                  <a:lnTo>
                    <a:pt x="4617" y="3509"/>
                  </a:lnTo>
                  <a:lnTo>
                    <a:pt x="4620" y="3496"/>
                  </a:lnTo>
                  <a:lnTo>
                    <a:pt x="4622" y="3489"/>
                  </a:lnTo>
                  <a:lnTo>
                    <a:pt x="4622" y="3486"/>
                  </a:lnTo>
                  <a:lnTo>
                    <a:pt x="4620" y="3486"/>
                  </a:lnTo>
                  <a:lnTo>
                    <a:pt x="4617" y="3486"/>
                  </a:lnTo>
                  <a:lnTo>
                    <a:pt x="4614" y="3489"/>
                  </a:lnTo>
                  <a:lnTo>
                    <a:pt x="4612" y="3489"/>
                  </a:lnTo>
                  <a:lnTo>
                    <a:pt x="4612" y="3490"/>
                  </a:lnTo>
                  <a:lnTo>
                    <a:pt x="4612" y="3489"/>
                  </a:lnTo>
                  <a:lnTo>
                    <a:pt x="4614" y="3489"/>
                  </a:lnTo>
                  <a:lnTo>
                    <a:pt x="4617" y="3486"/>
                  </a:lnTo>
                  <a:lnTo>
                    <a:pt x="4620" y="3481"/>
                  </a:lnTo>
                  <a:lnTo>
                    <a:pt x="4622" y="3476"/>
                  </a:lnTo>
                  <a:lnTo>
                    <a:pt x="4627" y="3467"/>
                  </a:lnTo>
                  <a:lnTo>
                    <a:pt x="4630" y="3457"/>
                  </a:lnTo>
                  <a:lnTo>
                    <a:pt x="4630" y="3447"/>
                  </a:lnTo>
                  <a:lnTo>
                    <a:pt x="4630" y="3434"/>
                  </a:lnTo>
                  <a:lnTo>
                    <a:pt x="4632" y="3421"/>
                  </a:lnTo>
                  <a:lnTo>
                    <a:pt x="4632" y="3411"/>
                  </a:lnTo>
                  <a:lnTo>
                    <a:pt x="4630" y="3397"/>
                  </a:lnTo>
                  <a:lnTo>
                    <a:pt x="4630" y="3388"/>
                  </a:lnTo>
                  <a:lnTo>
                    <a:pt x="4630" y="3374"/>
                  </a:lnTo>
                  <a:lnTo>
                    <a:pt x="4630" y="3363"/>
                  </a:lnTo>
                  <a:lnTo>
                    <a:pt x="4627" y="3348"/>
                  </a:lnTo>
                  <a:lnTo>
                    <a:pt x="4627" y="3335"/>
                  </a:lnTo>
                  <a:lnTo>
                    <a:pt x="4622" y="3327"/>
                  </a:lnTo>
                  <a:lnTo>
                    <a:pt x="4620" y="3320"/>
                  </a:lnTo>
                  <a:lnTo>
                    <a:pt x="4617" y="3312"/>
                  </a:lnTo>
                  <a:lnTo>
                    <a:pt x="4612" y="3307"/>
                  </a:lnTo>
                  <a:lnTo>
                    <a:pt x="4607" y="3298"/>
                  </a:lnTo>
                  <a:lnTo>
                    <a:pt x="4603" y="3289"/>
                  </a:lnTo>
                  <a:lnTo>
                    <a:pt x="4600" y="3275"/>
                  </a:lnTo>
                  <a:lnTo>
                    <a:pt x="4595" y="3263"/>
                  </a:lnTo>
                  <a:lnTo>
                    <a:pt x="4593" y="3252"/>
                  </a:lnTo>
                  <a:lnTo>
                    <a:pt x="4588" y="3244"/>
                  </a:lnTo>
                  <a:lnTo>
                    <a:pt x="4583" y="3239"/>
                  </a:lnTo>
                  <a:lnTo>
                    <a:pt x="4577" y="3231"/>
                  </a:lnTo>
                  <a:lnTo>
                    <a:pt x="4571" y="3224"/>
                  </a:lnTo>
                  <a:lnTo>
                    <a:pt x="4558" y="3213"/>
                  </a:lnTo>
                  <a:lnTo>
                    <a:pt x="4546" y="3200"/>
                  </a:lnTo>
                  <a:lnTo>
                    <a:pt x="4534" y="3188"/>
                  </a:lnTo>
                  <a:lnTo>
                    <a:pt x="4526" y="3177"/>
                  </a:lnTo>
                  <a:lnTo>
                    <a:pt x="4524" y="3171"/>
                  </a:lnTo>
                  <a:lnTo>
                    <a:pt x="4524" y="3166"/>
                  </a:lnTo>
                  <a:lnTo>
                    <a:pt x="4526" y="3162"/>
                  </a:lnTo>
                  <a:lnTo>
                    <a:pt x="4529" y="3156"/>
                  </a:lnTo>
                  <a:lnTo>
                    <a:pt x="4529" y="3146"/>
                  </a:lnTo>
                  <a:lnTo>
                    <a:pt x="4526" y="3131"/>
                  </a:lnTo>
                  <a:lnTo>
                    <a:pt x="4524" y="3115"/>
                  </a:lnTo>
                  <a:lnTo>
                    <a:pt x="4521" y="3104"/>
                  </a:lnTo>
                  <a:lnTo>
                    <a:pt x="4519" y="3097"/>
                  </a:lnTo>
                  <a:lnTo>
                    <a:pt x="4516" y="3092"/>
                  </a:lnTo>
                  <a:lnTo>
                    <a:pt x="4514" y="3086"/>
                  </a:lnTo>
                  <a:lnTo>
                    <a:pt x="4510" y="3081"/>
                  </a:lnTo>
                  <a:lnTo>
                    <a:pt x="4502" y="3075"/>
                  </a:lnTo>
                  <a:lnTo>
                    <a:pt x="4492" y="3069"/>
                  </a:lnTo>
                  <a:lnTo>
                    <a:pt x="4482" y="3060"/>
                  </a:lnTo>
                  <a:lnTo>
                    <a:pt x="4478" y="3052"/>
                  </a:lnTo>
                  <a:lnTo>
                    <a:pt x="4473" y="3050"/>
                  </a:lnTo>
                  <a:lnTo>
                    <a:pt x="4470" y="3047"/>
                  </a:lnTo>
                  <a:lnTo>
                    <a:pt x="4470" y="3044"/>
                  </a:lnTo>
                  <a:lnTo>
                    <a:pt x="4468" y="3039"/>
                  </a:lnTo>
                  <a:lnTo>
                    <a:pt x="4465" y="3032"/>
                  </a:lnTo>
                  <a:lnTo>
                    <a:pt x="4460" y="3021"/>
                  </a:lnTo>
                  <a:lnTo>
                    <a:pt x="4455" y="3010"/>
                  </a:lnTo>
                  <a:lnTo>
                    <a:pt x="4451" y="3001"/>
                  </a:lnTo>
                  <a:lnTo>
                    <a:pt x="4446" y="2990"/>
                  </a:lnTo>
                  <a:lnTo>
                    <a:pt x="4438" y="2979"/>
                  </a:lnTo>
                  <a:lnTo>
                    <a:pt x="4433" y="2970"/>
                  </a:lnTo>
                  <a:lnTo>
                    <a:pt x="4426" y="2959"/>
                  </a:lnTo>
                  <a:lnTo>
                    <a:pt x="4417" y="2945"/>
                  </a:lnTo>
                  <a:lnTo>
                    <a:pt x="4406" y="2933"/>
                  </a:lnTo>
                  <a:lnTo>
                    <a:pt x="4399" y="2920"/>
                  </a:lnTo>
                  <a:lnTo>
                    <a:pt x="4394" y="2909"/>
                  </a:lnTo>
                  <a:lnTo>
                    <a:pt x="4391" y="2899"/>
                  </a:lnTo>
                  <a:lnTo>
                    <a:pt x="4391" y="2891"/>
                  </a:lnTo>
                  <a:lnTo>
                    <a:pt x="4391" y="2886"/>
                  </a:lnTo>
                  <a:lnTo>
                    <a:pt x="4391" y="2875"/>
                  </a:lnTo>
                  <a:lnTo>
                    <a:pt x="4390" y="2868"/>
                  </a:lnTo>
                  <a:lnTo>
                    <a:pt x="4385" y="2858"/>
                  </a:lnTo>
                  <a:lnTo>
                    <a:pt x="4380" y="2844"/>
                  </a:lnTo>
                  <a:lnTo>
                    <a:pt x="4377" y="2837"/>
                  </a:lnTo>
                  <a:lnTo>
                    <a:pt x="4374" y="2832"/>
                  </a:lnTo>
                  <a:lnTo>
                    <a:pt x="4372" y="2826"/>
                  </a:lnTo>
                  <a:lnTo>
                    <a:pt x="4372" y="2818"/>
                  </a:lnTo>
                  <a:lnTo>
                    <a:pt x="4369" y="2810"/>
                  </a:lnTo>
                  <a:lnTo>
                    <a:pt x="4369" y="2801"/>
                  </a:lnTo>
                  <a:lnTo>
                    <a:pt x="4369" y="2787"/>
                  </a:lnTo>
                  <a:lnTo>
                    <a:pt x="4369" y="2772"/>
                  </a:lnTo>
                  <a:lnTo>
                    <a:pt x="4369" y="2762"/>
                  </a:lnTo>
                  <a:lnTo>
                    <a:pt x="4372" y="2756"/>
                  </a:lnTo>
                  <a:lnTo>
                    <a:pt x="4374" y="2748"/>
                  </a:lnTo>
                  <a:lnTo>
                    <a:pt x="4374" y="2744"/>
                  </a:lnTo>
                  <a:lnTo>
                    <a:pt x="4377" y="2733"/>
                  </a:lnTo>
                  <a:lnTo>
                    <a:pt x="4380" y="2722"/>
                  </a:lnTo>
                  <a:lnTo>
                    <a:pt x="4380" y="2705"/>
                  </a:lnTo>
                  <a:lnTo>
                    <a:pt x="4380" y="2689"/>
                  </a:lnTo>
                  <a:lnTo>
                    <a:pt x="4382" y="2674"/>
                  </a:lnTo>
                  <a:lnTo>
                    <a:pt x="4382" y="2660"/>
                  </a:lnTo>
                  <a:lnTo>
                    <a:pt x="4385" y="2652"/>
                  </a:lnTo>
                  <a:lnTo>
                    <a:pt x="4387" y="2643"/>
                  </a:lnTo>
                  <a:lnTo>
                    <a:pt x="4390" y="2634"/>
                  </a:lnTo>
                  <a:lnTo>
                    <a:pt x="4391" y="2624"/>
                  </a:lnTo>
                  <a:lnTo>
                    <a:pt x="4394" y="2614"/>
                  </a:lnTo>
                  <a:lnTo>
                    <a:pt x="4399" y="2603"/>
                  </a:lnTo>
                  <a:lnTo>
                    <a:pt x="4406" y="2592"/>
                  </a:lnTo>
                  <a:lnTo>
                    <a:pt x="4417" y="2583"/>
                  </a:lnTo>
                  <a:lnTo>
                    <a:pt x="4426" y="2572"/>
                  </a:lnTo>
                  <a:lnTo>
                    <a:pt x="4438" y="2561"/>
                  </a:lnTo>
                  <a:lnTo>
                    <a:pt x="4451" y="2553"/>
                  </a:lnTo>
                  <a:lnTo>
                    <a:pt x="4463" y="2544"/>
                  </a:lnTo>
                  <a:lnTo>
                    <a:pt x="4473" y="2530"/>
                  </a:lnTo>
                  <a:lnTo>
                    <a:pt x="4480" y="2522"/>
                  </a:lnTo>
                  <a:lnTo>
                    <a:pt x="4484" y="2515"/>
                  </a:lnTo>
                  <a:lnTo>
                    <a:pt x="4492" y="2510"/>
                  </a:lnTo>
                  <a:lnTo>
                    <a:pt x="4494" y="2507"/>
                  </a:lnTo>
                  <a:lnTo>
                    <a:pt x="4500" y="2505"/>
                  </a:lnTo>
                  <a:lnTo>
                    <a:pt x="4502" y="2502"/>
                  </a:lnTo>
                  <a:lnTo>
                    <a:pt x="4502" y="2499"/>
                  </a:lnTo>
                  <a:lnTo>
                    <a:pt x="4502" y="2494"/>
                  </a:lnTo>
                  <a:lnTo>
                    <a:pt x="4502" y="2488"/>
                  </a:lnTo>
                  <a:lnTo>
                    <a:pt x="4505" y="2487"/>
                  </a:lnTo>
                  <a:lnTo>
                    <a:pt x="4510" y="2484"/>
                  </a:lnTo>
                  <a:lnTo>
                    <a:pt x="4514" y="2479"/>
                  </a:lnTo>
                  <a:lnTo>
                    <a:pt x="4519" y="2476"/>
                  </a:lnTo>
                  <a:lnTo>
                    <a:pt x="4526" y="2471"/>
                  </a:lnTo>
                  <a:lnTo>
                    <a:pt x="4537" y="2463"/>
                  </a:lnTo>
                  <a:lnTo>
                    <a:pt x="4546" y="2453"/>
                  </a:lnTo>
                  <a:lnTo>
                    <a:pt x="4556" y="2442"/>
                  </a:lnTo>
                  <a:lnTo>
                    <a:pt x="4563" y="2432"/>
                  </a:lnTo>
                  <a:lnTo>
                    <a:pt x="4571" y="2423"/>
                  </a:lnTo>
                  <a:lnTo>
                    <a:pt x="4575" y="2414"/>
                  </a:lnTo>
                  <a:lnTo>
                    <a:pt x="4580" y="2403"/>
                  </a:lnTo>
                  <a:lnTo>
                    <a:pt x="4585" y="2391"/>
                  </a:lnTo>
                  <a:lnTo>
                    <a:pt x="4593" y="2377"/>
                  </a:lnTo>
                  <a:lnTo>
                    <a:pt x="4600" y="2361"/>
                  </a:lnTo>
                  <a:lnTo>
                    <a:pt x="4607" y="2346"/>
                  </a:lnTo>
                  <a:lnTo>
                    <a:pt x="4614" y="2333"/>
                  </a:lnTo>
                  <a:lnTo>
                    <a:pt x="4622" y="2323"/>
                  </a:lnTo>
                  <a:lnTo>
                    <a:pt x="4630" y="2315"/>
                  </a:lnTo>
                  <a:lnTo>
                    <a:pt x="4639" y="2307"/>
                  </a:lnTo>
                  <a:lnTo>
                    <a:pt x="4649" y="2299"/>
                  </a:lnTo>
                  <a:lnTo>
                    <a:pt x="4659" y="2294"/>
                  </a:lnTo>
                  <a:lnTo>
                    <a:pt x="4673" y="2287"/>
                  </a:lnTo>
                  <a:lnTo>
                    <a:pt x="4678" y="2281"/>
                  </a:lnTo>
                  <a:lnTo>
                    <a:pt x="4683" y="2273"/>
                  </a:lnTo>
                  <a:lnTo>
                    <a:pt x="4691" y="2265"/>
                  </a:lnTo>
                  <a:lnTo>
                    <a:pt x="4695" y="2256"/>
                  </a:lnTo>
                  <a:lnTo>
                    <a:pt x="4700" y="2245"/>
                  </a:lnTo>
                  <a:lnTo>
                    <a:pt x="4708" y="2234"/>
                  </a:lnTo>
                  <a:lnTo>
                    <a:pt x="4715" y="2225"/>
                  </a:lnTo>
                  <a:lnTo>
                    <a:pt x="4726" y="2214"/>
                  </a:lnTo>
                  <a:lnTo>
                    <a:pt x="4732" y="2203"/>
                  </a:lnTo>
                  <a:lnTo>
                    <a:pt x="4737" y="2198"/>
                  </a:lnTo>
                  <a:lnTo>
                    <a:pt x="4742" y="2194"/>
                  </a:lnTo>
                  <a:lnTo>
                    <a:pt x="4745" y="2188"/>
                  </a:lnTo>
                  <a:lnTo>
                    <a:pt x="4747" y="2185"/>
                  </a:lnTo>
                  <a:lnTo>
                    <a:pt x="4750" y="2180"/>
                  </a:lnTo>
                  <a:lnTo>
                    <a:pt x="4752" y="2175"/>
                  </a:lnTo>
                  <a:lnTo>
                    <a:pt x="4756" y="2166"/>
                  </a:lnTo>
                  <a:lnTo>
                    <a:pt x="4764" y="2160"/>
                  </a:lnTo>
                  <a:lnTo>
                    <a:pt x="4769" y="2154"/>
                  </a:lnTo>
                  <a:lnTo>
                    <a:pt x="4774" y="2149"/>
                  </a:lnTo>
                  <a:lnTo>
                    <a:pt x="4779" y="2146"/>
                  </a:lnTo>
                  <a:lnTo>
                    <a:pt x="4786" y="2144"/>
                  </a:lnTo>
                  <a:lnTo>
                    <a:pt x="4796" y="2138"/>
                  </a:lnTo>
                  <a:lnTo>
                    <a:pt x="4811" y="2133"/>
                  </a:lnTo>
                  <a:lnTo>
                    <a:pt x="4828" y="2126"/>
                  </a:lnTo>
                  <a:lnTo>
                    <a:pt x="4843" y="2118"/>
                  </a:lnTo>
                  <a:lnTo>
                    <a:pt x="4857" y="2112"/>
                  </a:lnTo>
                  <a:lnTo>
                    <a:pt x="4867" y="2107"/>
                  </a:lnTo>
                  <a:lnTo>
                    <a:pt x="4875" y="2102"/>
                  </a:lnTo>
                  <a:lnTo>
                    <a:pt x="4878" y="2098"/>
                  </a:lnTo>
                  <a:lnTo>
                    <a:pt x="4879" y="2095"/>
                  </a:lnTo>
                  <a:lnTo>
                    <a:pt x="4878" y="2089"/>
                  </a:lnTo>
                  <a:lnTo>
                    <a:pt x="4875" y="2084"/>
                  </a:lnTo>
                  <a:lnTo>
                    <a:pt x="4867" y="2068"/>
                  </a:lnTo>
                  <a:lnTo>
                    <a:pt x="4867" y="2061"/>
                  </a:lnTo>
                  <a:lnTo>
                    <a:pt x="4870" y="2058"/>
                  </a:lnTo>
                  <a:lnTo>
                    <a:pt x="4878" y="2056"/>
                  </a:lnTo>
                  <a:lnTo>
                    <a:pt x="4886" y="2056"/>
                  </a:lnTo>
                  <a:lnTo>
                    <a:pt x="4897" y="2053"/>
                  </a:lnTo>
                  <a:lnTo>
                    <a:pt x="4902" y="2050"/>
                  </a:lnTo>
                  <a:lnTo>
                    <a:pt x="4904" y="2045"/>
                  </a:lnTo>
                  <a:lnTo>
                    <a:pt x="4908" y="2039"/>
                  </a:lnTo>
                  <a:lnTo>
                    <a:pt x="4911" y="2033"/>
                  </a:lnTo>
                  <a:lnTo>
                    <a:pt x="4911" y="2024"/>
                  </a:lnTo>
                  <a:lnTo>
                    <a:pt x="4911" y="2016"/>
                  </a:lnTo>
                  <a:lnTo>
                    <a:pt x="4908" y="2011"/>
                  </a:lnTo>
                  <a:lnTo>
                    <a:pt x="4907" y="2008"/>
                  </a:lnTo>
                  <a:lnTo>
                    <a:pt x="4897" y="2002"/>
                  </a:lnTo>
                  <a:lnTo>
                    <a:pt x="4889" y="1999"/>
                  </a:lnTo>
                  <a:lnTo>
                    <a:pt x="4881" y="1996"/>
                  </a:lnTo>
                  <a:lnTo>
                    <a:pt x="4879" y="1991"/>
                  </a:lnTo>
                  <a:lnTo>
                    <a:pt x="4884" y="1980"/>
                  </a:lnTo>
                  <a:lnTo>
                    <a:pt x="4902" y="1968"/>
                  </a:lnTo>
                  <a:lnTo>
                    <a:pt x="4904" y="1962"/>
                  </a:lnTo>
                  <a:lnTo>
                    <a:pt x="4904" y="1957"/>
                  </a:lnTo>
                  <a:lnTo>
                    <a:pt x="4899" y="1954"/>
                  </a:lnTo>
                  <a:lnTo>
                    <a:pt x="4894" y="1949"/>
                  </a:lnTo>
                  <a:lnTo>
                    <a:pt x="4889" y="1943"/>
                  </a:lnTo>
                  <a:lnTo>
                    <a:pt x="4881" y="1939"/>
                  </a:lnTo>
                  <a:lnTo>
                    <a:pt x="4878" y="1934"/>
                  </a:lnTo>
                  <a:lnTo>
                    <a:pt x="4875" y="1928"/>
                  </a:lnTo>
                  <a:lnTo>
                    <a:pt x="4875" y="1923"/>
                  </a:lnTo>
                  <a:lnTo>
                    <a:pt x="4875" y="1915"/>
                  </a:lnTo>
                  <a:lnTo>
                    <a:pt x="4872" y="1910"/>
                  </a:lnTo>
                  <a:lnTo>
                    <a:pt x="4870" y="1905"/>
                  </a:lnTo>
                  <a:lnTo>
                    <a:pt x="4867" y="1897"/>
                  </a:lnTo>
                  <a:lnTo>
                    <a:pt x="4860" y="1892"/>
                  </a:lnTo>
                  <a:lnTo>
                    <a:pt x="4852" y="1884"/>
                  </a:lnTo>
                  <a:lnTo>
                    <a:pt x="4843" y="1876"/>
                  </a:lnTo>
                  <a:lnTo>
                    <a:pt x="4828" y="1869"/>
                  </a:lnTo>
                  <a:lnTo>
                    <a:pt x="4816" y="1855"/>
                  </a:lnTo>
                  <a:lnTo>
                    <a:pt x="4803" y="1841"/>
                  </a:lnTo>
                  <a:lnTo>
                    <a:pt x="4793" y="1824"/>
                  </a:lnTo>
                  <a:lnTo>
                    <a:pt x="4784" y="1809"/>
                  </a:lnTo>
                  <a:lnTo>
                    <a:pt x="4777" y="1793"/>
                  </a:lnTo>
                  <a:lnTo>
                    <a:pt x="4772" y="1780"/>
                  </a:lnTo>
                  <a:lnTo>
                    <a:pt x="4769" y="1770"/>
                  </a:lnTo>
                  <a:lnTo>
                    <a:pt x="4766" y="1762"/>
                  </a:lnTo>
                  <a:lnTo>
                    <a:pt x="4764" y="1754"/>
                  </a:lnTo>
                  <a:lnTo>
                    <a:pt x="4761" y="1751"/>
                  </a:lnTo>
                  <a:lnTo>
                    <a:pt x="4759" y="1749"/>
                  </a:lnTo>
                  <a:lnTo>
                    <a:pt x="4756" y="1746"/>
                  </a:lnTo>
                  <a:lnTo>
                    <a:pt x="4756" y="1742"/>
                  </a:lnTo>
                  <a:lnTo>
                    <a:pt x="4756" y="1739"/>
                  </a:lnTo>
                  <a:lnTo>
                    <a:pt x="4756" y="1731"/>
                  </a:lnTo>
                  <a:lnTo>
                    <a:pt x="4759" y="1726"/>
                  </a:lnTo>
                  <a:lnTo>
                    <a:pt x="4761" y="1718"/>
                  </a:lnTo>
                  <a:lnTo>
                    <a:pt x="4764" y="1713"/>
                  </a:lnTo>
                  <a:lnTo>
                    <a:pt x="4764" y="1705"/>
                  </a:lnTo>
                  <a:lnTo>
                    <a:pt x="4764" y="1700"/>
                  </a:lnTo>
                  <a:lnTo>
                    <a:pt x="4764" y="1692"/>
                  </a:lnTo>
                  <a:lnTo>
                    <a:pt x="4761" y="1684"/>
                  </a:lnTo>
                  <a:lnTo>
                    <a:pt x="4759" y="1677"/>
                  </a:lnTo>
                  <a:lnTo>
                    <a:pt x="4756" y="1669"/>
                  </a:lnTo>
                  <a:lnTo>
                    <a:pt x="4755" y="1661"/>
                  </a:lnTo>
                  <a:lnTo>
                    <a:pt x="4750" y="1650"/>
                  </a:lnTo>
                  <a:lnTo>
                    <a:pt x="4747" y="1640"/>
                  </a:lnTo>
                  <a:lnTo>
                    <a:pt x="4745" y="1632"/>
                  </a:lnTo>
                  <a:lnTo>
                    <a:pt x="4740" y="1621"/>
                  </a:lnTo>
                  <a:lnTo>
                    <a:pt x="4735" y="1612"/>
                  </a:lnTo>
                  <a:lnTo>
                    <a:pt x="4729" y="1601"/>
                  </a:lnTo>
                  <a:lnTo>
                    <a:pt x="4723" y="1593"/>
                  </a:lnTo>
                  <a:lnTo>
                    <a:pt x="4720" y="1585"/>
                  </a:lnTo>
                  <a:lnTo>
                    <a:pt x="4715" y="1578"/>
                  </a:lnTo>
                  <a:lnTo>
                    <a:pt x="4715" y="1573"/>
                  </a:lnTo>
                  <a:lnTo>
                    <a:pt x="4713" y="1565"/>
                  </a:lnTo>
                  <a:lnTo>
                    <a:pt x="4713" y="1557"/>
                  </a:lnTo>
                  <a:lnTo>
                    <a:pt x="4715" y="1547"/>
                  </a:lnTo>
                  <a:lnTo>
                    <a:pt x="4718" y="1534"/>
                  </a:lnTo>
                  <a:lnTo>
                    <a:pt x="4720" y="1520"/>
                  </a:lnTo>
                  <a:lnTo>
                    <a:pt x="4723" y="1516"/>
                  </a:lnTo>
                  <a:lnTo>
                    <a:pt x="4727" y="1513"/>
                  </a:lnTo>
                  <a:lnTo>
                    <a:pt x="4732" y="1516"/>
                  </a:lnTo>
                  <a:lnTo>
                    <a:pt x="4737" y="1520"/>
                  </a:lnTo>
                  <a:lnTo>
                    <a:pt x="4740" y="1525"/>
                  </a:lnTo>
                  <a:lnTo>
                    <a:pt x="4745" y="1536"/>
                  </a:lnTo>
                  <a:lnTo>
                    <a:pt x="4745" y="1544"/>
                  </a:lnTo>
                  <a:lnTo>
                    <a:pt x="4745" y="1551"/>
                  </a:lnTo>
                  <a:lnTo>
                    <a:pt x="4750" y="1559"/>
                  </a:lnTo>
                  <a:lnTo>
                    <a:pt x="4752" y="1565"/>
                  </a:lnTo>
                  <a:lnTo>
                    <a:pt x="4756" y="1567"/>
                  </a:lnTo>
                  <a:lnTo>
                    <a:pt x="4761" y="1573"/>
                  </a:lnTo>
                  <a:lnTo>
                    <a:pt x="4766" y="1578"/>
                  </a:lnTo>
                  <a:lnTo>
                    <a:pt x="4769" y="1584"/>
                  </a:lnTo>
                  <a:lnTo>
                    <a:pt x="4769" y="1588"/>
                  </a:lnTo>
                  <a:lnTo>
                    <a:pt x="4769" y="1593"/>
                  </a:lnTo>
                  <a:lnTo>
                    <a:pt x="4769" y="1598"/>
                  </a:lnTo>
                  <a:lnTo>
                    <a:pt x="4769" y="1604"/>
                  </a:lnTo>
                  <a:lnTo>
                    <a:pt x="4769" y="1609"/>
                  </a:lnTo>
                  <a:lnTo>
                    <a:pt x="4769" y="1612"/>
                  </a:lnTo>
                  <a:lnTo>
                    <a:pt x="4772" y="1616"/>
                  </a:lnTo>
                  <a:lnTo>
                    <a:pt x="4774" y="1619"/>
                  </a:lnTo>
                  <a:lnTo>
                    <a:pt x="4779" y="1624"/>
                  </a:lnTo>
                  <a:lnTo>
                    <a:pt x="4784" y="1630"/>
                  </a:lnTo>
                  <a:lnTo>
                    <a:pt x="4786" y="1632"/>
                  </a:lnTo>
                  <a:lnTo>
                    <a:pt x="4788" y="1635"/>
                  </a:lnTo>
                  <a:lnTo>
                    <a:pt x="4791" y="1635"/>
                  </a:lnTo>
                  <a:lnTo>
                    <a:pt x="4793" y="1638"/>
                  </a:lnTo>
                  <a:lnTo>
                    <a:pt x="4796" y="1640"/>
                  </a:lnTo>
                  <a:lnTo>
                    <a:pt x="4796" y="1643"/>
                  </a:lnTo>
                  <a:lnTo>
                    <a:pt x="4798" y="1650"/>
                  </a:lnTo>
                  <a:lnTo>
                    <a:pt x="4801" y="1658"/>
                  </a:lnTo>
                  <a:lnTo>
                    <a:pt x="4803" y="1663"/>
                  </a:lnTo>
                  <a:lnTo>
                    <a:pt x="4809" y="1672"/>
                  </a:lnTo>
                  <a:lnTo>
                    <a:pt x="4814" y="1680"/>
                  </a:lnTo>
                  <a:lnTo>
                    <a:pt x="4818" y="1686"/>
                  </a:lnTo>
                  <a:lnTo>
                    <a:pt x="4820" y="1697"/>
                  </a:lnTo>
                  <a:lnTo>
                    <a:pt x="4823" y="1708"/>
                  </a:lnTo>
                  <a:lnTo>
                    <a:pt x="4820" y="1720"/>
                  </a:lnTo>
                  <a:lnTo>
                    <a:pt x="4818" y="1742"/>
                  </a:lnTo>
                  <a:lnTo>
                    <a:pt x="4816" y="1757"/>
                  </a:lnTo>
                  <a:lnTo>
                    <a:pt x="4814" y="1770"/>
                  </a:lnTo>
                  <a:lnTo>
                    <a:pt x="4814" y="1780"/>
                  </a:lnTo>
                  <a:lnTo>
                    <a:pt x="4811" y="1788"/>
                  </a:lnTo>
                  <a:lnTo>
                    <a:pt x="4811" y="1793"/>
                  </a:lnTo>
                  <a:lnTo>
                    <a:pt x="4811" y="1799"/>
                  </a:lnTo>
                  <a:lnTo>
                    <a:pt x="4814" y="1796"/>
                  </a:lnTo>
                  <a:lnTo>
                    <a:pt x="4818" y="1788"/>
                  </a:lnTo>
                  <a:lnTo>
                    <a:pt x="4823" y="1776"/>
                  </a:lnTo>
                  <a:lnTo>
                    <a:pt x="4830" y="1759"/>
                  </a:lnTo>
                  <a:lnTo>
                    <a:pt x="4835" y="1745"/>
                  </a:lnTo>
                  <a:lnTo>
                    <a:pt x="4843" y="1728"/>
                  </a:lnTo>
                  <a:lnTo>
                    <a:pt x="4847" y="1715"/>
                  </a:lnTo>
                  <a:lnTo>
                    <a:pt x="4849" y="1708"/>
                  </a:lnTo>
                  <a:lnTo>
                    <a:pt x="4849" y="1700"/>
                  </a:lnTo>
                  <a:lnTo>
                    <a:pt x="4847" y="1697"/>
                  </a:lnTo>
                  <a:lnTo>
                    <a:pt x="4847" y="1695"/>
                  </a:lnTo>
                  <a:lnTo>
                    <a:pt x="4846" y="1692"/>
                  </a:lnTo>
                  <a:lnTo>
                    <a:pt x="4846" y="1689"/>
                  </a:lnTo>
                  <a:lnTo>
                    <a:pt x="4847" y="1689"/>
                  </a:lnTo>
                  <a:lnTo>
                    <a:pt x="4855" y="1686"/>
                  </a:lnTo>
                  <a:lnTo>
                    <a:pt x="4862" y="1680"/>
                  </a:lnTo>
                  <a:lnTo>
                    <a:pt x="4865" y="1672"/>
                  </a:lnTo>
                  <a:lnTo>
                    <a:pt x="4870" y="1658"/>
                  </a:lnTo>
                  <a:lnTo>
                    <a:pt x="4870" y="1646"/>
                  </a:lnTo>
                  <a:lnTo>
                    <a:pt x="4870" y="1632"/>
                  </a:lnTo>
                  <a:lnTo>
                    <a:pt x="4870" y="1616"/>
                  </a:lnTo>
                  <a:lnTo>
                    <a:pt x="4870" y="1604"/>
                  </a:lnTo>
                  <a:lnTo>
                    <a:pt x="4870" y="1593"/>
                  </a:lnTo>
                  <a:lnTo>
                    <a:pt x="4870" y="1584"/>
                  </a:lnTo>
                  <a:lnTo>
                    <a:pt x="4870" y="1576"/>
                  </a:lnTo>
                  <a:lnTo>
                    <a:pt x="4870" y="1570"/>
                  </a:lnTo>
                  <a:lnTo>
                    <a:pt x="4867" y="1562"/>
                  </a:lnTo>
                  <a:lnTo>
                    <a:pt x="4865" y="1557"/>
                  </a:lnTo>
                  <a:lnTo>
                    <a:pt x="4862" y="1551"/>
                  </a:lnTo>
                  <a:lnTo>
                    <a:pt x="4857" y="1544"/>
                  </a:lnTo>
                  <a:lnTo>
                    <a:pt x="4849" y="1539"/>
                  </a:lnTo>
                  <a:lnTo>
                    <a:pt x="4843" y="1534"/>
                  </a:lnTo>
                  <a:lnTo>
                    <a:pt x="4838" y="1531"/>
                  </a:lnTo>
                  <a:lnTo>
                    <a:pt x="4835" y="1525"/>
                  </a:lnTo>
                  <a:lnTo>
                    <a:pt x="4833" y="1525"/>
                  </a:lnTo>
                  <a:lnTo>
                    <a:pt x="4833" y="1523"/>
                  </a:lnTo>
                  <a:lnTo>
                    <a:pt x="4833" y="1520"/>
                  </a:lnTo>
                  <a:lnTo>
                    <a:pt x="4833" y="1516"/>
                  </a:lnTo>
                  <a:lnTo>
                    <a:pt x="4833" y="1513"/>
                  </a:lnTo>
                  <a:lnTo>
                    <a:pt x="4830" y="1508"/>
                  </a:lnTo>
                  <a:lnTo>
                    <a:pt x="4830" y="1505"/>
                  </a:lnTo>
                  <a:lnTo>
                    <a:pt x="4830" y="1502"/>
                  </a:lnTo>
                  <a:lnTo>
                    <a:pt x="4830" y="1500"/>
                  </a:lnTo>
                  <a:lnTo>
                    <a:pt x="4833" y="1500"/>
                  </a:lnTo>
                  <a:lnTo>
                    <a:pt x="4838" y="1500"/>
                  </a:lnTo>
                  <a:lnTo>
                    <a:pt x="4843" y="1500"/>
                  </a:lnTo>
                  <a:lnTo>
                    <a:pt x="4847" y="1497"/>
                  </a:lnTo>
                  <a:lnTo>
                    <a:pt x="4852" y="1497"/>
                  </a:lnTo>
                  <a:lnTo>
                    <a:pt x="4855" y="1497"/>
                  </a:lnTo>
                  <a:lnTo>
                    <a:pt x="4860" y="1500"/>
                  </a:lnTo>
                  <a:lnTo>
                    <a:pt x="4862" y="1500"/>
                  </a:lnTo>
                  <a:lnTo>
                    <a:pt x="4865" y="1502"/>
                  </a:lnTo>
                  <a:lnTo>
                    <a:pt x="4867" y="1508"/>
                  </a:lnTo>
                  <a:lnTo>
                    <a:pt x="4870" y="1516"/>
                  </a:lnTo>
                  <a:lnTo>
                    <a:pt x="4872" y="1523"/>
                  </a:lnTo>
                  <a:lnTo>
                    <a:pt x="4875" y="1525"/>
                  </a:lnTo>
                  <a:lnTo>
                    <a:pt x="4878" y="1531"/>
                  </a:lnTo>
                  <a:lnTo>
                    <a:pt x="4878" y="1534"/>
                  </a:lnTo>
                  <a:lnTo>
                    <a:pt x="4879" y="1534"/>
                  </a:lnTo>
                  <a:lnTo>
                    <a:pt x="4881" y="1534"/>
                  </a:lnTo>
                  <a:lnTo>
                    <a:pt x="4881" y="1531"/>
                  </a:lnTo>
                  <a:lnTo>
                    <a:pt x="4884" y="1528"/>
                  </a:lnTo>
                  <a:lnTo>
                    <a:pt x="4886" y="1525"/>
                  </a:lnTo>
                  <a:lnTo>
                    <a:pt x="4886" y="1520"/>
                  </a:lnTo>
                  <a:lnTo>
                    <a:pt x="4889" y="1516"/>
                  </a:lnTo>
                  <a:lnTo>
                    <a:pt x="4892" y="1508"/>
                  </a:lnTo>
                  <a:lnTo>
                    <a:pt x="4894" y="1500"/>
                  </a:lnTo>
                  <a:lnTo>
                    <a:pt x="4894" y="1494"/>
                  </a:lnTo>
                  <a:lnTo>
                    <a:pt x="4897" y="1486"/>
                  </a:lnTo>
                  <a:lnTo>
                    <a:pt x="4899" y="1482"/>
                  </a:lnTo>
                  <a:lnTo>
                    <a:pt x="4904" y="1474"/>
                  </a:lnTo>
                  <a:lnTo>
                    <a:pt x="4907" y="1469"/>
                  </a:lnTo>
                  <a:lnTo>
                    <a:pt x="4911" y="1463"/>
                  </a:lnTo>
                  <a:lnTo>
                    <a:pt x="4916" y="1455"/>
                  </a:lnTo>
                  <a:lnTo>
                    <a:pt x="4921" y="1451"/>
                  </a:lnTo>
                  <a:lnTo>
                    <a:pt x="4926" y="1440"/>
                  </a:lnTo>
                  <a:lnTo>
                    <a:pt x="4929" y="1427"/>
                  </a:lnTo>
                  <a:lnTo>
                    <a:pt x="4931" y="1412"/>
                  </a:lnTo>
                  <a:lnTo>
                    <a:pt x="4931" y="1393"/>
                  </a:lnTo>
                  <a:lnTo>
                    <a:pt x="4931" y="1373"/>
                  </a:lnTo>
                  <a:lnTo>
                    <a:pt x="4931" y="1355"/>
                  </a:lnTo>
                  <a:lnTo>
                    <a:pt x="4931" y="1336"/>
                  </a:lnTo>
                  <a:lnTo>
                    <a:pt x="4931" y="1324"/>
                  </a:lnTo>
                  <a:lnTo>
                    <a:pt x="4931" y="1313"/>
                  </a:lnTo>
                  <a:lnTo>
                    <a:pt x="4934" y="1305"/>
                  </a:lnTo>
                  <a:lnTo>
                    <a:pt x="4934" y="1300"/>
                  </a:lnTo>
                  <a:lnTo>
                    <a:pt x="4931" y="1300"/>
                  </a:lnTo>
                  <a:lnTo>
                    <a:pt x="4926" y="1302"/>
                  </a:lnTo>
                  <a:lnTo>
                    <a:pt x="4921" y="1302"/>
                  </a:lnTo>
                  <a:lnTo>
                    <a:pt x="4913" y="1300"/>
                  </a:lnTo>
                  <a:lnTo>
                    <a:pt x="4908" y="1297"/>
                  </a:lnTo>
                  <a:lnTo>
                    <a:pt x="4907" y="1293"/>
                  </a:lnTo>
                  <a:lnTo>
                    <a:pt x="4904" y="1287"/>
                  </a:lnTo>
                  <a:lnTo>
                    <a:pt x="4902" y="1279"/>
                  </a:lnTo>
                  <a:lnTo>
                    <a:pt x="4902" y="1271"/>
                  </a:lnTo>
                  <a:lnTo>
                    <a:pt x="4904" y="1260"/>
                  </a:lnTo>
                  <a:lnTo>
                    <a:pt x="4908" y="1251"/>
                  </a:lnTo>
                  <a:lnTo>
                    <a:pt x="4913" y="1240"/>
                  </a:lnTo>
                  <a:lnTo>
                    <a:pt x="4918" y="1232"/>
                  </a:lnTo>
                  <a:lnTo>
                    <a:pt x="4926" y="1225"/>
                  </a:lnTo>
                  <a:lnTo>
                    <a:pt x="4934" y="1220"/>
                  </a:lnTo>
                  <a:lnTo>
                    <a:pt x="4940" y="1217"/>
                  </a:lnTo>
                  <a:lnTo>
                    <a:pt x="4945" y="1212"/>
                  </a:lnTo>
                  <a:lnTo>
                    <a:pt x="4953" y="1206"/>
                  </a:lnTo>
                  <a:lnTo>
                    <a:pt x="4961" y="1201"/>
                  </a:lnTo>
                  <a:lnTo>
                    <a:pt x="4966" y="1194"/>
                  </a:lnTo>
                  <a:lnTo>
                    <a:pt x="4975" y="1186"/>
                  </a:lnTo>
                  <a:lnTo>
                    <a:pt x="4982" y="1175"/>
                  </a:lnTo>
                  <a:lnTo>
                    <a:pt x="4995" y="1167"/>
                  </a:lnTo>
                  <a:lnTo>
                    <a:pt x="5004" y="1158"/>
                  </a:lnTo>
                  <a:lnTo>
                    <a:pt x="5014" y="1152"/>
                  </a:lnTo>
                  <a:lnTo>
                    <a:pt x="5024" y="1147"/>
                  </a:lnTo>
                  <a:lnTo>
                    <a:pt x="5033" y="1144"/>
                  </a:lnTo>
                  <a:lnTo>
                    <a:pt x="5041" y="1144"/>
                  </a:lnTo>
                  <a:lnTo>
                    <a:pt x="5049" y="1141"/>
                  </a:lnTo>
                  <a:lnTo>
                    <a:pt x="5054" y="1141"/>
                  </a:lnTo>
                  <a:lnTo>
                    <a:pt x="5060" y="1139"/>
                  </a:lnTo>
                  <a:lnTo>
                    <a:pt x="5065" y="1136"/>
                  </a:lnTo>
                  <a:lnTo>
                    <a:pt x="5073" y="1133"/>
                  </a:lnTo>
                  <a:lnTo>
                    <a:pt x="5081" y="1133"/>
                  </a:lnTo>
                  <a:lnTo>
                    <a:pt x="5089" y="1133"/>
                  </a:lnTo>
                  <a:lnTo>
                    <a:pt x="5097" y="1133"/>
                  </a:lnTo>
                  <a:lnTo>
                    <a:pt x="5105" y="1132"/>
                  </a:lnTo>
                  <a:lnTo>
                    <a:pt x="5112" y="1129"/>
                  </a:lnTo>
                  <a:lnTo>
                    <a:pt x="5118" y="1127"/>
                  </a:lnTo>
                  <a:lnTo>
                    <a:pt x="5121" y="1124"/>
                  </a:lnTo>
                  <a:lnTo>
                    <a:pt x="5124" y="1118"/>
                  </a:lnTo>
                  <a:lnTo>
                    <a:pt x="5129" y="1116"/>
                  </a:lnTo>
                  <a:lnTo>
                    <a:pt x="5132" y="1110"/>
                  </a:lnTo>
                  <a:lnTo>
                    <a:pt x="5134" y="1105"/>
                  </a:lnTo>
                  <a:lnTo>
                    <a:pt x="5142" y="1098"/>
                  </a:lnTo>
                  <a:lnTo>
                    <a:pt x="5151" y="1087"/>
                  </a:lnTo>
                  <a:lnTo>
                    <a:pt x="5164" y="1076"/>
                  </a:lnTo>
                  <a:lnTo>
                    <a:pt x="5176" y="1067"/>
                  </a:lnTo>
                  <a:lnTo>
                    <a:pt x="5185" y="1059"/>
                  </a:lnTo>
                  <a:lnTo>
                    <a:pt x="5195" y="1053"/>
                  </a:lnTo>
                  <a:lnTo>
                    <a:pt x="5201" y="1056"/>
                  </a:lnTo>
                  <a:lnTo>
                    <a:pt x="5203" y="1059"/>
                  </a:lnTo>
                  <a:lnTo>
                    <a:pt x="5206" y="1064"/>
                  </a:lnTo>
                  <a:lnTo>
                    <a:pt x="5208" y="1067"/>
                  </a:lnTo>
                  <a:lnTo>
                    <a:pt x="5211" y="1068"/>
                  </a:lnTo>
                  <a:lnTo>
                    <a:pt x="5212" y="1068"/>
                  </a:lnTo>
                  <a:lnTo>
                    <a:pt x="5215" y="1068"/>
                  </a:lnTo>
                  <a:lnTo>
                    <a:pt x="5217" y="1068"/>
                  </a:lnTo>
                  <a:lnTo>
                    <a:pt x="5220" y="1067"/>
                  </a:lnTo>
                  <a:lnTo>
                    <a:pt x="5222" y="1062"/>
                  </a:lnTo>
                  <a:lnTo>
                    <a:pt x="5225" y="1059"/>
                  </a:lnTo>
                  <a:lnTo>
                    <a:pt x="5227" y="1056"/>
                  </a:lnTo>
                  <a:lnTo>
                    <a:pt x="5230" y="1053"/>
                  </a:lnTo>
                  <a:lnTo>
                    <a:pt x="5232" y="1048"/>
                  </a:lnTo>
                  <a:lnTo>
                    <a:pt x="5238" y="1045"/>
                  </a:lnTo>
                  <a:lnTo>
                    <a:pt x="5244" y="1040"/>
                  </a:lnTo>
                  <a:lnTo>
                    <a:pt x="5257" y="1035"/>
                  </a:lnTo>
                  <a:lnTo>
                    <a:pt x="5264" y="1031"/>
                  </a:lnTo>
                  <a:lnTo>
                    <a:pt x="5272" y="1025"/>
                  </a:lnTo>
                  <a:lnTo>
                    <a:pt x="5273" y="1020"/>
                  </a:lnTo>
                  <a:lnTo>
                    <a:pt x="5273" y="1012"/>
                  </a:lnTo>
                  <a:lnTo>
                    <a:pt x="5270" y="1006"/>
                  </a:lnTo>
                  <a:lnTo>
                    <a:pt x="5264" y="999"/>
                  </a:lnTo>
                  <a:lnTo>
                    <a:pt x="5257" y="989"/>
                  </a:lnTo>
                  <a:lnTo>
                    <a:pt x="5249" y="980"/>
                  </a:lnTo>
                  <a:lnTo>
                    <a:pt x="5240" y="970"/>
                  </a:lnTo>
                  <a:lnTo>
                    <a:pt x="5235" y="966"/>
                  </a:lnTo>
                  <a:lnTo>
                    <a:pt x="5232" y="963"/>
                  </a:lnTo>
                  <a:lnTo>
                    <a:pt x="5230" y="963"/>
                  </a:lnTo>
                  <a:lnTo>
                    <a:pt x="5225" y="978"/>
                  </a:lnTo>
                  <a:lnTo>
                    <a:pt x="5225" y="975"/>
                  </a:lnTo>
                  <a:lnTo>
                    <a:pt x="5227" y="975"/>
                  </a:lnTo>
                  <a:lnTo>
                    <a:pt x="5230" y="975"/>
                  </a:lnTo>
                  <a:lnTo>
                    <a:pt x="5232" y="978"/>
                  </a:lnTo>
                  <a:lnTo>
                    <a:pt x="5235" y="983"/>
                  </a:lnTo>
                  <a:lnTo>
                    <a:pt x="5238" y="994"/>
                  </a:lnTo>
                  <a:lnTo>
                    <a:pt x="5240" y="999"/>
                  </a:lnTo>
                  <a:lnTo>
                    <a:pt x="5238" y="1002"/>
                  </a:lnTo>
                  <a:lnTo>
                    <a:pt x="5238" y="1003"/>
                  </a:lnTo>
                  <a:lnTo>
                    <a:pt x="5235" y="1006"/>
                  </a:lnTo>
                  <a:lnTo>
                    <a:pt x="5227" y="1006"/>
                  </a:lnTo>
                  <a:lnTo>
                    <a:pt x="5217" y="1003"/>
                  </a:lnTo>
                  <a:lnTo>
                    <a:pt x="5208" y="999"/>
                  </a:lnTo>
                  <a:lnTo>
                    <a:pt x="5195" y="994"/>
                  </a:lnTo>
                  <a:lnTo>
                    <a:pt x="5185" y="983"/>
                  </a:lnTo>
                  <a:lnTo>
                    <a:pt x="5176" y="975"/>
                  </a:lnTo>
                  <a:lnTo>
                    <a:pt x="5169" y="966"/>
                  </a:lnTo>
                  <a:lnTo>
                    <a:pt x="5164" y="957"/>
                  </a:lnTo>
                  <a:lnTo>
                    <a:pt x="5161" y="949"/>
                  </a:lnTo>
                  <a:lnTo>
                    <a:pt x="5158" y="941"/>
                  </a:lnTo>
                  <a:lnTo>
                    <a:pt x="5158" y="934"/>
                  </a:lnTo>
                  <a:lnTo>
                    <a:pt x="5158" y="929"/>
                  </a:lnTo>
                  <a:lnTo>
                    <a:pt x="5161" y="921"/>
                  </a:lnTo>
                  <a:lnTo>
                    <a:pt x="5164" y="916"/>
                  </a:lnTo>
                  <a:lnTo>
                    <a:pt x="5166" y="907"/>
                  </a:lnTo>
                  <a:lnTo>
                    <a:pt x="5166" y="903"/>
                  </a:lnTo>
                  <a:lnTo>
                    <a:pt x="5164" y="898"/>
                  </a:lnTo>
                  <a:lnTo>
                    <a:pt x="5164" y="890"/>
                  </a:lnTo>
                  <a:lnTo>
                    <a:pt x="5161" y="882"/>
                  </a:lnTo>
                  <a:lnTo>
                    <a:pt x="5158" y="872"/>
                  </a:lnTo>
                  <a:lnTo>
                    <a:pt x="5156" y="859"/>
                  </a:lnTo>
                  <a:lnTo>
                    <a:pt x="5156" y="841"/>
                  </a:lnTo>
                  <a:lnTo>
                    <a:pt x="5158" y="820"/>
                  </a:lnTo>
                  <a:lnTo>
                    <a:pt x="5164" y="805"/>
                  </a:lnTo>
                  <a:lnTo>
                    <a:pt x="5169" y="791"/>
                  </a:lnTo>
                  <a:lnTo>
                    <a:pt x="5179" y="778"/>
                  </a:lnTo>
                  <a:lnTo>
                    <a:pt x="5185" y="768"/>
                  </a:lnTo>
                  <a:lnTo>
                    <a:pt x="5195" y="757"/>
                  </a:lnTo>
                  <a:lnTo>
                    <a:pt x="5203" y="749"/>
                  </a:lnTo>
                  <a:lnTo>
                    <a:pt x="5211" y="740"/>
                  </a:lnTo>
                  <a:lnTo>
                    <a:pt x="5215" y="729"/>
                  </a:lnTo>
                  <a:lnTo>
                    <a:pt x="5225" y="718"/>
                  </a:lnTo>
                  <a:lnTo>
                    <a:pt x="5232" y="709"/>
                  </a:lnTo>
                  <a:lnTo>
                    <a:pt x="5240" y="698"/>
                  </a:lnTo>
                  <a:lnTo>
                    <a:pt x="5247" y="687"/>
                  </a:lnTo>
                  <a:lnTo>
                    <a:pt x="5254" y="678"/>
                  </a:lnTo>
                  <a:lnTo>
                    <a:pt x="5257" y="667"/>
                  </a:lnTo>
                  <a:lnTo>
                    <a:pt x="5257" y="659"/>
                  </a:lnTo>
                  <a:lnTo>
                    <a:pt x="5259" y="650"/>
                  </a:lnTo>
                  <a:lnTo>
                    <a:pt x="5267" y="641"/>
                  </a:lnTo>
                  <a:lnTo>
                    <a:pt x="5276" y="633"/>
                  </a:lnTo>
                  <a:lnTo>
                    <a:pt x="5289" y="625"/>
                  </a:lnTo>
                  <a:lnTo>
                    <a:pt x="5303" y="617"/>
                  </a:lnTo>
                  <a:lnTo>
                    <a:pt x="5315" y="613"/>
                  </a:lnTo>
                  <a:lnTo>
                    <a:pt x="5331" y="607"/>
                  </a:lnTo>
                  <a:lnTo>
                    <a:pt x="5340" y="602"/>
                  </a:lnTo>
                  <a:lnTo>
                    <a:pt x="5347" y="596"/>
                  </a:lnTo>
                  <a:lnTo>
                    <a:pt x="5355" y="591"/>
                  </a:lnTo>
                  <a:lnTo>
                    <a:pt x="5360" y="586"/>
                  </a:lnTo>
                  <a:lnTo>
                    <a:pt x="5364" y="579"/>
                  </a:lnTo>
                  <a:lnTo>
                    <a:pt x="5369" y="573"/>
                  </a:lnTo>
                  <a:lnTo>
                    <a:pt x="5377" y="565"/>
                  </a:lnTo>
                  <a:lnTo>
                    <a:pt x="5387" y="560"/>
                  </a:lnTo>
                  <a:lnTo>
                    <a:pt x="5401" y="552"/>
                  </a:lnTo>
                  <a:lnTo>
                    <a:pt x="5409" y="550"/>
                  </a:lnTo>
                  <a:lnTo>
                    <a:pt x="5414" y="545"/>
                  </a:lnTo>
                  <a:lnTo>
                    <a:pt x="5419" y="542"/>
                  </a:lnTo>
                  <a:lnTo>
                    <a:pt x="5421" y="537"/>
                  </a:lnTo>
                  <a:lnTo>
                    <a:pt x="5424" y="526"/>
                  </a:lnTo>
                  <a:lnTo>
                    <a:pt x="5424" y="514"/>
                  </a:lnTo>
                  <a:lnTo>
                    <a:pt x="5419" y="503"/>
                  </a:lnTo>
                  <a:lnTo>
                    <a:pt x="5414" y="490"/>
                  </a:lnTo>
                  <a:lnTo>
                    <a:pt x="5406" y="480"/>
                  </a:lnTo>
                  <a:lnTo>
                    <a:pt x="5398" y="472"/>
                  </a:lnTo>
                  <a:lnTo>
                    <a:pt x="5392" y="467"/>
                  </a:lnTo>
                  <a:lnTo>
                    <a:pt x="5387" y="464"/>
                  </a:lnTo>
                  <a:lnTo>
                    <a:pt x="5382" y="464"/>
                  </a:lnTo>
                  <a:lnTo>
                    <a:pt x="5377" y="464"/>
                  </a:lnTo>
                  <a:lnTo>
                    <a:pt x="5372" y="467"/>
                  </a:lnTo>
                  <a:lnTo>
                    <a:pt x="5367" y="467"/>
                  </a:lnTo>
                  <a:lnTo>
                    <a:pt x="5364" y="464"/>
                  </a:lnTo>
                  <a:lnTo>
                    <a:pt x="5363" y="458"/>
                  </a:lnTo>
                  <a:lnTo>
                    <a:pt x="5363" y="452"/>
                  </a:lnTo>
                  <a:lnTo>
                    <a:pt x="5360" y="446"/>
                  </a:lnTo>
                  <a:lnTo>
                    <a:pt x="5360" y="441"/>
                  </a:lnTo>
                  <a:lnTo>
                    <a:pt x="5358" y="435"/>
                  </a:lnTo>
                  <a:lnTo>
                    <a:pt x="5355" y="433"/>
                  </a:lnTo>
                  <a:lnTo>
                    <a:pt x="5352" y="427"/>
                  </a:lnTo>
                  <a:lnTo>
                    <a:pt x="5347" y="422"/>
                  </a:lnTo>
                  <a:lnTo>
                    <a:pt x="5340" y="415"/>
                  </a:lnTo>
                  <a:lnTo>
                    <a:pt x="5333" y="407"/>
                  </a:lnTo>
                  <a:lnTo>
                    <a:pt x="5326" y="402"/>
                  </a:lnTo>
                  <a:lnTo>
                    <a:pt x="5321" y="396"/>
                  </a:lnTo>
                  <a:lnTo>
                    <a:pt x="5315" y="391"/>
                  </a:lnTo>
                  <a:lnTo>
                    <a:pt x="5310" y="387"/>
                  </a:lnTo>
                  <a:lnTo>
                    <a:pt x="5305" y="379"/>
                  </a:lnTo>
                  <a:lnTo>
                    <a:pt x="5303" y="368"/>
                  </a:lnTo>
                  <a:lnTo>
                    <a:pt x="5301" y="356"/>
                  </a:lnTo>
                  <a:lnTo>
                    <a:pt x="5299" y="342"/>
                  </a:lnTo>
                  <a:lnTo>
                    <a:pt x="5296" y="334"/>
                  </a:lnTo>
                  <a:lnTo>
                    <a:pt x="5294" y="329"/>
                  </a:lnTo>
                  <a:lnTo>
                    <a:pt x="5289" y="325"/>
                  </a:lnTo>
                  <a:lnTo>
                    <a:pt x="5286" y="322"/>
                  </a:lnTo>
                  <a:lnTo>
                    <a:pt x="5281" y="314"/>
                  </a:lnTo>
                  <a:lnTo>
                    <a:pt x="5278" y="306"/>
                  </a:lnTo>
                  <a:lnTo>
                    <a:pt x="5278" y="291"/>
                  </a:lnTo>
                  <a:lnTo>
                    <a:pt x="5276" y="275"/>
                  </a:lnTo>
                  <a:lnTo>
                    <a:pt x="5273" y="261"/>
                  </a:lnTo>
                  <a:lnTo>
                    <a:pt x="5272" y="249"/>
                  </a:lnTo>
                  <a:lnTo>
                    <a:pt x="5267" y="238"/>
                  </a:lnTo>
                  <a:lnTo>
                    <a:pt x="5264" y="233"/>
                  </a:lnTo>
                  <a:lnTo>
                    <a:pt x="5257" y="227"/>
                  </a:lnTo>
                  <a:lnTo>
                    <a:pt x="5252" y="223"/>
                  </a:lnTo>
                  <a:lnTo>
                    <a:pt x="5244" y="223"/>
                  </a:lnTo>
                  <a:lnTo>
                    <a:pt x="5238" y="226"/>
                  </a:lnTo>
                  <a:lnTo>
                    <a:pt x="5225" y="230"/>
                  </a:lnTo>
                  <a:lnTo>
                    <a:pt x="5212" y="235"/>
                  </a:lnTo>
                  <a:lnTo>
                    <a:pt x="5198" y="241"/>
                  </a:lnTo>
                  <a:lnTo>
                    <a:pt x="5183" y="243"/>
                  </a:lnTo>
                  <a:lnTo>
                    <a:pt x="5169" y="241"/>
                  </a:lnTo>
                  <a:lnTo>
                    <a:pt x="5161" y="235"/>
                  </a:lnTo>
                  <a:lnTo>
                    <a:pt x="5156" y="230"/>
                  </a:lnTo>
                  <a:lnTo>
                    <a:pt x="5151" y="226"/>
                  </a:lnTo>
                  <a:lnTo>
                    <a:pt x="5147" y="215"/>
                  </a:lnTo>
                  <a:lnTo>
                    <a:pt x="5144" y="210"/>
                  </a:lnTo>
                  <a:lnTo>
                    <a:pt x="5139" y="204"/>
                  </a:lnTo>
                  <a:lnTo>
                    <a:pt x="5137" y="204"/>
                  </a:lnTo>
                  <a:lnTo>
                    <a:pt x="5132" y="204"/>
                  </a:lnTo>
                  <a:lnTo>
                    <a:pt x="5124" y="212"/>
                  </a:lnTo>
                  <a:lnTo>
                    <a:pt x="5118" y="226"/>
                  </a:lnTo>
                  <a:lnTo>
                    <a:pt x="5110" y="241"/>
                  </a:lnTo>
                  <a:lnTo>
                    <a:pt x="5102" y="257"/>
                  </a:lnTo>
                  <a:lnTo>
                    <a:pt x="5097" y="275"/>
                  </a:lnTo>
                  <a:lnTo>
                    <a:pt x="5092" y="288"/>
                  </a:lnTo>
                  <a:lnTo>
                    <a:pt x="5088" y="300"/>
                  </a:lnTo>
                  <a:lnTo>
                    <a:pt x="5086" y="314"/>
                  </a:lnTo>
                  <a:lnTo>
                    <a:pt x="5081" y="326"/>
                  </a:lnTo>
                  <a:lnTo>
                    <a:pt x="5078" y="339"/>
                  </a:lnTo>
                  <a:lnTo>
                    <a:pt x="5075" y="353"/>
                  </a:lnTo>
                  <a:lnTo>
                    <a:pt x="5075" y="368"/>
                  </a:lnTo>
                  <a:lnTo>
                    <a:pt x="5073" y="384"/>
                  </a:lnTo>
                  <a:lnTo>
                    <a:pt x="5073" y="402"/>
                  </a:lnTo>
                  <a:lnTo>
                    <a:pt x="5075" y="421"/>
                  </a:lnTo>
                  <a:lnTo>
                    <a:pt x="5075" y="438"/>
                  </a:lnTo>
                  <a:lnTo>
                    <a:pt x="5073" y="458"/>
                  </a:lnTo>
                  <a:lnTo>
                    <a:pt x="5070" y="477"/>
                  </a:lnTo>
                  <a:lnTo>
                    <a:pt x="5070" y="495"/>
                  </a:lnTo>
                  <a:lnTo>
                    <a:pt x="5068" y="511"/>
                  </a:lnTo>
                  <a:lnTo>
                    <a:pt x="5063" y="521"/>
                  </a:lnTo>
                  <a:lnTo>
                    <a:pt x="5060" y="529"/>
                  </a:lnTo>
                  <a:lnTo>
                    <a:pt x="5059" y="531"/>
                  </a:lnTo>
                  <a:lnTo>
                    <a:pt x="5059" y="537"/>
                  </a:lnTo>
                  <a:lnTo>
                    <a:pt x="5056" y="542"/>
                  </a:lnTo>
                  <a:lnTo>
                    <a:pt x="5054" y="545"/>
                  </a:lnTo>
                  <a:lnTo>
                    <a:pt x="5051" y="548"/>
                  </a:lnTo>
                  <a:lnTo>
                    <a:pt x="5049" y="552"/>
                  </a:lnTo>
                  <a:lnTo>
                    <a:pt x="5044" y="554"/>
                  </a:lnTo>
                  <a:lnTo>
                    <a:pt x="5038" y="554"/>
                  </a:lnTo>
                  <a:lnTo>
                    <a:pt x="5031" y="557"/>
                  </a:lnTo>
                  <a:lnTo>
                    <a:pt x="5027" y="560"/>
                  </a:lnTo>
                  <a:lnTo>
                    <a:pt x="5024" y="565"/>
                  </a:lnTo>
                  <a:lnTo>
                    <a:pt x="5019" y="571"/>
                  </a:lnTo>
                  <a:lnTo>
                    <a:pt x="5017" y="579"/>
                  </a:lnTo>
                  <a:lnTo>
                    <a:pt x="5017" y="586"/>
                  </a:lnTo>
                  <a:lnTo>
                    <a:pt x="5014" y="594"/>
                  </a:lnTo>
                  <a:lnTo>
                    <a:pt x="5012" y="602"/>
                  </a:lnTo>
                  <a:lnTo>
                    <a:pt x="5012" y="605"/>
                  </a:lnTo>
                  <a:lnTo>
                    <a:pt x="5006" y="610"/>
                  </a:lnTo>
                  <a:lnTo>
                    <a:pt x="4999" y="613"/>
                  </a:lnTo>
                  <a:lnTo>
                    <a:pt x="4990" y="617"/>
                  </a:lnTo>
                  <a:lnTo>
                    <a:pt x="4966" y="625"/>
                  </a:lnTo>
                  <a:lnTo>
                    <a:pt x="4936" y="630"/>
                  </a:lnTo>
                  <a:lnTo>
                    <a:pt x="4904" y="636"/>
                  </a:lnTo>
                  <a:lnTo>
                    <a:pt x="4875" y="641"/>
                  </a:lnTo>
                  <a:lnTo>
                    <a:pt x="4847" y="644"/>
                  </a:lnTo>
                  <a:lnTo>
                    <a:pt x="4828" y="648"/>
                  </a:lnTo>
                  <a:lnTo>
                    <a:pt x="4811" y="650"/>
                  </a:lnTo>
                  <a:lnTo>
                    <a:pt x="4791" y="656"/>
                  </a:lnTo>
                  <a:lnTo>
                    <a:pt x="4769" y="661"/>
                  </a:lnTo>
                  <a:lnTo>
                    <a:pt x="4745" y="672"/>
                  </a:lnTo>
                  <a:lnTo>
                    <a:pt x="4723" y="682"/>
                  </a:lnTo>
                  <a:lnTo>
                    <a:pt x="4697" y="692"/>
                  </a:lnTo>
                  <a:lnTo>
                    <a:pt x="4678" y="706"/>
                  </a:lnTo>
                  <a:lnTo>
                    <a:pt x="4664" y="721"/>
                  </a:lnTo>
                  <a:lnTo>
                    <a:pt x="4652" y="734"/>
                  </a:lnTo>
                  <a:lnTo>
                    <a:pt x="4641" y="747"/>
                  </a:lnTo>
                  <a:lnTo>
                    <a:pt x="4636" y="760"/>
                  </a:lnTo>
                  <a:lnTo>
                    <a:pt x="4634" y="774"/>
                  </a:lnTo>
                  <a:lnTo>
                    <a:pt x="4630" y="783"/>
                  </a:lnTo>
                  <a:lnTo>
                    <a:pt x="4627" y="794"/>
                  </a:lnTo>
                  <a:lnTo>
                    <a:pt x="4625" y="802"/>
                  </a:lnTo>
                  <a:lnTo>
                    <a:pt x="4617" y="809"/>
                  </a:lnTo>
                  <a:lnTo>
                    <a:pt x="4609" y="817"/>
                  </a:lnTo>
                  <a:lnTo>
                    <a:pt x="4607" y="828"/>
                  </a:lnTo>
                  <a:lnTo>
                    <a:pt x="4604" y="838"/>
                  </a:lnTo>
                  <a:lnTo>
                    <a:pt x="4604" y="851"/>
                  </a:lnTo>
                  <a:lnTo>
                    <a:pt x="4607" y="864"/>
                  </a:lnTo>
                  <a:lnTo>
                    <a:pt x="4609" y="876"/>
                  </a:lnTo>
                  <a:lnTo>
                    <a:pt x="4609" y="893"/>
                  </a:lnTo>
                  <a:lnTo>
                    <a:pt x="4612" y="907"/>
                  </a:lnTo>
                  <a:lnTo>
                    <a:pt x="4612" y="921"/>
                  </a:lnTo>
                  <a:lnTo>
                    <a:pt x="4607" y="934"/>
                  </a:lnTo>
                  <a:lnTo>
                    <a:pt x="4600" y="944"/>
                  </a:lnTo>
                  <a:lnTo>
                    <a:pt x="4590" y="952"/>
                  </a:lnTo>
                  <a:lnTo>
                    <a:pt x="4575" y="957"/>
                  </a:lnTo>
                  <a:lnTo>
                    <a:pt x="4561" y="963"/>
                  </a:lnTo>
                  <a:lnTo>
                    <a:pt x="4543" y="966"/>
                  </a:lnTo>
                  <a:lnTo>
                    <a:pt x="4521" y="968"/>
                  </a:lnTo>
                  <a:lnTo>
                    <a:pt x="4502" y="968"/>
                  </a:lnTo>
                  <a:lnTo>
                    <a:pt x="4484" y="968"/>
                  </a:lnTo>
                  <a:lnTo>
                    <a:pt x="4468" y="970"/>
                  </a:lnTo>
                  <a:lnTo>
                    <a:pt x="4452" y="972"/>
                  </a:lnTo>
                  <a:lnTo>
                    <a:pt x="4438" y="978"/>
                  </a:lnTo>
                  <a:lnTo>
                    <a:pt x="4426" y="983"/>
                  </a:lnTo>
                  <a:lnTo>
                    <a:pt x="4411" y="989"/>
                  </a:lnTo>
                  <a:lnTo>
                    <a:pt x="4396" y="994"/>
                  </a:lnTo>
                  <a:lnTo>
                    <a:pt x="4385" y="999"/>
                  </a:lnTo>
                  <a:lnTo>
                    <a:pt x="4374" y="1003"/>
                  </a:lnTo>
                  <a:lnTo>
                    <a:pt x="4364" y="1009"/>
                  </a:lnTo>
                  <a:lnTo>
                    <a:pt x="4360" y="1012"/>
                  </a:lnTo>
                  <a:lnTo>
                    <a:pt x="4358" y="1017"/>
                  </a:lnTo>
                  <a:lnTo>
                    <a:pt x="4358" y="1025"/>
                  </a:lnTo>
                  <a:lnTo>
                    <a:pt x="4360" y="1033"/>
                  </a:lnTo>
                  <a:lnTo>
                    <a:pt x="4364" y="1045"/>
                  </a:lnTo>
                  <a:lnTo>
                    <a:pt x="4367" y="1056"/>
                  </a:lnTo>
                  <a:lnTo>
                    <a:pt x="4369" y="1067"/>
                  </a:lnTo>
                  <a:lnTo>
                    <a:pt x="4367" y="1079"/>
                  </a:lnTo>
                  <a:lnTo>
                    <a:pt x="4364" y="1090"/>
                  </a:lnTo>
                  <a:lnTo>
                    <a:pt x="4358" y="1099"/>
                  </a:lnTo>
                  <a:lnTo>
                    <a:pt x="4350" y="1110"/>
                  </a:lnTo>
                  <a:lnTo>
                    <a:pt x="4340" y="1124"/>
                  </a:lnTo>
                  <a:lnTo>
                    <a:pt x="4330" y="1136"/>
                  </a:lnTo>
                  <a:lnTo>
                    <a:pt x="4321" y="1150"/>
                  </a:lnTo>
                  <a:lnTo>
                    <a:pt x="4305" y="1164"/>
                  </a:lnTo>
                  <a:lnTo>
                    <a:pt x="4291" y="1178"/>
                  </a:lnTo>
                  <a:lnTo>
                    <a:pt x="4274" y="1194"/>
                  </a:lnTo>
                  <a:lnTo>
                    <a:pt x="4260" y="1206"/>
                  </a:lnTo>
                  <a:lnTo>
                    <a:pt x="4242" y="1220"/>
                  </a:lnTo>
                  <a:lnTo>
                    <a:pt x="4228" y="1228"/>
                  </a:lnTo>
                  <a:lnTo>
                    <a:pt x="4212" y="1235"/>
                  </a:lnTo>
                  <a:lnTo>
                    <a:pt x="4203" y="1240"/>
                  </a:lnTo>
                  <a:lnTo>
                    <a:pt x="4193" y="1243"/>
                  </a:lnTo>
                  <a:lnTo>
                    <a:pt x="4185" y="1243"/>
                  </a:lnTo>
                  <a:lnTo>
                    <a:pt x="4180" y="1246"/>
                  </a:lnTo>
                  <a:lnTo>
                    <a:pt x="4177" y="1248"/>
                  </a:lnTo>
                  <a:lnTo>
                    <a:pt x="4169" y="1254"/>
                  </a:lnTo>
                  <a:lnTo>
                    <a:pt x="4161" y="1260"/>
                  </a:lnTo>
                  <a:lnTo>
                    <a:pt x="4148" y="1277"/>
                  </a:lnTo>
                  <a:lnTo>
                    <a:pt x="4134" y="1293"/>
                  </a:lnTo>
                  <a:lnTo>
                    <a:pt x="4119" y="1302"/>
                  </a:lnTo>
                  <a:lnTo>
                    <a:pt x="4102" y="1313"/>
                  </a:lnTo>
                  <a:lnTo>
                    <a:pt x="4086" y="1319"/>
                  </a:lnTo>
                  <a:lnTo>
                    <a:pt x="4068" y="1321"/>
                  </a:lnTo>
                  <a:lnTo>
                    <a:pt x="4049" y="1324"/>
                  </a:lnTo>
                  <a:lnTo>
                    <a:pt x="4028" y="1321"/>
                  </a:lnTo>
                  <a:lnTo>
                    <a:pt x="4012" y="1321"/>
                  </a:lnTo>
                  <a:lnTo>
                    <a:pt x="4004" y="1319"/>
                  </a:lnTo>
                  <a:lnTo>
                    <a:pt x="3996" y="1316"/>
                  </a:lnTo>
                  <a:lnTo>
                    <a:pt x="3990" y="1313"/>
                  </a:lnTo>
                  <a:lnTo>
                    <a:pt x="3985" y="1308"/>
                  </a:lnTo>
                  <a:lnTo>
                    <a:pt x="3980" y="1297"/>
                  </a:lnTo>
                  <a:lnTo>
                    <a:pt x="3975" y="1287"/>
                  </a:lnTo>
                  <a:lnTo>
                    <a:pt x="3975" y="1274"/>
                  </a:lnTo>
                  <a:lnTo>
                    <a:pt x="3977" y="1260"/>
                  </a:lnTo>
                  <a:lnTo>
                    <a:pt x="3977" y="1251"/>
                  </a:lnTo>
                  <a:lnTo>
                    <a:pt x="3980" y="1240"/>
                  </a:lnTo>
                  <a:lnTo>
                    <a:pt x="3982" y="1235"/>
                  </a:lnTo>
                  <a:lnTo>
                    <a:pt x="3985" y="1228"/>
                  </a:lnTo>
                  <a:lnTo>
                    <a:pt x="3988" y="1217"/>
                  </a:lnTo>
                  <a:lnTo>
                    <a:pt x="3990" y="1209"/>
                  </a:lnTo>
                  <a:lnTo>
                    <a:pt x="3993" y="1201"/>
                  </a:lnTo>
                  <a:lnTo>
                    <a:pt x="3995" y="1197"/>
                  </a:lnTo>
                  <a:lnTo>
                    <a:pt x="3999" y="1189"/>
                  </a:lnTo>
                  <a:lnTo>
                    <a:pt x="4007" y="1186"/>
                  </a:lnTo>
                  <a:lnTo>
                    <a:pt x="4012" y="1181"/>
                  </a:lnTo>
                  <a:lnTo>
                    <a:pt x="4019" y="1173"/>
                  </a:lnTo>
                  <a:lnTo>
                    <a:pt x="4025" y="1163"/>
                  </a:lnTo>
                  <a:lnTo>
                    <a:pt x="4026" y="1155"/>
                  </a:lnTo>
                  <a:lnTo>
                    <a:pt x="4028" y="1141"/>
                  </a:lnTo>
                  <a:lnTo>
                    <a:pt x="4031" y="1132"/>
                  </a:lnTo>
                  <a:lnTo>
                    <a:pt x="4031" y="1118"/>
                  </a:lnTo>
                  <a:lnTo>
                    <a:pt x="4031" y="1108"/>
                  </a:lnTo>
                  <a:lnTo>
                    <a:pt x="4031" y="1098"/>
                  </a:lnTo>
                  <a:lnTo>
                    <a:pt x="4028" y="1090"/>
                  </a:lnTo>
                  <a:lnTo>
                    <a:pt x="4025" y="1082"/>
                  </a:lnTo>
                  <a:lnTo>
                    <a:pt x="4022" y="1079"/>
                  </a:lnTo>
                  <a:lnTo>
                    <a:pt x="4017" y="1074"/>
                  </a:lnTo>
                  <a:lnTo>
                    <a:pt x="4014" y="1068"/>
                  </a:lnTo>
                  <a:lnTo>
                    <a:pt x="4012" y="1062"/>
                  </a:lnTo>
                  <a:lnTo>
                    <a:pt x="4012" y="1051"/>
                  </a:lnTo>
                  <a:lnTo>
                    <a:pt x="4012" y="1037"/>
                  </a:lnTo>
                  <a:lnTo>
                    <a:pt x="4009" y="1028"/>
                  </a:lnTo>
                  <a:lnTo>
                    <a:pt x="4009" y="1017"/>
                  </a:lnTo>
                  <a:lnTo>
                    <a:pt x="4007" y="1009"/>
                  </a:lnTo>
                  <a:lnTo>
                    <a:pt x="4002" y="999"/>
                  </a:lnTo>
                  <a:lnTo>
                    <a:pt x="3996" y="989"/>
                  </a:lnTo>
                  <a:lnTo>
                    <a:pt x="3990" y="980"/>
                  </a:lnTo>
                  <a:lnTo>
                    <a:pt x="3980" y="968"/>
                  </a:lnTo>
                  <a:lnTo>
                    <a:pt x="3972" y="960"/>
                  </a:lnTo>
                  <a:lnTo>
                    <a:pt x="3966" y="957"/>
                  </a:lnTo>
                  <a:lnTo>
                    <a:pt x="3958" y="960"/>
                  </a:lnTo>
                  <a:lnTo>
                    <a:pt x="3951" y="966"/>
                  </a:lnTo>
                  <a:lnTo>
                    <a:pt x="3943" y="972"/>
                  </a:lnTo>
                  <a:lnTo>
                    <a:pt x="3934" y="983"/>
                  </a:lnTo>
                  <a:lnTo>
                    <a:pt x="3924" y="997"/>
                  </a:lnTo>
                  <a:lnTo>
                    <a:pt x="3908" y="1012"/>
                  </a:lnTo>
                  <a:lnTo>
                    <a:pt x="3897" y="1022"/>
                  </a:lnTo>
                  <a:lnTo>
                    <a:pt x="3889" y="1025"/>
                  </a:lnTo>
                  <a:lnTo>
                    <a:pt x="3884" y="1020"/>
                  </a:lnTo>
                  <a:lnTo>
                    <a:pt x="3884" y="1012"/>
                  </a:lnTo>
                  <a:lnTo>
                    <a:pt x="3884" y="999"/>
                  </a:lnTo>
                  <a:lnTo>
                    <a:pt x="3889" y="983"/>
                  </a:lnTo>
                  <a:lnTo>
                    <a:pt x="3894" y="970"/>
                  </a:lnTo>
                  <a:lnTo>
                    <a:pt x="3902" y="960"/>
                  </a:lnTo>
                  <a:lnTo>
                    <a:pt x="3908" y="947"/>
                  </a:lnTo>
                  <a:lnTo>
                    <a:pt x="3914" y="937"/>
                  </a:lnTo>
                  <a:lnTo>
                    <a:pt x="3916" y="926"/>
                  </a:lnTo>
                  <a:lnTo>
                    <a:pt x="3919" y="913"/>
                  </a:lnTo>
                  <a:lnTo>
                    <a:pt x="3921" y="903"/>
                  </a:lnTo>
                  <a:lnTo>
                    <a:pt x="3921" y="890"/>
                  </a:lnTo>
                  <a:lnTo>
                    <a:pt x="3921" y="876"/>
                  </a:lnTo>
                  <a:lnTo>
                    <a:pt x="3919" y="867"/>
                  </a:lnTo>
                  <a:lnTo>
                    <a:pt x="3919" y="856"/>
                  </a:lnTo>
                  <a:lnTo>
                    <a:pt x="3916" y="851"/>
                  </a:lnTo>
                  <a:lnTo>
                    <a:pt x="3911" y="848"/>
                  </a:lnTo>
                  <a:lnTo>
                    <a:pt x="3908" y="845"/>
                  </a:lnTo>
                  <a:lnTo>
                    <a:pt x="3905" y="843"/>
                  </a:lnTo>
                  <a:lnTo>
                    <a:pt x="3902" y="838"/>
                  </a:lnTo>
                  <a:lnTo>
                    <a:pt x="3899" y="833"/>
                  </a:lnTo>
                  <a:lnTo>
                    <a:pt x="3899" y="825"/>
                  </a:lnTo>
                  <a:lnTo>
                    <a:pt x="3899" y="820"/>
                  </a:lnTo>
                  <a:lnTo>
                    <a:pt x="3894" y="814"/>
                  </a:lnTo>
                  <a:lnTo>
                    <a:pt x="3892" y="809"/>
                  </a:lnTo>
                  <a:lnTo>
                    <a:pt x="3884" y="805"/>
                  </a:lnTo>
                  <a:lnTo>
                    <a:pt x="3870" y="797"/>
                  </a:lnTo>
                  <a:lnTo>
                    <a:pt x="3850" y="786"/>
                  </a:lnTo>
                  <a:lnTo>
                    <a:pt x="3831" y="776"/>
                  </a:lnTo>
                  <a:lnTo>
                    <a:pt x="3809" y="768"/>
                  </a:lnTo>
                  <a:lnTo>
                    <a:pt x="3786" y="760"/>
                  </a:lnTo>
                  <a:lnTo>
                    <a:pt x="3769" y="752"/>
                  </a:lnTo>
                  <a:lnTo>
                    <a:pt x="3754" y="749"/>
                  </a:lnTo>
                  <a:lnTo>
                    <a:pt x="3745" y="749"/>
                  </a:lnTo>
                  <a:lnTo>
                    <a:pt x="3740" y="752"/>
                  </a:lnTo>
                  <a:lnTo>
                    <a:pt x="3737" y="755"/>
                  </a:lnTo>
                  <a:lnTo>
                    <a:pt x="3737" y="763"/>
                  </a:lnTo>
                  <a:lnTo>
                    <a:pt x="3737" y="771"/>
                  </a:lnTo>
                  <a:lnTo>
                    <a:pt x="3740" y="778"/>
                  </a:lnTo>
                  <a:lnTo>
                    <a:pt x="3742" y="786"/>
                  </a:lnTo>
                  <a:lnTo>
                    <a:pt x="3748" y="791"/>
                  </a:lnTo>
                  <a:lnTo>
                    <a:pt x="3750" y="797"/>
                  </a:lnTo>
                  <a:lnTo>
                    <a:pt x="3750" y="799"/>
                  </a:lnTo>
                  <a:lnTo>
                    <a:pt x="3750" y="805"/>
                  </a:lnTo>
                  <a:lnTo>
                    <a:pt x="3748" y="807"/>
                  </a:lnTo>
                  <a:lnTo>
                    <a:pt x="3742" y="809"/>
                  </a:lnTo>
                  <a:lnTo>
                    <a:pt x="3735" y="811"/>
                  </a:lnTo>
                  <a:lnTo>
                    <a:pt x="3730" y="814"/>
                  </a:lnTo>
                  <a:lnTo>
                    <a:pt x="3725" y="817"/>
                  </a:lnTo>
                  <a:lnTo>
                    <a:pt x="3721" y="820"/>
                  </a:lnTo>
                  <a:lnTo>
                    <a:pt x="3718" y="822"/>
                  </a:lnTo>
                  <a:lnTo>
                    <a:pt x="3716" y="828"/>
                  </a:lnTo>
                  <a:lnTo>
                    <a:pt x="3716" y="833"/>
                  </a:lnTo>
                  <a:lnTo>
                    <a:pt x="3716" y="838"/>
                  </a:lnTo>
                  <a:lnTo>
                    <a:pt x="3716" y="845"/>
                  </a:lnTo>
                  <a:lnTo>
                    <a:pt x="3716" y="851"/>
                  </a:lnTo>
                  <a:lnTo>
                    <a:pt x="3713" y="859"/>
                  </a:lnTo>
                  <a:lnTo>
                    <a:pt x="3710" y="861"/>
                  </a:lnTo>
                  <a:lnTo>
                    <a:pt x="3708" y="864"/>
                  </a:lnTo>
                  <a:lnTo>
                    <a:pt x="3705" y="861"/>
                  </a:lnTo>
                  <a:lnTo>
                    <a:pt x="3700" y="859"/>
                  </a:lnTo>
                  <a:lnTo>
                    <a:pt x="3698" y="853"/>
                  </a:lnTo>
                  <a:lnTo>
                    <a:pt x="3693" y="845"/>
                  </a:lnTo>
                  <a:lnTo>
                    <a:pt x="3689" y="838"/>
                  </a:lnTo>
                  <a:lnTo>
                    <a:pt x="3684" y="838"/>
                  </a:lnTo>
                  <a:lnTo>
                    <a:pt x="3681" y="841"/>
                  </a:lnTo>
                  <a:lnTo>
                    <a:pt x="3676" y="848"/>
                  </a:lnTo>
                  <a:lnTo>
                    <a:pt x="3673" y="859"/>
                  </a:lnTo>
                  <a:lnTo>
                    <a:pt x="3668" y="870"/>
                  </a:lnTo>
                  <a:lnTo>
                    <a:pt x="3663" y="879"/>
                  </a:lnTo>
                  <a:lnTo>
                    <a:pt x="3657" y="890"/>
                  </a:lnTo>
                  <a:lnTo>
                    <a:pt x="3652" y="901"/>
                  </a:lnTo>
                  <a:lnTo>
                    <a:pt x="3647" y="913"/>
                  </a:lnTo>
                  <a:lnTo>
                    <a:pt x="3644" y="926"/>
                  </a:lnTo>
                  <a:lnTo>
                    <a:pt x="3642" y="941"/>
                  </a:lnTo>
                  <a:lnTo>
                    <a:pt x="3639" y="957"/>
                  </a:lnTo>
                  <a:lnTo>
                    <a:pt x="3636" y="972"/>
                  </a:lnTo>
                  <a:lnTo>
                    <a:pt x="3636" y="991"/>
                  </a:lnTo>
                  <a:lnTo>
                    <a:pt x="3634" y="1012"/>
                  </a:lnTo>
                  <a:lnTo>
                    <a:pt x="3631" y="1033"/>
                  </a:lnTo>
                  <a:lnTo>
                    <a:pt x="3634" y="1051"/>
                  </a:lnTo>
                  <a:lnTo>
                    <a:pt x="3636" y="1067"/>
                  </a:lnTo>
                  <a:lnTo>
                    <a:pt x="3642" y="1085"/>
                  </a:lnTo>
                  <a:lnTo>
                    <a:pt x="3647" y="1099"/>
                  </a:lnTo>
                  <a:lnTo>
                    <a:pt x="3652" y="1113"/>
                  </a:lnTo>
                  <a:lnTo>
                    <a:pt x="3659" y="1127"/>
                  </a:lnTo>
                  <a:lnTo>
                    <a:pt x="3663" y="1136"/>
                  </a:lnTo>
                  <a:lnTo>
                    <a:pt x="3668" y="1147"/>
                  </a:lnTo>
                  <a:lnTo>
                    <a:pt x="3673" y="1160"/>
                  </a:lnTo>
                  <a:lnTo>
                    <a:pt x="3676" y="1175"/>
                  </a:lnTo>
                  <a:lnTo>
                    <a:pt x="3676" y="1189"/>
                  </a:lnTo>
                  <a:lnTo>
                    <a:pt x="3676" y="1201"/>
                  </a:lnTo>
                  <a:lnTo>
                    <a:pt x="3676" y="1214"/>
                  </a:lnTo>
                  <a:lnTo>
                    <a:pt x="3673" y="1225"/>
                  </a:lnTo>
                  <a:lnTo>
                    <a:pt x="3668" y="1229"/>
                  </a:lnTo>
                  <a:lnTo>
                    <a:pt x="3666" y="1235"/>
                  </a:lnTo>
                  <a:lnTo>
                    <a:pt x="3663" y="1237"/>
                  </a:lnTo>
                  <a:lnTo>
                    <a:pt x="3659" y="1240"/>
                  </a:lnTo>
                  <a:lnTo>
                    <a:pt x="3657" y="1243"/>
                  </a:lnTo>
                  <a:lnTo>
                    <a:pt x="3654" y="1246"/>
                  </a:lnTo>
                  <a:lnTo>
                    <a:pt x="3654" y="1248"/>
                  </a:lnTo>
                  <a:lnTo>
                    <a:pt x="3652" y="1256"/>
                  </a:lnTo>
                  <a:lnTo>
                    <a:pt x="3649" y="1263"/>
                  </a:lnTo>
                  <a:lnTo>
                    <a:pt x="3647" y="1271"/>
                  </a:lnTo>
                  <a:lnTo>
                    <a:pt x="3647" y="1279"/>
                  </a:lnTo>
                  <a:lnTo>
                    <a:pt x="3647" y="1285"/>
                  </a:lnTo>
                  <a:lnTo>
                    <a:pt x="3647" y="1290"/>
                  </a:lnTo>
                  <a:lnTo>
                    <a:pt x="3647" y="1294"/>
                  </a:lnTo>
                  <a:lnTo>
                    <a:pt x="3644" y="1297"/>
                  </a:lnTo>
                  <a:lnTo>
                    <a:pt x="3642" y="1302"/>
                  </a:lnTo>
                  <a:lnTo>
                    <a:pt x="3636" y="1310"/>
                  </a:lnTo>
                  <a:lnTo>
                    <a:pt x="3630" y="1316"/>
                  </a:lnTo>
                  <a:lnTo>
                    <a:pt x="3625" y="1324"/>
                  </a:lnTo>
                  <a:lnTo>
                    <a:pt x="3617" y="1331"/>
                  </a:lnTo>
                  <a:lnTo>
                    <a:pt x="3607" y="1336"/>
                  </a:lnTo>
                  <a:lnTo>
                    <a:pt x="3601" y="1342"/>
                  </a:lnTo>
                  <a:lnTo>
                    <a:pt x="3593" y="1344"/>
                  </a:lnTo>
                  <a:lnTo>
                    <a:pt x="3583" y="1344"/>
                  </a:lnTo>
                  <a:lnTo>
                    <a:pt x="3575" y="1344"/>
                  </a:lnTo>
                  <a:lnTo>
                    <a:pt x="3569" y="1342"/>
                  </a:lnTo>
                  <a:lnTo>
                    <a:pt x="3564" y="1336"/>
                  </a:lnTo>
                  <a:lnTo>
                    <a:pt x="3559" y="1331"/>
                  </a:lnTo>
                  <a:lnTo>
                    <a:pt x="3556" y="1324"/>
                  </a:lnTo>
                  <a:lnTo>
                    <a:pt x="3553" y="1316"/>
                  </a:lnTo>
                  <a:lnTo>
                    <a:pt x="3553" y="1308"/>
                  </a:lnTo>
                  <a:lnTo>
                    <a:pt x="3548" y="1300"/>
                  </a:lnTo>
                  <a:lnTo>
                    <a:pt x="3543" y="1293"/>
                  </a:lnTo>
                  <a:lnTo>
                    <a:pt x="3539" y="1285"/>
                  </a:lnTo>
                  <a:lnTo>
                    <a:pt x="3534" y="1269"/>
                  </a:lnTo>
                  <a:lnTo>
                    <a:pt x="3529" y="1251"/>
                  </a:lnTo>
                  <a:lnTo>
                    <a:pt x="3522" y="1228"/>
                  </a:lnTo>
                  <a:lnTo>
                    <a:pt x="3519" y="1204"/>
                  </a:lnTo>
                  <a:lnTo>
                    <a:pt x="3514" y="1181"/>
                  </a:lnTo>
                  <a:lnTo>
                    <a:pt x="3511" y="1155"/>
                  </a:lnTo>
                  <a:lnTo>
                    <a:pt x="3510" y="1132"/>
                  </a:lnTo>
                  <a:lnTo>
                    <a:pt x="3507" y="1110"/>
                  </a:lnTo>
                  <a:lnTo>
                    <a:pt x="3507" y="1095"/>
                  </a:lnTo>
                  <a:lnTo>
                    <a:pt x="3510" y="1082"/>
                  </a:lnTo>
                  <a:lnTo>
                    <a:pt x="3511" y="1074"/>
                  </a:lnTo>
                  <a:lnTo>
                    <a:pt x="3514" y="1067"/>
                  </a:lnTo>
                  <a:lnTo>
                    <a:pt x="3516" y="1059"/>
                  </a:lnTo>
                  <a:lnTo>
                    <a:pt x="3519" y="1051"/>
                  </a:lnTo>
                  <a:lnTo>
                    <a:pt x="3519" y="1037"/>
                  </a:lnTo>
                  <a:lnTo>
                    <a:pt x="3519" y="1028"/>
                  </a:lnTo>
                  <a:lnTo>
                    <a:pt x="3522" y="1014"/>
                  </a:lnTo>
                  <a:lnTo>
                    <a:pt x="3522" y="999"/>
                  </a:lnTo>
                  <a:lnTo>
                    <a:pt x="3524" y="986"/>
                  </a:lnTo>
                  <a:lnTo>
                    <a:pt x="3527" y="972"/>
                  </a:lnTo>
                  <a:lnTo>
                    <a:pt x="3529" y="960"/>
                  </a:lnTo>
                  <a:lnTo>
                    <a:pt x="3532" y="949"/>
                  </a:lnTo>
                  <a:lnTo>
                    <a:pt x="3532" y="939"/>
                  </a:lnTo>
                  <a:lnTo>
                    <a:pt x="3532" y="932"/>
                  </a:lnTo>
                  <a:lnTo>
                    <a:pt x="3537" y="921"/>
                  </a:lnTo>
                  <a:lnTo>
                    <a:pt x="3539" y="913"/>
                  </a:lnTo>
                  <a:lnTo>
                    <a:pt x="3543" y="903"/>
                  </a:lnTo>
                  <a:lnTo>
                    <a:pt x="3548" y="895"/>
                  </a:lnTo>
                  <a:lnTo>
                    <a:pt x="3553" y="887"/>
                  </a:lnTo>
                  <a:lnTo>
                    <a:pt x="3559" y="879"/>
                  </a:lnTo>
                  <a:lnTo>
                    <a:pt x="3559" y="872"/>
                  </a:lnTo>
                  <a:lnTo>
                    <a:pt x="3561" y="867"/>
                  </a:lnTo>
                  <a:lnTo>
                    <a:pt x="3559" y="861"/>
                  </a:lnTo>
                  <a:lnTo>
                    <a:pt x="3559" y="856"/>
                  </a:lnTo>
                  <a:lnTo>
                    <a:pt x="3556" y="856"/>
                  </a:lnTo>
                  <a:lnTo>
                    <a:pt x="3551" y="856"/>
                  </a:lnTo>
                  <a:lnTo>
                    <a:pt x="3546" y="856"/>
                  </a:lnTo>
                  <a:lnTo>
                    <a:pt x="3541" y="859"/>
                  </a:lnTo>
                  <a:lnTo>
                    <a:pt x="3537" y="864"/>
                  </a:lnTo>
                  <a:lnTo>
                    <a:pt x="3532" y="870"/>
                  </a:lnTo>
                  <a:lnTo>
                    <a:pt x="3532" y="872"/>
                  </a:lnTo>
                  <a:lnTo>
                    <a:pt x="3529" y="874"/>
                  </a:lnTo>
                  <a:lnTo>
                    <a:pt x="3532" y="879"/>
                  </a:lnTo>
                  <a:lnTo>
                    <a:pt x="3532" y="882"/>
                  </a:lnTo>
                  <a:lnTo>
                    <a:pt x="3532" y="884"/>
                  </a:lnTo>
                  <a:lnTo>
                    <a:pt x="3529" y="887"/>
                  </a:lnTo>
                  <a:lnTo>
                    <a:pt x="3524" y="890"/>
                  </a:lnTo>
                  <a:lnTo>
                    <a:pt x="3519" y="895"/>
                  </a:lnTo>
                  <a:lnTo>
                    <a:pt x="3514" y="898"/>
                  </a:lnTo>
                  <a:lnTo>
                    <a:pt x="3511" y="898"/>
                  </a:lnTo>
                  <a:lnTo>
                    <a:pt x="3510" y="901"/>
                  </a:lnTo>
                  <a:lnTo>
                    <a:pt x="3507" y="903"/>
                  </a:lnTo>
                  <a:lnTo>
                    <a:pt x="3505" y="907"/>
                  </a:lnTo>
                  <a:lnTo>
                    <a:pt x="3505" y="913"/>
                  </a:lnTo>
                  <a:lnTo>
                    <a:pt x="3505" y="924"/>
                  </a:lnTo>
                  <a:lnTo>
                    <a:pt x="3502" y="932"/>
                  </a:lnTo>
                  <a:lnTo>
                    <a:pt x="3500" y="934"/>
                  </a:lnTo>
                  <a:lnTo>
                    <a:pt x="3495" y="937"/>
                  </a:lnTo>
                  <a:lnTo>
                    <a:pt x="3490" y="934"/>
                  </a:lnTo>
                  <a:lnTo>
                    <a:pt x="3484" y="929"/>
                  </a:lnTo>
                  <a:lnTo>
                    <a:pt x="3482" y="924"/>
                  </a:lnTo>
                  <a:lnTo>
                    <a:pt x="3479" y="916"/>
                  </a:lnTo>
                  <a:lnTo>
                    <a:pt x="3479" y="910"/>
                  </a:lnTo>
                  <a:lnTo>
                    <a:pt x="3482" y="903"/>
                  </a:lnTo>
                  <a:lnTo>
                    <a:pt x="3487" y="895"/>
                  </a:lnTo>
                  <a:lnTo>
                    <a:pt x="3492" y="884"/>
                  </a:lnTo>
                  <a:lnTo>
                    <a:pt x="3497" y="876"/>
                  </a:lnTo>
                  <a:lnTo>
                    <a:pt x="3505" y="870"/>
                  </a:lnTo>
                  <a:lnTo>
                    <a:pt x="3510" y="859"/>
                  </a:lnTo>
                  <a:lnTo>
                    <a:pt x="3516" y="851"/>
                  </a:lnTo>
                  <a:lnTo>
                    <a:pt x="3522" y="843"/>
                  </a:lnTo>
                  <a:lnTo>
                    <a:pt x="3524" y="836"/>
                  </a:lnTo>
                  <a:lnTo>
                    <a:pt x="3527" y="830"/>
                  </a:lnTo>
                  <a:lnTo>
                    <a:pt x="3527" y="825"/>
                  </a:lnTo>
                  <a:lnTo>
                    <a:pt x="3527" y="820"/>
                  </a:lnTo>
                  <a:lnTo>
                    <a:pt x="3529" y="817"/>
                  </a:lnTo>
                  <a:lnTo>
                    <a:pt x="3529" y="811"/>
                  </a:lnTo>
                  <a:lnTo>
                    <a:pt x="3532" y="807"/>
                  </a:lnTo>
                  <a:lnTo>
                    <a:pt x="3534" y="802"/>
                  </a:lnTo>
                  <a:lnTo>
                    <a:pt x="3539" y="794"/>
                  </a:lnTo>
                  <a:lnTo>
                    <a:pt x="3543" y="788"/>
                  </a:lnTo>
                  <a:lnTo>
                    <a:pt x="3546" y="780"/>
                  </a:lnTo>
                  <a:lnTo>
                    <a:pt x="3551" y="776"/>
                  </a:lnTo>
                  <a:lnTo>
                    <a:pt x="3556" y="771"/>
                  </a:lnTo>
                  <a:lnTo>
                    <a:pt x="3561" y="768"/>
                  </a:lnTo>
                  <a:lnTo>
                    <a:pt x="3569" y="765"/>
                  </a:lnTo>
                  <a:lnTo>
                    <a:pt x="3575" y="765"/>
                  </a:lnTo>
                  <a:lnTo>
                    <a:pt x="3583" y="765"/>
                  </a:lnTo>
                  <a:lnTo>
                    <a:pt x="3590" y="765"/>
                  </a:lnTo>
                  <a:lnTo>
                    <a:pt x="3596" y="763"/>
                  </a:lnTo>
                  <a:lnTo>
                    <a:pt x="3602" y="763"/>
                  </a:lnTo>
                  <a:lnTo>
                    <a:pt x="3607" y="760"/>
                  </a:lnTo>
                  <a:lnTo>
                    <a:pt x="3612" y="757"/>
                  </a:lnTo>
                  <a:lnTo>
                    <a:pt x="3620" y="755"/>
                  </a:lnTo>
                  <a:lnTo>
                    <a:pt x="3622" y="747"/>
                  </a:lnTo>
                  <a:lnTo>
                    <a:pt x="3630" y="742"/>
                  </a:lnTo>
                  <a:lnTo>
                    <a:pt x="3636" y="737"/>
                  </a:lnTo>
                  <a:lnTo>
                    <a:pt x="3647" y="732"/>
                  </a:lnTo>
                  <a:lnTo>
                    <a:pt x="3657" y="729"/>
                  </a:lnTo>
                  <a:lnTo>
                    <a:pt x="3668" y="724"/>
                  </a:lnTo>
                  <a:lnTo>
                    <a:pt x="3679" y="721"/>
                  </a:lnTo>
                  <a:lnTo>
                    <a:pt x="3689" y="715"/>
                  </a:lnTo>
                  <a:lnTo>
                    <a:pt x="3695" y="713"/>
                  </a:lnTo>
                  <a:lnTo>
                    <a:pt x="3700" y="709"/>
                  </a:lnTo>
                  <a:lnTo>
                    <a:pt x="3708" y="703"/>
                  </a:lnTo>
                  <a:lnTo>
                    <a:pt x="3713" y="701"/>
                  </a:lnTo>
                  <a:lnTo>
                    <a:pt x="3718" y="701"/>
                  </a:lnTo>
                  <a:lnTo>
                    <a:pt x="3722" y="701"/>
                  </a:lnTo>
                  <a:lnTo>
                    <a:pt x="3727" y="703"/>
                  </a:lnTo>
                  <a:lnTo>
                    <a:pt x="3732" y="706"/>
                  </a:lnTo>
                  <a:lnTo>
                    <a:pt x="3735" y="713"/>
                  </a:lnTo>
                  <a:lnTo>
                    <a:pt x="3740" y="718"/>
                  </a:lnTo>
                  <a:lnTo>
                    <a:pt x="3748" y="724"/>
                  </a:lnTo>
                  <a:lnTo>
                    <a:pt x="3754" y="726"/>
                  </a:lnTo>
                  <a:lnTo>
                    <a:pt x="3762" y="726"/>
                  </a:lnTo>
                  <a:lnTo>
                    <a:pt x="3769" y="726"/>
                  </a:lnTo>
                  <a:lnTo>
                    <a:pt x="3779" y="724"/>
                  </a:lnTo>
                  <a:lnTo>
                    <a:pt x="3788" y="721"/>
                  </a:lnTo>
                  <a:lnTo>
                    <a:pt x="3801" y="715"/>
                  </a:lnTo>
                  <a:lnTo>
                    <a:pt x="3809" y="711"/>
                  </a:lnTo>
                  <a:lnTo>
                    <a:pt x="3815" y="706"/>
                  </a:lnTo>
                  <a:lnTo>
                    <a:pt x="3820" y="703"/>
                  </a:lnTo>
                  <a:lnTo>
                    <a:pt x="3820" y="701"/>
                  </a:lnTo>
                  <a:lnTo>
                    <a:pt x="3823" y="701"/>
                  </a:lnTo>
                  <a:lnTo>
                    <a:pt x="3820" y="698"/>
                  </a:lnTo>
                  <a:lnTo>
                    <a:pt x="3820" y="695"/>
                  </a:lnTo>
                  <a:lnTo>
                    <a:pt x="3818" y="692"/>
                  </a:lnTo>
                  <a:lnTo>
                    <a:pt x="3815" y="687"/>
                  </a:lnTo>
                  <a:lnTo>
                    <a:pt x="3814" y="682"/>
                  </a:lnTo>
                  <a:lnTo>
                    <a:pt x="3809" y="678"/>
                  </a:lnTo>
                  <a:lnTo>
                    <a:pt x="3806" y="672"/>
                  </a:lnTo>
                  <a:lnTo>
                    <a:pt x="3806" y="669"/>
                  </a:lnTo>
                  <a:lnTo>
                    <a:pt x="3804" y="664"/>
                  </a:lnTo>
                  <a:lnTo>
                    <a:pt x="3801" y="661"/>
                  </a:lnTo>
                  <a:lnTo>
                    <a:pt x="3796" y="659"/>
                  </a:lnTo>
                  <a:lnTo>
                    <a:pt x="3788" y="659"/>
                  </a:lnTo>
                  <a:lnTo>
                    <a:pt x="3779" y="656"/>
                  </a:lnTo>
                  <a:lnTo>
                    <a:pt x="3769" y="653"/>
                  </a:lnTo>
                  <a:lnTo>
                    <a:pt x="3759" y="653"/>
                  </a:lnTo>
                  <a:lnTo>
                    <a:pt x="3754" y="656"/>
                  </a:lnTo>
                  <a:lnTo>
                    <a:pt x="3750" y="656"/>
                  </a:lnTo>
                  <a:lnTo>
                    <a:pt x="3745" y="656"/>
                  </a:lnTo>
                  <a:lnTo>
                    <a:pt x="3742" y="656"/>
                  </a:lnTo>
                  <a:lnTo>
                    <a:pt x="3737" y="650"/>
                  </a:lnTo>
                  <a:lnTo>
                    <a:pt x="3732" y="646"/>
                  </a:lnTo>
                  <a:lnTo>
                    <a:pt x="3727" y="638"/>
                  </a:lnTo>
                  <a:lnTo>
                    <a:pt x="3725" y="633"/>
                  </a:lnTo>
                  <a:lnTo>
                    <a:pt x="3721" y="627"/>
                  </a:lnTo>
                  <a:lnTo>
                    <a:pt x="3716" y="625"/>
                  </a:lnTo>
                  <a:lnTo>
                    <a:pt x="3708" y="625"/>
                  </a:lnTo>
                  <a:lnTo>
                    <a:pt x="3695" y="622"/>
                  </a:lnTo>
                  <a:lnTo>
                    <a:pt x="3684" y="622"/>
                  </a:lnTo>
                  <a:lnTo>
                    <a:pt x="3663" y="622"/>
                  </a:lnTo>
                  <a:lnTo>
                    <a:pt x="3644" y="625"/>
                  </a:lnTo>
                  <a:lnTo>
                    <a:pt x="3627" y="630"/>
                  </a:lnTo>
                  <a:lnTo>
                    <a:pt x="3612" y="636"/>
                  </a:lnTo>
                  <a:lnTo>
                    <a:pt x="3601" y="644"/>
                  </a:lnTo>
                  <a:lnTo>
                    <a:pt x="3588" y="650"/>
                  </a:lnTo>
                  <a:lnTo>
                    <a:pt x="3578" y="659"/>
                  </a:lnTo>
                  <a:lnTo>
                    <a:pt x="3569" y="664"/>
                  </a:lnTo>
                  <a:lnTo>
                    <a:pt x="3559" y="667"/>
                  </a:lnTo>
                  <a:lnTo>
                    <a:pt x="3551" y="667"/>
                  </a:lnTo>
                  <a:lnTo>
                    <a:pt x="3543" y="669"/>
                  </a:lnTo>
                  <a:lnTo>
                    <a:pt x="3539" y="667"/>
                  </a:lnTo>
                  <a:lnTo>
                    <a:pt x="3532" y="664"/>
                  </a:lnTo>
                  <a:lnTo>
                    <a:pt x="3522" y="659"/>
                  </a:lnTo>
                  <a:lnTo>
                    <a:pt x="3510" y="650"/>
                  </a:lnTo>
                  <a:lnTo>
                    <a:pt x="3492" y="638"/>
                  </a:lnTo>
                  <a:lnTo>
                    <a:pt x="3473" y="617"/>
                  </a:lnTo>
                  <a:lnTo>
                    <a:pt x="3455" y="599"/>
                  </a:lnTo>
                  <a:lnTo>
                    <a:pt x="3446" y="586"/>
                  </a:lnTo>
                  <a:lnTo>
                    <a:pt x="3444" y="576"/>
                  </a:lnTo>
                  <a:lnTo>
                    <a:pt x="3444" y="571"/>
                  </a:lnTo>
                  <a:lnTo>
                    <a:pt x="3450" y="565"/>
                  </a:lnTo>
                  <a:lnTo>
                    <a:pt x="3455" y="560"/>
                  </a:lnTo>
                  <a:lnTo>
                    <a:pt x="3463" y="552"/>
                  </a:lnTo>
                  <a:lnTo>
                    <a:pt x="3468" y="542"/>
                  </a:lnTo>
                  <a:lnTo>
                    <a:pt x="3470" y="526"/>
                  </a:lnTo>
                  <a:lnTo>
                    <a:pt x="3470" y="517"/>
                  </a:lnTo>
                  <a:lnTo>
                    <a:pt x="3470" y="511"/>
                  </a:lnTo>
                  <a:lnTo>
                    <a:pt x="3465" y="506"/>
                  </a:lnTo>
                  <a:lnTo>
                    <a:pt x="3460" y="506"/>
                  </a:lnTo>
                  <a:lnTo>
                    <a:pt x="3455" y="508"/>
                  </a:lnTo>
                  <a:lnTo>
                    <a:pt x="3449" y="511"/>
                  </a:lnTo>
                  <a:lnTo>
                    <a:pt x="3439" y="517"/>
                  </a:lnTo>
                  <a:lnTo>
                    <a:pt x="3421" y="531"/>
                  </a:lnTo>
                  <a:lnTo>
                    <a:pt x="3404" y="550"/>
                  </a:lnTo>
                  <a:lnTo>
                    <a:pt x="3387" y="565"/>
                  </a:lnTo>
                  <a:lnTo>
                    <a:pt x="3375" y="579"/>
                  </a:lnTo>
                  <a:lnTo>
                    <a:pt x="3364" y="588"/>
                  </a:lnTo>
                  <a:lnTo>
                    <a:pt x="3356" y="599"/>
                  </a:lnTo>
                  <a:lnTo>
                    <a:pt x="3343" y="607"/>
                  </a:lnTo>
                  <a:lnTo>
                    <a:pt x="3327" y="617"/>
                  </a:lnTo>
                  <a:lnTo>
                    <a:pt x="3316" y="625"/>
                  </a:lnTo>
                  <a:lnTo>
                    <a:pt x="3303" y="630"/>
                  </a:lnTo>
                  <a:lnTo>
                    <a:pt x="3292" y="638"/>
                  </a:lnTo>
                  <a:lnTo>
                    <a:pt x="3279" y="646"/>
                  </a:lnTo>
                  <a:lnTo>
                    <a:pt x="3269" y="650"/>
                  </a:lnTo>
                  <a:lnTo>
                    <a:pt x="3260" y="659"/>
                  </a:lnTo>
                  <a:lnTo>
                    <a:pt x="3255" y="664"/>
                  </a:lnTo>
                  <a:lnTo>
                    <a:pt x="3250" y="669"/>
                  </a:lnTo>
                  <a:lnTo>
                    <a:pt x="3247" y="675"/>
                  </a:lnTo>
                  <a:lnTo>
                    <a:pt x="3244" y="680"/>
                  </a:lnTo>
                  <a:lnTo>
                    <a:pt x="3242" y="682"/>
                  </a:lnTo>
                  <a:lnTo>
                    <a:pt x="3239" y="680"/>
                  </a:lnTo>
                  <a:lnTo>
                    <a:pt x="3237" y="680"/>
                  </a:lnTo>
                  <a:lnTo>
                    <a:pt x="3233" y="678"/>
                  </a:lnTo>
                  <a:lnTo>
                    <a:pt x="3225" y="675"/>
                  </a:lnTo>
                  <a:lnTo>
                    <a:pt x="3218" y="672"/>
                  </a:lnTo>
                  <a:lnTo>
                    <a:pt x="3207" y="669"/>
                  </a:lnTo>
                  <a:lnTo>
                    <a:pt x="3204" y="667"/>
                  </a:lnTo>
                  <a:lnTo>
                    <a:pt x="3198" y="667"/>
                  </a:lnTo>
                  <a:lnTo>
                    <a:pt x="3196" y="664"/>
                  </a:lnTo>
                  <a:lnTo>
                    <a:pt x="3193" y="667"/>
                  </a:lnTo>
                  <a:lnTo>
                    <a:pt x="3191" y="667"/>
                  </a:lnTo>
                  <a:lnTo>
                    <a:pt x="3193" y="667"/>
                  </a:lnTo>
                  <a:lnTo>
                    <a:pt x="3196" y="667"/>
                  </a:lnTo>
                  <a:lnTo>
                    <a:pt x="3196" y="664"/>
                  </a:lnTo>
                  <a:lnTo>
                    <a:pt x="3198" y="661"/>
                  </a:lnTo>
                  <a:lnTo>
                    <a:pt x="3198" y="656"/>
                  </a:lnTo>
                  <a:lnTo>
                    <a:pt x="3198" y="650"/>
                  </a:lnTo>
                  <a:lnTo>
                    <a:pt x="3196" y="646"/>
                  </a:lnTo>
                  <a:lnTo>
                    <a:pt x="3193" y="638"/>
                  </a:lnTo>
                  <a:lnTo>
                    <a:pt x="3191" y="633"/>
                  </a:lnTo>
                  <a:lnTo>
                    <a:pt x="3186" y="630"/>
                  </a:lnTo>
                  <a:lnTo>
                    <a:pt x="3181" y="627"/>
                  </a:lnTo>
                  <a:lnTo>
                    <a:pt x="3174" y="630"/>
                  </a:lnTo>
                  <a:lnTo>
                    <a:pt x="3169" y="633"/>
                  </a:lnTo>
                  <a:lnTo>
                    <a:pt x="3161" y="638"/>
                  </a:lnTo>
                  <a:lnTo>
                    <a:pt x="3156" y="646"/>
                  </a:lnTo>
                  <a:lnTo>
                    <a:pt x="3151" y="650"/>
                  </a:lnTo>
                  <a:lnTo>
                    <a:pt x="3146" y="656"/>
                  </a:lnTo>
                  <a:lnTo>
                    <a:pt x="3145" y="656"/>
                  </a:lnTo>
                  <a:lnTo>
                    <a:pt x="3142" y="659"/>
                  </a:lnTo>
                  <a:lnTo>
                    <a:pt x="3140" y="659"/>
                  </a:lnTo>
                  <a:lnTo>
                    <a:pt x="3137" y="659"/>
                  </a:lnTo>
                  <a:lnTo>
                    <a:pt x="3132" y="661"/>
                  </a:lnTo>
                  <a:lnTo>
                    <a:pt x="3124" y="667"/>
                  </a:lnTo>
                  <a:lnTo>
                    <a:pt x="3119" y="672"/>
                  </a:lnTo>
                  <a:lnTo>
                    <a:pt x="3114" y="678"/>
                  </a:lnTo>
                  <a:lnTo>
                    <a:pt x="3113" y="680"/>
                  </a:lnTo>
                  <a:lnTo>
                    <a:pt x="3110" y="682"/>
                  </a:lnTo>
                  <a:lnTo>
                    <a:pt x="3105" y="684"/>
                  </a:lnTo>
                  <a:lnTo>
                    <a:pt x="3100" y="687"/>
                  </a:lnTo>
                  <a:lnTo>
                    <a:pt x="3095" y="687"/>
                  </a:lnTo>
                  <a:lnTo>
                    <a:pt x="3085" y="687"/>
                  </a:lnTo>
                  <a:lnTo>
                    <a:pt x="3076" y="687"/>
                  </a:lnTo>
                  <a:lnTo>
                    <a:pt x="3068" y="687"/>
                  </a:lnTo>
                  <a:lnTo>
                    <a:pt x="3063" y="684"/>
                  </a:lnTo>
                  <a:lnTo>
                    <a:pt x="3061" y="684"/>
                  </a:lnTo>
                  <a:lnTo>
                    <a:pt x="3058" y="684"/>
                  </a:lnTo>
                  <a:lnTo>
                    <a:pt x="3058" y="682"/>
                  </a:lnTo>
                  <a:lnTo>
                    <a:pt x="3061" y="680"/>
                  </a:lnTo>
                  <a:lnTo>
                    <a:pt x="3066" y="675"/>
                  </a:lnTo>
                  <a:lnTo>
                    <a:pt x="3071" y="667"/>
                  </a:lnTo>
                  <a:lnTo>
                    <a:pt x="3081" y="656"/>
                  </a:lnTo>
                  <a:lnTo>
                    <a:pt x="3090" y="646"/>
                  </a:lnTo>
                  <a:lnTo>
                    <a:pt x="3100" y="633"/>
                  </a:lnTo>
                  <a:lnTo>
                    <a:pt x="3110" y="619"/>
                  </a:lnTo>
                  <a:lnTo>
                    <a:pt x="3119" y="607"/>
                  </a:lnTo>
                  <a:lnTo>
                    <a:pt x="3132" y="594"/>
                  </a:lnTo>
                  <a:lnTo>
                    <a:pt x="3145" y="579"/>
                  </a:lnTo>
                  <a:lnTo>
                    <a:pt x="3159" y="563"/>
                  </a:lnTo>
                  <a:lnTo>
                    <a:pt x="3174" y="548"/>
                  </a:lnTo>
                  <a:lnTo>
                    <a:pt x="3188" y="534"/>
                  </a:lnTo>
                  <a:lnTo>
                    <a:pt x="3204" y="521"/>
                  </a:lnTo>
                  <a:lnTo>
                    <a:pt x="3218" y="514"/>
                  </a:lnTo>
                  <a:lnTo>
                    <a:pt x="3228" y="508"/>
                  </a:lnTo>
                  <a:lnTo>
                    <a:pt x="3237" y="506"/>
                  </a:lnTo>
                  <a:lnTo>
                    <a:pt x="3247" y="500"/>
                  </a:lnTo>
                  <a:lnTo>
                    <a:pt x="3260" y="492"/>
                  </a:lnTo>
                  <a:lnTo>
                    <a:pt x="3266" y="485"/>
                  </a:lnTo>
                  <a:lnTo>
                    <a:pt x="3276" y="480"/>
                  </a:lnTo>
                  <a:lnTo>
                    <a:pt x="3284" y="472"/>
                  </a:lnTo>
                  <a:lnTo>
                    <a:pt x="3287" y="469"/>
                  </a:lnTo>
                  <a:lnTo>
                    <a:pt x="3289" y="467"/>
                  </a:lnTo>
                  <a:lnTo>
                    <a:pt x="3287" y="467"/>
                  </a:lnTo>
                  <a:lnTo>
                    <a:pt x="3279" y="467"/>
                  </a:lnTo>
                  <a:lnTo>
                    <a:pt x="3266" y="469"/>
                  </a:lnTo>
                  <a:lnTo>
                    <a:pt x="3255" y="469"/>
                  </a:lnTo>
                  <a:lnTo>
                    <a:pt x="3239" y="472"/>
                  </a:lnTo>
                  <a:lnTo>
                    <a:pt x="3225" y="472"/>
                  </a:lnTo>
                  <a:lnTo>
                    <a:pt x="3210" y="469"/>
                  </a:lnTo>
                  <a:lnTo>
                    <a:pt x="3196" y="467"/>
                  </a:lnTo>
                  <a:lnTo>
                    <a:pt x="3186" y="464"/>
                  </a:lnTo>
                  <a:lnTo>
                    <a:pt x="3178" y="461"/>
                  </a:lnTo>
                  <a:lnTo>
                    <a:pt x="3174" y="458"/>
                  </a:lnTo>
                  <a:lnTo>
                    <a:pt x="3167" y="458"/>
                  </a:lnTo>
                  <a:lnTo>
                    <a:pt x="3161" y="458"/>
                  </a:lnTo>
                  <a:lnTo>
                    <a:pt x="3156" y="461"/>
                  </a:lnTo>
                  <a:lnTo>
                    <a:pt x="3149" y="464"/>
                  </a:lnTo>
                  <a:lnTo>
                    <a:pt x="3142" y="467"/>
                  </a:lnTo>
                  <a:lnTo>
                    <a:pt x="3132" y="469"/>
                  </a:lnTo>
                  <a:lnTo>
                    <a:pt x="3124" y="472"/>
                  </a:lnTo>
                  <a:lnTo>
                    <a:pt x="3117" y="472"/>
                  </a:lnTo>
                  <a:lnTo>
                    <a:pt x="3113" y="469"/>
                  </a:lnTo>
                  <a:lnTo>
                    <a:pt x="3108" y="467"/>
                  </a:lnTo>
                  <a:lnTo>
                    <a:pt x="3100" y="464"/>
                  </a:lnTo>
                  <a:lnTo>
                    <a:pt x="3092" y="456"/>
                  </a:lnTo>
                  <a:lnTo>
                    <a:pt x="3085" y="452"/>
                  </a:lnTo>
                  <a:lnTo>
                    <a:pt x="3078" y="444"/>
                  </a:lnTo>
                  <a:lnTo>
                    <a:pt x="3073" y="438"/>
                  </a:lnTo>
                  <a:lnTo>
                    <a:pt x="3071" y="435"/>
                  </a:lnTo>
                  <a:lnTo>
                    <a:pt x="3071" y="433"/>
                  </a:lnTo>
                  <a:lnTo>
                    <a:pt x="3068" y="433"/>
                  </a:lnTo>
                  <a:lnTo>
                    <a:pt x="3066" y="433"/>
                  </a:lnTo>
                  <a:lnTo>
                    <a:pt x="3058" y="433"/>
                  </a:lnTo>
                  <a:lnTo>
                    <a:pt x="3049" y="433"/>
                  </a:lnTo>
                  <a:lnTo>
                    <a:pt x="3036" y="433"/>
                  </a:lnTo>
                  <a:lnTo>
                    <a:pt x="3029" y="435"/>
                  </a:lnTo>
                  <a:lnTo>
                    <a:pt x="3024" y="435"/>
                  </a:lnTo>
                  <a:lnTo>
                    <a:pt x="3022" y="433"/>
                  </a:lnTo>
                  <a:lnTo>
                    <a:pt x="3020" y="430"/>
                  </a:lnTo>
                  <a:lnTo>
                    <a:pt x="3017" y="427"/>
                  </a:lnTo>
                  <a:lnTo>
                    <a:pt x="3015" y="421"/>
                  </a:lnTo>
                  <a:lnTo>
                    <a:pt x="3007" y="412"/>
                  </a:lnTo>
                  <a:lnTo>
                    <a:pt x="3004" y="410"/>
                  </a:lnTo>
                  <a:lnTo>
                    <a:pt x="2999" y="407"/>
                  </a:lnTo>
                  <a:lnTo>
                    <a:pt x="2993" y="404"/>
                  </a:lnTo>
                  <a:lnTo>
                    <a:pt x="2985" y="404"/>
                  </a:lnTo>
                  <a:lnTo>
                    <a:pt x="2975" y="404"/>
                  </a:lnTo>
                  <a:lnTo>
                    <a:pt x="2965" y="407"/>
                  </a:lnTo>
                  <a:lnTo>
                    <a:pt x="2956" y="410"/>
                  </a:lnTo>
                  <a:lnTo>
                    <a:pt x="2946" y="412"/>
                  </a:lnTo>
                  <a:lnTo>
                    <a:pt x="2938" y="415"/>
                  </a:lnTo>
                  <a:lnTo>
                    <a:pt x="2932" y="421"/>
                  </a:lnTo>
                  <a:lnTo>
                    <a:pt x="2927" y="422"/>
                  </a:lnTo>
                  <a:lnTo>
                    <a:pt x="2919" y="422"/>
                  </a:lnTo>
                  <a:lnTo>
                    <a:pt x="2914" y="422"/>
                  </a:lnTo>
                  <a:lnTo>
                    <a:pt x="2906" y="421"/>
                  </a:lnTo>
                  <a:lnTo>
                    <a:pt x="2897" y="415"/>
                  </a:lnTo>
                  <a:lnTo>
                    <a:pt x="2884" y="407"/>
                  </a:lnTo>
                  <a:lnTo>
                    <a:pt x="2874" y="399"/>
                  </a:lnTo>
                  <a:lnTo>
                    <a:pt x="2865" y="396"/>
                  </a:lnTo>
                  <a:lnTo>
                    <a:pt x="2858" y="396"/>
                  </a:lnTo>
                  <a:lnTo>
                    <a:pt x="2850" y="394"/>
                  </a:lnTo>
                  <a:lnTo>
                    <a:pt x="2847" y="394"/>
                  </a:lnTo>
                  <a:lnTo>
                    <a:pt x="2845" y="387"/>
                  </a:lnTo>
                  <a:lnTo>
                    <a:pt x="2842" y="376"/>
                  </a:lnTo>
                  <a:lnTo>
                    <a:pt x="2841" y="356"/>
                  </a:lnTo>
                  <a:lnTo>
                    <a:pt x="2836" y="339"/>
                  </a:lnTo>
                  <a:lnTo>
                    <a:pt x="2828" y="325"/>
                  </a:lnTo>
                  <a:lnTo>
                    <a:pt x="2818" y="314"/>
                  </a:lnTo>
                  <a:lnTo>
                    <a:pt x="2809" y="308"/>
                  </a:lnTo>
                  <a:lnTo>
                    <a:pt x="2799" y="306"/>
                  </a:lnTo>
                  <a:lnTo>
                    <a:pt x="2789" y="308"/>
                  </a:lnTo>
                  <a:lnTo>
                    <a:pt x="2786" y="314"/>
                  </a:lnTo>
                  <a:lnTo>
                    <a:pt x="2781" y="319"/>
                  </a:lnTo>
                  <a:lnTo>
                    <a:pt x="2780" y="325"/>
                  </a:lnTo>
                  <a:lnTo>
                    <a:pt x="2780" y="334"/>
                  </a:lnTo>
                  <a:lnTo>
                    <a:pt x="2777" y="339"/>
                  </a:lnTo>
                  <a:lnTo>
                    <a:pt x="2777" y="345"/>
                  </a:lnTo>
                  <a:lnTo>
                    <a:pt x="2775" y="348"/>
                  </a:lnTo>
                  <a:lnTo>
                    <a:pt x="2748" y="348"/>
                  </a:lnTo>
                  <a:lnTo>
                    <a:pt x="2676" y="350"/>
                  </a:lnTo>
                  <a:lnTo>
                    <a:pt x="2561" y="353"/>
                  </a:lnTo>
                  <a:lnTo>
                    <a:pt x="2407" y="350"/>
                  </a:lnTo>
                  <a:lnTo>
                    <a:pt x="2316" y="348"/>
                  </a:lnTo>
                  <a:lnTo>
                    <a:pt x="2220" y="342"/>
                  </a:lnTo>
                  <a:lnTo>
                    <a:pt x="2114" y="337"/>
                  </a:lnTo>
                  <a:lnTo>
                    <a:pt x="2002" y="329"/>
                  </a:lnTo>
                  <a:lnTo>
                    <a:pt x="1885" y="319"/>
                  </a:lnTo>
                  <a:lnTo>
                    <a:pt x="1759" y="306"/>
                  </a:lnTo>
                  <a:lnTo>
                    <a:pt x="1629" y="291"/>
                  </a:lnTo>
                  <a:lnTo>
                    <a:pt x="1498" y="272"/>
                  </a:lnTo>
                  <a:lnTo>
                    <a:pt x="1402" y="257"/>
                  </a:lnTo>
                  <a:lnTo>
                    <a:pt x="1309" y="238"/>
                  </a:lnTo>
                  <a:lnTo>
                    <a:pt x="1213" y="220"/>
                  </a:lnTo>
                  <a:lnTo>
                    <a:pt x="1122" y="196"/>
                  </a:lnTo>
                  <a:lnTo>
                    <a:pt x="944" y="153"/>
                  </a:lnTo>
                  <a:lnTo>
                    <a:pt x="784" y="108"/>
                  </a:lnTo>
                  <a:lnTo>
                    <a:pt x="645" y="66"/>
                  </a:lnTo>
                  <a:lnTo>
                    <a:pt x="539" y="34"/>
                  </a:lnTo>
                  <a:lnTo>
                    <a:pt x="469" y="9"/>
                  </a:lnTo>
                  <a:lnTo>
                    <a:pt x="443" y="0"/>
                  </a:lnTo>
                  <a:lnTo>
                    <a:pt x="446" y="1"/>
                  </a:lnTo>
                  <a:lnTo>
                    <a:pt x="446" y="9"/>
                  </a:lnTo>
                  <a:lnTo>
                    <a:pt x="448" y="18"/>
                  </a:lnTo>
                  <a:lnTo>
                    <a:pt x="451" y="31"/>
                  </a:lnTo>
                  <a:lnTo>
                    <a:pt x="453" y="43"/>
                  </a:lnTo>
                  <a:lnTo>
                    <a:pt x="453" y="54"/>
                  </a:lnTo>
                  <a:lnTo>
                    <a:pt x="451" y="65"/>
                  </a:lnTo>
                  <a:lnTo>
                    <a:pt x="448" y="74"/>
                  </a:lnTo>
                  <a:lnTo>
                    <a:pt x="446" y="82"/>
                  </a:lnTo>
                  <a:lnTo>
                    <a:pt x="443" y="93"/>
                  </a:lnTo>
                  <a:lnTo>
                    <a:pt x="443" y="103"/>
                  </a:lnTo>
                  <a:lnTo>
                    <a:pt x="443" y="114"/>
                  </a:lnTo>
                  <a:lnTo>
                    <a:pt x="443" y="127"/>
                  </a:lnTo>
                  <a:lnTo>
                    <a:pt x="443" y="134"/>
                  </a:lnTo>
                  <a:lnTo>
                    <a:pt x="443" y="145"/>
                  </a:lnTo>
                  <a:lnTo>
                    <a:pt x="441" y="150"/>
                  </a:lnTo>
                  <a:lnTo>
                    <a:pt x="441" y="153"/>
                  </a:lnTo>
                  <a:lnTo>
                    <a:pt x="439" y="158"/>
                  </a:lnTo>
                  <a:lnTo>
                    <a:pt x="439" y="161"/>
                  </a:lnTo>
                  <a:lnTo>
                    <a:pt x="439" y="164"/>
                  </a:lnTo>
                  <a:lnTo>
                    <a:pt x="441" y="168"/>
                  </a:lnTo>
                  <a:lnTo>
                    <a:pt x="441" y="170"/>
                  </a:lnTo>
                  <a:lnTo>
                    <a:pt x="443" y="173"/>
                  </a:lnTo>
                  <a:lnTo>
                    <a:pt x="446" y="176"/>
                  </a:lnTo>
                  <a:lnTo>
                    <a:pt x="448" y="181"/>
                  </a:lnTo>
                  <a:lnTo>
                    <a:pt x="451" y="184"/>
                  </a:lnTo>
                  <a:lnTo>
                    <a:pt x="451" y="189"/>
                  </a:lnTo>
                  <a:lnTo>
                    <a:pt x="451" y="196"/>
                  </a:lnTo>
                  <a:lnTo>
                    <a:pt x="451" y="202"/>
                  </a:lnTo>
                  <a:lnTo>
                    <a:pt x="448" y="207"/>
                  </a:lnTo>
                  <a:lnTo>
                    <a:pt x="446" y="212"/>
                  </a:lnTo>
                  <a:lnTo>
                    <a:pt x="441" y="218"/>
                  </a:lnTo>
                  <a:lnTo>
                    <a:pt x="437" y="220"/>
                  </a:lnTo>
                  <a:lnTo>
                    <a:pt x="434" y="226"/>
                  </a:lnTo>
                  <a:lnTo>
                    <a:pt x="429" y="227"/>
                  </a:lnTo>
                  <a:lnTo>
                    <a:pt x="424" y="230"/>
                  </a:lnTo>
                  <a:lnTo>
                    <a:pt x="421" y="233"/>
                  </a:lnTo>
                  <a:lnTo>
                    <a:pt x="416" y="233"/>
                  </a:lnTo>
                  <a:lnTo>
                    <a:pt x="414" y="233"/>
                  </a:lnTo>
                  <a:lnTo>
                    <a:pt x="410" y="227"/>
                  </a:lnTo>
                  <a:lnTo>
                    <a:pt x="405" y="223"/>
                  </a:lnTo>
                  <a:lnTo>
                    <a:pt x="402" y="220"/>
                  </a:lnTo>
                  <a:lnTo>
                    <a:pt x="402" y="215"/>
                  </a:lnTo>
                  <a:lnTo>
                    <a:pt x="402" y="212"/>
                  </a:lnTo>
                  <a:lnTo>
                    <a:pt x="402" y="210"/>
                  </a:lnTo>
                  <a:lnTo>
                    <a:pt x="405" y="207"/>
                  </a:lnTo>
                  <a:lnTo>
                    <a:pt x="407" y="204"/>
                  </a:lnTo>
                  <a:lnTo>
                    <a:pt x="410" y="202"/>
                  </a:lnTo>
                  <a:lnTo>
                    <a:pt x="411" y="196"/>
                  </a:lnTo>
                  <a:lnTo>
                    <a:pt x="411" y="195"/>
                  </a:lnTo>
                  <a:lnTo>
                    <a:pt x="414" y="192"/>
                  </a:lnTo>
                  <a:lnTo>
                    <a:pt x="414" y="189"/>
                  </a:lnTo>
                  <a:lnTo>
                    <a:pt x="411" y="187"/>
                  </a:lnTo>
                  <a:lnTo>
                    <a:pt x="411" y="184"/>
                  </a:lnTo>
                  <a:lnTo>
                    <a:pt x="410" y="179"/>
                  </a:lnTo>
                  <a:lnTo>
                    <a:pt x="407" y="176"/>
                  </a:lnTo>
                  <a:lnTo>
                    <a:pt x="405" y="173"/>
                  </a:lnTo>
                  <a:lnTo>
                    <a:pt x="402" y="170"/>
                  </a:lnTo>
                  <a:lnTo>
                    <a:pt x="402" y="168"/>
                  </a:lnTo>
                  <a:lnTo>
                    <a:pt x="405" y="165"/>
                  </a:lnTo>
                  <a:lnTo>
                    <a:pt x="407" y="161"/>
                  </a:lnTo>
                  <a:lnTo>
                    <a:pt x="410" y="158"/>
                  </a:lnTo>
                  <a:lnTo>
                    <a:pt x="411" y="156"/>
                  </a:lnTo>
                  <a:lnTo>
                    <a:pt x="414" y="153"/>
                  </a:lnTo>
                  <a:lnTo>
                    <a:pt x="416" y="150"/>
                  </a:lnTo>
                  <a:lnTo>
                    <a:pt x="416" y="147"/>
                  </a:lnTo>
                  <a:lnTo>
                    <a:pt x="416" y="145"/>
                  </a:lnTo>
                  <a:lnTo>
                    <a:pt x="416" y="142"/>
                  </a:lnTo>
                  <a:lnTo>
                    <a:pt x="416" y="139"/>
                  </a:lnTo>
                  <a:lnTo>
                    <a:pt x="414" y="134"/>
                  </a:lnTo>
                  <a:lnTo>
                    <a:pt x="414" y="131"/>
                  </a:lnTo>
                  <a:lnTo>
                    <a:pt x="411" y="124"/>
                  </a:lnTo>
                  <a:lnTo>
                    <a:pt x="410" y="119"/>
                  </a:lnTo>
                  <a:lnTo>
                    <a:pt x="407" y="116"/>
                  </a:lnTo>
                  <a:lnTo>
                    <a:pt x="407" y="114"/>
                  </a:lnTo>
                  <a:lnTo>
                    <a:pt x="405" y="114"/>
                  </a:lnTo>
                  <a:lnTo>
                    <a:pt x="402" y="114"/>
                  </a:lnTo>
                  <a:lnTo>
                    <a:pt x="400" y="114"/>
                  </a:lnTo>
                  <a:lnTo>
                    <a:pt x="397" y="111"/>
                  </a:lnTo>
                  <a:lnTo>
                    <a:pt x="389" y="108"/>
                  </a:lnTo>
                  <a:lnTo>
                    <a:pt x="382" y="105"/>
                  </a:lnTo>
                  <a:lnTo>
                    <a:pt x="373" y="100"/>
                  </a:lnTo>
                  <a:lnTo>
                    <a:pt x="360" y="96"/>
                  </a:lnTo>
                  <a:lnTo>
                    <a:pt x="346" y="91"/>
                  </a:lnTo>
                  <a:lnTo>
                    <a:pt x="331" y="82"/>
                  </a:lnTo>
                  <a:lnTo>
                    <a:pt x="318" y="77"/>
                  </a:lnTo>
                  <a:lnTo>
                    <a:pt x="312" y="74"/>
                  </a:lnTo>
                  <a:lnTo>
                    <a:pt x="301" y="69"/>
                  </a:lnTo>
                  <a:lnTo>
                    <a:pt x="294" y="66"/>
                  </a:lnTo>
                  <a:lnTo>
                    <a:pt x="287" y="65"/>
                  </a:lnTo>
                  <a:lnTo>
                    <a:pt x="275" y="62"/>
                  </a:lnTo>
                  <a:lnTo>
                    <a:pt x="259" y="62"/>
                  </a:lnTo>
                  <a:lnTo>
                    <a:pt x="253" y="60"/>
                  </a:lnTo>
                  <a:lnTo>
                    <a:pt x="248" y="62"/>
                  </a:lnTo>
                  <a:lnTo>
                    <a:pt x="243" y="65"/>
                  </a:lnTo>
                  <a:lnTo>
                    <a:pt x="240" y="69"/>
                  </a:lnTo>
                  <a:lnTo>
                    <a:pt x="240" y="82"/>
                  </a:lnTo>
                  <a:lnTo>
                    <a:pt x="243" y="99"/>
                  </a:lnTo>
                  <a:lnTo>
                    <a:pt x="248" y="116"/>
                  </a:lnTo>
                  <a:lnTo>
                    <a:pt x="253" y="137"/>
                  </a:lnTo>
                  <a:lnTo>
                    <a:pt x="259" y="158"/>
                  </a:lnTo>
                  <a:lnTo>
                    <a:pt x="262" y="179"/>
                  </a:lnTo>
                  <a:lnTo>
                    <a:pt x="264" y="199"/>
                  </a:lnTo>
                  <a:lnTo>
                    <a:pt x="267" y="218"/>
                  </a:lnTo>
                  <a:lnTo>
                    <a:pt x="267" y="238"/>
                  </a:lnTo>
                  <a:lnTo>
                    <a:pt x="267" y="257"/>
                  </a:lnTo>
                  <a:lnTo>
                    <a:pt x="267" y="275"/>
                  </a:lnTo>
                  <a:lnTo>
                    <a:pt x="264" y="292"/>
                  </a:lnTo>
                  <a:lnTo>
                    <a:pt x="262" y="314"/>
                  </a:lnTo>
                  <a:lnTo>
                    <a:pt x="258" y="334"/>
                  </a:lnTo>
                  <a:lnTo>
                    <a:pt x="253" y="357"/>
                  </a:lnTo>
                  <a:lnTo>
                    <a:pt x="245" y="384"/>
                  </a:lnTo>
                  <a:lnTo>
                    <a:pt x="237" y="415"/>
                  </a:lnTo>
                  <a:lnTo>
                    <a:pt x="227" y="446"/>
                  </a:lnTo>
                  <a:lnTo>
                    <a:pt x="218" y="480"/>
                  </a:lnTo>
                  <a:lnTo>
                    <a:pt x="208" y="511"/>
                  </a:lnTo>
                  <a:lnTo>
                    <a:pt x="198" y="540"/>
                  </a:lnTo>
                  <a:lnTo>
                    <a:pt x="189" y="565"/>
                  </a:lnTo>
                  <a:lnTo>
                    <a:pt x="181" y="591"/>
                  </a:lnTo>
                  <a:lnTo>
                    <a:pt x="171" y="615"/>
                  </a:lnTo>
                  <a:lnTo>
                    <a:pt x="162" y="641"/>
                  </a:lnTo>
                  <a:lnTo>
                    <a:pt x="154" y="664"/>
                  </a:lnTo>
                  <a:lnTo>
                    <a:pt x="142" y="690"/>
                  </a:lnTo>
                  <a:lnTo>
                    <a:pt x="130" y="715"/>
                  </a:lnTo>
                  <a:lnTo>
                    <a:pt x="117" y="742"/>
                  </a:lnTo>
                  <a:lnTo>
                    <a:pt x="103" y="765"/>
                  </a:lnTo>
                  <a:lnTo>
                    <a:pt x="88" y="791"/>
                  </a:lnTo>
                  <a:lnTo>
                    <a:pt x="78" y="817"/>
                  </a:lnTo>
                  <a:lnTo>
                    <a:pt x="72" y="841"/>
                  </a:lnTo>
                  <a:lnTo>
                    <a:pt x="66" y="867"/>
                  </a:lnTo>
                  <a:lnTo>
                    <a:pt x="64" y="893"/>
                  </a:lnTo>
                  <a:lnTo>
                    <a:pt x="64" y="918"/>
                  </a:lnTo>
                  <a:lnTo>
                    <a:pt x="64" y="941"/>
                  </a:lnTo>
                  <a:lnTo>
                    <a:pt x="64" y="968"/>
                  </a:lnTo>
                  <a:lnTo>
                    <a:pt x="64" y="994"/>
                  </a:lnTo>
                  <a:lnTo>
                    <a:pt x="59" y="1012"/>
                  </a:lnTo>
                  <a:lnTo>
                    <a:pt x="54" y="1031"/>
                  </a:lnTo>
                  <a:lnTo>
                    <a:pt x="46" y="1043"/>
                  </a:lnTo>
                  <a:lnTo>
                    <a:pt x="40" y="1056"/>
                  </a:lnTo>
                  <a:lnTo>
                    <a:pt x="29" y="1068"/>
                  </a:lnTo>
                  <a:lnTo>
                    <a:pt x="22" y="1082"/>
                  </a:lnTo>
                  <a:lnTo>
                    <a:pt x="14" y="1098"/>
                  </a:lnTo>
                  <a:lnTo>
                    <a:pt x="10" y="1113"/>
                  </a:lnTo>
                  <a:lnTo>
                    <a:pt x="5" y="1129"/>
                  </a:lnTo>
                  <a:lnTo>
                    <a:pt x="3" y="1144"/>
                  </a:lnTo>
                  <a:lnTo>
                    <a:pt x="0" y="1158"/>
                  </a:lnTo>
                  <a:lnTo>
                    <a:pt x="3" y="1173"/>
                  </a:lnTo>
                  <a:lnTo>
                    <a:pt x="5" y="1189"/>
                  </a:lnTo>
                  <a:lnTo>
                    <a:pt x="10" y="1204"/>
                  </a:lnTo>
                  <a:lnTo>
                    <a:pt x="14" y="1220"/>
                  </a:lnTo>
                  <a:lnTo>
                    <a:pt x="22" y="1235"/>
                  </a:lnTo>
                  <a:lnTo>
                    <a:pt x="27" y="1248"/>
                  </a:lnTo>
                  <a:lnTo>
                    <a:pt x="29" y="1256"/>
                  </a:lnTo>
                  <a:lnTo>
                    <a:pt x="32" y="1266"/>
                  </a:lnTo>
                  <a:lnTo>
                    <a:pt x="32" y="1277"/>
                  </a:lnTo>
                  <a:lnTo>
                    <a:pt x="32" y="1290"/>
                  </a:lnTo>
                  <a:lnTo>
                    <a:pt x="29" y="1308"/>
                  </a:lnTo>
                  <a:lnTo>
                    <a:pt x="27" y="1328"/>
                  </a:lnTo>
                  <a:lnTo>
                    <a:pt x="27" y="1350"/>
                  </a:lnTo>
                  <a:lnTo>
                    <a:pt x="27" y="1370"/>
                  </a:lnTo>
                  <a:lnTo>
                    <a:pt x="29" y="1386"/>
                  </a:lnTo>
                  <a:lnTo>
                    <a:pt x="34" y="1401"/>
                  </a:lnTo>
                  <a:lnTo>
                    <a:pt x="37" y="1415"/>
                  </a:lnTo>
                  <a:lnTo>
                    <a:pt x="42" y="1427"/>
                  </a:lnTo>
                  <a:lnTo>
                    <a:pt x="45" y="1443"/>
                  </a:lnTo>
                  <a:lnTo>
                    <a:pt x="46" y="1458"/>
                  </a:lnTo>
                  <a:lnTo>
                    <a:pt x="46" y="1474"/>
                  </a:lnTo>
                  <a:lnTo>
                    <a:pt x="49" y="1485"/>
                  </a:lnTo>
                  <a:lnTo>
                    <a:pt x="46" y="1492"/>
                  </a:lnTo>
                  <a:lnTo>
                    <a:pt x="46" y="1497"/>
                  </a:lnTo>
                  <a:lnTo>
                    <a:pt x="46" y="1500"/>
                  </a:lnTo>
                  <a:lnTo>
                    <a:pt x="49" y="1505"/>
                  </a:lnTo>
                  <a:lnTo>
                    <a:pt x="51" y="1508"/>
                  </a:lnTo>
                  <a:lnTo>
                    <a:pt x="56" y="1513"/>
                  </a:lnTo>
                  <a:lnTo>
                    <a:pt x="61" y="1520"/>
                  </a:lnTo>
                  <a:lnTo>
                    <a:pt x="64" y="1534"/>
                  </a:lnTo>
                  <a:lnTo>
                    <a:pt x="69" y="1550"/>
                  </a:lnTo>
                  <a:lnTo>
                    <a:pt x="69" y="1567"/>
                  </a:lnTo>
                  <a:lnTo>
                    <a:pt x="72" y="1585"/>
                  </a:lnTo>
                  <a:lnTo>
                    <a:pt x="72" y="1604"/>
                  </a:lnTo>
                  <a:lnTo>
                    <a:pt x="72" y="1621"/>
                  </a:lnTo>
                  <a:lnTo>
                    <a:pt x="72" y="1638"/>
                  </a:lnTo>
                  <a:lnTo>
                    <a:pt x="75" y="1666"/>
                  </a:lnTo>
                  <a:lnTo>
                    <a:pt x="78" y="1689"/>
                  </a:lnTo>
                  <a:lnTo>
                    <a:pt x="83" y="1708"/>
                  </a:lnTo>
                  <a:lnTo>
                    <a:pt x="88" y="1718"/>
                  </a:lnTo>
                  <a:lnTo>
                    <a:pt x="91" y="1726"/>
                  </a:lnTo>
                  <a:lnTo>
                    <a:pt x="96" y="1728"/>
                  </a:lnTo>
                  <a:lnTo>
                    <a:pt x="101" y="1734"/>
                  </a:lnTo>
                  <a:lnTo>
                    <a:pt x="98" y="1734"/>
                  </a:lnTo>
                  <a:lnTo>
                    <a:pt x="96" y="1736"/>
                  </a:lnTo>
                  <a:lnTo>
                    <a:pt x="96" y="1742"/>
                  </a:lnTo>
                  <a:lnTo>
                    <a:pt x="93" y="1759"/>
                  </a:lnTo>
                  <a:lnTo>
                    <a:pt x="96" y="1777"/>
                  </a:lnTo>
                  <a:lnTo>
                    <a:pt x="101" y="1799"/>
                  </a:lnTo>
                  <a:lnTo>
                    <a:pt x="107" y="1816"/>
                  </a:lnTo>
                  <a:lnTo>
                    <a:pt x="112" y="1824"/>
                  </a:lnTo>
                  <a:lnTo>
                    <a:pt x="117" y="1827"/>
                  </a:lnTo>
                  <a:lnTo>
                    <a:pt x="123" y="1830"/>
                  </a:lnTo>
                  <a:lnTo>
                    <a:pt x="130" y="1830"/>
                  </a:lnTo>
                  <a:lnTo>
                    <a:pt x="137" y="1830"/>
                  </a:lnTo>
                  <a:lnTo>
                    <a:pt x="144" y="1832"/>
                  </a:lnTo>
                  <a:lnTo>
                    <a:pt x="152" y="1838"/>
                  </a:lnTo>
                  <a:lnTo>
                    <a:pt x="157" y="1847"/>
                  </a:lnTo>
                  <a:lnTo>
                    <a:pt x="160" y="1855"/>
                  </a:lnTo>
                  <a:lnTo>
                    <a:pt x="160" y="1861"/>
                  </a:lnTo>
                  <a:lnTo>
                    <a:pt x="154" y="1866"/>
                  </a:lnTo>
                  <a:lnTo>
                    <a:pt x="147" y="1866"/>
                  </a:lnTo>
                  <a:lnTo>
                    <a:pt x="139" y="1866"/>
                  </a:lnTo>
                  <a:lnTo>
                    <a:pt x="137" y="1869"/>
                  </a:lnTo>
                  <a:lnTo>
                    <a:pt x="135" y="1874"/>
                  </a:lnTo>
                  <a:lnTo>
                    <a:pt x="135" y="1878"/>
                  </a:lnTo>
                  <a:lnTo>
                    <a:pt x="137" y="1900"/>
                  </a:lnTo>
                  <a:lnTo>
                    <a:pt x="147" y="1923"/>
                  </a:lnTo>
                  <a:lnTo>
                    <a:pt x="157" y="1949"/>
                  </a:lnTo>
                  <a:lnTo>
                    <a:pt x="169" y="1974"/>
                  </a:lnTo>
                  <a:lnTo>
                    <a:pt x="176" y="2002"/>
                  </a:lnTo>
                  <a:lnTo>
                    <a:pt x="181" y="2022"/>
                  </a:lnTo>
                  <a:lnTo>
                    <a:pt x="186" y="2037"/>
                  </a:lnTo>
                  <a:lnTo>
                    <a:pt x="192" y="2050"/>
                  </a:lnTo>
                  <a:lnTo>
                    <a:pt x="200" y="2064"/>
                  </a:lnTo>
                  <a:lnTo>
                    <a:pt x="211" y="2073"/>
                  </a:lnTo>
                  <a:lnTo>
                    <a:pt x="223" y="2081"/>
                  </a:lnTo>
                  <a:lnTo>
                    <a:pt x="235" y="2089"/>
                  </a:lnTo>
                  <a:lnTo>
                    <a:pt x="248" y="2095"/>
                  </a:lnTo>
                  <a:lnTo>
                    <a:pt x="259" y="2100"/>
                  </a:lnTo>
                  <a:lnTo>
                    <a:pt x="269" y="2104"/>
                  </a:lnTo>
                  <a:lnTo>
                    <a:pt x="277" y="2107"/>
                  </a:lnTo>
                  <a:lnTo>
                    <a:pt x="285" y="2112"/>
                  </a:lnTo>
                  <a:lnTo>
                    <a:pt x="287" y="2118"/>
                  </a:lnTo>
                  <a:lnTo>
                    <a:pt x="289" y="2123"/>
                  </a:lnTo>
                  <a:lnTo>
                    <a:pt x="291" y="2129"/>
                  </a:lnTo>
                  <a:lnTo>
                    <a:pt x="294" y="2133"/>
                  </a:lnTo>
                  <a:lnTo>
                    <a:pt x="296" y="2141"/>
                  </a:lnTo>
                  <a:lnTo>
                    <a:pt x="299" y="2146"/>
                  </a:lnTo>
                  <a:lnTo>
                    <a:pt x="301" y="2149"/>
                  </a:lnTo>
                  <a:lnTo>
                    <a:pt x="301" y="2154"/>
                  </a:lnTo>
                  <a:lnTo>
                    <a:pt x="304" y="2154"/>
                  </a:lnTo>
                  <a:lnTo>
                    <a:pt x="306" y="2157"/>
                  </a:lnTo>
                  <a:lnTo>
                    <a:pt x="309" y="2157"/>
                  </a:lnTo>
                  <a:lnTo>
                    <a:pt x="314" y="2160"/>
                  </a:lnTo>
                  <a:lnTo>
                    <a:pt x="317" y="2160"/>
                  </a:lnTo>
                  <a:lnTo>
                    <a:pt x="320" y="2160"/>
                  </a:lnTo>
                  <a:lnTo>
                    <a:pt x="326" y="2160"/>
                  </a:lnTo>
                  <a:lnTo>
                    <a:pt x="331" y="2160"/>
                  </a:lnTo>
                  <a:lnTo>
                    <a:pt x="336" y="2162"/>
                  </a:lnTo>
                  <a:lnTo>
                    <a:pt x="338" y="2165"/>
                  </a:lnTo>
                  <a:lnTo>
                    <a:pt x="343" y="2166"/>
                  </a:lnTo>
                  <a:lnTo>
                    <a:pt x="349" y="2172"/>
                  </a:lnTo>
                  <a:lnTo>
                    <a:pt x="352" y="2177"/>
                  </a:lnTo>
                  <a:lnTo>
                    <a:pt x="358" y="2185"/>
                  </a:lnTo>
                  <a:lnTo>
                    <a:pt x="363" y="2194"/>
                  </a:lnTo>
                  <a:lnTo>
                    <a:pt x="370" y="2203"/>
                  </a:lnTo>
                  <a:lnTo>
                    <a:pt x="379" y="2214"/>
                  </a:lnTo>
                  <a:lnTo>
                    <a:pt x="387" y="2222"/>
                  </a:lnTo>
                  <a:lnTo>
                    <a:pt x="400" y="2231"/>
                  </a:lnTo>
                  <a:lnTo>
                    <a:pt x="411" y="2242"/>
                  </a:lnTo>
                  <a:lnTo>
                    <a:pt x="426" y="2253"/>
                  </a:lnTo>
                  <a:lnTo>
                    <a:pt x="439" y="2263"/>
                  </a:lnTo>
                  <a:lnTo>
                    <a:pt x="451" y="2273"/>
                  </a:lnTo>
                  <a:lnTo>
                    <a:pt x="456" y="2284"/>
                  </a:lnTo>
                  <a:lnTo>
                    <a:pt x="463" y="2294"/>
                  </a:lnTo>
                  <a:lnTo>
                    <a:pt x="466" y="2307"/>
                  </a:lnTo>
                  <a:lnTo>
                    <a:pt x="469" y="2321"/>
                  </a:lnTo>
                  <a:lnTo>
                    <a:pt x="470" y="2336"/>
                  </a:lnTo>
                  <a:lnTo>
                    <a:pt x="475" y="2354"/>
                  </a:lnTo>
                  <a:lnTo>
                    <a:pt x="478" y="2369"/>
                  </a:lnTo>
                  <a:lnTo>
                    <a:pt x="483" y="2386"/>
                  </a:lnTo>
                  <a:lnTo>
                    <a:pt x="485" y="2395"/>
                  </a:lnTo>
                  <a:lnTo>
                    <a:pt x="490" y="2403"/>
                  </a:lnTo>
                  <a:lnTo>
                    <a:pt x="493" y="2409"/>
                  </a:lnTo>
                  <a:lnTo>
                    <a:pt x="495" y="2414"/>
                  </a:lnTo>
                  <a:lnTo>
                    <a:pt x="495" y="2417"/>
                  </a:lnTo>
                  <a:lnTo>
                    <a:pt x="498" y="2417"/>
                  </a:lnTo>
                  <a:lnTo>
                    <a:pt x="714" y="2417"/>
                  </a:lnTo>
                  <a:lnTo>
                    <a:pt x="714" y="2468"/>
                  </a:lnTo>
                  <a:lnTo>
                    <a:pt x="1184" y="2739"/>
                  </a:lnTo>
                  <a:lnTo>
                    <a:pt x="1405" y="2739"/>
                  </a:lnTo>
                  <a:lnTo>
                    <a:pt x="1405" y="2707"/>
                  </a:lnTo>
                  <a:lnTo>
                    <a:pt x="1588" y="2707"/>
                  </a:lnTo>
                  <a:lnTo>
                    <a:pt x="1588" y="2710"/>
                  </a:lnTo>
                  <a:lnTo>
                    <a:pt x="1591" y="2710"/>
                  </a:lnTo>
                  <a:lnTo>
                    <a:pt x="1591" y="2713"/>
                  </a:lnTo>
                  <a:lnTo>
                    <a:pt x="1593" y="2713"/>
                  </a:lnTo>
                  <a:lnTo>
                    <a:pt x="1593" y="2714"/>
                  </a:lnTo>
                  <a:lnTo>
                    <a:pt x="1597" y="2720"/>
                  </a:lnTo>
                  <a:lnTo>
                    <a:pt x="1600" y="2725"/>
                  </a:lnTo>
                  <a:lnTo>
                    <a:pt x="1605" y="2728"/>
                  </a:lnTo>
                  <a:lnTo>
                    <a:pt x="1608" y="2733"/>
                  </a:lnTo>
                  <a:lnTo>
                    <a:pt x="1608" y="2739"/>
                  </a:lnTo>
                  <a:lnTo>
                    <a:pt x="1608" y="2744"/>
                  </a:lnTo>
                  <a:lnTo>
                    <a:pt x="1610" y="2748"/>
                  </a:lnTo>
                  <a:lnTo>
                    <a:pt x="1610" y="2751"/>
                  </a:lnTo>
                  <a:lnTo>
                    <a:pt x="1613" y="2753"/>
                  </a:lnTo>
                  <a:lnTo>
                    <a:pt x="1620" y="2756"/>
                  </a:lnTo>
                  <a:lnTo>
                    <a:pt x="1625" y="2759"/>
                  </a:lnTo>
                  <a:lnTo>
                    <a:pt x="1629" y="2762"/>
                  </a:lnTo>
                  <a:lnTo>
                    <a:pt x="1637" y="2764"/>
                  </a:lnTo>
                  <a:lnTo>
                    <a:pt x="1639" y="2767"/>
                  </a:lnTo>
                  <a:lnTo>
                    <a:pt x="1645" y="2772"/>
                  </a:lnTo>
                  <a:lnTo>
                    <a:pt x="1650" y="2778"/>
                  </a:lnTo>
                  <a:lnTo>
                    <a:pt x="1655" y="2785"/>
                  </a:lnTo>
                  <a:lnTo>
                    <a:pt x="1659" y="2795"/>
                  </a:lnTo>
                  <a:lnTo>
                    <a:pt x="1666" y="2806"/>
                  </a:lnTo>
                  <a:lnTo>
                    <a:pt x="1676" y="2816"/>
                  </a:lnTo>
                  <a:lnTo>
                    <a:pt x="1685" y="2826"/>
                  </a:lnTo>
                  <a:lnTo>
                    <a:pt x="1696" y="2837"/>
                  </a:lnTo>
                  <a:lnTo>
                    <a:pt x="1708" y="2847"/>
                  </a:lnTo>
                  <a:lnTo>
                    <a:pt x="1717" y="2858"/>
                  </a:lnTo>
                  <a:lnTo>
                    <a:pt x="1728" y="2868"/>
                  </a:lnTo>
                  <a:lnTo>
                    <a:pt x="1738" y="2878"/>
                  </a:lnTo>
                  <a:lnTo>
                    <a:pt x="1743" y="2886"/>
                  </a:lnTo>
                  <a:lnTo>
                    <a:pt x="1747" y="2891"/>
                  </a:lnTo>
                  <a:lnTo>
                    <a:pt x="1752" y="2897"/>
                  </a:lnTo>
                  <a:lnTo>
                    <a:pt x="1754" y="2899"/>
                  </a:lnTo>
                  <a:lnTo>
                    <a:pt x="1754" y="2905"/>
                  </a:lnTo>
                  <a:lnTo>
                    <a:pt x="1757" y="2909"/>
                  </a:lnTo>
                  <a:lnTo>
                    <a:pt x="1757" y="2914"/>
                  </a:lnTo>
                  <a:lnTo>
                    <a:pt x="1759" y="2925"/>
                  </a:lnTo>
                  <a:lnTo>
                    <a:pt x="1762" y="2933"/>
                  </a:lnTo>
                  <a:lnTo>
                    <a:pt x="1765" y="2940"/>
                  </a:lnTo>
                  <a:lnTo>
                    <a:pt x="1767" y="2943"/>
                  </a:lnTo>
                  <a:lnTo>
                    <a:pt x="1770" y="2948"/>
                  </a:lnTo>
                  <a:lnTo>
                    <a:pt x="1775" y="2951"/>
                  </a:lnTo>
                  <a:lnTo>
                    <a:pt x="1777" y="2956"/>
                  </a:lnTo>
                  <a:lnTo>
                    <a:pt x="1777" y="2962"/>
                  </a:lnTo>
                  <a:lnTo>
                    <a:pt x="1777" y="2967"/>
                  </a:lnTo>
                  <a:lnTo>
                    <a:pt x="1779" y="2977"/>
                  </a:lnTo>
                  <a:lnTo>
                    <a:pt x="1779" y="2987"/>
                  </a:lnTo>
                  <a:lnTo>
                    <a:pt x="1781" y="2998"/>
                  </a:lnTo>
                  <a:lnTo>
                    <a:pt x="1784" y="3010"/>
                  </a:lnTo>
                  <a:lnTo>
                    <a:pt x="1786" y="3021"/>
                  </a:lnTo>
                  <a:lnTo>
                    <a:pt x="1791" y="3035"/>
                  </a:lnTo>
                  <a:lnTo>
                    <a:pt x="1797" y="3047"/>
                  </a:lnTo>
                  <a:lnTo>
                    <a:pt x="1804" y="3058"/>
                  </a:lnTo>
                  <a:lnTo>
                    <a:pt x="1811" y="3069"/>
                  </a:lnTo>
                  <a:lnTo>
                    <a:pt x="1821" y="3078"/>
                  </a:lnTo>
                  <a:lnTo>
                    <a:pt x="1834" y="3086"/>
                  </a:lnTo>
                  <a:lnTo>
                    <a:pt x="1845" y="3097"/>
                  </a:lnTo>
                  <a:lnTo>
                    <a:pt x="1858" y="3104"/>
                  </a:lnTo>
                  <a:lnTo>
                    <a:pt x="1869" y="3115"/>
                  </a:lnTo>
                  <a:lnTo>
                    <a:pt x="1882" y="3123"/>
                  </a:lnTo>
                  <a:lnTo>
                    <a:pt x="1892" y="3131"/>
                  </a:lnTo>
                  <a:lnTo>
                    <a:pt x="1901" y="3135"/>
                  </a:lnTo>
                  <a:lnTo>
                    <a:pt x="1909" y="3140"/>
                  </a:lnTo>
                  <a:lnTo>
                    <a:pt x="1917" y="3143"/>
                  </a:lnTo>
                  <a:lnTo>
                    <a:pt x="1924" y="3143"/>
                  </a:lnTo>
                  <a:lnTo>
                    <a:pt x="1929" y="3140"/>
                  </a:lnTo>
                  <a:lnTo>
                    <a:pt x="1936" y="3137"/>
                  </a:lnTo>
                  <a:lnTo>
                    <a:pt x="1941" y="3133"/>
                  </a:lnTo>
                  <a:lnTo>
                    <a:pt x="1946" y="3125"/>
                  </a:lnTo>
                  <a:lnTo>
                    <a:pt x="1951" y="3117"/>
                  </a:lnTo>
                  <a:lnTo>
                    <a:pt x="1956" y="3106"/>
                  </a:lnTo>
                  <a:lnTo>
                    <a:pt x="1959" y="3100"/>
                  </a:lnTo>
                  <a:lnTo>
                    <a:pt x="1960" y="3092"/>
                  </a:lnTo>
                  <a:lnTo>
                    <a:pt x="1962" y="3081"/>
                  </a:lnTo>
                  <a:lnTo>
                    <a:pt x="1965" y="3073"/>
                  </a:lnTo>
                  <a:lnTo>
                    <a:pt x="1968" y="3066"/>
                  </a:lnTo>
                  <a:lnTo>
                    <a:pt x="1968" y="3058"/>
                  </a:lnTo>
                  <a:lnTo>
                    <a:pt x="1973" y="3050"/>
                  </a:lnTo>
                  <a:lnTo>
                    <a:pt x="1978" y="3044"/>
                  </a:lnTo>
                  <a:lnTo>
                    <a:pt x="1983" y="3039"/>
                  </a:lnTo>
                  <a:lnTo>
                    <a:pt x="1992" y="3037"/>
                  </a:lnTo>
                  <a:lnTo>
                    <a:pt x="2002" y="3035"/>
                  </a:lnTo>
                  <a:lnTo>
                    <a:pt x="2012" y="3035"/>
                  </a:lnTo>
                  <a:lnTo>
                    <a:pt x="2024" y="3032"/>
                  </a:lnTo>
                  <a:lnTo>
                    <a:pt x="2034" y="3032"/>
                  </a:lnTo>
                  <a:lnTo>
                    <a:pt x="2047" y="3032"/>
                  </a:lnTo>
                  <a:lnTo>
                    <a:pt x="2053" y="3032"/>
                  </a:lnTo>
                  <a:lnTo>
                    <a:pt x="2061" y="3032"/>
                  </a:lnTo>
                  <a:lnTo>
                    <a:pt x="2063" y="3032"/>
                  </a:lnTo>
                  <a:lnTo>
                    <a:pt x="2066" y="3032"/>
                  </a:lnTo>
                  <a:lnTo>
                    <a:pt x="2068" y="3035"/>
                  </a:lnTo>
                  <a:lnTo>
                    <a:pt x="2074" y="3037"/>
                  </a:lnTo>
                  <a:lnTo>
                    <a:pt x="2076" y="3044"/>
                  </a:lnTo>
                  <a:lnTo>
                    <a:pt x="2081" y="3050"/>
                  </a:lnTo>
                  <a:lnTo>
                    <a:pt x="2083" y="3052"/>
                  </a:lnTo>
                  <a:lnTo>
                    <a:pt x="2085" y="3055"/>
                  </a:lnTo>
                  <a:lnTo>
                    <a:pt x="2088" y="3058"/>
                  </a:lnTo>
                  <a:lnTo>
                    <a:pt x="2090" y="3058"/>
                  </a:lnTo>
                  <a:lnTo>
                    <a:pt x="2095" y="3058"/>
                  </a:lnTo>
                  <a:lnTo>
                    <a:pt x="2098" y="3058"/>
                  </a:lnTo>
                  <a:lnTo>
                    <a:pt x="2106" y="3058"/>
                  </a:lnTo>
                  <a:lnTo>
                    <a:pt x="2111" y="3058"/>
                  </a:lnTo>
                  <a:lnTo>
                    <a:pt x="2114" y="3058"/>
                  </a:lnTo>
                  <a:lnTo>
                    <a:pt x="2120" y="3060"/>
                  </a:lnTo>
                  <a:lnTo>
                    <a:pt x="2125" y="3063"/>
                  </a:lnTo>
                  <a:lnTo>
                    <a:pt x="2130" y="3066"/>
                  </a:lnTo>
                  <a:lnTo>
                    <a:pt x="2135" y="3070"/>
                  </a:lnTo>
                  <a:lnTo>
                    <a:pt x="2141" y="3075"/>
                  </a:lnTo>
                  <a:lnTo>
                    <a:pt x="2151" y="3083"/>
                  </a:lnTo>
                  <a:lnTo>
                    <a:pt x="2164" y="3094"/>
                  </a:lnTo>
                  <a:lnTo>
                    <a:pt x="2173" y="3109"/>
                  </a:lnTo>
                  <a:lnTo>
                    <a:pt x="2183" y="3125"/>
                  </a:lnTo>
                  <a:lnTo>
                    <a:pt x="2191" y="3140"/>
                  </a:lnTo>
                  <a:lnTo>
                    <a:pt x="2199" y="3156"/>
                  </a:lnTo>
                  <a:lnTo>
                    <a:pt x="2203" y="3174"/>
                  </a:lnTo>
                  <a:lnTo>
                    <a:pt x="2208" y="3190"/>
                  </a:lnTo>
                  <a:lnTo>
                    <a:pt x="2213" y="3202"/>
                  </a:lnTo>
                  <a:lnTo>
                    <a:pt x="2218" y="3213"/>
                  </a:lnTo>
                  <a:lnTo>
                    <a:pt x="2223" y="3224"/>
                  </a:lnTo>
                  <a:lnTo>
                    <a:pt x="2228" y="3231"/>
                  </a:lnTo>
                  <a:lnTo>
                    <a:pt x="2231" y="3236"/>
                  </a:lnTo>
                  <a:lnTo>
                    <a:pt x="2234" y="3244"/>
                  </a:lnTo>
                  <a:lnTo>
                    <a:pt x="2240" y="3250"/>
                  </a:lnTo>
                  <a:lnTo>
                    <a:pt x="2245" y="3252"/>
                  </a:lnTo>
                  <a:lnTo>
                    <a:pt x="2250" y="3258"/>
                  </a:lnTo>
                  <a:lnTo>
                    <a:pt x="2255" y="3261"/>
                  </a:lnTo>
                  <a:lnTo>
                    <a:pt x="2260" y="3263"/>
                  </a:lnTo>
                  <a:lnTo>
                    <a:pt x="2264" y="3265"/>
                  </a:lnTo>
                  <a:lnTo>
                    <a:pt x="2264" y="3267"/>
                  </a:lnTo>
                  <a:lnTo>
                    <a:pt x="2266" y="3270"/>
                  </a:lnTo>
                  <a:lnTo>
                    <a:pt x="2266" y="3275"/>
                  </a:lnTo>
                  <a:lnTo>
                    <a:pt x="2266" y="3281"/>
                  </a:lnTo>
                  <a:lnTo>
                    <a:pt x="2266" y="3286"/>
                  </a:lnTo>
                  <a:lnTo>
                    <a:pt x="2269" y="3294"/>
                  </a:lnTo>
                  <a:lnTo>
                    <a:pt x="2269" y="3301"/>
                  </a:lnTo>
                  <a:lnTo>
                    <a:pt x="2271" y="3307"/>
                  </a:lnTo>
                  <a:lnTo>
                    <a:pt x="2274" y="3315"/>
                  </a:lnTo>
                  <a:lnTo>
                    <a:pt x="2279" y="3320"/>
                  </a:lnTo>
                  <a:lnTo>
                    <a:pt x="2284" y="3327"/>
                  </a:lnTo>
                  <a:lnTo>
                    <a:pt x="2289" y="3335"/>
                  </a:lnTo>
                  <a:lnTo>
                    <a:pt x="2296" y="3343"/>
                  </a:lnTo>
                  <a:lnTo>
                    <a:pt x="2301" y="3351"/>
                  </a:lnTo>
                  <a:lnTo>
                    <a:pt x="2306" y="3359"/>
                  </a:lnTo>
                  <a:lnTo>
                    <a:pt x="2309" y="3366"/>
                  </a:lnTo>
                  <a:lnTo>
                    <a:pt x="2311" y="3371"/>
                  </a:lnTo>
                  <a:lnTo>
                    <a:pt x="2314" y="3382"/>
                  </a:lnTo>
                  <a:lnTo>
                    <a:pt x="2316" y="3390"/>
                  </a:lnTo>
                  <a:lnTo>
                    <a:pt x="2319" y="3403"/>
                  </a:lnTo>
                  <a:lnTo>
                    <a:pt x="2321" y="3416"/>
                  </a:lnTo>
                  <a:lnTo>
                    <a:pt x="2324" y="3431"/>
                  </a:lnTo>
                  <a:lnTo>
                    <a:pt x="2325" y="3442"/>
                  </a:lnTo>
                  <a:lnTo>
                    <a:pt x="2325" y="3450"/>
                  </a:lnTo>
                  <a:lnTo>
                    <a:pt x="2325" y="3455"/>
                  </a:lnTo>
                  <a:lnTo>
                    <a:pt x="2325" y="3457"/>
                  </a:lnTo>
                  <a:lnTo>
                    <a:pt x="2325" y="3459"/>
                  </a:lnTo>
                  <a:lnTo>
                    <a:pt x="2324" y="3459"/>
                  </a:lnTo>
                  <a:lnTo>
                    <a:pt x="2325" y="3462"/>
                  </a:lnTo>
                  <a:lnTo>
                    <a:pt x="2330" y="3467"/>
                  </a:lnTo>
                  <a:lnTo>
                    <a:pt x="2333" y="3470"/>
                  </a:lnTo>
                  <a:lnTo>
                    <a:pt x="2340" y="3476"/>
                  </a:lnTo>
                  <a:lnTo>
                    <a:pt x="2346" y="3481"/>
                  </a:lnTo>
                  <a:lnTo>
                    <a:pt x="2351" y="3489"/>
                  </a:lnTo>
                  <a:lnTo>
                    <a:pt x="2353" y="3493"/>
                  </a:lnTo>
                  <a:lnTo>
                    <a:pt x="2357" y="3499"/>
                  </a:lnTo>
                  <a:lnTo>
                    <a:pt x="2360" y="3504"/>
                  </a:lnTo>
                  <a:lnTo>
                    <a:pt x="2365" y="3509"/>
                  </a:lnTo>
                  <a:lnTo>
                    <a:pt x="2370" y="3515"/>
                  </a:lnTo>
                  <a:lnTo>
                    <a:pt x="2377" y="3520"/>
                  </a:lnTo>
                  <a:lnTo>
                    <a:pt x="2385" y="3524"/>
                  </a:lnTo>
                  <a:lnTo>
                    <a:pt x="2392" y="3530"/>
                  </a:lnTo>
                  <a:lnTo>
                    <a:pt x="2394" y="3532"/>
                  </a:lnTo>
                  <a:lnTo>
                    <a:pt x="2399" y="3535"/>
                  </a:lnTo>
                  <a:lnTo>
                    <a:pt x="2404" y="3538"/>
                  </a:lnTo>
                  <a:lnTo>
                    <a:pt x="2409" y="3540"/>
                  </a:lnTo>
                  <a:lnTo>
                    <a:pt x="2414" y="3546"/>
                  </a:lnTo>
                  <a:lnTo>
                    <a:pt x="2421" y="3549"/>
                  </a:lnTo>
                  <a:lnTo>
                    <a:pt x="2429" y="3554"/>
                  </a:lnTo>
                  <a:lnTo>
                    <a:pt x="2436" y="3558"/>
                  </a:lnTo>
                  <a:lnTo>
                    <a:pt x="2444" y="3561"/>
                  </a:lnTo>
                  <a:lnTo>
                    <a:pt x="2448" y="3563"/>
                  </a:lnTo>
                  <a:lnTo>
                    <a:pt x="2455" y="3566"/>
                  </a:lnTo>
                  <a:lnTo>
                    <a:pt x="2463" y="3569"/>
                  </a:lnTo>
                  <a:lnTo>
                    <a:pt x="2473" y="3572"/>
                  </a:lnTo>
                  <a:lnTo>
                    <a:pt x="2485" y="3574"/>
                  </a:lnTo>
                  <a:lnTo>
                    <a:pt x="2497" y="3577"/>
                  </a:lnTo>
                  <a:lnTo>
                    <a:pt x="2505" y="3577"/>
                  </a:lnTo>
                  <a:lnTo>
                    <a:pt x="2509" y="3577"/>
                  </a:lnTo>
                  <a:lnTo>
                    <a:pt x="2514" y="3577"/>
                  </a:lnTo>
                  <a:lnTo>
                    <a:pt x="2519" y="3580"/>
                  </a:lnTo>
                  <a:lnTo>
                    <a:pt x="2524" y="3580"/>
                  </a:lnTo>
                  <a:lnTo>
                    <a:pt x="2532" y="3585"/>
                  </a:lnTo>
                  <a:lnTo>
                    <a:pt x="2541" y="3589"/>
                  </a:lnTo>
                  <a:lnTo>
                    <a:pt x="2554" y="3595"/>
                  </a:lnTo>
                  <a:lnTo>
                    <a:pt x="2564" y="3597"/>
                  </a:lnTo>
                  <a:lnTo>
                    <a:pt x="2570" y="3600"/>
                  </a:lnTo>
                  <a:lnTo>
                    <a:pt x="2578" y="3600"/>
                  </a:lnTo>
                  <a:lnTo>
                    <a:pt x="2586" y="3597"/>
                  </a:lnTo>
                  <a:lnTo>
                    <a:pt x="2588" y="3597"/>
                  </a:lnTo>
                  <a:lnTo>
                    <a:pt x="2591" y="3595"/>
                  </a:lnTo>
                  <a:lnTo>
                    <a:pt x="2593" y="3595"/>
                  </a:lnTo>
                  <a:lnTo>
                    <a:pt x="2593" y="3592"/>
                  </a:lnTo>
                  <a:lnTo>
                    <a:pt x="2593" y="3589"/>
                  </a:lnTo>
                  <a:lnTo>
                    <a:pt x="2593" y="3586"/>
                  </a:lnTo>
                  <a:lnTo>
                    <a:pt x="2593" y="3582"/>
                  </a:lnTo>
                  <a:lnTo>
                    <a:pt x="2593" y="3574"/>
                  </a:lnTo>
                  <a:lnTo>
                    <a:pt x="2593" y="3569"/>
                  </a:lnTo>
                  <a:lnTo>
                    <a:pt x="2593" y="3561"/>
                  </a:lnTo>
                  <a:lnTo>
                    <a:pt x="2591" y="3554"/>
                  </a:lnTo>
                  <a:lnTo>
                    <a:pt x="2591" y="3546"/>
                  </a:lnTo>
                  <a:lnTo>
                    <a:pt x="2591" y="3538"/>
                  </a:lnTo>
                  <a:lnTo>
                    <a:pt x="2588" y="3530"/>
                  </a:lnTo>
                  <a:lnTo>
                    <a:pt x="2586" y="3520"/>
                  </a:lnTo>
                  <a:lnTo>
                    <a:pt x="2583" y="3512"/>
                  </a:lnTo>
                  <a:lnTo>
                    <a:pt x="2580" y="3499"/>
                  </a:lnTo>
                  <a:lnTo>
                    <a:pt x="2575" y="3489"/>
                  </a:lnTo>
                  <a:lnTo>
                    <a:pt x="2573" y="3478"/>
                  </a:lnTo>
                  <a:lnTo>
                    <a:pt x="2573" y="3465"/>
                  </a:lnTo>
                  <a:lnTo>
                    <a:pt x="2570" y="3455"/>
                  </a:lnTo>
                  <a:lnTo>
                    <a:pt x="2570" y="3442"/>
                  </a:lnTo>
                  <a:lnTo>
                    <a:pt x="2570" y="3428"/>
                  </a:lnTo>
                  <a:lnTo>
                    <a:pt x="2573" y="3413"/>
                  </a:lnTo>
                  <a:lnTo>
                    <a:pt x="2573" y="3400"/>
                  </a:lnTo>
                  <a:lnTo>
                    <a:pt x="2575" y="3388"/>
                  </a:lnTo>
                  <a:lnTo>
                    <a:pt x="2578" y="3377"/>
                  </a:lnTo>
                  <a:lnTo>
                    <a:pt x="2580" y="3369"/>
                  </a:lnTo>
                  <a:lnTo>
                    <a:pt x="2583" y="3363"/>
                  </a:lnTo>
                  <a:lnTo>
                    <a:pt x="2588" y="3359"/>
                  </a:lnTo>
                  <a:lnTo>
                    <a:pt x="2591" y="3351"/>
                  </a:lnTo>
                  <a:lnTo>
                    <a:pt x="2596" y="3346"/>
                  </a:lnTo>
                  <a:lnTo>
                    <a:pt x="2602" y="3335"/>
                  </a:lnTo>
                  <a:lnTo>
                    <a:pt x="2607" y="3327"/>
                  </a:lnTo>
                  <a:lnTo>
                    <a:pt x="2612" y="3323"/>
                  </a:lnTo>
                  <a:lnTo>
                    <a:pt x="2618" y="3317"/>
                  </a:lnTo>
                  <a:lnTo>
                    <a:pt x="2620" y="3315"/>
                  </a:lnTo>
                  <a:lnTo>
                    <a:pt x="2623" y="3315"/>
                  </a:lnTo>
                  <a:lnTo>
                    <a:pt x="2625" y="3312"/>
                  </a:lnTo>
                  <a:lnTo>
                    <a:pt x="2629" y="3307"/>
                  </a:lnTo>
                  <a:lnTo>
                    <a:pt x="2632" y="3298"/>
                  </a:lnTo>
                  <a:lnTo>
                    <a:pt x="2637" y="3294"/>
                  </a:lnTo>
                  <a:lnTo>
                    <a:pt x="2642" y="3289"/>
                  </a:lnTo>
                  <a:lnTo>
                    <a:pt x="2647" y="3286"/>
                  </a:lnTo>
                  <a:lnTo>
                    <a:pt x="2652" y="3286"/>
                  </a:lnTo>
                  <a:lnTo>
                    <a:pt x="2657" y="3284"/>
                  </a:lnTo>
                  <a:lnTo>
                    <a:pt x="2658" y="3284"/>
                  </a:lnTo>
                  <a:lnTo>
                    <a:pt x="2663" y="3281"/>
                  </a:lnTo>
                  <a:lnTo>
                    <a:pt x="2666" y="3275"/>
                  </a:lnTo>
                  <a:lnTo>
                    <a:pt x="2669" y="3270"/>
                  </a:lnTo>
                  <a:lnTo>
                    <a:pt x="2674" y="3265"/>
                  </a:lnTo>
                  <a:lnTo>
                    <a:pt x="2679" y="3258"/>
                  </a:lnTo>
                  <a:lnTo>
                    <a:pt x="2686" y="3252"/>
                  </a:lnTo>
                  <a:lnTo>
                    <a:pt x="2693" y="3247"/>
                  </a:lnTo>
                  <a:lnTo>
                    <a:pt x="2701" y="3242"/>
                  </a:lnTo>
                  <a:lnTo>
                    <a:pt x="2711" y="3239"/>
                  </a:lnTo>
                  <a:lnTo>
                    <a:pt x="2720" y="3234"/>
                  </a:lnTo>
                  <a:lnTo>
                    <a:pt x="2730" y="3231"/>
                  </a:lnTo>
                  <a:lnTo>
                    <a:pt x="2740" y="3229"/>
                  </a:lnTo>
                  <a:lnTo>
                    <a:pt x="2750" y="3221"/>
                  </a:lnTo>
                  <a:lnTo>
                    <a:pt x="2759" y="3216"/>
                  </a:lnTo>
                  <a:lnTo>
                    <a:pt x="2769" y="3205"/>
                  </a:lnTo>
                  <a:lnTo>
                    <a:pt x="2781" y="3198"/>
                  </a:lnTo>
                  <a:lnTo>
                    <a:pt x="2791" y="3188"/>
                  </a:lnTo>
                  <a:lnTo>
                    <a:pt x="2804" y="3177"/>
                  </a:lnTo>
                  <a:lnTo>
                    <a:pt x="2815" y="3166"/>
                  </a:lnTo>
                  <a:lnTo>
                    <a:pt x="2823" y="3159"/>
                  </a:lnTo>
                  <a:lnTo>
                    <a:pt x="2831" y="3151"/>
                  </a:lnTo>
                  <a:lnTo>
                    <a:pt x="2833" y="3148"/>
                  </a:lnTo>
                  <a:lnTo>
                    <a:pt x="2838" y="3143"/>
                  </a:lnTo>
                  <a:lnTo>
                    <a:pt x="2838" y="3140"/>
                  </a:lnTo>
                  <a:lnTo>
                    <a:pt x="2838" y="3135"/>
                  </a:lnTo>
                  <a:lnTo>
                    <a:pt x="2841" y="3133"/>
                  </a:lnTo>
                  <a:lnTo>
                    <a:pt x="2841" y="3128"/>
                  </a:lnTo>
                  <a:lnTo>
                    <a:pt x="2841" y="3125"/>
                  </a:lnTo>
                  <a:lnTo>
                    <a:pt x="2841" y="3123"/>
                  </a:lnTo>
                  <a:lnTo>
                    <a:pt x="2842" y="3120"/>
                  </a:lnTo>
                  <a:lnTo>
                    <a:pt x="2842" y="3117"/>
                  </a:lnTo>
                  <a:lnTo>
                    <a:pt x="2845" y="3115"/>
                  </a:lnTo>
                  <a:lnTo>
                    <a:pt x="2850" y="3109"/>
                  </a:lnTo>
                  <a:lnTo>
                    <a:pt x="2852" y="3106"/>
                  </a:lnTo>
                  <a:lnTo>
                    <a:pt x="2855" y="3104"/>
                  </a:lnTo>
                  <a:lnTo>
                    <a:pt x="2858" y="3101"/>
                  </a:lnTo>
                  <a:lnTo>
                    <a:pt x="2860" y="3101"/>
                  </a:lnTo>
                  <a:lnTo>
                    <a:pt x="2860" y="3104"/>
                  </a:lnTo>
                  <a:lnTo>
                    <a:pt x="2863" y="3109"/>
                  </a:lnTo>
                  <a:lnTo>
                    <a:pt x="2865" y="3112"/>
                  </a:lnTo>
                  <a:lnTo>
                    <a:pt x="2868" y="3115"/>
                  </a:lnTo>
                  <a:lnTo>
                    <a:pt x="2870" y="3115"/>
                  </a:lnTo>
                  <a:lnTo>
                    <a:pt x="2874" y="3112"/>
                  </a:lnTo>
                  <a:lnTo>
                    <a:pt x="2877" y="3112"/>
                  </a:lnTo>
                  <a:lnTo>
                    <a:pt x="2882" y="3106"/>
                  </a:lnTo>
                  <a:lnTo>
                    <a:pt x="2887" y="3101"/>
                  </a:lnTo>
                  <a:lnTo>
                    <a:pt x="2892" y="3097"/>
                  </a:lnTo>
                  <a:lnTo>
                    <a:pt x="2900" y="3092"/>
                  </a:lnTo>
                  <a:lnTo>
                    <a:pt x="2906" y="3089"/>
                  </a:lnTo>
                  <a:lnTo>
                    <a:pt x="2914" y="3083"/>
                  </a:lnTo>
                  <a:lnTo>
                    <a:pt x="2924" y="3081"/>
                  </a:lnTo>
                  <a:lnTo>
                    <a:pt x="2933" y="3078"/>
                  </a:lnTo>
                  <a:lnTo>
                    <a:pt x="2943" y="3075"/>
                  </a:lnTo>
                  <a:lnTo>
                    <a:pt x="2953" y="3073"/>
                  </a:lnTo>
                  <a:lnTo>
                    <a:pt x="2965" y="3069"/>
                  </a:lnTo>
                  <a:lnTo>
                    <a:pt x="2980" y="3066"/>
                  </a:lnTo>
                  <a:lnTo>
                    <a:pt x="3002" y="3066"/>
                  </a:lnTo>
                  <a:lnTo>
                    <a:pt x="3026" y="3070"/>
                  </a:lnTo>
                  <a:lnTo>
                    <a:pt x="3054" y="3075"/>
                  </a:lnTo>
                  <a:lnTo>
                    <a:pt x="3084" y="3081"/>
                  </a:lnTo>
                  <a:lnTo>
                    <a:pt x="3108" y="3089"/>
                  </a:lnTo>
                  <a:lnTo>
                    <a:pt x="3127" y="3094"/>
                  </a:lnTo>
                  <a:lnTo>
                    <a:pt x="3142" y="3097"/>
                  </a:lnTo>
                  <a:lnTo>
                    <a:pt x="3151" y="3100"/>
                  </a:lnTo>
                  <a:lnTo>
                    <a:pt x="3164" y="3101"/>
                  </a:lnTo>
                  <a:lnTo>
                    <a:pt x="3174" y="3101"/>
                  </a:lnTo>
                  <a:lnTo>
                    <a:pt x="3186" y="3101"/>
                  </a:lnTo>
                  <a:lnTo>
                    <a:pt x="3193" y="3100"/>
                  </a:lnTo>
                  <a:lnTo>
                    <a:pt x="3198" y="3100"/>
                  </a:lnTo>
                  <a:lnTo>
                    <a:pt x="3198" y="3094"/>
                  </a:lnTo>
                  <a:lnTo>
                    <a:pt x="3196" y="3089"/>
                  </a:lnTo>
                  <a:lnTo>
                    <a:pt x="3191" y="3089"/>
                  </a:lnTo>
                  <a:lnTo>
                    <a:pt x="3186" y="3086"/>
                  </a:lnTo>
                  <a:lnTo>
                    <a:pt x="3181" y="3086"/>
                  </a:lnTo>
                  <a:lnTo>
                    <a:pt x="3178" y="3086"/>
                  </a:lnTo>
                  <a:lnTo>
                    <a:pt x="3175" y="3083"/>
                  </a:lnTo>
                  <a:lnTo>
                    <a:pt x="3178" y="3078"/>
                  </a:lnTo>
                  <a:lnTo>
                    <a:pt x="3183" y="3073"/>
                  </a:lnTo>
                  <a:lnTo>
                    <a:pt x="3191" y="3069"/>
                  </a:lnTo>
                  <a:lnTo>
                    <a:pt x="3196" y="3063"/>
                  </a:lnTo>
                  <a:lnTo>
                    <a:pt x="3198" y="3063"/>
                  </a:lnTo>
                  <a:lnTo>
                    <a:pt x="3201" y="3063"/>
                  </a:lnTo>
                  <a:lnTo>
                    <a:pt x="3204" y="3063"/>
                  </a:lnTo>
                  <a:lnTo>
                    <a:pt x="3206" y="3066"/>
                  </a:lnTo>
                  <a:lnTo>
                    <a:pt x="3213" y="3070"/>
                  </a:lnTo>
                  <a:lnTo>
                    <a:pt x="3220" y="3073"/>
                  </a:lnTo>
                  <a:lnTo>
                    <a:pt x="3230" y="3075"/>
                  </a:lnTo>
                  <a:lnTo>
                    <a:pt x="3237" y="3078"/>
                  </a:lnTo>
                  <a:lnTo>
                    <a:pt x="3242" y="3078"/>
                  </a:lnTo>
                  <a:lnTo>
                    <a:pt x="3247" y="3081"/>
                  </a:lnTo>
                  <a:lnTo>
                    <a:pt x="3250" y="3081"/>
                  </a:lnTo>
                  <a:lnTo>
                    <a:pt x="3252" y="3083"/>
                  </a:lnTo>
                  <a:lnTo>
                    <a:pt x="3255" y="3086"/>
                  </a:lnTo>
                  <a:lnTo>
                    <a:pt x="3255" y="3092"/>
                  </a:lnTo>
                  <a:lnTo>
                    <a:pt x="3252" y="3097"/>
                  </a:lnTo>
                  <a:lnTo>
                    <a:pt x="3252" y="3101"/>
                  </a:lnTo>
                  <a:lnTo>
                    <a:pt x="3252" y="3104"/>
                  </a:lnTo>
                  <a:lnTo>
                    <a:pt x="3255" y="3109"/>
                  </a:lnTo>
                  <a:lnTo>
                    <a:pt x="3260" y="3112"/>
                  </a:lnTo>
                  <a:lnTo>
                    <a:pt x="3266" y="3117"/>
                  </a:lnTo>
                  <a:lnTo>
                    <a:pt x="3276" y="3125"/>
                  </a:lnTo>
                  <a:lnTo>
                    <a:pt x="3289" y="3133"/>
                  </a:lnTo>
                  <a:lnTo>
                    <a:pt x="3303" y="3137"/>
                  </a:lnTo>
                  <a:lnTo>
                    <a:pt x="3321" y="3143"/>
                  </a:lnTo>
                  <a:lnTo>
                    <a:pt x="3335" y="3143"/>
                  </a:lnTo>
                  <a:lnTo>
                    <a:pt x="3350" y="3140"/>
                  </a:lnTo>
                  <a:lnTo>
                    <a:pt x="3364" y="3135"/>
                  </a:lnTo>
                  <a:lnTo>
                    <a:pt x="3380" y="3131"/>
                  </a:lnTo>
                  <a:lnTo>
                    <a:pt x="3391" y="3125"/>
                  </a:lnTo>
                  <a:lnTo>
                    <a:pt x="3401" y="3123"/>
                  </a:lnTo>
                  <a:lnTo>
                    <a:pt x="3409" y="3117"/>
                  </a:lnTo>
                  <a:lnTo>
                    <a:pt x="3417" y="3115"/>
                  </a:lnTo>
                  <a:lnTo>
                    <a:pt x="3421" y="3112"/>
                  </a:lnTo>
                  <a:lnTo>
                    <a:pt x="3426" y="3112"/>
                  </a:lnTo>
                  <a:lnTo>
                    <a:pt x="3431" y="3112"/>
                  </a:lnTo>
                  <a:lnTo>
                    <a:pt x="3436" y="3115"/>
                  </a:lnTo>
                  <a:lnTo>
                    <a:pt x="3444" y="3123"/>
                  </a:lnTo>
                  <a:lnTo>
                    <a:pt x="3453" y="3131"/>
                  </a:lnTo>
                  <a:lnTo>
                    <a:pt x="3463" y="3137"/>
                  </a:lnTo>
                  <a:lnTo>
                    <a:pt x="3470" y="3140"/>
                  </a:lnTo>
                  <a:lnTo>
                    <a:pt x="3478" y="3140"/>
                  </a:lnTo>
                  <a:lnTo>
                    <a:pt x="3482" y="3137"/>
                  </a:lnTo>
                  <a:lnTo>
                    <a:pt x="3487" y="3133"/>
                  </a:lnTo>
                  <a:lnTo>
                    <a:pt x="3490" y="3125"/>
                  </a:lnTo>
                  <a:lnTo>
                    <a:pt x="3487" y="3117"/>
                  </a:lnTo>
                  <a:lnTo>
                    <a:pt x="3484" y="3109"/>
                  </a:lnTo>
                  <a:lnTo>
                    <a:pt x="3482" y="3101"/>
                  </a:lnTo>
                  <a:lnTo>
                    <a:pt x="3479" y="3097"/>
                  </a:lnTo>
                  <a:lnTo>
                    <a:pt x="3479" y="3094"/>
                  </a:lnTo>
                  <a:lnTo>
                    <a:pt x="3478" y="3094"/>
                  </a:lnTo>
                  <a:lnTo>
                    <a:pt x="3476" y="3092"/>
                  </a:lnTo>
                  <a:lnTo>
                    <a:pt x="3470" y="3092"/>
                  </a:lnTo>
                  <a:lnTo>
                    <a:pt x="3465" y="3086"/>
                  </a:lnTo>
                  <a:lnTo>
                    <a:pt x="3458" y="3081"/>
                  </a:lnTo>
                  <a:lnTo>
                    <a:pt x="3450" y="3075"/>
                  </a:lnTo>
                  <a:lnTo>
                    <a:pt x="3449" y="3070"/>
                  </a:lnTo>
                  <a:lnTo>
                    <a:pt x="3453" y="3069"/>
                  </a:lnTo>
                  <a:lnTo>
                    <a:pt x="3458" y="3069"/>
                  </a:lnTo>
                  <a:lnTo>
                    <a:pt x="3468" y="3066"/>
                  </a:lnTo>
                  <a:lnTo>
                    <a:pt x="3478" y="3066"/>
                  </a:lnTo>
                  <a:lnTo>
                    <a:pt x="3487" y="3063"/>
                  </a:lnTo>
                  <a:lnTo>
                    <a:pt x="3497" y="3063"/>
                  </a:lnTo>
                  <a:lnTo>
                    <a:pt x="3505" y="3060"/>
                  </a:lnTo>
                  <a:lnTo>
                    <a:pt x="3510" y="3060"/>
                  </a:lnTo>
                  <a:lnTo>
                    <a:pt x="3514" y="3060"/>
                  </a:lnTo>
                  <a:lnTo>
                    <a:pt x="3516" y="3058"/>
                  </a:lnTo>
                  <a:lnTo>
                    <a:pt x="3519" y="3052"/>
                  </a:lnTo>
                  <a:lnTo>
                    <a:pt x="3516" y="3050"/>
                  </a:lnTo>
                  <a:lnTo>
                    <a:pt x="3516" y="3044"/>
                  </a:lnTo>
                  <a:lnTo>
                    <a:pt x="3514" y="3037"/>
                  </a:lnTo>
                  <a:lnTo>
                    <a:pt x="3514" y="3032"/>
                  </a:lnTo>
                  <a:lnTo>
                    <a:pt x="3514" y="3029"/>
                  </a:lnTo>
                  <a:lnTo>
                    <a:pt x="3516" y="3027"/>
                  </a:lnTo>
                  <a:lnTo>
                    <a:pt x="3516" y="3024"/>
                  </a:lnTo>
                  <a:lnTo>
                    <a:pt x="3514" y="3021"/>
                  </a:lnTo>
                  <a:lnTo>
                    <a:pt x="3511" y="3021"/>
                  </a:lnTo>
                  <a:lnTo>
                    <a:pt x="3505" y="3018"/>
                  </a:lnTo>
                  <a:lnTo>
                    <a:pt x="3500" y="3016"/>
                  </a:lnTo>
                  <a:lnTo>
                    <a:pt x="3495" y="3016"/>
                  </a:lnTo>
                  <a:lnTo>
                    <a:pt x="3492" y="3016"/>
                  </a:lnTo>
                  <a:lnTo>
                    <a:pt x="3490" y="3016"/>
                  </a:lnTo>
                  <a:lnTo>
                    <a:pt x="3487" y="3013"/>
                  </a:lnTo>
                  <a:lnTo>
                    <a:pt x="3487" y="3010"/>
                  </a:lnTo>
                  <a:lnTo>
                    <a:pt x="3484" y="3005"/>
                  </a:lnTo>
                  <a:lnTo>
                    <a:pt x="3479" y="2998"/>
                  </a:lnTo>
                  <a:lnTo>
                    <a:pt x="3478" y="2990"/>
                  </a:lnTo>
                  <a:lnTo>
                    <a:pt x="3478" y="2982"/>
                  </a:lnTo>
                  <a:lnTo>
                    <a:pt x="3479" y="2977"/>
                  </a:lnTo>
                  <a:lnTo>
                    <a:pt x="3484" y="2974"/>
                  </a:lnTo>
                  <a:lnTo>
                    <a:pt x="3492" y="2970"/>
                  </a:lnTo>
                  <a:lnTo>
                    <a:pt x="3500" y="2967"/>
                  </a:lnTo>
                  <a:lnTo>
                    <a:pt x="3510" y="2964"/>
                  </a:lnTo>
                  <a:lnTo>
                    <a:pt x="3519" y="2959"/>
                  </a:lnTo>
                  <a:lnTo>
                    <a:pt x="3532" y="2956"/>
                  </a:lnTo>
                  <a:lnTo>
                    <a:pt x="3551" y="2954"/>
                  </a:lnTo>
                  <a:lnTo>
                    <a:pt x="3573" y="2954"/>
                  </a:lnTo>
                  <a:lnTo>
                    <a:pt x="3598" y="2956"/>
                  </a:lnTo>
                  <a:lnTo>
                    <a:pt x="3622" y="2956"/>
                  </a:lnTo>
                  <a:lnTo>
                    <a:pt x="3647" y="2959"/>
                  </a:lnTo>
                  <a:lnTo>
                    <a:pt x="3666" y="2959"/>
                  </a:lnTo>
                  <a:lnTo>
                    <a:pt x="3684" y="2959"/>
                  </a:lnTo>
                  <a:lnTo>
                    <a:pt x="3710" y="2959"/>
                  </a:lnTo>
                  <a:lnTo>
                    <a:pt x="3735" y="2956"/>
                  </a:lnTo>
                  <a:lnTo>
                    <a:pt x="3753" y="2954"/>
                  </a:lnTo>
                  <a:lnTo>
                    <a:pt x="3769" y="2951"/>
                  </a:lnTo>
                  <a:lnTo>
                    <a:pt x="3783" y="2948"/>
                  </a:lnTo>
                  <a:lnTo>
                    <a:pt x="3799" y="2945"/>
                  </a:lnTo>
                  <a:lnTo>
                    <a:pt x="3811" y="2945"/>
                  </a:lnTo>
                  <a:lnTo>
                    <a:pt x="3828" y="2945"/>
                  </a:lnTo>
                  <a:lnTo>
                    <a:pt x="3843" y="2945"/>
                  </a:lnTo>
                  <a:lnTo>
                    <a:pt x="3855" y="2948"/>
                  </a:lnTo>
                  <a:lnTo>
                    <a:pt x="3865" y="2948"/>
                  </a:lnTo>
                  <a:lnTo>
                    <a:pt x="3873" y="2951"/>
                  </a:lnTo>
                  <a:lnTo>
                    <a:pt x="3882" y="2954"/>
                  </a:lnTo>
                  <a:lnTo>
                    <a:pt x="3889" y="2959"/>
                  </a:lnTo>
                  <a:lnTo>
                    <a:pt x="3902" y="2967"/>
                  </a:lnTo>
                  <a:lnTo>
                    <a:pt x="3914" y="2977"/>
                  </a:lnTo>
                  <a:lnTo>
                    <a:pt x="3929" y="2990"/>
                  </a:lnTo>
                  <a:lnTo>
                    <a:pt x="3940" y="2998"/>
                  </a:lnTo>
                  <a:lnTo>
                    <a:pt x="3951" y="3004"/>
                  </a:lnTo>
                  <a:lnTo>
                    <a:pt x="3961" y="3005"/>
                  </a:lnTo>
                  <a:lnTo>
                    <a:pt x="3967" y="3005"/>
                  </a:lnTo>
                  <a:lnTo>
                    <a:pt x="3977" y="3004"/>
                  </a:lnTo>
                  <a:lnTo>
                    <a:pt x="3988" y="3001"/>
                  </a:lnTo>
                  <a:lnTo>
                    <a:pt x="3999" y="2995"/>
                  </a:lnTo>
                  <a:lnTo>
                    <a:pt x="4009" y="2990"/>
                  </a:lnTo>
                  <a:lnTo>
                    <a:pt x="4017" y="2985"/>
                  </a:lnTo>
                  <a:lnTo>
                    <a:pt x="4025" y="2982"/>
                  </a:lnTo>
                  <a:lnTo>
                    <a:pt x="4028" y="2979"/>
                  </a:lnTo>
                  <a:lnTo>
                    <a:pt x="4034" y="2977"/>
                  </a:lnTo>
                  <a:lnTo>
                    <a:pt x="4039" y="2973"/>
                  </a:lnTo>
                  <a:lnTo>
                    <a:pt x="4049" y="2970"/>
                  </a:lnTo>
                  <a:lnTo>
                    <a:pt x="4060" y="2962"/>
                  </a:lnTo>
                  <a:lnTo>
                    <a:pt x="4073" y="2956"/>
                  </a:lnTo>
                  <a:lnTo>
                    <a:pt x="4083" y="2951"/>
                  </a:lnTo>
                  <a:lnTo>
                    <a:pt x="4090" y="2948"/>
                  </a:lnTo>
                  <a:lnTo>
                    <a:pt x="4095" y="2948"/>
                  </a:lnTo>
                  <a:lnTo>
                    <a:pt x="4100" y="2951"/>
                  </a:lnTo>
                  <a:lnTo>
                    <a:pt x="4105" y="2954"/>
                  </a:lnTo>
                  <a:lnTo>
                    <a:pt x="4110" y="2959"/>
                  </a:lnTo>
                  <a:lnTo>
                    <a:pt x="4118" y="2964"/>
                  </a:lnTo>
                  <a:lnTo>
                    <a:pt x="4122" y="2973"/>
                  </a:lnTo>
                  <a:lnTo>
                    <a:pt x="4129" y="2974"/>
                  </a:lnTo>
                  <a:lnTo>
                    <a:pt x="4134" y="2977"/>
                  </a:lnTo>
                  <a:lnTo>
                    <a:pt x="4140" y="2979"/>
                  </a:lnTo>
                  <a:lnTo>
                    <a:pt x="4145" y="2982"/>
                  </a:lnTo>
                  <a:lnTo>
                    <a:pt x="4148" y="2985"/>
                  </a:lnTo>
                  <a:lnTo>
                    <a:pt x="4154" y="2987"/>
                  </a:lnTo>
                  <a:lnTo>
                    <a:pt x="4159" y="2995"/>
                  </a:lnTo>
                  <a:lnTo>
                    <a:pt x="4166" y="3004"/>
                  </a:lnTo>
                  <a:lnTo>
                    <a:pt x="4174" y="3010"/>
                  </a:lnTo>
                  <a:lnTo>
                    <a:pt x="4180" y="3018"/>
                  </a:lnTo>
                  <a:lnTo>
                    <a:pt x="4188" y="3029"/>
                  </a:lnTo>
                  <a:lnTo>
                    <a:pt x="4196" y="3037"/>
                  </a:lnTo>
                  <a:lnTo>
                    <a:pt x="4206" y="3047"/>
                  </a:lnTo>
                  <a:lnTo>
                    <a:pt x="4215" y="3058"/>
                  </a:lnTo>
                  <a:lnTo>
                    <a:pt x="4230" y="3066"/>
                  </a:lnTo>
                  <a:lnTo>
                    <a:pt x="4239" y="3078"/>
                  </a:lnTo>
                  <a:lnTo>
                    <a:pt x="4249" y="3092"/>
                  </a:lnTo>
                  <a:lnTo>
                    <a:pt x="4254" y="3106"/>
                  </a:lnTo>
                  <a:lnTo>
                    <a:pt x="4257" y="3128"/>
                  </a:lnTo>
                  <a:lnTo>
                    <a:pt x="4260" y="3146"/>
                  </a:lnTo>
                  <a:lnTo>
                    <a:pt x="4260" y="3166"/>
                  </a:lnTo>
                  <a:lnTo>
                    <a:pt x="4257" y="3188"/>
                  </a:lnTo>
                  <a:lnTo>
                    <a:pt x="4257" y="3205"/>
                  </a:lnTo>
                  <a:lnTo>
                    <a:pt x="4257" y="3221"/>
                  </a:lnTo>
                  <a:lnTo>
                    <a:pt x="4257" y="3231"/>
                  </a:lnTo>
                  <a:lnTo>
                    <a:pt x="4260" y="3236"/>
                  </a:lnTo>
                  <a:lnTo>
                    <a:pt x="4265" y="3239"/>
                  </a:lnTo>
                  <a:lnTo>
                    <a:pt x="4270" y="3236"/>
                  </a:lnTo>
                  <a:lnTo>
                    <a:pt x="4276" y="3234"/>
                  </a:lnTo>
                  <a:lnTo>
                    <a:pt x="4281" y="3229"/>
                  </a:lnTo>
                  <a:lnTo>
                    <a:pt x="4289" y="3224"/>
                  </a:lnTo>
                  <a:lnTo>
                    <a:pt x="4297" y="3219"/>
                  </a:lnTo>
                  <a:lnTo>
                    <a:pt x="4300" y="3219"/>
                  </a:lnTo>
                  <a:lnTo>
                    <a:pt x="4303" y="3224"/>
                  </a:lnTo>
                  <a:lnTo>
                    <a:pt x="4308" y="3229"/>
                  </a:lnTo>
                  <a:lnTo>
                    <a:pt x="4311" y="3236"/>
                  </a:lnTo>
                  <a:lnTo>
                    <a:pt x="4311" y="3244"/>
                  </a:lnTo>
                  <a:lnTo>
                    <a:pt x="4313" y="3255"/>
                  </a:lnTo>
                  <a:lnTo>
                    <a:pt x="4311" y="3265"/>
                  </a:lnTo>
                  <a:lnTo>
                    <a:pt x="4311" y="3275"/>
                  </a:lnTo>
                  <a:lnTo>
                    <a:pt x="4311" y="3284"/>
                  </a:lnTo>
                  <a:lnTo>
                    <a:pt x="4311" y="3292"/>
                  </a:lnTo>
                  <a:lnTo>
                    <a:pt x="4311" y="3296"/>
                  </a:lnTo>
                  <a:lnTo>
                    <a:pt x="4313" y="3301"/>
                  </a:lnTo>
                  <a:lnTo>
                    <a:pt x="4316" y="3307"/>
                  </a:lnTo>
                  <a:lnTo>
                    <a:pt x="4318" y="3312"/>
                  </a:lnTo>
                  <a:lnTo>
                    <a:pt x="4321" y="3317"/>
                  </a:lnTo>
                  <a:lnTo>
                    <a:pt x="4326" y="3323"/>
                  </a:lnTo>
                  <a:lnTo>
                    <a:pt x="4328" y="3325"/>
                  </a:lnTo>
                  <a:lnTo>
                    <a:pt x="4332" y="3325"/>
                  </a:lnTo>
                  <a:lnTo>
                    <a:pt x="4335" y="3325"/>
                  </a:lnTo>
                  <a:lnTo>
                    <a:pt x="4337" y="3327"/>
                  </a:lnTo>
                  <a:lnTo>
                    <a:pt x="4337" y="3330"/>
                  </a:lnTo>
                  <a:lnTo>
                    <a:pt x="4340" y="3332"/>
                  </a:lnTo>
                  <a:lnTo>
                    <a:pt x="4337" y="3338"/>
                  </a:lnTo>
                  <a:lnTo>
                    <a:pt x="4337" y="3343"/>
                  </a:lnTo>
                  <a:lnTo>
                    <a:pt x="4337" y="3348"/>
                  </a:lnTo>
                  <a:lnTo>
                    <a:pt x="4340" y="3351"/>
                  </a:lnTo>
                  <a:lnTo>
                    <a:pt x="4345" y="3354"/>
                  </a:lnTo>
                  <a:lnTo>
                    <a:pt x="4348" y="3354"/>
                  </a:lnTo>
                  <a:lnTo>
                    <a:pt x="4353" y="3351"/>
                  </a:lnTo>
                  <a:lnTo>
                    <a:pt x="4358" y="3348"/>
                  </a:lnTo>
                  <a:lnTo>
                    <a:pt x="4362" y="3343"/>
                  </a:lnTo>
                  <a:lnTo>
                    <a:pt x="4367" y="3340"/>
                  </a:lnTo>
                  <a:lnTo>
                    <a:pt x="4372" y="3340"/>
                  </a:lnTo>
                  <a:lnTo>
                    <a:pt x="4377" y="3343"/>
                  </a:lnTo>
                  <a:lnTo>
                    <a:pt x="4382" y="3346"/>
                  </a:lnTo>
                  <a:lnTo>
                    <a:pt x="4385" y="3351"/>
                  </a:lnTo>
                  <a:lnTo>
                    <a:pt x="4387" y="3359"/>
                  </a:lnTo>
                  <a:lnTo>
                    <a:pt x="4390" y="3363"/>
                  </a:lnTo>
                  <a:lnTo>
                    <a:pt x="4391" y="3371"/>
                  </a:lnTo>
                  <a:lnTo>
                    <a:pt x="4391" y="3380"/>
                  </a:lnTo>
                  <a:lnTo>
                    <a:pt x="4391" y="3385"/>
                  </a:lnTo>
                  <a:lnTo>
                    <a:pt x="4391" y="3392"/>
                  </a:lnTo>
                  <a:lnTo>
                    <a:pt x="4394" y="3400"/>
                  </a:lnTo>
                  <a:lnTo>
                    <a:pt x="4396" y="3408"/>
                  </a:lnTo>
                  <a:lnTo>
                    <a:pt x="4399" y="3416"/>
                  </a:lnTo>
                  <a:lnTo>
                    <a:pt x="4404" y="3421"/>
                  </a:lnTo>
                  <a:lnTo>
                    <a:pt x="4409" y="3426"/>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2" name="Freeform 12"/>
            <p:cNvSpPr>
              <a:spLocks/>
            </p:cNvSpPr>
            <p:nvPr/>
          </p:nvSpPr>
          <p:spPr bwMode="auto">
            <a:xfrm>
              <a:off x="5067" y="1658"/>
              <a:ext cx="165" cy="108"/>
            </a:xfrm>
            <a:custGeom>
              <a:avLst/>
              <a:gdLst/>
              <a:ahLst/>
              <a:cxnLst>
                <a:cxn ang="0">
                  <a:pos x="13" y="73"/>
                </a:cxn>
                <a:cxn ang="0">
                  <a:pos x="27" y="60"/>
                </a:cxn>
                <a:cxn ang="0">
                  <a:pos x="34" y="50"/>
                </a:cxn>
                <a:cxn ang="0">
                  <a:pos x="47" y="39"/>
                </a:cxn>
                <a:cxn ang="0">
                  <a:pos x="71" y="34"/>
                </a:cxn>
                <a:cxn ang="0">
                  <a:pos x="90" y="28"/>
                </a:cxn>
                <a:cxn ang="0">
                  <a:pos x="106" y="23"/>
                </a:cxn>
                <a:cxn ang="0">
                  <a:pos x="120" y="16"/>
                </a:cxn>
                <a:cxn ang="0">
                  <a:pos x="132" y="8"/>
                </a:cxn>
                <a:cxn ang="0">
                  <a:pos x="140" y="3"/>
                </a:cxn>
                <a:cxn ang="0">
                  <a:pos x="141" y="0"/>
                </a:cxn>
                <a:cxn ang="0">
                  <a:pos x="140" y="5"/>
                </a:cxn>
                <a:cxn ang="0">
                  <a:pos x="137" y="11"/>
                </a:cxn>
                <a:cxn ang="0">
                  <a:pos x="127" y="20"/>
                </a:cxn>
                <a:cxn ang="0">
                  <a:pos x="117" y="31"/>
                </a:cxn>
                <a:cxn ang="0">
                  <a:pos x="111" y="34"/>
                </a:cxn>
                <a:cxn ang="0">
                  <a:pos x="106" y="37"/>
                </a:cxn>
                <a:cxn ang="0">
                  <a:pos x="111" y="37"/>
                </a:cxn>
                <a:cxn ang="0">
                  <a:pos x="120" y="34"/>
                </a:cxn>
                <a:cxn ang="0">
                  <a:pos x="132" y="28"/>
                </a:cxn>
                <a:cxn ang="0">
                  <a:pos x="144" y="23"/>
                </a:cxn>
                <a:cxn ang="0">
                  <a:pos x="154" y="19"/>
                </a:cxn>
                <a:cxn ang="0">
                  <a:pos x="161" y="19"/>
                </a:cxn>
                <a:cxn ang="0">
                  <a:pos x="161" y="20"/>
                </a:cxn>
                <a:cxn ang="0">
                  <a:pos x="154" y="26"/>
                </a:cxn>
                <a:cxn ang="0">
                  <a:pos x="140" y="34"/>
                </a:cxn>
                <a:cxn ang="0">
                  <a:pos x="122" y="42"/>
                </a:cxn>
                <a:cxn ang="0">
                  <a:pos x="100" y="50"/>
                </a:cxn>
                <a:cxn ang="0">
                  <a:pos x="80" y="62"/>
                </a:cxn>
                <a:cxn ang="0">
                  <a:pos x="27" y="102"/>
                </a:cxn>
                <a:cxn ang="0">
                  <a:pos x="13" y="107"/>
                </a:cxn>
                <a:cxn ang="0">
                  <a:pos x="5" y="104"/>
                </a:cxn>
                <a:cxn ang="0">
                  <a:pos x="0" y="91"/>
                </a:cxn>
                <a:cxn ang="0">
                  <a:pos x="3" y="83"/>
                </a:cxn>
              </a:cxnLst>
              <a:rect l="0" t="0" r="r" b="b"/>
              <a:pathLst>
                <a:path w="165" h="108">
                  <a:moveTo>
                    <a:pt x="3" y="83"/>
                  </a:moveTo>
                  <a:lnTo>
                    <a:pt x="13" y="73"/>
                  </a:lnTo>
                  <a:lnTo>
                    <a:pt x="19" y="65"/>
                  </a:lnTo>
                  <a:lnTo>
                    <a:pt x="27" y="60"/>
                  </a:lnTo>
                  <a:lnTo>
                    <a:pt x="29" y="54"/>
                  </a:lnTo>
                  <a:lnTo>
                    <a:pt x="34" y="50"/>
                  </a:lnTo>
                  <a:lnTo>
                    <a:pt x="39" y="45"/>
                  </a:lnTo>
                  <a:lnTo>
                    <a:pt x="47" y="39"/>
                  </a:lnTo>
                  <a:lnTo>
                    <a:pt x="58" y="37"/>
                  </a:lnTo>
                  <a:lnTo>
                    <a:pt x="71" y="34"/>
                  </a:lnTo>
                  <a:lnTo>
                    <a:pt x="80" y="31"/>
                  </a:lnTo>
                  <a:lnTo>
                    <a:pt x="90" y="28"/>
                  </a:lnTo>
                  <a:lnTo>
                    <a:pt x="98" y="26"/>
                  </a:lnTo>
                  <a:lnTo>
                    <a:pt x="106" y="23"/>
                  </a:lnTo>
                  <a:lnTo>
                    <a:pt x="112" y="20"/>
                  </a:lnTo>
                  <a:lnTo>
                    <a:pt x="120" y="16"/>
                  </a:lnTo>
                  <a:lnTo>
                    <a:pt x="127" y="14"/>
                  </a:lnTo>
                  <a:lnTo>
                    <a:pt x="132" y="8"/>
                  </a:lnTo>
                  <a:lnTo>
                    <a:pt x="137" y="5"/>
                  </a:lnTo>
                  <a:lnTo>
                    <a:pt x="140" y="3"/>
                  </a:lnTo>
                  <a:lnTo>
                    <a:pt x="141" y="3"/>
                  </a:lnTo>
                  <a:lnTo>
                    <a:pt x="141" y="0"/>
                  </a:lnTo>
                  <a:lnTo>
                    <a:pt x="141" y="3"/>
                  </a:lnTo>
                  <a:lnTo>
                    <a:pt x="140" y="5"/>
                  </a:lnTo>
                  <a:lnTo>
                    <a:pt x="140" y="8"/>
                  </a:lnTo>
                  <a:lnTo>
                    <a:pt x="137" y="11"/>
                  </a:lnTo>
                  <a:lnTo>
                    <a:pt x="132" y="16"/>
                  </a:lnTo>
                  <a:lnTo>
                    <a:pt x="127" y="20"/>
                  </a:lnTo>
                  <a:lnTo>
                    <a:pt x="122" y="26"/>
                  </a:lnTo>
                  <a:lnTo>
                    <a:pt x="117" y="31"/>
                  </a:lnTo>
                  <a:lnTo>
                    <a:pt x="112" y="34"/>
                  </a:lnTo>
                  <a:lnTo>
                    <a:pt x="111" y="34"/>
                  </a:lnTo>
                  <a:lnTo>
                    <a:pt x="108" y="37"/>
                  </a:lnTo>
                  <a:lnTo>
                    <a:pt x="106" y="37"/>
                  </a:lnTo>
                  <a:lnTo>
                    <a:pt x="108" y="37"/>
                  </a:lnTo>
                  <a:lnTo>
                    <a:pt x="111" y="37"/>
                  </a:lnTo>
                  <a:lnTo>
                    <a:pt x="114" y="34"/>
                  </a:lnTo>
                  <a:lnTo>
                    <a:pt x="120" y="34"/>
                  </a:lnTo>
                  <a:lnTo>
                    <a:pt x="127" y="31"/>
                  </a:lnTo>
                  <a:lnTo>
                    <a:pt x="132" y="28"/>
                  </a:lnTo>
                  <a:lnTo>
                    <a:pt x="140" y="26"/>
                  </a:lnTo>
                  <a:lnTo>
                    <a:pt x="144" y="23"/>
                  </a:lnTo>
                  <a:lnTo>
                    <a:pt x="149" y="20"/>
                  </a:lnTo>
                  <a:lnTo>
                    <a:pt x="154" y="19"/>
                  </a:lnTo>
                  <a:lnTo>
                    <a:pt x="159" y="19"/>
                  </a:lnTo>
                  <a:lnTo>
                    <a:pt x="161" y="19"/>
                  </a:lnTo>
                  <a:lnTo>
                    <a:pt x="164" y="19"/>
                  </a:lnTo>
                  <a:lnTo>
                    <a:pt x="161" y="20"/>
                  </a:lnTo>
                  <a:lnTo>
                    <a:pt x="159" y="23"/>
                  </a:lnTo>
                  <a:lnTo>
                    <a:pt x="154" y="26"/>
                  </a:lnTo>
                  <a:lnTo>
                    <a:pt x="149" y="31"/>
                  </a:lnTo>
                  <a:lnTo>
                    <a:pt x="140" y="34"/>
                  </a:lnTo>
                  <a:lnTo>
                    <a:pt x="132" y="37"/>
                  </a:lnTo>
                  <a:lnTo>
                    <a:pt x="122" y="42"/>
                  </a:lnTo>
                  <a:lnTo>
                    <a:pt x="112" y="45"/>
                  </a:lnTo>
                  <a:lnTo>
                    <a:pt x="100" y="50"/>
                  </a:lnTo>
                  <a:lnTo>
                    <a:pt x="90" y="57"/>
                  </a:lnTo>
                  <a:lnTo>
                    <a:pt x="80" y="62"/>
                  </a:lnTo>
                  <a:lnTo>
                    <a:pt x="50" y="88"/>
                  </a:lnTo>
                  <a:lnTo>
                    <a:pt x="27" y="102"/>
                  </a:lnTo>
                  <a:lnTo>
                    <a:pt x="18" y="107"/>
                  </a:lnTo>
                  <a:lnTo>
                    <a:pt x="13" y="107"/>
                  </a:lnTo>
                  <a:lnTo>
                    <a:pt x="8" y="107"/>
                  </a:lnTo>
                  <a:lnTo>
                    <a:pt x="5" y="104"/>
                  </a:lnTo>
                  <a:lnTo>
                    <a:pt x="0" y="99"/>
                  </a:lnTo>
                  <a:lnTo>
                    <a:pt x="0" y="91"/>
                  </a:lnTo>
                  <a:lnTo>
                    <a:pt x="3" y="85"/>
                  </a:lnTo>
                  <a:lnTo>
                    <a:pt x="3" y="8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3" name="Freeform 13"/>
            <p:cNvSpPr>
              <a:spLocks/>
            </p:cNvSpPr>
            <p:nvPr/>
          </p:nvSpPr>
          <p:spPr bwMode="auto">
            <a:xfrm>
              <a:off x="5067" y="1658"/>
              <a:ext cx="165" cy="108"/>
            </a:xfrm>
            <a:custGeom>
              <a:avLst/>
              <a:gdLst/>
              <a:ahLst/>
              <a:cxnLst>
                <a:cxn ang="0">
                  <a:pos x="13" y="73"/>
                </a:cxn>
                <a:cxn ang="0">
                  <a:pos x="27" y="60"/>
                </a:cxn>
                <a:cxn ang="0">
                  <a:pos x="34" y="50"/>
                </a:cxn>
                <a:cxn ang="0">
                  <a:pos x="47" y="39"/>
                </a:cxn>
                <a:cxn ang="0">
                  <a:pos x="71" y="34"/>
                </a:cxn>
                <a:cxn ang="0">
                  <a:pos x="90" y="28"/>
                </a:cxn>
                <a:cxn ang="0">
                  <a:pos x="106" y="23"/>
                </a:cxn>
                <a:cxn ang="0">
                  <a:pos x="120" y="16"/>
                </a:cxn>
                <a:cxn ang="0">
                  <a:pos x="132" y="8"/>
                </a:cxn>
                <a:cxn ang="0">
                  <a:pos x="140" y="3"/>
                </a:cxn>
                <a:cxn ang="0">
                  <a:pos x="141" y="0"/>
                </a:cxn>
                <a:cxn ang="0">
                  <a:pos x="140" y="5"/>
                </a:cxn>
                <a:cxn ang="0">
                  <a:pos x="137" y="11"/>
                </a:cxn>
                <a:cxn ang="0">
                  <a:pos x="127" y="20"/>
                </a:cxn>
                <a:cxn ang="0">
                  <a:pos x="117" y="31"/>
                </a:cxn>
                <a:cxn ang="0">
                  <a:pos x="111" y="34"/>
                </a:cxn>
                <a:cxn ang="0">
                  <a:pos x="106" y="37"/>
                </a:cxn>
                <a:cxn ang="0">
                  <a:pos x="111" y="37"/>
                </a:cxn>
                <a:cxn ang="0">
                  <a:pos x="120" y="34"/>
                </a:cxn>
                <a:cxn ang="0">
                  <a:pos x="132" y="28"/>
                </a:cxn>
                <a:cxn ang="0">
                  <a:pos x="144" y="23"/>
                </a:cxn>
                <a:cxn ang="0">
                  <a:pos x="154" y="19"/>
                </a:cxn>
                <a:cxn ang="0">
                  <a:pos x="161" y="19"/>
                </a:cxn>
                <a:cxn ang="0">
                  <a:pos x="161" y="20"/>
                </a:cxn>
                <a:cxn ang="0">
                  <a:pos x="154" y="26"/>
                </a:cxn>
                <a:cxn ang="0">
                  <a:pos x="140" y="34"/>
                </a:cxn>
                <a:cxn ang="0">
                  <a:pos x="122" y="42"/>
                </a:cxn>
                <a:cxn ang="0">
                  <a:pos x="100" y="50"/>
                </a:cxn>
                <a:cxn ang="0">
                  <a:pos x="80" y="62"/>
                </a:cxn>
                <a:cxn ang="0">
                  <a:pos x="27" y="102"/>
                </a:cxn>
                <a:cxn ang="0">
                  <a:pos x="13" y="107"/>
                </a:cxn>
                <a:cxn ang="0">
                  <a:pos x="5" y="104"/>
                </a:cxn>
                <a:cxn ang="0">
                  <a:pos x="0" y="91"/>
                </a:cxn>
                <a:cxn ang="0">
                  <a:pos x="3" y="83"/>
                </a:cxn>
              </a:cxnLst>
              <a:rect l="0" t="0" r="r" b="b"/>
              <a:pathLst>
                <a:path w="165" h="108">
                  <a:moveTo>
                    <a:pt x="3" y="83"/>
                  </a:moveTo>
                  <a:lnTo>
                    <a:pt x="13" y="73"/>
                  </a:lnTo>
                  <a:lnTo>
                    <a:pt x="19" y="65"/>
                  </a:lnTo>
                  <a:lnTo>
                    <a:pt x="27" y="60"/>
                  </a:lnTo>
                  <a:lnTo>
                    <a:pt x="29" y="54"/>
                  </a:lnTo>
                  <a:lnTo>
                    <a:pt x="34" y="50"/>
                  </a:lnTo>
                  <a:lnTo>
                    <a:pt x="39" y="45"/>
                  </a:lnTo>
                  <a:lnTo>
                    <a:pt x="47" y="39"/>
                  </a:lnTo>
                  <a:lnTo>
                    <a:pt x="58" y="37"/>
                  </a:lnTo>
                  <a:lnTo>
                    <a:pt x="71" y="34"/>
                  </a:lnTo>
                  <a:lnTo>
                    <a:pt x="80" y="31"/>
                  </a:lnTo>
                  <a:lnTo>
                    <a:pt x="90" y="28"/>
                  </a:lnTo>
                  <a:lnTo>
                    <a:pt x="98" y="26"/>
                  </a:lnTo>
                  <a:lnTo>
                    <a:pt x="106" y="23"/>
                  </a:lnTo>
                  <a:lnTo>
                    <a:pt x="112" y="20"/>
                  </a:lnTo>
                  <a:lnTo>
                    <a:pt x="120" y="16"/>
                  </a:lnTo>
                  <a:lnTo>
                    <a:pt x="127" y="14"/>
                  </a:lnTo>
                  <a:lnTo>
                    <a:pt x="132" y="8"/>
                  </a:lnTo>
                  <a:lnTo>
                    <a:pt x="137" y="5"/>
                  </a:lnTo>
                  <a:lnTo>
                    <a:pt x="140" y="3"/>
                  </a:lnTo>
                  <a:lnTo>
                    <a:pt x="141" y="3"/>
                  </a:lnTo>
                  <a:lnTo>
                    <a:pt x="141" y="0"/>
                  </a:lnTo>
                  <a:lnTo>
                    <a:pt x="141" y="3"/>
                  </a:lnTo>
                  <a:lnTo>
                    <a:pt x="140" y="5"/>
                  </a:lnTo>
                  <a:lnTo>
                    <a:pt x="140" y="8"/>
                  </a:lnTo>
                  <a:lnTo>
                    <a:pt x="137" y="11"/>
                  </a:lnTo>
                  <a:lnTo>
                    <a:pt x="132" y="16"/>
                  </a:lnTo>
                  <a:lnTo>
                    <a:pt x="127" y="20"/>
                  </a:lnTo>
                  <a:lnTo>
                    <a:pt x="122" y="26"/>
                  </a:lnTo>
                  <a:lnTo>
                    <a:pt x="117" y="31"/>
                  </a:lnTo>
                  <a:lnTo>
                    <a:pt x="112" y="34"/>
                  </a:lnTo>
                  <a:lnTo>
                    <a:pt x="111" y="34"/>
                  </a:lnTo>
                  <a:lnTo>
                    <a:pt x="108" y="37"/>
                  </a:lnTo>
                  <a:lnTo>
                    <a:pt x="106" y="37"/>
                  </a:lnTo>
                  <a:lnTo>
                    <a:pt x="108" y="37"/>
                  </a:lnTo>
                  <a:lnTo>
                    <a:pt x="111" y="37"/>
                  </a:lnTo>
                  <a:lnTo>
                    <a:pt x="114" y="34"/>
                  </a:lnTo>
                  <a:lnTo>
                    <a:pt x="120" y="34"/>
                  </a:lnTo>
                  <a:lnTo>
                    <a:pt x="127" y="31"/>
                  </a:lnTo>
                  <a:lnTo>
                    <a:pt x="132" y="28"/>
                  </a:lnTo>
                  <a:lnTo>
                    <a:pt x="140" y="26"/>
                  </a:lnTo>
                  <a:lnTo>
                    <a:pt x="144" y="23"/>
                  </a:lnTo>
                  <a:lnTo>
                    <a:pt x="149" y="20"/>
                  </a:lnTo>
                  <a:lnTo>
                    <a:pt x="154" y="19"/>
                  </a:lnTo>
                  <a:lnTo>
                    <a:pt x="159" y="19"/>
                  </a:lnTo>
                  <a:lnTo>
                    <a:pt x="161" y="19"/>
                  </a:lnTo>
                  <a:lnTo>
                    <a:pt x="164" y="19"/>
                  </a:lnTo>
                  <a:lnTo>
                    <a:pt x="161" y="20"/>
                  </a:lnTo>
                  <a:lnTo>
                    <a:pt x="159" y="23"/>
                  </a:lnTo>
                  <a:lnTo>
                    <a:pt x="154" y="26"/>
                  </a:lnTo>
                  <a:lnTo>
                    <a:pt x="149" y="31"/>
                  </a:lnTo>
                  <a:lnTo>
                    <a:pt x="140" y="34"/>
                  </a:lnTo>
                  <a:lnTo>
                    <a:pt x="132" y="37"/>
                  </a:lnTo>
                  <a:lnTo>
                    <a:pt x="122" y="42"/>
                  </a:lnTo>
                  <a:lnTo>
                    <a:pt x="112" y="45"/>
                  </a:lnTo>
                  <a:lnTo>
                    <a:pt x="100" y="50"/>
                  </a:lnTo>
                  <a:lnTo>
                    <a:pt x="90" y="57"/>
                  </a:lnTo>
                  <a:lnTo>
                    <a:pt x="80" y="62"/>
                  </a:lnTo>
                  <a:lnTo>
                    <a:pt x="50" y="88"/>
                  </a:lnTo>
                  <a:lnTo>
                    <a:pt x="27" y="102"/>
                  </a:lnTo>
                  <a:lnTo>
                    <a:pt x="18" y="107"/>
                  </a:lnTo>
                  <a:lnTo>
                    <a:pt x="13" y="107"/>
                  </a:lnTo>
                  <a:lnTo>
                    <a:pt x="8" y="107"/>
                  </a:lnTo>
                  <a:lnTo>
                    <a:pt x="5" y="104"/>
                  </a:lnTo>
                  <a:lnTo>
                    <a:pt x="0" y="99"/>
                  </a:lnTo>
                  <a:lnTo>
                    <a:pt x="0" y="91"/>
                  </a:lnTo>
                  <a:lnTo>
                    <a:pt x="3" y="85"/>
                  </a:lnTo>
                  <a:lnTo>
                    <a:pt x="3" y="8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4" name="Line 14"/>
            <p:cNvSpPr>
              <a:spLocks noChangeShapeType="1"/>
            </p:cNvSpPr>
            <p:nvPr/>
          </p:nvSpPr>
          <p:spPr bwMode="auto">
            <a:xfrm flipV="1">
              <a:off x="3508" y="2726"/>
              <a:ext cx="728" cy="56"/>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375" name="Freeform 15"/>
            <p:cNvSpPr>
              <a:spLocks/>
            </p:cNvSpPr>
            <p:nvPr/>
          </p:nvSpPr>
          <p:spPr bwMode="auto">
            <a:xfrm>
              <a:off x="3814" y="3290"/>
              <a:ext cx="702" cy="144"/>
            </a:xfrm>
            <a:custGeom>
              <a:avLst/>
              <a:gdLst/>
              <a:ahLst/>
              <a:cxnLst>
                <a:cxn ang="0">
                  <a:pos x="701" y="3"/>
                </a:cxn>
                <a:cxn ang="0">
                  <a:pos x="682" y="5"/>
                </a:cxn>
                <a:cxn ang="0">
                  <a:pos x="663" y="5"/>
                </a:cxn>
                <a:cxn ang="0">
                  <a:pos x="647" y="5"/>
                </a:cxn>
                <a:cxn ang="0">
                  <a:pos x="635" y="3"/>
                </a:cxn>
                <a:cxn ang="0">
                  <a:pos x="626" y="0"/>
                </a:cxn>
                <a:cxn ang="0">
                  <a:pos x="623" y="0"/>
                </a:cxn>
                <a:cxn ang="0">
                  <a:pos x="623" y="5"/>
                </a:cxn>
                <a:cxn ang="0">
                  <a:pos x="631" y="13"/>
                </a:cxn>
                <a:cxn ang="0">
                  <a:pos x="635" y="27"/>
                </a:cxn>
                <a:cxn ang="0">
                  <a:pos x="640" y="39"/>
                </a:cxn>
                <a:cxn ang="0">
                  <a:pos x="637" y="53"/>
                </a:cxn>
                <a:cxn ang="0">
                  <a:pos x="635" y="65"/>
                </a:cxn>
                <a:cxn ang="0">
                  <a:pos x="631" y="73"/>
                </a:cxn>
                <a:cxn ang="0">
                  <a:pos x="626" y="78"/>
                </a:cxn>
                <a:cxn ang="0">
                  <a:pos x="621" y="78"/>
                </a:cxn>
                <a:cxn ang="0">
                  <a:pos x="618" y="76"/>
                </a:cxn>
                <a:cxn ang="0">
                  <a:pos x="615" y="73"/>
                </a:cxn>
                <a:cxn ang="0">
                  <a:pos x="615" y="67"/>
                </a:cxn>
                <a:cxn ang="0">
                  <a:pos x="610" y="58"/>
                </a:cxn>
                <a:cxn ang="0">
                  <a:pos x="608" y="50"/>
                </a:cxn>
                <a:cxn ang="0">
                  <a:pos x="608" y="47"/>
                </a:cxn>
                <a:cxn ang="0">
                  <a:pos x="608" y="45"/>
                </a:cxn>
                <a:cxn ang="0">
                  <a:pos x="608" y="47"/>
                </a:cxn>
                <a:cxn ang="0">
                  <a:pos x="324" y="47"/>
                </a:cxn>
                <a:cxn ang="0">
                  <a:pos x="282" y="13"/>
                </a:cxn>
                <a:cxn ang="0">
                  <a:pos x="5" y="34"/>
                </a:cxn>
                <a:cxn ang="0">
                  <a:pos x="3" y="36"/>
                </a:cxn>
                <a:cxn ang="0">
                  <a:pos x="0" y="39"/>
                </a:cxn>
                <a:cxn ang="0">
                  <a:pos x="0" y="42"/>
                </a:cxn>
                <a:cxn ang="0">
                  <a:pos x="0" y="47"/>
                </a:cxn>
                <a:cxn ang="0">
                  <a:pos x="0" y="53"/>
                </a:cxn>
                <a:cxn ang="0">
                  <a:pos x="5" y="63"/>
                </a:cxn>
                <a:cxn ang="0">
                  <a:pos x="10" y="73"/>
                </a:cxn>
                <a:cxn ang="0">
                  <a:pos x="15" y="84"/>
                </a:cxn>
                <a:cxn ang="0">
                  <a:pos x="20" y="94"/>
                </a:cxn>
                <a:cxn ang="0">
                  <a:pos x="23" y="104"/>
                </a:cxn>
                <a:cxn ang="0">
                  <a:pos x="26" y="112"/>
                </a:cxn>
                <a:cxn ang="0">
                  <a:pos x="27" y="123"/>
                </a:cxn>
                <a:cxn ang="0">
                  <a:pos x="29" y="132"/>
                </a:cxn>
                <a:cxn ang="0">
                  <a:pos x="32" y="143"/>
                </a:cxn>
              </a:cxnLst>
              <a:rect l="0" t="0" r="r" b="b"/>
              <a:pathLst>
                <a:path w="702" h="144">
                  <a:moveTo>
                    <a:pt x="701" y="3"/>
                  </a:moveTo>
                  <a:lnTo>
                    <a:pt x="682" y="5"/>
                  </a:lnTo>
                  <a:lnTo>
                    <a:pt x="663" y="5"/>
                  </a:lnTo>
                  <a:lnTo>
                    <a:pt x="647" y="5"/>
                  </a:lnTo>
                  <a:lnTo>
                    <a:pt x="635" y="3"/>
                  </a:lnTo>
                  <a:lnTo>
                    <a:pt x="626" y="0"/>
                  </a:lnTo>
                  <a:lnTo>
                    <a:pt x="623" y="0"/>
                  </a:lnTo>
                  <a:lnTo>
                    <a:pt x="623" y="5"/>
                  </a:lnTo>
                  <a:lnTo>
                    <a:pt x="631" y="13"/>
                  </a:lnTo>
                  <a:lnTo>
                    <a:pt x="635" y="27"/>
                  </a:lnTo>
                  <a:lnTo>
                    <a:pt x="640" y="39"/>
                  </a:lnTo>
                  <a:lnTo>
                    <a:pt x="637" y="53"/>
                  </a:lnTo>
                  <a:lnTo>
                    <a:pt x="635" y="65"/>
                  </a:lnTo>
                  <a:lnTo>
                    <a:pt x="631" y="73"/>
                  </a:lnTo>
                  <a:lnTo>
                    <a:pt x="626" y="78"/>
                  </a:lnTo>
                  <a:lnTo>
                    <a:pt x="621" y="78"/>
                  </a:lnTo>
                  <a:lnTo>
                    <a:pt x="618" y="76"/>
                  </a:lnTo>
                  <a:lnTo>
                    <a:pt x="615" y="73"/>
                  </a:lnTo>
                  <a:lnTo>
                    <a:pt x="615" y="67"/>
                  </a:lnTo>
                  <a:lnTo>
                    <a:pt x="610" y="58"/>
                  </a:lnTo>
                  <a:lnTo>
                    <a:pt x="608" y="50"/>
                  </a:lnTo>
                  <a:lnTo>
                    <a:pt x="608" y="47"/>
                  </a:lnTo>
                  <a:lnTo>
                    <a:pt x="608" y="45"/>
                  </a:lnTo>
                  <a:lnTo>
                    <a:pt x="608" y="47"/>
                  </a:lnTo>
                  <a:lnTo>
                    <a:pt x="324" y="47"/>
                  </a:lnTo>
                  <a:lnTo>
                    <a:pt x="282" y="13"/>
                  </a:lnTo>
                  <a:lnTo>
                    <a:pt x="5" y="34"/>
                  </a:lnTo>
                  <a:lnTo>
                    <a:pt x="3" y="36"/>
                  </a:lnTo>
                  <a:lnTo>
                    <a:pt x="0" y="39"/>
                  </a:lnTo>
                  <a:lnTo>
                    <a:pt x="0" y="42"/>
                  </a:lnTo>
                  <a:lnTo>
                    <a:pt x="0" y="47"/>
                  </a:lnTo>
                  <a:lnTo>
                    <a:pt x="0" y="53"/>
                  </a:lnTo>
                  <a:lnTo>
                    <a:pt x="5" y="63"/>
                  </a:lnTo>
                  <a:lnTo>
                    <a:pt x="10" y="73"/>
                  </a:lnTo>
                  <a:lnTo>
                    <a:pt x="15" y="84"/>
                  </a:lnTo>
                  <a:lnTo>
                    <a:pt x="20" y="94"/>
                  </a:lnTo>
                  <a:lnTo>
                    <a:pt x="23" y="104"/>
                  </a:lnTo>
                  <a:lnTo>
                    <a:pt x="26" y="112"/>
                  </a:lnTo>
                  <a:lnTo>
                    <a:pt x="27" y="123"/>
                  </a:lnTo>
                  <a:lnTo>
                    <a:pt x="29" y="132"/>
                  </a:lnTo>
                  <a:lnTo>
                    <a:pt x="32" y="14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6" name="Freeform 16"/>
            <p:cNvSpPr>
              <a:spLocks/>
            </p:cNvSpPr>
            <p:nvPr/>
          </p:nvSpPr>
          <p:spPr bwMode="auto">
            <a:xfrm>
              <a:off x="3707" y="2769"/>
              <a:ext cx="34" cy="665"/>
            </a:xfrm>
            <a:custGeom>
              <a:avLst/>
              <a:gdLst/>
              <a:ahLst/>
              <a:cxnLst>
                <a:cxn ang="0">
                  <a:pos x="3" y="0"/>
                </a:cxn>
                <a:cxn ang="0">
                  <a:pos x="0" y="490"/>
                </a:cxn>
                <a:cxn ang="0">
                  <a:pos x="33" y="664"/>
                </a:cxn>
              </a:cxnLst>
              <a:rect l="0" t="0" r="r" b="b"/>
              <a:pathLst>
                <a:path w="34" h="665">
                  <a:moveTo>
                    <a:pt x="3" y="0"/>
                  </a:moveTo>
                  <a:lnTo>
                    <a:pt x="0" y="490"/>
                  </a:lnTo>
                  <a:lnTo>
                    <a:pt x="33" y="664"/>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7" name="Freeform 17"/>
            <p:cNvSpPr>
              <a:spLocks/>
            </p:cNvSpPr>
            <p:nvPr/>
          </p:nvSpPr>
          <p:spPr bwMode="auto">
            <a:xfrm>
              <a:off x="3979" y="2753"/>
              <a:ext cx="118" cy="551"/>
            </a:xfrm>
            <a:custGeom>
              <a:avLst/>
              <a:gdLst/>
              <a:ahLst/>
              <a:cxnLst>
                <a:cxn ang="0">
                  <a:pos x="0" y="0"/>
                </a:cxn>
                <a:cxn ang="0">
                  <a:pos x="107" y="330"/>
                </a:cxn>
                <a:cxn ang="0">
                  <a:pos x="104" y="332"/>
                </a:cxn>
                <a:cxn ang="0">
                  <a:pos x="104" y="335"/>
                </a:cxn>
                <a:cxn ang="0">
                  <a:pos x="103" y="341"/>
                </a:cxn>
                <a:cxn ang="0">
                  <a:pos x="103" y="345"/>
                </a:cxn>
                <a:cxn ang="0">
                  <a:pos x="100" y="353"/>
                </a:cxn>
                <a:cxn ang="0">
                  <a:pos x="98" y="364"/>
                </a:cxn>
                <a:cxn ang="0">
                  <a:pos x="95" y="372"/>
                </a:cxn>
                <a:cxn ang="0">
                  <a:pos x="95" y="378"/>
                </a:cxn>
                <a:cxn ang="0">
                  <a:pos x="95" y="384"/>
                </a:cxn>
                <a:cxn ang="0">
                  <a:pos x="95" y="389"/>
                </a:cxn>
                <a:cxn ang="0">
                  <a:pos x="95" y="392"/>
                </a:cxn>
                <a:cxn ang="0">
                  <a:pos x="98" y="395"/>
                </a:cxn>
                <a:cxn ang="0">
                  <a:pos x="100" y="397"/>
                </a:cxn>
                <a:cxn ang="0">
                  <a:pos x="103" y="405"/>
                </a:cxn>
                <a:cxn ang="0">
                  <a:pos x="103" y="412"/>
                </a:cxn>
                <a:cxn ang="0">
                  <a:pos x="104" y="420"/>
                </a:cxn>
                <a:cxn ang="0">
                  <a:pos x="104" y="428"/>
                </a:cxn>
                <a:cxn ang="0">
                  <a:pos x="104" y="436"/>
                </a:cxn>
                <a:cxn ang="0">
                  <a:pos x="107" y="443"/>
                </a:cxn>
                <a:cxn ang="0">
                  <a:pos x="107" y="449"/>
                </a:cxn>
                <a:cxn ang="0">
                  <a:pos x="107" y="451"/>
                </a:cxn>
                <a:cxn ang="0">
                  <a:pos x="107" y="454"/>
                </a:cxn>
                <a:cxn ang="0">
                  <a:pos x="104" y="457"/>
                </a:cxn>
                <a:cxn ang="0">
                  <a:pos x="104" y="462"/>
                </a:cxn>
                <a:cxn ang="0">
                  <a:pos x="104" y="470"/>
                </a:cxn>
                <a:cxn ang="0">
                  <a:pos x="104" y="474"/>
                </a:cxn>
                <a:cxn ang="0">
                  <a:pos x="104" y="482"/>
                </a:cxn>
                <a:cxn ang="0">
                  <a:pos x="104" y="491"/>
                </a:cxn>
                <a:cxn ang="0">
                  <a:pos x="107" y="496"/>
                </a:cxn>
                <a:cxn ang="0">
                  <a:pos x="107" y="504"/>
                </a:cxn>
                <a:cxn ang="0">
                  <a:pos x="109" y="511"/>
                </a:cxn>
                <a:cxn ang="0">
                  <a:pos x="112" y="522"/>
                </a:cxn>
                <a:cxn ang="0">
                  <a:pos x="114" y="530"/>
                </a:cxn>
                <a:cxn ang="0">
                  <a:pos x="114" y="536"/>
                </a:cxn>
                <a:cxn ang="0">
                  <a:pos x="114" y="545"/>
                </a:cxn>
                <a:cxn ang="0">
                  <a:pos x="117" y="547"/>
                </a:cxn>
                <a:cxn ang="0">
                  <a:pos x="117" y="550"/>
                </a:cxn>
              </a:cxnLst>
              <a:rect l="0" t="0" r="r" b="b"/>
              <a:pathLst>
                <a:path w="118" h="551">
                  <a:moveTo>
                    <a:pt x="0" y="0"/>
                  </a:moveTo>
                  <a:lnTo>
                    <a:pt x="107" y="330"/>
                  </a:lnTo>
                  <a:lnTo>
                    <a:pt x="104" y="332"/>
                  </a:lnTo>
                  <a:lnTo>
                    <a:pt x="104" y="335"/>
                  </a:lnTo>
                  <a:lnTo>
                    <a:pt x="103" y="341"/>
                  </a:lnTo>
                  <a:lnTo>
                    <a:pt x="103" y="345"/>
                  </a:lnTo>
                  <a:lnTo>
                    <a:pt x="100" y="353"/>
                  </a:lnTo>
                  <a:lnTo>
                    <a:pt x="98" y="364"/>
                  </a:lnTo>
                  <a:lnTo>
                    <a:pt x="95" y="372"/>
                  </a:lnTo>
                  <a:lnTo>
                    <a:pt x="95" y="378"/>
                  </a:lnTo>
                  <a:lnTo>
                    <a:pt x="95" y="384"/>
                  </a:lnTo>
                  <a:lnTo>
                    <a:pt x="95" y="389"/>
                  </a:lnTo>
                  <a:lnTo>
                    <a:pt x="95" y="392"/>
                  </a:lnTo>
                  <a:lnTo>
                    <a:pt x="98" y="395"/>
                  </a:lnTo>
                  <a:lnTo>
                    <a:pt x="100" y="397"/>
                  </a:lnTo>
                  <a:lnTo>
                    <a:pt x="103" y="405"/>
                  </a:lnTo>
                  <a:lnTo>
                    <a:pt x="103" y="412"/>
                  </a:lnTo>
                  <a:lnTo>
                    <a:pt x="104" y="420"/>
                  </a:lnTo>
                  <a:lnTo>
                    <a:pt x="104" y="428"/>
                  </a:lnTo>
                  <a:lnTo>
                    <a:pt x="104" y="436"/>
                  </a:lnTo>
                  <a:lnTo>
                    <a:pt x="107" y="443"/>
                  </a:lnTo>
                  <a:lnTo>
                    <a:pt x="107" y="449"/>
                  </a:lnTo>
                  <a:lnTo>
                    <a:pt x="107" y="451"/>
                  </a:lnTo>
                  <a:lnTo>
                    <a:pt x="107" y="454"/>
                  </a:lnTo>
                  <a:lnTo>
                    <a:pt x="104" y="457"/>
                  </a:lnTo>
                  <a:lnTo>
                    <a:pt x="104" y="462"/>
                  </a:lnTo>
                  <a:lnTo>
                    <a:pt x="104" y="470"/>
                  </a:lnTo>
                  <a:lnTo>
                    <a:pt x="104" y="474"/>
                  </a:lnTo>
                  <a:lnTo>
                    <a:pt x="104" y="482"/>
                  </a:lnTo>
                  <a:lnTo>
                    <a:pt x="104" y="491"/>
                  </a:lnTo>
                  <a:lnTo>
                    <a:pt x="107" y="496"/>
                  </a:lnTo>
                  <a:lnTo>
                    <a:pt x="107" y="504"/>
                  </a:lnTo>
                  <a:lnTo>
                    <a:pt x="109" y="511"/>
                  </a:lnTo>
                  <a:lnTo>
                    <a:pt x="112" y="522"/>
                  </a:lnTo>
                  <a:lnTo>
                    <a:pt x="114" y="530"/>
                  </a:lnTo>
                  <a:lnTo>
                    <a:pt x="114" y="536"/>
                  </a:lnTo>
                  <a:lnTo>
                    <a:pt x="114" y="545"/>
                  </a:lnTo>
                  <a:lnTo>
                    <a:pt x="117" y="547"/>
                  </a:lnTo>
                  <a:lnTo>
                    <a:pt x="117" y="55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8" name="Freeform 18"/>
            <p:cNvSpPr>
              <a:spLocks/>
            </p:cNvSpPr>
            <p:nvPr/>
          </p:nvSpPr>
          <p:spPr bwMode="auto">
            <a:xfrm>
              <a:off x="4212" y="2665"/>
              <a:ext cx="557" cy="451"/>
            </a:xfrm>
            <a:custGeom>
              <a:avLst/>
              <a:gdLst/>
              <a:ahLst/>
              <a:cxnLst>
                <a:cxn ang="0">
                  <a:pos x="326" y="450"/>
                </a:cxn>
                <a:cxn ang="0">
                  <a:pos x="316" y="450"/>
                </a:cxn>
                <a:cxn ang="0">
                  <a:pos x="309" y="442"/>
                </a:cxn>
                <a:cxn ang="0">
                  <a:pos x="309" y="424"/>
                </a:cxn>
                <a:cxn ang="0">
                  <a:pos x="311" y="403"/>
                </a:cxn>
                <a:cxn ang="0">
                  <a:pos x="309" y="390"/>
                </a:cxn>
                <a:cxn ang="0">
                  <a:pos x="301" y="382"/>
                </a:cxn>
                <a:cxn ang="0">
                  <a:pos x="289" y="374"/>
                </a:cxn>
                <a:cxn ang="0">
                  <a:pos x="274" y="367"/>
                </a:cxn>
                <a:cxn ang="0">
                  <a:pos x="263" y="356"/>
                </a:cxn>
                <a:cxn ang="0">
                  <a:pos x="252" y="340"/>
                </a:cxn>
                <a:cxn ang="0">
                  <a:pos x="242" y="320"/>
                </a:cxn>
                <a:cxn ang="0">
                  <a:pos x="231" y="302"/>
                </a:cxn>
                <a:cxn ang="0">
                  <a:pos x="218" y="291"/>
                </a:cxn>
                <a:cxn ang="0">
                  <a:pos x="204" y="283"/>
                </a:cxn>
                <a:cxn ang="0">
                  <a:pos x="186" y="271"/>
                </a:cxn>
                <a:cxn ang="0">
                  <a:pos x="170" y="258"/>
                </a:cxn>
                <a:cxn ang="0">
                  <a:pos x="157" y="249"/>
                </a:cxn>
                <a:cxn ang="0">
                  <a:pos x="147" y="239"/>
                </a:cxn>
                <a:cxn ang="0">
                  <a:pos x="140" y="224"/>
                </a:cxn>
                <a:cxn ang="0">
                  <a:pos x="130" y="206"/>
                </a:cxn>
                <a:cxn ang="0">
                  <a:pos x="117" y="192"/>
                </a:cxn>
                <a:cxn ang="0">
                  <a:pos x="103" y="179"/>
                </a:cxn>
                <a:cxn ang="0">
                  <a:pos x="88" y="169"/>
                </a:cxn>
                <a:cxn ang="0">
                  <a:pos x="79" y="159"/>
                </a:cxn>
                <a:cxn ang="0">
                  <a:pos x="71" y="153"/>
                </a:cxn>
                <a:cxn ang="0">
                  <a:pos x="66" y="148"/>
                </a:cxn>
                <a:cxn ang="0">
                  <a:pos x="59" y="136"/>
                </a:cxn>
                <a:cxn ang="0">
                  <a:pos x="40" y="122"/>
                </a:cxn>
                <a:cxn ang="0">
                  <a:pos x="15" y="111"/>
                </a:cxn>
                <a:cxn ang="0">
                  <a:pos x="0" y="99"/>
                </a:cxn>
                <a:cxn ang="0">
                  <a:pos x="3" y="91"/>
                </a:cxn>
                <a:cxn ang="0">
                  <a:pos x="13" y="80"/>
                </a:cxn>
                <a:cxn ang="0">
                  <a:pos x="37" y="57"/>
                </a:cxn>
                <a:cxn ang="0">
                  <a:pos x="55" y="34"/>
                </a:cxn>
                <a:cxn ang="0">
                  <a:pos x="79" y="12"/>
                </a:cxn>
                <a:cxn ang="0">
                  <a:pos x="120" y="5"/>
                </a:cxn>
                <a:cxn ang="0">
                  <a:pos x="194" y="8"/>
                </a:cxn>
                <a:cxn ang="0">
                  <a:pos x="221" y="8"/>
                </a:cxn>
                <a:cxn ang="0">
                  <a:pos x="233" y="5"/>
                </a:cxn>
                <a:cxn ang="0">
                  <a:pos x="258" y="0"/>
                </a:cxn>
                <a:cxn ang="0">
                  <a:pos x="284" y="0"/>
                </a:cxn>
                <a:cxn ang="0">
                  <a:pos x="295" y="12"/>
                </a:cxn>
                <a:cxn ang="0">
                  <a:pos x="304" y="26"/>
                </a:cxn>
                <a:cxn ang="0">
                  <a:pos x="328" y="34"/>
                </a:cxn>
                <a:cxn ang="0">
                  <a:pos x="370" y="34"/>
                </a:cxn>
                <a:cxn ang="0">
                  <a:pos x="409" y="34"/>
                </a:cxn>
                <a:cxn ang="0">
                  <a:pos x="439" y="34"/>
                </a:cxn>
                <a:cxn ang="0">
                  <a:pos x="450" y="34"/>
                </a:cxn>
              </a:cxnLst>
              <a:rect l="0" t="0" r="r" b="b"/>
              <a:pathLst>
                <a:path w="557" h="451">
                  <a:moveTo>
                    <a:pt x="328" y="450"/>
                  </a:moveTo>
                  <a:lnTo>
                    <a:pt x="326" y="450"/>
                  </a:lnTo>
                  <a:lnTo>
                    <a:pt x="321" y="450"/>
                  </a:lnTo>
                  <a:lnTo>
                    <a:pt x="316" y="450"/>
                  </a:lnTo>
                  <a:lnTo>
                    <a:pt x="314" y="445"/>
                  </a:lnTo>
                  <a:lnTo>
                    <a:pt x="309" y="442"/>
                  </a:lnTo>
                  <a:lnTo>
                    <a:pt x="309" y="434"/>
                  </a:lnTo>
                  <a:lnTo>
                    <a:pt x="309" y="424"/>
                  </a:lnTo>
                  <a:lnTo>
                    <a:pt x="311" y="413"/>
                  </a:lnTo>
                  <a:lnTo>
                    <a:pt x="311" y="403"/>
                  </a:lnTo>
                  <a:lnTo>
                    <a:pt x="309" y="396"/>
                  </a:lnTo>
                  <a:lnTo>
                    <a:pt x="309" y="390"/>
                  </a:lnTo>
                  <a:lnTo>
                    <a:pt x="304" y="385"/>
                  </a:lnTo>
                  <a:lnTo>
                    <a:pt x="301" y="382"/>
                  </a:lnTo>
                  <a:lnTo>
                    <a:pt x="295" y="377"/>
                  </a:lnTo>
                  <a:lnTo>
                    <a:pt x="289" y="374"/>
                  </a:lnTo>
                  <a:lnTo>
                    <a:pt x="282" y="369"/>
                  </a:lnTo>
                  <a:lnTo>
                    <a:pt x="274" y="367"/>
                  </a:lnTo>
                  <a:lnTo>
                    <a:pt x="269" y="362"/>
                  </a:lnTo>
                  <a:lnTo>
                    <a:pt x="263" y="356"/>
                  </a:lnTo>
                  <a:lnTo>
                    <a:pt x="258" y="348"/>
                  </a:lnTo>
                  <a:lnTo>
                    <a:pt x="252" y="340"/>
                  </a:lnTo>
                  <a:lnTo>
                    <a:pt x="247" y="331"/>
                  </a:lnTo>
                  <a:lnTo>
                    <a:pt x="242" y="320"/>
                  </a:lnTo>
                  <a:lnTo>
                    <a:pt x="236" y="309"/>
                  </a:lnTo>
                  <a:lnTo>
                    <a:pt x="231" y="302"/>
                  </a:lnTo>
                  <a:lnTo>
                    <a:pt x="226" y="297"/>
                  </a:lnTo>
                  <a:lnTo>
                    <a:pt x="218" y="291"/>
                  </a:lnTo>
                  <a:lnTo>
                    <a:pt x="210" y="289"/>
                  </a:lnTo>
                  <a:lnTo>
                    <a:pt x="204" y="283"/>
                  </a:lnTo>
                  <a:lnTo>
                    <a:pt x="196" y="278"/>
                  </a:lnTo>
                  <a:lnTo>
                    <a:pt x="186" y="271"/>
                  </a:lnTo>
                  <a:lnTo>
                    <a:pt x="176" y="266"/>
                  </a:lnTo>
                  <a:lnTo>
                    <a:pt x="170" y="258"/>
                  </a:lnTo>
                  <a:lnTo>
                    <a:pt x="162" y="252"/>
                  </a:lnTo>
                  <a:lnTo>
                    <a:pt x="157" y="249"/>
                  </a:lnTo>
                  <a:lnTo>
                    <a:pt x="152" y="244"/>
                  </a:lnTo>
                  <a:lnTo>
                    <a:pt x="147" y="239"/>
                  </a:lnTo>
                  <a:lnTo>
                    <a:pt x="145" y="232"/>
                  </a:lnTo>
                  <a:lnTo>
                    <a:pt x="140" y="224"/>
                  </a:lnTo>
                  <a:lnTo>
                    <a:pt x="135" y="213"/>
                  </a:lnTo>
                  <a:lnTo>
                    <a:pt x="130" y="206"/>
                  </a:lnTo>
                  <a:lnTo>
                    <a:pt x="125" y="198"/>
                  </a:lnTo>
                  <a:lnTo>
                    <a:pt x="117" y="192"/>
                  </a:lnTo>
                  <a:lnTo>
                    <a:pt x="111" y="184"/>
                  </a:lnTo>
                  <a:lnTo>
                    <a:pt x="103" y="179"/>
                  </a:lnTo>
                  <a:lnTo>
                    <a:pt x="96" y="173"/>
                  </a:lnTo>
                  <a:lnTo>
                    <a:pt x="88" y="169"/>
                  </a:lnTo>
                  <a:lnTo>
                    <a:pt x="84" y="164"/>
                  </a:lnTo>
                  <a:lnTo>
                    <a:pt x="79" y="159"/>
                  </a:lnTo>
                  <a:lnTo>
                    <a:pt x="74" y="156"/>
                  </a:lnTo>
                  <a:lnTo>
                    <a:pt x="71" y="153"/>
                  </a:lnTo>
                  <a:lnTo>
                    <a:pt x="69" y="150"/>
                  </a:lnTo>
                  <a:lnTo>
                    <a:pt x="66" y="148"/>
                  </a:lnTo>
                  <a:lnTo>
                    <a:pt x="64" y="142"/>
                  </a:lnTo>
                  <a:lnTo>
                    <a:pt x="59" y="136"/>
                  </a:lnTo>
                  <a:lnTo>
                    <a:pt x="50" y="130"/>
                  </a:lnTo>
                  <a:lnTo>
                    <a:pt x="40" y="122"/>
                  </a:lnTo>
                  <a:lnTo>
                    <a:pt x="27" y="117"/>
                  </a:lnTo>
                  <a:lnTo>
                    <a:pt x="15" y="111"/>
                  </a:lnTo>
                  <a:lnTo>
                    <a:pt x="5" y="104"/>
                  </a:lnTo>
                  <a:lnTo>
                    <a:pt x="0" y="99"/>
                  </a:lnTo>
                  <a:lnTo>
                    <a:pt x="0" y="96"/>
                  </a:lnTo>
                  <a:lnTo>
                    <a:pt x="3" y="91"/>
                  </a:lnTo>
                  <a:lnTo>
                    <a:pt x="5" y="85"/>
                  </a:lnTo>
                  <a:lnTo>
                    <a:pt x="13" y="80"/>
                  </a:lnTo>
                  <a:lnTo>
                    <a:pt x="24" y="70"/>
                  </a:lnTo>
                  <a:lnTo>
                    <a:pt x="37" y="57"/>
                  </a:lnTo>
                  <a:lnTo>
                    <a:pt x="45" y="46"/>
                  </a:lnTo>
                  <a:lnTo>
                    <a:pt x="55" y="34"/>
                  </a:lnTo>
                  <a:lnTo>
                    <a:pt x="64" y="23"/>
                  </a:lnTo>
                  <a:lnTo>
                    <a:pt x="79" y="12"/>
                  </a:lnTo>
                  <a:lnTo>
                    <a:pt x="96" y="8"/>
                  </a:lnTo>
                  <a:lnTo>
                    <a:pt x="120" y="5"/>
                  </a:lnTo>
                  <a:lnTo>
                    <a:pt x="165" y="5"/>
                  </a:lnTo>
                  <a:lnTo>
                    <a:pt x="194" y="8"/>
                  </a:lnTo>
                  <a:lnTo>
                    <a:pt x="210" y="8"/>
                  </a:lnTo>
                  <a:lnTo>
                    <a:pt x="221" y="8"/>
                  </a:lnTo>
                  <a:lnTo>
                    <a:pt x="228" y="8"/>
                  </a:lnTo>
                  <a:lnTo>
                    <a:pt x="233" y="5"/>
                  </a:lnTo>
                  <a:lnTo>
                    <a:pt x="242" y="5"/>
                  </a:lnTo>
                  <a:lnTo>
                    <a:pt x="258" y="0"/>
                  </a:lnTo>
                  <a:lnTo>
                    <a:pt x="274" y="0"/>
                  </a:lnTo>
                  <a:lnTo>
                    <a:pt x="284" y="0"/>
                  </a:lnTo>
                  <a:lnTo>
                    <a:pt x="292" y="5"/>
                  </a:lnTo>
                  <a:lnTo>
                    <a:pt x="295" y="12"/>
                  </a:lnTo>
                  <a:lnTo>
                    <a:pt x="298" y="20"/>
                  </a:lnTo>
                  <a:lnTo>
                    <a:pt x="304" y="26"/>
                  </a:lnTo>
                  <a:lnTo>
                    <a:pt x="314" y="31"/>
                  </a:lnTo>
                  <a:lnTo>
                    <a:pt x="328" y="34"/>
                  </a:lnTo>
                  <a:lnTo>
                    <a:pt x="348" y="34"/>
                  </a:lnTo>
                  <a:lnTo>
                    <a:pt x="370" y="34"/>
                  </a:lnTo>
                  <a:lnTo>
                    <a:pt x="389" y="34"/>
                  </a:lnTo>
                  <a:lnTo>
                    <a:pt x="409" y="34"/>
                  </a:lnTo>
                  <a:lnTo>
                    <a:pt x="426" y="34"/>
                  </a:lnTo>
                  <a:lnTo>
                    <a:pt x="439" y="34"/>
                  </a:lnTo>
                  <a:lnTo>
                    <a:pt x="449" y="34"/>
                  </a:lnTo>
                  <a:lnTo>
                    <a:pt x="450" y="34"/>
                  </a:lnTo>
                  <a:lnTo>
                    <a:pt x="556" y="138"/>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79" name="Freeform 19"/>
            <p:cNvSpPr>
              <a:spLocks/>
            </p:cNvSpPr>
            <p:nvPr/>
          </p:nvSpPr>
          <p:spPr bwMode="auto">
            <a:xfrm>
              <a:off x="3359" y="2130"/>
              <a:ext cx="968" cy="1333"/>
            </a:xfrm>
            <a:custGeom>
              <a:avLst/>
              <a:gdLst/>
              <a:ahLst/>
              <a:cxnLst>
                <a:cxn ang="0">
                  <a:pos x="228" y="1293"/>
                </a:cxn>
                <a:cxn ang="0">
                  <a:pos x="226" y="1247"/>
                </a:cxn>
                <a:cxn ang="0">
                  <a:pos x="233" y="1221"/>
                </a:cxn>
                <a:cxn ang="0">
                  <a:pos x="3" y="1208"/>
                </a:cxn>
                <a:cxn ang="0">
                  <a:pos x="13" y="1168"/>
                </a:cxn>
                <a:cxn ang="0">
                  <a:pos x="27" y="1143"/>
                </a:cxn>
                <a:cxn ang="0">
                  <a:pos x="52" y="1098"/>
                </a:cxn>
                <a:cxn ang="0">
                  <a:pos x="66" y="1049"/>
                </a:cxn>
                <a:cxn ang="0">
                  <a:pos x="47" y="1013"/>
                </a:cxn>
                <a:cxn ang="0">
                  <a:pos x="42" y="967"/>
                </a:cxn>
                <a:cxn ang="0">
                  <a:pos x="34" y="909"/>
                </a:cxn>
                <a:cxn ang="0">
                  <a:pos x="42" y="834"/>
                </a:cxn>
                <a:cxn ang="0">
                  <a:pos x="74" y="774"/>
                </a:cxn>
                <a:cxn ang="0">
                  <a:pos x="93" y="730"/>
                </a:cxn>
                <a:cxn ang="0">
                  <a:pos x="125" y="676"/>
                </a:cxn>
                <a:cxn ang="0">
                  <a:pos x="152" y="618"/>
                </a:cxn>
                <a:cxn ang="0">
                  <a:pos x="170" y="538"/>
                </a:cxn>
                <a:cxn ang="0">
                  <a:pos x="218" y="452"/>
                </a:cxn>
                <a:cxn ang="0">
                  <a:pos x="236" y="377"/>
                </a:cxn>
                <a:cxn ang="0">
                  <a:pos x="236" y="318"/>
                </a:cxn>
                <a:cxn ang="0">
                  <a:pos x="268" y="325"/>
                </a:cxn>
                <a:cxn ang="0">
                  <a:pos x="287" y="315"/>
                </a:cxn>
                <a:cxn ang="0">
                  <a:pos x="314" y="279"/>
                </a:cxn>
                <a:cxn ang="0">
                  <a:pos x="341" y="276"/>
                </a:cxn>
                <a:cxn ang="0">
                  <a:pos x="338" y="239"/>
                </a:cxn>
                <a:cxn ang="0">
                  <a:pos x="365" y="206"/>
                </a:cxn>
                <a:cxn ang="0">
                  <a:pos x="412" y="219"/>
                </a:cxn>
                <a:cxn ang="0">
                  <a:pos x="426" y="197"/>
                </a:cxn>
                <a:cxn ang="0">
                  <a:pos x="455" y="203"/>
                </a:cxn>
                <a:cxn ang="0">
                  <a:pos x="473" y="177"/>
                </a:cxn>
                <a:cxn ang="0">
                  <a:pos x="485" y="177"/>
                </a:cxn>
                <a:cxn ang="0">
                  <a:pos x="514" y="195"/>
                </a:cxn>
                <a:cxn ang="0">
                  <a:pos x="522" y="160"/>
                </a:cxn>
                <a:cxn ang="0">
                  <a:pos x="527" y="146"/>
                </a:cxn>
                <a:cxn ang="0">
                  <a:pos x="556" y="164"/>
                </a:cxn>
                <a:cxn ang="0">
                  <a:pos x="591" y="115"/>
                </a:cxn>
                <a:cxn ang="0">
                  <a:pos x="605" y="81"/>
                </a:cxn>
                <a:cxn ang="0">
                  <a:pos x="649" y="68"/>
                </a:cxn>
                <a:cxn ang="0">
                  <a:pos x="652" y="37"/>
                </a:cxn>
                <a:cxn ang="0">
                  <a:pos x="654" y="3"/>
                </a:cxn>
                <a:cxn ang="0">
                  <a:pos x="700" y="22"/>
                </a:cxn>
                <a:cxn ang="0">
                  <a:pos x="716" y="42"/>
                </a:cxn>
                <a:cxn ang="0">
                  <a:pos x="769" y="65"/>
                </a:cxn>
                <a:cxn ang="0">
                  <a:pos x="828" y="55"/>
                </a:cxn>
                <a:cxn ang="0">
                  <a:pos x="862" y="64"/>
                </a:cxn>
                <a:cxn ang="0">
                  <a:pos x="882" y="96"/>
                </a:cxn>
                <a:cxn ang="0">
                  <a:pos x="889" y="141"/>
                </a:cxn>
                <a:cxn ang="0">
                  <a:pos x="950" y="197"/>
                </a:cxn>
                <a:cxn ang="0">
                  <a:pos x="961" y="216"/>
                </a:cxn>
                <a:cxn ang="0">
                  <a:pos x="916" y="260"/>
                </a:cxn>
                <a:cxn ang="0">
                  <a:pos x="902" y="299"/>
                </a:cxn>
                <a:cxn ang="0">
                  <a:pos x="870" y="325"/>
                </a:cxn>
                <a:cxn ang="0">
                  <a:pos x="815" y="354"/>
                </a:cxn>
              </a:cxnLst>
              <a:rect l="0" t="0" r="r" b="b"/>
              <a:pathLst>
                <a:path w="968" h="1333">
                  <a:moveTo>
                    <a:pt x="272" y="1332"/>
                  </a:moveTo>
                  <a:lnTo>
                    <a:pt x="260" y="1323"/>
                  </a:lnTo>
                  <a:lnTo>
                    <a:pt x="247" y="1312"/>
                  </a:lnTo>
                  <a:lnTo>
                    <a:pt x="239" y="1301"/>
                  </a:lnTo>
                  <a:lnTo>
                    <a:pt x="228" y="1293"/>
                  </a:lnTo>
                  <a:lnTo>
                    <a:pt x="221" y="1283"/>
                  </a:lnTo>
                  <a:lnTo>
                    <a:pt x="218" y="1275"/>
                  </a:lnTo>
                  <a:lnTo>
                    <a:pt x="218" y="1264"/>
                  </a:lnTo>
                  <a:lnTo>
                    <a:pt x="221" y="1255"/>
                  </a:lnTo>
                  <a:lnTo>
                    <a:pt x="226" y="1247"/>
                  </a:lnTo>
                  <a:lnTo>
                    <a:pt x="231" y="1239"/>
                  </a:lnTo>
                  <a:lnTo>
                    <a:pt x="233" y="1231"/>
                  </a:lnTo>
                  <a:lnTo>
                    <a:pt x="233" y="1225"/>
                  </a:lnTo>
                  <a:lnTo>
                    <a:pt x="233" y="1224"/>
                  </a:lnTo>
                  <a:lnTo>
                    <a:pt x="233" y="1221"/>
                  </a:lnTo>
                  <a:lnTo>
                    <a:pt x="233" y="1218"/>
                  </a:lnTo>
                  <a:lnTo>
                    <a:pt x="8" y="1218"/>
                  </a:lnTo>
                  <a:lnTo>
                    <a:pt x="5" y="1216"/>
                  </a:lnTo>
                  <a:lnTo>
                    <a:pt x="5" y="1213"/>
                  </a:lnTo>
                  <a:lnTo>
                    <a:pt x="3" y="1208"/>
                  </a:lnTo>
                  <a:lnTo>
                    <a:pt x="0" y="1199"/>
                  </a:lnTo>
                  <a:lnTo>
                    <a:pt x="0" y="1194"/>
                  </a:lnTo>
                  <a:lnTo>
                    <a:pt x="0" y="1185"/>
                  </a:lnTo>
                  <a:lnTo>
                    <a:pt x="5" y="1176"/>
                  </a:lnTo>
                  <a:lnTo>
                    <a:pt x="13" y="1168"/>
                  </a:lnTo>
                  <a:lnTo>
                    <a:pt x="20" y="1160"/>
                  </a:lnTo>
                  <a:lnTo>
                    <a:pt x="26" y="1156"/>
                  </a:lnTo>
                  <a:lnTo>
                    <a:pt x="27" y="1151"/>
                  </a:lnTo>
                  <a:lnTo>
                    <a:pt x="27" y="1145"/>
                  </a:lnTo>
                  <a:lnTo>
                    <a:pt x="27" y="1143"/>
                  </a:lnTo>
                  <a:lnTo>
                    <a:pt x="29" y="1135"/>
                  </a:lnTo>
                  <a:lnTo>
                    <a:pt x="32" y="1129"/>
                  </a:lnTo>
                  <a:lnTo>
                    <a:pt x="37" y="1120"/>
                  </a:lnTo>
                  <a:lnTo>
                    <a:pt x="47" y="1109"/>
                  </a:lnTo>
                  <a:lnTo>
                    <a:pt x="52" y="1098"/>
                  </a:lnTo>
                  <a:lnTo>
                    <a:pt x="59" y="1089"/>
                  </a:lnTo>
                  <a:lnTo>
                    <a:pt x="64" y="1080"/>
                  </a:lnTo>
                  <a:lnTo>
                    <a:pt x="66" y="1070"/>
                  </a:lnTo>
                  <a:lnTo>
                    <a:pt x="69" y="1060"/>
                  </a:lnTo>
                  <a:lnTo>
                    <a:pt x="66" y="1049"/>
                  </a:lnTo>
                  <a:lnTo>
                    <a:pt x="64" y="1039"/>
                  </a:lnTo>
                  <a:lnTo>
                    <a:pt x="59" y="1032"/>
                  </a:lnTo>
                  <a:lnTo>
                    <a:pt x="55" y="1024"/>
                  </a:lnTo>
                  <a:lnTo>
                    <a:pt x="50" y="1018"/>
                  </a:lnTo>
                  <a:lnTo>
                    <a:pt x="47" y="1013"/>
                  </a:lnTo>
                  <a:lnTo>
                    <a:pt x="45" y="1007"/>
                  </a:lnTo>
                  <a:lnTo>
                    <a:pt x="45" y="999"/>
                  </a:lnTo>
                  <a:lnTo>
                    <a:pt x="45" y="993"/>
                  </a:lnTo>
                  <a:lnTo>
                    <a:pt x="45" y="979"/>
                  </a:lnTo>
                  <a:lnTo>
                    <a:pt x="42" y="967"/>
                  </a:lnTo>
                  <a:lnTo>
                    <a:pt x="42" y="953"/>
                  </a:lnTo>
                  <a:lnTo>
                    <a:pt x="40" y="943"/>
                  </a:lnTo>
                  <a:lnTo>
                    <a:pt x="37" y="933"/>
                  </a:lnTo>
                  <a:lnTo>
                    <a:pt x="34" y="922"/>
                  </a:lnTo>
                  <a:lnTo>
                    <a:pt x="34" y="909"/>
                  </a:lnTo>
                  <a:lnTo>
                    <a:pt x="34" y="897"/>
                  </a:lnTo>
                  <a:lnTo>
                    <a:pt x="37" y="880"/>
                  </a:lnTo>
                  <a:lnTo>
                    <a:pt x="40" y="865"/>
                  </a:lnTo>
                  <a:lnTo>
                    <a:pt x="42" y="849"/>
                  </a:lnTo>
                  <a:lnTo>
                    <a:pt x="42" y="834"/>
                  </a:lnTo>
                  <a:lnTo>
                    <a:pt x="42" y="821"/>
                  </a:lnTo>
                  <a:lnTo>
                    <a:pt x="45" y="806"/>
                  </a:lnTo>
                  <a:lnTo>
                    <a:pt x="50" y="792"/>
                  </a:lnTo>
                  <a:lnTo>
                    <a:pt x="59" y="782"/>
                  </a:lnTo>
                  <a:lnTo>
                    <a:pt x="74" y="774"/>
                  </a:lnTo>
                  <a:lnTo>
                    <a:pt x="87" y="767"/>
                  </a:lnTo>
                  <a:lnTo>
                    <a:pt x="93" y="759"/>
                  </a:lnTo>
                  <a:lnTo>
                    <a:pt x="96" y="748"/>
                  </a:lnTo>
                  <a:lnTo>
                    <a:pt x="93" y="741"/>
                  </a:lnTo>
                  <a:lnTo>
                    <a:pt x="93" y="730"/>
                  </a:lnTo>
                  <a:lnTo>
                    <a:pt x="93" y="719"/>
                  </a:lnTo>
                  <a:lnTo>
                    <a:pt x="96" y="709"/>
                  </a:lnTo>
                  <a:lnTo>
                    <a:pt x="103" y="699"/>
                  </a:lnTo>
                  <a:lnTo>
                    <a:pt x="116" y="686"/>
                  </a:lnTo>
                  <a:lnTo>
                    <a:pt x="125" y="676"/>
                  </a:lnTo>
                  <a:lnTo>
                    <a:pt x="133" y="663"/>
                  </a:lnTo>
                  <a:lnTo>
                    <a:pt x="140" y="652"/>
                  </a:lnTo>
                  <a:lnTo>
                    <a:pt x="145" y="642"/>
                  </a:lnTo>
                  <a:lnTo>
                    <a:pt x="149" y="629"/>
                  </a:lnTo>
                  <a:lnTo>
                    <a:pt x="152" y="618"/>
                  </a:lnTo>
                  <a:lnTo>
                    <a:pt x="154" y="606"/>
                  </a:lnTo>
                  <a:lnTo>
                    <a:pt x="157" y="592"/>
                  </a:lnTo>
                  <a:lnTo>
                    <a:pt x="159" y="577"/>
                  </a:lnTo>
                  <a:lnTo>
                    <a:pt x="165" y="558"/>
                  </a:lnTo>
                  <a:lnTo>
                    <a:pt x="170" y="538"/>
                  </a:lnTo>
                  <a:lnTo>
                    <a:pt x="177" y="517"/>
                  </a:lnTo>
                  <a:lnTo>
                    <a:pt x="184" y="499"/>
                  </a:lnTo>
                  <a:lnTo>
                    <a:pt x="194" y="481"/>
                  </a:lnTo>
                  <a:lnTo>
                    <a:pt x="207" y="465"/>
                  </a:lnTo>
                  <a:lnTo>
                    <a:pt x="218" y="452"/>
                  </a:lnTo>
                  <a:lnTo>
                    <a:pt x="226" y="437"/>
                  </a:lnTo>
                  <a:lnTo>
                    <a:pt x="231" y="423"/>
                  </a:lnTo>
                  <a:lnTo>
                    <a:pt x="236" y="408"/>
                  </a:lnTo>
                  <a:lnTo>
                    <a:pt x="236" y="392"/>
                  </a:lnTo>
                  <a:lnTo>
                    <a:pt x="236" y="377"/>
                  </a:lnTo>
                  <a:lnTo>
                    <a:pt x="233" y="361"/>
                  </a:lnTo>
                  <a:lnTo>
                    <a:pt x="233" y="346"/>
                  </a:lnTo>
                  <a:lnTo>
                    <a:pt x="231" y="333"/>
                  </a:lnTo>
                  <a:lnTo>
                    <a:pt x="233" y="322"/>
                  </a:lnTo>
                  <a:lnTo>
                    <a:pt x="236" y="318"/>
                  </a:lnTo>
                  <a:lnTo>
                    <a:pt x="239" y="312"/>
                  </a:lnTo>
                  <a:lnTo>
                    <a:pt x="242" y="312"/>
                  </a:lnTo>
                  <a:lnTo>
                    <a:pt x="250" y="315"/>
                  </a:lnTo>
                  <a:lnTo>
                    <a:pt x="258" y="320"/>
                  </a:lnTo>
                  <a:lnTo>
                    <a:pt x="268" y="325"/>
                  </a:lnTo>
                  <a:lnTo>
                    <a:pt x="272" y="327"/>
                  </a:lnTo>
                  <a:lnTo>
                    <a:pt x="277" y="327"/>
                  </a:lnTo>
                  <a:lnTo>
                    <a:pt x="279" y="325"/>
                  </a:lnTo>
                  <a:lnTo>
                    <a:pt x="282" y="322"/>
                  </a:lnTo>
                  <a:lnTo>
                    <a:pt x="287" y="315"/>
                  </a:lnTo>
                  <a:lnTo>
                    <a:pt x="292" y="304"/>
                  </a:lnTo>
                  <a:lnTo>
                    <a:pt x="300" y="293"/>
                  </a:lnTo>
                  <a:lnTo>
                    <a:pt x="304" y="284"/>
                  </a:lnTo>
                  <a:lnTo>
                    <a:pt x="309" y="281"/>
                  </a:lnTo>
                  <a:lnTo>
                    <a:pt x="314" y="279"/>
                  </a:lnTo>
                  <a:lnTo>
                    <a:pt x="319" y="276"/>
                  </a:lnTo>
                  <a:lnTo>
                    <a:pt x="324" y="276"/>
                  </a:lnTo>
                  <a:lnTo>
                    <a:pt x="333" y="279"/>
                  </a:lnTo>
                  <a:lnTo>
                    <a:pt x="338" y="279"/>
                  </a:lnTo>
                  <a:lnTo>
                    <a:pt x="341" y="276"/>
                  </a:lnTo>
                  <a:lnTo>
                    <a:pt x="338" y="273"/>
                  </a:lnTo>
                  <a:lnTo>
                    <a:pt x="336" y="268"/>
                  </a:lnTo>
                  <a:lnTo>
                    <a:pt x="336" y="260"/>
                  </a:lnTo>
                  <a:lnTo>
                    <a:pt x="336" y="253"/>
                  </a:lnTo>
                  <a:lnTo>
                    <a:pt x="338" y="239"/>
                  </a:lnTo>
                  <a:lnTo>
                    <a:pt x="343" y="226"/>
                  </a:lnTo>
                  <a:lnTo>
                    <a:pt x="348" y="216"/>
                  </a:lnTo>
                  <a:lnTo>
                    <a:pt x="353" y="211"/>
                  </a:lnTo>
                  <a:lnTo>
                    <a:pt x="360" y="206"/>
                  </a:lnTo>
                  <a:lnTo>
                    <a:pt x="365" y="206"/>
                  </a:lnTo>
                  <a:lnTo>
                    <a:pt x="373" y="208"/>
                  </a:lnTo>
                  <a:lnTo>
                    <a:pt x="383" y="211"/>
                  </a:lnTo>
                  <a:lnTo>
                    <a:pt x="394" y="216"/>
                  </a:lnTo>
                  <a:lnTo>
                    <a:pt x="407" y="222"/>
                  </a:lnTo>
                  <a:lnTo>
                    <a:pt x="412" y="219"/>
                  </a:lnTo>
                  <a:lnTo>
                    <a:pt x="415" y="216"/>
                  </a:lnTo>
                  <a:lnTo>
                    <a:pt x="417" y="211"/>
                  </a:lnTo>
                  <a:lnTo>
                    <a:pt x="417" y="206"/>
                  </a:lnTo>
                  <a:lnTo>
                    <a:pt x="420" y="200"/>
                  </a:lnTo>
                  <a:lnTo>
                    <a:pt x="426" y="197"/>
                  </a:lnTo>
                  <a:lnTo>
                    <a:pt x="436" y="200"/>
                  </a:lnTo>
                  <a:lnTo>
                    <a:pt x="447" y="203"/>
                  </a:lnTo>
                  <a:lnTo>
                    <a:pt x="453" y="206"/>
                  </a:lnTo>
                  <a:lnTo>
                    <a:pt x="455" y="206"/>
                  </a:lnTo>
                  <a:lnTo>
                    <a:pt x="455" y="203"/>
                  </a:lnTo>
                  <a:lnTo>
                    <a:pt x="458" y="200"/>
                  </a:lnTo>
                  <a:lnTo>
                    <a:pt x="458" y="197"/>
                  </a:lnTo>
                  <a:lnTo>
                    <a:pt x="461" y="192"/>
                  </a:lnTo>
                  <a:lnTo>
                    <a:pt x="466" y="185"/>
                  </a:lnTo>
                  <a:lnTo>
                    <a:pt x="473" y="177"/>
                  </a:lnTo>
                  <a:lnTo>
                    <a:pt x="476" y="172"/>
                  </a:lnTo>
                  <a:lnTo>
                    <a:pt x="478" y="166"/>
                  </a:lnTo>
                  <a:lnTo>
                    <a:pt x="481" y="166"/>
                  </a:lnTo>
                  <a:lnTo>
                    <a:pt x="482" y="169"/>
                  </a:lnTo>
                  <a:lnTo>
                    <a:pt x="485" y="177"/>
                  </a:lnTo>
                  <a:lnTo>
                    <a:pt x="492" y="185"/>
                  </a:lnTo>
                  <a:lnTo>
                    <a:pt x="500" y="192"/>
                  </a:lnTo>
                  <a:lnTo>
                    <a:pt x="505" y="197"/>
                  </a:lnTo>
                  <a:lnTo>
                    <a:pt x="510" y="197"/>
                  </a:lnTo>
                  <a:lnTo>
                    <a:pt x="514" y="195"/>
                  </a:lnTo>
                  <a:lnTo>
                    <a:pt x="519" y="192"/>
                  </a:lnTo>
                  <a:lnTo>
                    <a:pt x="519" y="185"/>
                  </a:lnTo>
                  <a:lnTo>
                    <a:pt x="522" y="177"/>
                  </a:lnTo>
                  <a:lnTo>
                    <a:pt x="522" y="169"/>
                  </a:lnTo>
                  <a:lnTo>
                    <a:pt x="522" y="160"/>
                  </a:lnTo>
                  <a:lnTo>
                    <a:pt x="522" y="151"/>
                  </a:lnTo>
                  <a:lnTo>
                    <a:pt x="522" y="146"/>
                  </a:lnTo>
                  <a:lnTo>
                    <a:pt x="522" y="143"/>
                  </a:lnTo>
                  <a:lnTo>
                    <a:pt x="524" y="143"/>
                  </a:lnTo>
                  <a:lnTo>
                    <a:pt x="527" y="146"/>
                  </a:lnTo>
                  <a:lnTo>
                    <a:pt x="532" y="151"/>
                  </a:lnTo>
                  <a:lnTo>
                    <a:pt x="540" y="157"/>
                  </a:lnTo>
                  <a:lnTo>
                    <a:pt x="543" y="164"/>
                  </a:lnTo>
                  <a:lnTo>
                    <a:pt x="551" y="166"/>
                  </a:lnTo>
                  <a:lnTo>
                    <a:pt x="556" y="164"/>
                  </a:lnTo>
                  <a:lnTo>
                    <a:pt x="561" y="160"/>
                  </a:lnTo>
                  <a:lnTo>
                    <a:pt x="566" y="151"/>
                  </a:lnTo>
                  <a:lnTo>
                    <a:pt x="573" y="141"/>
                  </a:lnTo>
                  <a:lnTo>
                    <a:pt x="580" y="127"/>
                  </a:lnTo>
                  <a:lnTo>
                    <a:pt x="591" y="115"/>
                  </a:lnTo>
                  <a:lnTo>
                    <a:pt x="596" y="99"/>
                  </a:lnTo>
                  <a:lnTo>
                    <a:pt x="601" y="92"/>
                  </a:lnTo>
                  <a:lnTo>
                    <a:pt x="603" y="87"/>
                  </a:lnTo>
                  <a:lnTo>
                    <a:pt x="603" y="84"/>
                  </a:lnTo>
                  <a:lnTo>
                    <a:pt x="605" y="81"/>
                  </a:lnTo>
                  <a:lnTo>
                    <a:pt x="610" y="81"/>
                  </a:lnTo>
                  <a:lnTo>
                    <a:pt x="617" y="78"/>
                  </a:lnTo>
                  <a:lnTo>
                    <a:pt x="630" y="76"/>
                  </a:lnTo>
                  <a:lnTo>
                    <a:pt x="642" y="73"/>
                  </a:lnTo>
                  <a:lnTo>
                    <a:pt x="649" y="68"/>
                  </a:lnTo>
                  <a:lnTo>
                    <a:pt x="654" y="65"/>
                  </a:lnTo>
                  <a:lnTo>
                    <a:pt x="657" y="61"/>
                  </a:lnTo>
                  <a:lnTo>
                    <a:pt x="654" y="55"/>
                  </a:lnTo>
                  <a:lnTo>
                    <a:pt x="652" y="47"/>
                  </a:lnTo>
                  <a:lnTo>
                    <a:pt x="652" y="37"/>
                  </a:lnTo>
                  <a:lnTo>
                    <a:pt x="649" y="22"/>
                  </a:lnTo>
                  <a:lnTo>
                    <a:pt x="649" y="8"/>
                  </a:lnTo>
                  <a:lnTo>
                    <a:pt x="649" y="3"/>
                  </a:lnTo>
                  <a:lnTo>
                    <a:pt x="649" y="0"/>
                  </a:lnTo>
                  <a:lnTo>
                    <a:pt x="654" y="3"/>
                  </a:lnTo>
                  <a:lnTo>
                    <a:pt x="660" y="8"/>
                  </a:lnTo>
                  <a:lnTo>
                    <a:pt x="668" y="14"/>
                  </a:lnTo>
                  <a:lnTo>
                    <a:pt x="681" y="16"/>
                  </a:lnTo>
                  <a:lnTo>
                    <a:pt x="694" y="19"/>
                  </a:lnTo>
                  <a:lnTo>
                    <a:pt x="700" y="22"/>
                  </a:lnTo>
                  <a:lnTo>
                    <a:pt x="703" y="24"/>
                  </a:lnTo>
                  <a:lnTo>
                    <a:pt x="705" y="30"/>
                  </a:lnTo>
                  <a:lnTo>
                    <a:pt x="708" y="31"/>
                  </a:lnTo>
                  <a:lnTo>
                    <a:pt x="711" y="37"/>
                  </a:lnTo>
                  <a:lnTo>
                    <a:pt x="716" y="42"/>
                  </a:lnTo>
                  <a:lnTo>
                    <a:pt x="727" y="50"/>
                  </a:lnTo>
                  <a:lnTo>
                    <a:pt x="740" y="55"/>
                  </a:lnTo>
                  <a:lnTo>
                    <a:pt x="750" y="61"/>
                  </a:lnTo>
                  <a:lnTo>
                    <a:pt x="759" y="64"/>
                  </a:lnTo>
                  <a:lnTo>
                    <a:pt x="769" y="65"/>
                  </a:lnTo>
                  <a:lnTo>
                    <a:pt x="777" y="68"/>
                  </a:lnTo>
                  <a:lnTo>
                    <a:pt x="788" y="68"/>
                  </a:lnTo>
                  <a:lnTo>
                    <a:pt x="799" y="65"/>
                  </a:lnTo>
                  <a:lnTo>
                    <a:pt x="814" y="61"/>
                  </a:lnTo>
                  <a:lnTo>
                    <a:pt x="828" y="55"/>
                  </a:lnTo>
                  <a:lnTo>
                    <a:pt x="838" y="53"/>
                  </a:lnTo>
                  <a:lnTo>
                    <a:pt x="846" y="53"/>
                  </a:lnTo>
                  <a:lnTo>
                    <a:pt x="852" y="53"/>
                  </a:lnTo>
                  <a:lnTo>
                    <a:pt x="857" y="58"/>
                  </a:lnTo>
                  <a:lnTo>
                    <a:pt x="862" y="64"/>
                  </a:lnTo>
                  <a:lnTo>
                    <a:pt x="867" y="68"/>
                  </a:lnTo>
                  <a:lnTo>
                    <a:pt x="875" y="76"/>
                  </a:lnTo>
                  <a:lnTo>
                    <a:pt x="879" y="84"/>
                  </a:lnTo>
                  <a:lnTo>
                    <a:pt x="882" y="89"/>
                  </a:lnTo>
                  <a:lnTo>
                    <a:pt x="882" y="96"/>
                  </a:lnTo>
                  <a:lnTo>
                    <a:pt x="879" y="101"/>
                  </a:lnTo>
                  <a:lnTo>
                    <a:pt x="876" y="110"/>
                  </a:lnTo>
                  <a:lnTo>
                    <a:pt x="876" y="118"/>
                  </a:lnTo>
                  <a:lnTo>
                    <a:pt x="882" y="127"/>
                  </a:lnTo>
                  <a:lnTo>
                    <a:pt x="889" y="141"/>
                  </a:lnTo>
                  <a:lnTo>
                    <a:pt x="902" y="154"/>
                  </a:lnTo>
                  <a:lnTo>
                    <a:pt x="916" y="166"/>
                  </a:lnTo>
                  <a:lnTo>
                    <a:pt x="929" y="180"/>
                  </a:lnTo>
                  <a:lnTo>
                    <a:pt x="940" y="191"/>
                  </a:lnTo>
                  <a:lnTo>
                    <a:pt x="950" y="197"/>
                  </a:lnTo>
                  <a:lnTo>
                    <a:pt x="961" y="206"/>
                  </a:lnTo>
                  <a:lnTo>
                    <a:pt x="966" y="211"/>
                  </a:lnTo>
                  <a:lnTo>
                    <a:pt x="967" y="211"/>
                  </a:lnTo>
                  <a:lnTo>
                    <a:pt x="966" y="214"/>
                  </a:lnTo>
                  <a:lnTo>
                    <a:pt x="961" y="216"/>
                  </a:lnTo>
                  <a:lnTo>
                    <a:pt x="953" y="224"/>
                  </a:lnTo>
                  <a:lnTo>
                    <a:pt x="943" y="231"/>
                  </a:lnTo>
                  <a:lnTo>
                    <a:pt x="934" y="239"/>
                  </a:lnTo>
                  <a:lnTo>
                    <a:pt x="924" y="250"/>
                  </a:lnTo>
                  <a:lnTo>
                    <a:pt x="916" y="260"/>
                  </a:lnTo>
                  <a:lnTo>
                    <a:pt x="911" y="270"/>
                  </a:lnTo>
                  <a:lnTo>
                    <a:pt x="907" y="281"/>
                  </a:lnTo>
                  <a:lnTo>
                    <a:pt x="904" y="287"/>
                  </a:lnTo>
                  <a:lnTo>
                    <a:pt x="904" y="293"/>
                  </a:lnTo>
                  <a:lnTo>
                    <a:pt x="902" y="299"/>
                  </a:lnTo>
                  <a:lnTo>
                    <a:pt x="899" y="304"/>
                  </a:lnTo>
                  <a:lnTo>
                    <a:pt x="894" y="310"/>
                  </a:lnTo>
                  <a:lnTo>
                    <a:pt x="889" y="315"/>
                  </a:lnTo>
                  <a:lnTo>
                    <a:pt x="879" y="320"/>
                  </a:lnTo>
                  <a:lnTo>
                    <a:pt x="870" y="325"/>
                  </a:lnTo>
                  <a:lnTo>
                    <a:pt x="857" y="333"/>
                  </a:lnTo>
                  <a:lnTo>
                    <a:pt x="846" y="338"/>
                  </a:lnTo>
                  <a:lnTo>
                    <a:pt x="836" y="343"/>
                  </a:lnTo>
                  <a:lnTo>
                    <a:pt x="825" y="349"/>
                  </a:lnTo>
                  <a:lnTo>
                    <a:pt x="815" y="354"/>
                  </a:lnTo>
                  <a:lnTo>
                    <a:pt x="811" y="356"/>
                  </a:lnTo>
                  <a:lnTo>
                    <a:pt x="809" y="356"/>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0" name="Freeform 20"/>
            <p:cNvSpPr>
              <a:spLocks/>
            </p:cNvSpPr>
            <p:nvPr/>
          </p:nvSpPr>
          <p:spPr bwMode="auto">
            <a:xfrm>
              <a:off x="3587" y="2352"/>
              <a:ext cx="1396" cy="213"/>
            </a:xfrm>
            <a:custGeom>
              <a:avLst/>
              <a:gdLst/>
              <a:ahLst/>
              <a:cxnLst>
                <a:cxn ang="0">
                  <a:pos x="0" y="212"/>
                </a:cxn>
                <a:cxn ang="0">
                  <a:pos x="184" y="194"/>
                </a:cxn>
                <a:cxn ang="0">
                  <a:pos x="184" y="192"/>
                </a:cxn>
                <a:cxn ang="0">
                  <a:pos x="184" y="186"/>
                </a:cxn>
                <a:cxn ang="0">
                  <a:pos x="184" y="178"/>
                </a:cxn>
                <a:cxn ang="0">
                  <a:pos x="184" y="167"/>
                </a:cxn>
                <a:cxn ang="0">
                  <a:pos x="184" y="161"/>
                </a:cxn>
                <a:cxn ang="0">
                  <a:pos x="187" y="155"/>
                </a:cxn>
                <a:cxn ang="0">
                  <a:pos x="189" y="153"/>
                </a:cxn>
                <a:cxn ang="0">
                  <a:pos x="193" y="150"/>
                </a:cxn>
                <a:cxn ang="0">
                  <a:pos x="195" y="153"/>
                </a:cxn>
                <a:cxn ang="0">
                  <a:pos x="198" y="155"/>
                </a:cxn>
                <a:cxn ang="0">
                  <a:pos x="201" y="158"/>
                </a:cxn>
                <a:cxn ang="0">
                  <a:pos x="203" y="163"/>
                </a:cxn>
                <a:cxn ang="0">
                  <a:pos x="203" y="170"/>
                </a:cxn>
                <a:cxn ang="0">
                  <a:pos x="206" y="173"/>
                </a:cxn>
                <a:cxn ang="0">
                  <a:pos x="208" y="176"/>
                </a:cxn>
                <a:cxn ang="0">
                  <a:pos x="211" y="176"/>
                </a:cxn>
                <a:cxn ang="0">
                  <a:pos x="213" y="176"/>
                </a:cxn>
                <a:cxn ang="0">
                  <a:pos x="216" y="176"/>
                </a:cxn>
                <a:cxn ang="0">
                  <a:pos x="218" y="173"/>
                </a:cxn>
                <a:cxn ang="0">
                  <a:pos x="770" y="119"/>
                </a:cxn>
                <a:cxn ang="0">
                  <a:pos x="770" y="122"/>
                </a:cxn>
                <a:cxn ang="0">
                  <a:pos x="772" y="122"/>
                </a:cxn>
                <a:cxn ang="0">
                  <a:pos x="772" y="119"/>
                </a:cxn>
                <a:cxn ang="0">
                  <a:pos x="772" y="116"/>
                </a:cxn>
                <a:cxn ang="0">
                  <a:pos x="772" y="113"/>
                </a:cxn>
                <a:cxn ang="0">
                  <a:pos x="772" y="105"/>
                </a:cxn>
                <a:cxn ang="0">
                  <a:pos x="774" y="103"/>
                </a:cxn>
                <a:cxn ang="0">
                  <a:pos x="777" y="99"/>
                </a:cxn>
                <a:cxn ang="0">
                  <a:pos x="779" y="96"/>
                </a:cxn>
                <a:cxn ang="0">
                  <a:pos x="784" y="96"/>
                </a:cxn>
                <a:cxn ang="0">
                  <a:pos x="789" y="93"/>
                </a:cxn>
                <a:cxn ang="0">
                  <a:pos x="792" y="96"/>
                </a:cxn>
                <a:cxn ang="0">
                  <a:pos x="795" y="99"/>
                </a:cxn>
                <a:cxn ang="0">
                  <a:pos x="797" y="103"/>
                </a:cxn>
                <a:cxn ang="0">
                  <a:pos x="797" y="111"/>
                </a:cxn>
                <a:cxn ang="0">
                  <a:pos x="797" y="116"/>
                </a:cxn>
                <a:cxn ang="0">
                  <a:pos x="797" y="119"/>
                </a:cxn>
                <a:cxn ang="0">
                  <a:pos x="800" y="116"/>
                </a:cxn>
                <a:cxn ang="0">
                  <a:pos x="800" y="113"/>
                </a:cxn>
                <a:cxn ang="0">
                  <a:pos x="1395" y="0"/>
                </a:cxn>
              </a:cxnLst>
              <a:rect l="0" t="0" r="r" b="b"/>
              <a:pathLst>
                <a:path w="1396" h="213">
                  <a:moveTo>
                    <a:pt x="0" y="212"/>
                  </a:moveTo>
                  <a:lnTo>
                    <a:pt x="184" y="194"/>
                  </a:lnTo>
                  <a:lnTo>
                    <a:pt x="184" y="192"/>
                  </a:lnTo>
                  <a:lnTo>
                    <a:pt x="184" y="186"/>
                  </a:lnTo>
                  <a:lnTo>
                    <a:pt x="184" y="178"/>
                  </a:lnTo>
                  <a:lnTo>
                    <a:pt x="184" y="167"/>
                  </a:lnTo>
                  <a:lnTo>
                    <a:pt x="184" y="161"/>
                  </a:lnTo>
                  <a:lnTo>
                    <a:pt x="187" y="155"/>
                  </a:lnTo>
                  <a:lnTo>
                    <a:pt x="189" y="153"/>
                  </a:lnTo>
                  <a:lnTo>
                    <a:pt x="193" y="150"/>
                  </a:lnTo>
                  <a:lnTo>
                    <a:pt x="195" y="153"/>
                  </a:lnTo>
                  <a:lnTo>
                    <a:pt x="198" y="155"/>
                  </a:lnTo>
                  <a:lnTo>
                    <a:pt x="201" y="158"/>
                  </a:lnTo>
                  <a:lnTo>
                    <a:pt x="203" y="163"/>
                  </a:lnTo>
                  <a:lnTo>
                    <a:pt x="203" y="170"/>
                  </a:lnTo>
                  <a:lnTo>
                    <a:pt x="206" y="173"/>
                  </a:lnTo>
                  <a:lnTo>
                    <a:pt x="208" y="176"/>
                  </a:lnTo>
                  <a:lnTo>
                    <a:pt x="211" y="176"/>
                  </a:lnTo>
                  <a:lnTo>
                    <a:pt x="213" y="176"/>
                  </a:lnTo>
                  <a:lnTo>
                    <a:pt x="216" y="176"/>
                  </a:lnTo>
                  <a:lnTo>
                    <a:pt x="218" y="173"/>
                  </a:lnTo>
                  <a:lnTo>
                    <a:pt x="770" y="119"/>
                  </a:lnTo>
                  <a:lnTo>
                    <a:pt x="770" y="122"/>
                  </a:lnTo>
                  <a:lnTo>
                    <a:pt x="772" y="122"/>
                  </a:lnTo>
                  <a:lnTo>
                    <a:pt x="772" y="119"/>
                  </a:lnTo>
                  <a:lnTo>
                    <a:pt x="772" y="116"/>
                  </a:lnTo>
                  <a:lnTo>
                    <a:pt x="772" y="113"/>
                  </a:lnTo>
                  <a:lnTo>
                    <a:pt x="772" y="105"/>
                  </a:lnTo>
                  <a:lnTo>
                    <a:pt x="774" y="103"/>
                  </a:lnTo>
                  <a:lnTo>
                    <a:pt x="777" y="99"/>
                  </a:lnTo>
                  <a:lnTo>
                    <a:pt x="779" y="96"/>
                  </a:lnTo>
                  <a:lnTo>
                    <a:pt x="784" y="96"/>
                  </a:lnTo>
                  <a:lnTo>
                    <a:pt x="789" y="93"/>
                  </a:lnTo>
                  <a:lnTo>
                    <a:pt x="792" y="96"/>
                  </a:lnTo>
                  <a:lnTo>
                    <a:pt x="795" y="99"/>
                  </a:lnTo>
                  <a:lnTo>
                    <a:pt x="797" y="103"/>
                  </a:lnTo>
                  <a:lnTo>
                    <a:pt x="797" y="111"/>
                  </a:lnTo>
                  <a:lnTo>
                    <a:pt x="797" y="116"/>
                  </a:lnTo>
                  <a:lnTo>
                    <a:pt x="797" y="119"/>
                  </a:lnTo>
                  <a:lnTo>
                    <a:pt x="800" y="116"/>
                  </a:lnTo>
                  <a:lnTo>
                    <a:pt x="800" y="113"/>
                  </a:lnTo>
                  <a:lnTo>
                    <a:pt x="1395"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1" name="Freeform 21"/>
            <p:cNvSpPr>
              <a:spLocks/>
            </p:cNvSpPr>
            <p:nvPr/>
          </p:nvSpPr>
          <p:spPr bwMode="auto">
            <a:xfrm>
              <a:off x="4112" y="2465"/>
              <a:ext cx="275" cy="274"/>
            </a:xfrm>
            <a:custGeom>
              <a:avLst/>
              <a:gdLst/>
              <a:ahLst/>
              <a:cxnLst>
                <a:cxn ang="0">
                  <a:pos x="274" y="11"/>
                </a:cxn>
                <a:cxn ang="0">
                  <a:pos x="274" y="23"/>
                </a:cxn>
                <a:cxn ang="0">
                  <a:pos x="271" y="31"/>
                </a:cxn>
                <a:cxn ang="0">
                  <a:pos x="264" y="39"/>
                </a:cxn>
                <a:cxn ang="0">
                  <a:pos x="256" y="47"/>
                </a:cxn>
                <a:cxn ang="0">
                  <a:pos x="249" y="51"/>
                </a:cxn>
                <a:cxn ang="0">
                  <a:pos x="246" y="59"/>
                </a:cxn>
                <a:cxn ang="0">
                  <a:pos x="242" y="70"/>
                </a:cxn>
                <a:cxn ang="0">
                  <a:pos x="245" y="78"/>
                </a:cxn>
                <a:cxn ang="0">
                  <a:pos x="245" y="81"/>
                </a:cxn>
                <a:cxn ang="0">
                  <a:pos x="227" y="81"/>
                </a:cxn>
                <a:cxn ang="0">
                  <a:pos x="205" y="81"/>
                </a:cxn>
                <a:cxn ang="0">
                  <a:pos x="190" y="81"/>
                </a:cxn>
                <a:cxn ang="0">
                  <a:pos x="185" y="85"/>
                </a:cxn>
                <a:cxn ang="0">
                  <a:pos x="181" y="96"/>
                </a:cxn>
                <a:cxn ang="0">
                  <a:pos x="176" y="107"/>
                </a:cxn>
                <a:cxn ang="0">
                  <a:pos x="171" y="115"/>
                </a:cxn>
                <a:cxn ang="0">
                  <a:pos x="163" y="116"/>
                </a:cxn>
                <a:cxn ang="0">
                  <a:pos x="158" y="112"/>
                </a:cxn>
                <a:cxn ang="0">
                  <a:pos x="154" y="104"/>
                </a:cxn>
                <a:cxn ang="0">
                  <a:pos x="152" y="109"/>
                </a:cxn>
                <a:cxn ang="0">
                  <a:pos x="141" y="122"/>
                </a:cxn>
                <a:cxn ang="0">
                  <a:pos x="136" y="135"/>
                </a:cxn>
                <a:cxn ang="0">
                  <a:pos x="134" y="143"/>
                </a:cxn>
                <a:cxn ang="0">
                  <a:pos x="131" y="147"/>
                </a:cxn>
                <a:cxn ang="0">
                  <a:pos x="122" y="155"/>
                </a:cxn>
                <a:cxn ang="0">
                  <a:pos x="107" y="164"/>
                </a:cxn>
                <a:cxn ang="0">
                  <a:pos x="85" y="174"/>
                </a:cxn>
                <a:cxn ang="0">
                  <a:pos x="65" y="187"/>
                </a:cxn>
                <a:cxn ang="0">
                  <a:pos x="48" y="203"/>
                </a:cxn>
                <a:cxn ang="0">
                  <a:pos x="36" y="215"/>
                </a:cxn>
                <a:cxn ang="0">
                  <a:pos x="32" y="223"/>
                </a:cxn>
                <a:cxn ang="0">
                  <a:pos x="32" y="231"/>
                </a:cxn>
                <a:cxn ang="0">
                  <a:pos x="29" y="237"/>
                </a:cxn>
                <a:cxn ang="0">
                  <a:pos x="24" y="239"/>
                </a:cxn>
                <a:cxn ang="0">
                  <a:pos x="22" y="242"/>
                </a:cxn>
                <a:cxn ang="0">
                  <a:pos x="14" y="242"/>
                </a:cxn>
                <a:cxn ang="0">
                  <a:pos x="4" y="245"/>
                </a:cxn>
                <a:cxn ang="0">
                  <a:pos x="0" y="249"/>
                </a:cxn>
                <a:cxn ang="0">
                  <a:pos x="0" y="254"/>
                </a:cxn>
                <a:cxn ang="0">
                  <a:pos x="3" y="262"/>
                </a:cxn>
                <a:cxn ang="0">
                  <a:pos x="4" y="270"/>
                </a:cxn>
              </a:cxnLst>
              <a:rect l="0" t="0" r="r" b="b"/>
              <a:pathLst>
                <a:path w="275" h="274">
                  <a:moveTo>
                    <a:pt x="274" y="0"/>
                  </a:moveTo>
                  <a:lnTo>
                    <a:pt x="274" y="11"/>
                  </a:lnTo>
                  <a:lnTo>
                    <a:pt x="274" y="19"/>
                  </a:lnTo>
                  <a:lnTo>
                    <a:pt x="274" y="23"/>
                  </a:lnTo>
                  <a:lnTo>
                    <a:pt x="271" y="28"/>
                  </a:lnTo>
                  <a:lnTo>
                    <a:pt x="271" y="31"/>
                  </a:lnTo>
                  <a:lnTo>
                    <a:pt x="269" y="36"/>
                  </a:lnTo>
                  <a:lnTo>
                    <a:pt x="264" y="39"/>
                  </a:lnTo>
                  <a:lnTo>
                    <a:pt x="259" y="45"/>
                  </a:lnTo>
                  <a:lnTo>
                    <a:pt x="256" y="47"/>
                  </a:lnTo>
                  <a:lnTo>
                    <a:pt x="251" y="50"/>
                  </a:lnTo>
                  <a:lnTo>
                    <a:pt x="249" y="51"/>
                  </a:lnTo>
                  <a:lnTo>
                    <a:pt x="249" y="54"/>
                  </a:lnTo>
                  <a:lnTo>
                    <a:pt x="246" y="59"/>
                  </a:lnTo>
                  <a:lnTo>
                    <a:pt x="245" y="65"/>
                  </a:lnTo>
                  <a:lnTo>
                    <a:pt x="242" y="70"/>
                  </a:lnTo>
                  <a:lnTo>
                    <a:pt x="242" y="76"/>
                  </a:lnTo>
                  <a:lnTo>
                    <a:pt x="245" y="78"/>
                  </a:lnTo>
                  <a:lnTo>
                    <a:pt x="246" y="81"/>
                  </a:lnTo>
                  <a:lnTo>
                    <a:pt x="245" y="81"/>
                  </a:lnTo>
                  <a:lnTo>
                    <a:pt x="240" y="81"/>
                  </a:lnTo>
                  <a:lnTo>
                    <a:pt x="227" y="81"/>
                  </a:lnTo>
                  <a:lnTo>
                    <a:pt x="214" y="81"/>
                  </a:lnTo>
                  <a:lnTo>
                    <a:pt x="205" y="81"/>
                  </a:lnTo>
                  <a:lnTo>
                    <a:pt x="198" y="81"/>
                  </a:lnTo>
                  <a:lnTo>
                    <a:pt x="190" y="81"/>
                  </a:lnTo>
                  <a:lnTo>
                    <a:pt x="187" y="82"/>
                  </a:lnTo>
                  <a:lnTo>
                    <a:pt x="185" y="85"/>
                  </a:lnTo>
                  <a:lnTo>
                    <a:pt x="184" y="88"/>
                  </a:lnTo>
                  <a:lnTo>
                    <a:pt x="181" y="96"/>
                  </a:lnTo>
                  <a:lnTo>
                    <a:pt x="178" y="101"/>
                  </a:lnTo>
                  <a:lnTo>
                    <a:pt x="176" y="107"/>
                  </a:lnTo>
                  <a:lnTo>
                    <a:pt x="173" y="112"/>
                  </a:lnTo>
                  <a:lnTo>
                    <a:pt x="171" y="115"/>
                  </a:lnTo>
                  <a:lnTo>
                    <a:pt x="168" y="116"/>
                  </a:lnTo>
                  <a:lnTo>
                    <a:pt x="163" y="116"/>
                  </a:lnTo>
                  <a:lnTo>
                    <a:pt x="161" y="115"/>
                  </a:lnTo>
                  <a:lnTo>
                    <a:pt x="158" y="112"/>
                  </a:lnTo>
                  <a:lnTo>
                    <a:pt x="155" y="107"/>
                  </a:lnTo>
                  <a:lnTo>
                    <a:pt x="154" y="104"/>
                  </a:lnTo>
                  <a:lnTo>
                    <a:pt x="152" y="107"/>
                  </a:lnTo>
                  <a:lnTo>
                    <a:pt x="152" y="109"/>
                  </a:lnTo>
                  <a:lnTo>
                    <a:pt x="147" y="115"/>
                  </a:lnTo>
                  <a:lnTo>
                    <a:pt x="141" y="122"/>
                  </a:lnTo>
                  <a:lnTo>
                    <a:pt x="139" y="127"/>
                  </a:lnTo>
                  <a:lnTo>
                    <a:pt x="136" y="135"/>
                  </a:lnTo>
                  <a:lnTo>
                    <a:pt x="134" y="138"/>
                  </a:lnTo>
                  <a:lnTo>
                    <a:pt x="134" y="143"/>
                  </a:lnTo>
                  <a:lnTo>
                    <a:pt x="131" y="146"/>
                  </a:lnTo>
                  <a:lnTo>
                    <a:pt x="131" y="147"/>
                  </a:lnTo>
                  <a:lnTo>
                    <a:pt x="126" y="150"/>
                  </a:lnTo>
                  <a:lnTo>
                    <a:pt x="122" y="155"/>
                  </a:lnTo>
                  <a:lnTo>
                    <a:pt x="115" y="158"/>
                  </a:lnTo>
                  <a:lnTo>
                    <a:pt x="107" y="164"/>
                  </a:lnTo>
                  <a:lnTo>
                    <a:pt x="97" y="169"/>
                  </a:lnTo>
                  <a:lnTo>
                    <a:pt x="85" y="174"/>
                  </a:lnTo>
                  <a:lnTo>
                    <a:pt x="75" y="180"/>
                  </a:lnTo>
                  <a:lnTo>
                    <a:pt x="65" y="187"/>
                  </a:lnTo>
                  <a:lnTo>
                    <a:pt x="56" y="195"/>
                  </a:lnTo>
                  <a:lnTo>
                    <a:pt x="48" y="203"/>
                  </a:lnTo>
                  <a:lnTo>
                    <a:pt x="41" y="211"/>
                  </a:lnTo>
                  <a:lnTo>
                    <a:pt x="36" y="215"/>
                  </a:lnTo>
                  <a:lnTo>
                    <a:pt x="33" y="220"/>
                  </a:lnTo>
                  <a:lnTo>
                    <a:pt x="32" y="223"/>
                  </a:lnTo>
                  <a:lnTo>
                    <a:pt x="32" y="228"/>
                  </a:lnTo>
                  <a:lnTo>
                    <a:pt x="32" y="231"/>
                  </a:lnTo>
                  <a:lnTo>
                    <a:pt x="29" y="234"/>
                  </a:lnTo>
                  <a:lnTo>
                    <a:pt x="29" y="237"/>
                  </a:lnTo>
                  <a:lnTo>
                    <a:pt x="27" y="239"/>
                  </a:lnTo>
                  <a:lnTo>
                    <a:pt x="24" y="239"/>
                  </a:lnTo>
                  <a:lnTo>
                    <a:pt x="24" y="242"/>
                  </a:lnTo>
                  <a:lnTo>
                    <a:pt x="22" y="242"/>
                  </a:lnTo>
                  <a:lnTo>
                    <a:pt x="19" y="242"/>
                  </a:lnTo>
                  <a:lnTo>
                    <a:pt x="14" y="242"/>
                  </a:lnTo>
                  <a:lnTo>
                    <a:pt x="9" y="245"/>
                  </a:lnTo>
                  <a:lnTo>
                    <a:pt x="4" y="245"/>
                  </a:lnTo>
                  <a:lnTo>
                    <a:pt x="3" y="246"/>
                  </a:lnTo>
                  <a:lnTo>
                    <a:pt x="0" y="249"/>
                  </a:lnTo>
                  <a:lnTo>
                    <a:pt x="0" y="251"/>
                  </a:lnTo>
                  <a:lnTo>
                    <a:pt x="0" y="254"/>
                  </a:lnTo>
                  <a:lnTo>
                    <a:pt x="0" y="259"/>
                  </a:lnTo>
                  <a:lnTo>
                    <a:pt x="3" y="262"/>
                  </a:lnTo>
                  <a:lnTo>
                    <a:pt x="4" y="268"/>
                  </a:lnTo>
                  <a:lnTo>
                    <a:pt x="4" y="270"/>
                  </a:lnTo>
                  <a:lnTo>
                    <a:pt x="4" y="27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2" name="Freeform 22"/>
            <p:cNvSpPr>
              <a:spLocks/>
            </p:cNvSpPr>
            <p:nvPr/>
          </p:nvSpPr>
          <p:spPr bwMode="auto">
            <a:xfrm>
              <a:off x="3688" y="1824"/>
              <a:ext cx="53" cy="546"/>
            </a:xfrm>
            <a:custGeom>
              <a:avLst/>
              <a:gdLst/>
              <a:ahLst/>
              <a:cxnLst>
                <a:cxn ang="0">
                  <a:pos x="9" y="545"/>
                </a:cxn>
                <a:cxn ang="0">
                  <a:pos x="4" y="527"/>
                </a:cxn>
                <a:cxn ang="0">
                  <a:pos x="0" y="517"/>
                </a:cxn>
                <a:cxn ang="0">
                  <a:pos x="0" y="508"/>
                </a:cxn>
                <a:cxn ang="0">
                  <a:pos x="0" y="506"/>
                </a:cxn>
                <a:cxn ang="0">
                  <a:pos x="1" y="503"/>
                </a:cxn>
                <a:cxn ang="0">
                  <a:pos x="6" y="500"/>
                </a:cxn>
                <a:cxn ang="0">
                  <a:pos x="14" y="498"/>
                </a:cxn>
                <a:cxn ang="0">
                  <a:pos x="19" y="496"/>
                </a:cxn>
                <a:cxn ang="0">
                  <a:pos x="27" y="488"/>
                </a:cxn>
                <a:cxn ang="0">
                  <a:pos x="30" y="483"/>
                </a:cxn>
                <a:cxn ang="0">
                  <a:pos x="31" y="475"/>
                </a:cxn>
                <a:cxn ang="0">
                  <a:pos x="31" y="467"/>
                </a:cxn>
                <a:cxn ang="0">
                  <a:pos x="31" y="460"/>
                </a:cxn>
                <a:cxn ang="0">
                  <a:pos x="31" y="449"/>
                </a:cxn>
                <a:cxn ang="0">
                  <a:pos x="34" y="441"/>
                </a:cxn>
                <a:cxn ang="0">
                  <a:pos x="42" y="431"/>
                </a:cxn>
                <a:cxn ang="0">
                  <a:pos x="47" y="421"/>
                </a:cxn>
                <a:cxn ang="0">
                  <a:pos x="52" y="407"/>
                </a:cxn>
                <a:cxn ang="0">
                  <a:pos x="52" y="395"/>
                </a:cxn>
                <a:cxn ang="0">
                  <a:pos x="49" y="384"/>
                </a:cxn>
                <a:cxn ang="0">
                  <a:pos x="44" y="369"/>
                </a:cxn>
                <a:cxn ang="0">
                  <a:pos x="39" y="356"/>
                </a:cxn>
                <a:cxn ang="0">
                  <a:pos x="34" y="342"/>
                </a:cxn>
                <a:cxn ang="0">
                  <a:pos x="25" y="327"/>
                </a:cxn>
                <a:cxn ang="0">
                  <a:pos x="19" y="314"/>
                </a:cxn>
                <a:cxn ang="0">
                  <a:pos x="19" y="304"/>
                </a:cxn>
                <a:cxn ang="0">
                  <a:pos x="19" y="299"/>
                </a:cxn>
                <a:cxn ang="0">
                  <a:pos x="25" y="291"/>
                </a:cxn>
                <a:cxn ang="0">
                  <a:pos x="27" y="288"/>
                </a:cxn>
                <a:cxn ang="0">
                  <a:pos x="31" y="285"/>
                </a:cxn>
                <a:cxn ang="0">
                  <a:pos x="34" y="285"/>
                </a:cxn>
                <a:cxn ang="0">
                  <a:pos x="36" y="285"/>
                </a:cxn>
                <a:cxn ang="0">
                  <a:pos x="36" y="0"/>
                </a:cxn>
              </a:cxnLst>
              <a:rect l="0" t="0" r="r" b="b"/>
              <a:pathLst>
                <a:path w="53" h="546">
                  <a:moveTo>
                    <a:pt x="9" y="545"/>
                  </a:moveTo>
                  <a:lnTo>
                    <a:pt x="4" y="527"/>
                  </a:lnTo>
                  <a:lnTo>
                    <a:pt x="0" y="517"/>
                  </a:lnTo>
                  <a:lnTo>
                    <a:pt x="0" y="508"/>
                  </a:lnTo>
                  <a:lnTo>
                    <a:pt x="0" y="506"/>
                  </a:lnTo>
                  <a:lnTo>
                    <a:pt x="1" y="503"/>
                  </a:lnTo>
                  <a:lnTo>
                    <a:pt x="6" y="500"/>
                  </a:lnTo>
                  <a:lnTo>
                    <a:pt x="14" y="498"/>
                  </a:lnTo>
                  <a:lnTo>
                    <a:pt x="19" y="496"/>
                  </a:lnTo>
                  <a:lnTo>
                    <a:pt x="27" y="488"/>
                  </a:lnTo>
                  <a:lnTo>
                    <a:pt x="30" y="483"/>
                  </a:lnTo>
                  <a:lnTo>
                    <a:pt x="31" y="475"/>
                  </a:lnTo>
                  <a:lnTo>
                    <a:pt x="31" y="467"/>
                  </a:lnTo>
                  <a:lnTo>
                    <a:pt x="31" y="460"/>
                  </a:lnTo>
                  <a:lnTo>
                    <a:pt x="31" y="449"/>
                  </a:lnTo>
                  <a:lnTo>
                    <a:pt x="34" y="441"/>
                  </a:lnTo>
                  <a:lnTo>
                    <a:pt x="42" y="431"/>
                  </a:lnTo>
                  <a:lnTo>
                    <a:pt x="47" y="421"/>
                  </a:lnTo>
                  <a:lnTo>
                    <a:pt x="52" y="407"/>
                  </a:lnTo>
                  <a:lnTo>
                    <a:pt x="52" y="395"/>
                  </a:lnTo>
                  <a:lnTo>
                    <a:pt x="49" y="384"/>
                  </a:lnTo>
                  <a:lnTo>
                    <a:pt x="44" y="369"/>
                  </a:lnTo>
                  <a:lnTo>
                    <a:pt x="39" y="356"/>
                  </a:lnTo>
                  <a:lnTo>
                    <a:pt x="34" y="342"/>
                  </a:lnTo>
                  <a:lnTo>
                    <a:pt x="25" y="327"/>
                  </a:lnTo>
                  <a:lnTo>
                    <a:pt x="19" y="314"/>
                  </a:lnTo>
                  <a:lnTo>
                    <a:pt x="19" y="304"/>
                  </a:lnTo>
                  <a:lnTo>
                    <a:pt x="19" y="299"/>
                  </a:lnTo>
                  <a:lnTo>
                    <a:pt x="25" y="291"/>
                  </a:lnTo>
                  <a:lnTo>
                    <a:pt x="27" y="288"/>
                  </a:lnTo>
                  <a:lnTo>
                    <a:pt x="31" y="285"/>
                  </a:lnTo>
                  <a:lnTo>
                    <a:pt x="34" y="285"/>
                  </a:lnTo>
                  <a:lnTo>
                    <a:pt x="36" y="285"/>
                  </a:lnTo>
                  <a:lnTo>
                    <a:pt x="36"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3" name="Freeform 23"/>
            <p:cNvSpPr>
              <a:spLocks/>
            </p:cNvSpPr>
            <p:nvPr/>
          </p:nvSpPr>
          <p:spPr bwMode="auto">
            <a:xfrm>
              <a:off x="3785" y="1773"/>
              <a:ext cx="342" cy="18"/>
            </a:xfrm>
            <a:custGeom>
              <a:avLst/>
              <a:gdLst/>
              <a:ahLst/>
              <a:cxnLst>
                <a:cxn ang="0">
                  <a:pos x="0" y="17"/>
                </a:cxn>
                <a:cxn ang="0">
                  <a:pos x="224" y="17"/>
                </a:cxn>
                <a:cxn ang="0">
                  <a:pos x="224" y="0"/>
                </a:cxn>
                <a:cxn ang="0">
                  <a:pos x="341" y="0"/>
                </a:cxn>
              </a:cxnLst>
              <a:rect l="0" t="0" r="r" b="b"/>
              <a:pathLst>
                <a:path w="342" h="18">
                  <a:moveTo>
                    <a:pt x="0" y="17"/>
                  </a:moveTo>
                  <a:lnTo>
                    <a:pt x="224" y="17"/>
                  </a:lnTo>
                  <a:lnTo>
                    <a:pt x="224" y="0"/>
                  </a:lnTo>
                  <a:lnTo>
                    <a:pt x="341"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4" name="Line 24"/>
            <p:cNvSpPr>
              <a:spLocks noChangeShapeType="1"/>
            </p:cNvSpPr>
            <p:nvPr/>
          </p:nvSpPr>
          <p:spPr bwMode="auto">
            <a:xfrm flipV="1">
              <a:off x="4009" y="1787"/>
              <a:ext cx="1" cy="369"/>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385" name="Freeform 25"/>
            <p:cNvSpPr>
              <a:spLocks/>
            </p:cNvSpPr>
            <p:nvPr/>
          </p:nvSpPr>
          <p:spPr bwMode="auto">
            <a:xfrm>
              <a:off x="4241" y="1886"/>
              <a:ext cx="185" cy="341"/>
            </a:xfrm>
            <a:custGeom>
              <a:avLst/>
              <a:gdLst/>
              <a:ahLst/>
              <a:cxnLst>
                <a:cxn ang="0">
                  <a:pos x="10" y="339"/>
                </a:cxn>
                <a:cxn ang="0">
                  <a:pos x="23" y="333"/>
                </a:cxn>
                <a:cxn ang="0">
                  <a:pos x="34" y="325"/>
                </a:cxn>
                <a:cxn ang="0">
                  <a:pos x="42" y="314"/>
                </a:cxn>
                <a:cxn ang="0">
                  <a:pos x="47" y="291"/>
                </a:cxn>
                <a:cxn ang="0">
                  <a:pos x="50" y="268"/>
                </a:cxn>
                <a:cxn ang="0">
                  <a:pos x="55" y="252"/>
                </a:cxn>
                <a:cxn ang="0">
                  <a:pos x="59" y="247"/>
                </a:cxn>
                <a:cxn ang="0">
                  <a:pos x="69" y="255"/>
                </a:cxn>
                <a:cxn ang="0">
                  <a:pos x="77" y="260"/>
                </a:cxn>
                <a:cxn ang="0">
                  <a:pos x="74" y="255"/>
                </a:cxn>
                <a:cxn ang="0">
                  <a:pos x="74" y="249"/>
                </a:cxn>
                <a:cxn ang="0">
                  <a:pos x="77" y="242"/>
                </a:cxn>
                <a:cxn ang="0">
                  <a:pos x="82" y="229"/>
                </a:cxn>
                <a:cxn ang="0">
                  <a:pos x="86" y="215"/>
                </a:cxn>
                <a:cxn ang="0">
                  <a:pos x="91" y="206"/>
                </a:cxn>
                <a:cxn ang="0">
                  <a:pos x="96" y="206"/>
                </a:cxn>
                <a:cxn ang="0">
                  <a:pos x="101" y="209"/>
                </a:cxn>
                <a:cxn ang="0">
                  <a:pos x="103" y="203"/>
                </a:cxn>
                <a:cxn ang="0">
                  <a:pos x="106" y="195"/>
                </a:cxn>
                <a:cxn ang="0">
                  <a:pos x="106" y="184"/>
                </a:cxn>
                <a:cxn ang="0">
                  <a:pos x="106" y="179"/>
                </a:cxn>
                <a:cxn ang="0">
                  <a:pos x="109" y="175"/>
                </a:cxn>
                <a:cxn ang="0">
                  <a:pos x="114" y="175"/>
                </a:cxn>
                <a:cxn ang="0">
                  <a:pos x="120" y="179"/>
                </a:cxn>
                <a:cxn ang="0">
                  <a:pos x="128" y="177"/>
                </a:cxn>
                <a:cxn ang="0">
                  <a:pos x="138" y="172"/>
                </a:cxn>
                <a:cxn ang="0">
                  <a:pos x="146" y="161"/>
                </a:cxn>
                <a:cxn ang="0">
                  <a:pos x="147" y="145"/>
                </a:cxn>
                <a:cxn ang="0">
                  <a:pos x="152" y="116"/>
                </a:cxn>
                <a:cxn ang="0">
                  <a:pos x="155" y="83"/>
                </a:cxn>
                <a:cxn ang="0">
                  <a:pos x="157" y="51"/>
                </a:cxn>
                <a:cxn ang="0">
                  <a:pos x="160" y="37"/>
                </a:cxn>
                <a:cxn ang="0">
                  <a:pos x="162" y="18"/>
                </a:cxn>
                <a:cxn ang="0">
                  <a:pos x="165" y="5"/>
                </a:cxn>
                <a:cxn ang="0">
                  <a:pos x="170" y="0"/>
                </a:cxn>
                <a:cxn ang="0">
                  <a:pos x="179" y="3"/>
                </a:cxn>
                <a:cxn ang="0">
                  <a:pos x="184" y="5"/>
                </a:cxn>
                <a:cxn ang="0">
                  <a:pos x="181" y="3"/>
                </a:cxn>
              </a:cxnLst>
              <a:rect l="0" t="0" r="r" b="b"/>
              <a:pathLst>
                <a:path w="185" h="341">
                  <a:moveTo>
                    <a:pt x="0" y="340"/>
                  </a:moveTo>
                  <a:lnTo>
                    <a:pt x="10" y="339"/>
                  </a:lnTo>
                  <a:lnTo>
                    <a:pt x="18" y="336"/>
                  </a:lnTo>
                  <a:lnTo>
                    <a:pt x="23" y="333"/>
                  </a:lnTo>
                  <a:lnTo>
                    <a:pt x="29" y="331"/>
                  </a:lnTo>
                  <a:lnTo>
                    <a:pt x="34" y="325"/>
                  </a:lnTo>
                  <a:lnTo>
                    <a:pt x="37" y="322"/>
                  </a:lnTo>
                  <a:lnTo>
                    <a:pt x="42" y="314"/>
                  </a:lnTo>
                  <a:lnTo>
                    <a:pt x="45" y="305"/>
                  </a:lnTo>
                  <a:lnTo>
                    <a:pt x="47" y="291"/>
                  </a:lnTo>
                  <a:lnTo>
                    <a:pt x="50" y="278"/>
                  </a:lnTo>
                  <a:lnTo>
                    <a:pt x="50" y="268"/>
                  </a:lnTo>
                  <a:lnTo>
                    <a:pt x="52" y="257"/>
                  </a:lnTo>
                  <a:lnTo>
                    <a:pt x="55" y="252"/>
                  </a:lnTo>
                  <a:lnTo>
                    <a:pt x="56" y="247"/>
                  </a:lnTo>
                  <a:lnTo>
                    <a:pt x="59" y="247"/>
                  </a:lnTo>
                  <a:lnTo>
                    <a:pt x="64" y="249"/>
                  </a:lnTo>
                  <a:lnTo>
                    <a:pt x="69" y="255"/>
                  </a:lnTo>
                  <a:lnTo>
                    <a:pt x="74" y="257"/>
                  </a:lnTo>
                  <a:lnTo>
                    <a:pt x="77" y="260"/>
                  </a:lnTo>
                  <a:lnTo>
                    <a:pt x="77" y="257"/>
                  </a:lnTo>
                  <a:lnTo>
                    <a:pt x="74" y="255"/>
                  </a:lnTo>
                  <a:lnTo>
                    <a:pt x="74" y="252"/>
                  </a:lnTo>
                  <a:lnTo>
                    <a:pt x="74" y="249"/>
                  </a:lnTo>
                  <a:lnTo>
                    <a:pt x="74" y="247"/>
                  </a:lnTo>
                  <a:lnTo>
                    <a:pt x="77" y="242"/>
                  </a:lnTo>
                  <a:lnTo>
                    <a:pt x="77" y="234"/>
                  </a:lnTo>
                  <a:lnTo>
                    <a:pt x="82" y="229"/>
                  </a:lnTo>
                  <a:lnTo>
                    <a:pt x="84" y="221"/>
                  </a:lnTo>
                  <a:lnTo>
                    <a:pt x="86" y="215"/>
                  </a:lnTo>
                  <a:lnTo>
                    <a:pt x="88" y="210"/>
                  </a:lnTo>
                  <a:lnTo>
                    <a:pt x="91" y="206"/>
                  </a:lnTo>
                  <a:lnTo>
                    <a:pt x="93" y="203"/>
                  </a:lnTo>
                  <a:lnTo>
                    <a:pt x="96" y="206"/>
                  </a:lnTo>
                  <a:lnTo>
                    <a:pt x="98" y="209"/>
                  </a:lnTo>
                  <a:lnTo>
                    <a:pt x="101" y="209"/>
                  </a:lnTo>
                  <a:lnTo>
                    <a:pt x="103" y="206"/>
                  </a:lnTo>
                  <a:lnTo>
                    <a:pt x="103" y="203"/>
                  </a:lnTo>
                  <a:lnTo>
                    <a:pt x="106" y="198"/>
                  </a:lnTo>
                  <a:lnTo>
                    <a:pt x="106" y="195"/>
                  </a:lnTo>
                  <a:lnTo>
                    <a:pt x="106" y="190"/>
                  </a:lnTo>
                  <a:lnTo>
                    <a:pt x="106" y="184"/>
                  </a:lnTo>
                  <a:lnTo>
                    <a:pt x="106" y="182"/>
                  </a:lnTo>
                  <a:lnTo>
                    <a:pt x="106" y="179"/>
                  </a:lnTo>
                  <a:lnTo>
                    <a:pt x="109" y="177"/>
                  </a:lnTo>
                  <a:lnTo>
                    <a:pt x="109" y="175"/>
                  </a:lnTo>
                  <a:lnTo>
                    <a:pt x="111" y="175"/>
                  </a:lnTo>
                  <a:lnTo>
                    <a:pt x="114" y="175"/>
                  </a:lnTo>
                  <a:lnTo>
                    <a:pt x="116" y="177"/>
                  </a:lnTo>
                  <a:lnTo>
                    <a:pt x="120" y="179"/>
                  </a:lnTo>
                  <a:lnTo>
                    <a:pt x="123" y="179"/>
                  </a:lnTo>
                  <a:lnTo>
                    <a:pt x="128" y="177"/>
                  </a:lnTo>
                  <a:lnTo>
                    <a:pt x="133" y="177"/>
                  </a:lnTo>
                  <a:lnTo>
                    <a:pt x="138" y="172"/>
                  </a:lnTo>
                  <a:lnTo>
                    <a:pt x="141" y="167"/>
                  </a:lnTo>
                  <a:lnTo>
                    <a:pt x="146" y="161"/>
                  </a:lnTo>
                  <a:lnTo>
                    <a:pt x="147" y="156"/>
                  </a:lnTo>
                  <a:lnTo>
                    <a:pt x="147" y="145"/>
                  </a:lnTo>
                  <a:lnTo>
                    <a:pt x="149" y="133"/>
                  </a:lnTo>
                  <a:lnTo>
                    <a:pt x="152" y="116"/>
                  </a:lnTo>
                  <a:lnTo>
                    <a:pt x="152" y="99"/>
                  </a:lnTo>
                  <a:lnTo>
                    <a:pt x="155" y="83"/>
                  </a:lnTo>
                  <a:lnTo>
                    <a:pt x="155" y="65"/>
                  </a:lnTo>
                  <a:lnTo>
                    <a:pt x="157" y="51"/>
                  </a:lnTo>
                  <a:lnTo>
                    <a:pt x="160" y="45"/>
                  </a:lnTo>
                  <a:lnTo>
                    <a:pt x="160" y="37"/>
                  </a:lnTo>
                  <a:lnTo>
                    <a:pt x="162" y="28"/>
                  </a:lnTo>
                  <a:lnTo>
                    <a:pt x="162" y="18"/>
                  </a:lnTo>
                  <a:lnTo>
                    <a:pt x="162" y="14"/>
                  </a:lnTo>
                  <a:lnTo>
                    <a:pt x="165" y="5"/>
                  </a:lnTo>
                  <a:lnTo>
                    <a:pt x="167" y="0"/>
                  </a:lnTo>
                  <a:lnTo>
                    <a:pt x="170" y="0"/>
                  </a:lnTo>
                  <a:lnTo>
                    <a:pt x="175" y="0"/>
                  </a:lnTo>
                  <a:lnTo>
                    <a:pt x="179" y="3"/>
                  </a:lnTo>
                  <a:lnTo>
                    <a:pt x="181" y="5"/>
                  </a:lnTo>
                  <a:lnTo>
                    <a:pt x="184" y="5"/>
                  </a:lnTo>
                  <a:lnTo>
                    <a:pt x="184" y="3"/>
                  </a:lnTo>
                  <a:lnTo>
                    <a:pt x="181" y="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6" name="Freeform 26"/>
            <p:cNvSpPr>
              <a:spLocks/>
            </p:cNvSpPr>
            <p:nvPr/>
          </p:nvSpPr>
          <p:spPr bwMode="auto">
            <a:xfrm>
              <a:off x="4326" y="2000"/>
              <a:ext cx="421" cy="370"/>
            </a:xfrm>
            <a:custGeom>
              <a:avLst/>
              <a:gdLst/>
              <a:ahLst/>
              <a:cxnLst>
                <a:cxn ang="0">
                  <a:pos x="410" y="16"/>
                </a:cxn>
                <a:cxn ang="0">
                  <a:pos x="396" y="24"/>
                </a:cxn>
                <a:cxn ang="0">
                  <a:pos x="378" y="16"/>
                </a:cxn>
                <a:cxn ang="0">
                  <a:pos x="365" y="3"/>
                </a:cxn>
                <a:cxn ang="0">
                  <a:pos x="359" y="0"/>
                </a:cxn>
                <a:cxn ang="0">
                  <a:pos x="349" y="16"/>
                </a:cxn>
                <a:cxn ang="0">
                  <a:pos x="334" y="65"/>
                </a:cxn>
                <a:cxn ang="0">
                  <a:pos x="317" y="84"/>
                </a:cxn>
                <a:cxn ang="0">
                  <a:pos x="303" y="92"/>
                </a:cxn>
                <a:cxn ang="0">
                  <a:pos x="292" y="101"/>
                </a:cxn>
                <a:cxn ang="0">
                  <a:pos x="282" y="135"/>
                </a:cxn>
                <a:cxn ang="0">
                  <a:pos x="271" y="169"/>
                </a:cxn>
                <a:cxn ang="0">
                  <a:pos x="263" y="180"/>
                </a:cxn>
                <a:cxn ang="0">
                  <a:pos x="253" y="172"/>
                </a:cxn>
                <a:cxn ang="0">
                  <a:pos x="245" y="154"/>
                </a:cxn>
                <a:cxn ang="0">
                  <a:pos x="239" y="146"/>
                </a:cxn>
                <a:cxn ang="0">
                  <a:pos x="229" y="151"/>
                </a:cxn>
                <a:cxn ang="0">
                  <a:pos x="218" y="180"/>
                </a:cxn>
                <a:cxn ang="0">
                  <a:pos x="209" y="214"/>
                </a:cxn>
                <a:cxn ang="0">
                  <a:pos x="199" y="237"/>
                </a:cxn>
                <a:cxn ang="0">
                  <a:pos x="191" y="253"/>
                </a:cxn>
                <a:cxn ang="0">
                  <a:pos x="186" y="265"/>
                </a:cxn>
                <a:cxn ang="0">
                  <a:pos x="183" y="287"/>
                </a:cxn>
                <a:cxn ang="0">
                  <a:pos x="180" y="310"/>
                </a:cxn>
                <a:cxn ang="0">
                  <a:pos x="175" y="320"/>
                </a:cxn>
                <a:cxn ang="0">
                  <a:pos x="165" y="322"/>
                </a:cxn>
                <a:cxn ang="0">
                  <a:pos x="148" y="324"/>
                </a:cxn>
                <a:cxn ang="0">
                  <a:pos x="128" y="341"/>
                </a:cxn>
                <a:cxn ang="0">
                  <a:pos x="114" y="349"/>
                </a:cxn>
                <a:cxn ang="0">
                  <a:pos x="101" y="351"/>
                </a:cxn>
                <a:cxn ang="0">
                  <a:pos x="82" y="355"/>
                </a:cxn>
                <a:cxn ang="0">
                  <a:pos x="55" y="364"/>
                </a:cxn>
                <a:cxn ang="0">
                  <a:pos x="40" y="369"/>
                </a:cxn>
                <a:cxn ang="0">
                  <a:pos x="34" y="366"/>
                </a:cxn>
                <a:cxn ang="0">
                  <a:pos x="31" y="361"/>
                </a:cxn>
                <a:cxn ang="0">
                  <a:pos x="26" y="354"/>
                </a:cxn>
                <a:cxn ang="0">
                  <a:pos x="23" y="349"/>
                </a:cxn>
                <a:cxn ang="0">
                  <a:pos x="18" y="346"/>
                </a:cxn>
                <a:cxn ang="0">
                  <a:pos x="8" y="343"/>
                </a:cxn>
              </a:cxnLst>
              <a:rect l="0" t="0" r="r" b="b"/>
              <a:pathLst>
                <a:path w="421" h="370">
                  <a:moveTo>
                    <a:pt x="420" y="8"/>
                  </a:moveTo>
                  <a:lnTo>
                    <a:pt x="410" y="16"/>
                  </a:lnTo>
                  <a:lnTo>
                    <a:pt x="402" y="22"/>
                  </a:lnTo>
                  <a:lnTo>
                    <a:pt x="396" y="24"/>
                  </a:lnTo>
                  <a:lnTo>
                    <a:pt x="391" y="24"/>
                  </a:lnTo>
                  <a:lnTo>
                    <a:pt x="378" y="16"/>
                  </a:lnTo>
                  <a:lnTo>
                    <a:pt x="370" y="8"/>
                  </a:lnTo>
                  <a:lnTo>
                    <a:pt x="365" y="3"/>
                  </a:lnTo>
                  <a:lnTo>
                    <a:pt x="364" y="0"/>
                  </a:lnTo>
                  <a:lnTo>
                    <a:pt x="359" y="0"/>
                  </a:lnTo>
                  <a:lnTo>
                    <a:pt x="356" y="3"/>
                  </a:lnTo>
                  <a:lnTo>
                    <a:pt x="349" y="16"/>
                  </a:lnTo>
                  <a:lnTo>
                    <a:pt x="341" y="50"/>
                  </a:lnTo>
                  <a:lnTo>
                    <a:pt x="334" y="65"/>
                  </a:lnTo>
                  <a:lnTo>
                    <a:pt x="324" y="78"/>
                  </a:lnTo>
                  <a:lnTo>
                    <a:pt x="317" y="84"/>
                  </a:lnTo>
                  <a:lnTo>
                    <a:pt x="309" y="89"/>
                  </a:lnTo>
                  <a:lnTo>
                    <a:pt x="303" y="92"/>
                  </a:lnTo>
                  <a:lnTo>
                    <a:pt x="297" y="96"/>
                  </a:lnTo>
                  <a:lnTo>
                    <a:pt x="292" y="101"/>
                  </a:lnTo>
                  <a:lnTo>
                    <a:pt x="287" y="112"/>
                  </a:lnTo>
                  <a:lnTo>
                    <a:pt x="282" y="135"/>
                  </a:lnTo>
                  <a:lnTo>
                    <a:pt x="277" y="157"/>
                  </a:lnTo>
                  <a:lnTo>
                    <a:pt x="271" y="169"/>
                  </a:lnTo>
                  <a:lnTo>
                    <a:pt x="268" y="177"/>
                  </a:lnTo>
                  <a:lnTo>
                    <a:pt x="263" y="180"/>
                  </a:lnTo>
                  <a:lnTo>
                    <a:pt x="258" y="177"/>
                  </a:lnTo>
                  <a:lnTo>
                    <a:pt x="253" y="172"/>
                  </a:lnTo>
                  <a:lnTo>
                    <a:pt x="250" y="161"/>
                  </a:lnTo>
                  <a:lnTo>
                    <a:pt x="245" y="154"/>
                  </a:lnTo>
                  <a:lnTo>
                    <a:pt x="244" y="149"/>
                  </a:lnTo>
                  <a:lnTo>
                    <a:pt x="239" y="146"/>
                  </a:lnTo>
                  <a:lnTo>
                    <a:pt x="236" y="143"/>
                  </a:lnTo>
                  <a:lnTo>
                    <a:pt x="229" y="151"/>
                  </a:lnTo>
                  <a:lnTo>
                    <a:pt x="223" y="164"/>
                  </a:lnTo>
                  <a:lnTo>
                    <a:pt x="218" y="180"/>
                  </a:lnTo>
                  <a:lnTo>
                    <a:pt x="213" y="197"/>
                  </a:lnTo>
                  <a:lnTo>
                    <a:pt x="209" y="214"/>
                  </a:lnTo>
                  <a:lnTo>
                    <a:pt x="204" y="226"/>
                  </a:lnTo>
                  <a:lnTo>
                    <a:pt x="199" y="237"/>
                  </a:lnTo>
                  <a:lnTo>
                    <a:pt x="197" y="245"/>
                  </a:lnTo>
                  <a:lnTo>
                    <a:pt x="191" y="253"/>
                  </a:lnTo>
                  <a:lnTo>
                    <a:pt x="189" y="257"/>
                  </a:lnTo>
                  <a:lnTo>
                    <a:pt x="186" y="265"/>
                  </a:lnTo>
                  <a:lnTo>
                    <a:pt x="184" y="276"/>
                  </a:lnTo>
                  <a:lnTo>
                    <a:pt x="183" y="287"/>
                  </a:lnTo>
                  <a:lnTo>
                    <a:pt x="183" y="299"/>
                  </a:lnTo>
                  <a:lnTo>
                    <a:pt x="180" y="310"/>
                  </a:lnTo>
                  <a:lnTo>
                    <a:pt x="180" y="315"/>
                  </a:lnTo>
                  <a:lnTo>
                    <a:pt x="175" y="320"/>
                  </a:lnTo>
                  <a:lnTo>
                    <a:pt x="172" y="320"/>
                  </a:lnTo>
                  <a:lnTo>
                    <a:pt x="165" y="322"/>
                  </a:lnTo>
                  <a:lnTo>
                    <a:pt x="157" y="322"/>
                  </a:lnTo>
                  <a:lnTo>
                    <a:pt x="148" y="324"/>
                  </a:lnTo>
                  <a:lnTo>
                    <a:pt x="138" y="333"/>
                  </a:lnTo>
                  <a:lnTo>
                    <a:pt x="128" y="341"/>
                  </a:lnTo>
                  <a:lnTo>
                    <a:pt x="121" y="346"/>
                  </a:lnTo>
                  <a:lnTo>
                    <a:pt x="114" y="349"/>
                  </a:lnTo>
                  <a:lnTo>
                    <a:pt x="106" y="351"/>
                  </a:lnTo>
                  <a:lnTo>
                    <a:pt x="101" y="351"/>
                  </a:lnTo>
                  <a:lnTo>
                    <a:pt x="92" y="354"/>
                  </a:lnTo>
                  <a:lnTo>
                    <a:pt x="82" y="355"/>
                  </a:lnTo>
                  <a:lnTo>
                    <a:pt x="69" y="361"/>
                  </a:lnTo>
                  <a:lnTo>
                    <a:pt x="55" y="364"/>
                  </a:lnTo>
                  <a:lnTo>
                    <a:pt x="47" y="366"/>
                  </a:lnTo>
                  <a:lnTo>
                    <a:pt x="40" y="369"/>
                  </a:lnTo>
                  <a:lnTo>
                    <a:pt x="37" y="369"/>
                  </a:lnTo>
                  <a:lnTo>
                    <a:pt x="34" y="366"/>
                  </a:lnTo>
                  <a:lnTo>
                    <a:pt x="32" y="364"/>
                  </a:lnTo>
                  <a:lnTo>
                    <a:pt x="31" y="361"/>
                  </a:lnTo>
                  <a:lnTo>
                    <a:pt x="28" y="355"/>
                  </a:lnTo>
                  <a:lnTo>
                    <a:pt x="26" y="354"/>
                  </a:lnTo>
                  <a:lnTo>
                    <a:pt x="23" y="351"/>
                  </a:lnTo>
                  <a:lnTo>
                    <a:pt x="23" y="349"/>
                  </a:lnTo>
                  <a:lnTo>
                    <a:pt x="20" y="346"/>
                  </a:lnTo>
                  <a:lnTo>
                    <a:pt x="18" y="346"/>
                  </a:lnTo>
                  <a:lnTo>
                    <a:pt x="15" y="343"/>
                  </a:lnTo>
                  <a:lnTo>
                    <a:pt x="8" y="343"/>
                  </a:lnTo>
                  <a:lnTo>
                    <a:pt x="0" y="341"/>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7" name="Freeform 27"/>
            <p:cNvSpPr>
              <a:spLocks/>
            </p:cNvSpPr>
            <p:nvPr/>
          </p:nvSpPr>
          <p:spPr bwMode="auto">
            <a:xfrm>
              <a:off x="4549" y="1966"/>
              <a:ext cx="359" cy="195"/>
            </a:xfrm>
            <a:custGeom>
              <a:avLst/>
              <a:gdLst/>
              <a:ahLst/>
              <a:cxnLst>
                <a:cxn ang="0">
                  <a:pos x="358" y="191"/>
                </a:cxn>
                <a:cxn ang="0">
                  <a:pos x="354" y="191"/>
                </a:cxn>
                <a:cxn ang="0">
                  <a:pos x="346" y="194"/>
                </a:cxn>
                <a:cxn ang="0">
                  <a:pos x="339" y="191"/>
                </a:cxn>
                <a:cxn ang="0">
                  <a:pos x="329" y="191"/>
                </a:cxn>
                <a:cxn ang="0">
                  <a:pos x="320" y="189"/>
                </a:cxn>
                <a:cxn ang="0">
                  <a:pos x="309" y="183"/>
                </a:cxn>
                <a:cxn ang="0">
                  <a:pos x="297" y="178"/>
                </a:cxn>
                <a:cxn ang="0">
                  <a:pos x="290" y="172"/>
                </a:cxn>
                <a:cxn ang="0">
                  <a:pos x="288" y="164"/>
                </a:cxn>
                <a:cxn ang="0">
                  <a:pos x="285" y="160"/>
                </a:cxn>
                <a:cxn ang="0">
                  <a:pos x="285" y="157"/>
                </a:cxn>
                <a:cxn ang="0">
                  <a:pos x="285" y="155"/>
                </a:cxn>
                <a:cxn ang="0">
                  <a:pos x="280" y="157"/>
                </a:cxn>
                <a:cxn ang="0">
                  <a:pos x="270" y="160"/>
                </a:cxn>
                <a:cxn ang="0">
                  <a:pos x="261" y="163"/>
                </a:cxn>
                <a:cxn ang="0">
                  <a:pos x="253" y="160"/>
                </a:cxn>
                <a:cxn ang="0">
                  <a:pos x="251" y="157"/>
                </a:cxn>
                <a:cxn ang="0">
                  <a:pos x="248" y="152"/>
                </a:cxn>
                <a:cxn ang="0">
                  <a:pos x="251" y="144"/>
                </a:cxn>
                <a:cxn ang="0">
                  <a:pos x="256" y="133"/>
                </a:cxn>
                <a:cxn ang="0">
                  <a:pos x="261" y="123"/>
                </a:cxn>
                <a:cxn ang="0">
                  <a:pos x="265" y="110"/>
                </a:cxn>
                <a:cxn ang="0">
                  <a:pos x="270" y="99"/>
                </a:cxn>
                <a:cxn ang="0">
                  <a:pos x="270" y="92"/>
                </a:cxn>
                <a:cxn ang="0">
                  <a:pos x="267" y="87"/>
                </a:cxn>
                <a:cxn ang="0">
                  <a:pos x="265" y="84"/>
                </a:cxn>
                <a:cxn ang="0">
                  <a:pos x="258" y="81"/>
                </a:cxn>
                <a:cxn ang="0">
                  <a:pos x="251" y="79"/>
                </a:cxn>
                <a:cxn ang="0">
                  <a:pos x="240" y="76"/>
                </a:cxn>
                <a:cxn ang="0">
                  <a:pos x="231" y="71"/>
                </a:cxn>
                <a:cxn ang="0">
                  <a:pos x="226" y="68"/>
                </a:cxn>
                <a:cxn ang="0">
                  <a:pos x="219" y="64"/>
                </a:cxn>
                <a:cxn ang="0">
                  <a:pos x="211" y="58"/>
                </a:cxn>
                <a:cxn ang="0">
                  <a:pos x="203" y="50"/>
                </a:cxn>
                <a:cxn ang="0">
                  <a:pos x="199" y="42"/>
                </a:cxn>
                <a:cxn ang="0">
                  <a:pos x="192" y="34"/>
                </a:cxn>
                <a:cxn ang="0">
                  <a:pos x="184" y="24"/>
                </a:cxn>
                <a:cxn ang="0">
                  <a:pos x="176" y="14"/>
                </a:cxn>
                <a:cxn ang="0">
                  <a:pos x="173" y="5"/>
                </a:cxn>
                <a:cxn ang="0">
                  <a:pos x="167" y="0"/>
                </a:cxn>
                <a:cxn ang="0">
                  <a:pos x="160" y="0"/>
                </a:cxn>
                <a:cxn ang="0">
                  <a:pos x="155" y="0"/>
                </a:cxn>
                <a:cxn ang="0">
                  <a:pos x="147" y="5"/>
                </a:cxn>
                <a:cxn ang="0">
                  <a:pos x="141" y="11"/>
                </a:cxn>
                <a:cxn ang="0">
                  <a:pos x="128" y="19"/>
                </a:cxn>
                <a:cxn ang="0">
                  <a:pos x="113" y="30"/>
                </a:cxn>
                <a:cxn ang="0">
                  <a:pos x="101" y="27"/>
                </a:cxn>
                <a:cxn ang="0">
                  <a:pos x="91" y="27"/>
                </a:cxn>
                <a:cxn ang="0">
                  <a:pos x="79" y="30"/>
                </a:cxn>
                <a:cxn ang="0">
                  <a:pos x="72" y="33"/>
                </a:cxn>
                <a:cxn ang="0">
                  <a:pos x="61" y="34"/>
                </a:cxn>
                <a:cxn ang="0">
                  <a:pos x="54" y="42"/>
                </a:cxn>
                <a:cxn ang="0">
                  <a:pos x="47" y="50"/>
                </a:cxn>
                <a:cxn ang="0">
                  <a:pos x="42" y="61"/>
                </a:cxn>
                <a:cxn ang="0">
                  <a:pos x="37" y="71"/>
                </a:cxn>
                <a:cxn ang="0">
                  <a:pos x="32" y="79"/>
                </a:cxn>
                <a:cxn ang="0">
                  <a:pos x="27" y="84"/>
                </a:cxn>
                <a:cxn ang="0">
                  <a:pos x="20" y="90"/>
                </a:cxn>
                <a:cxn ang="0">
                  <a:pos x="18" y="90"/>
                </a:cxn>
                <a:cxn ang="0">
                  <a:pos x="13" y="92"/>
                </a:cxn>
                <a:cxn ang="0">
                  <a:pos x="10" y="92"/>
                </a:cxn>
                <a:cxn ang="0">
                  <a:pos x="0" y="11"/>
                </a:cxn>
              </a:cxnLst>
              <a:rect l="0" t="0" r="r" b="b"/>
              <a:pathLst>
                <a:path w="359" h="195">
                  <a:moveTo>
                    <a:pt x="358" y="191"/>
                  </a:moveTo>
                  <a:lnTo>
                    <a:pt x="354" y="191"/>
                  </a:lnTo>
                  <a:lnTo>
                    <a:pt x="346" y="194"/>
                  </a:lnTo>
                  <a:lnTo>
                    <a:pt x="339" y="191"/>
                  </a:lnTo>
                  <a:lnTo>
                    <a:pt x="329" y="191"/>
                  </a:lnTo>
                  <a:lnTo>
                    <a:pt x="320" y="189"/>
                  </a:lnTo>
                  <a:lnTo>
                    <a:pt x="309" y="183"/>
                  </a:lnTo>
                  <a:lnTo>
                    <a:pt x="297" y="178"/>
                  </a:lnTo>
                  <a:lnTo>
                    <a:pt x="290" y="172"/>
                  </a:lnTo>
                  <a:lnTo>
                    <a:pt x="288" y="164"/>
                  </a:lnTo>
                  <a:lnTo>
                    <a:pt x="285" y="160"/>
                  </a:lnTo>
                  <a:lnTo>
                    <a:pt x="285" y="157"/>
                  </a:lnTo>
                  <a:lnTo>
                    <a:pt x="285" y="155"/>
                  </a:lnTo>
                  <a:lnTo>
                    <a:pt x="280" y="157"/>
                  </a:lnTo>
                  <a:lnTo>
                    <a:pt x="270" y="160"/>
                  </a:lnTo>
                  <a:lnTo>
                    <a:pt x="261" y="163"/>
                  </a:lnTo>
                  <a:lnTo>
                    <a:pt x="253" y="160"/>
                  </a:lnTo>
                  <a:lnTo>
                    <a:pt x="251" y="157"/>
                  </a:lnTo>
                  <a:lnTo>
                    <a:pt x="248" y="152"/>
                  </a:lnTo>
                  <a:lnTo>
                    <a:pt x="251" y="144"/>
                  </a:lnTo>
                  <a:lnTo>
                    <a:pt x="256" y="133"/>
                  </a:lnTo>
                  <a:lnTo>
                    <a:pt x="261" y="123"/>
                  </a:lnTo>
                  <a:lnTo>
                    <a:pt x="265" y="110"/>
                  </a:lnTo>
                  <a:lnTo>
                    <a:pt x="270" y="99"/>
                  </a:lnTo>
                  <a:lnTo>
                    <a:pt x="270" y="92"/>
                  </a:lnTo>
                  <a:lnTo>
                    <a:pt x="267" y="87"/>
                  </a:lnTo>
                  <a:lnTo>
                    <a:pt x="265" y="84"/>
                  </a:lnTo>
                  <a:lnTo>
                    <a:pt x="258" y="81"/>
                  </a:lnTo>
                  <a:lnTo>
                    <a:pt x="251" y="79"/>
                  </a:lnTo>
                  <a:lnTo>
                    <a:pt x="240" y="76"/>
                  </a:lnTo>
                  <a:lnTo>
                    <a:pt x="231" y="71"/>
                  </a:lnTo>
                  <a:lnTo>
                    <a:pt x="226" y="68"/>
                  </a:lnTo>
                  <a:lnTo>
                    <a:pt x="219" y="64"/>
                  </a:lnTo>
                  <a:lnTo>
                    <a:pt x="211" y="58"/>
                  </a:lnTo>
                  <a:lnTo>
                    <a:pt x="203" y="50"/>
                  </a:lnTo>
                  <a:lnTo>
                    <a:pt x="199" y="42"/>
                  </a:lnTo>
                  <a:lnTo>
                    <a:pt x="192" y="34"/>
                  </a:lnTo>
                  <a:lnTo>
                    <a:pt x="184" y="24"/>
                  </a:lnTo>
                  <a:lnTo>
                    <a:pt x="176" y="14"/>
                  </a:lnTo>
                  <a:lnTo>
                    <a:pt x="173" y="5"/>
                  </a:lnTo>
                  <a:lnTo>
                    <a:pt x="167" y="0"/>
                  </a:lnTo>
                  <a:lnTo>
                    <a:pt x="160" y="0"/>
                  </a:lnTo>
                  <a:lnTo>
                    <a:pt x="155" y="0"/>
                  </a:lnTo>
                  <a:lnTo>
                    <a:pt x="147" y="5"/>
                  </a:lnTo>
                  <a:lnTo>
                    <a:pt x="141" y="11"/>
                  </a:lnTo>
                  <a:lnTo>
                    <a:pt x="128" y="19"/>
                  </a:lnTo>
                  <a:lnTo>
                    <a:pt x="113" y="30"/>
                  </a:lnTo>
                  <a:lnTo>
                    <a:pt x="101" y="27"/>
                  </a:lnTo>
                  <a:lnTo>
                    <a:pt x="91" y="27"/>
                  </a:lnTo>
                  <a:lnTo>
                    <a:pt x="79" y="30"/>
                  </a:lnTo>
                  <a:lnTo>
                    <a:pt x="72" y="33"/>
                  </a:lnTo>
                  <a:lnTo>
                    <a:pt x="61" y="34"/>
                  </a:lnTo>
                  <a:lnTo>
                    <a:pt x="54" y="42"/>
                  </a:lnTo>
                  <a:lnTo>
                    <a:pt x="47" y="50"/>
                  </a:lnTo>
                  <a:lnTo>
                    <a:pt x="42" y="61"/>
                  </a:lnTo>
                  <a:lnTo>
                    <a:pt x="37" y="71"/>
                  </a:lnTo>
                  <a:lnTo>
                    <a:pt x="32" y="79"/>
                  </a:lnTo>
                  <a:lnTo>
                    <a:pt x="27" y="84"/>
                  </a:lnTo>
                  <a:lnTo>
                    <a:pt x="20" y="90"/>
                  </a:lnTo>
                  <a:lnTo>
                    <a:pt x="18" y="90"/>
                  </a:lnTo>
                  <a:lnTo>
                    <a:pt x="13" y="92"/>
                  </a:lnTo>
                  <a:lnTo>
                    <a:pt x="10" y="92"/>
                  </a:lnTo>
                  <a:lnTo>
                    <a:pt x="0" y="11"/>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88" name="Line 28"/>
            <p:cNvSpPr>
              <a:spLocks noChangeShapeType="1"/>
            </p:cNvSpPr>
            <p:nvPr/>
          </p:nvSpPr>
          <p:spPr bwMode="auto">
            <a:xfrm flipV="1">
              <a:off x="4961" y="2137"/>
              <a:ext cx="50" cy="19"/>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389" name="Freeform 29"/>
            <p:cNvSpPr>
              <a:spLocks/>
            </p:cNvSpPr>
            <p:nvPr/>
          </p:nvSpPr>
          <p:spPr bwMode="auto">
            <a:xfrm>
              <a:off x="4401" y="1697"/>
              <a:ext cx="549" cy="300"/>
            </a:xfrm>
            <a:custGeom>
              <a:avLst/>
              <a:gdLst/>
              <a:ahLst/>
              <a:cxnLst>
                <a:cxn ang="0">
                  <a:pos x="548" y="207"/>
                </a:cxn>
                <a:cxn ang="0">
                  <a:pos x="42" y="299"/>
                </a:cxn>
                <a:cxn ang="0">
                  <a:pos x="0" y="0"/>
                </a:cxn>
              </a:cxnLst>
              <a:rect l="0" t="0" r="r" b="b"/>
              <a:pathLst>
                <a:path w="549" h="300">
                  <a:moveTo>
                    <a:pt x="548" y="207"/>
                  </a:moveTo>
                  <a:lnTo>
                    <a:pt x="42" y="299"/>
                  </a:lnTo>
                  <a:lnTo>
                    <a:pt x="0"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0" name="Freeform 30"/>
            <p:cNvSpPr>
              <a:spLocks/>
            </p:cNvSpPr>
            <p:nvPr/>
          </p:nvSpPr>
          <p:spPr bwMode="auto">
            <a:xfrm>
              <a:off x="4464" y="1604"/>
              <a:ext cx="602" cy="120"/>
            </a:xfrm>
            <a:custGeom>
              <a:avLst/>
              <a:gdLst/>
              <a:ahLst/>
              <a:cxnLst>
                <a:cxn ang="0">
                  <a:pos x="0" y="26"/>
                </a:cxn>
                <a:cxn ang="0">
                  <a:pos x="0" y="85"/>
                </a:cxn>
                <a:cxn ang="0">
                  <a:pos x="444" y="0"/>
                </a:cxn>
                <a:cxn ang="0">
                  <a:pos x="446" y="0"/>
                </a:cxn>
                <a:cxn ang="0">
                  <a:pos x="446" y="3"/>
                </a:cxn>
                <a:cxn ang="0">
                  <a:pos x="449" y="3"/>
                </a:cxn>
                <a:cxn ang="0">
                  <a:pos x="451" y="8"/>
                </a:cxn>
                <a:cxn ang="0">
                  <a:pos x="457" y="12"/>
                </a:cxn>
                <a:cxn ang="0">
                  <a:pos x="464" y="18"/>
                </a:cxn>
                <a:cxn ang="0">
                  <a:pos x="469" y="26"/>
                </a:cxn>
                <a:cxn ang="0">
                  <a:pos x="476" y="31"/>
                </a:cxn>
                <a:cxn ang="0">
                  <a:pos x="481" y="39"/>
                </a:cxn>
                <a:cxn ang="0">
                  <a:pos x="488" y="43"/>
                </a:cxn>
                <a:cxn ang="0">
                  <a:pos x="494" y="49"/>
                </a:cxn>
                <a:cxn ang="0">
                  <a:pos x="501" y="54"/>
                </a:cxn>
                <a:cxn ang="0">
                  <a:pos x="508" y="59"/>
                </a:cxn>
                <a:cxn ang="0">
                  <a:pos x="518" y="62"/>
                </a:cxn>
                <a:cxn ang="0">
                  <a:pos x="528" y="62"/>
                </a:cxn>
                <a:cxn ang="0">
                  <a:pos x="537" y="65"/>
                </a:cxn>
                <a:cxn ang="0">
                  <a:pos x="550" y="68"/>
                </a:cxn>
                <a:cxn ang="0">
                  <a:pos x="564" y="73"/>
                </a:cxn>
                <a:cxn ang="0">
                  <a:pos x="574" y="77"/>
                </a:cxn>
                <a:cxn ang="0">
                  <a:pos x="587" y="82"/>
                </a:cxn>
                <a:cxn ang="0">
                  <a:pos x="593" y="91"/>
                </a:cxn>
                <a:cxn ang="0">
                  <a:pos x="598" y="101"/>
                </a:cxn>
                <a:cxn ang="0">
                  <a:pos x="601" y="111"/>
                </a:cxn>
                <a:cxn ang="0">
                  <a:pos x="601" y="116"/>
                </a:cxn>
                <a:cxn ang="0">
                  <a:pos x="601" y="119"/>
                </a:cxn>
                <a:cxn ang="0">
                  <a:pos x="598" y="116"/>
                </a:cxn>
              </a:cxnLst>
              <a:rect l="0" t="0" r="r" b="b"/>
              <a:pathLst>
                <a:path w="602" h="120">
                  <a:moveTo>
                    <a:pt x="0" y="26"/>
                  </a:moveTo>
                  <a:lnTo>
                    <a:pt x="0" y="85"/>
                  </a:lnTo>
                  <a:lnTo>
                    <a:pt x="444" y="0"/>
                  </a:lnTo>
                  <a:lnTo>
                    <a:pt x="446" y="0"/>
                  </a:lnTo>
                  <a:lnTo>
                    <a:pt x="446" y="3"/>
                  </a:lnTo>
                  <a:lnTo>
                    <a:pt x="449" y="3"/>
                  </a:lnTo>
                  <a:lnTo>
                    <a:pt x="451" y="8"/>
                  </a:lnTo>
                  <a:lnTo>
                    <a:pt x="457" y="12"/>
                  </a:lnTo>
                  <a:lnTo>
                    <a:pt x="464" y="18"/>
                  </a:lnTo>
                  <a:lnTo>
                    <a:pt x="469" y="26"/>
                  </a:lnTo>
                  <a:lnTo>
                    <a:pt x="476" y="31"/>
                  </a:lnTo>
                  <a:lnTo>
                    <a:pt x="481" y="39"/>
                  </a:lnTo>
                  <a:lnTo>
                    <a:pt x="488" y="43"/>
                  </a:lnTo>
                  <a:lnTo>
                    <a:pt x="494" y="49"/>
                  </a:lnTo>
                  <a:lnTo>
                    <a:pt x="501" y="54"/>
                  </a:lnTo>
                  <a:lnTo>
                    <a:pt x="508" y="59"/>
                  </a:lnTo>
                  <a:lnTo>
                    <a:pt x="518" y="62"/>
                  </a:lnTo>
                  <a:lnTo>
                    <a:pt x="528" y="62"/>
                  </a:lnTo>
                  <a:lnTo>
                    <a:pt x="537" y="65"/>
                  </a:lnTo>
                  <a:lnTo>
                    <a:pt x="550" y="68"/>
                  </a:lnTo>
                  <a:lnTo>
                    <a:pt x="564" y="73"/>
                  </a:lnTo>
                  <a:lnTo>
                    <a:pt x="574" y="77"/>
                  </a:lnTo>
                  <a:lnTo>
                    <a:pt x="587" y="82"/>
                  </a:lnTo>
                  <a:lnTo>
                    <a:pt x="593" y="91"/>
                  </a:lnTo>
                  <a:lnTo>
                    <a:pt x="598" y="101"/>
                  </a:lnTo>
                  <a:lnTo>
                    <a:pt x="601" y="111"/>
                  </a:lnTo>
                  <a:lnTo>
                    <a:pt x="601" y="116"/>
                  </a:lnTo>
                  <a:lnTo>
                    <a:pt x="601" y="119"/>
                  </a:lnTo>
                  <a:lnTo>
                    <a:pt x="598" y="116"/>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1" name="Freeform 31"/>
            <p:cNvSpPr>
              <a:spLocks/>
            </p:cNvSpPr>
            <p:nvPr/>
          </p:nvSpPr>
          <p:spPr bwMode="auto">
            <a:xfrm>
              <a:off x="4939" y="1663"/>
              <a:ext cx="65" cy="318"/>
            </a:xfrm>
            <a:custGeom>
              <a:avLst/>
              <a:gdLst/>
              <a:ahLst/>
              <a:cxnLst>
                <a:cxn ang="0">
                  <a:pos x="26" y="8"/>
                </a:cxn>
                <a:cxn ang="0">
                  <a:pos x="23" y="23"/>
                </a:cxn>
                <a:cxn ang="0">
                  <a:pos x="20" y="37"/>
                </a:cxn>
                <a:cxn ang="0">
                  <a:pos x="18" y="45"/>
                </a:cxn>
                <a:cxn ang="0">
                  <a:pos x="8" y="49"/>
                </a:cxn>
                <a:cxn ang="0">
                  <a:pos x="3" y="54"/>
                </a:cxn>
                <a:cxn ang="0">
                  <a:pos x="0" y="60"/>
                </a:cxn>
                <a:cxn ang="0">
                  <a:pos x="3" y="65"/>
                </a:cxn>
                <a:cxn ang="0">
                  <a:pos x="8" y="73"/>
                </a:cxn>
                <a:cxn ang="0">
                  <a:pos x="10" y="80"/>
                </a:cxn>
                <a:cxn ang="0">
                  <a:pos x="10" y="88"/>
                </a:cxn>
                <a:cxn ang="0">
                  <a:pos x="8" y="96"/>
                </a:cxn>
                <a:cxn ang="0">
                  <a:pos x="3" y="107"/>
                </a:cxn>
                <a:cxn ang="0">
                  <a:pos x="3" y="114"/>
                </a:cxn>
                <a:cxn ang="0">
                  <a:pos x="8" y="119"/>
                </a:cxn>
                <a:cxn ang="0">
                  <a:pos x="15" y="119"/>
                </a:cxn>
                <a:cxn ang="0">
                  <a:pos x="20" y="125"/>
                </a:cxn>
                <a:cxn ang="0">
                  <a:pos x="20" y="130"/>
                </a:cxn>
                <a:cxn ang="0">
                  <a:pos x="20" y="138"/>
                </a:cxn>
                <a:cxn ang="0">
                  <a:pos x="29" y="150"/>
                </a:cxn>
                <a:cxn ang="0">
                  <a:pos x="47" y="164"/>
                </a:cxn>
                <a:cxn ang="0">
                  <a:pos x="56" y="172"/>
                </a:cxn>
                <a:cxn ang="0">
                  <a:pos x="61" y="179"/>
                </a:cxn>
                <a:cxn ang="0">
                  <a:pos x="64" y="182"/>
                </a:cxn>
                <a:cxn ang="0">
                  <a:pos x="61" y="184"/>
                </a:cxn>
                <a:cxn ang="0">
                  <a:pos x="55" y="192"/>
                </a:cxn>
                <a:cxn ang="0">
                  <a:pos x="42" y="207"/>
                </a:cxn>
                <a:cxn ang="0">
                  <a:pos x="26" y="224"/>
                </a:cxn>
                <a:cxn ang="0">
                  <a:pos x="13" y="241"/>
                </a:cxn>
                <a:cxn ang="0">
                  <a:pos x="8" y="257"/>
                </a:cxn>
                <a:cxn ang="0">
                  <a:pos x="15" y="275"/>
                </a:cxn>
                <a:cxn ang="0">
                  <a:pos x="26" y="291"/>
                </a:cxn>
                <a:cxn ang="0">
                  <a:pos x="35" y="306"/>
                </a:cxn>
                <a:cxn ang="0">
                  <a:pos x="42" y="314"/>
                </a:cxn>
              </a:cxnLst>
              <a:rect l="0" t="0" r="r" b="b"/>
              <a:pathLst>
                <a:path w="65" h="318">
                  <a:moveTo>
                    <a:pt x="27" y="0"/>
                  </a:moveTo>
                  <a:lnTo>
                    <a:pt x="26" y="8"/>
                  </a:lnTo>
                  <a:lnTo>
                    <a:pt x="23" y="15"/>
                  </a:lnTo>
                  <a:lnTo>
                    <a:pt x="23" y="23"/>
                  </a:lnTo>
                  <a:lnTo>
                    <a:pt x="23" y="31"/>
                  </a:lnTo>
                  <a:lnTo>
                    <a:pt x="20" y="37"/>
                  </a:lnTo>
                  <a:lnTo>
                    <a:pt x="20" y="42"/>
                  </a:lnTo>
                  <a:lnTo>
                    <a:pt x="18" y="45"/>
                  </a:lnTo>
                  <a:lnTo>
                    <a:pt x="13" y="46"/>
                  </a:lnTo>
                  <a:lnTo>
                    <a:pt x="8" y="49"/>
                  </a:lnTo>
                  <a:lnTo>
                    <a:pt x="5" y="51"/>
                  </a:lnTo>
                  <a:lnTo>
                    <a:pt x="3" y="54"/>
                  </a:lnTo>
                  <a:lnTo>
                    <a:pt x="0" y="57"/>
                  </a:lnTo>
                  <a:lnTo>
                    <a:pt x="0" y="60"/>
                  </a:lnTo>
                  <a:lnTo>
                    <a:pt x="0" y="62"/>
                  </a:lnTo>
                  <a:lnTo>
                    <a:pt x="3" y="65"/>
                  </a:lnTo>
                  <a:lnTo>
                    <a:pt x="5" y="70"/>
                  </a:lnTo>
                  <a:lnTo>
                    <a:pt x="8" y="73"/>
                  </a:lnTo>
                  <a:lnTo>
                    <a:pt x="10" y="77"/>
                  </a:lnTo>
                  <a:lnTo>
                    <a:pt x="10" y="80"/>
                  </a:lnTo>
                  <a:lnTo>
                    <a:pt x="10" y="83"/>
                  </a:lnTo>
                  <a:lnTo>
                    <a:pt x="10" y="88"/>
                  </a:lnTo>
                  <a:lnTo>
                    <a:pt x="8" y="91"/>
                  </a:lnTo>
                  <a:lnTo>
                    <a:pt x="8" y="96"/>
                  </a:lnTo>
                  <a:lnTo>
                    <a:pt x="5" y="102"/>
                  </a:lnTo>
                  <a:lnTo>
                    <a:pt x="3" y="107"/>
                  </a:lnTo>
                  <a:lnTo>
                    <a:pt x="3" y="111"/>
                  </a:lnTo>
                  <a:lnTo>
                    <a:pt x="3" y="114"/>
                  </a:lnTo>
                  <a:lnTo>
                    <a:pt x="3" y="117"/>
                  </a:lnTo>
                  <a:lnTo>
                    <a:pt x="8" y="119"/>
                  </a:lnTo>
                  <a:lnTo>
                    <a:pt x="10" y="119"/>
                  </a:lnTo>
                  <a:lnTo>
                    <a:pt x="15" y="119"/>
                  </a:lnTo>
                  <a:lnTo>
                    <a:pt x="20" y="122"/>
                  </a:lnTo>
                  <a:lnTo>
                    <a:pt x="20" y="125"/>
                  </a:lnTo>
                  <a:lnTo>
                    <a:pt x="20" y="127"/>
                  </a:lnTo>
                  <a:lnTo>
                    <a:pt x="20" y="130"/>
                  </a:lnTo>
                  <a:lnTo>
                    <a:pt x="18" y="133"/>
                  </a:lnTo>
                  <a:lnTo>
                    <a:pt x="20" y="138"/>
                  </a:lnTo>
                  <a:lnTo>
                    <a:pt x="23" y="142"/>
                  </a:lnTo>
                  <a:lnTo>
                    <a:pt x="29" y="150"/>
                  </a:lnTo>
                  <a:lnTo>
                    <a:pt x="40" y="156"/>
                  </a:lnTo>
                  <a:lnTo>
                    <a:pt x="47" y="164"/>
                  </a:lnTo>
                  <a:lnTo>
                    <a:pt x="52" y="169"/>
                  </a:lnTo>
                  <a:lnTo>
                    <a:pt x="56" y="172"/>
                  </a:lnTo>
                  <a:lnTo>
                    <a:pt x="59" y="176"/>
                  </a:lnTo>
                  <a:lnTo>
                    <a:pt x="61" y="179"/>
                  </a:lnTo>
                  <a:lnTo>
                    <a:pt x="64" y="179"/>
                  </a:lnTo>
                  <a:lnTo>
                    <a:pt x="64" y="182"/>
                  </a:lnTo>
                  <a:lnTo>
                    <a:pt x="61" y="182"/>
                  </a:lnTo>
                  <a:lnTo>
                    <a:pt x="61" y="184"/>
                  </a:lnTo>
                  <a:lnTo>
                    <a:pt x="59" y="187"/>
                  </a:lnTo>
                  <a:lnTo>
                    <a:pt x="55" y="192"/>
                  </a:lnTo>
                  <a:lnTo>
                    <a:pt x="50" y="200"/>
                  </a:lnTo>
                  <a:lnTo>
                    <a:pt x="42" y="207"/>
                  </a:lnTo>
                  <a:lnTo>
                    <a:pt x="35" y="215"/>
                  </a:lnTo>
                  <a:lnTo>
                    <a:pt x="26" y="224"/>
                  </a:lnTo>
                  <a:lnTo>
                    <a:pt x="20" y="232"/>
                  </a:lnTo>
                  <a:lnTo>
                    <a:pt x="13" y="241"/>
                  </a:lnTo>
                  <a:lnTo>
                    <a:pt x="10" y="249"/>
                  </a:lnTo>
                  <a:lnTo>
                    <a:pt x="8" y="257"/>
                  </a:lnTo>
                  <a:lnTo>
                    <a:pt x="10" y="268"/>
                  </a:lnTo>
                  <a:lnTo>
                    <a:pt x="15" y="275"/>
                  </a:lnTo>
                  <a:lnTo>
                    <a:pt x="20" y="283"/>
                  </a:lnTo>
                  <a:lnTo>
                    <a:pt x="26" y="291"/>
                  </a:lnTo>
                  <a:lnTo>
                    <a:pt x="29" y="299"/>
                  </a:lnTo>
                  <a:lnTo>
                    <a:pt x="35" y="306"/>
                  </a:lnTo>
                  <a:lnTo>
                    <a:pt x="40" y="312"/>
                  </a:lnTo>
                  <a:lnTo>
                    <a:pt x="42" y="314"/>
                  </a:lnTo>
                  <a:lnTo>
                    <a:pt x="45" y="317"/>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2" name="Freeform 32"/>
            <p:cNvSpPr>
              <a:spLocks/>
            </p:cNvSpPr>
            <p:nvPr/>
          </p:nvSpPr>
          <p:spPr bwMode="auto">
            <a:xfrm>
              <a:off x="4913" y="1914"/>
              <a:ext cx="106" cy="160"/>
            </a:xfrm>
            <a:custGeom>
              <a:avLst/>
              <a:gdLst/>
              <a:ahLst/>
              <a:cxnLst>
                <a:cxn ang="0">
                  <a:pos x="105" y="151"/>
                </a:cxn>
                <a:cxn ang="0">
                  <a:pos x="52" y="159"/>
                </a:cxn>
                <a:cxn ang="0">
                  <a:pos x="0" y="0"/>
                </a:cxn>
              </a:cxnLst>
              <a:rect l="0" t="0" r="r" b="b"/>
              <a:pathLst>
                <a:path w="106" h="160">
                  <a:moveTo>
                    <a:pt x="105" y="151"/>
                  </a:moveTo>
                  <a:lnTo>
                    <a:pt x="52" y="159"/>
                  </a:lnTo>
                  <a:lnTo>
                    <a:pt x="0"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3" name="Freeform 33"/>
            <p:cNvSpPr>
              <a:spLocks/>
            </p:cNvSpPr>
            <p:nvPr/>
          </p:nvSpPr>
          <p:spPr bwMode="auto">
            <a:xfrm>
              <a:off x="4995" y="1127"/>
              <a:ext cx="100" cy="574"/>
            </a:xfrm>
            <a:custGeom>
              <a:avLst/>
              <a:gdLst/>
              <a:ahLst/>
              <a:cxnLst>
                <a:cxn ang="0">
                  <a:pos x="85" y="573"/>
                </a:cxn>
                <a:cxn ang="0">
                  <a:pos x="82" y="562"/>
                </a:cxn>
                <a:cxn ang="0">
                  <a:pos x="85" y="559"/>
                </a:cxn>
                <a:cxn ang="0">
                  <a:pos x="90" y="559"/>
                </a:cxn>
                <a:cxn ang="0">
                  <a:pos x="91" y="554"/>
                </a:cxn>
                <a:cxn ang="0">
                  <a:pos x="94" y="551"/>
                </a:cxn>
                <a:cxn ang="0">
                  <a:pos x="96" y="545"/>
                </a:cxn>
                <a:cxn ang="0">
                  <a:pos x="99" y="537"/>
                </a:cxn>
                <a:cxn ang="0">
                  <a:pos x="96" y="523"/>
                </a:cxn>
                <a:cxn ang="0">
                  <a:pos x="94" y="514"/>
                </a:cxn>
                <a:cxn ang="0">
                  <a:pos x="90" y="500"/>
                </a:cxn>
                <a:cxn ang="0">
                  <a:pos x="85" y="487"/>
                </a:cxn>
                <a:cxn ang="0">
                  <a:pos x="80" y="469"/>
                </a:cxn>
                <a:cxn ang="0">
                  <a:pos x="75" y="446"/>
                </a:cxn>
                <a:cxn ang="0">
                  <a:pos x="72" y="420"/>
                </a:cxn>
                <a:cxn ang="0">
                  <a:pos x="67" y="387"/>
                </a:cxn>
                <a:cxn ang="0">
                  <a:pos x="67" y="342"/>
                </a:cxn>
                <a:cxn ang="0">
                  <a:pos x="64" y="291"/>
                </a:cxn>
                <a:cxn ang="0">
                  <a:pos x="58" y="232"/>
                </a:cxn>
                <a:cxn ang="0">
                  <a:pos x="45" y="176"/>
                </a:cxn>
                <a:cxn ang="0">
                  <a:pos x="32" y="122"/>
                </a:cxn>
                <a:cxn ang="0">
                  <a:pos x="21" y="72"/>
                </a:cxn>
                <a:cxn ang="0">
                  <a:pos x="10" y="34"/>
                </a:cxn>
                <a:cxn ang="0">
                  <a:pos x="3" y="7"/>
                </a:cxn>
                <a:cxn ang="0">
                  <a:pos x="0" y="0"/>
                </a:cxn>
              </a:cxnLst>
              <a:rect l="0" t="0" r="r" b="b"/>
              <a:pathLst>
                <a:path w="100" h="574">
                  <a:moveTo>
                    <a:pt x="85" y="573"/>
                  </a:moveTo>
                  <a:lnTo>
                    <a:pt x="82" y="562"/>
                  </a:lnTo>
                  <a:lnTo>
                    <a:pt x="85" y="559"/>
                  </a:lnTo>
                  <a:lnTo>
                    <a:pt x="90" y="559"/>
                  </a:lnTo>
                  <a:lnTo>
                    <a:pt x="91" y="554"/>
                  </a:lnTo>
                  <a:lnTo>
                    <a:pt x="94" y="551"/>
                  </a:lnTo>
                  <a:lnTo>
                    <a:pt x="96" y="545"/>
                  </a:lnTo>
                  <a:lnTo>
                    <a:pt x="99" y="537"/>
                  </a:lnTo>
                  <a:lnTo>
                    <a:pt x="96" y="523"/>
                  </a:lnTo>
                  <a:lnTo>
                    <a:pt x="94" y="514"/>
                  </a:lnTo>
                  <a:lnTo>
                    <a:pt x="90" y="500"/>
                  </a:lnTo>
                  <a:lnTo>
                    <a:pt x="85" y="487"/>
                  </a:lnTo>
                  <a:lnTo>
                    <a:pt x="80" y="469"/>
                  </a:lnTo>
                  <a:lnTo>
                    <a:pt x="75" y="446"/>
                  </a:lnTo>
                  <a:lnTo>
                    <a:pt x="72" y="420"/>
                  </a:lnTo>
                  <a:lnTo>
                    <a:pt x="67" y="387"/>
                  </a:lnTo>
                  <a:lnTo>
                    <a:pt x="67" y="342"/>
                  </a:lnTo>
                  <a:lnTo>
                    <a:pt x="64" y="291"/>
                  </a:lnTo>
                  <a:lnTo>
                    <a:pt x="58" y="232"/>
                  </a:lnTo>
                  <a:lnTo>
                    <a:pt x="45" y="176"/>
                  </a:lnTo>
                  <a:lnTo>
                    <a:pt x="32" y="122"/>
                  </a:lnTo>
                  <a:lnTo>
                    <a:pt x="21" y="72"/>
                  </a:lnTo>
                  <a:lnTo>
                    <a:pt x="10" y="34"/>
                  </a:lnTo>
                  <a:lnTo>
                    <a:pt x="3" y="7"/>
                  </a:lnTo>
                  <a:lnTo>
                    <a:pt x="0"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4" name="Freeform 34"/>
            <p:cNvSpPr>
              <a:spLocks/>
            </p:cNvSpPr>
            <p:nvPr/>
          </p:nvSpPr>
          <p:spPr bwMode="auto">
            <a:xfrm>
              <a:off x="5128" y="1090"/>
              <a:ext cx="46" cy="333"/>
            </a:xfrm>
            <a:custGeom>
              <a:avLst/>
              <a:gdLst/>
              <a:ahLst/>
              <a:cxnLst>
                <a:cxn ang="0">
                  <a:pos x="27" y="0"/>
                </a:cxn>
                <a:cxn ang="0">
                  <a:pos x="30" y="3"/>
                </a:cxn>
                <a:cxn ang="0">
                  <a:pos x="32" y="7"/>
                </a:cxn>
                <a:cxn ang="0">
                  <a:pos x="37" y="15"/>
                </a:cxn>
                <a:cxn ang="0">
                  <a:pos x="40" y="23"/>
                </a:cxn>
                <a:cxn ang="0">
                  <a:pos x="42" y="37"/>
                </a:cxn>
                <a:cxn ang="0">
                  <a:pos x="45" y="46"/>
                </a:cxn>
                <a:cxn ang="0">
                  <a:pos x="42" y="60"/>
                </a:cxn>
                <a:cxn ang="0">
                  <a:pos x="40" y="72"/>
                </a:cxn>
                <a:cxn ang="0">
                  <a:pos x="32" y="83"/>
                </a:cxn>
                <a:cxn ang="0">
                  <a:pos x="24" y="91"/>
                </a:cxn>
                <a:cxn ang="0">
                  <a:pos x="19" y="99"/>
                </a:cxn>
                <a:cxn ang="0">
                  <a:pos x="13" y="103"/>
                </a:cxn>
                <a:cxn ang="0">
                  <a:pos x="8" y="108"/>
                </a:cxn>
                <a:cxn ang="0">
                  <a:pos x="5" y="117"/>
                </a:cxn>
                <a:cxn ang="0">
                  <a:pos x="3" y="130"/>
                </a:cxn>
                <a:cxn ang="0">
                  <a:pos x="3" y="142"/>
                </a:cxn>
                <a:cxn ang="0">
                  <a:pos x="3" y="161"/>
                </a:cxn>
                <a:cxn ang="0">
                  <a:pos x="3" y="179"/>
                </a:cxn>
                <a:cxn ang="0">
                  <a:pos x="3" y="198"/>
                </a:cxn>
                <a:cxn ang="0">
                  <a:pos x="3" y="213"/>
                </a:cxn>
                <a:cxn ang="0">
                  <a:pos x="0" y="232"/>
                </a:cxn>
                <a:cxn ang="0">
                  <a:pos x="0" y="244"/>
                </a:cxn>
                <a:cxn ang="0">
                  <a:pos x="0" y="257"/>
                </a:cxn>
                <a:cxn ang="0">
                  <a:pos x="3" y="267"/>
                </a:cxn>
                <a:cxn ang="0">
                  <a:pos x="5" y="275"/>
                </a:cxn>
                <a:cxn ang="0">
                  <a:pos x="5" y="281"/>
                </a:cxn>
                <a:cxn ang="0">
                  <a:pos x="5" y="286"/>
                </a:cxn>
                <a:cxn ang="0">
                  <a:pos x="5" y="289"/>
                </a:cxn>
                <a:cxn ang="0">
                  <a:pos x="5" y="294"/>
                </a:cxn>
                <a:cxn ang="0">
                  <a:pos x="5" y="297"/>
                </a:cxn>
                <a:cxn ang="0">
                  <a:pos x="5" y="298"/>
                </a:cxn>
                <a:cxn ang="0">
                  <a:pos x="3" y="304"/>
                </a:cxn>
                <a:cxn ang="0">
                  <a:pos x="0" y="309"/>
                </a:cxn>
                <a:cxn ang="0">
                  <a:pos x="0" y="314"/>
                </a:cxn>
                <a:cxn ang="0">
                  <a:pos x="0" y="320"/>
                </a:cxn>
                <a:cxn ang="0">
                  <a:pos x="0" y="323"/>
                </a:cxn>
                <a:cxn ang="0">
                  <a:pos x="0" y="328"/>
                </a:cxn>
                <a:cxn ang="0">
                  <a:pos x="3" y="329"/>
                </a:cxn>
                <a:cxn ang="0">
                  <a:pos x="3" y="332"/>
                </a:cxn>
              </a:cxnLst>
              <a:rect l="0" t="0" r="r" b="b"/>
              <a:pathLst>
                <a:path w="46" h="333">
                  <a:moveTo>
                    <a:pt x="27" y="0"/>
                  </a:moveTo>
                  <a:lnTo>
                    <a:pt x="30" y="3"/>
                  </a:lnTo>
                  <a:lnTo>
                    <a:pt x="32" y="7"/>
                  </a:lnTo>
                  <a:lnTo>
                    <a:pt x="37" y="15"/>
                  </a:lnTo>
                  <a:lnTo>
                    <a:pt x="40" y="23"/>
                  </a:lnTo>
                  <a:lnTo>
                    <a:pt x="42" y="37"/>
                  </a:lnTo>
                  <a:lnTo>
                    <a:pt x="45" y="46"/>
                  </a:lnTo>
                  <a:lnTo>
                    <a:pt x="42" y="60"/>
                  </a:lnTo>
                  <a:lnTo>
                    <a:pt x="40" y="72"/>
                  </a:lnTo>
                  <a:lnTo>
                    <a:pt x="32" y="83"/>
                  </a:lnTo>
                  <a:lnTo>
                    <a:pt x="24" y="91"/>
                  </a:lnTo>
                  <a:lnTo>
                    <a:pt x="19" y="99"/>
                  </a:lnTo>
                  <a:lnTo>
                    <a:pt x="13" y="103"/>
                  </a:lnTo>
                  <a:lnTo>
                    <a:pt x="8" y="108"/>
                  </a:lnTo>
                  <a:lnTo>
                    <a:pt x="5" y="117"/>
                  </a:lnTo>
                  <a:lnTo>
                    <a:pt x="3" y="130"/>
                  </a:lnTo>
                  <a:lnTo>
                    <a:pt x="3" y="142"/>
                  </a:lnTo>
                  <a:lnTo>
                    <a:pt x="3" y="161"/>
                  </a:lnTo>
                  <a:lnTo>
                    <a:pt x="3" y="179"/>
                  </a:lnTo>
                  <a:lnTo>
                    <a:pt x="3" y="198"/>
                  </a:lnTo>
                  <a:lnTo>
                    <a:pt x="3" y="213"/>
                  </a:lnTo>
                  <a:lnTo>
                    <a:pt x="0" y="232"/>
                  </a:lnTo>
                  <a:lnTo>
                    <a:pt x="0" y="244"/>
                  </a:lnTo>
                  <a:lnTo>
                    <a:pt x="0" y="257"/>
                  </a:lnTo>
                  <a:lnTo>
                    <a:pt x="3" y="267"/>
                  </a:lnTo>
                  <a:lnTo>
                    <a:pt x="5" y="275"/>
                  </a:lnTo>
                  <a:lnTo>
                    <a:pt x="5" y="281"/>
                  </a:lnTo>
                  <a:lnTo>
                    <a:pt x="5" y="286"/>
                  </a:lnTo>
                  <a:lnTo>
                    <a:pt x="5" y="289"/>
                  </a:lnTo>
                  <a:lnTo>
                    <a:pt x="5" y="294"/>
                  </a:lnTo>
                  <a:lnTo>
                    <a:pt x="5" y="297"/>
                  </a:lnTo>
                  <a:lnTo>
                    <a:pt x="5" y="298"/>
                  </a:lnTo>
                  <a:lnTo>
                    <a:pt x="3" y="304"/>
                  </a:lnTo>
                  <a:lnTo>
                    <a:pt x="0" y="309"/>
                  </a:lnTo>
                  <a:lnTo>
                    <a:pt x="0" y="314"/>
                  </a:lnTo>
                  <a:lnTo>
                    <a:pt x="0" y="320"/>
                  </a:lnTo>
                  <a:lnTo>
                    <a:pt x="0" y="323"/>
                  </a:lnTo>
                  <a:lnTo>
                    <a:pt x="0" y="328"/>
                  </a:lnTo>
                  <a:lnTo>
                    <a:pt x="3" y="329"/>
                  </a:lnTo>
                  <a:lnTo>
                    <a:pt x="3" y="332"/>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5" name="Freeform 35"/>
            <p:cNvSpPr>
              <a:spLocks/>
            </p:cNvSpPr>
            <p:nvPr/>
          </p:nvSpPr>
          <p:spPr bwMode="auto">
            <a:xfrm>
              <a:off x="5062" y="1367"/>
              <a:ext cx="248" cy="75"/>
            </a:xfrm>
            <a:custGeom>
              <a:avLst/>
              <a:gdLst/>
              <a:ahLst/>
              <a:cxnLst>
                <a:cxn ang="0">
                  <a:pos x="0" y="74"/>
                </a:cxn>
                <a:cxn ang="0">
                  <a:pos x="176" y="34"/>
                </a:cxn>
                <a:cxn ang="0">
                  <a:pos x="176" y="37"/>
                </a:cxn>
                <a:cxn ang="0">
                  <a:pos x="178" y="40"/>
                </a:cxn>
                <a:cxn ang="0">
                  <a:pos x="181" y="42"/>
                </a:cxn>
                <a:cxn ang="0">
                  <a:pos x="183" y="42"/>
                </a:cxn>
                <a:cxn ang="0">
                  <a:pos x="186" y="45"/>
                </a:cxn>
                <a:cxn ang="0">
                  <a:pos x="188" y="45"/>
                </a:cxn>
                <a:cxn ang="0">
                  <a:pos x="191" y="42"/>
                </a:cxn>
                <a:cxn ang="0">
                  <a:pos x="196" y="37"/>
                </a:cxn>
                <a:cxn ang="0">
                  <a:pos x="199" y="32"/>
                </a:cxn>
                <a:cxn ang="0">
                  <a:pos x="201" y="29"/>
                </a:cxn>
                <a:cxn ang="0">
                  <a:pos x="204" y="23"/>
                </a:cxn>
                <a:cxn ang="0">
                  <a:pos x="208" y="19"/>
                </a:cxn>
                <a:cxn ang="0">
                  <a:pos x="213" y="16"/>
                </a:cxn>
                <a:cxn ang="0">
                  <a:pos x="218" y="11"/>
                </a:cxn>
                <a:cxn ang="0">
                  <a:pos x="228" y="5"/>
                </a:cxn>
                <a:cxn ang="0">
                  <a:pos x="236" y="3"/>
                </a:cxn>
                <a:cxn ang="0">
                  <a:pos x="239" y="0"/>
                </a:cxn>
                <a:cxn ang="0">
                  <a:pos x="244" y="0"/>
                </a:cxn>
                <a:cxn ang="0">
                  <a:pos x="247" y="0"/>
                </a:cxn>
              </a:cxnLst>
              <a:rect l="0" t="0" r="r" b="b"/>
              <a:pathLst>
                <a:path w="248" h="75">
                  <a:moveTo>
                    <a:pt x="0" y="74"/>
                  </a:moveTo>
                  <a:lnTo>
                    <a:pt x="176" y="34"/>
                  </a:lnTo>
                  <a:lnTo>
                    <a:pt x="176" y="37"/>
                  </a:lnTo>
                  <a:lnTo>
                    <a:pt x="178" y="40"/>
                  </a:lnTo>
                  <a:lnTo>
                    <a:pt x="181" y="42"/>
                  </a:lnTo>
                  <a:lnTo>
                    <a:pt x="183" y="42"/>
                  </a:lnTo>
                  <a:lnTo>
                    <a:pt x="186" y="45"/>
                  </a:lnTo>
                  <a:lnTo>
                    <a:pt x="188" y="45"/>
                  </a:lnTo>
                  <a:lnTo>
                    <a:pt x="191" y="42"/>
                  </a:lnTo>
                  <a:lnTo>
                    <a:pt x="196" y="37"/>
                  </a:lnTo>
                  <a:lnTo>
                    <a:pt x="199" y="32"/>
                  </a:lnTo>
                  <a:lnTo>
                    <a:pt x="201" y="29"/>
                  </a:lnTo>
                  <a:lnTo>
                    <a:pt x="204" y="23"/>
                  </a:lnTo>
                  <a:lnTo>
                    <a:pt x="208" y="19"/>
                  </a:lnTo>
                  <a:lnTo>
                    <a:pt x="213" y="16"/>
                  </a:lnTo>
                  <a:lnTo>
                    <a:pt x="218" y="11"/>
                  </a:lnTo>
                  <a:lnTo>
                    <a:pt x="228" y="5"/>
                  </a:lnTo>
                  <a:lnTo>
                    <a:pt x="236" y="3"/>
                  </a:lnTo>
                  <a:lnTo>
                    <a:pt x="239" y="0"/>
                  </a:lnTo>
                  <a:lnTo>
                    <a:pt x="244" y="0"/>
                  </a:lnTo>
                  <a:lnTo>
                    <a:pt x="247"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6" name="Freeform 36"/>
            <p:cNvSpPr>
              <a:spLocks/>
            </p:cNvSpPr>
            <p:nvPr/>
          </p:nvSpPr>
          <p:spPr bwMode="auto">
            <a:xfrm>
              <a:off x="5067" y="1503"/>
              <a:ext cx="249" cy="50"/>
            </a:xfrm>
            <a:custGeom>
              <a:avLst/>
              <a:gdLst/>
              <a:ahLst/>
              <a:cxnLst>
                <a:cxn ang="0">
                  <a:pos x="248" y="49"/>
                </a:cxn>
                <a:cxn ang="0">
                  <a:pos x="192" y="0"/>
                </a:cxn>
                <a:cxn ang="0">
                  <a:pos x="93" y="18"/>
                </a:cxn>
                <a:cxn ang="0">
                  <a:pos x="91" y="23"/>
                </a:cxn>
                <a:cxn ang="0">
                  <a:pos x="91" y="26"/>
                </a:cxn>
                <a:cxn ang="0">
                  <a:pos x="88" y="31"/>
                </a:cxn>
                <a:cxn ang="0">
                  <a:pos x="86" y="34"/>
                </a:cxn>
                <a:cxn ang="0">
                  <a:pos x="83" y="37"/>
                </a:cxn>
                <a:cxn ang="0">
                  <a:pos x="79" y="37"/>
                </a:cxn>
                <a:cxn ang="0">
                  <a:pos x="77" y="37"/>
                </a:cxn>
                <a:cxn ang="0">
                  <a:pos x="74" y="37"/>
                </a:cxn>
                <a:cxn ang="0">
                  <a:pos x="72" y="31"/>
                </a:cxn>
                <a:cxn ang="0">
                  <a:pos x="69" y="29"/>
                </a:cxn>
                <a:cxn ang="0">
                  <a:pos x="66" y="26"/>
                </a:cxn>
                <a:cxn ang="0">
                  <a:pos x="66" y="23"/>
                </a:cxn>
                <a:cxn ang="0">
                  <a:pos x="0" y="34"/>
                </a:cxn>
              </a:cxnLst>
              <a:rect l="0" t="0" r="r" b="b"/>
              <a:pathLst>
                <a:path w="249" h="50">
                  <a:moveTo>
                    <a:pt x="248" y="49"/>
                  </a:moveTo>
                  <a:lnTo>
                    <a:pt x="192" y="0"/>
                  </a:lnTo>
                  <a:lnTo>
                    <a:pt x="93" y="18"/>
                  </a:lnTo>
                  <a:lnTo>
                    <a:pt x="91" y="23"/>
                  </a:lnTo>
                  <a:lnTo>
                    <a:pt x="91" y="26"/>
                  </a:lnTo>
                  <a:lnTo>
                    <a:pt x="88" y="31"/>
                  </a:lnTo>
                  <a:lnTo>
                    <a:pt x="86" y="34"/>
                  </a:lnTo>
                  <a:lnTo>
                    <a:pt x="83" y="37"/>
                  </a:lnTo>
                  <a:lnTo>
                    <a:pt x="79" y="37"/>
                  </a:lnTo>
                  <a:lnTo>
                    <a:pt x="77" y="37"/>
                  </a:lnTo>
                  <a:lnTo>
                    <a:pt x="74" y="37"/>
                  </a:lnTo>
                  <a:lnTo>
                    <a:pt x="72" y="31"/>
                  </a:lnTo>
                  <a:lnTo>
                    <a:pt x="69" y="29"/>
                  </a:lnTo>
                  <a:lnTo>
                    <a:pt x="66" y="26"/>
                  </a:lnTo>
                  <a:lnTo>
                    <a:pt x="66" y="23"/>
                  </a:lnTo>
                  <a:lnTo>
                    <a:pt x="0" y="34"/>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7" name="Line 37"/>
            <p:cNvSpPr>
              <a:spLocks noChangeShapeType="1"/>
            </p:cNvSpPr>
            <p:nvPr/>
          </p:nvSpPr>
          <p:spPr bwMode="auto">
            <a:xfrm>
              <a:off x="5236" y="1512"/>
              <a:ext cx="6" cy="97"/>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398" name="Freeform 38"/>
            <p:cNvSpPr>
              <a:spLocks/>
            </p:cNvSpPr>
            <p:nvPr/>
          </p:nvSpPr>
          <p:spPr bwMode="auto">
            <a:xfrm>
              <a:off x="5203" y="1032"/>
              <a:ext cx="103" cy="290"/>
            </a:xfrm>
            <a:custGeom>
              <a:avLst/>
              <a:gdLst/>
              <a:ahLst/>
              <a:cxnLst>
                <a:cxn ang="0">
                  <a:pos x="0" y="0"/>
                </a:cxn>
                <a:cxn ang="0">
                  <a:pos x="48" y="234"/>
                </a:cxn>
                <a:cxn ang="0">
                  <a:pos x="51" y="234"/>
                </a:cxn>
                <a:cxn ang="0">
                  <a:pos x="51" y="236"/>
                </a:cxn>
                <a:cxn ang="0">
                  <a:pos x="54" y="239"/>
                </a:cxn>
                <a:cxn ang="0">
                  <a:pos x="56" y="242"/>
                </a:cxn>
                <a:cxn ang="0">
                  <a:pos x="59" y="247"/>
                </a:cxn>
                <a:cxn ang="0">
                  <a:pos x="61" y="253"/>
                </a:cxn>
                <a:cxn ang="0">
                  <a:pos x="61" y="257"/>
                </a:cxn>
                <a:cxn ang="0">
                  <a:pos x="64" y="265"/>
                </a:cxn>
                <a:cxn ang="0">
                  <a:pos x="68" y="270"/>
                </a:cxn>
                <a:cxn ang="0">
                  <a:pos x="75" y="275"/>
                </a:cxn>
                <a:cxn ang="0">
                  <a:pos x="83" y="281"/>
                </a:cxn>
                <a:cxn ang="0">
                  <a:pos x="91" y="284"/>
                </a:cxn>
                <a:cxn ang="0">
                  <a:pos x="97" y="286"/>
                </a:cxn>
                <a:cxn ang="0">
                  <a:pos x="99" y="286"/>
                </a:cxn>
                <a:cxn ang="0">
                  <a:pos x="102" y="289"/>
                </a:cxn>
              </a:cxnLst>
              <a:rect l="0" t="0" r="r" b="b"/>
              <a:pathLst>
                <a:path w="103" h="290">
                  <a:moveTo>
                    <a:pt x="0" y="0"/>
                  </a:moveTo>
                  <a:lnTo>
                    <a:pt x="48" y="234"/>
                  </a:lnTo>
                  <a:lnTo>
                    <a:pt x="51" y="234"/>
                  </a:lnTo>
                  <a:lnTo>
                    <a:pt x="51" y="236"/>
                  </a:lnTo>
                  <a:lnTo>
                    <a:pt x="54" y="239"/>
                  </a:lnTo>
                  <a:lnTo>
                    <a:pt x="56" y="242"/>
                  </a:lnTo>
                  <a:lnTo>
                    <a:pt x="59" y="247"/>
                  </a:lnTo>
                  <a:lnTo>
                    <a:pt x="61" y="253"/>
                  </a:lnTo>
                  <a:lnTo>
                    <a:pt x="61" y="257"/>
                  </a:lnTo>
                  <a:lnTo>
                    <a:pt x="64" y="265"/>
                  </a:lnTo>
                  <a:lnTo>
                    <a:pt x="68" y="270"/>
                  </a:lnTo>
                  <a:lnTo>
                    <a:pt x="75" y="275"/>
                  </a:lnTo>
                  <a:lnTo>
                    <a:pt x="83" y="281"/>
                  </a:lnTo>
                  <a:lnTo>
                    <a:pt x="91" y="284"/>
                  </a:lnTo>
                  <a:lnTo>
                    <a:pt x="97" y="286"/>
                  </a:lnTo>
                  <a:lnTo>
                    <a:pt x="99" y="286"/>
                  </a:lnTo>
                  <a:lnTo>
                    <a:pt x="102" y="289"/>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399" name="Freeform 39"/>
            <p:cNvSpPr>
              <a:spLocks/>
            </p:cNvSpPr>
            <p:nvPr/>
          </p:nvSpPr>
          <p:spPr bwMode="auto">
            <a:xfrm>
              <a:off x="3391" y="1162"/>
              <a:ext cx="264" cy="192"/>
            </a:xfrm>
            <a:custGeom>
              <a:avLst/>
              <a:gdLst/>
              <a:ahLst/>
              <a:cxnLst>
                <a:cxn ang="0">
                  <a:pos x="0" y="3"/>
                </a:cxn>
                <a:cxn ang="0">
                  <a:pos x="5" y="11"/>
                </a:cxn>
                <a:cxn ang="0">
                  <a:pos x="13" y="24"/>
                </a:cxn>
                <a:cxn ang="0">
                  <a:pos x="27" y="34"/>
                </a:cxn>
                <a:cxn ang="0">
                  <a:pos x="50" y="37"/>
                </a:cxn>
                <a:cxn ang="0">
                  <a:pos x="86" y="42"/>
                </a:cxn>
                <a:cxn ang="0">
                  <a:pos x="128" y="50"/>
                </a:cxn>
                <a:cxn ang="0">
                  <a:pos x="162" y="58"/>
                </a:cxn>
                <a:cxn ang="0">
                  <a:pos x="179" y="61"/>
                </a:cxn>
                <a:cxn ang="0">
                  <a:pos x="181" y="58"/>
                </a:cxn>
                <a:cxn ang="0">
                  <a:pos x="184" y="56"/>
                </a:cxn>
                <a:cxn ang="0">
                  <a:pos x="189" y="53"/>
                </a:cxn>
                <a:cxn ang="0">
                  <a:pos x="197" y="50"/>
                </a:cxn>
                <a:cxn ang="0">
                  <a:pos x="202" y="50"/>
                </a:cxn>
                <a:cxn ang="0">
                  <a:pos x="204" y="58"/>
                </a:cxn>
                <a:cxn ang="0">
                  <a:pos x="204" y="65"/>
                </a:cxn>
                <a:cxn ang="0">
                  <a:pos x="202" y="73"/>
                </a:cxn>
                <a:cxn ang="0">
                  <a:pos x="207" y="79"/>
                </a:cxn>
                <a:cxn ang="0">
                  <a:pos x="211" y="76"/>
                </a:cxn>
                <a:cxn ang="0">
                  <a:pos x="218" y="70"/>
                </a:cxn>
                <a:cxn ang="0">
                  <a:pos x="226" y="68"/>
                </a:cxn>
                <a:cxn ang="0">
                  <a:pos x="231" y="68"/>
                </a:cxn>
                <a:cxn ang="0">
                  <a:pos x="234" y="76"/>
                </a:cxn>
                <a:cxn ang="0">
                  <a:pos x="231" y="84"/>
                </a:cxn>
                <a:cxn ang="0">
                  <a:pos x="231" y="89"/>
                </a:cxn>
                <a:cxn ang="0">
                  <a:pos x="234" y="92"/>
                </a:cxn>
                <a:cxn ang="0">
                  <a:pos x="237" y="95"/>
                </a:cxn>
                <a:cxn ang="0">
                  <a:pos x="245" y="95"/>
                </a:cxn>
                <a:cxn ang="0">
                  <a:pos x="248" y="96"/>
                </a:cxn>
                <a:cxn ang="0">
                  <a:pos x="248" y="104"/>
                </a:cxn>
                <a:cxn ang="0">
                  <a:pos x="250" y="112"/>
                </a:cxn>
                <a:cxn ang="0">
                  <a:pos x="248" y="123"/>
                </a:cxn>
                <a:cxn ang="0">
                  <a:pos x="248" y="130"/>
                </a:cxn>
                <a:cxn ang="0">
                  <a:pos x="250" y="133"/>
                </a:cxn>
                <a:cxn ang="0">
                  <a:pos x="255" y="130"/>
                </a:cxn>
                <a:cxn ang="0">
                  <a:pos x="260" y="130"/>
                </a:cxn>
                <a:cxn ang="0">
                  <a:pos x="258" y="135"/>
                </a:cxn>
                <a:cxn ang="0">
                  <a:pos x="258" y="146"/>
                </a:cxn>
                <a:cxn ang="0">
                  <a:pos x="255" y="161"/>
                </a:cxn>
                <a:cxn ang="0">
                  <a:pos x="258" y="175"/>
                </a:cxn>
                <a:cxn ang="0">
                  <a:pos x="260" y="183"/>
                </a:cxn>
                <a:cxn ang="0">
                  <a:pos x="263" y="191"/>
                </a:cxn>
              </a:cxnLst>
              <a:rect l="0" t="0" r="r" b="b"/>
              <a:pathLst>
                <a:path w="264" h="192">
                  <a:moveTo>
                    <a:pt x="0" y="0"/>
                  </a:moveTo>
                  <a:lnTo>
                    <a:pt x="0" y="3"/>
                  </a:lnTo>
                  <a:lnTo>
                    <a:pt x="3" y="5"/>
                  </a:lnTo>
                  <a:lnTo>
                    <a:pt x="5" y="11"/>
                  </a:lnTo>
                  <a:lnTo>
                    <a:pt x="8" y="19"/>
                  </a:lnTo>
                  <a:lnTo>
                    <a:pt x="13" y="24"/>
                  </a:lnTo>
                  <a:lnTo>
                    <a:pt x="18" y="30"/>
                  </a:lnTo>
                  <a:lnTo>
                    <a:pt x="27" y="34"/>
                  </a:lnTo>
                  <a:lnTo>
                    <a:pt x="37" y="37"/>
                  </a:lnTo>
                  <a:lnTo>
                    <a:pt x="50" y="37"/>
                  </a:lnTo>
                  <a:lnTo>
                    <a:pt x="66" y="39"/>
                  </a:lnTo>
                  <a:lnTo>
                    <a:pt x="86" y="42"/>
                  </a:lnTo>
                  <a:lnTo>
                    <a:pt x="109" y="47"/>
                  </a:lnTo>
                  <a:lnTo>
                    <a:pt x="128" y="50"/>
                  </a:lnTo>
                  <a:lnTo>
                    <a:pt x="147" y="56"/>
                  </a:lnTo>
                  <a:lnTo>
                    <a:pt x="162" y="58"/>
                  </a:lnTo>
                  <a:lnTo>
                    <a:pt x="175" y="61"/>
                  </a:lnTo>
                  <a:lnTo>
                    <a:pt x="179" y="61"/>
                  </a:lnTo>
                  <a:lnTo>
                    <a:pt x="181" y="61"/>
                  </a:lnTo>
                  <a:lnTo>
                    <a:pt x="181" y="58"/>
                  </a:lnTo>
                  <a:lnTo>
                    <a:pt x="184" y="58"/>
                  </a:lnTo>
                  <a:lnTo>
                    <a:pt x="184" y="56"/>
                  </a:lnTo>
                  <a:lnTo>
                    <a:pt x="186" y="56"/>
                  </a:lnTo>
                  <a:lnTo>
                    <a:pt x="189" y="53"/>
                  </a:lnTo>
                  <a:lnTo>
                    <a:pt x="194" y="50"/>
                  </a:lnTo>
                  <a:lnTo>
                    <a:pt x="197" y="50"/>
                  </a:lnTo>
                  <a:lnTo>
                    <a:pt x="199" y="50"/>
                  </a:lnTo>
                  <a:lnTo>
                    <a:pt x="202" y="50"/>
                  </a:lnTo>
                  <a:lnTo>
                    <a:pt x="204" y="53"/>
                  </a:lnTo>
                  <a:lnTo>
                    <a:pt x="204" y="58"/>
                  </a:lnTo>
                  <a:lnTo>
                    <a:pt x="204" y="61"/>
                  </a:lnTo>
                  <a:lnTo>
                    <a:pt x="204" y="65"/>
                  </a:lnTo>
                  <a:lnTo>
                    <a:pt x="204" y="68"/>
                  </a:lnTo>
                  <a:lnTo>
                    <a:pt x="202" y="73"/>
                  </a:lnTo>
                  <a:lnTo>
                    <a:pt x="204" y="76"/>
                  </a:lnTo>
                  <a:lnTo>
                    <a:pt x="207" y="79"/>
                  </a:lnTo>
                  <a:lnTo>
                    <a:pt x="208" y="79"/>
                  </a:lnTo>
                  <a:lnTo>
                    <a:pt x="211" y="76"/>
                  </a:lnTo>
                  <a:lnTo>
                    <a:pt x="216" y="76"/>
                  </a:lnTo>
                  <a:lnTo>
                    <a:pt x="218" y="70"/>
                  </a:lnTo>
                  <a:lnTo>
                    <a:pt x="223" y="68"/>
                  </a:lnTo>
                  <a:lnTo>
                    <a:pt x="226" y="68"/>
                  </a:lnTo>
                  <a:lnTo>
                    <a:pt x="229" y="68"/>
                  </a:lnTo>
                  <a:lnTo>
                    <a:pt x="231" y="68"/>
                  </a:lnTo>
                  <a:lnTo>
                    <a:pt x="234" y="73"/>
                  </a:lnTo>
                  <a:lnTo>
                    <a:pt x="234" y="76"/>
                  </a:lnTo>
                  <a:lnTo>
                    <a:pt x="234" y="79"/>
                  </a:lnTo>
                  <a:lnTo>
                    <a:pt x="231" y="84"/>
                  </a:lnTo>
                  <a:lnTo>
                    <a:pt x="229" y="87"/>
                  </a:lnTo>
                  <a:lnTo>
                    <a:pt x="231" y="89"/>
                  </a:lnTo>
                  <a:lnTo>
                    <a:pt x="231" y="92"/>
                  </a:lnTo>
                  <a:lnTo>
                    <a:pt x="234" y="92"/>
                  </a:lnTo>
                  <a:lnTo>
                    <a:pt x="236" y="92"/>
                  </a:lnTo>
                  <a:lnTo>
                    <a:pt x="237" y="95"/>
                  </a:lnTo>
                  <a:lnTo>
                    <a:pt x="243" y="95"/>
                  </a:lnTo>
                  <a:lnTo>
                    <a:pt x="245" y="95"/>
                  </a:lnTo>
                  <a:lnTo>
                    <a:pt x="245" y="96"/>
                  </a:lnTo>
                  <a:lnTo>
                    <a:pt x="248" y="96"/>
                  </a:lnTo>
                  <a:lnTo>
                    <a:pt x="248" y="99"/>
                  </a:lnTo>
                  <a:lnTo>
                    <a:pt x="248" y="104"/>
                  </a:lnTo>
                  <a:lnTo>
                    <a:pt x="250" y="107"/>
                  </a:lnTo>
                  <a:lnTo>
                    <a:pt x="250" y="112"/>
                  </a:lnTo>
                  <a:lnTo>
                    <a:pt x="248" y="118"/>
                  </a:lnTo>
                  <a:lnTo>
                    <a:pt x="248" y="123"/>
                  </a:lnTo>
                  <a:lnTo>
                    <a:pt x="248" y="126"/>
                  </a:lnTo>
                  <a:lnTo>
                    <a:pt x="248" y="130"/>
                  </a:lnTo>
                  <a:lnTo>
                    <a:pt x="250" y="130"/>
                  </a:lnTo>
                  <a:lnTo>
                    <a:pt x="250" y="133"/>
                  </a:lnTo>
                  <a:lnTo>
                    <a:pt x="253" y="133"/>
                  </a:lnTo>
                  <a:lnTo>
                    <a:pt x="255" y="130"/>
                  </a:lnTo>
                  <a:lnTo>
                    <a:pt x="258" y="130"/>
                  </a:lnTo>
                  <a:lnTo>
                    <a:pt x="260" y="130"/>
                  </a:lnTo>
                  <a:lnTo>
                    <a:pt x="260" y="133"/>
                  </a:lnTo>
                  <a:lnTo>
                    <a:pt x="258" y="135"/>
                  </a:lnTo>
                  <a:lnTo>
                    <a:pt x="258" y="141"/>
                  </a:lnTo>
                  <a:lnTo>
                    <a:pt x="258" y="146"/>
                  </a:lnTo>
                  <a:lnTo>
                    <a:pt x="255" y="154"/>
                  </a:lnTo>
                  <a:lnTo>
                    <a:pt x="255" y="161"/>
                  </a:lnTo>
                  <a:lnTo>
                    <a:pt x="258" y="167"/>
                  </a:lnTo>
                  <a:lnTo>
                    <a:pt x="258" y="175"/>
                  </a:lnTo>
                  <a:lnTo>
                    <a:pt x="260" y="180"/>
                  </a:lnTo>
                  <a:lnTo>
                    <a:pt x="260" y="183"/>
                  </a:lnTo>
                  <a:lnTo>
                    <a:pt x="260" y="188"/>
                  </a:lnTo>
                  <a:lnTo>
                    <a:pt x="263" y="191"/>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00" name="Freeform 40"/>
            <p:cNvSpPr>
              <a:spLocks/>
            </p:cNvSpPr>
            <p:nvPr/>
          </p:nvSpPr>
          <p:spPr bwMode="auto">
            <a:xfrm>
              <a:off x="3155" y="1162"/>
              <a:ext cx="439" cy="1315"/>
            </a:xfrm>
            <a:custGeom>
              <a:avLst/>
              <a:gdLst/>
              <a:ahLst/>
              <a:cxnLst>
                <a:cxn ang="0">
                  <a:pos x="37" y="84"/>
                </a:cxn>
                <a:cxn ang="0">
                  <a:pos x="32" y="92"/>
                </a:cxn>
                <a:cxn ang="0">
                  <a:pos x="19" y="104"/>
                </a:cxn>
                <a:cxn ang="0">
                  <a:pos x="3" y="120"/>
                </a:cxn>
                <a:cxn ang="0">
                  <a:pos x="3" y="135"/>
                </a:cxn>
                <a:cxn ang="0">
                  <a:pos x="24" y="161"/>
                </a:cxn>
                <a:cxn ang="0">
                  <a:pos x="32" y="182"/>
                </a:cxn>
                <a:cxn ang="0">
                  <a:pos x="27" y="211"/>
                </a:cxn>
                <a:cxn ang="0">
                  <a:pos x="27" y="253"/>
                </a:cxn>
                <a:cxn ang="0">
                  <a:pos x="32" y="278"/>
                </a:cxn>
                <a:cxn ang="0">
                  <a:pos x="56" y="296"/>
                </a:cxn>
                <a:cxn ang="0">
                  <a:pos x="91" y="310"/>
                </a:cxn>
                <a:cxn ang="0">
                  <a:pos x="118" y="333"/>
                </a:cxn>
                <a:cxn ang="0">
                  <a:pos x="152" y="372"/>
                </a:cxn>
                <a:cxn ang="0">
                  <a:pos x="172" y="389"/>
                </a:cxn>
                <a:cxn ang="0">
                  <a:pos x="182" y="414"/>
                </a:cxn>
                <a:cxn ang="0">
                  <a:pos x="190" y="460"/>
                </a:cxn>
                <a:cxn ang="0">
                  <a:pos x="187" y="470"/>
                </a:cxn>
                <a:cxn ang="0">
                  <a:pos x="190" y="504"/>
                </a:cxn>
                <a:cxn ang="0">
                  <a:pos x="200" y="527"/>
                </a:cxn>
                <a:cxn ang="0">
                  <a:pos x="216" y="541"/>
                </a:cxn>
                <a:cxn ang="0">
                  <a:pos x="233" y="561"/>
                </a:cxn>
                <a:cxn ang="0">
                  <a:pos x="236" y="572"/>
                </a:cxn>
                <a:cxn ang="0">
                  <a:pos x="254" y="595"/>
                </a:cxn>
                <a:cxn ang="0">
                  <a:pos x="283" y="626"/>
                </a:cxn>
                <a:cxn ang="0">
                  <a:pos x="295" y="654"/>
                </a:cxn>
                <a:cxn ang="0">
                  <a:pos x="270" y="693"/>
                </a:cxn>
                <a:cxn ang="0">
                  <a:pos x="238" y="719"/>
                </a:cxn>
                <a:cxn ang="0">
                  <a:pos x="222" y="741"/>
                </a:cxn>
                <a:cxn ang="0">
                  <a:pos x="224" y="773"/>
                </a:cxn>
                <a:cxn ang="0">
                  <a:pos x="222" y="800"/>
                </a:cxn>
                <a:cxn ang="0">
                  <a:pos x="204" y="823"/>
                </a:cxn>
                <a:cxn ang="0">
                  <a:pos x="179" y="849"/>
                </a:cxn>
                <a:cxn ang="0">
                  <a:pos x="168" y="880"/>
                </a:cxn>
                <a:cxn ang="0">
                  <a:pos x="163" y="906"/>
                </a:cxn>
                <a:cxn ang="0">
                  <a:pos x="172" y="937"/>
                </a:cxn>
                <a:cxn ang="0">
                  <a:pos x="201" y="976"/>
                </a:cxn>
                <a:cxn ang="0">
                  <a:pos x="236" y="1021"/>
                </a:cxn>
                <a:cxn ang="0">
                  <a:pos x="254" y="1044"/>
                </a:cxn>
                <a:cxn ang="0">
                  <a:pos x="260" y="1064"/>
                </a:cxn>
                <a:cxn ang="0">
                  <a:pos x="263" y="1080"/>
                </a:cxn>
                <a:cxn ang="0">
                  <a:pos x="273" y="1072"/>
                </a:cxn>
                <a:cxn ang="0">
                  <a:pos x="292" y="1057"/>
                </a:cxn>
                <a:cxn ang="0">
                  <a:pos x="315" y="1069"/>
                </a:cxn>
                <a:cxn ang="0">
                  <a:pos x="315" y="1106"/>
                </a:cxn>
                <a:cxn ang="0">
                  <a:pos x="302" y="1145"/>
                </a:cxn>
                <a:cxn ang="0">
                  <a:pos x="310" y="1176"/>
                </a:cxn>
                <a:cxn ang="0">
                  <a:pos x="356" y="1207"/>
                </a:cxn>
                <a:cxn ang="0">
                  <a:pos x="393" y="1236"/>
                </a:cxn>
                <a:cxn ang="0">
                  <a:pos x="406" y="1257"/>
                </a:cxn>
                <a:cxn ang="0">
                  <a:pos x="409" y="1288"/>
                </a:cxn>
                <a:cxn ang="0">
                  <a:pos x="425" y="1306"/>
                </a:cxn>
              </a:cxnLst>
              <a:rect l="0" t="0" r="r" b="b"/>
              <a:pathLst>
                <a:path w="439" h="1315">
                  <a:moveTo>
                    <a:pt x="51" y="0"/>
                  </a:moveTo>
                  <a:lnTo>
                    <a:pt x="37" y="14"/>
                  </a:lnTo>
                  <a:lnTo>
                    <a:pt x="37" y="84"/>
                  </a:lnTo>
                  <a:lnTo>
                    <a:pt x="37" y="87"/>
                  </a:lnTo>
                  <a:lnTo>
                    <a:pt x="35" y="89"/>
                  </a:lnTo>
                  <a:lnTo>
                    <a:pt x="32" y="92"/>
                  </a:lnTo>
                  <a:lnTo>
                    <a:pt x="29" y="95"/>
                  </a:lnTo>
                  <a:lnTo>
                    <a:pt x="24" y="99"/>
                  </a:lnTo>
                  <a:lnTo>
                    <a:pt x="19" y="104"/>
                  </a:lnTo>
                  <a:lnTo>
                    <a:pt x="13" y="109"/>
                  </a:lnTo>
                  <a:lnTo>
                    <a:pt x="8" y="115"/>
                  </a:lnTo>
                  <a:lnTo>
                    <a:pt x="3" y="120"/>
                  </a:lnTo>
                  <a:lnTo>
                    <a:pt x="0" y="126"/>
                  </a:lnTo>
                  <a:lnTo>
                    <a:pt x="0" y="130"/>
                  </a:lnTo>
                  <a:lnTo>
                    <a:pt x="3" y="135"/>
                  </a:lnTo>
                  <a:lnTo>
                    <a:pt x="8" y="143"/>
                  </a:lnTo>
                  <a:lnTo>
                    <a:pt x="17" y="154"/>
                  </a:lnTo>
                  <a:lnTo>
                    <a:pt x="24" y="161"/>
                  </a:lnTo>
                  <a:lnTo>
                    <a:pt x="29" y="169"/>
                  </a:lnTo>
                  <a:lnTo>
                    <a:pt x="32" y="174"/>
                  </a:lnTo>
                  <a:lnTo>
                    <a:pt x="32" y="182"/>
                  </a:lnTo>
                  <a:lnTo>
                    <a:pt x="29" y="191"/>
                  </a:lnTo>
                  <a:lnTo>
                    <a:pt x="29" y="200"/>
                  </a:lnTo>
                  <a:lnTo>
                    <a:pt x="27" y="211"/>
                  </a:lnTo>
                  <a:lnTo>
                    <a:pt x="27" y="226"/>
                  </a:lnTo>
                  <a:lnTo>
                    <a:pt x="27" y="239"/>
                  </a:lnTo>
                  <a:lnTo>
                    <a:pt x="27" y="253"/>
                  </a:lnTo>
                  <a:lnTo>
                    <a:pt x="27" y="262"/>
                  </a:lnTo>
                  <a:lnTo>
                    <a:pt x="29" y="273"/>
                  </a:lnTo>
                  <a:lnTo>
                    <a:pt x="32" y="278"/>
                  </a:lnTo>
                  <a:lnTo>
                    <a:pt x="40" y="287"/>
                  </a:lnTo>
                  <a:lnTo>
                    <a:pt x="47" y="291"/>
                  </a:lnTo>
                  <a:lnTo>
                    <a:pt x="56" y="296"/>
                  </a:lnTo>
                  <a:lnTo>
                    <a:pt x="69" y="299"/>
                  </a:lnTo>
                  <a:lnTo>
                    <a:pt x="81" y="304"/>
                  </a:lnTo>
                  <a:lnTo>
                    <a:pt x="91" y="310"/>
                  </a:lnTo>
                  <a:lnTo>
                    <a:pt x="99" y="318"/>
                  </a:lnTo>
                  <a:lnTo>
                    <a:pt x="108" y="324"/>
                  </a:lnTo>
                  <a:lnTo>
                    <a:pt x="118" y="333"/>
                  </a:lnTo>
                  <a:lnTo>
                    <a:pt x="131" y="346"/>
                  </a:lnTo>
                  <a:lnTo>
                    <a:pt x="142" y="358"/>
                  </a:lnTo>
                  <a:lnTo>
                    <a:pt x="152" y="372"/>
                  </a:lnTo>
                  <a:lnTo>
                    <a:pt x="160" y="383"/>
                  </a:lnTo>
                  <a:lnTo>
                    <a:pt x="168" y="387"/>
                  </a:lnTo>
                  <a:lnTo>
                    <a:pt x="172" y="389"/>
                  </a:lnTo>
                  <a:lnTo>
                    <a:pt x="174" y="395"/>
                  </a:lnTo>
                  <a:lnTo>
                    <a:pt x="179" y="403"/>
                  </a:lnTo>
                  <a:lnTo>
                    <a:pt x="182" y="414"/>
                  </a:lnTo>
                  <a:lnTo>
                    <a:pt x="184" y="434"/>
                  </a:lnTo>
                  <a:lnTo>
                    <a:pt x="187" y="450"/>
                  </a:lnTo>
                  <a:lnTo>
                    <a:pt x="190" y="460"/>
                  </a:lnTo>
                  <a:lnTo>
                    <a:pt x="190" y="465"/>
                  </a:lnTo>
                  <a:lnTo>
                    <a:pt x="187" y="468"/>
                  </a:lnTo>
                  <a:lnTo>
                    <a:pt x="187" y="470"/>
                  </a:lnTo>
                  <a:lnTo>
                    <a:pt x="187" y="476"/>
                  </a:lnTo>
                  <a:lnTo>
                    <a:pt x="190" y="488"/>
                  </a:lnTo>
                  <a:lnTo>
                    <a:pt x="190" y="504"/>
                  </a:lnTo>
                  <a:lnTo>
                    <a:pt x="195" y="515"/>
                  </a:lnTo>
                  <a:lnTo>
                    <a:pt x="197" y="522"/>
                  </a:lnTo>
                  <a:lnTo>
                    <a:pt x="200" y="527"/>
                  </a:lnTo>
                  <a:lnTo>
                    <a:pt x="204" y="533"/>
                  </a:lnTo>
                  <a:lnTo>
                    <a:pt x="211" y="535"/>
                  </a:lnTo>
                  <a:lnTo>
                    <a:pt x="216" y="541"/>
                  </a:lnTo>
                  <a:lnTo>
                    <a:pt x="224" y="547"/>
                  </a:lnTo>
                  <a:lnTo>
                    <a:pt x="229" y="556"/>
                  </a:lnTo>
                  <a:lnTo>
                    <a:pt x="233" y="561"/>
                  </a:lnTo>
                  <a:lnTo>
                    <a:pt x="233" y="566"/>
                  </a:lnTo>
                  <a:lnTo>
                    <a:pt x="233" y="569"/>
                  </a:lnTo>
                  <a:lnTo>
                    <a:pt x="236" y="572"/>
                  </a:lnTo>
                  <a:lnTo>
                    <a:pt x="238" y="577"/>
                  </a:lnTo>
                  <a:lnTo>
                    <a:pt x="243" y="584"/>
                  </a:lnTo>
                  <a:lnTo>
                    <a:pt x="254" y="595"/>
                  </a:lnTo>
                  <a:lnTo>
                    <a:pt x="263" y="606"/>
                  </a:lnTo>
                  <a:lnTo>
                    <a:pt x="273" y="615"/>
                  </a:lnTo>
                  <a:lnTo>
                    <a:pt x="283" y="626"/>
                  </a:lnTo>
                  <a:lnTo>
                    <a:pt x="291" y="637"/>
                  </a:lnTo>
                  <a:lnTo>
                    <a:pt x="292" y="643"/>
                  </a:lnTo>
                  <a:lnTo>
                    <a:pt x="295" y="654"/>
                  </a:lnTo>
                  <a:lnTo>
                    <a:pt x="291" y="668"/>
                  </a:lnTo>
                  <a:lnTo>
                    <a:pt x="283" y="680"/>
                  </a:lnTo>
                  <a:lnTo>
                    <a:pt x="270" y="693"/>
                  </a:lnTo>
                  <a:lnTo>
                    <a:pt x="260" y="704"/>
                  </a:lnTo>
                  <a:lnTo>
                    <a:pt x="248" y="711"/>
                  </a:lnTo>
                  <a:lnTo>
                    <a:pt x="238" y="719"/>
                  </a:lnTo>
                  <a:lnTo>
                    <a:pt x="231" y="725"/>
                  </a:lnTo>
                  <a:lnTo>
                    <a:pt x="224" y="733"/>
                  </a:lnTo>
                  <a:lnTo>
                    <a:pt x="222" y="741"/>
                  </a:lnTo>
                  <a:lnTo>
                    <a:pt x="222" y="753"/>
                  </a:lnTo>
                  <a:lnTo>
                    <a:pt x="224" y="764"/>
                  </a:lnTo>
                  <a:lnTo>
                    <a:pt x="224" y="773"/>
                  </a:lnTo>
                  <a:lnTo>
                    <a:pt x="224" y="784"/>
                  </a:lnTo>
                  <a:lnTo>
                    <a:pt x="224" y="792"/>
                  </a:lnTo>
                  <a:lnTo>
                    <a:pt x="222" y="800"/>
                  </a:lnTo>
                  <a:lnTo>
                    <a:pt x="219" y="804"/>
                  </a:lnTo>
                  <a:lnTo>
                    <a:pt x="211" y="812"/>
                  </a:lnTo>
                  <a:lnTo>
                    <a:pt x="204" y="823"/>
                  </a:lnTo>
                  <a:lnTo>
                    <a:pt x="195" y="831"/>
                  </a:lnTo>
                  <a:lnTo>
                    <a:pt x="187" y="841"/>
                  </a:lnTo>
                  <a:lnTo>
                    <a:pt x="179" y="849"/>
                  </a:lnTo>
                  <a:lnTo>
                    <a:pt x="174" y="860"/>
                  </a:lnTo>
                  <a:lnTo>
                    <a:pt x="169" y="869"/>
                  </a:lnTo>
                  <a:lnTo>
                    <a:pt x="168" y="880"/>
                  </a:lnTo>
                  <a:lnTo>
                    <a:pt x="165" y="888"/>
                  </a:lnTo>
                  <a:lnTo>
                    <a:pt x="163" y="899"/>
                  </a:lnTo>
                  <a:lnTo>
                    <a:pt x="163" y="906"/>
                  </a:lnTo>
                  <a:lnTo>
                    <a:pt x="165" y="917"/>
                  </a:lnTo>
                  <a:lnTo>
                    <a:pt x="168" y="927"/>
                  </a:lnTo>
                  <a:lnTo>
                    <a:pt x="172" y="937"/>
                  </a:lnTo>
                  <a:lnTo>
                    <a:pt x="179" y="950"/>
                  </a:lnTo>
                  <a:lnTo>
                    <a:pt x="190" y="964"/>
                  </a:lnTo>
                  <a:lnTo>
                    <a:pt x="201" y="976"/>
                  </a:lnTo>
                  <a:lnTo>
                    <a:pt x="214" y="992"/>
                  </a:lnTo>
                  <a:lnTo>
                    <a:pt x="227" y="1007"/>
                  </a:lnTo>
                  <a:lnTo>
                    <a:pt x="236" y="1021"/>
                  </a:lnTo>
                  <a:lnTo>
                    <a:pt x="243" y="1029"/>
                  </a:lnTo>
                  <a:lnTo>
                    <a:pt x="248" y="1036"/>
                  </a:lnTo>
                  <a:lnTo>
                    <a:pt x="254" y="1044"/>
                  </a:lnTo>
                  <a:lnTo>
                    <a:pt x="256" y="1052"/>
                  </a:lnTo>
                  <a:lnTo>
                    <a:pt x="259" y="1057"/>
                  </a:lnTo>
                  <a:lnTo>
                    <a:pt x="260" y="1064"/>
                  </a:lnTo>
                  <a:lnTo>
                    <a:pt x="260" y="1072"/>
                  </a:lnTo>
                  <a:lnTo>
                    <a:pt x="263" y="1077"/>
                  </a:lnTo>
                  <a:lnTo>
                    <a:pt x="263" y="1080"/>
                  </a:lnTo>
                  <a:lnTo>
                    <a:pt x="265" y="1080"/>
                  </a:lnTo>
                  <a:lnTo>
                    <a:pt x="268" y="1077"/>
                  </a:lnTo>
                  <a:lnTo>
                    <a:pt x="273" y="1072"/>
                  </a:lnTo>
                  <a:lnTo>
                    <a:pt x="278" y="1064"/>
                  </a:lnTo>
                  <a:lnTo>
                    <a:pt x="286" y="1060"/>
                  </a:lnTo>
                  <a:lnTo>
                    <a:pt x="292" y="1057"/>
                  </a:lnTo>
                  <a:lnTo>
                    <a:pt x="300" y="1060"/>
                  </a:lnTo>
                  <a:lnTo>
                    <a:pt x="307" y="1064"/>
                  </a:lnTo>
                  <a:lnTo>
                    <a:pt x="315" y="1069"/>
                  </a:lnTo>
                  <a:lnTo>
                    <a:pt x="318" y="1080"/>
                  </a:lnTo>
                  <a:lnTo>
                    <a:pt x="320" y="1094"/>
                  </a:lnTo>
                  <a:lnTo>
                    <a:pt x="315" y="1106"/>
                  </a:lnTo>
                  <a:lnTo>
                    <a:pt x="310" y="1122"/>
                  </a:lnTo>
                  <a:lnTo>
                    <a:pt x="307" y="1134"/>
                  </a:lnTo>
                  <a:lnTo>
                    <a:pt x="302" y="1145"/>
                  </a:lnTo>
                  <a:lnTo>
                    <a:pt x="302" y="1156"/>
                  </a:lnTo>
                  <a:lnTo>
                    <a:pt x="302" y="1165"/>
                  </a:lnTo>
                  <a:lnTo>
                    <a:pt x="310" y="1176"/>
                  </a:lnTo>
                  <a:lnTo>
                    <a:pt x="320" y="1184"/>
                  </a:lnTo>
                  <a:lnTo>
                    <a:pt x="337" y="1194"/>
                  </a:lnTo>
                  <a:lnTo>
                    <a:pt x="356" y="1207"/>
                  </a:lnTo>
                  <a:lnTo>
                    <a:pt x="374" y="1218"/>
                  </a:lnTo>
                  <a:lnTo>
                    <a:pt x="385" y="1225"/>
                  </a:lnTo>
                  <a:lnTo>
                    <a:pt x="393" y="1236"/>
                  </a:lnTo>
                  <a:lnTo>
                    <a:pt x="401" y="1244"/>
                  </a:lnTo>
                  <a:lnTo>
                    <a:pt x="403" y="1249"/>
                  </a:lnTo>
                  <a:lnTo>
                    <a:pt x="406" y="1257"/>
                  </a:lnTo>
                  <a:lnTo>
                    <a:pt x="406" y="1261"/>
                  </a:lnTo>
                  <a:lnTo>
                    <a:pt x="406" y="1275"/>
                  </a:lnTo>
                  <a:lnTo>
                    <a:pt x="409" y="1288"/>
                  </a:lnTo>
                  <a:lnTo>
                    <a:pt x="411" y="1292"/>
                  </a:lnTo>
                  <a:lnTo>
                    <a:pt x="418" y="1300"/>
                  </a:lnTo>
                  <a:lnTo>
                    <a:pt x="425" y="1306"/>
                  </a:lnTo>
                  <a:lnTo>
                    <a:pt x="438" y="1314"/>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01" name="Line 41"/>
            <p:cNvSpPr>
              <a:spLocks noChangeShapeType="1"/>
            </p:cNvSpPr>
            <p:nvPr/>
          </p:nvSpPr>
          <p:spPr bwMode="auto">
            <a:xfrm>
              <a:off x="3396" y="1726"/>
              <a:ext cx="273" cy="1"/>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02" name="Line 42"/>
            <p:cNvSpPr>
              <a:spLocks noChangeShapeType="1"/>
            </p:cNvSpPr>
            <p:nvPr/>
          </p:nvSpPr>
          <p:spPr bwMode="auto">
            <a:xfrm>
              <a:off x="2825" y="1607"/>
              <a:ext cx="511" cy="1"/>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03" name="Freeform 43"/>
            <p:cNvSpPr>
              <a:spLocks/>
            </p:cNvSpPr>
            <p:nvPr/>
          </p:nvSpPr>
          <p:spPr bwMode="auto">
            <a:xfrm>
              <a:off x="2892" y="1990"/>
              <a:ext cx="443" cy="27"/>
            </a:xfrm>
            <a:custGeom>
              <a:avLst/>
              <a:gdLst/>
              <a:ahLst/>
              <a:cxnLst>
                <a:cxn ang="0">
                  <a:pos x="0" y="26"/>
                </a:cxn>
                <a:cxn ang="0">
                  <a:pos x="11" y="26"/>
                </a:cxn>
                <a:cxn ang="0">
                  <a:pos x="19" y="23"/>
                </a:cxn>
                <a:cxn ang="0">
                  <a:pos x="27" y="18"/>
                </a:cxn>
                <a:cxn ang="0">
                  <a:pos x="29" y="12"/>
                </a:cxn>
                <a:cxn ang="0">
                  <a:pos x="34" y="8"/>
                </a:cxn>
                <a:cxn ang="0">
                  <a:pos x="38" y="3"/>
                </a:cxn>
                <a:cxn ang="0">
                  <a:pos x="46" y="0"/>
                </a:cxn>
                <a:cxn ang="0">
                  <a:pos x="59" y="0"/>
                </a:cxn>
                <a:cxn ang="0">
                  <a:pos x="85" y="0"/>
                </a:cxn>
                <a:cxn ang="0">
                  <a:pos x="134" y="3"/>
                </a:cxn>
                <a:cxn ang="0">
                  <a:pos x="195" y="5"/>
                </a:cxn>
                <a:cxn ang="0">
                  <a:pos x="264" y="8"/>
                </a:cxn>
                <a:cxn ang="0">
                  <a:pos x="330" y="10"/>
                </a:cxn>
                <a:cxn ang="0">
                  <a:pos x="389" y="12"/>
                </a:cxn>
                <a:cxn ang="0">
                  <a:pos x="428" y="15"/>
                </a:cxn>
                <a:cxn ang="0">
                  <a:pos x="442" y="15"/>
                </a:cxn>
              </a:cxnLst>
              <a:rect l="0" t="0" r="r" b="b"/>
              <a:pathLst>
                <a:path w="443" h="27">
                  <a:moveTo>
                    <a:pt x="0" y="26"/>
                  </a:moveTo>
                  <a:lnTo>
                    <a:pt x="11" y="26"/>
                  </a:lnTo>
                  <a:lnTo>
                    <a:pt x="19" y="23"/>
                  </a:lnTo>
                  <a:lnTo>
                    <a:pt x="27" y="18"/>
                  </a:lnTo>
                  <a:lnTo>
                    <a:pt x="29" y="12"/>
                  </a:lnTo>
                  <a:lnTo>
                    <a:pt x="34" y="8"/>
                  </a:lnTo>
                  <a:lnTo>
                    <a:pt x="38" y="3"/>
                  </a:lnTo>
                  <a:lnTo>
                    <a:pt x="46" y="0"/>
                  </a:lnTo>
                  <a:lnTo>
                    <a:pt x="59" y="0"/>
                  </a:lnTo>
                  <a:lnTo>
                    <a:pt x="85" y="0"/>
                  </a:lnTo>
                  <a:lnTo>
                    <a:pt x="134" y="3"/>
                  </a:lnTo>
                  <a:lnTo>
                    <a:pt x="195" y="5"/>
                  </a:lnTo>
                  <a:lnTo>
                    <a:pt x="264" y="8"/>
                  </a:lnTo>
                  <a:lnTo>
                    <a:pt x="330" y="10"/>
                  </a:lnTo>
                  <a:lnTo>
                    <a:pt x="389" y="12"/>
                  </a:lnTo>
                  <a:lnTo>
                    <a:pt x="428" y="15"/>
                  </a:lnTo>
                  <a:lnTo>
                    <a:pt x="442" y="15"/>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04" name="Line 44"/>
            <p:cNvSpPr>
              <a:spLocks noChangeShapeType="1"/>
            </p:cNvSpPr>
            <p:nvPr/>
          </p:nvSpPr>
          <p:spPr bwMode="auto">
            <a:xfrm>
              <a:off x="3095" y="3089"/>
              <a:ext cx="296" cy="1"/>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05" name="Freeform 45"/>
            <p:cNvSpPr>
              <a:spLocks/>
            </p:cNvSpPr>
            <p:nvPr/>
          </p:nvSpPr>
          <p:spPr bwMode="auto">
            <a:xfrm>
              <a:off x="3014" y="2569"/>
              <a:ext cx="524" cy="69"/>
            </a:xfrm>
            <a:custGeom>
              <a:avLst/>
              <a:gdLst/>
              <a:ahLst/>
              <a:cxnLst>
                <a:cxn ang="0">
                  <a:pos x="0" y="0"/>
                </a:cxn>
                <a:cxn ang="0">
                  <a:pos x="485" y="0"/>
                </a:cxn>
                <a:cxn ang="0">
                  <a:pos x="485" y="3"/>
                </a:cxn>
                <a:cxn ang="0">
                  <a:pos x="485" y="5"/>
                </a:cxn>
                <a:cxn ang="0">
                  <a:pos x="485" y="11"/>
                </a:cxn>
                <a:cxn ang="0">
                  <a:pos x="485" y="18"/>
                </a:cxn>
                <a:cxn ang="0">
                  <a:pos x="485" y="26"/>
                </a:cxn>
                <a:cxn ang="0">
                  <a:pos x="482" y="29"/>
                </a:cxn>
                <a:cxn ang="0">
                  <a:pos x="480" y="34"/>
                </a:cxn>
                <a:cxn ang="0">
                  <a:pos x="477" y="37"/>
                </a:cxn>
                <a:cxn ang="0">
                  <a:pos x="475" y="37"/>
                </a:cxn>
                <a:cxn ang="0">
                  <a:pos x="469" y="39"/>
                </a:cxn>
                <a:cxn ang="0">
                  <a:pos x="467" y="39"/>
                </a:cxn>
                <a:cxn ang="0">
                  <a:pos x="464" y="42"/>
                </a:cxn>
                <a:cxn ang="0">
                  <a:pos x="462" y="46"/>
                </a:cxn>
                <a:cxn ang="0">
                  <a:pos x="458" y="49"/>
                </a:cxn>
                <a:cxn ang="0">
                  <a:pos x="455" y="54"/>
                </a:cxn>
                <a:cxn ang="0">
                  <a:pos x="453" y="57"/>
                </a:cxn>
                <a:cxn ang="0">
                  <a:pos x="453" y="63"/>
                </a:cxn>
                <a:cxn ang="0">
                  <a:pos x="450" y="65"/>
                </a:cxn>
                <a:cxn ang="0">
                  <a:pos x="450" y="68"/>
                </a:cxn>
                <a:cxn ang="0">
                  <a:pos x="448" y="68"/>
                </a:cxn>
                <a:cxn ang="0">
                  <a:pos x="523" y="68"/>
                </a:cxn>
              </a:cxnLst>
              <a:rect l="0" t="0" r="r" b="b"/>
              <a:pathLst>
                <a:path w="524" h="69">
                  <a:moveTo>
                    <a:pt x="0" y="0"/>
                  </a:moveTo>
                  <a:lnTo>
                    <a:pt x="485" y="0"/>
                  </a:lnTo>
                  <a:lnTo>
                    <a:pt x="485" y="3"/>
                  </a:lnTo>
                  <a:lnTo>
                    <a:pt x="485" y="5"/>
                  </a:lnTo>
                  <a:lnTo>
                    <a:pt x="485" y="11"/>
                  </a:lnTo>
                  <a:lnTo>
                    <a:pt x="485" y="18"/>
                  </a:lnTo>
                  <a:lnTo>
                    <a:pt x="485" y="26"/>
                  </a:lnTo>
                  <a:lnTo>
                    <a:pt x="482" y="29"/>
                  </a:lnTo>
                  <a:lnTo>
                    <a:pt x="480" y="34"/>
                  </a:lnTo>
                  <a:lnTo>
                    <a:pt x="477" y="37"/>
                  </a:lnTo>
                  <a:lnTo>
                    <a:pt x="475" y="37"/>
                  </a:lnTo>
                  <a:lnTo>
                    <a:pt x="469" y="39"/>
                  </a:lnTo>
                  <a:lnTo>
                    <a:pt x="467" y="39"/>
                  </a:lnTo>
                  <a:lnTo>
                    <a:pt x="464" y="42"/>
                  </a:lnTo>
                  <a:lnTo>
                    <a:pt x="462" y="46"/>
                  </a:lnTo>
                  <a:lnTo>
                    <a:pt x="458" y="49"/>
                  </a:lnTo>
                  <a:lnTo>
                    <a:pt x="455" y="54"/>
                  </a:lnTo>
                  <a:lnTo>
                    <a:pt x="453" y="57"/>
                  </a:lnTo>
                  <a:lnTo>
                    <a:pt x="453" y="63"/>
                  </a:lnTo>
                  <a:lnTo>
                    <a:pt x="450" y="65"/>
                  </a:lnTo>
                  <a:lnTo>
                    <a:pt x="450" y="68"/>
                  </a:lnTo>
                  <a:lnTo>
                    <a:pt x="448" y="68"/>
                  </a:lnTo>
                  <a:lnTo>
                    <a:pt x="523" y="68"/>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06" name="Freeform 46"/>
            <p:cNvSpPr>
              <a:spLocks/>
            </p:cNvSpPr>
            <p:nvPr/>
          </p:nvSpPr>
          <p:spPr bwMode="auto">
            <a:xfrm>
              <a:off x="2071" y="807"/>
              <a:ext cx="105" cy="1117"/>
            </a:xfrm>
            <a:custGeom>
              <a:avLst/>
              <a:gdLst/>
              <a:ahLst/>
              <a:cxnLst>
                <a:cxn ang="0">
                  <a:pos x="104" y="0"/>
                </a:cxn>
                <a:cxn ang="0">
                  <a:pos x="66" y="561"/>
                </a:cxn>
                <a:cxn ang="0">
                  <a:pos x="34" y="555"/>
                </a:cxn>
                <a:cxn ang="0">
                  <a:pos x="0" y="1116"/>
                </a:cxn>
              </a:cxnLst>
              <a:rect l="0" t="0" r="r" b="b"/>
              <a:pathLst>
                <a:path w="105" h="1117">
                  <a:moveTo>
                    <a:pt x="104" y="0"/>
                  </a:moveTo>
                  <a:lnTo>
                    <a:pt x="66" y="561"/>
                  </a:lnTo>
                  <a:lnTo>
                    <a:pt x="34" y="555"/>
                  </a:lnTo>
                  <a:lnTo>
                    <a:pt x="0" y="1116"/>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07" name="Line 47"/>
            <p:cNvSpPr>
              <a:spLocks noChangeShapeType="1"/>
            </p:cNvSpPr>
            <p:nvPr/>
          </p:nvSpPr>
          <p:spPr bwMode="auto">
            <a:xfrm>
              <a:off x="2150" y="1242"/>
              <a:ext cx="652" cy="20"/>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08" name="Freeform 48"/>
            <p:cNvSpPr>
              <a:spLocks/>
            </p:cNvSpPr>
            <p:nvPr/>
          </p:nvSpPr>
          <p:spPr bwMode="auto">
            <a:xfrm>
              <a:off x="2090" y="1652"/>
              <a:ext cx="726" cy="101"/>
            </a:xfrm>
            <a:custGeom>
              <a:avLst/>
              <a:gdLst/>
              <a:ahLst/>
              <a:cxnLst>
                <a:cxn ang="0">
                  <a:pos x="0" y="0"/>
                </a:cxn>
                <a:cxn ang="0">
                  <a:pos x="485" y="14"/>
                </a:cxn>
                <a:cxn ang="0">
                  <a:pos x="485" y="11"/>
                </a:cxn>
                <a:cxn ang="0">
                  <a:pos x="485" y="14"/>
                </a:cxn>
                <a:cxn ang="0">
                  <a:pos x="488" y="16"/>
                </a:cxn>
                <a:cxn ang="0">
                  <a:pos x="495" y="19"/>
                </a:cxn>
                <a:cxn ang="0">
                  <a:pos x="503" y="26"/>
                </a:cxn>
                <a:cxn ang="0">
                  <a:pos x="514" y="34"/>
                </a:cxn>
                <a:cxn ang="0">
                  <a:pos x="530" y="42"/>
                </a:cxn>
                <a:cxn ang="0">
                  <a:pos x="541" y="48"/>
                </a:cxn>
                <a:cxn ang="0">
                  <a:pos x="551" y="51"/>
                </a:cxn>
                <a:cxn ang="0">
                  <a:pos x="559" y="53"/>
                </a:cxn>
                <a:cxn ang="0">
                  <a:pos x="565" y="53"/>
                </a:cxn>
                <a:cxn ang="0">
                  <a:pos x="573" y="51"/>
                </a:cxn>
                <a:cxn ang="0">
                  <a:pos x="581" y="48"/>
                </a:cxn>
                <a:cxn ang="0">
                  <a:pos x="588" y="45"/>
                </a:cxn>
                <a:cxn ang="0">
                  <a:pos x="596" y="42"/>
                </a:cxn>
                <a:cxn ang="0">
                  <a:pos x="608" y="42"/>
                </a:cxn>
                <a:cxn ang="0">
                  <a:pos x="618" y="40"/>
                </a:cxn>
                <a:cxn ang="0">
                  <a:pos x="629" y="40"/>
                </a:cxn>
                <a:cxn ang="0">
                  <a:pos x="645" y="42"/>
                </a:cxn>
                <a:cxn ang="0">
                  <a:pos x="655" y="45"/>
                </a:cxn>
                <a:cxn ang="0">
                  <a:pos x="666" y="51"/>
                </a:cxn>
                <a:cxn ang="0">
                  <a:pos x="674" y="56"/>
                </a:cxn>
                <a:cxn ang="0">
                  <a:pos x="684" y="66"/>
                </a:cxn>
                <a:cxn ang="0">
                  <a:pos x="691" y="74"/>
                </a:cxn>
                <a:cxn ang="0">
                  <a:pos x="698" y="79"/>
                </a:cxn>
                <a:cxn ang="0">
                  <a:pos x="708" y="88"/>
                </a:cxn>
                <a:cxn ang="0">
                  <a:pos x="716" y="92"/>
                </a:cxn>
                <a:cxn ang="0">
                  <a:pos x="720" y="95"/>
                </a:cxn>
                <a:cxn ang="0">
                  <a:pos x="722" y="100"/>
                </a:cxn>
                <a:cxn ang="0">
                  <a:pos x="725" y="100"/>
                </a:cxn>
              </a:cxnLst>
              <a:rect l="0" t="0" r="r" b="b"/>
              <a:pathLst>
                <a:path w="726" h="101">
                  <a:moveTo>
                    <a:pt x="0" y="0"/>
                  </a:moveTo>
                  <a:lnTo>
                    <a:pt x="485" y="14"/>
                  </a:lnTo>
                  <a:lnTo>
                    <a:pt x="485" y="11"/>
                  </a:lnTo>
                  <a:lnTo>
                    <a:pt x="485" y="14"/>
                  </a:lnTo>
                  <a:lnTo>
                    <a:pt x="488" y="16"/>
                  </a:lnTo>
                  <a:lnTo>
                    <a:pt x="495" y="19"/>
                  </a:lnTo>
                  <a:lnTo>
                    <a:pt x="503" y="26"/>
                  </a:lnTo>
                  <a:lnTo>
                    <a:pt x="514" y="34"/>
                  </a:lnTo>
                  <a:lnTo>
                    <a:pt x="530" y="42"/>
                  </a:lnTo>
                  <a:lnTo>
                    <a:pt x="541" y="48"/>
                  </a:lnTo>
                  <a:lnTo>
                    <a:pt x="551" y="51"/>
                  </a:lnTo>
                  <a:lnTo>
                    <a:pt x="559" y="53"/>
                  </a:lnTo>
                  <a:lnTo>
                    <a:pt x="565" y="53"/>
                  </a:lnTo>
                  <a:lnTo>
                    <a:pt x="573" y="51"/>
                  </a:lnTo>
                  <a:lnTo>
                    <a:pt x="581" y="48"/>
                  </a:lnTo>
                  <a:lnTo>
                    <a:pt x="588" y="45"/>
                  </a:lnTo>
                  <a:lnTo>
                    <a:pt x="596" y="42"/>
                  </a:lnTo>
                  <a:lnTo>
                    <a:pt x="608" y="42"/>
                  </a:lnTo>
                  <a:lnTo>
                    <a:pt x="618" y="40"/>
                  </a:lnTo>
                  <a:lnTo>
                    <a:pt x="629" y="40"/>
                  </a:lnTo>
                  <a:lnTo>
                    <a:pt x="645" y="42"/>
                  </a:lnTo>
                  <a:lnTo>
                    <a:pt x="655" y="45"/>
                  </a:lnTo>
                  <a:lnTo>
                    <a:pt x="666" y="51"/>
                  </a:lnTo>
                  <a:lnTo>
                    <a:pt x="674" y="56"/>
                  </a:lnTo>
                  <a:lnTo>
                    <a:pt x="684" y="66"/>
                  </a:lnTo>
                  <a:lnTo>
                    <a:pt x="691" y="74"/>
                  </a:lnTo>
                  <a:lnTo>
                    <a:pt x="698" y="79"/>
                  </a:lnTo>
                  <a:lnTo>
                    <a:pt x="708" y="88"/>
                  </a:lnTo>
                  <a:lnTo>
                    <a:pt x="716" y="92"/>
                  </a:lnTo>
                  <a:lnTo>
                    <a:pt x="720" y="95"/>
                  </a:lnTo>
                  <a:lnTo>
                    <a:pt x="722" y="100"/>
                  </a:lnTo>
                  <a:lnTo>
                    <a:pt x="725" y="10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09" name="Freeform 49"/>
            <p:cNvSpPr>
              <a:spLocks/>
            </p:cNvSpPr>
            <p:nvPr/>
          </p:nvSpPr>
          <p:spPr bwMode="auto">
            <a:xfrm>
              <a:off x="216" y="1401"/>
              <a:ext cx="1218" cy="305"/>
            </a:xfrm>
            <a:custGeom>
              <a:avLst/>
              <a:gdLst/>
              <a:ahLst/>
              <a:cxnLst>
                <a:cxn ang="0">
                  <a:pos x="0" y="0"/>
                </a:cxn>
                <a:cxn ang="0">
                  <a:pos x="122" y="39"/>
                </a:cxn>
                <a:cxn ang="0">
                  <a:pos x="213" y="68"/>
                </a:cxn>
                <a:cxn ang="0">
                  <a:pos x="283" y="91"/>
                </a:cxn>
                <a:cxn ang="0">
                  <a:pos x="341" y="107"/>
                </a:cxn>
                <a:cxn ang="0">
                  <a:pos x="397" y="122"/>
                </a:cxn>
                <a:cxn ang="0">
                  <a:pos x="458" y="138"/>
                </a:cxn>
                <a:cxn ang="0">
                  <a:pos x="536" y="158"/>
                </a:cxn>
                <a:cxn ang="0">
                  <a:pos x="644" y="181"/>
                </a:cxn>
                <a:cxn ang="0">
                  <a:pos x="762" y="211"/>
                </a:cxn>
                <a:cxn ang="0">
                  <a:pos x="871" y="234"/>
                </a:cxn>
                <a:cxn ang="0">
                  <a:pos x="967" y="254"/>
                </a:cxn>
                <a:cxn ang="0">
                  <a:pos x="1052" y="273"/>
                </a:cxn>
                <a:cxn ang="0">
                  <a:pos x="1121" y="285"/>
                </a:cxn>
                <a:cxn ang="0">
                  <a:pos x="1172" y="296"/>
                </a:cxn>
                <a:cxn ang="0">
                  <a:pos x="1204" y="301"/>
                </a:cxn>
                <a:cxn ang="0">
                  <a:pos x="1217" y="304"/>
                </a:cxn>
              </a:cxnLst>
              <a:rect l="0" t="0" r="r" b="b"/>
              <a:pathLst>
                <a:path w="1218" h="305">
                  <a:moveTo>
                    <a:pt x="0" y="0"/>
                  </a:moveTo>
                  <a:lnTo>
                    <a:pt x="122" y="39"/>
                  </a:lnTo>
                  <a:lnTo>
                    <a:pt x="213" y="68"/>
                  </a:lnTo>
                  <a:lnTo>
                    <a:pt x="283" y="91"/>
                  </a:lnTo>
                  <a:lnTo>
                    <a:pt x="341" y="107"/>
                  </a:lnTo>
                  <a:lnTo>
                    <a:pt x="397" y="122"/>
                  </a:lnTo>
                  <a:lnTo>
                    <a:pt x="458" y="138"/>
                  </a:lnTo>
                  <a:lnTo>
                    <a:pt x="536" y="158"/>
                  </a:lnTo>
                  <a:lnTo>
                    <a:pt x="644" y="181"/>
                  </a:lnTo>
                  <a:lnTo>
                    <a:pt x="762" y="211"/>
                  </a:lnTo>
                  <a:lnTo>
                    <a:pt x="871" y="234"/>
                  </a:lnTo>
                  <a:lnTo>
                    <a:pt x="967" y="254"/>
                  </a:lnTo>
                  <a:lnTo>
                    <a:pt x="1052" y="273"/>
                  </a:lnTo>
                  <a:lnTo>
                    <a:pt x="1121" y="285"/>
                  </a:lnTo>
                  <a:lnTo>
                    <a:pt x="1172" y="296"/>
                  </a:lnTo>
                  <a:lnTo>
                    <a:pt x="1204" y="301"/>
                  </a:lnTo>
                  <a:lnTo>
                    <a:pt x="1217" y="304"/>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0" name="Freeform 50"/>
            <p:cNvSpPr>
              <a:spLocks/>
            </p:cNvSpPr>
            <p:nvPr/>
          </p:nvSpPr>
          <p:spPr bwMode="auto">
            <a:xfrm>
              <a:off x="1007" y="1283"/>
              <a:ext cx="1257" cy="1207"/>
            </a:xfrm>
            <a:custGeom>
              <a:avLst/>
              <a:gdLst/>
              <a:ahLst/>
              <a:cxnLst>
                <a:cxn ang="0">
                  <a:pos x="0" y="1048"/>
                </a:cxn>
                <a:cxn ang="0">
                  <a:pos x="541" y="1138"/>
                </a:cxn>
                <a:cxn ang="0">
                  <a:pos x="1242" y="1206"/>
                </a:cxn>
                <a:cxn ang="0">
                  <a:pos x="1256" y="664"/>
                </a:cxn>
                <a:cxn ang="0">
                  <a:pos x="408" y="565"/>
                </a:cxn>
                <a:cxn ang="0">
                  <a:pos x="480" y="0"/>
                </a:cxn>
                <a:cxn ang="0">
                  <a:pos x="1098" y="80"/>
                </a:cxn>
              </a:cxnLst>
              <a:rect l="0" t="0" r="r" b="b"/>
              <a:pathLst>
                <a:path w="1257" h="1207">
                  <a:moveTo>
                    <a:pt x="0" y="1048"/>
                  </a:moveTo>
                  <a:lnTo>
                    <a:pt x="541" y="1138"/>
                  </a:lnTo>
                  <a:lnTo>
                    <a:pt x="1242" y="1206"/>
                  </a:lnTo>
                  <a:lnTo>
                    <a:pt x="1256" y="664"/>
                  </a:lnTo>
                  <a:lnTo>
                    <a:pt x="408" y="565"/>
                  </a:lnTo>
                  <a:lnTo>
                    <a:pt x="480" y="0"/>
                  </a:lnTo>
                  <a:lnTo>
                    <a:pt x="1098" y="8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1" name="Line 51"/>
            <p:cNvSpPr>
              <a:spLocks noChangeShapeType="1"/>
            </p:cNvSpPr>
            <p:nvPr/>
          </p:nvSpPr>
          <p:spPr bwMode="auto">
            <a:xfrm flipH="1">
              <a:off x="1465" y="1881"/>
              <a:ext cx="143" cy="1334"/>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12" name="Freeform 52"/>
            <p:cNvSpPr>
              <a:spLocks/>
            </p:cNvSpPr>
            <p:nvPr/>
          </p:nvSpPr>
          <p:spPr bwMode="auto">
            <a:xfrm>
              <a:off x="1738" y="2485"/>
              <a:ext cx="419" cy="703"/>
            </a:xfrm>
            <a:custGeom>
              <a:avLst/>
              <a:gdLst/>
              <a:ahLst/>
              <a:cxnLst>
                <a:cxn ang="0">
                  <a:pos x="0" y="702"/>
                </a:cxn>
                <a:cxn ang="0">
                  <a:pos x="0" y="674"/>
                </a:cxn>
                <a:cxn ang="0">
                  <a:pos x="378" y="694"/>
                </a:cxn>
                <a:cxn ang="0">
                  <a:pos x="418" y="0"/>
                </a:cxn>
              </a:cxnLst>
              <a:rect l="0" t="0" r="r" b="b"/>
              <a:pathLst>
                <a:path w="419" h="703">
                  <a:moveTo>
                    <a:pt x="0" y="702"/>
                  </a:moveTo>
                  <a:lnTo>
                    <a:pt x="0" y="674"/>
                  </a:lnTo>
                  <a:lnTo>
                    <a:pt x="378" y="694"/>
                  </a:lnTo>
                  <a:lnTo>
                    <a:pt x="418" y="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3" name="Line 53"/>
            <p:cNvSpPr>
              <a:spLocks noChangeShapeType="1"/>
            </p:cNvSpPr>
            <p:nvPr/>
          </p:nvSpPr>
          <p:spPr bwMode="auto">
            <a:xfrm>
              <a:off x="2255" y="2494"/>
              <a:ext cx="755" cy="21"/>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14" name="Freeform 54"/>
            <p:cNvSpPr>
              <a:spLocks/>
            </p:cNvSpPr>
            <p:nvPr/>
          </p:nvSpPr>
          <p:spPr bwMode="auto">
            <a:xfrm>
              <a:off x="2156" y="2569"/>
              <a:ext cx="878" cy="421"/>
            </a:xfrm>
            <a:custGeom>
              <a:avLst/>
              <a:gdLst/>
              <a:ahLst/>
              <a:cxnLst>
                <a:cxn ang="0">
                  <a:pos x="296" y="11"/>
                </a:cxn>
                <a:cxn ang="0">
                  <a:pos x="299" y="274"/>
                </a:cxn>
                <a:cxn ang="0">
                  <a:pos x="309" y="282"/>
                </a:cxn>
                <a:cxn ang="0">
                  <a:pos x="331" y="298"/>
                </a:cxn>
                <a:cxn ang="0">
                  <a:pos x="360" y="316"/>
                </a:cxn>
                <a:cxn ang="0">
                  <a:pos x="384" y="332"/>
                </a:cxn>
                <a:cxn ang="0">
                  <a:pos x="389" y="332"/>
                </a:cxn>
                <a:cxn ang="0">
                  <a:pos x="392" y="327"/>
                </a:cxn>
                <a:cxn ang="0">
                  <a:pos x="397" y="321"/>
                </a:cxn>
                <a:cxn ang="0">
                  <a:pos x="407" y="321"/>
                </a:cxn>
                <a:cxn ang="0">
                  <a:pos x="411" y="321"/>
                </a:cxn>
                <a:cxn ang="0">
                  <a:pos x="411" y="327"/>
                </a:cxn>
                <a:cxn ang="0">
                  <a:pos x="414" y="334"/>
                </a:cxn>
                <a:cxn ang="0">
                  <a:pos x="421" y="339"/>
                </a:cxn>
                <a:cxn ang="0">
                  <a:pos x="431" y="344"/>
                </a:cxn>
                <a:cxn ang="0">
                  <a:pos x="448" y="350"/>
                </a:cxn>
                <a:cxn ang="0">
                  <a:pos x="468" y="355"/>
                </a:cxn>
                <a:cxn ang="0">
                  <a:pos x="485" y="361"/>
                </a:cxn>
                <a:cxn ang="0">
                  <a:pos x="498" y="366"/>
                </a:cxn>
                <a:cxn ang="0">
                  <a:pos x="504" y="370"/>
                </a:cxn>
                <a:cxn ang="0">
                  <a:pos x="512" y="378"/>
                </a:cxn>
                <a:cxn ang="0">
                  <a:pos x="517" y="384"/>
                </a:cxn>
                <a:cxn ang="0">
                  <a:pos x="522" y="386"/>
                </a:cxn>
                <a:cxn ang="0">
                  <a:pos x="530" y="386"/>
                </a:cxn>
                <a:cxn ang="0">
                  <a:pos x="536" y="381"/>
                </a:cxn>
                <a:cxn ang="0">
                  <a:pos x="541" y="375"/>
                </a:cxn>
                <a:cxn ang="0">
                  <a:pos x="546" y="373"/>
                </a:cxn>
                <a:cxn ang="0">
                  <a:pos x="554" y="378"/>
                </a:cxn>
                <a:cxn ang="0">
                  <a:pos x="560" y="386"/>
                </a:cxn>
                <a:cxn ang="0">
                  <a:pos x="571" y="394"/>
                </a:cxn>
                <a:cxn ang="0">
                  <a:pos x="581" y="397"/>
                </a:cxn>
                <a:cxn ang="0">
                  <a:pos x="590" y="397"/>
                </a:cxn>
                <a:cxn ang="0">
                  <a:pos x="600" y="392"/>
                </a:cxn>
                <a:cxn ang="0">
                  <a:pos x="605" y="397"/>
                </a:cxn>
                <a:cxn ang="0">
                  <a:pos x="610" y="404"/>
                </a:cxn>
                <a:cxn ang="0">
                  <a:pos x="618" y="404"/>
                </a:cxn>
                <a:cxn ang="0">
                  <a:pos x="629" y="392"/>
                </a:cxn>
                <a:cxn ang="0">
                  <a:pos x="637" y="381"/>
                </a:cxn>
                <a:cxn ang="0">
                  <a:pos x="642" y="375"/>
                </a:cxn>
                <a:cxn ang="0">
                  <a:pos x="645" y="378"/>
                </a:cxn>
                <a:cxn ang="0">
                  <a:pos x="654" y="389"/>
                </a:cxn>
                <a:cxn ang="0">
                  <a:pos x="664" y="394"/>
                </a:cxn>
                <a:cxn ang="0">
                  <a:pos x="677" y="394"/>
                </a:cxn>
                <a:cxn ang="0">
                  <a:pos x="691" y="392"/>
                </a:cxn>
                <a:cxn ang="0">
                  <a:pos x="708" y="389"/>
                </a:cxn>
                <a:cxn ang="0">
                  <a:pos x="733" y="386"/>
                </a:cxn>
                <a:cxn ang="0">
                  <a:pos x="760" y="386"/>
                </a:cxn>
                <a:cxn ang="0">
                  <a:pos x="786" y="384"/>
                </a:cxn>
                <a:cxn ang="0">
                  <a:pos x="813" y="384"/>
                </a:cxn>
                <a:cxn ang="0">
                  <a:pos x="843" y="392"/>
                </a:cxn>
                <a:cxn ang="0">
                  <a:pos x="864" y="406"/>
                </a:cxn>
                <a:cxn ang="0">
                  <a:pos x="877" y="420"/>
                </a:cxn>
              </a:cxnLst>
              <a:rect l="0" t="0" r="r" b="b"/>
              <a:pathLst>
                <a:path w="878" h="421">
                  <a:moveTo>
                    <a:pt x="0" y="0"/>
                  </a:moveTo>
                  <a:lnTo>
                    <a:pt x="296" y="11"/>
                  </a:lnTo>
                  <a:lnTo>
                    <a:pt x="296" y="274"/>
                  </a:lnTo>
                  <a:lnTo>
                    <a:pt x="299" y="274"/>
                  </a:lnTo>
                  <a:lnTo>
                    <a:pt x="301" y="277"/>
                  </a:lnTo>
                  <a:lnTo>
                    <a:pt x="309" y="282"/>
                  </a:lnTo>
                  <a:lnTo>
                    <a:pt x="318" y="290"/>
                  </a:lnTo>
                  <a:lnTo>
                    <a:pt x="331" y="298"/>
                  </a:lnTo>
                  <a:lnTo>
                    <a:pt x="346" y="305"/>
                  </a:lnTo>
                  <a:lnTo>
                    <a:pt x="360" y="316"/>
                  </a:lnTo>
                  <a:lnTo>
                    <a:pt x="378" y="330"/>
                  </a:lnTo>
                  <a:lnTo>
                    <a:pt x="384" y="332"/>
                  </a:lnTo>
                  <a:lnTo>
                    <a:pt x="387" y="334"/>
                  </a:lnTo>
                  <a:lnTo>
                    <a:pt x="389" y="332"/>
                  </a:lnTo>
                  <a:lnTo>
                    <a:pt x="392" y="330"/>
                  </a:lnTo>
                  <a:lnTo>
                    <a:pt x="392" y="327"/>
                  </a:lnTo>
                  <a:lnTo>
                    <a:pt x="394" y="324"/>
                  </a:lnTo>
                  <a:lnTo>
                    <a:pt x="397" y="321"/>
                  </a:lnTo>
                  <a:lnTo>
                    <a:pt x="402" y="321"/>
                  </a:lnTo>
                  <a:lnTo>
                    <a:pt x="407" y="321"/>
                  </a:lnTo>
                  <a:lnTo>
                    <a:pt x="409" y="321"/>
                  </a:lnTo>
                  <a:lnTo>
                    <a:pt x="411" y="321"/>
                  </a:lnTo>
                  <a:lnTo>
                    <a:pt x="411" y="324"/>
                  </a:lnTo>
                  <a:lnTo>
                    <a:pt x="411" y="327"/>
                  </a:lnTo>
                  <a:lnTo>
                    <a:pt x="411" y="330"/>
                  </a:lnTo>
                  <a:lnTo>
                    <a:pt x="414" y="334"/>
                  </a:lnTo>
                  <a:lnTo>
                    <a:pt x="416" y="336"/>
                  </a:lnTo>
                  <a:lnTo>
                    <a:pt x="421" y="339"/>
                  </a:lnTo>
                  <a:lnTo>
                    <a:pt x="426" y="342"/>
                  </a:lnTo>
                  <a:lnTo>
                    <a:pt x="431" y="344"/>
                  </a:lnTo>
                  <a:lnTo>
                    <a:pt x="438" y="347"/>
                  </a:lnTo>
                  <a:lnTo>
                    <a:pt x="448" y="350"/>
                  </a:lnTo>
                  <a:lnTo>
                    <a:pt x="458" y="352"/>
                  </a:lnTo>
                  <a:lnTo>
                    <a:pt x="468" y="355"/>
                  </a:lnTo>
                  <a:lnTo>
                    <a:pt x="477" y="358"/>
                  </a:lnTo>
                  <a:lnTo>
                    <a:pt x="485" y="361"/>
                  </a:lnTo>
                  <a:lnTo>
                    <a:pt x="493" y="363"/>
                  </a:lnTo>
                  <a:lnTo>
                    <a:pt x="498" y="366"/>
                  </a:lnTo>
                  <a:lnTo>
                    <a:pt x="502" y="367"/>
                  </a:lnTo>
                  <a:lnTo>
                    <a:pt x="504" y="370"/>
                  </a:lnTo>
                  <a:lnTo>
                    <a:pt x="507" y="373"/>
                  </a:lnTo>
                  <a:lnTo>
                    <a:pt x="512" y="378"/>
                  </a:lnTo>
                  <a:lnTo>
                    <a:pt x="514" y="381"/>
                  </a:lnTo>
                  <a:lnTo>
                    <a:pt x="517" y="384"/>
                  </a:lnTo>
                  <a:lnTo>
                    <a:pt x="520" y="386"/>
                  </a:lnTo>
                  <a:lnTo>
                    <a:pt x="522" y="386"/>
                  </a:lnTo>
                  <a:lnTo>
                    <a:pt x="527" y="386"/>
                  </a:lnTo>
                  <a:lnTo>
                    <a:pt x="530" y="386"/>
                  </a:lnTo>
                  <a:lnTo>
                    <a:pt x="531" y="384"/>
                  </a:lnTo>
                  <a:lnTo>
                    <a:pt x="536" y="381"/>
                  </a:lnTo>
                  <a:lnTo>
                    <a:pt x="539" y="378"/>
                  </a:lnTo>
                  <a:lnTo>
                    <a:pt x="541" y="375"/>
                  </a:lnTo>
                  <a:lnTo>
                    <a:pt x="544" y="373"/>
                  </a:lnTo>
                  <a:lnTo>
                    <a:pt x="546" y="373"/>
                  </a:lnTo>
                  <a:lnTo>
                    <a:pt x="549" y="375"/>
                  </a:lnTo>
                  <a:lnTo>
                    <a:pt x="554" y="378"/>
                  </a:lnTo>
                  <a:lnTo>
                    <a:pt x="557" y="384"/>
                  </a:lnTo>
                  <a:lnTo>
                    <a:pt x="560" y="386"/>
                  </a:lnTo>
                  <a:lnTo>
                    <a:pt x="566" y="392"/>
                  </a:lnTo>
                  <a:lnTo>
                    <a:pt x="571" y="394"/>
                  </a:lnTo>
                  <a:lnTo>
                    <a:pt x="576" y="397"/>
                  </a:lnTo>
                  <a:lnTo>
                    <a:pt x="581" y="397"/>
                  </a:lnTo>
                  <a:lnTo>
                    <a:pt x="586" y="397"/>
                  </a:lnTo>
                  <a:lnTo>
                    <a:pt x="590" y="397"/>
                  </a:lnTo>
                  <a:lnTo>
                    <a:pt x="595" y="394"/>
                  </a:lnTo>
                  <a:lnTo>
                    <a:pt x="600" y="392"/>
                  </a:lnTo>
                  <a:lnTo>
                    <a:pt x="603" y="394"/>
                  </a:lnTo>
                  <a:lnTo>
                    <a:pt x="605" y="397"/>
                  </a:lnTo>
                  <a:lnTo>
                    <a:pt x="608" y="398"/>
                  </a:lnTo>
                  <a:lnTo>
                    <a:pt x="610" y="404"/>
                  </a:lnTo>
                  <a:lnTo>
                    <a:pt x="613" y="404"/>
                  </a:lnTo>
                  <a:lnTo>
                    <a:pt x="618" y="404"/>
                  </a:lnTo>
                  <a:lnTo>
                    <a:pt x="622" y="398"/>
                  </a:lnTo>
                  <a:lnTo>
                    <a:pt x="629" y="392"/>
                  </a:lnTo>
                  <a:lnTo>
                    <a:pt x="634" y="386"/>
                  </a:lnTo>
                  <a:lnTo>
                    <a:pt x="637" y="381"/>
                  </a:lnTo>
                  <a:lnTo>
                    <a:pt x="640" y="378"/>
                  </a:lnTo>
                  <a:lnTo>
                    <a:pt x="642" y="375"/>
                  </a:lnTo>
                  <a:lnTo>
                    <a:pt x="645" y="375"/>
                  </a:lnTo>
                  <a:lnTo>
                    <a:pt x="645" y="378"/>
                  </a:lnTo>
                  <a:lnTo>
                    <a:pt x="650" y="384"/>
                  </a:lnTo>
                  <a:lnTo>
                    <a:pt x="654" y="389"/>
                  </a:lnTo>
                  <a:lnTo>
                    <a:pt x="659" y="392"/>
                  </a:lnTo>
                  <a:lnTo>
                    <a:pt x="664" y="394"/>
                  </a:lnTo>
                  <a:lnTo>
                    <a:pt x="671" y="394"/>
                  </a:lnTo>
                  <a:lnTo>
                    <a:pt x="677" y="394"/>
                  </a:lnTo>
                  <a:lnTo>
                    <a:pt x="683" y="394"/>
                  </a:lnTo>
                  <a:lnTo>
                    <a:pt x="691" y="392"/>
                  </a:lnTo>
                  <a:lnTo>
                    <a:pt x="701" y="392"/>
                  </a:lnTo>
                  <a:lnTo>
                    <a:pt x="708" y="389"/>
                  </a:lnTo>
                  <a:lnTo>
                    <a:pt x="720" y="386"/>
                  </a:lnTo>
                  <a:lnTo>
                    <a:pt x="733" y="386"/>
                  </a:lnTo>
                  <a:lnTo>
                    <a:pt x="744" y="386"/>
                  </a:lnTo>
                  <a:lnTo>
                    <a:pt x="760" y="386"/>
                  </a:lnTo>
                  <a:lnTo>
                    <a:pt x="774" y="384"/>
                  </a:lnTo>
                  <a:lnTo>
                    <a:pt x="786" y="384"/>
                  </a:lnTo>
                  <a:lnTo>
                    <a:pt x="797" y="384"/>
                  </a:lnTo>
                  <a:lnTo>
                    <a:pt x="813" y="384"/>
                  </a:lnTo>
                  <a:lnTo>
                    <a:pt x="831" y="386"/>
                  </a:lnTo>
                  <a:lnTo>
                    <a:pt x="843" y="392"/>
                  </a:lnTo>
                  <a:lnTo>
                    <a:pt x="855" y="398"/>
                  </a:lnTo>
                  <a:lnTo>
                    <a:pt x="864" y="406"/>
                  </a:lnTo>
                  <a:lnTo>
                    <a:pt x="872" y="415"/>
                  </a:lnTo>
                  <a:lnTo>
                    <a:pt x="877" y="42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5" name="Line 55"/>
            <p:cNvSpPr>
              <a:spLocks noChangeShapeType="1"/>
            </p:cNvSpPr>
            <p:nvPr/>
          </p:nvSpPr>
          <p:spPr bwMode="auto">
            <a:xfrm>
              <a:off x="2268" y="2078"/>
              <a:ext cx="694" cy="22"/>
            </a:xfrm>
            <a:prstGeom prst="line">
              <a:avLst/>
            </a:prstGeom>
            <a:noFill/>
            <a:ln w="28575">
              <a:solidFill>
                <a:srgbClr val="339966"/>
              </a:solidFill>
              <a:round/>
              <a:headEnd/>
              <a:tailEnd/>
            </a:ln>
            <a:effectLst/>
          </p:spPr>
          <p:txBody>
            <a:bodyPr wrap="none" anchor="ctr">
              <a:prstTxWarp prst="textNoShape">
                <a:avLst/>
              </a:prstTxWarp>
            </a:bodyPr>
            <a:lstStyle/>
            <a:p>
              <a:endParaRPr lang="en-GB"/>
            </a:p>
          </p:txBody>
        </p:sp>
        <p:sp>
          <p:nvSpPr>
            <p:cNvPr id="15416" name="Freeform 56"/>
            <p:cNvSpPr>
              <a:spLocks/>
            </p:cNvSpPr>
            <p:nvPr/>
          </p:nvSpPr>
          <p:spPr bwMode="auto">
            <a:xfrm>
              <a:off x="862" y="1648"/>
              <a:ext cx="274" cy="1250"/>
            </a:xfrm>
            <a:custGeom>
              <a:avLst/>
              <a:gdLst/>
              <a:ahLst/>
              <a:cxnLst>
                <a:cxn ang="0">
                  <a:pos x="135" y="792"/>
                </a:cxn>
                <a:cxn ang="0">
                  <a:pos x="132" y="800"/>
                </a:cxn>
                <a:cxn ang="0">
                  <a:pos x="124" y="818"/>
                </a:cxn>
                <a:cxn ang="0">
                  <a:pos x="120" y="823"/>
                </a:cxn>
                <a:cxn ang="0">
                  <a:pos x="113" y="823"/>
                </a:cxn>
                <a:cxn ang="0">
                  <a:pos x="97" y="798"/>
                </a:cxn>
                <a:cxn ang="0">
                  <a:pos x="86" y="772"/>
                </a:cxn>
                <a:cxn ang="0">
                  <a:pos x="78" y="773"/>
                </a:cxn>
                <a:cxn ang="0">
                  <a:pos x="76" y="781"/>
                </a:cxn>
                <a:cxn ang="0">
                  <a:pos x="68" y="807"/>
                </a:cxn>
                <a:cxn ang="0">
                  <a:pos x="68" y="834"/>
                </a:cxn>
                <a:cxn ang="0">
                  <a:pos x="65" y="869"/>
                </a:cxn>
                <a:cxn ang="0">
                  <a:pos x="59" y="891"/>
                </a:cxn>
                <a:cxn ang="0">
                  <a:pos x="51" y="911"/>
                </a:cxn>
                <a:cxn ang="0">
                  <a:pos x="54" y="942"/>
                </a:cxn>
                <a:cxn ang="0">
                  <a:pos x="60" y="979"/>
                </a:cxn>
                <a:cxn ang="0">
                  <a:pos x="68" y="1007"/>
                </a:cxn>
                <a:cxn ang="0">
                  <a:pos x="76" y="1023"/>
                </a:cxn>
                <a:cxn ang="0">
                  <a:pos x="78" y="1030"/>
                </a:cxn>
                <a:cxn ang="0">
                  <a:pos x="73" y="1033"/>
                </a:cxn>
                <a:cxn ang="0">
                  <a:pos x="65" y="1041"/>
                </a:cxn>
                <a:cxn ang="0">
                  <a:pos x="56" y="1057"/>
                </a:cxn>
                <a:cxn ang="0">
                  <a:pos x="51" y="1077"/>
                </a:cxn>
                <a:cxn ang="0">
                  <a:pos x="49" y="1094"/>
                </a:cxn>
                <a:cxn ang="0">
                  <a:pos x="49" y="1108"/>
                </a:cxn>
                <a:cxn ang="0">
                  <a:pos x="46" y="1125"/>
                </a:cxn>
                <a:cxn ang="0">
                  <a:pos x="36" y="1145"/>
                </a:cxn>
                <a:cxn ang="0">
                  <a:pos x="27" y="1168"/>
                </a:cxn>
                <a:cxn ang="0">
                  <a:pos x="22" y="1187"/>
                </a:cxn>
                <a:cxn ang="0">
                  <a:pos x="22" y="1202"/>
                </a:cxn>
                <a:cxn ang="0">
                  <a:pos x="33" y="1215"/>
                </a:cxn>
                <a:cxn ang="0">
                  <a:pos x="41" y="1227"/>
                </a:cxn>
                <a:cxn ang="0">
                  <a:pos x="36" y="1238"/>
                </a:cxn>
                <a:cxn ang="0">
                  <a:pos x="19" y="1246"/>
                </a:cxn>
                <a:cxn ang="0">
                  <a:pos x="1" y="1249"/>
                </a:cxn>
              </a:cxnLst>
              <a:rect l="0" t="0" r="r" b="b"/>
              <a:pathLst>
                <a:path w="274" h="1250">
                  <a:moveTo>
                    <a:pt x="273" y="0"/>
                  </a:moveTo>
                  <a:lnTo>
                    <a:pt x="135" y="792"/>
                  </a:lnTo>
                  <a:lnTo>
                    <a:pt x="135" y="795"/>
                  </a:lnTo>
                  <a:lnTo>
                    <a:pt x="132" y="800"/>
                  </a:lnTo>
                  <a:lnTo>
                    <a:pt x="129" y="810"/>
                  </a:lnTo>
                  <a:lnTo>
                    <a:pt x="124" y="818"/>
                  </a:lnTo>
                  <a:lnTo>
                    <a:pt x="122" y="821"/>
                  </a:lnTo>
                  <a:lnTo>
                    <a:pt x="120" y="823"/>
                  </a:lnTo>
                  <a:lnTo>
                    <a:pt x="115" y="823"/>
                  </a:lnTo>
                  <a:lnTo>
                    <a:pt x="113" y="823"/>
                  </a:lnTo>
                  <a:lnTo>
                    <a:pt x="105" y="815"/>
                  </a:lnTo>
                  <a:lnTo>
                    <a:pt x="97" y="798"/>
                  </a:lnTo>
                  <a:lnTo>
                    <a:pt x="91" y="779"/>
                  </a:lnTo>
                  <a:lnTo>
                    <a:pt x="86" y="772"/>
                  </a:lnTo>
                  <a:lnTo>
                    <a:pt x="81" y="772"/>
                  </a:lnTo>
                  <a:lnTo>
                    <a:pt x="78" y="773"/>
                  </a:lnTo>
                  <a:lnTo>
                    <a:pt x="76" y="776"/>
                  </a:lnTo>
                  <a:lnTo>
                    <a:pt x="76" y="781"/>
                  </a:lnTo>
                  <a:lnTo>
                    <a:pt x="70" y="795"/>
                  </a:lnTo>
                  <a:lnTo>
                    <a:pt x="68" y="807"/>
                  </a:lnTo>
                  <a:lnTo>
                    <a:pt x="68" y="823"/>
                  </a:lnTo>
                  <a:lnTo>
                    <a:pt x="68" y="834"/>
                  </a:lnTo>
                  <a:lnTo>
                    <a:pt x="68" y="854"/>
                  </a:lnTo>
                  <a:lnTo>
                    <a:pt x="65" y="869"/>
                  </a:lnTo>
                  <a:lnTo>
                    <a:pt x="63" y="880"/>
                  </a:lnTo>
                  <a:lnTo>
                    <a:pt x="59" y="891"/>
                  </a:lnTo>
                  <a:lnTo>
                    <a:pt x="54" y="900"/>
                  </a:lnTo>
                  <a:lnTo>
                    <a:pt x="51" y="911"/>
                  </a:lnTo>
                  <a:lnTo>
                    <a:pt x="51" y="925"/>
                  </a:lnTo>
                  <a:lnTo>
                    <a:pt x="54" y="942"/>
                  </a:lnTo>
                  <a:lnTo>
                    <a:pt x="56" y="961"/>
                  </a:lnTo>
                  <a:lnTo>
                    <a:pt x="60" y="979"/>
                  </a:lnTo>
                  <a:lnTo>
                    <a:pt x="65" y="995"/>
                  </a:lnTo>
                  <a:lnTo>
                    <a:pt x="68" y="1007"/>
                  </a:lnTo>
                  <a:lnTo>
                    <a:pt x="73" y="1015"/>
                  </a:lnTo>
                  <a:lnTo>
                    <a:pt x="76" y="1023"/>
                  </a:lnTo>
                  <a:lnTo>
                    <a:pt x="78" y="1029"/>
                  </a:lnTo>
                  <a:lnTo>
                    <a:pt x="78" y="1030"/>
                  </a:lnTo>
                  <a:lnTo>
                    <a:pt x="76" y="1030"/>
                  </a:lnTo>
                  <a:lnTo>
                    <a:pt x="73" y="1033"/>
                  </a:lnTo>
                  <a:lnTo>
                    <a:pt x="68" y="1035"/>
                  </a:lnTo>
                  <a:lnTo>
                    <a:pt x="65" y="1041"/>
                  </a:lnTo>
                  <a:lnTo>
                    <a:pt x="60" y="1046"/>
                  </a:lnTo>
                  <a:lnTo>
                    <a:pt x="56" y="1057"/>
                  </a:lnTo>
                  <a:lnTo>
                    <a:pt x="54" y="1067"/>
                  </a:lnTo>
                  <a:lnTo>
                    <a:pt x="51" y="1077"/>
                  </a:lnTo>
                  <a:lnTo>
                    <a:pt x="49" y="1085"/>
                  </a:lnTo>
                  <a:lnTo>
                    <a:pt x="49" y="1094"/>
                  </a:lnTo>
                  <a:lnTo>
                    <a:pt x="49" y="1100"/>
                  </a:lnTo>
                  <a:lnTo>
                    <a:pt x="49" y="1108"/>
                  </a:lnTo>
                  <a:lnTo>
                    <a:pt x="49" y="1114"/>
                  </a:lnTo>
                  <a:lnTo>
                    <a:pt x="46" y="1125"/>
                  </a:lnTo>
                  <a:lnTo>
                    <a:pt x="44" y="1134"/>
                  </a:lnTo>
                  <a:lnTo>
                    <a:pt x="36" y="1145"/>
                  </a:lnTo>
                  <a:lnTo>
                    <a:pt x="31" y="1158"/>
                  </a:lnTo>
                  <a:lnTo>
                    <a:pt x="27" y="1168"/>
                  </a:lnTo>
                  <a:lnTo>
                    <a:pt x="24" y="1176"/>
                  </a:lnTo>
                  <a:lnTo>
                    <a:pt x="22" y="1187"/>
                  </a:lnTo>
                  <a:lnTo>
                    <a:pt x="22" y="1194"/>
                  </a:lnTo>
                  <a:lnTo>
                    <a:pt x="22" y="1202"/>
                  </a:lnTo>
                  <a:lnTo>
                    <a:pt x="27" y="1207"/>
                  </a:lnTo>
                  <a:lnTo>
                    <a:pt x="33" y="1215"/>
                  </a:lnTo>
                  <a:lnTo>
                    <a:pt x="38" y="1223"/>
                  </a:lnTo>
                  <a:lnTo>
                    <a:pt x="41" y="1227"/>
                  </a:lnTo>
                  <a:lnTo>
                    <a:pt x="41" y="1233"/>
                  </a:lnTo>
                  <a:lnTo>
                    <a:pt x="36" y="1238"/>
                  </a:lnTo>
                  <a:lnTo>
                    <a:pt x="29" y="1244"/>
                  </a:lnTo>
                  <a:lnTo>
                    <a:pt x="19" y="1246"/>
                  </a:lnTo>
                  <a:lnTo>
                    <a:pt x="9" y="1249"/>
                  </a:lnTo>
                  <a:lnTo>
                    <a:pt x="1" y="1249"/>
                  </a:lnTo>
                  <a:lnTo>
                    <a:pt x="0" y="1249"/>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7" name="Freeform 57"/>
            <p:cNvSpPr>
              <a:spLocks/>
            </p:cNvSpPr>
            <p:nvPr/>
          </p:nvSpPr>
          <p:spPr bwMode="auto">
            <a:xfrm>
              <a:off x="507" y="1518"/>
              <a:ext cx="415" cy="1034"/>
            </a:xfrm>
            <a:custGeom>
              <a:avLst/>
              <a:gdLst/>
              <a:ahLst/>
              <a:cxnLst>
                <a:cxn ang="0">
                  <a:pos x="82" y="0"/>
                </a:cxn>
                <a:cxn ang="0">
                  <a:pos x="0" y="392"/>
                </a:cxn>
                <a:cxn ang="0">
                  <a:pos x="414" y="1033"/>
                </a:cxn>
              </a:cxnLst>
              <a:rect l="0" t="0" r="r" b="b"/>
              <a:pathLst>
                <a:path w="415" h="1034">
                  <a:moveTo>
                    <a:pt x="82" y="0"/>
                  </a:moveTo>
                  <a:lnTo>
                    <a:pt x="0" y="392"/>
                  </a:lnTo>
                  <a:lnTo>
                    <a:pt x="414" y="103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8" name="Freeform 58"/>
            <p:cNvSpPr>
              <a:spLocks/>
            </p:cNvSpPr>
            <p:nvPr/>
          </p:nvSpPr>
          <p:spPr bwMode="auto">
            <a:xfrm>
              <a:off x="399" y="622"/>
              <a:ext cx="655" cy="411"/>
            </a:xfrm>
            <a:custGeom>
              <a:avLst/>
              <a:gdLst/>
              <a:ahLst/>
              <a:cxnLst>
                <a:cxn ang="0">
                  <a:pos x="654" y="0"/>
                </a:cxn>
                <a:cxn ang="0">
                  <a:pos x="584" y="410"/>
                </a:cxn>
                <a:cxn ang="0">
                  <a:pos x="438" y="372"/>
                </a:cxn>
                <a:cxn ang="0">
                  <a:pos x="438" y="375"/>
                </a:cxn>
                <a:cxn ang="0">
                  <a:pos x="432" y="375"/>
                </a:cxn>
                <a:cxn ang="0">
                  <a:pos x="424" y="376"/>
                </a:cxn>
                <a:cxn ang="0">
                  <a:pos x="411" y="376"/>
                </a:cxn>
                <a:cxn ang="0">
                  <a:pos x="397" y="376"/>
                </a:cxn>
                <a:cxn ang="0">
                  <a:pos x="382" y="376"/>
                </a:cxn>
                <a:cxn ang="0">
                  <a:pos x="365" y="376"/>
                </a:cxn>
                <a:cxn ang="0">
                  <a:pos x="347" y="372"/>
                </a:cxn>
                <a:cxn ang="0">
                  <a:pos x="331" y="369"/>
                </a:cxn>
                <a:cxn ang="0">
                  <a:pos x="313" y="367"/>
                </a:cxn>
                <a:cxn ang="0">
                  <a:pos x="296" y="367"/>
                </a:cxn>
                <a:cxn ang="0">
                  <a:pos x="280" y="364"/>
                </a:cxn>
                <a:cxn ang="0">
                  <a:pos x="262" y="361"/>
                </a:cxn>
                <a:cxn ang="0">
                  <a:pos x="248" y="359"/>
                </a:cxn>
                <a:cxn ang="0">
                  <a:pos x="230" y="356"/>
                </a:cxn>
                <a:cxn ang="0">
                  <a:pos x="216" y="350"/>
                </a:cxn>
                <a:cxn ang="0">
                  <a:pos x="201" y="345"/>
                </a:cxn>
                <a:cxn ang="0">
                  <a:pos x="189" y="344"/>
                </a:cxn>
                <a:cxn ang="0">
                  <a:pos x="176" y="341"/>
                </a:cxn>
                <a:cxn ang="0">
                  <a:pos x="166" y="338"/>
                </a:cxn>
                <a:cxn ang="0">
                  <a:pos x="157" y="338"/>
                </a:cxn>
                <a:cxn ang="0">
                  <a:pos x="144" y="341"/>
                </a:cxn>
                <a:cxn ang="0">
                  <a:pos x="132" y="344"/>
                </a:cxn>
                <a:cxn ang="0">
                  <a:pos x="118" y="345"/>
                </a:cxn>
                <a:cxn ang="0">
                  <a:pos x="105" y="348"/>
                </a:cxn>
                <a:cxn ang="0">
                  <a:pos x="93" y="345"/>
                </a:cxn>
                <a:cxn ang="0">
                  <a:pos x="88" y="338"/>
                </a:cxn>
                <a:cxn ang="0">
                  <a:pos x="83" y="330"/>
                </a:cxn>
                <a:cxn ang="0">
                  <a:pos x="78" y="317"/>
                </a:cxn>
                <a:cxn ang="0">
                  <a:pos x="78" y="304"/>
                </a:cxn>
                <a:cxn ang="0">
                  <a:pos x="78" y="291"/>
                </a:cxn>
                <a:cxn ang="0">
                  <a:pos x="78" y="276"/>
                </a:cxn>
                <a:cxn ang="0">
                  <a:pos x="75" y="263"/>
                </a:cxn>
                <a:cxn ang="0">
                  <a:pos x="73" y="257"/>
                </a:cxn>
                <a:cxn ang="0">
                  <a:pos x="68" y="252"/>
                </a:cxn>
                <a:cxn ang="0">
                  <a:pos x="61" y="252"/>
                </a:cxn>
                <a:cxn ang="0">
                  <a:pos x="51" y="249"/>
                </a:cxn>
                <a:cxn ang="0">
                  <a:pos x="38" y="249"/>
                </a:cxn>
                <a:cxn ang="0">
                  <a:pos x="22" y="248"/>
                </a:cxn>
                <a:cxn ang="0">
                  <a:pos x="0" y="242"/>
                </a:cxn>
              </a:cxnLst>
              <a:rect l="0" t="0" r="r" b="b"/>
              <a:pathLst>
                <a:path w="655" h="411">
                  <a:moveTo>
                    <a:pt x="654" y="0"/>
                  </a:moveTo>
                  <a:lnTo>
                    <a:pt x="584" y="410"/>
                  </a:lnTo>
                  <a:lnTo>
                    <a:pt x="438" y="372"/>
                  </a:lnTo>
                  <a:lnTo>
                    <a:pt x="438" y="375"/>
                  </a:lnTo>
                  <a:lnTo>
                    <a:pt x="432" y="375"/>
                  </a:lnTo>
                  <a:lnTo>
                    <a:pt x="424" y="376"/>
                  </a:lnTo>
                  <a:lnTo>
                    <a:pt x="411" y="376"/>
                  </a:lnTo>
                  <a:lnTo>
                    <a:pt x="397" y="376"/>
                  </a:lnTo>
                  <a:lnTo>
                    <a:pt x="382" y="376"/>
                  </a:lnTo>
                  <a:lnTo>
                    <a:pt x="365" y="376"/>
                  </a:lnTo>
                  <a:lnTo>
                    <a:pt x="347" y="372"/>
                  </a:lnTo>
                  <a:lnTo>
                    <a:pt x="331" y="369"/>
                  </a:lnTo>
                  <a:lnTo>
                    <a:pt x="313" y="367"/>
                  </a:lnTo>
                  <a:lnTo>
                    <a:pt x="296" y="367"/>
                  </a:lnTo>
                  <a:lnTo>
                    <a:pt x="280" y="364"/>
                  </a:lnTo>
                  <a:lnTo>
                    <a:pt x="262" y="361"/>
                  </a:lnTo>
                  <a:lnTo>
                    <a:pt x="248" y="359"/>
                  </a:lnTo>
                  <a:lnTo>
                    <a:pt x="230" y="356"/>
                  </a:lnTo>
                  <a:lnTo>
                    <a:pt x="216" y="350"/>
                  </a:lnTo>
                  <a:lnTo>
                    <a:pt x="201" y="345"/>
                  </a:lnTo>
                  <a:lnTo>
                    <a:pt x="189" y="344"/>
                  </a:lnTo>
                  <a:lnTo>
                    <a:pt x="176" y="341"/>
                  </a:lnTo>
                  <a:lnTo>
                    <a:pt x="166" y="338"/>
                  </a:lnTo>
                  <a:lnTo>
                    <a:pt x="157" y="338"/>
                  </a:lnTo>
                  <a:lnTo>
                    <a:pt x="144" y="341"/>
                  </a:lnTo>
                  <a:lnTo>
                    <a:pt x="132" y="344"/>
                  </a:lnTo>
                  <a:lnTo>
                    <a:pt x="118" y="345"/>
                  </a:lnTo>
                  <a:lnTo>
                    <a:pt x="105" y="348"/>
                  </a:lnTo>
                  <a:lnTo>
                    <a:pt x="93" y="345"/>
                  </a:lnTo>
                  <a:lnTo>
                    <a:pt x="88" y="338"/>
                  </a:lnTo>
                  <a:lnTo>
                    <a:pt x="83" y="330"/>
                  </a:lnTo>
                  <a:lnTo>
                    <a:pt x="78" y="317"/>
                  </a:lnTo>
                  <a:lnTo>
                    <a:pt x="78" y="304"/>
                  </a:lnTo>
                  <a:lnTo>
                    <a:pt x="78" y="291"/>
                  </a:lnTo>
                  <a:lnTo>
                    <a:pt x="78" y="276"/>
                  </a:lnTo>
                  <a:lnTo>
                    <a:pt x="75" y="263"/>
                  </a:lnTo>
                  <a:lnTo>
                    <a:pt x="73" y="257"/>
                  </a:lnTo>
                  <a:lnTo>
                    <a:pt x="68" y="252"/>
                  </a:lnTo>
                  <a:lnTo>
                    <a:pt x="61" y="252"/>
                  </a:lnTo>
                  <a:lnTo>
                    <a:pt x="51" y="249"/>
                  </a:lnTo>
                  <a:lnTo>
                    <a:pt x="38" y="249"/>
                  </a:lnTo>
                  <a:lnTo>
                    <a:pt x="22" y="248"/>
                  </a:lnTo>
                  <a:lnTo>
                    <a:pt x="0" y="242"/>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19" name="Freeform 59"/>
            <p:cNvSpPr>
              <a:spLocks/>
            </p:cNvSpPr>
            <p:nvPr/>
          </p:nvSpPr>
          <p:spPr bwMode="auto">
            <a:xfrm>
              <a:off x="860" y="1032"/>
              <a:ext cx="153" cy="551"/>
            </a:xfrm>
            <a:custGeom>
              <a:avLst/>
              <a:gdLst/>
              <a:ahLst/>
              <a:cxnLst>
                <a:cxn ang="0">
                  <a:pos x="123" y="0"/>
                </a:cxn>
                <a:cxn ang="0">
                  <a:pos x="142" y="45"/>
                </a:cxn>
                <a:cxn ang="0">
                  <a:pos x="144" y="45"/>
                </a:cxn>
                <a:cxn ang="0">
                  <a:pos x="147" y="47"/>
                </a:cxn>
                <a:cxn ang="0">
                  <a:pos x="149" y="50"/>
                </a:cxn>
                <a:cxn ang="0">
                  <a:pos x="152" y="55"/>
                </a:cxn>
                <a:cxn ang="0">
                  <a:pos x="152" y="64"/>
                </a:cxn>
                <a:cxn ang="0">
                  <a:pos x="149" y="70"/>
                </a:cxn>
                <a:cxn ang="0">
                  <a:pos x="142" y="81"/>
                </a:cxn>
                <a:cxn ang="0">
                  <a:pos x="134" y="95"/>
                </a:cxn>
                <a:cxn ang="0">
                  <a:pos x="126" y="104"/>
                </a:cxn>
                <a:cxn ang="0">
                  <a:pos x="118" y="118"/>
                </a:cxn>
                <a:cxn ang="0">
                  <a:pos x="110" y="128"/>
                </a:cxn>
                <a:cxn ang="0">
                  <a:pos x="100" y="138"/>
                </a:cxn>
                <a:cxn ang="0">
                  <a:pos x="93" y="151"/>
                </a:cxn>
                <a:cxn ang="0">
                  <a:pos x="86" y="161"/>
                </a:cxn>
                <a:cxn ang="0">
                  <a:pos x="80" y="174"/>
                </a:cxn>
                <a:cxn ang="0">
                  <a:pos x="75" y="185"/>
                </a:cxn>
                <a:cxn ang="0">
                  <a:pos x="70" y="197"/>
                </a:cxn>
                <a:cxn ang="0">
                  <a:pos x="65" y="208"/>
                </a:cxn>
                <a:cxn ang="0">
                  <a:pos x="63" y="219"/>
                </a:cxn>
                <a:cxn ang="0">
                  <a:pos x="63" y="226"/>
                </a:cxn>
                <a:cxn ang="0">
                  <a:pos x="63" y="234"/>
                </a:cxn>
                <a:cxn ang="0">
                  <a:pos x="65" y="242"/>
                </a:cxn>
                <a:cxn ang="0">
                  <a:pos x="70" y="250"/>
                </a:cxn>
                <a:cxn ang="0">
                  <a:pos x="75" y="255"/>
                </a:cxn>
                <a:cxn ang="0">
                  <a:pos x="78" y="257"/>
                </a:cxn>
                <a:cxn ang="0">
                  <a:pos x="80" y="259"/>
                </a:cxn>
                <a:cxn ang="0">
                  <a:pos x="78" y="262"/>
                </a:cxn>
                <a:cxn ang="0">
                  <a:pos x="78" y="265"/>
                </a:cxn>
                <a:cxn ang="0">
                  <a:pos x="75" y="270"/>
                </a:cxn>
                <a:cxn ang="0">
                  <a:pos x="70" y="278"/>
                </a:cxn>
                <a:cxn ang="0">
                  <a:pos x="65" y="289"/>
                </a:cxn>
                <a:cxn ang="0">
                  <a:pos x="61" y="299"/>
                </a:cxn>
                <a:cxn ang="0">
                  <a:pos x="56" y="307"/>
                </a:cxn>
                <a:cxn ang="0">
                  <a:pos x="51" y="315"/>
                </a:cxn>
                <a:cxn ang="0">
                  <a:pos x="49" y="318"/>
                </a:cxn>
                <a:cxn ang="0">
                  <a:pos x="49" y="322"/>
                </a:cxn>
                <a:cxn ang="0">
                  <a:pos x="46" y="324"/>
                </a:cxn>
                <a:cxn ang="0">
                  <a:pos x="0" y="550"/>
                </a:cxn>
              </a:cxnLst>
              <a:rect l="0" t="0" r="r" b="b"/>
              <a:pathLst>
                <a:path w="153" h="551">
                  <a:moveTo>
                    <a:pt x="123" y="0"/>
                  </a:moveTo>
                  <a:lnTo>
                    <a:pt x="142" y="45"/>
                  </a:lnTo>
                  <a:lnTo>
                    <a:pt x="144" y="45"/>
                  </a:lnTo>
                  <a:lnTo>
                    <a:pt x="147" y="47"/>
                  </a:lnTo>
                  <a:lnTo>
                    <a:pt x="149" y="50"/>
                  </a:lnTo>
                  <a:lnTo>
                    <a:pt x="152" y="55"/>
                  </a:lnTo>
                  <a:lnTo>
                    <a:pt x="152" y="64"/>
                  </a:lnTo>
                  <a:lnTo>
                    <a:pt x="149" y="70"/>
                  </a:lnTo>
                  <a:lnTo>
                    <a:pt x="142" y="81"/>
                  </a:lnTo>
                  <a:lnTo>
                    <a:pt x="134" y="95"/>
                  </a:lnTo>
                  <a:lnTo>
                    <a:pt x="126" y="104"/>
                  </a:lnTo>
                  <a:lnTo>
                    <a:pt x="118" y="118"/>
                  </a:lnTo>
                  <a:lnTo>
                    <a:pt x="110" y="128"/>
                  </a:lnTo>
                  <a:lnTo>
                    <a:pt x="100" y="138"/>
                  </a:lnTo>
                  <a:lnTo>
                    <a:pt x="93" y="151"/>
                  </a:lnTo>
                  <a:lnTo>
                    <a:pt x="86" y="161"/>
                  </a:lnTo>
                  <a:lnTo>
                    <a:pt x="80" y="174"/>
                  </a:lnTo>
                  <a:lnTo>
                    <a:pt x="75" y="185"/>
                  </a:lnTo>
                  <a:lnTo>
                    <a:pt x="70" y="197"/>
                  </a:lnTo>
                  <a:lnTo>
                    <a:pt x="65" y="208"/>
                  </a:lnTo>
                  <a:lnTo>
                    <a:pt x="63" y="219"/>
                  </a:lnTo>
                  <a:lnTo>
                    <a:pt x="63" y="226"/>
                  </a:lnTo>
                  <a:lnTo>
                    <a:pt x="63" y="234"/>
                  </a:lnTo>
                  <a:lnTo>
                    <a:pt x="65" y="242"/>
                  </a:lnTo>
                  <a:lnTo>
                    <a:pt x="70" y="250"/>
                  </a:lnTo>
                  <a:lnTo>
                    <a:pt x="75" y="255"/>
                  </a:lnTo>
                  <a:lnTo>
                    <a:pt x="78" y="257"/>
                  </a:lnTo>
                  <a:lnTo>
                    <a:pt x="80" y="259"/>
                  </a:lnTo>
                  <a:lnTo>
                    <a:pt x="78" y="262"/>
                  </a:lnTo>
                  <a:lnTo>
                    <a:pt x="78" y="265"/>
                  </a:lnTo>
                  <a:lnTo>
                    <a:pt x="75" y="270"/>
                  </a:lnTo>
                  <a:lnTo>
                    <a:pt x="70" y="278"/>
                  </a:lnTo>
                  <a:lnTo>
                    <a:pt x="65" y="289"/>
                  </a:lnTo>
                  <a:lnTo>
                    <a:pt x="61" y="299"/>
                  </a:lnTo>
                  <a:lnTo>
                    <a:pt x="56" y="307"/>
                  </a:lnTo>
                  <a:lnTo>
                    <a:pt x="51" y="315"/>
                  </a:lnTo>
                  <a:lnTo>
                    <a:pt x="49" y="318"/>
                  </a:lnTo>
                  <a:lnTo>
                    <a:pt x="49" y="322"/>
                  </a:lnTo>
                  <a:lnTo>
                    <a:pt x="46" y="324"/>
                  </a:lnTo>
                  <a:lnTo>
                    <a:pt x="0" y="550"/>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20" name="Freeform 60"/>
            <p:cNvSpPr>
              <a:spLocks/>
            </p:cNvSpPr>
            <p:nvPr/>
          </p:nvSpPr>
          <p:spPr bwMode="auto">
            <a:xfrm>
              <a:off x="1130" y="648"/>
              <a:ext cx="353" cy="706"/>
            </a:xfrm>
            <a:custGeom>
              <a:avLst/>
              <a:gdLst/>
              <a:ahLst/>
              <a:cxnLst>
                <a:cxn ang="0">
                  <a:pos x="0" y="175"/>
                </a:cxn>
                <a:cxn ang="0">
                  <a:pos x="5" y="177"/>
                </a:cxn>
                <a:cxn ang="0">
                  <a:pos x="9" y="185"/>
                </a:cxn>
                <a:cxn ang="0">
                  <a:pos x="14" y="198"/>
                </a:cxn>
                <a:cxn ang="0">
                  <a:pos x="14" y="217"/>
                </a:cxn>
                <a:cxn ang="0">
                  <a:pos x="14" y="231"/>
                </a:cxn>
                <a:cxn ang="0">
                  <a:pos x="14" y="248"/>
                </a:cxn>
                <a:cxn ang="0">
                  <a:pos x="11" y="260"/>
                </a:cxn>
                <a:cxn ang="0">
                  <a:pos x="14" y="276"/>
                </a:cxn>
                <a:cxn ang="0">
                  <a:pos x="17" y="281"/>
                </a:cxn>
                <a:cxn ang="0">
                  <a:pos x="27" y="281"/>
                </a:cxn>
                <a:cxn ang="0">
                  <a:pos x="37" y="288"/>
                </a:cxn>
                <a:cxn ang="0">
                  <a:pos x="70" y="325"/>
                </a:cxn>
                <a:cxn ang="0">
                  <a:pos x="99" y="349"/>
                </a:cxn>
                <a:cxn ang="0">
                  <a:pos x="105" y="356"/>
                </a:cxn>
                <a:cxn ang="0">
                  <a:pos x="85" y="401"/>
                </a:cxn>
                <a:cxn ang="0">
                  <a:pos x="70" y="455"/>
                </a:cxn>
                <a:cxn ang="0">
                  <a:pos x="64" y="491"/>
                </a:cxn>
                <a:cxn ang="0">
                  <a:pos x="64" y="505"/>
                </a:cxn>
                <a:cxn ang="0">
                  <a:pos x="70" y="510"/>
                </a:cxn>
                <a:cxn ang="0">
                  <a:pos x="102" y="499"/>
                </a:cxn>
                <a:cxn ang="0">
                  <a:pos x="115" y="494"/>
                </a:cxn>
                <a:cxn ang="0">
                  <a:pos x="122" y="499"/>
                </a:cxn>
                <a:cxn ang="0">
                  <a:pos x="128" y="510"/>
                </a:cxn>
                <a:cxn ang="0">
                  <a:pos x="128" y="528"/>
                </a:cxn>
                <a:cxn ang="0">
                  <a:pos x="129" y="553"/>
                </a:cxn>
                <a:cxn ang="0">
                  <a:pos x="134" y="570"/>
                </a:cxn>
                <a:cxn ang="0">
                  <a:pos x="136" y="582"/>
                </a:cxn>
                <a:cxn ang="0">
                  <a:pos x="144" y="613"/>
                </a:cxn>
                <a:cxn ang="0">
                  <a:pos x="144" y="647"/>
                </a:cxn>
                <a:cxn ang="0">
                  <a:pos x="139" y="668"/>
                </a:cxn>
                <a:cxn ang="0">
                  <a:pos x="142" y="675"/>
                </a:cxn>
                <a:cxn ang="0">
                  <a:pos x="152" y="678"/>
                </a:cxn>
                <a:cxn ang="0">
                  <a:pos x="193" y="681"/>
                </a:cxn>
                <a:cxn ang="0">
                  <a:pos x="245" y="681"/>
                </a:cxn>
                <a:cxn ang="0">
                  <a:pos x="277" y="686"/>
                </a:cxn>
                <a:cxn ang="0">
                  <a:pos x="293" y="689"/>
                </a:cxn>
                <a:cxn ang="0">
                  <a:pos x="304" y="678"/>
                </a:cxn>
                <a:cxn ang="0">
                  <a:pos x="315" y="663"/>
                </a:cxn>
                <a:cxn ang="0">
                  <a:pos x="325" y="660"/>
                </a:cxn>
                <a:cxn ang="0">
                  <a:pos x="333" y="668"/>
                </a:cxn>
                <a:cxn ang="0">
                  <a:pos x="338" y="683"/>
                </a:cxn>
                <a:cxn ang="0">
                  <a:pos x="342" y="697"/>
                </a:cxn>
                <a:cxn ang="0">
                  <a:pos x="347" y="705"/>
                </a:cxn>
                <a:cxn ang="0">
                  <a:pos x="352" y="705"/>
                </a:cxn>
              </a:cxnLst>
              <a:rect l="0" t="0" r="r" b="b"/>
              <a:pathLst>
                <a:path w="353" h="706">
                  <a:moveTo>
                    <a:pt x="27" y="0"/>
                  </a:moveTo>
                  <a:lnTo>
                    <a:pt x="0" y="175"/>
                  </a:lnTo>
                  <a:lnTo>
                    <a:pt x="3" y="175"/>
                  </a:lnTo>
                  <a:lnTo>
                    <a:pt x="5" y="177"/>
                  </a:lnTo>
                  <a:lnTo>
                    <a:pt x="6" y="183"/>
                  </a:lnTo>
                  <a:lnTo>
                    <a:pt x="9" y="185"/>
                  </a:lnTo>
                  <a:lnTo>
                    <a:pt x="11" y="189"/>
                  </a:lnTo>
                  <a:lnTo>
                    <a:pt x="14" y="198"/>
                  </a:lnTo>
                  <a:lnTo>
                    <a:pt x="14" y="206"/>
                  </a:lnTo>
                  <a:lnTo>
                    <a:pt x="14" y="217"/>
                  </a:lnTo>
                  <a:lnTo>
                    <a:pt x="14" y="223"/>
                  </a:lnTo>
                  <a:lnTo>
                    <a:pt x="14" y="231"/>
                  </a:lnTo>
                  <a:lnTo>
                    <a:pt x="14" y="240"/>
                  </a:lnTo>
                  <a:lnTo>
                    <a:pt x="14" y="248"/>
                  </a:lnTo>
                  <a:lnTo>
                    <a:pt x="14" y="253"/>
                  </a:lnTo>
                  <a:lnTo>
                    <a:pt x="11" y="260"/>
                  </a:lnTo>
                  <a:lnTo>
                    <a:pt x="11" y="268"/>
                  </a:lnTo>
                  <a:lnTo>
                    <a:pt x="14" y="276"/>
                  </a:lnTo>
                  <a:lnTo>
                    <a:pt x="14" y="279"/>
                  </a:lnTo>
                  <a:lnTo>
                    <a:pt x="17" y="281"/>
                  </a:lnTo>
                  <a:lnTo>
                    <a:pt x="22" y="281"/>
                  </a:lnTo>
                  <a:lnTo>
                    <a:pt x="27" y="281"/>
                  </a:lnTo>
                  <a:lnTo>
                    <a:pt x="32" y="284"/>
                  </a:lnTo>
                  <a:lnTo>
                    <a:pt x="37" y="288"/>
                  </a:lnTo>
                  <a:lnTo>
                    <a:pt x="43" y="296"/>
                  </a:lnTo>
                  <a:lnTo>
                    <a:pt x="70" y="325"/>
                  </a:lnTo>
                  <a:lnTo>
                    <a:pt x="88" y="344"/>
                  </a:lnTo>
                  <a:lnTo>
                    <a:pt x="99" y="349"/>
                  </a:lnTo>
                  <a:lnTo>
                    <a:pt x="107" y="349"/>
                  </a:lnTo>
                  <a:lnTo>
                    <a:pt x="105" y="356"/>
                  </a:lnTo>
                  <a:lnTo>
                    <a:pt x="97" y="372"/>
                  </a:lnTo>
                  <a:lnTo>
                    <a:pt x="85" y="401"/>
                  </a:lnTo>
                  <a:lnTo>
                    <a:pt x="78" y="429"/>
                  </a:lnTo>
                  <a:lnTo>
                    <a:pt x="70" y="455"/>
                  </a:lnTo>
                  <a:lnTo>
                    <a:pt x="66" y="476"/>
                  </a:lnTo>
                  <a:lnTo>
                    <a:pt x="64" y="491"/>
                  </a:lnTo>
                  <a:lnTo>
                    <a:pt x="64" y="499"/>
                  </a:lnTo>
                  <a:lnTo>
                    <a:pt x="64" y="505"/>
                  </a:lnTo>
                  <a:lnTo>
                    <a:pt x="66" y="507"/>
                  </a:lnTo>
                  <a:lnTo>
                    <a:pt x="70" y="510"/>
                  </a:lnTo>
                  <a:lnTo>
                    <a:pt x="83" y="507"/>
                  </a:lnTo>
                  <a:lnTo>
                    <a:pt x="102" y="499"/>
                  </a:lnTo>
                  <a:lnTo>
                    <a:pt x="110" y="497"/>
                  </a:lnTo>
                  <a:lnTo>
                    <a:pt x="115" y="494"/>
                  </a:lnTo>
                  <a:lnTo>
                    <a:pt x="120" y="494"/>
                  </a:lnTo>
                  <a:lnTo>
                    <a:pt x="122" y="499"/>
                  </a:lnTo>
                  <a:lnTo>
                    <a:pt x="125" y="502"/>
                  </a:lnTo>
                  <a:lnTo>
                    <a:pt x="128" y="510"/>
                  </a:lnTo>
                  <a:lnTo>
                    <a:pt x="128" y="517"/>
                  </a:lnTo>
                  <a:lnTo>
                    <a:pt x="128" y="528"/>
                  </a:lnTo>
                  <a:lnTo>
                    <a:pt x="129" y="544"/>
                  </a:lnTo>
                  <a:lnTo>
                    <a:pt x="129" y="553"/>
                  </a:lnTo>
                  <a:lnTo>
                    <a:pt x="131" y="562"/>
                  </a:lnTo>
                  <a:lnTo>
                    <a:pt x="134" y="570"/>
                  </a:lnTo>
                  <a:lnTo>
                    <a:pt x="134" y="575"/>
                  </a:lnTo>
                  <a:lnTo>
                    <a:pt x="136" y="582"/>
                  </a:lnTo>
                  <a:lnTo>
                    <a:pt x="139" y="595"/>
                  </a:lnTo>
                  <a:lnTo>
                    <a:pt x="144" y="613"/>
                  </a:lnTo>
                  <a:lnTo>
                    <a:pt x="144" y="632"/>
                  </a:lnTo>
                  <a:lnTo>
                    <a:pt x="144" y="647"/>
                  </a:lnTo>
                  <a:lnTo>
                    <a:pt x="142" y="660"/>
                  </a:lnTo>
                  <a:lnTo>
                    <a:pt x="139" y="668"/>
                  </a:lnTo>
                  <a:lnTo>
                    <a:pt x="142" y="674"/>
                  </a:lnTo>
                  <a:lnTo>
                    <a:pt x="142" y="675"/>
                  </a:lnTo>
                  <a:lnTo>
                    <a:pt x="147" y="678"/>
                  </a:lnTo>
                  <a:lnTo>
                    <a:pt x="152" y="678"/>
                  </a:lnTo>
                  <a:lnTo>
                    <a:pt x="166" y="681"/>
                  </a:lnTo>
                  <a:lnTo>
                    <a:pt x="193" y="681"/>
                  </a:lnTo>
                  <a:lnTo>
                    <a:pt x="222" y="678"/>
                  </a:lnTo>
                  <a:lnTo>
                    <a:pt x="245" y="681"/>
                  </a:lnTo>
                  <a:lnTo>
                    <a:pt x="261" y="683"/>
                  </a:lnTo>
                  <a:lnTo>
                    <a:pt x="277" y="686"/>
                  </a:lnTo>
                  <a:lnTo>
                    <a:pt x="286" y="689"/>
                  </a:lnTo>
                  <a:lnTo>
                    <a:pt x="293" y="689"/>
                  </a:lnTo>
                  <a:lnTo>
                    <a:pt x="298" y="686"/>
                  </a:lnTo>
                  <a:lnTo>
                    <a:pt x="304" y="678"/>
                  </a:lnTo>
                  <a:lnTo>
                    <a:pt x="310" y="668"/>
                  </a:lnTo>
                  <a:lnTo>
                    <a:pt x="315" y="663"/>
                  </a:lnTo>
                  <a:lnTo>
                    <a:pt x="320" y="660"/>
                  </a:lnTo>
                  <a:lnTo>
                    <a:pt x="325" y="660"/>
                  </a:lnTo>
                  <a:lnTo>
                    <a:pt x="328" y="663"/>
                  </a:lnTo>
                  <a:lnTo>
                    <a:pt x="333" y="668"/>
                  </a:lnTo>
                  <a:lnTo>
                    <a:pt x="335" y="674"/>
                  </a:lnTo>
                  <a:lnTo>
                    <a:pt x="338" y="683"/>
                  </a:lnTo>
                  <a:lnTo>
                    <a:pt x="341" y="691"/>
                  </a:lnTo>
                  <a:lnTo>
                    <a:pt x="342" y="697"/>
                  </a:lnTo>
                  <a:lnTo>
                    <a:pt x="344" y="702"/>
                  </a:lnTo>
                  <a:lnTo>
                    <a:pt x="347" y="705"/>
                  </a:lnTo>
                  <a:lnTo>
                    <a:pt x="349" y="705"/>
                  </a:lnTo>
                  <a:lnTo>
                    <a:pt x="352" y="705"/>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21" name="Freeform 61"/>
            <p:cNvSpPr>
              <a:spLocks/>
            </p:cNvSpPr>
            <p:nvPr/>
          </p:nvSpPr>
          <p:spPr bwMode="auto">
            <a:xfrm>
              <a:off x="2766" y="830"/>
              <a:ext cx="386" cy="2720"/>
            </a:xfrm>
            <a:custGeom>
              <a:avLst/>
              <a:gdLst/>
              <a:ahLst/>
              <a:cxnLst>
                <a:cxn ang="0">
                  <a:pos x="5" y="7"/>
                </a:cxn>
                <a:cxn ang="0">
                  <a:pos x="5" y="41"/>
                </a:cxn>
                <a:cxn ang="0">
                  <a:pos x="0" y="91"/>
                </a:cxn>
                <a:cxn ang="0">
                  <a:pos x="3" y="133"/>
                </a:cxn>
                <a:cxn ang="0">
                  <a:pos x="12" y="173"/>
                </a:cxn>
                <a:cxn ang="0">
                  <a:pos x="17" y="215"/>
                </a:cxn>
                <a:cxn ang="0">
                  <a:pos x="17" y="249"/>
                </a:cxn>
                <a:cxn ang="0">
                  <a:pos x="27" y="300"/>
                </a:cxn>
                <a:cxn ang="0">
                  <a:pos x="41" y="459"/>
                </a:cxn>
                <a:cxn ang="0">
                  <a:pos x="37" y="467"/>
                </a:cxn>
                <a:cxn ang="0">
                  <a:pos x="19" y="486"/>
                </a:cxn>
                <a:cxn ang="0">
                  <a:pos x="12" y="495"/>
                </a:cxn>
                <a:cxn ang="0">
                  <a:pos x="24" y="506"/>
                </a:cxn>
                <a:cxn ang="0">
                  <a:pos x="43" y="522"/>
                </a:cxn>
                <a:cxn ang="0">
                  <a:pos x="49" y="532"/>
                </a:cxn>
                <a:cxn ang="0">
                  <a:pos x="49" y="924"/>
                </a:cxn>
                <a:cxn ang="0">
                  <a:pos x="54" y="944"/>
                </a:cxn>
                <a:cxn ang="0">
                  <a:pos x="67" y="975"/>
                </a:cxn>
                <a:cxn ang="0">
                  <a:pos x="86" y="1005"/>
                </a:cxn>
                <a:cxn ang="0">
                  <a:pos x="96" y="1033"/>
                </a:cxn>
                <a:cxn ang="0">
                  <a:pos x="101" y="1056"/>
                </a:cxn>
                <a:cxn ang="0">
                  <a:pos x="105" y="1077"/>
                </a:cxn>
                <a:cxn ang="0">
                  <a:pos x="113" y="1098"/>
                </a:cxn>
                <a:cxn ang="0">
                  <a:pos x="115" y="1135"/>
                </a:cxn>
                <a:cxn ang="0">
                  <a:pos x="118" y="1173"/>
                </a:cxn>
                <a:cxn ang="0">
                  <a:pos x="133" y="1209"/>
                </a:cxn>
                <a:cxn ang="0">
                  <a:pos x="164" y="1246"/>
                </a:cxn>
                <a:cxn ang="0">
                  <a:pos x="206" y="1265"/>
                </a:cxn>
                <a:cxn ang="0">
                  <a:pos x="216" y="1285"/>
                </a:cxn>
                <a:cxn ang="0">
                  <a:pos x="206" y="1316"/>
                </a:cxn>
                <a:cxn ang="0">
                  <a:pos x="203" y="1339"/>
                </a:cxn>
                <a:cxn ang="0">
                  <a:pos x="219" y="1355"/>
                </a:cxn>
                <a:cxn ang="0">
                  <a:pos x="240" y="1384"/>
                </a:cxn>
                <a:cxn ang="0">
                  <a:pos x="248" y="1740"/>
                </a:cxn>
                <a:cxn ang="0">
                  <a:pos x="318" y="2160"/>
                </a:cxn>
                <a:cxn ang="0">
                  <a:pos x="324" y="2373"/>
                </a:cxn>
                <a:cxn ang="0">
                  <a:pos x="334" y="2386"/>
                </a:cxn>
                <a:cxn ang="0">
                  <a:pos x="342" y="2415"/>
                </a:cxn>
                <a:cxn ang="0">
                  <a:pos x="339" y="2428"/>
                </a:cxn>
                <a:cxn ang="0">
                  <a:pos x="344" y="2448"/>
                </a:cxn>
                <a:cxn ang="0">
                  <a:pos x="368" y="2497"/>
                </a:cxn>
                <a:cxn ang="0">
                  <a:pos x="382" y="2544"/>
                </a:cxn>
                <a:cxn ang="0">
                  <a:pos x="376" y="2589"/>
                </a:cxn>
                <a:cxn ang="0">
                  <a:pos x="353" y="2655"/>
                </a:cxn>
                <a:cxn ang="0">
                  <a:pos x="348" y="2705"/>
                </a:cxn>
              </a:cxnLst>
              <a:rect l="0" t="0" r="r" b="b"/>
              <a:pathLst>
                <a:path w="386" h="2720">
                  <a:moveTo>
                    <a:pt x="5" y="0"/>
                  </a:moveTo>
                  <a:lnTo>
                    <a:pt x="5" y="3"/>
                  </a:lnTo>
                  <a:lnTo>
                    <a:pt x="5" y="7"/>
                  </a:lnTo>
                  <a:lnTo>
                    <a:pt x="5" y="15"/>
                  </a:lnTo>
                  <a:lnTo>
                    <a:pt x="5" y="28"/>
                  </a:lnTo>
                  <a:lnTo>
                    <a:pt x="5" y="41"/>
                  </a:lnTo>
                  <a:lnTo>
                    <a:pt x="5" y="57"/>
                  </a:lnTo>
                  <a:lnTo>
                    <a:pt x="3" y="74"/>
                  </a:lnTo>
                  <a:lnTo>
                    <a:pt x="0" y="91"/>
                  </a:lnTo>
                  <a:lnTo>
                    <a:pt x="0" y="106"/>
                  </a:lnTo>
                  <a:lnTo>
                    <a:pt x="0" y="119"/>
                  </a:lnTo>
                  <a:lnTo>
                    <a:pt x="3" y="133"/>
                  </a:lnTo>
                  <a:lnTo>
                    <a:pt x="5" y="145"/>
                  </a:lnTo>
                  <a:lnTo>
                    <a:pt x="10" y="161"/>
                  </a:lnTo>
                  <a:lnTo>
                    <a:pt x="12" y="173"/>
                  </a:lnTo>
                  <a:lnTo>
                    <a:pt x="14" y="189"/>
                  </a:lnTo>
                  <a:lnTo>
                    <a:pt x="14" y="204"/>
                  </a:lnTo>
                  <a:lnTo>
                    <a:pt x="17" y="215"/>
                  </a:lnTo>
                  <a:lnTo>
                    <a:pt x="17" y="226"/>
                  </a:lnTo>
                  <a:lnTo>
                    <a:pt x="17" y="235"/>
                  </a:lnTo>
                  <a:lnTo>
                    <a:pt x="17" y="249"/>
                  </a:lnTo>
                  <a:lnTo>
                    <a:pt x="19" y="265"/>
                  </a:lnTo>
                  <a:lnTo>
                    <a:pt x="22" y="283"/>
                  </a:lnTo>
                  <a:lnTo>
                    <a:pt x="27" y="300"/>
                  </a:lnTo>
                  <a:lnTo>
                    <a:pt x="32" y="325"/>
                  </a:lnTo>
                  <a:lnTo>
                    <a:pt x="41" y="457"/>
                  </a:lnTo>
                  <a:lnTo>
                    <a:pt x="41" y="459"/>
                  </a:lnTo>
                  <a:lnTo>
                    <a:pt x="41" y="461"/>
                  </a:lnTo>
                  <a:lnTo>
                    <a:pt x="40" y="464"/>
                  </a:lnTo>
                  <a:lnTo>
                    <a:pt x="37" y="467"/>
                  </a:lnTo>
                  <a:lnTo>
                    <a:pt x="32" y="472"/>
                  </a:lnTo>
                  <a:lnTo>
                    <a:pt x="27" y="478"/>
                  </a:lnTo>
                  <a:lnTo>
                    <a:pt x="19" y="486"/>
                  </a:lnTo>
                  <a:lnTo>
                    <a:pt x="14" y="488"/>
                  </a:lnTo>
                  <a:lnTo>
                    <a:pt x="12" y="492"/>
                  </a:lnTo>
                  <a:lnTo>
                    <a:pt x="12" y="495"/>
                  </a:lnTo>
                  <a:lnTo>
                    <a:pt x="14" y="498"/>
                  </a:lnTo>
                  <a:lnTo>
                    <a:pt x="19" y="501"/>
                  </a:lnTo>
                  <a:lnTo>
                    <a:pt x="24" y="506"/>
                  </a:lnTo>
                  <a:lnTo>
                    <a:pt x="32" y="511"/>
                  </a:lnTo>
                  <a:lnTo>
                    <a:pt x="40" y="517"/>
                  </a:lnTo>
                  <a:lnTo>
                    <a:pt x="43" y="522"/>
                  </a:lnTo>
                  <a:lnTo>
                    <a:pt x="46" y="526"/>
                  </a:lnTo>
                  <a:lnTo>
                    <a:pt x="49" y="529"/>
                  </a:lnTo>
                  <a:lnTo>
                    <a:pt x="49" y="532"/>
                  </a:lnTo>
                  <a:lnTo>
                    <a:pt x="46" y="532"/>
                  </a:lnTo>
                  <a:lnTo>
                    <a:pt x="49" y="921"/>
                  </a:lnTo>
                  <a:lnTo>
                    <a:pt x="49" y="924"/>
                  </a:lnTo>
                  <a:lnTo>
                    <a:pt x="49" y="927"/>
                  </a:lnTo>
                  <a:lnTo>
                    <a:pt x="51" y="935"/>
                  </a:lnTo>
                  <a:lnTo>
                    <a:pt x="54" y="944"/>
                  </a:lnTo>
                  <a:lnTo>
                    <a:pt x="56" y="955"/>
                  </a:lnTo>
                  <a:lnTo>
                    <a:pt x="61" y="966"/>
                  </a:lnTo>
                  <a:lnTo>
                    <a:pt x="67" y="975"/>
                  </a:lnTo>
                  <a:lnTo>
                    <a:pt x="73" y="986"/>
                  </a:lnTo>
                  <a:lnTo>
                    <a:pt x="81" y="997"/>
                  </a:lnTo>
                  <a:lnTo>
                    <a:pt x="86" y="1005"/>
                  </a:lnTo>
                  <a:lnTo>
                    <a:pt x="91" y="1015"/>
                  </a:lnTo>
                  <a:lnTo>
                    <a:pt x="93" y="1023"/>
                  </a:lnTo>
                  <a:lnTo>
                    <a:pt x="96" y="1033"/>
                  </a:lnTo>
                  <a:lnTo>
                    <a:pt x="96" y="1040"/>
                  </a:lnTo>
                  <a:lnTo>
                    <a:pt x="98" y="1048"/>
                  </a:lnTo>
                  <a:lnTo>
                    <a:pt x="101" y="1056"/>
                  </a:lnTo>
                  <a:lnTo>
                    <a:pt x="101" y="1065"/>
                  </a:lnTo>
                  <a:lnTo>
                    <a:pt x="102" y="1073"/>
                  </a:lnTo>
                  <a:lnTo>
                    <a:pt x="105" y="1077"/>
                  </a:lnTo>
                  <a:lnTo>
                    <a:pt x="107" y="1082"/>
                  </a:lnTo>
                  <a:lnTo>
                    <a:pt x="110" y="1090"/>
                  </a:lnTo>
                  <a:lnTo>
                    <a:pt x="113" y="1098"/>
                  </a:lnTo>
                  <a:lnTo>
                    <a:pt x="115" y="1108"/>
                  </a:lnTo>
                  <a:lnTo>
                    <a:pt x="115" y="1121"/>
                  </a:lnTo>
                  <a:lnTo>
                    <a:pt x="115" y="1135"/>
                  </a:lnTo>
                  <a:lnTo>
                    <a:pt x="115" y="1147"/>
                  </a:lnTo>
                  <a:lnTo>
                    <a:pt x="115" y="1161"/>
                  </a:lnTo>
                  <a:lnTo>
                    <a:pt x="118" y="1173"/>
                  </a:lnTo>
                  <a:lnTo>
                    <a:pt x="120" y="1186"/>
                  </a:lnTo>
                  <a:lnTo>
                    <a:pt x="125" y="1197"/>
                  </a:lnTo>
                  <a:lnTo>
                    <a:pt x="133" y="1209"/>
                  </a:lnTo>
                  <a:lnTo>
                    <a:pt x="139" y="1226"/>
                  </a:lnTo>
                  <a:lnTo>
                    <a:pt x="152" y="1235"/>
                  </a:lnTo>
                  <a:lnTo>
                    <a:pt x="164" y="1246"/>
                  </a:lnTo>
                  <a:lnTo>
                    <a:pt x="179" y="1251"/>
                  </a:lnTo>
                  <a:lnTo>
                    <a:pt x="193" y="1259"/>
                  </a:lnTo>
                  <a:lnTo>
                    <a:pt x="206" y="1265"/>
                  </a:lnTo>
                  <a:lnTo>
                    <a:pt x="214" y="1272"/>
                  </a:lnTo>
                  <a:lnTo>
                    <a:pt x="216" y="1277"/>
                  </a:lnTo>
                  <a:lnTo>
                    <a:pt x="216" y="1285"/>
                  </a:lnTo>
                  <a:lnTo>
                    <a:pt x="216" y="1293"/>
                  </a:lnTo>
                  <a:lnTo>
                    <a:pt x="211" y="1300"/>
                  </a:lnTo>
                  <a:lnTo>
                    <a:pt x="206" y="1316"/>
                  </a:lnTo>
                  <a:lnTo>
                    <a:pt x="201" y="1327"/>
                  </a:lnTo>
                  <a:lnTo>
                    <a:pt x="201" y="1334"/>
                  </a:lnTo>
                  <a:lnTo>
                    <a:pt x="203" y="1339"/>
                  </a:lnTo>
                  <a:lnTo>
                    <a:pt x="206" y="1342"/>
                  </a:lnTo>
                  <a:lnTo>
                    <a:pt x="211" y="1347"/>
                  </a:lnTo>
                  <a:lnTo>
                    <a:pt x="219" y="1355"/>
                  </a:lnTo>
                  <a:lnTo>
                    <a:pt x="228" y="1365"/>
                  </a:lnTo>
                  <a:lnTo>
                    <a:pt x="235" y="1376"/>
                  </a:lnTo>
                  <a:lnTo>
                    <a:pt x="240" y="1384"/>
                  </a:lnTo>
                  <a:lnTo>
                    <a:pt x="246" y="1389"/>
                  </a:lnTo>
                  <a:lnTo>
                    <a:pt x="248" y="1392"/>
                  </a:lnTo>
                  <a:lnTo>
                    <a:pt x="248" y="1740"/>
                  </a:lnTo>
                  <a:lnTo>
                    <a:pt x="267" y="1906"/>
                  </a:lnTo>
                  <a:lnTo>
                    <a:pt x="267" y="2160"/>
                  </a:lnTo>
                  <a:lnTo>
                    <a:pt x="318" y="2160"/>
                  </a:lnTo>
                  <a:lnTo>
                    <a:pt x="318" y="2370"/>
                  </a:lnTo>
                  <a:lnTo>
                    <a:pt x="321" y="2373"/>
                  </a:lnTo>
                  <a:lnTo>
                    <a:pt x="324" y="2373"/>
                  </a:lnTo>
                  <a:lnTo>
                    <a:pt x="329" y="2375"/>
                  </a:lnTo>
                  <a:lnTo>
                    <a:pt x="331" y="2378"/>
                  </a:lnTo>
                  <a:lnTo>
                    <a:pt x="334" y="2386"/>
                  </a:lnTo>
                  <a:lnTo>
                    <a:pt x="339" y="2394"/>
                  </a:lnTo>
                  <a:lnTo>
                    <a:pt x="342" y="2404"/>
                  </a:lnTo>
                  <a:lnTo>
                    <a:pt x="342" y="2415"/>
                  </a:lnTo>
                  <a:lnTo>
                    <a:pt x="342" y="2420"/>
                  </a:lnTo>
                  <a:lnTo>
                    <a:pt x="339" y="2425"/>
                  </a:lnTo>
                  <a:lnTo>
                    <a:pt x="339" y="2428"/>
                  </a:lnTo>
                  <a:lnTo>
                    <a:pt x="336" y="2432"/>
                  </a:lnTo>
                  <a:lnTo>
                    <a:pt x="339" y="2438"/>
                  </a:lnTo>
                  <a:lnTo>
                    <a:pt x="344" y="2448"/>
                  </a:lnTo>
                  <a:lnTo>
                    <a:pt x="350" y="2463"/>
                  </a:lnTo>
                  <a:lnTo>
                    <a:pt x="361" y="2482"/>
                  </a:lnTo>
                  <a:lnTo>
                    <a:pt x="368" y="2497"/>
                  </a:lnTo>
                  <a:lnTo>
                    <a:pt x="376" y="2513"/>
                  </a:lnTo>
                  <a:lnTo>
                    <a:pt x="380" y="2528"/>
                  </a:lnTo>
                  <a:lnTo>
                    <a:pt x="382" y="2544"/>
                  </a:lnTo>
                  <a:lnTo>
                    <a:pt x="385" y="2559"/>
                  </a:lnTo>
                  <a:lnTo>
                    <a:pt x="382" y="2573"/>
                  </a:lnTo>
                  <a:lnTo>
                    <a:pt x="376" y="2589"/>
                  </a:lnTo>
                  <a:lnTo>
                    <a:pt x="366" y="2612"/>
                  </a:lnTo>
                  <a:lnTo>
                    <a:pt x="358" y="2632"/>
                  </a:lnTo>
                  <a:lnTo>
                    <a:pt x="353" y="2655"/>
                  </a:lnTo>
                  <a:lnTo>
                    <a:pt x="350" y="2677"/>
                  </a:lnTo>
                  <a:lnTo>
                    <a:pt x="348" y="2692"/>
                  </a:lnTo>
                  <a:lnTo>
                    <a:pt x="348" y="2705"/>
                  </a:lnTo>
                  <a:lnTo>
                    <a:pt x="348" y="2716"/>
                  </a:lnTo>
                  <a:lnTo>
                    <a:pt x="348" y="2719"/>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sp>
          <p:nvSpPr>
            <p:cNvPr id="15422" name="Freeform 62"/>
            <p:cNvSpPr>
              <a:spLocks/>
            </p:cNvSpPr>
            <p:nvPr/>
          </p:nvSpPr>
          <p:spPr bwMode="auto">
            <a:xfrm>
              <a:off x="5067" y="1658"/>
              <a:ext cx="165" cy="108"/>
            </a:xfrm>
            <a:custGeom>
              <a:avLst/>
              <a:gdLst/>
              <a:ahLst/>
              <a:cxnLst>
                <a:cxn ang="0">
                  <a:pos x="13" y="73"/>
                </a:cxn>
                <a:cxn ang="0">
                  <a:pos x="27" y="60"/>
                </a:cxn>
                <a:cxn ang="0">
                  <a:pos x="34" y="50"/>
                </a:cxn>
                <a:cxn ang="0">
                  <a:pos x="47" y="39"/>
                </a:cxn>
                <a:cxn ang="0">
                  <a:pos x="71" y="34"/>
                </a:cxn>
                <a:cxn ang="0">
                  <a:pos x="90" y="28"/>
                </a:cxn>
                <a:cxn ang="0">
                  <a:pos x="106" y="23"/>
                </a:cxn>
                <a:cxn ang="0">
                  <a:pos x="120" y="16"/>
                </a:cxn>
                <a:cxn ang="0">
                  <a:pos x="132" y="8"/>
                </a:cxn>
                <a:cxn ang="0">
                  <a:pos x="140" y="3"/>
                </a:cxn>
                <a:cxn ang="0">
                  <a:pos x="141" y="0"/>
                </a:cxn>
                <a:cxn ang="0">
                  <a:pos x="140" y="5"/>
                </a:cxn>
                <a:cxn ang="0">
                  <a:pos x="137" y="11"/>
                </a:cxn>
                <a:cxn ang="0">
                  <a:pos x="127" y="20"/>
                </a:cxn>
                <a:cxn ang="0">
                  <a:pos x="117" y="31"/>
                </a:cxn>
                <a:cxn ang="0">
                  <a:pos x="111" y="34"/>
                </a:cxn>
                <a:cxn ang="0">
                  <a:pos x="106" y="37"/>
                </a:cxn>
                <a:cxn ang="0">
                  <a:pos x="111" y="37"/>
                </a:cxn>
                <a:cxn ang="0">
                  <a:pos x="120" y="34"/>
                </a:cxn>
                <a:cxn ang="0">
                  <a:pos x="132" y="28"/>
                </a:cxn>
                <a:cxn ang="0">
                  <a:pos x="144" y="23"/>
                </a:cxn>
                <a:cxn ang="0">
                  <a:pos x="154" y="19"/>
                </a:cxn>
                <a:cxn ang="0">
                  <a:pos x="161" y="19"/>
                </a:cxn>
                <a:cxn ang="0">
                  <a:pos x="161" y="20"/>
                </a:cxn>
                <a:cxn ang="0">
                  <a:pos x="154" y="26"/>
                </a:cxn>
                <a:cxn ang="0">
                  <a:pos x="140" y="34"/>
                </a:cxn>
                <a:cxn ang="0">
                  <a:pos x="122" y="42"/>
                </a:cxn>
                <a:cxn ang="0">
                  <a:pos x="100" y="50"/>
                </a:cxn>
                <a:cxn ang="0">
                  <a:pos x="80" y="62"/>
                </a:cxn>
                <a:cxn ang="0">
                  <a:pos x="27" y="102"/>
                </a:cxn>
                <a:cxn ang="0">
                  <a:pos x="13" y="107"/>
                </a:cxn>
                <a:cxn ang="0">
                  <a:pos x="5" y="104"/>
                </a:cxn>
                <a:cxn ang="0">
                  <a:pos x="0" y="91"/>
                </a:cxn>
                <a:cxn ang="0">
                  <a:pos x="3" y="83"/>
                </a:cxn>
              </a:cxnLst>
              <a:rect l="0" t="0" r="r" b="b"/>
              <a:pathLst>
                <a:path w="165" h="108">
                  <a:moveTo>
                    <a:pt x="3" y="83"/>
                  </a:moveTo>
                  <a:lnTo>
                    <a:pt x="13" y="73"/>
                  </a:lnTo>
                  <a:lnTo>
                    <a:pt x="19" y="65"/>
                  </a:lnTo>
                  <a:lnTo>
                    <a:pt x="27" y="60"/>
                  </a:lnTo>
                  <a:lnTo>
                    <a:pt x="29" y="54"/>
                  </a:lnTo>
                  <a:lnTo>
                    <a:pt x="34" y="50"/>
                  </a:lnTo>
                  <a:lnTo>
                    <a:pt x="39" y="45"/>
                  </a:lnTo>
                  <a:lnTo>
                    <a:pt x="47" y="39"/>
                  </a:lnTo>
                  <a:lnTo>
                    <a:pt x="58" y="37"/>
                  </a:lnTo>
                  <a:lnTo>
                    <a:pt x="71" y="34"/>
                  </a:lnTo>
                  <a:lnTo>
                    <a:pt x="80" y="31"/>
                  </a:lnTo>
                  <a:lnTo>
                    <a:pt x="90" y="28"/>
                  </a:lnTo>
                  <a:lnTo>
                    <a:pt x="98" y="26"/>
                  </a:lnTo>
                  <a:lnTo>
                    <a:pt x="106" y="23"/>
                  </a:lnTo>
                  <a:lnTo>
                    <a:pt x="112" y="20"/>
                  </a:lnTo>
                  <a:lnTo>
                    <a:pt x="120" y="16"/>
                  </a:lnTo>
                  <a:lnTo>
                    <a:pt x="127" y="14"/>
                  </a:lnTo>
                  <a:lnTo>
                    <a:pt x="132" y="8"/>
                  </a:lnTo>
                  <a:lnTo>
                    <a:pt x="137" y="5"/>
                  </a:lnTo>
                  <a:lnTo>
                    <a:pt x="140" y="3"/>
                  </a:lnTo>
                  <a:lnTo>
                    <a:pt x="141" y="3"/>
                  </a:lnTo>
                  <a:lnTo>
                    <a:pt x="141" y="0"/>
                  </a:lnTo>
                  <a:lnTo>
                    <a:pt x="141" y="3"/>
                  </a:lnTo>
                  <a:lnTo>
                    <a:pt x="140" y="5"/>
                  </a:lnTo>
                  <a:lnTo>
                    <a:pt x="140" y="8"/>
                  </a:lnTo>
                  <a:lnTo>
                    <a:pt x="137" y="11"/>
                  </a:lnTo>
                  <a:lnTo>
                    <a:pt x="132" y="16"/>
                  </a:lnTo>
                  <a:lnTo>
                    <a:pt x="127" y="20"/>
                  </a:lnTo>
                  <a:lnTo>
                    <a:pt x="122" y="26"/>
                  </a:lnTo>
                  <a:lnTo>
                    <a:pt x="117" y="31"/>
                  </a:lnTo>
                  <a:lnTo>
                    <a:pt x="112" y="34"/>
                  </a:lnTo>
                  <a:lnTo>
                    <a:pt x="111" y="34"/>
                  </a:lnTo>
                  <a:lnTo>
                    <a:pt x="108" y="37"/>
                  </a:lnTo>
                  <a:lnTo>
                    <a:pt x="106" y="37"/>
                  </a:lnTo>
                  <a:lnTo>
                    <a:pt x="108" y="37"/>
                  </a:lnTo>
                  <a:lnTo>
                    <a:pt x="111" y="37"/>
                  </a:lnTo>
                  <a:lnTo>
                    <a:pt x="114" y="34"/>
                  </a:lnTo>
                  <a:lnTo>
                    <a:pt x="120" y="34"/>
                  </a:lnTo>
                  <a:lnTo>
                    <a:pt x="127" y="31"/>
                  </a:lnTo>
                  <a:lnTo>
                    <a:pt x="132" y="28"/>
                  </a:lnTo>
                  <a:lnTo>
                    <a:pt x="140" y="26"/>
                  </a:lnTo>
                  <a:lnTo>
                    <a:pt x="144" y="23"/>
                  </a:lnTo>
                  <a:lnTo>
                    <a:pt x="149" y="20"/>
                  </a:lnTo>
                  <a:lnTo>
                    <a:pt x="154" y="19"/>
                  </a:lnTo>
                  <a:lnTo>
                    <a:pt x="159" y="19"/>
                  </a:lnTo>
                  <a:lnTo>
                    <a:pt x="161" y="19"/>
                  </a:lnTo>
                  <a:lnTo>
                    <a:pt x="164" y="19"/>
                  </a:lnTo>
                  <a:lnTo>
                    <a:pt x="161" y="20"/>
                  </a:lnTo>
                  <a:lnTo>
                    <a:pt x="159" y="23"/>
                  </a:lnTo>
                  <a:lnTo>
                    <a:pt x="154" y="26"/>
                  </a:lnTo>
                  <a:lnTo>
                    <a:pt x="149" y="31"/>
                  </a:lnTo>
                  <a:lnTo>
                    <a:pt x="140" y="34"/>
                  </a:lnTo>
                  <a:lnTo>
                    <a:pt x="132" y="37"/>
                  </a:lnTo>
                  <a:lnTo>
                    <a:pt x="122" y="42"/>
                  </a:lnTo>
                  <a:lnTo>
                    <a:pt x="112" y="45"/>
                  </a:lnTo>
                  <a:lnTo>
                    <a:pt x="100" y="50"/>
                  </a:lnTo>
                  <a:lnTo>
                    <a:pt x="90" y="57"/>
                  </a:lnTo>
                  <a:lnTo>
                    <a:pt x="80" y="62"/>
                  </a:lnTo>
                  <a:lnTo>
                    <a:pt x="50" y="88"/>
                  </a:lnTo>
                  <a:lnTo>
                    <a:pt x="27" y="102"/>
                  </a:lnTo>
                  <a:lnTo>
                    <a:pt x="18" y="107"/>
                  </a:lnTo>
                  <a:lnTo>
                    <a:pt x="13" y="107"/>
                  </a:lnTo>
                  <a:lnTo>
                    <a:pt x="8" y="107"/>
                  </a:lnTo>
                  <a:lnTo>
                    <a:pt x="5" y="104"/>
                  </a:lnTo>
                  <a:lnTo>
                    <a:pt x="0" y="99"/>
                  </a:lnTo>
                  <a:lnTo>
                    <a:pt x="0" y="91"/>
                  </a:lnTo>
                  <a:lnTo>
                    <a:pt x="3" y="85"/>
                  </a:lnTo>
                  <a:lnTo>
                    <a:pt x="3" y="83"/>
                  </a:lnTo>
                </a:path>
              </a:pathLst>
            </a:custGeom>
            <a:gradFill rotWithShape="0">
              <a:gsLst>
                <a:gs pos="0">
                  <a:srgbClr val="99CC00"/>
                </a:gs>
                <a:gs pos="100000">
                  <a:srgbClr val="33CC33"/>
                </a:gs>
              </a:gsLst>
              <a:lin ang="5400000" scaled="1"/>
            </a:gradFill>
            <a:ln w="28575" cap="rnd" cmpd="sng">
              <a:solidFill>
                <a:srgbClr val="339966"/>
              </a:solidFill>
              <a:prstDash val="solid"/>
              <a:round/>
              <a:headEnd type="none" w="med" len="med"/>
              <a:tailEnd type="none" w="med" len="med"/>
            </a:ln>
            <a:effectLst/>
          </p:spPr>
          <p:txBody>
            <a:bodyPr>
              <a:prstTxWarp prst="textNoShape">
                <a:avLst/>
              </a:prstTxWarp>
            </a:bodyPr>
            <a:lstStyle/>
            <a:p>
              <a:endParaRPr lang="en-GB"/>
            </a:p>
          </p:txBody>
        </p:sp>
      </p:grpSp>
      <p:sp>
        <p:nvSpPr>
          <p:cNvPr id="15423" name="Rectangle 63"/>
          <p:cNvSpPr>
            <a:spLocks noChangeArrowheads="1"/>
          </p:cNvSpPr>
          <p:nvPr/>
        </p:nvSpPr>
        <p:spPr bwMode="auto">
          <a:xfrm>
            <a:off x="428625" y="6548438"/>
            <a:ext cx="1905000" cy="45720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424" name="Rectangle 64"/>
          <p:cNvSpPr>
            <a:spLocks noChangeArrowheads="1"/>
          </p:cNvSpPr>
          <p:nvPr/>
        </p:nvSpPr>
        <p:spPr bwMode="auto">
          <a:xfrm>
            <a:off x="3121025" y="6548438"/>
            <a:ext cx="2895600" cy="45720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425" name="Freeform 65"/>
          <p:cNvSpPr>
            <a:spLocks/>
          </p:cNvSpPr>
          <p:nvPr/>
        </p:nvSpPr>
        <p:spPr bwMode="auto">
          <a:xfrm>
            <a:off x="7640638" y="4247209"/>
            <a:ext cx="6350" cy="1588"/>
          </a:xfrm>
          <a:custGeom>
            <a:avLst/>
            <a:gdLst/>
            <a:ahLst/>
            <a:cxnLst>
              <a:cxn ang="0">
                <a:pos x="0" y="0"/>
              </a:cxn>
              <a:cxn ang="0">
                <a:pos x="3" y="0"/>
              </a:cxn>
              <a:cxn ang="0">
                <a:pos x="0" y="0"/>
              </a:cxn>
            </a:cxnLst>
            <a:rect l="0" t="0" r="r" b="b"/>
            <a:pathLst>
              <a:path w="4" h="1">
                <a:moveTo>
                  <a:pt x="0" y="0"/>
                </a:moveTo>
                <a:lnTo>
                  <a:pt x="3" y="0"/>
                </a:lnTo>
                <a:lnTo>
                  <a:pt x="0" y="0"/>
                </a:lnTo>
              </a:path>
            </a:pathLst>
          </a:custGeom>
          <a:solidFill>
            <a:srgbClr val="FFFFFF"/>
          </a:solidFill>
          <a:ln w="12700" cap="rnd" cmpd="sng">
            <a:noFill/>
            <a:prstDash val="solid"/>
            <a:round/>
            <a:headEnd type="none" w="med" len="med"/>
            <a:tailEnd type="none" w="med" len="med"/>
          </a:ln>
          <a:effectLst/>
        </p:spPr>
        <p:txBody>
          <a:bodyPr>
            <a:prstTxWarp prst="textNoShape">
              <a:avLst/>
            </a:prstTxWarp>
          </a:bodyPr>
          <a:lstStyle/>
          <a:p>
            <a:endParaRPr lang="en-GB"/>
          </a:p>
        </p:txBody>
      </p:sp>
      <p:sp>
        <p:nvSpPr>
          <p:cNvPr id="15426" name="Freeform 66"/>
          <p:cNvSpPr>
            <a:spLocks/>
          </p:cNvSpPr>
          <p:nvPr/>
        </p:nvSpPr>
        <p:spPr bwMode="auto">
          <a:xfrm>
            <a:off x="8032750" y="2556522"/>
            <a:ext cx="261938" cy="171450"/>
          </a:xfrm>
          <a:custGeom>
            <a:avLst/>
            <a:gdLst/>
            <a:ahLst/>
            <a:cxnLst>
              <a:cxn ang="0">
                <a:pos x="13" y="73"/>
              </a:cxn>
              <a:cxn ang="0">
                <a:pos x="27" y="60"/>
              </a:cxn>
              <a:cxn ang="0">
                <a:pos x="34" y="50"/>
              </a:cxn>
              <a:cxn ang="0">
                <a:pos x="47" y="39"/>
              </a:cxn>
              <a:cxn ang="0">
                <a:pos x="71" y="34"/>
              </a:cxn>
              <a:cxn ang="0">
                <a:pos x="90" y="28"/>
              </a:cxn>
              <a:cxn ang="0">
                <a:pos x="106" y="23"/>
              </a:cxn>
              <a:cxn ang="0">
                <a:pos x="120" y="16"/>
              </a:cxn>
              <a:cxn ang="0">
                <a:pos x="132" y="8"/>
              </a:cxn>
              <a:cxn ang="0">
                <a:pos x="140" y="3"/>
              </a:cxn>
              <a:cxn ang="0">
                <a:pos x="141" y="0"/>
              </a:cxn>
              <a:cxn ang="0">
                <a:pos x="140" y="5"/>
              </a:cxn>
              <a:cxn ang="0">
                <a:pos x="137" y="11"/>
              </a:cxn>
              <a:cxn ang="0">
                <a:pos x="127" y="20"/>
              </a:cxn>
              <a:cxn ang="0">
                <a:pos x="117" y="31"/>
              </a:cxn>
              <a:cxn ang="0">
                <a:pos x="111" y="34"/>
              </a:cxn>
              <a:cxn ang="0">
                <a:pos x="106" y="37"/>
              </a:cxn>
              <a:cxn ang="0">
                <a:pos x="111" y="37"/>
              </a:cxn>
              <a:cxn ang="0">
                <a:pos x="120" y="34"/>
              </a:cxn>
              <a:cxn ang="0">
                <a:pos x="132" y="28"/>
              </a:cxn>
              <a:cxn ang="0">
                <a:pos x="144" y="23"/>
              </a:cxn>
              <a:cxn ang="0">
                <a:pos x="154" y="19"/>
              </a:cxn>
              <a:cxn ang="0">
                <a:pos x="161" y="19"/>
              </a:cxn>
              <a:cxn ang="0">
                <a:pos x="161" y="20"/>
              </a:cxn>
              <a:cxn ang="0">
                <a:pos x="154" y="26"/>
              </a:cxn>
              <a:cxn ang="0">
                <a:pos x="140" y="34"/>
              </a:cxn>
              <a:cxn ang="0">
                <a:pos x="122" y="42"/>
              </a:cxn>
              <a:cxn ang="0">
                <a:pos x="100" y="50"/>
              </a:cxn>
              <a:cxn ang="0">
                <a:pos x="80" y="62"/>
              </a:cxn>
              <a:cxn ang="0">
                <a:pos x="27" y="102"/>
              </a:cxn>
              <a:cxn ang="0">
                <a:pos x="13" y="107"/>
              </a:cxn>
              <a:cxn ang="0">
                <a:pos x="5" y="104"/>
              </a:cxn>
              <a:cxn ang="0">
                <a:pos x="0" y="91"/>
              </a:cxn>
              <a:cxn ang="0">
                <a:pos x="3" y="83"/>
              </a:cxn>
            </a:cxnLst>
            <a:rect l="0" t="0" r="r" b="b"/>
            <a:pathLst>
              <a:path w="165" h="108">
                <a:moveTo>
                  <a:pt x="3" y="83"/>
                </a:moveTo>
                <a:lnTo>
                  <a:pt x="13" y="73"/>
                </a:lnTo>
                <a:lnTo>
                  <a:pt x="19" y="65"/>
                </a:lnTo>
                <a:lnTo>
                  <a:pt x="27" y="60"/>
                </a:lnTo>
                <a:lnTo>
                  <a:pt x="29" y="54"/>
                </a:lnTo>
                <a:lnTo>
                  <a:pt x="34" y="50"/>
                </a:lnTo>
                <a:lnTo>
                  <a:pt x="39" y="45"/>
                </a:lnTo>
                <a:lnTo>
                  <a:pt x="47" y="39"/>
                </a:lnTo>
                <a:lnTo>
                  <a:pt x="58" y="37"/>
                </a:lnTo>
                <a:lnTo>
                  <a:pt x="71" y="34"/>
                </a:lnTo>
                <a:lnTo>
                  <a:pt x="80" y="31"/>
                </a:lnTo>
                <a:lnTo>
                  <a:pt x="90" y="28"/>
                </a:lnTo>
                <a:lnTo>
                  <a:pt x="98" y="26"/>
                </a:lnTo>
                <a:lnTo>
                  <a:pt x="106" y="23"/>
                </a:lnTo>
                <a:lnTo>
                  <a:pt x="112" y="20"/>
                </a:lnTo>
                <a:lnTo>
                  <a:pt x="120" y="16"/>
                </a:lnTo>
                <a:lnTo>
                  <a:pt x="127" y="14"/>
                </a:lnTo>
                <a:lnTo>
                  <a:pt x="132" y="8"/>
                </a:lnTo>
                <a:lnTo>
                  <a:pt x="137" y="5"/>
                </a:lnTo>
                <a:lnTo>
                  <a:pt x="140" y="3"/>
                </a:lnTo>
                <a:lnTo>
                  <a:pt x="141" y="3"/>
                </a:lnTo>
                <a:lnTo>
                  <a:pt x="141" y="0"/>
                </a:lnTo>
                <a:lnTo>
                  <a:pt x="141" y="3"/>
                </a:lnTo>
                <a:lnTo>
                  <a:pt x="140" y="5"/>
                </a:lnTo>
                <a:lnTo>
                  <a:pt x="140" y="8"/>
                </a:lnTo>
                <a:lnTo>
                  <a:pt x="137" y="11"/>
                </a:lnTo>
                <a:lnTo>
                  <a:pt x="132" y="16"/>
                </a:lnTo>
                <a:lnTo>
                  <a:pt x="127" y="20"/>
                </a:lnTo>
                <a:lnTo>
                  <a:pt x="122" y="26"/>
                </a:lnTo>
                <a:lnTo>
                  <a:pt x="117" y="31"/>
                </a:lnTo>
                <a:lnTo>
                  <a:pt x="112" y="34"/>
                </a:lnTo>
                <a:lnTo>
                  <a:pt x="111" y="34"/>
                </a:lnTo>
                <a:lnTo>
                  <a:pt x="108" y="37"/>
                </a:lnTo>
                <a:lnTo>
                  <a:pt x="106" y="37"/>
                </a:lnTo>
                <a:lnTo>
                  <a:pt x="108" y="37"/>
                </a:lnTo>
                <a:lnTo>
                  <a:pt x="111" y="37"/>
                </a:lnTo>
                <a:lnTo>
                  <a:pt x="114" y="34"/>
                </a:lnTo>
                <a:lnTo>
                  <a:pt x="120" y="34"/>
                </a:lnTo>
                <a:lnTo>
                  <a:pt x="127" y="31"/>
                </a:lnTo>
                <a:lnTo>
                  <a:pt x="132" y="28"/>
                </a:lnTo>
                <a:lnTo>
                  <a:pt x="140" y="26"/>
                </a:lnTo>
                <a:lnTo>
                  <a:pt x="144" y="23"/>
                </a:lnTo>
                <a:lnTo>
                  <a:pt x="149" y="20"/>
                </a:lnTo>
                <a:lnTo>
                  <a:pt x="154" y="19"/>
                </a:lnTo>
                <a:lnTo>
                  <a:pt x="159" y="19"/>
                </a:lnTo>
                <a:lnTo>
                  <a:pt x="161" y="19"/>
                </a:lnTo>
                <a:lnTo>
                  <a:pt x="164" y="19"/>
                </a:lnTo>
                <a:lnTo>
                  <a:pt x="161" y="20"/>
                </a:lnTo>
                <a:lnTo>
                  <a:pt x="159" y="23"/>
                </a:lnTo>
                <a:lnTo>
                  <a:pt x="154" y="26"/>
                </a:lnTo>
                <a:lnTo>
                  <a:pt x="149" y="31"/>
                </a:lnTo>
                <a:lnTo>
                  <a:pt x="140" y="34"/>
                </a:lnTo>
                <a:lnTo>
                  <a:pt x="132" y="37"/>
                </a:lnTo>
                <a:lnTo>
                  <a:pt x="122" y="42"/>
                </a:lnTo>
                <a:lnTo>
                  <a:pt x="112" y="45"/>
                </a:lnTo>
                <a:lnTo>
                  <a:pt x="100" y="50"/>
                </a:lnTo>
                <a:lnTo>
                  <a:pt x="90" y="57"/>
                </a:lnTo>
                <a:lnTo>
                  <a:pt x="80" y="62"/>
                </a:lnTo>
                <a:lnTo>
                  <a:pt x="50" y="88"/>
                </a:lnTo>
                <a:lnTo>
                  <a:pt x="27" y="102"/>
                </a:lnTo>
                <a:lnTo>
                  <a:pt x="18" y="107"/>
                </a:lnTo>
                <a:lnTo>
                  <a:pt x="13" y="107"/>
                </a:lnTo>
                <a:lnTo>
                  <a:pt x="8" y="107"/>
                </a:lnTo>
                <a:lnTo>
                  <a:pt x="5" y="104"/>
                </a:lnTo>
                <a:lnTo>
                  <a:pt x="0" y="99"/>
                </a:lnTo>
                <a:lnTo>
                  <a:pt x="0" y="91"/>
                </a:lnTo>
                <a:lnTo>
                  <a:pt x="3" y="85"/>
                </a:lnTo>
                <a:lnTo>
                  <a:pt x="3" y="83"/>
                </a:lnTo>
              </a:path>
            </a:pathLst>
          </a:custGeom>
          <a:solidFill>
            <a:srgbClr val="008000"/>
          </a:solidFill>
          <a:ln w="12700" cap="rnd" cmpd="sng">
            <a:noFill/>
            <a:prstDash val="solid"/>
            <a:round/>
            <a:headEnd type="none" w="med" len="med"/>
            <a:tailEnd type="none" w="med" len="med"/>
          </a:ln>
          <a:effectLst/>
        </p:spPr>
        <p:txBody>
          <a:bodyPr>
            <a:prstTxWarp prst="textNoShape">
              <a:avLst/>
            </a:prstTxWarp>
          </a:bodyPr>
          <a:lstStyle/>
          <a:p>
            <a:endParaRPr lang="en-GB"/>
          </a:p>
        </p:txBody>
      </p:sp>
      <p:sp>
        <p:nvSpPr>
          <p:cNvPr id="15427" name="Rectangle 67"/>
          <p:cNvSpPr>
            <a:spLocks noChangeArrowheads="1"/>
          </p:cNvSpPr>
          <p:nvPr/>
        </p:nvSpPr>
        <p:spPr bwMode="auto">
          <a:xfrm>
            <a:off x="7127875" y="3950347"/>
            <a:ext cx="2762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Charlotte</a:t>
            </a:r>
          </a:p>
        </p:txBody>
      </p:sp>
      <p:sp>
        <p:nvSpPr>
          <p:cNvPr id="15428" name="Rectangle 68"/>
          <p:cNvSpPr>
            <a:spLocks noChangeArrowheads="1"/>
          </p:cNvSpPr>
          <p:nvPr/>
        </p:nvSpPr>
        <p:spPr bwMode="auto">
          <a:xfrm>
            <a:off x="8397875" y="1683397"/>
            <a:ext cx="255588"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rgbClr val="000000"/>
                </a:solidFill>
                <a:latin typeface="Arial" charset="0"/>
              </a:rPr>
              <a:t>Portland</a:t>
            </a:r>
          </a:p>
        </p:txBody>
      </p:sp>
      <p:sp>
        <p:nvSpPr>
          <p:cNvPr id="15429" name="Rectangle 69"/>
          <p:cNvSpPr>
            <a:spLocks noChangeArrowheads="1"/>
          </p:cNvSpPr>
          <p:nvPr/>
        </p:nvSpPr>
        <p:spPr bwMode="auto">
          <a:xfrm>
            <a:off x="8534400" y="2348559"/>
            <a:ext cx="3397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chemeClr val="bg1"/>
                </a:solidFill>
                <a:latin typeface="Arial" charset="0"/>
              </a:rPr>
              <a:t>Providence</a:t>
            </a:r>
            <a:endParaRPr lang="en-US" sz="500" b="1">
              <a:latin typeface="Arial" charset="0"/>
            </a:endParaRPr>
          </a:p>
        </p:txBody>
      </p:sp>
      <p:sp>
        <p:nvSpPr>
          <p:cNvPr id="15430" name="Rectangle 70"/>
          <p:cNvSpPr>
            <a:spLocks noChangeArrowheads="1"/>
          </p:cNvSpPr>
          <p:nvPr/>
        </p:nvSpPr>
        <p:spPr bwMode="auto">
          <a:xfrm>
            <a:off x="7978775" y="3081984"/>
            <a:ext cx="2254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Newark</a:t>
            </a:r>
          </a:p>
        </p:txBody>
      </p:sp>
      <p:sp>
        <p:nvSpPr>
          <p:cNvPr id="15431" name="Rectangle 71"/>
          <p:cNvSpPr>
            <a:spLocks noChangeArrowheads="1"/>
          </p:cNvSpPr>
          <p:nvPr/>
        </p:nvSpPr>
        <p:spPr bwMode="auto">
          <a:xfrm>
            <a:off x="8669338" y="2732734"/>
            <a:ext cx="39370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Cedar Knolls</a:t>
            </a:r>
          </a:p>
        </p:txBody>
      </p:sp>
      <p:sp>
        <p:nvSpPr>
          <p:cNvPr id="15432" name="Rectangle 72"/>
          <p:cNvSpPr>
            <a:spLocks noChangeArrowheads="1"/>
          </p:cNvSpPr>
          <p:nvPr/>
        </p:nvSpPr>
        <p:spPr bwMode="auto">
          <a:xfrm>
            <a:off x="7464425" y="2083447"/>
            <a:ext cx="280988"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rgbClr val="000000"/>
                </a:solidFill>
                <a:latin typeface="Arial" charset="0"/>
              </a:rPr>
              <a:t>Syracuse</a:t>
            </a:r>
          </a:p>
        </p:txBody>
      </p:sp>
      <p:sp>
        <p:nvSpPr>
          <p:cNvPr id="15433" name="Rectangle 73"/>
          <p:cNvSpPr>
            <a:spLocks noChangeArrowheads="1"/>
          </p:cNvSpPr>
          <p:nvPr/>
        </p:nvSpPr>
        <p:spPr bwMode="auto">
          <a:xfrm>
            <a:off x="6967538" y="2356497"/>
            <a:ext cx="215900"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rgbClr val="000000"/>
                </a:solidFill>
                <a:latin typeface="Arial" charset="0"/>
              </a:rPr>
              <a:t>Buffalo</a:t>
            </a:r>
          </a:p>
        </p:txBody>
      </p:sp>
      <p:sp>
        <p:nvSpPr>
          <p:cNvPr id="15434" name="Rectangle 74"/>
          <p:cNvSpPr>
            <a:spLocks noChangeArrowheads="1"/>
          </p:cNvSpPr>
          <p:nvPr/>
        </p:nvSpPr>
        <p:spPr bwMode="auto">
          <a:xfrm>
            <a:off x="8670925" y="2624784"/>
            <a:ext cx="37465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White Plains</a:t>
            </a:r>
          </a:p>
        </p:txBody>
      </p:sp>
      <p:sp>
        <p:nvSpPr>
          <p:cNvPr id="15435" name="Rectangle 75"/>
          <p:cNvSpPr>
            <a:spLocks noChangeArrowheads="1"/>
          </p:cNvSpPr>
          <p:nvPr/>
        </p:nvSpPr>
        <p:spPr bwMode="auto">
          <a:xfrm>
            <a:off x="7153275" y="2131072"/>
            <a:ext cx="30797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rgbClr val="000000"/>
                </a:solidFill>
                <a:latin typeface="Arial" charset="0"/>
              </a:rPr>
              <a:t>Rochester</a:t>
            </a:r>
          </a:p>
        </p:txBody>
      </p:sp>
      <p:sp>
        <p:nvSpPr>
          <p:cNvPr id="15436" name="Rectangle 76"/>
          <p:cNvSpPr>
            <a:spLocks noChangeArrowheads="1"/>
          </p:cNvSpPr>
          <p:nvPr/>
        </p:nvSpPr>
        <p:spPr bwMode="auto">
          <a:xfrm>
            <a:off x="7331075" y="4385322"/>
            <a:ext cx="287338"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Columbia</a:t>
            </a:r>
          </a:p>
        </p:txBody>
      </p:sp>
      <p:sp>
        <p:nvSpPr>
          <p:cNvPr id="15437" name="Rectangle 77"/>
          <p:cNvSpPr>
            <a:spLocks noChangeArrowheads="1"/>
          </p:cNvSpPr>
          <p:nvPr/>
        </p:nvSpPr>
        <p:spPr bwMode="auto">
          <a:xfrm>
            <a:off x="5376863" y="5215584"/>
            <a:ext cx="382587"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New Orleans</a:t>
            </a:r>
          </a:p>
        </p:txBody>
      </p:sp>
      <p:sp>
        <p:nvSpPr>
          <p:cNvPr id="15438" name="Rectangle 78"/>
          <p:cNvSpPr>
            <a:spLocks noChangeArrowheads="1"/>
          </p:cNvSpPr>
          <p:nvPr/>
        </p:nvSpPr>
        <p:spPr bwMode="auto">
          <a:xfrm>
            <a:off x="6251575" y="3893197"/>
            <a:ext cx="2762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Nashville</a:t>
            </a:r>
          </a:p>
        </p:txBody>
      </p:sp>
      <p:sp>
        <p:nvSpPr>
          <p:cNvPr id="15439" name="Rectangle 79"/>
          <p:cNvSpPr>
            <a:spLocks noChangeArrowheads="1"/>
          </p:cNvSpPr>
          <p:nvPr/>
        </p:nvSpPr>
        <p:spPr bwMode="auto">
          <a:xfrm>
            <a:off x="3937000" y="5250509"/>
            <a:ext cx="276225" cy="106363"/>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700" b="1">
                <a:latin typeface="Arial" charset="0"/>
              </a:rPr>
              <a:t>Austin</a:t>
            </a:r>
          </a:p>
        </p:txBody>
      </p:sp>
      <p:sp>
        <p:nvSpPr>
          <p:cNvPr id="15440" name="Rectangle 80"/>
          <p:cNvSpPr>
            <a:spLocks noChangeArrowheads="1"/>
          </p:cNvSpPr>
          <p:nvPr/>
        </p:nvSpPr>
        <p:spPr bwMode="auto">
          <a:xfrm>
            <a:off x="4602163" y="5401322"/>
            <a:ext cx="358775" cy="10636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700" b="1">
                <a:latin typeface="Arial" charset="0"/>
              </a:rPr>
              <a:t>Houston</a:t>
            </a:r>
          </a:p>
        </p:txBody>
      </p:sp>
      <p:sp>
        <p:nvSpPr>
          <p:cNvPr id="15441" name="Rectangle 81"/>
          <p:cNvSpPr>
            <a:spLocks noChangeArrowheads="1"/>
          </p:cNvSpPr>
          <p:nvPr/>
        </p:nvSpPr>
        <p:spPr bwMode="auto">
          <a:xfrm>
            <a:off x="4498975" y="3969397"/>
            <a:ext cx="1635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Tulsa</a:t>
            </a:r>
          </a:p>
        </p:txBody>
      </p:sp>
      <p:sp>
        <p:nvSpPr>
          <p:cNvPr id="15442" name="Rectangle 82"/>
          <p:cNvSpPr>
            <a:spLocks noChangeArrowheads="1"/>
          </p:cNvSpPr>
          <p:nvPr/>
        </p:nvSpPr>
        <p:spPr bwMode="auto">
          <a:xfrm>
            <a:off x="3892550" y="3937647"/>
            <a:ext cx="304800" cy="1524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Oklahoma</a:t>
            </a:r>
            <a:br>
              <a:rPr lang="en-US" sz="500" b="1">
                <a:latin typeface="Arial" charset="0"/>
              </a:rPr>
            </a:br>
            <a:r>
              <a:rPr lang="en-US" sz="500" b="1">
                <a:latin typeface="Arial" charset="0"/>
              </a:rPr>
              <a:t>City</a:t>
            </a:r>
          </a:p>
        </p:txBody>
      </p:sp>
      <p:sp>
        <p:nvSpPr>
          <p:cNvPr id="15443" name="Rectangle 83"/>
          <p:cNvSpPr>
            <a:spLocks noChangeArrowheads="1"/>
          </p:cNvSpPr>
          <p:nvPr/>
        </p:nvSpPr>
        <p:spPr bwMode="auto">
          <a:xfrm>
            <a:off x="2998788" y="3885259"/>
            <a:ext cx="387350"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Albuquerque</a:t>
            </a:r>
          </a:p>
        </p:txBody>
      </p:sp>
      <p:sp>
        <p:nvSpPr>
          <p:cNvPr id="15444" name="Rectangle 84"/>
          <p:cNvSpPr>
            <a:spLocks noChangeArrowheads="1"/>
          </p:cNvSpPr>
          <p:nvPr/>
        </p:nvSpPr>
        <p:spPr bwMode="auto">
          <a:xfrm>
            <a:off x="1966913" y="4477397"/>
            <a:ext cx="295275" cy="92075"/>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600" b="1">
                <a:latin typeface="Arial" charset="0"/>
              </a:rPr>
              <a:t>Phoenix</a:t>
            </a:r>
          </a:p>
        </p:txBody>
      </p:sp>
      <p:sp>
        <p:nvSpPr>
          <p:cNvPr id="15445" name="Rectangle 85"/>
          <p:cNvSpPr>
            <a:spLocks noChangeArrowheads="1"/>
          </p:cNvSpPr>
          <p:nvPr/>
        </p:nvSpPr>
        <p:spPr bwMode="auto">
          <a:xfrm>
            <a:off x="1219200" y="4329759"/>
            <a:ext cx="266700"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effectLst>
                  <a:outerShdw blurRad="38100" dist="38100" dir="2700000" algn="tl">
                    <a:srgbClr val="DDDDDD"/>
                  </a:outerShdw>
                </a:effectLst>
                <a:latin typeface="Arial" charset="0"/>
              </a:rPr>
              <a:t>Anaheim</a:t>
            </a:r>
            <a:endParaRPr lang="en-US" sz="500" b="1">
              <a:latin typeface="Arial" charset="0"/>
            </a:endParaRPr>
          </a:p>
        </p:txBody>
      </p:sp>
      <p:sp>
        <p:nvSpPr>
          <p:cNvPr id="15446" name="Rectangle 86"/>
          <p:cNvSpPr>
            <a:spLocks noChangeArrowheads="1"/>
          </p:cNvSpPr>
          <p:nvPr/>
        </p:nvSpPr>
        <p:spPr bwMode="auto">
          <a:xfrm>
            <a:off x="1308100" y="3069284"/>
            <a:ext cx="31115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Las Vegas</a:t>
            </a:r>
          </a:p>
        </p:txBody>
      </p:sp>
      <p:sp>
        <p:nvSpPr>
          <p:cNvPr id="15447" name="Rectangle 87"/>
          <p:cNvSpPr>
            <a:spLocks noChangeArrowheads="1"/>
          </p:cNvSpPr>
          <p:nvPr/>
        </p:nvSpPr>
        <p:spPr bwMode="auto">
          <a:xfrm>
            <a:off x="2174875" y="2732734"/>
            <a:ext cx="334963" cy="18415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600" b="1">
                <a:latin typeface="Arial" charset="0"/>
              </a:rPr>
              <a:t>Salt Lake</a:t>
            </a:r>
            <a:br>
              <a:rPr lang="en-US" sz="600" b="1">
                <a:latin typeface="Arial" charset="0"/>
              </a:rPr>
            </a:br>
            <a:r>
              <a:rPr lang="en-US" sz="600" b="1">
                <a:latin typeface="Arial" charset="0"/>
              </a:rPr>
              <a:t>City</a:t>
            </a:r>
          </a:p>
        </p:txBody>
      </p:sp>
      <p:sp>
        <p:nvSpPr>
          <p:cNvPr id="15448" name="Rectangle 88"/>
          <p:cNvSpPr>
            <a:spLocks noChangeArrowheads="1"/>
          </p:cNvSpPr>
          <p:nvPr/>
        </p:nvSpPr>
        <p:spPr bwMode="auto">
          <a:xfrm>
            <a:off x="2832100" y="3520134"/>
            <a:ext cx="276225" cy="1524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Colorado</a:t>
            </a:r>
            <a:br>
              <a:rPr lang="en-US" sz="500" b="1">
                <a:latin typeface="Arial" charset="0"/>
              </a:rPr>
            </a:br>
            <a:r>
              <a:rPr lang="en-US" sz="500" b="1">
                <a:latin typeface="Arial" charset="0"/>
              </a:rPr>
              <a:t>Springs</a:t>
            </a:r>
          </a:p>
        </p:txBody>
      </p:sp>
      <p:sp>
        <p:nvSpPr>
          <p:cNvPr id="15449" name="Rectangle 89"/>
          <p:cNvSpPr>
            <a:spLocks noChangeArrowheads="1"/>
          </p:cNvSpPr>
          <p:nvPr/>
        </p:nvSpPr>
        <p:spPr bwMode="auto">
          <a:xfrm>
            <a:off x="5384800" y="2164409"/>
            <a:ext cx="3143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solidFill>
                  <a:srgbClr val="000000"/>
                </a:solidFill>
                <a:latin typeface="Arial" charset="0"/>
              </a:rPr>
              <a:t>Milwaukee</a:t>
            </a:r>
          </a:p>
        </p:txBody>
      </p:sp>
      <p:sp>
        <p:nvSpPr>
          <p:cNvPr id="15450" name="Rectangle 90"/>
          <p:cNvSpPr>
            <a:spLocks noChangeArrowheads="1"/>
          </p:cNvSpPr>
          <p:nvPr/>
        </p:nvSpPr>
        <p:spPr bwMode="auto">
          <a:xfrm>
            <a:off x="6691313" y="2472384"/>
            <a:ext cx="246062" cy="92075"/>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600" b="1">
                <a:solidFill>
                  <a:srgbClr val="000000"/>
                </a:solidFill>
                <a:latin typeface="Arial" charset="0"/>
              </a:rPr>
              <a:t>Detroit</a:t>
            </a:r>
          </a:p>
        </p:txBody>
      </p:sp>
      <p:sp>
        <p:nvSpPr>
          <p:cNvPr id="15451" name="Rectangle 91"/>
          <p:cNvSpPr>
            <a:spLocks noChangeArrowheads="1"/>
          </p:cNvSpPr>
          <p:nvPr/>
        </p:nvSpPr>
        <p:spPr bwMode="auto">
          <a:xfrm>
            <a:off x="6632575" y="3074047"/>
            <a:ext cx="30797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Columbus</a:t>
            </a:r>
          </a:p>
        </p:txBody>
      </p:sp>
      <p:sp>
        <p:nvSpPr>
          <p:cNvPr id="15452" name="Rectangle 92"/>
          <p:cNvSpPr>
            <a:spLocks noChangeArrowheads="1"/>
          </p:cNvSpPr>
          <p:nvPr/>
        </p:nvSpPr>
        <p:spPr bwMode="auto">
          <a:xfrm>
            <a:off x="6467475" y="3315347"/>
            <a:ext cx="3032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Cincinnati</a:t>
            </a:r>
          </a:p>
        </p:txBody>
      </p:sp>
      <p:sp>
        <p:nvSpPr>
          <p:cNvPr id="15453" name="Rectangle 93"/>
          <p:cNvSpPr>
            <a:spLocks noChangeArrowheads="1"/>
          </p:cNvSpPr>
          <p:nvPr/>
        </p:nvSpPr>
        <p:spPr bwMode="auto">
          <a:xfrm>
            <a:off x="927100" y="1046809"/>
            <a:ext cx="334963" cy="122238"/>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800" b="1">
                <a:solidFill>
                  <a:srgbClr val="000000"/>
                </a:solidFill>
                <a:latin typeface="Arial" charset="0"/>
              </a:rPr>
              <a:t>Seattle</a:t>
            </a:r>
          </a:p>
        </p:txBody>
      </p:sp>
      <p:sp>
        <p:nvSpPr>
          <p:cNvPr id="15454" name="Rectangle 94"/>
          <p:cNvSpPr>
            <a:spLocks noChangeArrowheads="1"/>
          </p:cNvSpPr>
          <p:nvPr/>
        </p:nvSpPr>
        <p:spPr bwMode="auto">
          <a:xfrm>
            <a:off x="1325563" y="1084909"/>
            <a:ext cx="261937" cy="76200"/>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500" b="1">
                <a:solidFill>
                  <a:srgbClr val="000000"/>
                </a:solidFill>
                <a:latin typeface="Arial" charset="0"/>
              </a:rPr>
              <a:t>Spokane</a:t>
            </a:r>
          </a:p>
        </p:txBody>
      </p:sp>
      <p:sp>
        <p:nvSpPr>
          <p:cNvPr id="15455" name="Rectangle 95"/>
          <p:cNvSpPr>
            <a:spLocks noChangeArrowheads="1"/>
          </p:cNvSpPr>
          <p:nvPr/>
        </p:nvSpPr>
        <p:spPr bwMode="auto">
          <a:xfrm>
            <a:off x="495300" y="1364309"/>
            <a:ext cx="255588" cy="76200"/>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500" b="1">
                <a:solidFill>
                  <a:srgbClr val="000000"/>
                </a:solidFill>
                <a:latin typeface="Arial" charset="0"/>
              </a:rPr>
              <a:t>Portland</a:t>
            </a:r>
          </a:p>
        </p:txBody>
      </p:sp>
      <p:sp>
        <p:nvSpPr>
          <p:cNvPr id="15456" name="Rectangle 96"/>
          <p:cNvSpPr>
            <a:spLocks noChangeArrowheads="1"/>
          </p:cNvSpPr>
          <p:nvPr/>
        </p:nvSpPr>
        <p:spPr bwMode="auto">
          <a:xfrm>
            <a:off x="6188075" y="3596334"/>
            <a:ext cx="288925"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Louisville</a:t>
            </a:r>
          </a:p>
        </p:txBody>
      </p:sp>
      <p:sp>
        <p:nvSpPr>
          <p:cNvPr id="15457" name="Rectangle 97"/>
          <p:cNvSpPr>
            <a:spLocks noChangeArrowheads="1"/>
          </p:cNvSpPr>
          <p:nvPr/>
        </p:nvSpPr>
        <p:spPr bwMode="auto">
          <a:xfrm>
            <a:off x="5032375" y="4267847"/>
            <a:ext cx="320675"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Little Rock</a:t>
            </a:r>
          </a:p>
        </p:txBody>
      </p:sp>
      <p:sp>
        <p:nvSpPr>
          <p:cNvPr id="15458" name="Rectangle 98"/>
          <p:cNvSpPr>
            <a:spLocks noChangeArrowheads="1"/>
          </p:cNvSpPr>
          <p:nvPr/>
        </p:nvSpPr>
        <p:spPr bwMode="auto">
          <a:xfrm>
            <a:off x="7334250" y="5063184"/>
            <a:ext cx="373063"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Jacksonville</a:t>
            </a:r>
          </a:p>
        </p:txBody>
      </p:sp>
      <p:sp>
        <p:nvSpPr>
          <p:cNvPr id="15459" name="Rectangle 99"/>
          <p:cNvSpPr>
            <a:spLocks noChangeArrowheads="1"/>
          </p:cNvSpPr>
          <p:nvPr/>
        </p:nvSpPr>
        <p:spPr bwMode="auto">
          <a:xfrm>
            <a:off x="7902575" y="5987109"/>
            <a:ext cx="474663" cy="76200"/>
          </a:xfrm>
          <a:prstGeom prst="rect">
            <a:avLst/>
          </a:prstGeom>
          <a:noFill/>
          <a:ln w="12700">
            <a:noFill/>
            <a:miter lim="800000"/>
            <a:headEnd/>
            <a:tailEnd/>
          </a:ln>
          <a:effectLst/>
        </p:spPr>
        <p:txBody>
          <a:bodyPr lIns="0" tIns="0" rIns="0" bIns="0">
            <a:prstTxWarp prst="textNoShape">
              <a:avLst/>
            </a:prstTxWarp>
            <a:spAutoFit/>
          </a:bodyPr>
          <a:lstStyle/>
          <a:p>
            <a:pPr algn="ctr" eaLnBrk="0" hangingPunct="0"/>
            <a:r>
              <a:rPr lang="en-US" sz="500" b="1">
                <a:latin typeface="Arial" charset="0"/>
              </a:rPr>
              <a:t>Ft. Lauderdale</a:t>
            </a:r>
          </a:p>
        </p:txBody>
      </p:sp>
      <p:sp>
        <p:nvSpPr>
          <p:cNvPr id="15460" name="Rectangle 100"/>
          <p:cNvSpPr>
            <a:spLocks noChangeArrowheads="1"/>
          </p:cNvSpPr>
          <p:nvPr/>
        </p:nvSpPr>
        <p:spPr bwMode="auto">
          <a:xfrm>
            <a:off x="7685088" y="6245872"/>
            <a:ext cx="179387"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Miami</a:t>
            </a:r>
          </a:p>
        </p:txBody>
      </p:sp>
      <p:sp>
        <p:nvSpPr>
          <p:cNvPr id="15461" name="Rectangle 101"/>
          <p:cNvSpPr>
            <a:spLocks noChangeArrowheads="1"/>
          </p:cNvSpPr>
          <p:nvPr/>
        </p:nvSpPr>
        <p:spPr bwMode="auto">
          <a:xfrm>
            <a:off x="7535863" y="3710634"/>
            <a:ext cx="274637" cy="92075"/>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600" b="1">
                <a:latin typeface="Arial" charset="0"/>
              </a:rPr>
              <a:t>Raleigh</a:t>
            </a:r>
          </a:p>
        </p:txBody>
      </p:sp>
      <p:sp>
        <p:nvSpPr>
          <p:cNvPr id="15462" name="Rectangle 102"/>
          <p:cNvSpPr>
            <a:spLocks noChangeArrowheads="1"/>
          </p:cNvSpPr>
          <p:nvPr/>
        </p:nvSpPr>
        <p:spPr bwMode="auto">
          <a:xfrm>
            <a:off x="7623175" y="3605859"/>
            <a:ext cx="307975"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Richmond</a:t>
            </a:r>
          </a:p>
        </p:txBody>
      </p:sp>
      <p:sp>
        <p:nvSpPr>
          <p:cNvPr id="15463" name="Rectangle 103"/>
          <p:cNvSpPr>
            <a:spLocks noChangeArrowheads="1"/>
          </p:cNvSpPr>
          <p:nvPr/>
        </p:nvSpPr>
        <p:spPr bwMode="auto">
          <a:xfrm>
            <a:off x="3297238" y="3072459"/>
            <a:ext cx="260350" cy="92075"/>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600" b="1">
                <a:latin typeface="Arial" charset="0"/>
              </a:rPr>
              <a:t>Denver</a:t>
            </a:r>
          </a:p>
        </p:txBody>
      </p:sp>
      <p:sp>
        <p:nvSpPr>
          <p:cNvPr id="15464" name="Rectangle 104"/>
          <p:cNvSpPr>
            <a:spLocks noChangeArrowheads="1"/>
          </p:cNvSpPr>
          <p:nvPr/>
        </p:nvSpPr>
        <p:spPr bwMode="auto">
          <a:xfrm>
            <a:off x="6019800" y="3186759"/>
            <a:ext cx="365125"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Indianapolis</a:t>
            </a:r>
          </a:p>
        </p:txBody>
      </p:sp>
      <p:sp>
        <p:nvSpPr>
          <p:cNvPr id="15465" name="Rectangle 105"/>
          <p:cNvSpPr>
            <a:spLocks noChangeArrowheads="1"/>
          </p:cNvSpPr>
          <p:nvPr/>
        </p:nvSpPr>
        <p:spPr bwMode="auto">
          <a:xfrm>
            <a:off x="6921500" y="2791472"/>
            <a:ext cx="3143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Pittsburgh</a:t>
            </a:r>
          </a:p>
        </p:txBody>
      </p:sp>
      <p:sp>
        <p:nvSpPr>
          <p:cNvPr id="15466" name="Rectangle 106"/>
          <p:cNvSpPr>
            <a:spLocks noChangeArrowheads="1"/>
          </p:cNvSpPr>
          <p:nvPr/>
        </p:nvSpPr>
        <p:spPr bwMode="auto">
          <a:xfrm>
            <a:off x="7696200" y="3110559"/>
            <a:ext cx="266700"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a:latin typeface="Arial" charset="0"/>
              </a:rPr>
              <a:t>Baltimore</a:t>
            </a:r>
          </a:p>
        </p:txBody>
      </p:sp>
      <p:sp>
        <p:nvSpPr>
          <p:cNvPr id="15467" name="Rectangle 107"/>
          <p:cNvSpPr>
            <a:spLocks noChangeArrowheads="1"/>
          </p:cNvSpPr>
          <p:nvPr/>
        </p:nvSpPr>
        <p:spPr bwMode="auto">
          <a:xfrm>
            <a:off x="6394450" y="4867922"/>
            <a:ext cx="487363" cy="179387"/>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468" name="Rectangle 108"/>
          <p:cNvSpPr>
            <a:spLocks noChangeArrowheads="1"/>
          </p:cNvSpPr>
          <p:nvPr/>
        </p:nvSpPr>
        <p:spPr bwMode="auto">
          <a:xfrm>
            <a:off x="3084513" y="3402659"/>
            <a:ext cx="506412" cy="12700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469" name="Rectangle 109"/>
          <p:cNvSpPr>
            <a:spLocks noChangeArrowheads="1"/>
          </p:cNvSpPr>
          <p:nvPr/>
        </p:nvSpPr>
        <p:spPr bwMode="auto">
          <a:xfrm>
            <a:off x="5381625" y="4540897"/>
            <a:ext cx="777875" cy="12700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470" name="Line 110"/>
          <p:cNvSpPr>
            <a:spLocks noChangeShapeType="1"/>
          </p:cNvSpPr>
          <p:nvPr/>
        </p:nvSpPr>
        <p:spPr bwMode="auto">
          <a:xfrm flipV="1">
            <a:off x="5791200" y="2589859"/>
            <a:ext cx="757238" cy="63500"/>
          </a:xfrm>
          <a:prstGeom prst="line">
            <a:avLst/>
          </a:prstGeom>
          <a:noFill/>
          <a:ln w="28575">
            <a:solidFill>
              <a:srgbClr val="FFFF00"/>
            </a:solidFill>
            <a:round/>
            <a:headEnd/>
            <a:tailEnd/>
          </a:ln>
          <a:effectLst/>
        </p:spPr>
        <p:txBody>
          <a:bodyPr wrap="none" anchor="ctr">
            <a:prstTxWarp prst="textNoShape">
              <a:avLst/>
            </a:prstTxWarp>
          </a:bodyPr>
          <a:lstStyle/>
          <a:p>
            <a:endParaRPr lang="en-GB"/>
          </a:p>
        </p:txBody>
      </p:sp>
      <p:sp>
        <p:nvSpPr>
          <p:cNvPr id="15471" name="Rectangle 111"/>
          <p:cNvSpPr>
            <a:spLocks noChangeArrowheads="1"/>
          </p:cNvSpPr>
          <p:nvPr/>
        </p:nvSpPr>
        <p:spPr bwMode="auto">
          <a:xfrm>
            <a:off x="6127750" y="2742259"/>
            <a:ext cx="287338"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Plymouth</a:t>
            </a:r>
          </a:p>
        </p:txBody>
      </p:sp>
      <p:sp>
        <p:nvSpPr>
          <p:cNvPr id="15472" name="Rectangle 112"/>
          <p:cNvSpPr>
            <a:spLocks noChangeArrowheads="1"/>
          </p:cNvSpPr>
          <p:nvPr/>
        </p:nvSpPr>
        <p:spPr bwMode="auto">
          <a:xfrm>
            <a:off x="6338888" y="4750447"/>
            <a:ext cx="344487" cy="122237"/>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800" b="1">
                <a:latin typeface="Arial" charset="0"/>
              </a:rPr>
              <a:t>Atlanta</a:t>
            </a:r>
          </a:p>
        </p:txBody>
      </p:sp>
      <p:sp>
        <p:nvSpPr>
          <p:cNvPr id="15473" name="Line 113"/>
          <p:cNvSpPr>
            <a:spLocks noChangeShapeType="1"/>
          </p:cNvSpPr>
          <p:nvPr/>
        </p:nvSpPr>
        <p:spPr bwMode="auto">
          <a:xfrm>
            <a:off x="7523163" y="3186759"/>
            <a:ext cx="38100" cy="36513"/>
          </a:xfrm>
          <a:prstGeom prst="line">
            <a:avLst/>
          </a:prstGeom>
          <a:noFill/>
          <a:ln w="12700">
            <a:solidFill>
              <a:schemeClr val="accent2"/>
            </a:solidFill>
            <a:round/>
            <a:headEnd/>
            <a:tailEnd/>
          </a:ln>
          <a:effectLst/>
        </p:spPr>
        <p:txBody>
          <a:bodyPr wrap="none" anchor="ctr">
            <a:prstTxWarp prst="textNoShape">
              <a:avLst/>
            </a:prstTxWarp>
          </a:bodyPr>
          <a:lstStyle/>
          <a:p>
            <a:endParaRPr lang="en-GB"/>
          </a:p>
        </p:txBody>
      </p:sp>
      <p:sp>
        <p:nvSpPr>
          <p:cNvPr id="15474" name="Line 114"/>
          <p:cNvSpPr>
            <a:spLocks noChangeShapeType="1"/>
          </p:cNvSpPr>
          <p:nvPr/>
        </p:nvSpPr>
        <p:spPr bwMode="auto">
          <a:xfrm flipV="1">
            <a:off x="4572000" y="5391797"/>
            <a:ext cx="990600" cy="236537"/>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75" name="Line 115"/>
          <p:cNvSpPr>
            <a:spLocks noChangeShapeType="1"/>
          </p:cNvSpPr>
          <p:nvPr/>
        </p:nvSpPr>
        <p:spPr bwMode="auto">
          <a:xfrm flipH="1">
            <a:off x="8416925" y="1897709"/>
            <a:ext cx="112713" cy="328613"/>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476" name="Line 116"/>
          <p:cNvSpPr>
            <a:spLocks noChangeShapeType="1"/>
          </p:cNvSpPr>
          <p:nvPr/>
        </p:nvSpPr>
        <p:spPr bwMode="auto">
          <a:xfrm flipV="1">
            <a:off x="6505575" y="2643834"/>
            <a:ext cx="34925" cy="569913"/>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77" name="Line 117"/>
          <p:cNvSpPr>
            <a:spLocks noChangeShapeType="1"/>
          </p:cNvSpPr>
          <p:nvPr/>
        </p:nvSpPr>
        <p:spPr bwMode="auto">
          <a:xfrm flipH="1">
            <a:off x="5767388" y="2456509"/>
            <a:ext cx="379412" cy="209550"/>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78" name="Line 118"/>
          <p:cNvSpPr>
            <a:spLocks noChangeShapeType="1"/>
          </p:cNvSpPr>
          <p:nvPr/>
        </p:nvSpPr>
        <p:spPr bwMode="auto">
          <a:xfrm>
            <a:off x="5613400" y="2345384"/>
            <a:ext cx="146050" cy="300038"/>
          </a:xfrm>
          <a:prstGeom prst="line">
            <a:avLst/>
          </a:prstGeom>
          <a:noFill/>
          <a:ln w="38100">
            <a:solidFill>
              <a:srgbClr val="009999"/>
            </a:solidFill>
            <a:round/>
            <a:headEnd/>
            <a:tailEnd/>
          </a:ln>
          <a:effectLst/>
        </p:spPr>
        <p:txBody>
          <a:bodyPr wrap="none" anchor="ctr">
            <a:prstTxWarp prst="textNoShape">
              <a:avLst/>
            </a:prstTxWarp>
          </a:bodyPr>
          <a:lstStyle/>
          <a:p>
            <a:endParaRPr lang="en-GB"/>
          </a:p>
        </p:txBody>
      </p:sp>
      <p:sp>
        <p:nvSpPr>
          <p:cNvPr id="15479" name="Rectangle 119"/>
          <p:cNvSpPr>
            <a:spLocks noChangeArrowheads="1"/>
          </p:cNvSpPr>
          <p:nvPr/>
        </p:nvSpPr>
        <p:spPr bwMode="auto">
          <a:xfrm>
            <a:off x="4745038" y="1864372"/>
            <a:ext cx="438150" cy="92075"/>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600" b="1">
                <a:solidFill>
                  <a:srgbClr val="000000"/>
                </a:solidFill>
                <a:latin typeface="Arial" charset="0"/>
              </a:rPr>
              <a:t>Minneapolis</a:t>
            </a:r>
          </a:p>
        </p:txBody>
      </p:sp>
      <p:sp>
        <p:nvSpPr>
          <p:cNvPr id="15480" name="Line 120"/>
          <p:cNvSpPr>
            <a:spLocks noChangeShapeType="1"/>
          </p:cNvSpPr>
          <p:nvPr/>
        </p:nvSpPr>
        <p:spPr bwMode="auto">
          <a:xfrm flipV="1">
            <a:off x="6256338" y="2610497"/>
            <a:ext cx="301625" cy="60325"/>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81" name="Line 121"/>
          <p:cNvSpPr>
            <a:spLocks noChangeShapeType="1"/>
          </p:cNvSpPr>
          <p:nvPr/>
        </p:nvSpPr>
        <p:spPr bwMode="auto">
          <a:xfrm flipH="1" flipV="1">
            <a:off x="5111750" y="2058047"/>
            <a:ext cx="639763" cy="593725"/>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482" name="Line 122"/>
          <p:cNvSpPr>
            <a:spLocks noChangeShapeType="1"/>
          </p:cNvSpPr>
          <p:nvPr/>
        </p:nvSpPr>
        <p:spPr bwMode="auto">
          <a:xfrm flipV="1">
            <a:off x="4429125" y="4097984"/>
            <a:ext cx="90488" cy="615950"/>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483" name="Line 123"/>
          <p:cNvSpPr>
            <a:spLocks noChangeShapeType="1"/>
          </p:cNvSpPr>
          <p:nvPr/>
        </p:nvSpPr>
        <p:spPr bwMode="auto">
          <a:xfrm flipV="1">
            <a:off x="2238375" y="3936059"/>
            <a:ext cx="666750" cy="393700"/>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484" name="Line 124"/>
          <p:cNvSpPr>
            <a:spLocks noChangeShapeType="1"/>
          </p:cNvSpPr>
          <p:nvPr/>
        </p:nvSpPr>
        <p:spPr bwMode="auto">
          <a:xfrm flipV="1">
            <a:off x="3144838" y="3167709"/>
            <a:ext cx="28575" cy="323850"/>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85" name="Rectangle 125"/>
          <p:cNvSpPr>
            <a:spLocks noChangeArrowheads="1"/>
          </p:cNvSpPr>
          <p:nvPr/>
        </p:nvSpPr>
        <p:spPr bwMode="auto">
          <a:xfrm>
            <a:off x="3121025" y="3048647"/>
            <a:ext cx="131763" cy="134937"/>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486" name="Line 126"/>
          <p:cNvSpPr>
            <a:spLocks noChangeShapeType="1"/>
          </p:cNvSpPr>
          <p:nvPr/>
        </p:nvSpPr>
        <p:spPr bwMode="auto">
          <a:xfrm flipV="1">
            <a:off x="1196975" y="3101034"/>
            <a:ext cx="52388" cy="1003300"/>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487" name="Line 127"/>
          <p:cNvSpPr>
            <a:spLocks noChangeShapeType="1"/>
          </p:cNvSpPr>
          <p:nvPr/>
        </p:nvSpPr>
        <p:spPr bwMode="auto">
          <a:xfrm>
            <a:off x="7277100" y="2407297"/>
            <a:ext cx="800100" cy="246062"/>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88" name="Line 128"/>
          <p:cNvSpPr>
            <a:spLocks noChangeShapeType="1"/>
          </p:cNvSpPr>
          <p:nvPr/>
        </p:nvSpPr>
        <p:spPr bwMode="auto">
          <a:xfrm>
            <a:off x="7924800" y="2577159"/>
            <a:ext cx="228600" cy="76200"/>
          </a:xfrm>
          <a:prstGeom prst="line">
            <a:avLst/>
          </a:prstGeom>
          <a:noFill/>
          <a:ln w="38100">
            <a:solidFill>
              <a:srgbClr val="009999"/>
            </a:solidFill>
            <a:round/>
            <a:headEnd/>
            <a:tailEnd/>
          </a:ln>
          <a:effectLst/>
        </p:spPr>
        <p:txBody>
          <a:bodyPr wrap="none" anchor="ctr">
            <a:prstTxWarp prst="textNoShape">
              <a:avLst/>
            </a:prstTxWarp>
          </a:bodyPr>
          <a:lstStyle/>
          <a:p>
            <a:endParaRPr lang="en-GB"/>
          </a:p>
        </p:txBody>
      </p:sp>
      <p:sp>
        <p:nvSpPr>
          <p:cNvPr id="15489" name="Line 129"/>
          <p:cNvSpPr>
            <a:spLocks noChangeShapeType="1"/>
          </p:cNvSpPr>
          <p:nvPr/>
        </p:nvSpPr>
        <p:spPr bwMode="auto">
          <a:xfrm flipH="1" flipV="1">
            <a:off x="7516813" y="2286647"/>
            <a:ext cx="636587" cy="290512"/>
          </a:xfrm>
          <a:prstGeom prst="line">
            <a:avLst/>
          </a:prstGeom>
          <a:noFill/>
          <a:ln w="19050">
            <a:solidFill>
              <a:srgbClr val="3399FF"/>
            </a:solidFill>
            <a:round/>
            <a:headEnd/>
            <a:tailEnd/>
          </a:ln>
          <a:effectLst/>
        </p:spPr>
        <p:txBody>
          <a:bodyPr wrap="none" anchor="ctr">
            <a:prstTxWarp prst="textNoShape">
              <a:avLst/>
            </a:prstTxWarp>
          </a:bodyPr>
          <a:lstStyle/>
          <a:p>
            <a:endParaRPr lang="en-GB"/>
          </a:p>
        </p:txBody>
      </p:sp>
      <p:sp>
        <p:nvSpPr>
          <p:cNvPr id="15490" name="Line 130"/>
          <p:cNvSpPr>
            <a:spLocks noChangeShapeType="1"/>
          </p:cNvSpPr>
          <p:nvPr/>
        </p:nvSpPr>
        <p:spPr bwMode="auto">
          <a:xfrm>
            <a:off x="7786688" y="2116784"/>
            <a:ext cx="366712" cy="536575"/>
          </a:xfrm>
          <a:prstGeom prst="line">
            <a:avLst/>
          </a:prstGeom>
          <a:noFill/>
          <a:ln w="19050">
            <a:solidFill>
              <a:srgbClr val="3399FF"/>
            </a:solidFill>
            <a:round/>
            <a:headEnd/>
            <a:tailEnd/>
          </a:ln>
          <a:effectLst/>
        </p:spPr>
        <p:txBody>
          <a:bodyPr wrap="none" anchor="ctr">
            <a:prstTxWarp prst="textNoShape">
              <a:avLst/>
            </a:prstTxWarp>
          </a:bodyPr>
          <a:lstStyle/>
          <a:p>
            <a:endParaRPr lang="en-GB"/>
          </a:p>
        </p:txBody>
      </p:sp>
      <p:sp>
        <p:nvSpPr>
          <p:cNvPr id="15491" name="Line 131"/>
          <p:cNvSpPr>
            <a:spLocks noChangeShapeType="1"/>
          </p:cNvSpPr>
          <p:nvPr/>
        </p:nvSpPr>
        <p:spPr bwMode="auto">
          <a:xfrm flipV="1">
            <a:off x="8229600" y="2496197"/>
            <a:ext cx="92075" cy="80962"/>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92" name="Line 132"/>
          <p:cNvSpPr>
            <a:spLocks noChangeShapeType="1"/>
          </p:cNvSpPr>
          <p:nvPr/>
        </p:nvSpPr>
        <p:spPr bwMode="auto">
          <a:xfrm flipH="1" flipV="1">
            <a:off x="7202488" y="5163197"/>
            <a:ext cx="50800" cy="287337"/>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93" name="Rectangle 133"/>
          <p:cNvSpPr>
            <a:spLocks noChangeArrowheads="1"/>
          </p:cNvSpPr>
          <p:nvPr/>
        </p:nvSpPr>
        <p:spPr bwMode="auto">
          <a:xfrm>
            <a:off x="776288" y="4429772"/>
            <a:ext cx="255587"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Gardena</a:t>
            </a:r>
          </a:p>
        </p:txBody>
      </p:sp>
      <p:sp>
        <p:nvSpPr>
          <p:cNvPr id="15494" name="Line 134"/>
          <p:cNvSpPr>
            <a:spLocks noChangeShapeType="1"/>
          </p:cNvSpPr>
          <p:nvPr/>
        </p:nvSpPr>
        <p:spPr bwMode="auto">
          <a:xfrm flipV="1">
            <a:off x="7199313" y="5548959"/>
            <a:ext cx="65087" cy="185738"/>
          </a:xfrm>
          <a:prstGeom prst="line">
            <a:avLst/>
          </a:prstGeom>
          <a:noFill/>
          <a:ln w="19050">
            <a:solidFill>
              <a:srgbClr val="3399FF"/>
            </a:solidFill>
            <a:round/>
            <a:headEnd/>
            <a:tailEnd/>
          </a:ln>
          <a:effectLst/>
        </p:spPr>
        <p:txBody>
          <a:bodyPr wrap="none" anchor="ctr">
            <a:prstTxWarp prst="textNoShape">
              <a:avLst/>
            </a:prstTxWarp>
          </a:bodyPr>
          <a:lstStyle/>
          <a:p>
            <a:endParaRPr lang="en-GB"/>
          </a:p>
        </p:txBody>
      </p:sp>
      <p:sp>
        <p:nvSpPr>
          <p:cNvPr id="15495" name="Rectangle 135"/>
          <p:cNvSpPr>
            <a:spLocks noChangeArrowheads="1"/>
          </p:cNvSpPr>
          <p:nvPr/>
        </p:nvSpPr>
        <p:spPr bwMode="auto">
          <a:xfrm>
            <a:off x="6772275" y="5837884"/>
            <a:ext cx="285750" cy="106363"/>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700" b="1">
                <a:latin typeface="Arial" charset="0"/>
              </a:rPr>
              <a:t>Tampa</a:t>
            </a:r>
          </a:p>
        </p:txBody>
      </p:sp>
      <p:sp>
        <p:nvSpPr>
          <p:cNvPr id="15496" name="Line 136"/>
          <p:cNvSpPr>
            <a:spLocks noChangeShapeType="1"/>
          </p:cNvSpPr>
          <p:nvPr/>
        </p:nvSpPr>
        <p:spPr bwMode="auto">
          <a:xfrm flipH="1">
            <a:off x="5167313" y="3505847"/>
            <a:ext cx="373062" cy="738187"/>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97" name="Line 137"/>
          <p:cNvSpPr>
            <a:spLocks noChangeShapeType="1"/>
          </p:cNvSpPr>
          <p:nvPr/>
        </p:nvSpPr>
        <p:spPr bwMode="auto">
          <a:xfrm flipH="1">
            <a:off x="690563" y="1291284"/>
            <a:ext cx="211137" cy="239713"/>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498" name="Rectangle 138"/>
          <p:cNvSpPr>
            <a:spLocks noChangeArrowheads="1"/>
          </p:cNvSpPr>
          <p:nvPr/>
        </p:nvSpPr>
        <p:spPr bwMode="auto">
          <a:xfrm>
            <a:off x="1477963" y="4034484"/>
            <a:ext cx="336550" cy="1524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San</a:t>
            </a:r>
            <a:br>
              <a:rPr lang="en-US" sz="500" b="1">
                <a:latin typeface="Arial" charset="0"/>
              </a:rPr>
            </a:br>
            <a:r>
              <a:rPr lang="en-US" sz="500" b="1">
                <a:latin typeface="Arial" charset="0"/>
              </a:rPr>
              <a:t>Bernardino</a:t>
            </a:r>
          </a:p>
        </p:txBody>
      </p:sp>
      <p:sp>
        <p:nvSpPr>
          <p:cNvPr id="15499" name="Line 139"/>
          <p:cNvSpPr>
            <a:spLocks noChangeShapeType="1"/>
          </p:cNvSpPr>
          <p:nvPr/>
        </p:nvSpPr>
        <p:spPr bwMode="auto">
          <a:xfrm>
            <a:off x="7467600" y="3296297"/>
            <a:ext cx="1588" cy="53975"/>
          </a:xfrm>
          <a:prstGeom prst="line">
            <a:avLst/>
          </a:prstGeom>
          <a:noFill/>
          <a:ln w="12700">
            <a:solidFill>
              <a:schemeClr val="accent2"/>
            </a:solidFill>
            <a:round/>
            <a:headEnd/>
            <a:tailEnd/>
          </a:ln>
          <a:effectLst/>
        </p:spPr>
        <p:txBody>
          <a:bodyPr wrap="none" anchor="ctr">
            <a:prstTxWarp prst="textNoShape">
              <a:avLst/>
            </a:prstTxWarp>
          </a:bodyPr>
          <a:lstStyle/>
          <a:p>
            <a:endParaRPr lang="en-GB"/>
          </a:p>
        </p:txBody>
      </p:sp>
      <p:sp>
        <p:nvSpPr>
          <p:cNvPr id="15500" name="Line 140"/>
          <p:cNvSpPr>
            <a:spLocks noChangeShapeType="1"/>
          </p:cNvSpPr>
          <p:nvPr/>
        </p:nvSpPr>
        <p:spPr bwMode="auto">
          <a:xfrm>
            <a:off x="7540625" y="3186759"/>
            <a:ext cx="93663" cy="298450"/>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501" name="Line 141"/>
          <p:cNvSpPr>
            <a:spLocks noChangeShapeType="1"/>
          </p:cNvSpPr>
          <p:nvPr/>
        </p:nvSpPr>
        <p:spPr bwMode="auto">
          <a:xfrm flipH="1">
            <a:off x="7356475" y="3186759"/>
            <a:ext cx="158750" cy="531813"/>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502" name="Rectangle 142"/>
          <p:cNvSpPr>
            <a:spLocks noChangeArrowheads="1"/>
          </p:cNvSpPr>
          <p:nvPr/>
        </p:nvSpPr>
        <p:spPr bwMode="auto">
          <a:xfrm>
            <a:off x="7008813" y="3272484"/>
            <a:ext cx="279400"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Arlington</a:t>
            </a:r>
          </a:p>
        </p:txBody>
      </p:sp>
      <p:sp>
        <p:nvSpPr>
          <p:cNvPr id="15503" name="Line 143"/>
          <p:cNvSpPr>
            <a:spLocks noChangeShapeType="1"/>
          </p:cNvSpPr>
          <p:nvPr/>
        </p:nvSpPr>
        <p:spPr bwMode="auto">
          <a:xfrm flipH="1">
            <a:off x="7524750" y="3081984"/>
            <a:ext cx="147638" cy="11113"/>
          </a:xfrm>
          <a:prstGeom prst="line">
            <a:avLst/>
          </a:prstGeom>
          <a:noFill/>
          <a:ln w="12700">
            <a:solidFill>
              <a:schemeClr val="accent2"/>
            </a:solidFill>
            <a:round/>
            <a:headEnd/>
            <a:tailEnd/>
          </a:ln>
          <a:effectLst/>
        </p:spPr>
        <p:txBody>
          <a:bodyPr wrap="none" anchor="ctr">
            <a:prstTxWarp prst="textNoShape">
              <a:avLst/>
            </a:prstTxWarp>
          </a:bodyPr>
          <a:lstStyle/>
          <a:p>
            <a:endParaRPr lang="en-GB"/>
          </a:p>
        </p:txBody>
      </p:sp>
      <p:sp>
        <p:nvSpPr>
          <p:cNvPr id="15504" name="Rectangle 144"/>
          <p:cNvSpPr>
            <a:spLocks noChangeArrowheads="1"/>
          </p:cNvSpPr>
          <p:nvPr/>
        </p:nvSpPr>
        <p:spPr bwMode="auto">
          <a:xfrm>
            <a:off x="609600" y="15103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05" name="Rectangle 145"/>
          <p:cNvSpPr>
            <a:spLocks noChangeArrowheads="1"/>
          </p:cNvSpPr>
          <p:nvPr/>
        </p:nvSpPr>
        <p:spPr bwMode="auto">
          <a:xfrm>
            <a:off x="2892425" y="38868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06" name="Rectangle 146"/>
          <p:cNvSpPr>
            <a:spLocks noChangeArrowheads="1"/>
          </p:cNvSpPr>
          <p:nvPr/>
        </p:nvSpPr>
        <p:spPr bwMode="auto">
          <a:xfrm>
            <a:off x="3121025" y="35058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07" name="Rectangle 147"/>
          <p:cNvSpPr>
            <a:spLocks noChangeArrowheads="1"/>
          </p:cNvSpPr>
          <p:nvPr/>
        </p:nvSpPr>
        <p:spPr bwMode="auto">
          <a:xfrm>
            <a:off x="5070475" y="19754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08" name="Rectangle 148"/>
          <p:cNvSpPr>
            <a:spLocks noChangeArrowheads="1"/>
          </p:cNvSpPr>
          <p:nvPr/>
        </p:nvSpPr>
        <p:spPr bwMode="auto">
          <a:xfrm>
            <a:off x="6134100" y="24184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09" name="Rectangle 149"/>
          <p:cNvSpPr>
            <a:spLocks noChangeArrowheads="1"/>
          </p:cNvSpPr>
          <p:nvPr/>
        </p:nvSpPr>
        <p:spPr bwMode="auto">
          <a:xfrm>
            <a:off x="5102225" y="41916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0" name="Rectangle 150"/>
          <p:cNvSpPr>
            <a:spLocks noChangeArrowheads="1"/>
          </p:cNvSpPr>
          <p:nvPr/>
        </p:nvSpPr>
        <p:spPr bwMode="auto">
          <a:xfrm>
            <a:off x="7256463" y="28533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1" name="Rectangle 151"/>
          <p:cNvSpPr>
            <a:spLocks noChangeArrowheads="1"/>
          </p:cNvSpPr>
          <p:nvPr/>
        </p:nvSpPr>
        <p:spPr bwMode="auto">
          <a:xfrm>
            <a:off x="8499475" y="18167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2" name="Rectangle 152"/>
          <p:cNvSpPr>
            <a:spLocks noChangeArrowheads="1"/>
          </p:cNvSpPr>
          <p:nvPr/>
        </p:nvSpPr>
        <p:spPr bwMode="auto">
          <a:xfrm>
            <a:off x="7756525" y="20961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3" name="Rectangle 153"/>
          <p:cNvSpPr>
            <a:spLocks noChangeArrowheads="1"/>
          </p:cNvSpPr>
          <p:nvPr/>
        </p:nvSpPr>
        <p:spPr bwMode="auto">
          <a:xfrm>
            <a:off x="7432675" y="22104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4" name="Rectangle 154"/>
          <p:cNvSpPr>
            <a:spLocks noChangeArrowheads="1"/>
          </p:cNvSpPr>
          <p:nvPr/>
        </p:nvSpPr>
        <p:spPr bwMode="auto">
          <a:xfrm>
            <a:off x="7199313" y="23691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5" name="Rectangle 155"/>
          <p:cNvSpPr>
            <a:spLocks noChangeArrowheads="1"/>
          </p:cNvSpPr>
          <p:nvPr/>
        </p:nvSpPr>
        <p:spPr bwMode="auto">
          <a:xfrm>
            <a:off x="7616825" y="31438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6" name="Rectangle 156"/>
          <p:cNvSpPr>
            <a:spLocks noChangeArrowheads="1"/>
          </p:cNvSpPr>
          <p:nvPr/>
        </p:nvSpPr>
        <p:spPr bwMode="auto">
          <a:xfrm>
            <a:off x="7613650" y="34788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7" name="Rectangle 157"/>
          <p:cNvSpPr>
            <a:spLocks noChangeArrowheads="1"/>
          </p:cNvSpPr>
          <p:nvPr/>
        </p:nvSpPr>
        <p:spPr bwMode="auto">
          <a:xfrm>
            <a:off x="7312025" y="37344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8" name="Rectangle 158"/>
          <p:cNvSpPr>
            <a:spLocks noChangeArrowheads="1"/>
          </p:cNvSpPr>
          <p:nvPr/>
        </p:nvSpPr>
        <p:spPr bwMode="auto">
          <a:xfrm>
            <a:off x="5559425" y="53346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19" name="Rectangle 159"/>
          <p:cNvSpPr>
            <a:spLocks noChangeArrowheads="1"/>
          </p:cNvSpPr>
          <p:nvPr/>
        </p:nvSpPr>
        <p:spPr bwMode="auto">
          <a:xfrm>
            <a:off x="7197725" y="51187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20" name="Rectangle 160"/>
          <p:cNvSpPr>
            <a:spLocks noChangeArrowheads="1"/>
          </p:cNvSpPr>
          <p:nvPr/>
        </p:nvSpPr>
        <p:spPr bwMode="auto">
          <a:xfrm>
            <a:off x="7629525" y="5988697"/>
            <a:ext cx="76200" cy="762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21" name="Rectangle 161"/>
          <p:cNvSpPr>
            <a:spLocks noChangeArrowheads="1"/>
          </p:cNvSpPr>
          <p:nvPr/>
        </p:nvSpPr>
        <p:spPr bwMode="auto">
          <a:xfrm>
            <a:off x="7181850" y="5733109"/>
            <a:ext cx="76200" cy="762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22" name="Rectangle 162"/>
          <p:cNvSpPr>
            <a:spLocks noChangeArrowheads="1"/>
          </p:cNvSpPr>
          <p:nvPr/>
        </p:nvSpPr>
        <p:spPr bwMode="auto">
          <a:xfrm>
            <a:off x="4492625" y="40392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23" name="Rectangle 163"/>
          <p:cNvSpPr>
            <a:spLocks noChangeArrowheads="1"/>
          </p:cNvSpPr>
          <p:nvPr/>
        </p:nvSpPr>
        <p:spPr bwMode="auto">
          <a:xfrm>
            <a:off x="4191000" y="47869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24" name="Rectangle 164"/>
          <p:cNvSpPr>
            <a:spLocks noChangeArrowheads="1"/>
          </p:cNvSpPr>
          <p:nvPr/>
        </p:nvSpPr>
        <p:spPr bwMode="auto">
          <a:xfrm>
            <a:off x="6172200" y="26533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25" name="Line 165"/>
          <p:cNvSpPr>
            <a:spLocks noChangeShapeType="1"/>
          </p:cNvSpPr>
          <p:nvPr/>
        </p:nvSpPr>
        <p:spPr bwMode="auto">
          <a:xfrm flipV="1">
            <a:off x="4267200" y="4710759"/>
            <a:ext cx="76200" cy="76200"/>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526" name="Rectangle 166"/>
          <p:cNvSpPr>
            <a:spLocks noChangeArrowheads="1"/>
          </p:cNvSpPr>
          <p:nvPr/>
        </p:nvSpPr>
        <p:spPr bwMode="auto">
          <a:xfrm>
            <a:off x="3990975" y="4856809"/>
            <a:ext cx="2762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Ft. Worth</a:t>
            </a:r>
          </a:p>
        </p:txBody>
      </p:sp>
      <p:sp>
        <p:nvSpPr>
          <p:cNvPr id="15527" name="Line 167"/>
          <p:cNvSpPr>
            <a:spLocks noChangeShapeType="1"/>
          </p:cNvSpPr>
          <p:nvPr/>
        </p:nvSpPr>
        <p:spPr bwMode="auto">
          <a:xfrm flipH="1">
            <a:off x="5638800" y="4253559"/>
            <a:ext cx="914400" cy="76200"/>
          </a:xfrm>
          <a:prstGeom prst="line">
            <a:avLst/>
          </a:prstGeom>
          <a:noFill/>
          <a:ln w="12700">
            <a:solidFill>
              <a:srgbClr val="339966"/>
            </a:solidFill>
            <a:round/>
            <a:headEnd type="none" w="sm" len="sm"/>
            <a:tailEnd type="none" w="sm" len="sm"/>
          </a:ln>
          <a:effectLst/>
        </p:spPr>
        <p:txBody>
          <a:bodyPr wrap="none" anchor="ctr">
            <a:prstTxWarp prst="textNoShape">
              <a:avLst/>
            </a:prstTxWarp>
          </a:bodyPr>
          <a:lstStyle/>
          <a:p>
            <a:endParaRPr lang="en-GB"/>
          </a:p>
        </p:txBody>
      </p:sp>
      <p:sp>
        <p:nvSpPr>
          <p:cNvPr id="15528" name="Line 168"/>
          <p:cNvSpPr>
            <a:spLocks noChangeShapeType="1"/>
          </p:cNvSpPr>
          <p:nvPr/>
        </p:nvSpPr>
        <p:spPr bwMode="auto">
          <a:xfrm flipH="1">
            <a:off x="5943600" y="4329759"/>
            <a:ext cx="0" cy="838200"/>
          </a:xfrm>
          <a:prstGeom prst="line">
            <a:avLst/>
          </a:prstGeom>
          <a:noFill/>
          <a:ln w="12700">
            <a:solidFill>
              <a:srgbClr val="339966"/>
            </a:solidFill>
            <a:round/>
            <a:headEnd type="none" w="sm" len="sm"/>
            <a:tailEnd type="none" w="sm" len="sm"/>
          </a:ln>
          <a:effectLst/>
        </p:spPr>
        <p:txBody>
          <a:bodyPr wrap="none" anchor="ctr">
            <a:prstTxWarp prst="textNoShape">
              <a:avLst/>
            </a:prstTxWarp>
          </a:bodyPr>
          <a:lstStyle/>
          <a:p>
            <a:endParaRPr lang="en-GB"/>
          </a:p>
        </p:txBody>
      </p:sp>
      <p:sp>
        <p:nvSpPr>
          <p:cNvPr id="15529" name="Rectangle 169"/>
          <p:cNvSpPr>
            <a:spLocks noChangeArrowheads="1"/>
          </p:cNvSpPr>
          <p:nvPr/>
        </p:nvSpPr>
        <p:spPr bwMode="auto">
          <a:xfrm>
            <a:off x="8569325" y="2845447"/>
            <a:ext cx="357188"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Rochelle Pk</a:t>
            </a:r>
          </a:p>
        </p:txBody>
      </p:sp>
      <p:sp>
        <p:nvSpPr>
          <p:cNvPr id="15530" name="Rectangle 170"/>
          <p:cNvSpPr>
            <a:spLocks noChangeArrowheads="1"/>
          </p:cNvSpPr>
          <p:nvPr/>
        </p:nvSpPr>
        <p:spPr bwMode="auto">
          <a:xfrm>
            <a:off x="0" y="4050359"/>
            <a:ext cx="27146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Honolulu</a:t>
            </a:r>
          </a:p>
        </p:txBody>
      </p:sp>
      <p:sp>
        <p:nvSpPr>
          <p:cNvPr id="15531" name="Rectangle 171"/>
          <p:cNvSpPr>
            <a:spLocks noChangeArrowheads="1"/>
          </p:cNvSpPr>
          <p:nvPr/>
        </p:nvSpPr>
        <p:spPr bwMode="auto">
          <a:xfrm>
            <a:off x="7269163" y="5264797"/>
            <a:ext cx="390525" cy="122237"/>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800" b="1">
                <a:latin typeface="Arial" charset="0"/>
              </a:rPr>
              <a:t>Orlando</a:t>
            </a:r>
          </a:p>
        </p:txBody>
      </p:sp>
      <p:sp>
        <p:nvSpPr>
          <p:cNvPr id="15532" name="Rectangle 172"/>
          <p:cNvSpPr>
            <a:spLocks noChangeArrowheads="1"/>
          </p:cNvSpPr>
          <p:nvPr/>
        </p:nvSpPr>
        <p:spPr bwMode="auto">
          <a:xfrm>
            <a:off x="8559800" y="24692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33" name="Rectangle 173"/>
          <p:cNvSpPr>
            <a:spLocks noChangeArrowheads="1"/>
          </p:cNvSpPr>
          <p:nvPr/>
        </p:nvSpPr>
        <p:spPr bwMode="auto">
          <a:xfrm>
            <a:off x="393700" y="3910659"/>
            <a:ext cx="4429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Sherman Oaks</a:t>
            </a:r>
          </a:p>
        </p:txBody>
      </p:sp>
      <p:sp>
        <p:nvSpPr>
          <p:cNvPr id="15534" name="Rectangle 174"/>
          <p:cNvSpPr>
            <a:spLocks noChangeArrowheads="1"/>
          </p:cNvSpPr>
          <p:nvPr/>
        </p:nvSpPr>
        <p:spPr bwMode="auto">
          <a:xfrm>
            <a:off x="8315325" y="24469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35" name="Rectangle 175"/>
          <p:cNvSpPr>
            <a:spLocks noChangeArrowheads="1"/>
          </p:cNvSpPr>
          <p:nvPr/>
        </p:nvSpPr>
        <p:spPr bwMode="auto">
          <a:xfrm>
            <a:off x="171450" y="39487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36" name="Rectangle 176"/>
          <p:cNvSpPr>
            <a:spLocks noChangeArrowheads="1"/>
          </p:cNvSpPr>
          <p:nvPr/>
        </p:nvSpPr>
        <p:spPr bwMode="auto">
          <a:xfrm>
            <a:off x="7837488" y="6082359"/>
            <a:ext cx="139700"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Ojus</a:t>
            </a:r>
          </a:p>
        </p:txBody>
      </p:sp>
      <p:sp>
        <p:nvSpPr>
          <p:cNvPr id="15537" name="Line 177"/>
          <p:cNvSpPr>
            <a:spLocks noChangeShapeType="1"/>
          </p:cNvSpPr>
          <p:nvPr/>
        </p:nvSpPr>
        <p:spPr bwMode="auto">
          <a:xfrm flipV="1">
            <a:off x="228600" y="3353447"/>
            <a:ext cx="279400" cy="588962"/>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38" name="Freeform 178"/>
          <p:cNvSpPr>
            <a:spLocks/>
          </p:cNvSpPr>
          <p:nvPr/>
        </p:nvSpPr>
        <p:spPr bwMode="auto">
          <a:xfrm>
            <a:off x="5791200" y="2196159"/>
            <a:ext cx="2286000" cy="457200"/>
          </a:xfrm>
          <a:custGeom>
            <a:avLst/>
            <a:gdLst/>
            <a:ahLst/>
            <a:cxnLst>
              <a:cxn ang="0">
                <a:pos x="0" y="288"/>
              </a:cxn>
              <a:cxn ang="0">
                <a:pos x="528" y="0"/>
              </a:cxn>
              <a:cxn ang="0">
                <a:pos x="1440" y="288"/>
              </a:cxn>
            </a:cxnLst>
            <a:rect l="0" t="0" r="r" b="b"/>
            <a:pathLst>
              <a:path w="1440" h="288">
                <a:moveTo>
                  <a:pt x="0" y="288"/>
                </a:moveTo>
                <a:cubicBezTo>
                  <a:pt x="144" y="144"/>
                  <a:pt x="288" y="0"/>
                  <a:pt x="528" y="0"/>
                </a:cubicBezTo>
                <a:cubicBezTo>
                  <a:pt x="768" y="0"/>
                  <a:pt x="1104" y="144"/>
                  <a:pt x="1440" y="288"/>
                </a:cubicBezTo>
              </a:path>
            </a:pathLst>
          </a:custGeom>
          <a:noFill/>
          <a:ln w="38100" cap="flat" cmpd="sng">
            <a:pattFill prst="wdDnDiag">
              <a:fgClr>
                <a:schemeClr val="tx1"/>
              </a:fgClr>
              <a:bgClr>
                <a:srgbClr val="FFFFFF"/>
              </a:bgClr>
            </a:pattFill>
            <a:prstDash val="solid"/>
            <a:round/>
            <a:headEnd type="none" w="sm" len="sm"/>
            <a:tailEnd type="none" w="sm" len="sm"/>
          </a:ln>
          <a:effectLst/>
        </p:spPr>
        <p:txBody>
          <a:bodyPr wrap="none" anchor="ctr">
            <a:prstTxWarp prst="textNoShape">
              <a:avLst/>
            </a:prstTxWarp>
          </a:bodyPr>
          <a:lstStyle/>
          <a:p>
            <a:endParaRPr lang="en-GB"/>
          </a:p>
        </p:txBody>
      </p:sp>
      <p:sp>
        <p:nvSpPr>
          <p:cNvPr id="15539" name="Line 179"/>
          <p:cNvSpPr>
            <a:spLocks noChangeShapeType="1"/>
          </p:cNvSpPr>
          <p:nvPr/>
        </p:nvSpPr>
        <p:spPr bwMode="auto">
          <a:xfrm>
            <a:off x="4999038" y="2027884"/>
            <a:ext cx="715962" cy="701675"/>
          </a:xfrm>
          <a:prstGeom prst="line">
            <a:avLst/>
          </a:prstGeom>
          <a:noFill/>
          <a:ln w="28575">
            <a:solidFill>
              <a:srgbClr val="009999"/>
            </a:solidFill>
            <a:round/>
            <a:headEnd type="none" w="sm" len="sm"/>
            <a:tailEnd type="none" w="sm" len="sm"/>
          </a:ln>
          <a:effectLst/>
        </p:spPr>
        <p:txBody>
          <a:bodyPr wrap="none" anchor="ctr">
            <a:prstTxWarp prst="textNoShape">
              <a:avLst/>
            </a:prstTxWarp>
          </a:bodyPr>
          <a:lstStyle/>
          <a:p>
            <a:endParaRPr lang="en-GB"/>
          </a:p>
        </p:txBody>
      </p:sp>
      <p:sp>
        <p:nvSpPr>
          <p:cNvPr id="15540" name="Rectangle 180"/>
          <p:cNvSpPr>
            <a:spLocks noChangeArrowheads="1"/>
          </p:cNvSpPr>
          <p:nvPr/>
        </p:nvSpPr>
        <p:spPr bwMode="auto">
          <a:xfrm>
            <a:off x="8486775" y="2935934"/>
            <a:ext cx="457200" cy="1524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Hamilton Square</a:t>
            </a:r>
          </a:p>
        </p:txBody>
      </p:sp>
      <p:sp>
        <p:nvSpPr>
          <p:cNvPr id="15541" name="Line 181"/>
          <p:cNvSpPr>
            <a:spLocks noChangeShapeType="1"/>
          </p:cNvSpPr>
          <p:nvPr/>
        </p:nvSpPr>
        <p:spPr bwMode="auto">
          <a:xfrm>
            <a:off x="8188325" y="2726384"/>
            <a:ext cx="225425" cy="196850"/>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42" name="Line 182"/>
          <p:cNvSpPr>
            <a:spLocks noChangeShapeType="1"/>
          </p:cNvSpPr>
          <p:nvPr/>
        </p:nvSpPr>
        <p:spPr bwMode="auto">
          <a:xfrm flipV="1">
            <a:off x="7337425" y="2794647"/>
            <a:ext cx="349250" cy="84137"/>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43" name="Rectangle 183"/>
          <p:cNvSpPr>
            <a:spLocks noChangeArrowheads="1"/>
          </p:cNvSpPr>
          <p:nvPr/>
        </p:nvSpPr>
        <p:spPr bwMode="auto">
          <a:xfrm>
            <a:off x="6951663" y="3037534"/>
            <a:ext cx="476250" cy="1524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Silver </a:t>
            </a:r>
          </a:p>
          <a:p>
            <a:pPr eaLnBrk="0" hangingPunct="0"/>
            <a:r>
              <a:rPr lang="en-US" sz="500" b="1">
                <a:latin typeface="Arial" charset="0"/>
              </a:rPr>
              <a:t>Springs</a:t>
            </a:r>
          </a:p>
        </p:txBody>
      </p:sp>
      <p:sp>
        <p:nvSpPr>
          <p:cNvPr id="15544" name="Line 184"/>
          <p:cNvSpPr>
            <a:spLocks noChangeShapeType="1"/>
          </p:cNvSpPr>
          <p:nvPr/>
        </p:nvSpPr>
        <p:spPr bwMode="auto">
          <a:xfrm>
            <a:off x="4605338" y="2907359"/>
            <a:ext cx="893762" cy="492125"/>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45" name="Rectangle 185"/>
          <p:cNvSpPr>
            <a:spLocks noChangeArrowheads="1"/>
          </p:cNvSpPr>
          <p:nvPr/>
        </p:nvSpPr>
        <p:spPr bwMode="auto">
          <a:xfrm>
            <a:off x="6477000" y="31899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46" name="Line 186"/>
          <p:cNvSpPr>
            <a:spLocks noChangeShapeType="1"/>
          </p:cNvSpPr>
          <p:nvPr/>
        </p:nvSpPr>
        <p:spPr bwMode="auto">
          <a:xfrm flipH="1" flipV="1">
            <a:off x="5588000" y="3450284"/>
            <a:ext cx="657225" cy="73025"/>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47" name="Freeform 187"/>
          <p:cNvSpPr>
            <a:spLocks/>
          </p:cNvSpPr>
          <p:nvPr/>
        </p:nvSpPr>
        <p:spPr bwMode="auto">
          <a:xfrm>
            <a:off x="7899400" y="2653359"/>
            <a:ext cx="177800" cy="152400"/>
          </a:xfrm>
          <a:custGeom>
            <a:avLst/>
            <a:gdLst/>
            <a:ahLst/>
            <a:cxnLst>
              <a:cxn ang="0">
                <a:pos x="16" y="96"/>
              </a:cxn>
              <a:cxn ang="0">
                <a:pos x="16" y="48"/>
              </a:cxn>
              <a:cxn ang="0">
                <a:pos x="112" y="0"/>
              </a:cxn>
            </a:cxnLst>
            <a:rect l="0" t="0" r="r" b="b"/>
            <a:pathLst>
              <a:path w="112" h="96">
                <a:moveTo>
                  <a:pt x="16" y="96"/>
                </a:moveTo>
                <a:cubicBezTo>
                  <a:pt x="8" y="80"/>
                  <a:pt x="0" y="64"/>
                  <a:pt x="16" y="48"/>
                </a:cubicBezTo>
                <a:cubicBezTo>
                  <a:pt x="32" y="32"/>
                  <a:pt x="96" y="8"/>
                  <a:pt x="112" y="0"/>
                </a:cubicBezTo>
              </a:path>
            </a:pathLst>
          </a:custGeom>
          <a:no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15548" name="Text Box 188"/>
          <p:cNvSpPr txBox="1">
            <a:spLocks noChangeArrowheads="1"/>
          </p:cNvSpPr>
          <p:nvPr/>
        </p:nvSpPr>
        <p:spPr bwMode="auto">
          <a:xfrm>
            <a:off x="7550150" y="2246959"/>
            <a:ext cx="450850" cy="184150"/>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sz="600" b="1">
                <a:latin typeface="Arial" charset="0"/>
              </a:rPr>
              <a:t>Wayne</a:t>
            </a:r>
            <a:endParaRPr lang="en-US" sz="600" b="1"/>
          </a:p>
        </p:txBody>
      </p:sp>
      <p:sp>
        <p:nvSpPr>
          <p:cNvPr id="15549" name="Line 189"/>
          <p:cNvSpPr>
            <a:spLocks noChangeShapeType="1"/>
          </p:cNvSpPr>
          <p:nvPr/>
        </p:nvSpPr>
        <p:spPr bwMode="auto">
          <a:xfrm flipV="1">
            <a:off x="4448175" y="4694884"/>
            <a:ext cx="2216150" cy="25400"/>
          </a:xfrm>
          <a:prstGeom prst="line">
            <a:avLst/>
          </a:prstGeom>
          <a:noFill/>
          <a:ln w="38100">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550" name="Line 190"/>
          <p:cNvSpPr>
            <a:spLocks noChangeShapeType="1"/>
          </p:cNvSpPr>
          <p:nvPr/>
        </p:nvSpPr>
        <p:spPr bwMode="auto">
          <a:xfrm flipH="1" flipV="1">
            <a:off x="6743700" y="4756797"/>
            <a:ext cx="498475" cy="700087"/>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551" name="Freeform 191"/>
          <p:cNvSpPr>
            <a:spLocks/>
          </p:cNvSpPr>
          <p:nvPr/>
        </p:nvSpPr>
        <p:spPr bwMode="auto">
          <a:xfrm>
            <a:off x="1228725" y="3770959"/>
            <a:ext cx="3109913" cy="906463"/>
          </a:xfrm>
          <a:custGeom>
            <a:avLst/>
            <a:gdLst/>
            <a:ahLst/>
            <a:cxnLst>
              <a:cxn ang="0">
                <a:pos x="0" y="160"/>
              </a:cxn>
              <a:cxn ang="0">
                <a:pos x="672" y="64"/>
              </a:cxn>
              <a:cxn ang="0">
                <a:pos x="1968" y="544"/>
              </a:cxn>
            </a:cxnLst>
            <a:rect l="0" t="0" r="r" b="b"/>
            <a:pathLst>
              <a:path w="1968" h="544">
                <a:moveTo>
                  <a:pt x="0" y="160"/>
                </a:moveTo>
                <a:cubicBezTo>
                  <a:pt x="172" y="80"/>
                  <a:pt x="344" y="0"/>
                  <a:pt x="672" y="64"/>
                </a:cubicBezTo>
                <a:cubicBezTo>
                  <a:pt x="1000" y="128"/>
                  <a:pt x="1484" y="336"/>
                  <a:pt x="1968" y="544"/>
                </a:cubicBezTo>
              </a:path>
            </a:pathLst>
          </a:custGeom>
          <a:noFill/>
          <a:ln w="28575" cap="flat" cmpd="sng">
            <a:pattFill prst="wdDnDiag">
              <a:fgClr>
                <a:schemeClr val="tx1"/>
              </a:fgClr>
              <a:bgClr>
                <a:srgbClr val="FFFFFF"/>
              </a:bgClr>
            </a:pattFill>
            <a:prstDash val="solid"/>
            <a:round/>
            <a:headEnd type="none" w="sm" len="sm"/>
            <a:tailEnd type="none" w="sm" len="sm"/>
          </a:ln>
          <a:effectLst/>
        </p:spPr>
        <p:txBody>
          <a:bodyPr wrap="none" anchor="ctr">
            <a:prstTxWarp prst="textNoShape">
              <a:avLst/>
            </a:prstTxWarp>
          </a:bodyPr>
          <a:lstStyle/>
          <a:p>
            <a:endParaRPr lang="en-GB"/>
          </a:p>
        </p:txBody>
      </p:sp>
      <p:sp>
        <p:nvSpPr>
          <p:cNvPr id="15552" name="Line 192"/>
          <p:cNvSpPr>
            <a:spLocks noChangeShapeType="1"/>
          </p:cNvSpPr>
          <p:nvPr/>
        </p:nvSpPr>
        <p:spPr bwMode="auto">
          <a:xfrm flipH="1" flipV="1">
            <a:off x="590550" y="3339159"/>
            <a:ext cx="534988" cy="681038"/>
          </a:xfrm>
          <a:prstGeom prst="line">
            <a:avLst/>
          </a:prstGeom>
          <a:noFill/>
          <a:ln w="38100">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553" name="Line 193"/>
          <p:cNvSpPr>
            <a:spLocks noChangeShapeType="1"/>
          </p:cNvSpPr>
          <p:nvPr/>
        </p:nvSpPr>
        <p:spPr bwMode="auto">
          <a:xfrm flipV="1">
            <a:off x="5581650" y="3170884"/>
            <a:ext cx="1885950" cy="244475"/>
          </a:xfrm>
          <a:prstGeom prst="line">
            <a:avLst/>
          </a:prstGeom>
          <a:noFill/>
          <a:ln w="28575">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554" name="Freeform 194"/>
          <p:cNvSpPr>
            <a:spLocks/>
          </p:cNvSpPr>
          <p:nvPr/>
        </p:nvSpPr>
        <p:spPr bwMode="auto">
          <a:xfrm>
            <a:off x="5737225" y="1765947"/>
            <a:ext cx="2625725" cy="855662"/>
          </a:xfrm>
          <a:custGeom>
            <a:avLst/>
            <a:gdLst/>
            <a:ahLst/>
            <a:cxnLst>
              <a:cxn ang="0">
                <a:pos x="1668" y="359"/>
              </a:cxn>
              <a:cxn ang="0">
                <a:pos x="643" y="43"/>
              </a:cxn>
              <a:cxn ang="0">
                <a:pos x="0" y="619"/>
              </a:cxn>
            </a:cxnLst>
            <a:rect l="0" t="0" r="r" b="b"/>
            <a:pathLst>
              <a:path w="1668" h="619">
                <a:moveTo>
                  <a:pt x="1668" y="359"/>
                </a:moveTo>
                <a:cubicBezTo>
                  <a:pt x="1498" y="306"/>
                  <a:pt x="921" y="0"/>
                  <a:pt x="643" y="43"/>
                </a:cubicBezTo>
                <a:cubicBezTo>
                  <a:pt x="365" y="86"/>
                  <a:pt x="185" y="355"/>
                  <a:pt x="0" y="619"/>
                </a:cubicBezTo>
              </a:path>
            </a:pathLst>
          </a:custGeom>
          <a:noFill/>
          <a:ln w="19050" cap="flat" cmpd="sng">
            <a:solidFill>
              <a:srgbClr val="FFFF00"/>
            </a:solidFill>
            <a:prstDash val="solid"/>
            <a:round/>
            <a:headEnd type="none" w="sm" len="sm"/>
            <a:tailEnd type="none" w="sm" len="sm"/>
          </a:ln>
          <a:effectLst/>
        </p:spPr>
        <p:txBody>
          <a:bodyPr wrap="none" anchor="ctr">
            <a:prstTxWarp prst="textNoShape">
              <a:avLst/>
            </a:prstTxWarp>
          </a:bodyPr>
          <a:lstStyle/>
          <a:p>
            <a:endParaRPr lang="en-GB"/>
          </a:p>
        </p:txBody>
      </p:sp>
      <p:sp>
        <p:nvSpPr>
          <p:cNvPr id="15555" name="Rectangle 195"/>
          <p:cNvSpPr>
            <a:spLocks noChangeArrowheads="1"/>
          </p:cNvSpPr>
          <p:nvPr/>
        </p:nvSpPr>
        <p:spPr bwMode="auto">
          <a:xfrm>
            <a:off x="5637213" y="2970859"/>
            <a:ext cx="401637" cy="122238"/>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800" b="1">
                <a:solidFill>
                  <a:srgbClr val="000000"/>
                </a:solidFill>
                <a:latin typeface="Arial" charset="0"/>
              </a:rPr>
              <a:t>Chicago</a:t>
            </a:r>
          </a:p>
        </p:txBody>
      </p:sp>
      <p:sp>
        <p:nvSpPr>
          <p:cNvPr id="15556" name="Rectangle 196"/>
          <p:cNvSpPr>
            <a:spLocks noChangeArrowheads="1"/>
          </p:cNvSpPr>
          <p:nvPr/>
        </p:nvSpPr>
        <p:spPr bwMode="auto">
          <a:xfrm>
            <a:off x="5803900" y="2373959"/>
            <a:ext cx="282575" cy="1524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Rolling</a:t>
            </a:r>
            <a:br>
              <a:rPr lang="en-US" sz="500" b="1">
                <a:latin typeface="Arial" charset="0"/>
              </a:rPr>
            </a:br>
            <a:r>
              <a:rPr lang="en-US" sz="500" b="1">
                <a:latin typeface="Arial" charset="0"/>
              </a:rPr>
              <a:t>Meadows</a:t>
            </a:r>
          </a:p>
        </p:txBody>
      </p:sp>
      <p:sp>
        <p:nvSpPr>
          <p:cNvPr id="15557" name="Freeform 197"/>
          <p:cNvSpPr>
            <a:spLocks/>
          </p:cNvSpPr>
          <p:nvPr/>
        </p:nvSpPr>
        <p:spPr bwMode="auto">
          <a:xfrm>
            <a:off x="596900" y="1954859"/>
            <a:ext cx="5118100" cy="1250950"/>
          </a:xfrm>
          <a:custGeom>
            <a:avLst/>
            <a:gdLst/>
            <a:ahLst/>
            <a:cxnLst>
              <a:cxn ang="0">
                <a:pos x="0" y="776"/>
              </a:cxn>
              <a:cxn ang="0">
                <a:pos x="1728" y="56"/>
              </a:cxn>
              <a:cxn ang="0">
                <a:pos x="3120" y="440"/>
              </a:cxn>
            </a:cxnLst>
            <a:rect l="0" t="0" r="r" b="b"/>
            <a:pathLst>
              <a:path w="3120" h="776">
                <a:moveTo>
                  <a:pt x="0" y="776"/>
                </a:moveTo>
                <a:cubicBezTo>
                  <a:pt x="604" y="444"/>
                  <a:pt x="1208" y="112"/>
                  <a:pt x="1728" y="56"/>
                </a:cubicBezTo>
                <a:cubicBezTo>
                  <a:pt x="2248" y="0"/>
                  <a:pt x="2684" y="220"/>
                  <a:pt x="3120" y="440"/>
                </a:cubicBezTo>
              </a:path>
            </a:pathLst>
          </a:custGeom>
          <a:noFill/>
          <a:ln w="38100" cap="flat" cmpd="sng">
            <a:solidFill>
              <a:srgbClr val="FFFF00"/>
            </a:solidFill>
            <a:prstDash val="solid"/>
            <a:round/>
            <a:headEnd type="none" w="sm" len="sm"/>
            <a:tailEnd type="none" w="sm" len="sm"/>
          </a:ln>
          <a:effectLst/>
        </p:spPr>
        <p:txBody>
          <a:bodyPr wrap="none" anchor="ctr">
            <a:prstTxWarp prst="textNoShape">
              <a:avLst/>
            </a:prstTxWarp>
          </a:bodyPr>
          <a:lstStyle/>
          <a:p>
            <a:endParaRPr lang="en-GB"/>
          </a:p>
        </p:txBody>
      </p:sp>
      <p:sp>
        <p:nvSpPr>
          <p:cNvPr id="15558" name="Line 198"/>
          <p:cNvSpPr>
            <a:spLocks noChangeShapeType="1"/>
          </p:cNvSpPr>
          <p:nvPr/>
        </p:nvSpPr>
        <p:spPr bwMode="auto">
          <a:xfrm flipH="1" flipV="1">
            <a:off x="1022350" y="1296047"/>
            <a:ext cx="4670425" cy="1370012"/>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559" name="Rectangle 199"/>
          <p:cNvSpPr>
            <a:spLocks noChangeArrowheads="1"/>
          </p:cNvSpPr>
          <p:nvPr/>
        </p:nvSpPr>
        <p:spPr bwMode="auto">
          <a:xfrm>
            <a:off x="4243388" y="2974034"/>
            <a:ext cx="328612" cy="92075"/>
          </a:xfrm>
          <a:prstGeom prst="rect">
            <a:avLst/>
          </a:prstGeom>
          <a:noFill/>
          <a:ln w="12700">
            <a:noFill/>
            <a:miter lim="800000"/>
            <a:headEnd/>
            <a:tailEnd/>
          </a:ln>
          <a:effectLst/>
        </p:spPr>
        <p:txBody>
          <a:bodyPr lIns="0" tIns="0" rIns="0" bIns="0">
            <a:prstTxWarp prst="textNoShape">
              <a:avLst/>
            </a:prstTxWarp>
            <a:spAutoFit/>
          </a:bodyPr>
          <a:lstStyle/>
          <a:p>
            <a:pPr eaLnBrk="0" hangingPunct="0"/>
            <a:r>
              <a:rPr lang="en-US" sz="600" b="1">
                <a:latin typeface="Arial" charset="0"/>
              </a:rPr>
              <a:t>Omaha</a:t>
            </a:r>
          </a:p>
        </p:txBody>
      </p:sp>
      <p:sp>
        <p:nvSpPr>
          <p:cNvPr id="15560" name="Rectangle 200"/>
          <p:cNvSpPr>
            <a:spLocks noChangeArrowheads="1"/>
          </p:cNvSpPr>
          <p:nvPr/>
        </p:nvSpPr>
        <p:spPr bwMode="auto">
          <a:xfrm>
            <a:off x="4999038" y="3504259"/>
            <a:ext cx="401637" cy="122238"/>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800" b="1">
                <a:latin typeface="Arial" charset="0"/>
              </a:rPr>
              <a:t>St Louis</a:t>
            </a:r>
          </a:p>
        </p:txBody>
      </p:sp>
      <p:sp>
        <p:nvSpPr>
          <p:cNvPr id="15561" name="Line 201"/>
          <p:cNvSpPr>
            <a:spLocks noChangeShapeType="1"/>
          </p:cNvSpPr>
          <p:nvPr/>
        </p:nvSpPr>
        <p:spPr bwMode="auto">
          <a:xfrm flipH="1">
            <a:off x="520700" y="1281759"/>
            <a:ext cx="469900" cy="1924050"/>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562" name="Rectangle 202"/>
          <p:cNvSpPr>
            <a:spLocks noChangeArrowheads="1"/>
          </p:cNvSpPr>
          <p:nvPr/>
        </p:nvSpPr>
        <p:spPr bwMode="auto">
          <a:xfrm flipH="1" flipV="1">
            <a:off x="1216025" y="3048647"/>
            <a:ext cx="74613" cy="74612"/>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63" name="Rectangle 203"/>
          <p:cNvSpPr>
            <a:spLocks noChangeArrowheads="1"/>
          </p:cNvSpPr>
          <p:nvPr/>
        </p:nvSpPr>
        <p:spPr bwMode="auto">
          <a:xfrm>
            <a:off x="7162800" y="40455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pPr algn="ctr" eaLnBrk="0" hangingPunct="0"/>
            <a:endParaRPr lang="en-GB" sz="1800"/>
          </a:p>
        </p:txBody>
      </p:sp>
      <p:sp>
        <p:nvSpPr>
          <p:cNvPr id="15564" name="Line 204"/>
          <p:cNvSpPr>
            <a:spLocks noChangeShapeType="1"/>
          </p:cNvSpPr>
          <p:nvPr/>
        </p:nvSpPr>
        <p:spPr bwMode="auto">
          <a:xfrm flipV="1">
            <a:off x="6705600" y="4109097"/>
            <a:ext cx="468313" cy="525462"/>
          </a:xfrm>
          <a:prstGeom prst="line">
            <a:avLst/>
          </a:prstGeom>
          <a:noFill/>
          <a:ln w="38100">
            <a:solidFill>
              <a:srgbClr val="009999"/>
            </a:solidFill>
            <a:round/>
            <a:headEnd type="none" w="sm" len="sm"/>
            <a:tailEnd type="none" w="sm" len="sm"/>
          </a:ln>
          <a:effectLst/>
        </p:spPr>
        <p:txBody>
          <a:bodyPr wrap="none" anchor="ctr">
            <a:prstTxWarp prst="textNoShape">
              <a:avLst/>
            </a:prstTxWarp>
          </a:bodyPr>
          <a:lstStyle/>
          <a:p>
            <a:endParaRPr lang="en-GB"/>
          </a:p>
        </p:txBody>
      </p:sp>
      <p:sp>
        <p:nvSpPr>
          <p:cNvPr id="15565" name="Freeform 205"/>
          <p:cNvSpPr>
            <a:spLocks/>
          </p:cNvSpPr>
          <p:nvPr/>
        </p:nvSpPr>
        <p:spPr bwMode="auto">
          <a:xfrm>
            <a:off x="2209800" y="4405959"/>
            <a:ext cx="2133600" cy="355600"/>
          </a:xfrm>
          <a:custGeom>
            <a:avLst/>
            <a:gdLst/>
            <a:ahLst/>
            <a:cxnLst>
              <a:cxn ang="0">
                <a:pos x="0" y="0"/>
              </a:cxn>
              <a:cxn ang="0">
                <a:pos x="480" y="192"/>
              </a:cxn>
              <a:cxn ang="0">
                <a:pos x="1344" y="192"/>
              </a:cxn>
            </a:cxnLst>
            <a:rect l="0" t="0" r="r" b="b"/>
            <a:pathLst>
              <a:path w="1344" h="224">
                <a:moveTo>
                  <a:pt x="0" y="0"/>
                </a:moveTo>
                <a:cubicBezTo>
                  <a:pt x="128" y="80"/>
                  <a:pt x="256" y="160"/>
                  <a:pt x="480" y="192"/>
                </a:cubicBezTo>
                <a:cubicBezTo>
                  <a:pt x="704" y="224"/>
                  <a:pt x="1024" y="208"/>
                  <a:pt x="1344" y="192"/>
                </a:cubicBezTo>
              </a:path>
            </a:pathLst>
          </a:custGeom>
          <a:noFill/>
          <a:ln w="28575" cap="flat" cmpd="sng">
            <a:solidFill>
              <a:srgbClr val="FFFF00"/>
            </a:solidFill>
            <a:prstDash val="solid"/>
            <a:round/>
            <a:headEnd type="none" w="sm" len="sm"/>
            <a:tailEnd type="none" w="sm" len="sm"/>
          </a:ln>
          <a:effectLst/>
        </p:spPr>
        <p:txBody>
          <a:bodyPr wrap="none" anchor="ctr">
            <a:prstTxWarp prst="textNoShape">
              <a:avLst/>
            </a:prstTxWarp>
          </a:bodyPr>
          <a:lstStyle/>
          <a:p>
            <a:endParaRPr lang="en-GB"/>
          </a:p>
        </p:txBody>
      </p:sp>
      <p:sp>
        <p:nvSpPr>
          <p:cNvPr id="15566" name="Rectangle 206"/>
          <p:cNvSpPr>
            <a:spLocks noChangeArrowheads="1"/>
          </p:cNvSpPr>
          <p:nvPr/>
        </p:nvSpPr>
        <p:spPr bwMode="auto">
          <a:xfrm>
            <a:off x="1198563" y="42678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67" name="Line 207"/>
          <p:cNvSpPr>
            <a:spLocks noChangeShapeType="1"/>
          </p:cNvSpPr>
          <p:nvPr/>
        </p:nvSpPr>
        <p:spPr bwMode="auto">
          <a:xfrm flipH="1" flipV="1">
            <a:off x="1165225" y="4177359"/>
            <a:ext cx="53975" cy="90488"/>
          </a:xfrm>
          <a:prstGeom prst="line">
            <a:avLst/>
          </a:prstGeom>
          <a:noFill/>
          <a:ln w="38100">
            <a:solidFill>
              <a:srgbClr val="009999"/>
            </a:solidFill>
            <a:round/>
            <a:headEnd type="none" w="sm" len="sm"/>
            <a:tailEnd type="none" w="sm" len="sm"/>
          </a:ln>
          <a:effectLst/>
        </p:spPr>
        <p:txBody>
          <a:bodyPr wrap="none" anchor="ctr">
            <a:prstTxWarp prst="textNoShape">
              <a:avLst/>
            </a:prstTxWarp>
          </a:bodyPr>
          <a:lstStyle/>
          <a:p>
            <a:endParaRPr lang="en-GB"/>
          </a:p>
        </p:txBody>
      </p:sp>
      <p:sp>
        <p:nvSpPr>
          <p:cNvPr id="15568" name="Line 208"/>
          <p:cNvSpPr>
            <a:spLocks noChangeShapeType="1"/>
          </p:cNvSpPr>
          <p:nvPr/>
        </p:nvSpPr>
        <p:spPr bwMode="auto">
          <a:xfrm flipH="1" flipV="1">
            <a:off x="6403975" y="4066234"/>
            <a:ext cx="347663" cy="566738"/>
          </a:xfrm>
          <a:prstGeom prst="line">
            <a:avLst/>
          </a:prstGeom>
          <a:noFill/>
          <a:ln w="28575">
            <a:solidFill>
              <a:srgbClr val="009999"/>
            </a:solidFill>
            <a:round/>
            <a:headEnd/>
            <a:tailEnd/>
          </a:ln>
          <a:effectLst/>
        </p:spPr>
        <p:txBody>
          <a:bodyPr wrap="none" anchor="ctr">
            <a:prstTxWarp prst="textNoShape">
              <a:avLst/>
            </a:prstTxWarp>
          </a:bodyPr>
          <a:lstStyle/>
          <a:p>
            <a:endParaRPr lang="en-GB"/>
          </a:p>
        </p:txBody>
      </p:sp>
      <p:sp>
        <p:nvSpPr>
          <p:cNvPr id="15569" name="Rectangle 209"/>
          <p:cNvSpPr>
            <a:spLocks noChangeArrowheads="1"/>
          </p:cNvSpPr>
          <p:nvPr/>
        </p:nvSpPr>
        <p:spPr bwMode="auto">
          <a:xfrm>
            <a:off x="7635875" y="61601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pPr algn="ctr" eaLnBrk="0" hangingPunct="0"/>
            <a:endParaRPr lang="en-GB" sz="1800"/>
          </a:p>
        </p:txBody>
      </p:sp>
      <p:sp>
        <p:nvSpPr>
          <p:cNvPr id="15570" name="Rectangle 210"/>
          <p:cNvSpPr>
            <a:spLocks noChangeArrowheads="1"/>
          </p:cNvSpPr>
          <p:nvPr/>
        </p:nvSpPr>
        <p:spPr bwMode="auto">
          <a:xfrm>
            <a:off x="619125" y="4561534"/>
            <a:ext cx="433388" cy="106363"/>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700" b="1">
                <a:latin typeface="Arial" charset="0"/>
              </a:rPr>
              <a:t>San Diego</a:t>
            </a:r>
          </a:p>
        </p:txBody>
      </p:sp>
      <p:sp>
        <p:nvSpPr>
          <p:cNvPr id="15571" name="Rectangle 211"/>
          <p:cNvSpPr>
            <a:spLocks noChangeArrowheads="1"/>
          </p:cNvSpPr>
          <p:nvPr/>
        </p:nvSpPr>
        <p:spPr bwMode="auto">
          <a:xfrm>
            <a:off x="682625" y="40249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72" name="Line 212"/>
          <p:cNvSpPr>
            <a:spLocks noChangeShapeType="1"/>
          </p:cNvSpPr>
          <p:nvPr/>
        </p:nvSpPr>
        <p:spPr bwMode="auto">
          <a:xfrm>
            <a:off x="763588" y="4072584"/>
            <a:ext cx="303212" cy="31750"/>
          </a:xfrm>
          <a:prstGeom prst="line">
            <a:avLst/>
          </a:prstGeom>
          <a:noFill/>
          <a:ln w="28575">
            <a:solidFill>
              <a:srgbClr val="009999"/>
            </a:solidFill>
            <a:round/>
            <a:headEnd type="none" w="sm" len="sm"/>
            <a:tailEnd type="none" w="sm" len="sm"/>
          </a:ln>
          <a:effectLst/>
        </p:spPr>
        <p:txBody>
          <a:bodyPr wrap="none" anchor="ctr">
            <a:prstTxWarp prst="textNoShape">
              <a:avLst/>
            </a:prstTxWarp>
          </a:bodyPr>
          <a:lstStyle/>
          <a:p>
            <a:endParaRPr lang="en-GB"/>
          </a:p>
        </p:txBody>
      </p:sp>
      <p:sp>
        <p:nvSpPr>
          <p:cNvPr id="15573" name="Line 213"/>
          <p:cNvSpPr>
            <a:spLocks noChangeShapeType="1"/>
          </p:cNvSpPr>
          <p:nvPr/>
        </p:nvSpPr>
        <p:spPr bwMode="auto">
          <a:xfrm flipH="1" flipV="1">
            <a:off x="5800725" y="2766072"/>
            <a:ext cx="349250" cy="365125"/>
          </a:xfrm>
          <a:prstGeom prst="line">
            <a:avLst/>
          </a:prstGeom>
          <a:noFill/>
          <a:ln w="38100">
            <a:solidFill>
              <a:srgbClr val="009999"/>
            </a:solidFill>
            <a:round/>
            <a:headEnd type="none" w="sm" len="sm"/>
            <a:tailEnd type="none" w="sm" len="sm"/>
          </a:ln>
          <a:effectLst/>
        </p:spPr>
        <p:txBody>
          <a:bodyPr wrap="none" anchor="ctr">
            <a:prstTxWarp prst="textNoShape">
              <a:avLst/>
            </a:prstTxWarp>
          </a:bodyPr>
          <a:lstStyle/>
          <a:p>
            <a:endParaRPr lang="en-GB"/>
          </a:p>
        </p:txBody>
      </p:sp>
      <p:sp>
        <p:nvSpPr>
          <p:cNvPr id="15574" name="Line 214"/>
          <p:cNvSpPr>
            <a:spLocks noChangeShapeType="1"/>
          </p:cNvSpPr>
          <p:nvPr/>
        </p:nvSpPr>
        <p:spPr bwMode="auto">
          <a:xfrm>
            <a:off x="2181225" y="2942284"/>
            <a:ext cx="939800" cy="138113"/>
          </a:xfrm>
          <a:prstGeom prst="line">
            <a:avLst/>
          </a:prstGeom>
          <a:noFill/>
          <a:ln w="38100">
            <a:solidFill>
              <a:srgbClr val="009999"/>
            </a:solidFill>
            <a:round/>
            <a:headEnd type="none" w="sm" len="sm"/>
            <a:tailEnd type="none" w="sm" len="sm"/>
          </a:ln>
          <a:effectLst/>
        </p:spPr>
        <p:txBody>
          <a:bodyPr wrap="none" anchor="ctr">
            <a:prstTxWarp prst="textNoShape">
              <a:avLst/>
            </a:prstTxWarp>
          </a:bodyPr>
          <a:lstStyle/>
          <a:p>
            <a:endParaRPr lang="en-GB"/>
          </a:p>
        </p:txBody>
      </p:sp>
      <p:sp>
        <p:nvSpPr>
          <p:cNvPr id="15575" name="Rectangle 215"/>
          <p:cNvSpPr>
            <a:spLocks noChangeArrowheads="1"/>
          </p:cNvSpPr>
          <p:nvPr/>
        </p:nvSpPr>
        <p:spPr bwMode="auto">
          <a:xfrm>
            <a:off x="4240213" y="5279084"/>
            <a:ext cx="112712"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76" name="Line 216"/>
          <p:cNvSpPr>
            <a:spLocks noChangeShapeType="1"/>
          </p:cNvSpPr>
          <p:nvPr/>
        </p:nvSpPr>
        <p:spPr bwMode="auto">
          <a:xfrm flipV="1">
            <a:off x="4240213" y="4761559"/>
            <a:ext cx="125412" cy="517525"/>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577" name="Freeform 217"/>
          <p:cNvSpPr>
            <a:spLocks/>
          </p:cNvSpPr>
          <p:nvPr/>
        </p:nvSpPr>
        <p:spPr bwMode="auto">
          <a:xfrm>
            <a:off x="6705600" y="3186759"/>
            <a:ext cx="762000" cy="1447800"/>
          </a:xfrm>
          <a:custGeom>
            <a:avLst/>
            <a:gdLst/>
            <a:ahLst/>
            <a:cxnLst>
              <a:cxn ang="0">
                <a:pos x="0" y="912"/>
              </a:cxn>
              <a:cxn ang="0">
                <a:pos x="192" y="336"/>
              </a:cxn>
              <a:cxn ang="0">
                <a:pos x="480" y="0"/>
              </a:cxn>
            </a:cxnLst>
            <a:rect l="0" t="0" r="r" b="b"/>
            <a:pathLst>
              <a:path w="480" h="912">
                <a:moveTo>
                  <a:pt x="0" y="912"/>
                </a:moveTo>
                <a:cubicBezTo>
                  <a:pt x="56" y="700"/>
                  <a:pt x="112" y="488"/>
                  <a:pt x="192" y="336"/>
                </a:cubicBezTo>
                <a:cubicBezTo>
                  <a:pt x="272" y="184"/>
                  <a:pt x="376" y="92"/>
                  <a:pt x="480" y="0"/>
                </a:cubicBezTo>
              </a:path>
            </a:pathLst>
          </a:custGeom>
          <a:noFill/>
          <a:ln w="38100" cap="flat" cmpd="sng">
            <a:pattFill prst="wdDnDiag">
              <a:fgClr>
                <a:schemeClr val="tx1"/>
              </a:fgClr>
              <a:bgClr>
                <a:srgbClr val="FFFFFF"/>
              </a:bgClr>
            </a:pattFill>
            <a:prstDash val="solid"/>
            <a:round/>
            <a:headEnd type="none" w="sm" len="sm"/>
            <a:tailEnd type="none" w="sm" len="sm"/>
          </a:ln>
          <a:effectLst/>
        </p:spPr>
        <p:txBody>
          <a:bodyPr wrap="none" anchor="ctr">
            <a:prstTxWarp prst="textNoShape">
              <a:avLst/>
            </a:prstTxWarp>
          </a:bodyPr>
          <a:lstStyle/>
          <a:p>
            <a:endParaRPr lang="en-GB"/>
          </a:p>
        </p:txBody>
      </p:sp>
      <p:sp>
        <p:nvSpPr>
          <p:cNvPr id="15578" name="Rectangle 218"/>
          <p:cNvSpPr>
            <a:spLocks noChangeArrowheads="1"/>
          </p:cNvSpPr>
          <p:nvPr/>
        </p:nvSpPr>
        <p:spPr bwMode="auto">
          <a:xfrm>
            <a:off x="8578850" y="22755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79" name="Line 219"/>
          <p:cNvSpPr>
            <a:spLocks noChangeShapeType="1"/>
          </p:cNvSpPr>
          <p:nvPr/>
        </p:nvSpPr>
        <p:spPr bwMode="auto">
          <a:xfrm flipH="1" flipV="1">
            <a:off x="6611938" y="2629547"/>
            <a:ext cx="39687" cy="169862"/>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80" name="Rectangle 220"/>
          <p:cNvSpPr>
            <a:spLocks noChangeArrowheads="1"/>
          </p:cNvSpPr>
          <p:nvPr/>
        </p:nvSpPr>
        <p:spPr bwMode="auto">
          <a:xfrm>
            <a:off x="6657975" y="29740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81" name="Line 221"/>
          <p:cNvSpPr>
            <a:spLocks noChangeShapeType="1"/>
          </p:cNvSpPr>
          <p:nvPr/>
        </p:nvSpPr>
        <p:spPr bwMode="auto">
          <a:xfrm flipH="1" flipV="1">
            <a:off x="5816600" y="2748609"/>
            <a:ext cx="835025" cy="263525"/>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82" name="Rectangle 222"/>
          <p:cNvSpPr>
            <a:spLocks noChangeArrowheads="1"/>
          </p:cNvSpPr>
          <p:nvPr/>
        </p:nvSpPr>
        <p:spPr bwMode="auto">
          <a:xfrm>
            <a:off x="8580438" y="27438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83" name="Line 223"/>
          <p:cNvSpPr>
            <a:spLocks noChangeShapeType="1"/>
          </p:cNvSpPr>
          <p:nvPr/>
        </p:nvSpPr>
        <p:spPr bwMode="auto">
          <a:xfrm flipH="1" flipV="1">
            <a:off x="8218488" y="2708922"/>
            <a:ext cx="358775" cy="65087"/>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84" name="Line 224"/>
          <p:cNvSpPr>
            <a:spLocks noChangeShapeType="1"/>
          </p:cNvSpPr>
          <p:nvPr/>
        </p:nvSpPr>
        <p:spPr bwMode="auto">
          <a:xfrm flipH="1" flipV="1">
            <a:off x="8189913" y="2694634"/>
            <a:ext cx="309562" cy="182563"/>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85" name="Rectangle 225"/>
          <p:cNvSpPr>
            <a:spLocks noChangeArrowheads="1"/>
          </p:cNvSpPr>
          <p:nvPr/>
        </p:nvSpPr>
        <p:spPr bwMode="auto">
          <a:xfrm>
            <a:off x="8061325" y="29930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86" name="Line 226"/>
          <p:cNvSpPr>
            <a:spLocks noChangeShapeType="1"/>
          </p:cNvSpPr>
          <p:nvPr/>
        </p:nvSpPr>
        <p:spPr bwMode="auto">
          <a:xfrm flipV="1">
            <a:off x="8105775" y="2734322"/>
            <a:ext cx="73025" cy="260350"/>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87" name="Freeform 227"/>
          <p:cNvSpPr>
            <a:spLocks/>
          </p:cNvSpPr>
          <p:nvPr/>
        </p:nvSpPr>
        <p:spPr bwMode="auto">
          <a:xfrm>
            <a:off x="7620000" y="2716859"/>
            <a:ext cx="533400" cy="419100"/>
          </a:xfrm>
          <a:custGeom>
            <a:avLst/>
            <a:gdLst/>
            <a:ahLst/>
            <a:cxnLst>
              <a:cxn ang="0">
                <a:pos x="0" y="240"/>
              </a:cxn>
              <a:cxn ang="0">
                <a:pos x="240" y="96"/>
              </a:cxn>
              <a:cxn ang="0">
                <a:pos x="336" y="0"/>
              </a:cxn>
            </a:cxnLst>
            <a:rect l="0" t="0" r="r" b="b"/>
            <a:pathLst>
              <a:path w="336" h="240">
                <a:moveTo>
                  <a:pt x="0" y="240"/>
                </a:moveTo>
                <a:cubicBezTo>
                  <a:pt x="92" y="188"/>
                  <a:pt x="184" y="136"/>
                  <a:pt x="240" y="96"/>
                </a:cubicBezTo>
                <a:cubicBezTo>
                  <a:pt x="296" y="56"/>
                  <a:pt x="320" y="16"/>
                  <a:pt x="336" y="0"/>
                </a:cubicBezTo>
              </a:path>
            </a:pathLst>
          </a:custGeom>
          <a:noFill/>
          <a:ln w="38100" cap="flat" cmpd="sng">
            <a:pattFill prst="wdDnDiag">
              <a:fgClr>
                <a:schemeClr val="tx1"/>
              </a:fgClr>
              <a:bgClr>
                <a:srgbClr val="FFFFFF"/>
              </a:bgClr>
            </a:pattFill>
            <a:prstDash val="solid"/>
            <a:round/>
            <a:headEnd type="none" w="sm" len="sm"/>
            <a:tailEnd type="none" w="sm" len="sm"/>
          </a:ln>
          <a:effectLst/>
        </p:spPr>
        <p:txBody>
          <a:bodyPr wrap="none" anchor="ctr">
            <a:prstTxWarp prst="textNoShape">
              <a:avLst/>
            </a:prstTxWarp>
          </a:bodyPr>
          <a:lstStyle/>
          <a:p>
            <a:endParaRPr lang="en-GB"/>
          </a:p>
        </p:txBody>
      </p:sp>
      <p:sp>
        <p:nvSpPr>
          <p:cNvPr id="15588" name="Rectangle 228"/>
          <p:cNvSpPr>
            <a:spLocks noChangeArrowheads="1"/>
          </p:cNvSpPr>
          <p:nvPr/>
        </p:nvSpPr>
        <p:spPr bwMode="auto">
          <a:xfrm>
            <a:off x="8477250" y="32629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89" name="Line 229"/>
          <p:cNvSpPr>
            <a:spLocks noChangeShapeType="1"/>
          </p:cNvSpPr>
          <p:nvPr/>
        </p:nvSpPr>
        <p:spPr bwMode="auto">
          <a:xfrm>
            <a:off x="7762875" y="2459684"/>
            <a:ext cx="311150" cy="193675"/>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90" name="Rectangle 230"/>
          <p:cNvSpPr>
            <a:spLocks noChangeArrowheads="1"/>
          </p:cNvSpPr>
          <p:nvPr/>
        </p:nvSpPr>
        <p:spPr bwMode="auto">
          <a:xfrm>
            <a:off x="8577263" y="26470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91" name="Line 231"/>
          <p:cNvSpPr>
            <a:spLocks noChangeShapeType="1"/>
          </p:cNvSpPr>
          <p:nvPr/>
        </p:nvSpPr>
        <p:spPr bwMode="auto">
          <a:xfrm flipH="1" flipV="1">
            <a:off x="8226425" y="2654947"/>
            <a:ext cx="366713" cy="25400"/>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592" name="Line 232"/>
          <p:cNvSpPr>
            <a:spLocks noChangeShapeType="1"/>
          </p:cNvSpPr>
          <p:nvPr/>
        </p:nvSpPr>
        <p:spPr bwMode="auto">
          <a:xfrm>
            <a:off x="5113338" y="3323284"/>
            <a:ext cx="360362" cy="104775"/>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593" name="Rectangle 233"/>
          <p:cNvSpPr>
            <a:spLocks noChangeArrowheads="1"/>
          </p:cNvSpPr>
          <p:nvPr/>
        </p:nvSpPr>
        <p:spPr bwMode="auto">
          <a:xfrm>
            <a:off x="7616825" y="3229622"/>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94" name="Rectangle 234"/>
          <p:cNvSpPr>
            <a:spLocks noChangeArrowheads="1"/>
          </p:cNvSpPr>
          <p:nvPr/>
        </p:nvSpPr>
        <p:spPr bwMode="auto">
          <a:xfrm>
            <a:off x="8474075" y="28311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95" name="Freeform 235"/>
          <p:cNvSpPr>
            <a:spLocks/>
          </p:cNvSpPr>
          <p:nvPr/>
        </p:nvSpPr>
        <p:spPr bwMode="auto">
          <a:xfrm>
            <a:off x="8196263" y="2266009"/>
            <a:ext cx="153987" cy="304800"/>
          </a:xfrm>
          <a:custGeom>
            <a:avLst/>
            <a:gdLst/>
            <a:ahLst/>
            <a:cxnLst>
              <a:cxn ang="0">
                <a:pos x="0" y="192"/>
              </a:cxn>
              <a:cxn ang="0">
                <a:pos x="1" y="108"/>
              </a:cxn>
              <a:cxn ang="0">
                <a:pos x="20" y="59"/>
              </a:cxn>
              <a:cxn ang="0">
                <a:pos x="56" y="28"/>
              </a:cxn>
              <a:cxn ang="0">
                <a:pos x="97" y="0"/>
              </a:cxn>
            </a:cxnLst>
            <a:rect l="0" t="0" r="r" b="b"/>
            <a:pathLst>
              <a:path w="97" h="192">
                <a:moveTo>
                  <a:pt x="0" y="192"/>
                </a:moveTo>
                <a:lnTo>
                  <a:pt x="1" y="108"/>
                </a:lnTo>
                <a:lnTo>
                  <a:pt x="20" y="59"/>
                </a:lnTo>
                <a:lnTo>
                  <a:pt x="56" y="28"/>
                </a:lnTo>
                <a:lnTo>
                  <a:pt x="97" y="0"/>
                </a:lnTo>
              </a:path>
            </a:pathLst>
          </a:custGeom>
          <a:noFill/>
          <a:ln w="57150">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596" name="Rectangle 236"/>
          <p:cNvSpPr>
            <a:spLocks noChangeArrowheads="1"/>
          </p:cNvSpPr>
          <p:nvPr/>
        </p:nvSpPr>
        <p:spPr bwMode="auto">
          <a:xfrm>
            <a:off x="736600" y="5959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597" name="Rectangle 237"/>
          <p:cNvSpPr>
            <a:spLocks noChangeArrowheads="1"/>
          </p:cNvSpPr>
          <p:nvPr/>
        </p:nvSpPr>
        <p:spPr bwMode="auto">
          <a:xfrm>
            <a:off x="831850" y="519759"/>
            <a:ext cx="463550" cy="76200"/>
          </a:xfrm>
          <a:prstGeom prst="rect">
            <a:avLst/>
          </a:prstGeom>
          <a:noFill/>
          <a:ln w="12700">
            <a:noFill/>
            <a:miter lim="800000"/>
            <a:headEnd/>
            <a:tailEnd/>
          </a:ln>
          <a:effectLst/>
        </p:spPr>
        <p:txBody>
          <a:bodyPr lIns="0" tIns="0" rIns="0" bIns="0">
            <a:prstTxWarp prst="textNoShape">
              <a:avLst/>
            </a:prstTxWarp>
            <a:spAutoFit/>
          </a:bodyPr>
          <a:lstStyle/>
          <a:p>
            <a:pPr eaLnBrk="0" hangingPunct="0"/>
            <a:r>
              <a:rPr lang="en-US" sz="500" b="1">
                <a:solidFill>
                  <a:srgbClr val="000000"/>
                </a:solidFill>
                <a:latin typeface="Arial" charset="0"/>
              </a:rPr>
              <a:t>Anchorage, AK</a:t>
            </a:r>
          </a:p>
        </p:txBody>
      </p:sp>
      <p:sp>
        <p:nvSpPr>
          <p:cNvPr id="15598" name="Line 238"/>
          <p:cNvSpPr>
            <a:spLocks noChangeShapeType="1"/>
          </p:cNvSpPr>
          <p:nvPr/>
        </p:nvSpPr>
        <p:spPr bwMode="auto">
          <a:xfrm>
            <a:off x="762000" y="672159"/>
            <a:ext cx="165100" cy="509588"/>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99" name="Line 239"/>
          <p:cNvSpPr>
            <a:spLocks noChangeShapeType="1"/>
          </p:cNvSpPr>
          <p:nvPr/>
        </p:nvSpPr>
        <p:spPr bwMode="auto">
          <a:xfrm flipH="1" flipV="1">
            <a:off x="3197225" y="3181997"/>
            <a:ext cx="1133475" cy="1512887"/>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600" name="Line 240"/>
          <p:cNvSpPr>
            <a:spLocks noChangeShapeType="1"/>
          </p:cNvSpPr>
          <p:nvPr/>
        </p:nvSpPr>
        <p:spPr bwMode="auto">
          <a:xfrm>
            <a:off x="381000" y="6396684"/>
            <a:ext cx="381000" cy="0"/>
          </a:xfrm>
          <a:prstGeom prst="line">
            <a:avLst/>
          </a:prstGeom>
          <a:noFill/>
          <a:ln w="38100">
            <a:solidFill>
              <a:srgbClr val="FFCC00"/>
            </a:solidFill>
            <a:round/>
            <a:headEnd/>
            <a:tailEnd/>
          </a:ln>
          <a:effectLst/>
        </p:spPr>
        <p:txBody>
          <a:bodyPr wrap="none" anchor="ctr">
            <a:prstTxWarp prst="textNoShape">
              <a:avLst/>
            </a:prstTxWarp>
          </a:bodyPr>
          <a:lstStyle/>
          <a:p>
            <a:endParaRPr lang="en-GB"/>
          </a:p>
        </p:txBody>
      </p:sp>
      <p:sp>
        <p:nvSpPr>
          <p:cNvPr id="15601" name="Rectangle 241"/>
          <p:cNvSpPr>
            <a:spLocks noChangeArrowheads="1"/>
          </p:cNvSpPr>
          <p:nvPr/>
        </p:nvSpPr>
        <p:spPr bwMode="auto">
          <a:xfrm>
            <a:off x="900113" y="6296672"/>
            <a:ext cx="693737" cy="182562"/>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1200" b="1">
                <a:latin typeface="Arial" charset="0"/>
              </a:rPr>
              <a:t>N X OC48</a:t>
            </a:r>
            <a:endParaRPr lang="en-US" sz="900" b="1">
              <a:latin typeface="Arial" charset="0"/>
            </a:endParaRPr>
          </a:p>
        </p:txBody>
      </p:sp>
      <p:sp>
        <p:nvSpPr>
          <p:cNvPr id="15602" name="Rectangle 242"/>
          <p:cNvSpPr>
            <a:spLocks noChangeArrowheads="1"/>
          </p:cNvSpPr>
          <p:nvPr/>
        </p:nvSpPr>
        <p:spPr bwMode="auto">
          <a:xfrm>
            <a:off x="682625" y="4985397"/>
            <a:ext cx="769938" cy="122237"/>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800" b="1">
                <a:latin typeface="Arial" charset="0"/>
              </a:rPr>
              <a:t>Backbone Node</a:t>
            </a:r>
          </a:p>
        </p:txBody>
      </p:sp>
      <p:sp>
        <p:nvSpPr>
          <p:cNvPr id="15603" name="Rectangle 243"/>
          <p:cNvSpPr>
            <a:spLocks noChangeArrowheads="1"/>
          </p:cNvSpPr>
          <p:nvPr/>
        </p:nvSpPr>
        <p:spPr bwMode="auto">
          <a:xfrm>
            <a:off x="1165225" y="4913959"/>
            <a:ext cx="163513" cy="200025"/>
          </a:xfrm>
          <a:prstGeom prst="rect">
            <a:avLst/>
          </a:prstGeom>
          <a:noFill/>
          <a:ln w="12700">
            <a:noFill/>
            <a:miter lim="800000"/>
            <a:headEnd/>
            <a:tailEnd/>
          </a:ln>
          <a:effectLst/>
        </p:spPr>
        <p:txBody>
          <a:bodyPr wrap="none" anchor="ctr">
            <a:prstTxWarp prst="textNoShape">
              <a:avLst/>
            </a:prstTxWarp>
          </a:bodyPr>
          <a:lstStyle/>
          <a:p>
            <a:endParaRPr lang="en-GB"/>
          </a:p>
        </p:txBody>
      </p:sp>
      <p:grpSp>
        <p:nvGrpSpPr>
          <p:cNvPr id="3" name="Group 244"/>
          <p:cNvGrpSpPr>
            <a:grpSpLocks/>
          </p:cNvGrpSpPr>
          <p:nvPr/>
        </p:nvGrpSpPr>
        <p:grpSpPr bwMode="auto">
          <a:xfrm>
            <a:off x="457200" y="4742509"/>
            <a:ext cx="152400" cy="152400"/>
            <a:chOff x="2730" y="2688"/>
            <a:chExt cx="74" cy="74"/>
          </a:xfrm>
        </p:grpSpPr>
        <p:sp>
          <p:nvSpPr>
            <p:cNvPr id="15605" name="Rectangle 245"/>
            <p:cNvSpPr>
              <a:spLocks noChangeArrowheads="1"/>
            </p:cNvSpPr>
            <p:nvPr/>
          </p:nvSpPr>
          <p:spPr bwMode="auto">
            <a:xfrm>
              <a:off x="2730" y="2688"/>
              <a:ext cx="74" cy="74"/>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06" name="Oval 246"/>
            <p:cNvSpPr>
              <a:spLocks noChangeArrowheads="1"/>
            </p:cNvSpPr>
            <p:nvPr/>
          </p:nvSpPr>
          <p:spPr bwMode="auto">
            <a:xfrm>
              <a:off x="2743" y="2698"/>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607" name="Rectangle 247"/>
          <p:cNvSpPr>
            <a:spLocks noChangeArrowheads="1"/>
          </p:cNvSpPr>
          <p:nvPr/>
        </p:nvSpPr>
        <p:spPr bwMode="auto">
          <a:xfrm>
            <a:off x="685800" y="4742509"/>
            <a:ext cx="703263" cy="122238"/>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800" b="1">
                <a:latin typeface="Arial" charset="0"/>
              </a:rPr>
              <a:t>Gateway Node</a:t>
            </a:r>
          </a:p>
        </p:txBody>
      </p:sp>
      <p:sp>
        <p:nvSpPr>
          <p:cNvPr id="15608" name="Rectangle 248"/>
          <p:cNvSpPr>
            <a:spLocks noChangeArrowheads="1"/>
          </p:cNvSpPr>
          <p:nvPr/>
        </p:nvSpPr>
        <p:spPr bwMode="auto">
          <a:xfrm>
            <a:off x="457200" y="4971109"/>
            <a:ext cx="112713"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09" name="Rectangle 249"/>
          <p:cNvSpPr>
            <a:spLocks noChangeArrowheads="1"/>
          </p:cNvSpPr>
          <p:nvPr/>
        </p:nvSpPr>
        <p:spPr bwMode="auto">
          <a:xfrm>
            <a:off x="1165225" y="5680722"/>
            <a:ext cx="163513" cy="231775"/>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610" name="Rectangle 250"/>
          <p:cNvSpPr>
            <a:spLocks noChangeArrowheads="1"/>
          </p:cNvSpPr>
          <p:nvPr/>
        </p:nvSpPr>
        <p:spPr bwMode="auto">
          <a:xfrm>
            <a:off x="911225" y="5764859"/>
            <a:ext cx="592138" cy="182563"/>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1200" b="1">
                <a:latin typeface="Arial" charset="0"/>
              </a:rPr>
              <a:t>N X DS3</a:t>
            </a:r>
          </a:p>
        </p:txBody>
      </p:sp>
      <p:sp>
        <p:nvSpPr>
          <p:cNvPr id="15611" name="Line 251"/>
          <p:cNvSpPr>
            <a:spLocks noChangeShapeType="1"/>
          </p:cNvSpPr>
          <p:nvPr/>
        </p:nvSpPr>
        <p:spPr bwMode="auto">
          <a:xfrm flipH="1" flipV="1">
            <a:off x="377825" y="5853759"/>
            <a:ext cx="381000" cy="0"/>
          </a:xfrm>
          <a:prstGeom prst="line">
            <a:avLst/>
          </a:prstGeom>
          <a:noFill/>
          <a:ln w="19050">
            <a:solidFill>
              <a:srgbClr val="000000"/>
            </a:solidFill>
            <a:round/>
            <a:headEnd/>
            <a:tailEnd/>
          </a:ln>
          <a:effectLst/>
        </p:spPr>
        <p:txBody>
          <a:bodyPr wrap="none" anchor="ctr">
            <a:prstTxWarp prst="textNoShape">
              <a:avLst/>
            </a:prstTxWarp>
          </a:bodyPr>
          <a:lstStyle/>
          <a:p>
            <a:endParaRPr lang="en-GB"/>
          </a:p>
        </p:txBody>
      </p:sp>
      <p:sp>
        <p:nvSpPr>
          <p:cNvPr id="15612" name="Rectangle 252"/>
          <p:cNvSpPr>
            <a:spLocks noChangeArrowheads="1"/>
          </p:cNvSpPr>
          <p:nvPr/>
        </p:nvSpPr>
        <p:spPr bwMode="auto">
          <a:xfrm>
            <a:off x="911225" y="5942659"/>
            <a:ext cx="609600" cy="180975"/>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1200" b="1">
                <a:latin typeface="Arial" charset="0"/>
              </a:rPr>
              <a:t>N X OC3</a:t>
            </a:r>
            <a:endParaRPr lang="en-US" sz="900" b="1">
              <a:latin typeface="Arial" charset="0"/>
            </a:endParaRPr>
          </a:p>
        </p:txBody>
      </p:sp>
      <p:sp>
        <p:nvSpPr>
          <p:cNvPr id="15613" name="Line 253"/>
          <p:cNvSpPr>
            <a:spLocks noChangeShapeType="1"/>
          </p:cNvSpPr>
          <p:nvPr/>
        </p:nvSpPr>
        <p:spPr bwMode="auto">
          <a:xfrm>
            <a:off x="377825" y="6029972"/>
            <a:ext cx="381000" cy="0"/>
          </a:xfrm>
          <a:prstGeom prst="line">
            <a:avLst/>
          </a:prstGeom>
          <a:noFill/>
          <a:ln w="25400">
            <a:solidFill>
              <a:srgbClr val="008080"/>
            </a:solidFill>
            <a:round/>
            <a:headEnd/>
            <a:tailEnd/>
          </a:ln>
          <a:effectLst/>
        </p:spPr>
        <p:txBody>
          <a:bodyPr wrap="none" anchor="ctr">
            <a:prstTxWarp prst="textNoShape">
              <a:avLst/>
            </a:prstTxWarp>
          </a:bodyPr>
          <a:lstStyle/>
          <a:p>
            <a:endParaRPr lang="en-GB"/>
          </a:p>
        </p:txBody>
      </p:sp>
      <p:sp>
        <p:nvSpPr>
          <p:cNvPr id="15614" name="Rectangle 254"/>
          <p:cNvSpPr>
            <a:spLocks noChangeArrowheads="1"/>
          </p:cNvSpPr>
          <p:nvPr/>
        </p:nvSpPr>
        <p:spPr bwMode="auto">
          <a:xfrm>
            <a:off x="457200" y="5396559"/>
            <a:ext cx="76200" cy="889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15" name="Rectangle 255"/>
          <p:cNvSpPr>
            <a:spLocks noChangeArrowheads="1"/>
          </p:cNvSpPr>
          <p:nvPr/>
        </p:nvSpPr>
        <p:spPr bwMode="auto">
          <a:xfrm>
            <a:off x="685800" y="5396559"/>
            <a:ext cx="1116013" cy="122238"/>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800" b="1">
                <a:latin typeface="Arial" charset="0"/>
              </a:rPr>
              <a:t>Remote Access Router</a:t>
            </a:r>
          </a:p>
        </p:txBody>
      </p:sp>
      <p:sp>
        <p:nvSpPr>
          <p:cNvPr id="15616" name="Rectangle 256"/>
          <p:cNvSpPr>
            <a:spLocks noChangeArrowheads="1"/>
          </p:cNvSpPr>
          <p:nvPr/>
        </p:nvSpPr>
        <p:spPr bwMode="auto">
          <a:xfrm>
            <a:off x="438150" y="5167959"/>
            <a:ext cx="131763" cy="1349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617" name="Rectangle 257"/>
          <p:cNvSpPr>
            <a:spLocks noChangeArrowheads="1"/>
          </p:cNvSpPr>
          <p:nvPr/>
        </p:nvSpPr>
        <p:spPr bwMode="auto">
          <a:xfrm>
            <a:off x="750888" y="5182247"/>
            <a:ext cx="1365250" cy="122237"/>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800" b="1">
                <a:latin typeface="Arial" charset="0"/>
              </a:rPr>
              <a:t>Remote GSR Access Router</a:t>
            </a:r>
          </a:p>
        </p:txBody>
      </p:sp>
      <p:sp>
        <p:nvSpPr>
          <p:cNvPr id="15618" name="Line 258"/>
          <p:cNvSpPr>
            <a:spLocks noChangeShapeType="1"/>
          </p:cNvSpPr>
          <p:nvPr/>
        </p:nvSpPr>
        <p:spPr bwMode="auto">
          <a:xfrm>
            <a:off x="382588" y="6220472"/>
            <a:ext cx="354012" cy="0"/>
          </a:xfrm>
          <a:prstGeom prst="line">
            <a:avLst/>
          </a:prstGeom>
          <a:noFill/>
          <a:ln w="38100">
            <a:solidFill>
              <a:srgbClr val="FF3300"/>
            </a:solidFill>
            <a:round/>
            <a:headEnd type="none" w="sm" len="sm"/>
            <a:tailEnd type="none" w="sm" len="sm"/>
          </a:ln>
          <a:effectLst/>
        </p:spPr>
        <p:txBody>
          <a:bodyPr wrap="none" anchor="ctr">
            <a:prstTxWarp prst="textNoShape">
              <a:avLst/>
            </a:prstTxWarp>
          </a:bodyPr>
          <a:lstStyle/>
          <a:p>
            <a:endParaRPr lang="en-GB"/>
          </a:p>
        </p:txBody>
      </p:sp>
      <p:sp>
        <p:nvSpPr>
          <p:cNvPr id="15619" name="Rectangle 259"/>
          <p:cNvSpPr>
            <a:spLocks noChangeArrowheads="1"/>
          </p:cNvSpPr>
          <p:nvPr/>
        </p:nvSpPr>
        <p:spPr bwMode="auto">
          <a:xfrm>
            <a:off x="927100" y="6152209"/>
            <a:ext cx="693738" cy="182563"/>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1200" b="1">
                <a:latin typeface="Arial" charset="0"/>
              </a:rPr>
              <a:t>N X OC12</a:t>
            </a:r>
            <a:endParaRPr lang="en-US" sz="900" b="1">
              <a:latin typeface="Arial" charset="0"/>
            </a:endParaRPr>
          </a:p>
        </p:txBody>
      </p:sp>
      <p:grpSp>
        <p:nvGrpSpPr>
          <p:cNvPr id="4" name="Group 260"/>
          <p:cNvGrpSpPr>
            <a:grpSpLocks/>
          </p:cNvGrpSpPr>
          <p:nvPr/>
        </p:nvGrpSpPr>
        <p:grpSpPr bwMode="auto">
          <a:xfrm>
            <a:off x="330200" y="6510984"/>
            <a:ext cx="1292225" cy="182563"/>
            <a:chOff x="130" y="4205"/>
            <a:chExt cx="814" cy="115"/>
          </a:xfrm>
        </p:grpSpPr>
        <p:sp>
          <p:nvSpPr>
            <p:cNvPr id="15621" name="Line 261"/>
            <p:cNvSpPr>
              <a:spLocks noChangeShapeType="1"/>
            </p:cNvSpPr>
            <p:nvPr/>
          </p:nvSpPr>
          <p:spPr bwMode="auto">
            <a:xfrm>
              <a:off x="130" y="4252"/>
              <a:ext cx="240" cy="0"/>
            </a:xfrm>
            <a:prstGeom prst="line">
              <a:avLst/>
            </a:prstGeom>
            <a:noFill/>
            <a:ln w="57150">
              <a:pattFill prst="wdDnDiag">
                <a:fgClr>
                  <a:schemeClr val="tx1"/>
                </a:fgClr>
                <a:bgClr>
                  <a:srgbClr val="FFFFFF"/>
                </a:bgClr>
              </a:pattFill>
              <a:round/>
              <a:headEnd/>
              <a:tailEnd/>
            </a:ln>
            <a:effectLst/>
          </p:spPr>
          <p:txBody>
            <a:bodyPr wrap="none" anchor="ctr">
              <a:prstTxWarp prst="textNoShape">
                <a:avLst/>
              </a:prstTxWarp>
            </a:bodyPr>
            <a:lstStyle/>
            <a:p>
              <a:endParaRPr lang="en-GB"/>
            </a:p>
          </p:txBody>
        </p:sp>
        <p:sp>
          <p:nvSpPr>
            <p:cNvPr id="15622" name="Rectangle 262"/>
            <p:cNvSpPr>
              <a:spLocks noChangeArrowheads="1"/>
            </p:cNvSpPr>
            <p:nvPr/>
          </p:nvSpPr>
          <p:spPr bwMode="auto">
            <a:xfrm>
              <a:off x="481" y="4205"/>
              <a:ext cx="463" cy="115"/>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1200" b="1">
                  <a:latin typeface="Arial" charset="0"/>
                </a:rPr>
                <a:t>NX OC192</a:t>
              </a:r>
            </a:p>
          </p:txBody>
        </p:sp>
      </p:grpSp>
      <p:sp>
        <p:nvSpPr>
          <p:cNvPr id="15623" name="Rectangle 263"/>
          <p:cNvSpPr>
            <a:spLocks noChangeArrowheads="1"/>
          </p:cNvSpPr>
          <p:nvPr/>
        </p:nvSpPr>
        <p:spPr bwMode="auto">
          <a:xfrm>
            <a:off x="7239000" y="4410722"/>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pPr algn="ctr" eaLnBrk="0" hangingPunct="0"/>
            <a:endParaRPr lang="en-GB" sz="1800"/>
          </a:p>
        </p:txBody>
      </p:sp>
      <p:sp>
        <p:nvSpPr>
          <p:cNvPr id="15624" name="Line 264"/>
          <p:cNvSpPr>
            <a:spLocks noChangeShapeType="1"/>
          </p:cNvSpPr>
          <p:nvPr/>
        </p:nvSpPr>
        <p:spPr bwMode="auto">
          <a:xfrm flipH="1">
            <a:off x="6794500" y="4486922"/>
            <a:ext cx="441325" cy="255587"/>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25" name="Rectangle 265"/>
          <p:cNvSpPr>
            <a:spLocks noChangeArrowheads="1"/>
          </p:cNvSpPr>
          <p:nvPr/>
        </p:nvSpPr>
        <p:spPr bwMode="auto">
          <a:xfrm>
            <a:off x="5800725" y="25422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26" name="Rectangle 266"/>
          <p:cNvSpPr>
            <a:spLocks noChangeArrowheads="1"/>
          </p:cNvSpPr>
          <p:nvPr/>
        </p:nvSpPr>
        <p:spPr bwMode="auto">
          <a:xfrm>
            <a:off x="4067175" y="41217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27" name="Line 267"/>
          <p:cNvSpPr>
            <a:spLocks noChangeShapeType="1"/>
          </p:cNvSpPr>
          <p:nvPr/>
        </p:nvSpPr>
        <p:spPr bwMode="auto">
          <a:xfrm>
            <a:off x="4105275" y="4185297"/>
            <a:ext cx="260350" cy="471487"/>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28" name="Rectangle 268"/>
          <p:cNvSpPr>
            <a:spLocks noChangeArrowheads="1"/>
          </p:cNvSpPr>
          <p:nvPr/>
        </p:nvSpPr>
        <p:spPr bwMode="auto">
          <a:xfrm>
            <a:off x="941388" y="4334522"/>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29" name="Line 269"/>
          <p:cNvSpPr>
            <a:spLocks noChangeShapeType="1"/>
          </p:cNvSpPr>
          <p:nvPr/>
        </p:nvSpPr>
        <p:spPr bwMode="auto">
          <a:xfrm flipV="1">
            <a:off x="1003300" y="4191647"/>
            <a:ext cx="103188" cy="153987"/>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30" name="Rectangle 270"/>
          <p:cNvSpPr>
            <a:spLocks noChangeArrowheads="1"/>
          </p:cNvSpPr>
          <p:nvPr/>
        </p:nvSpPr>
        <p:spPr bwMode="auto">
          <a:xfrm>
            <a:off x="1395413" y="40392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31" name="Line 271"/>
          <p:cNvSpPr>
            <a:spLocks noChangeShapeType="1"/>
          </p:cNvSpPr>
          <p:nvPr/>
        </p:nvSpPr>
        <p:spPr bwMode="auto">
          <a:xfrm>
            <a:off x="1219200" y="4077347"/>
            <a:ext cx="180975" cy="6350"/>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32" name="Line 272"/>
          <p:cNvSpPr>
            <a:spLocks noChangeShapeType="1"/>
          </p:cNvSpPr>
          <p:nvPr/>
        </p:nvSpPr>
        <p:spPr bwMode="auto">
          <a:xfrm flipH="1" flipV="1">
            <a:off x="1033463" y="1203972"/>
            <a:ext cx="342900" cy="1587"/>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33" name="Line 273"/>
          <p:cNvSpPr>
            <a:spLocks noChangeShapeType="1"/>
          </p:cNvSpPr>
          <p:nvPr/>
        </p:nvSpPr>
        <p:spPr bwMode="auto">
          <a:xfrm flipV="1">
            <a:off x="7397750" y="3189934"/>
            <a:ext cx="85725" cy="93663"/>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34" name="Rectangle 274"/>
          <p:cNvSpPr>
            <a:spLocks noChangeArrowheads="1"/>
          </p:cNvSpPr>
          <p:nvPr/>
        </p:nvSpPr>
        <p:spPr bwMode="auto">
          <a:xfrm>
            <a:off x="1149350" y="4412309"/>
            <a:ext cx="131763" cy="1349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35" name="Line 275"/>
          <p:cNvSpPr>
            <a:spLocks noChangeShapeType="1"/>
          </p:cNvSpPr>
          <p:nvPr/>
        </p:nvSpPr>
        <p:spPr bwMode="auto">
          <a:xfrm flipH="1" flipV="1">
            <a:off x="1133475" y="4177359"/>
            <a:ext cx="61913" cy="234950"/>
          </a:xfrm>
          <a:prstGeom prst="line">
            <a:avLst/>
          </a:prstGeom>
          <a:noFill/>
          <a:ln w="38100">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636" name="Rectangle 276"/>
          <p:cNvSpPr>
            <a:spLocks noChangeArrowheads="1"/>
          </p:cNvSpPr>
          <p:nvPr/>
        </p:nvSpPr>
        <p:spPr bwMode="auto">
          <a:xfrm>
            <a:off x="7375525" y="30676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37" name="Line 277"/>
          <p:cNvSpPr>
            <a:spLocks noChangeShapeType="1"/>
          </p:cNvSpPr>
          <p:nvPr/>
        </p:nvSpPr>
        <p:spPr bwMode="auto">
          <a:xfrm>
            <a:off x="4308475" y="5391797"/>
            <a:ext cx="207963" cy="285750"/>
          </a:xfrm>
          <a:prstGeom prst="line">
            <a:avLst/>
          </a:prstGeom>
          <a:noFill/>
          <a:ln w="38100">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638" name="Line 278"/>
          <p:cNvSpPr>
            <a:spLocks noChangeShapeType="1"/>
          </p:cNvSpPr>
          <p:nvPr/>
        </p:nvSpPr>
        <p:spPr bwMode="auto">
          <a:xfrm flipH="1">
            <a:off x="4572000" y="5485459"/>
            <a:ext cx="2670175" cy="177800"/>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639" name="Rectangle 279"/>
          <p:cNvSpPr>
            <a:spLocks noChangeArrowheads="1"/>
          </p:cNvSpPr>
          <p:nvPr/>
        </p:nvSpPr>
        <p:spPr bwMode="auto">
          <a:xfrm>
            <a:off x="8524875" y="2102497"/>
            <a:ext cx="398463" cy="92075"/>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600" b="1">
                <a:solidFill>
                  <a:srgbClr val="000000"/>
                </a:solidFill>
                <a:latin typeface="Arial" charset="0"/>
              </a:rPr>
              <a:t>Cambridge</a:t>
            </a:r>
          </a:p>
        </p:txBody>
      </p:sp>
      <p:sp>
        <p:nvSpPr>
          <p:cNvPr id="15640" name="Rectangle 280"/>
          <p:cNvSpPr>
            <a:spLocks noChangeArrowheads="1"/>
          </p:cNvSpPr>
          <p:nvPr/>
        </p:nvSpPr>
        <p:spPr bwMode="auto">
          <a:xfrm>
            <a:off x="8670925" y="2259659"/>
            <a:ext cx="3794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Framingham</a:t>
            </a:r>
          </a:p>
        </p:txBody>
      </p:sp>
      <p:sp>
        <p:nvSpPr>
          <p:cNvPr id="15641" name="Rectangle 281"/>
          <p:cNvSpPr>
            <a:spLocks noChangeArrowheads="1"/>
          </p:cNvSpPr>
          <p:nvPr/>
        </p:nvSpPr>
        <p:spPr bwMode="auto">
          <a:xfrm>
            <a:off x="8226425" y="2370784"/>
            <a:ext cx="2778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Stamford</a:t>
            </a:r>
          </a:p>
        </p:txBody>
      </p:sp>
      <p:sp>
        <p:nvSpPr>
          <p:cNvPr id="15642" name="Rectangle 282"/>
          <p:cNvSpPr>
            <a:spLocks noChangeArrowheads="1"/>
          </p:cNvSpPr>
          <p:nvPr/>
        </p:nvSpPr>
        <p:spPr bwMode="auto">
          <a:xfrm>
            <a:off x="8624888" y="2459684"/>
            <a:ext cx="322262"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Bridgeport</a:t>
            </a:r>
          </a:p>
        </p:txBody>
      </p:sp>
      <p:sp>
        <p:nvSpPr>
          <p:cNvPr id="15643" name="Rectangle 283"/>
          <p:cNvSpPr>
            <a:spLocks noChangeArrowheads="1"/>
          </p:cNvSpPr>
          <p:nvPr/>
        </p:nvSpPr>
        <p:spPr bwMode="auto">
          <a:xfrm>
            <a:off x="6238875" y="2304109"/>
            <a:ext cx="209550" cy="1524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solidFill>
                  <a:srgbClr val="000000"/>
                </a:solidFill>
                <a:latin typeface="Arial" charset="0"/>
              </a:rPr>
              <a:t>Grand </a:t>
            </a:r>
            <a:br>
              <a:rPr lang="en-US" sz="500" b="1">
                <a:solidFill>
                  <a:srgbClr val="000000"/>
                </a:solidFill>
                <a:latin typeface="Arial" charset="0"/>
              </a:rPr>
            </a:br>
            <a:r>
              <a:rPr lang="en-US" sz="500" b="1">
                <a:solidFill>
                  <a:srgbClr val="000000"/>
                </a:solidFill>
                <a:latin typeface="Arial" charset="0"/>
              </a:rPr>
              <a:t>Rapids</a:t>
            </a:r>
          </a:p>
        </p:txBody>
      </p:sp>
      <p:sp>
        <p:nvSpPr>
          <p:cNvPr id="15644" name="Line 284"/>
          <p:cNvSpPr>
            <a:spLocks noChangeShapeType="1"/>
          </p:cNvSpPr>
          <p:nvPr/>
        </p:nvSpPr>
        <p:spPr bwMode="auto">
          <a:xfrm>
            <a:off x="8477250" y="2269184"/>
            <a:ext cx="101600" cy="53975"/>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45" name="Rectangle 285"/>
          <p:cNvSpPr>
            <a:spLocks noChangeArrowheads="1"/>
          </p:cNvSpPr>
          <p:nvPr/>
        </p:nvSpPr>
        <p:spPr bwMode="auto">
          <a:xfrm>
            <a:off x="8496300" y="23882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46" name="Text Box 286"/>
          <p:cNvSpPr txBox="1">
            <a:spLocks noChangeArrowheads="1"/>
          </p:cNvSpPr>
          <p:nvPr/>
        </p:nvSpPr>
        <p:spPr bwMode="auto">
          <a:xfrm>
            <a:off x="8478838" y="2316809"/>
            <a:ext cx="500062" cy="168275"/>
          </a:xfrm>
          <a:prstGeom prst="rect">
            <a:avLst/>
          </a:prstGeom>
          <a:noFill/>
          <a:ln w="12700">
            <a:noFill/>
            <a:miter lim="800000"/>
            <a:headEnd type="none" w="sm" len="sm"/>
            <a:tailEnd type="none" w="sm" len="sm"/>
          </a:ln>
          <a:effectLst/>
        </p:spPr>
        <p:txBody>
          <a:bodyPr wrap="none">
            <a:prstTxWarp prst="textNoShape">
              <a:avLst/>
            </a:prstTxWarp>
            <a:spAutoFit/>
          </a:bodyPr>
          <a:lstStyle/>
          <a:p>
            <a:pPr eaLnBrk="0" hangingPunct="0"/>
            <a:r>
              <a:rPr lang="en-US" sz="500">
                <a:latin typeface="Arial" charset="0"/>
              </a:rPr>
              <a:t>Providence</a:t>
            </a:r>
            <a:endParaRPr lang="en-US" sz="1800"/>
          </a:p>
        </p:txBody>
      </p:sp>
      <p:sp>
        <p:nvSpPr>
          <p:cNvPr id="15647" name="Line 287"/>
          <p:cNvSpPr>
            <a:spLocks noChangeShapeType="1"/>
          </p:cNvSpPr>
          <p:nvPr/>
        </p:nvSpPr>
        <p:spPr bwMode="auto">
          <a:xfrm flipH="1" flipV="1">
            <a:off x="8439150" y="2323159"/>
            <a:ext cx="50800" cy="76200"/>
          </a:xfrm>
          <a:prstGeom prst="line">
            <a:avLst/>
          </a:prstGeom>
          <a:noFill/>
          <a:ln w="127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48" name="Rectangle 288"/>
          <p:cNvSpPr>
            <a:spLocks noChangeArrowheads="1"/>
          </p:cNvSpPr>
          <p:nvPr/>
        </p:nvSpPr>
        <p:spPr bwMode="auto">
          <a:xfrm>
            <a:off x="5743575" y="2121547"/>
            <a:ext cx="276225"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Glenview</a:t>
            </a:r>
          </a:p>
        </p:txBody>
      </p:sp>
      <p:sp>
        <p:nvSpPr>
          <p:cNvPr id="15649" name="Rectangle 289"/>
          <p:cNvSpPr>
            <a:spLocks noChangeArrowheads="1"/>
          </p:cNvSpPr>
          <p:nvPr/>
        </p:nvSpPr>
        <p:spPr bwMode="auto">
          <a:xfrm>
            <a:off x="5816600" y="22088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50" name="Rectangle 290"/>
          <p:cNvSpPr>
            <a:spLocks noChangeArrowheads="1"/>
          </p:cNvSpPr>
          <p:nvPr/>
        </p:nvSpPr>
        <p:spPr bwMode="auto">
          <a:xfrm>
            <a:off x="7972425" y="2045347"/>
            <a:ext cx="209550"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rgbClr val="000000"/>
                </a:solidFill>
                <a:latin typeface="Arial" charset="0"/>
              </a:rPr>
              <a:t>Albany</a:t>
            </a:r>
          </a:p>
        </p:txBody>
      </p:sp>
      <p:sp>
        <p:nvSpPr>
          <p:cNvPr id="15651" name="Line 291"/>
          <p:cNvSpPr>
            <a:spLocks noChangeShapeType="1"/>
          </p:cNvSpPr>
          <p:nvPr/>
        </p:nvSpPr>
        <p:spPr bwMode="auto">
          <a:xfrm>
            <a:off x="8020050" y="2234259"/>
            <a:ext cx="133350" cy="342900"/>
          </a:xfrm>
          <a:prstGeom prst="line">
            <a:avLst/>
          </a:prstGeom>
          <a:noFill/>
          <a:ln w="19050">
            <a:solidFill>
              <a:srgbClr val="3399FF"/>
            </a:solidFill>
            <a:round/>
            <a:headEnd/>
            <a:tailEnd/>
          </a:ln>
          <a:effectLst/>
        </p:spPr>
        <p:txBody>
          <a:bodyPr wrap="none" anchor="ctr">
            <a:prstTxWarp prst="textNoShape">
              <a:avLst/>
            </a:prstTxWarp>
          </a:bodyPr>
          <a:lstStyle/>
          <a:p>
            <a:endParaRPr lang="en-GB"/>
          </a:p>
        </p:txBody>
      </p:sp>
      <p:sp>
        <p:nvSpPr>
          <p:cNvPr id="15652" name="Rectangle 292"/>
          <p:cNvSpPr>
            <a:spLocks noChangeArrowheads="1"/>
          </p:cNvSpPr>
          <p:nvPr/>
        </p:nvSpPr>
        <p:spPr bwMode="auto">
          <a:xfrm>
            <a:off x="7978775" y="21659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53" name="Rectangle 293"/>
          <p:cNvSpPr>
            <a:spLocks noChangeArrowheads="1"/>
          </p:cNvSpPr>
          <p:nvPr/>
        </p:nvSpPr>
        <p:spPr bwMode="auto">
          <a:xfrm>
            <a:off x="5711825" y="27692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54" name="Line 294"/>
          <p:cNvSpPr>
            <a:spLocks noChangeShapeType="1"/>
          </p:cNvSpPr>
          <p:nvPr/>
        </p:nvSpPr>
        <p:spPr bwMode="auto">
          <a:xfrm>
            <a:off x="5124450" y="3237559"/>
            <a:ext cx="349250" cy="177800"/>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grpSp>
        <p:nvGrpSpPr>
          <p:cNvPr id="5" name="Group 295"/>
          <p:cNvGrpSpPr>
            <a:grpSpLocks/>
          </p:cNvGrpSpPr>
          <p:nvPr/>
        </p:nvGrpSpPr>
        <p:grpSpPr bwMode="auto">
          <a:xfrm>
            <a:off x="1066800" y="4024959"/>
            <a:ext cx="152400" cy="152400"/>
            <a:chOff x="2730" y="2688"/>
            <a:chExt cx="74" cy="74"/>
          </a:xfrm>
        </p:grpSpPr>
        <p:sp>
          <p:nvSpPr>
            <p:cNvPr id="15656" name="Rectangle 296"/>
            <p:cNvSpPr>
              <a:spLocks noChangeArrowheads="1"/>
            </p:cNvSpPr>
            <p:nvPr/>
          </p:nvSpPr>
          <p:spPr bwMode="auto">
            <a:xfrm>
              <a:off x="2730" y="2688"/>
              <a:ext cx="74" cy="74"/>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57" name="Oval 297"/>
            <p:cNvSpPr>
              <a:spLocks noChangeArrowheads="1"/>
            </p:cNvSpPr>
            <p:nvPr/>
          </p:nvSpPr>
          <p:spPr bwMode="auto">
            <a:xfrm>
              <a:off x="2743" y="2698"/>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658" name="Rectangle 298"/>
          <p:cNvSpPr>
            <a:spLocks noChangeArrowheads="1"/>
          </p:cNvSpPr>
          <p:nvPr/>
        </p:nvSpPr>
        <p:spPr bwMode="auto">
          <a:xfrm>
            <a:off x="6534150" y="2545409"/>
            <a:ext cx="112713"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59" name="Line 299"/>
          <p:cNvSpPr>
            <a:spLocks noChangeShapeType="1"/>
          </p:cNvSpPr>
          <p:nvPr/>
        </p:nvSpPr>
        <p:spPr bwMode="auto">
          <a:xfrm flipV="1">
            <a:off x="609600" y="3113734"/>
            <a:ext cx="2508250" cy="228600"/>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660" name="Line 300"/>
          <p:cNvSpPr>
            <a:spLocks noChangeShapeType="1"/>
          </p:cNvSpPr>
          <p:nvPr/>
        </p:nvSpPr>
        <p:spPr bwMode="auto">
          <a:xfrm flipV="1">
            <a:off x="7788275" y="2656534"/>
            <a:ext cx="285750" cy="76200"/>
          </a:xfrm>
          <a:prstGeom prst="line">
            <a:avLst/>
          </a:prstGeom>
          <a:noFill/>
          <a:ln w="38100">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661" name="Line 301"/>
          <p:cNvSpPr>
            <a:spLocks noChangeShapeType="1"/>
          </p:cNvSpPr>
          <p:nvPr/>
        </p:nvSpPr>
        <p:spPr bwMode="auto">
          <a:xfrm flipH="1">
            <a:off x="7578725" y="2853384"/>
            <a:ext cx="146050" cy="190500"/>
          </a:xfrm>
          <a:prstGeom prst="line">
            <a:avLst/>
          </a:prstGeom>
          <a:noFill/>
          <a:ln w="38100">
            <a:pattFill prst="wdDnDiag">
              <a:fgClr>
                <a:schemeClr val="tx1"/>
              </a:fgClr>
              <a:bgClr>
                <a:srgbClr val="FFFFFF"/>
              </a:bgClr>
            </a:pattFill>
            <a:round/>
            <a:headEnd type="none" w="sm" len="sm"/>
            <a:tailEnd type="none" w="sm" len="sm"/>
          </a:ln>
          <a:effectLst/>
        </p:spPr>
        <p:txBody>
          <a:bodyPr wrap="none" anchor="ctr">
            <a:prstTxWarp prst="textNoShape">
              <a:avLst/>
            </a:prstTxWarp>
          </a:bodyPr>
          <a:lstStyle/>
          <a:p>
            <a:endParaRPr lang="en-GB"/>
          </a:p>
        </p:txBody>
      </p:sp>
      <p:sp>
        <p:nvSpPr>
          <p:cNvPr id="15662" name="Rectangle 302"/>
          <p:cNvSpPr>
            <a:spLocks noChangeArrowheads="1"/>
          </p:cNvSpPr>
          <p:nvPr/>
        </p:nvSpPr>
        <p:spPr bwMode="auto">
          <a:xfrm>
            <a:off x="2105025" y="4299597"/>
            <a:ext cx="131763" cy="134937"/>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63" name="Line 303"/>
          <p:cNvSpPr>
            <a:spLocks noChangeShapeType="1"/>
          </p:cNvSpPr>
          <p:nvPr/>
        </p:nvSpPr>
        <p:spPr bwMode="auto">
          <a:xfrm flipV="1">
            <a:off x="1282700" y="4431359"/>
            <a:ext cx="819150" cy="44450"/>
          </a:xfrm>
          <a:prstGeom prst="line">
            <a:avLst/>
          </a:prstGeom>
          <a:noFill/>
          <a:ln w="38100">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664" name="Line 304"/>
          <p:cNvSpPr>
            <a:spLocks noChangeShapeType="1"/>
          </p:cNvSpPr>
          <p:nvPr/>
        </p:nvSpPr>
        <p:spPr bwMode="auto">
          <a:xfrm flipV="1">
            <a:off x="8220075" y="2512072"/>
            <a:ext cx="336550" cy="141287"/>
          </a:xfrm>
          <a:prstGeom prst="line">
            <a:avLst/>
          </a:prstGeom>
          <a:noFill/>
          <a:ln w="19050">
            <a:solidFill>
              <a:srgbClr val="3399FF"/>
            </a:solidFill>
            <a:round/>
            <a:headEnd/>
            <a:tailEnd/>
          </a:ln>
          <a:effectLst/>
        </p:spPr>
        <p:txBody>
          <a:bodyPr wrap="none" anchor="ctr">
            <a:prstTxWarp prst="textNoShape">
              <a:avLst/>
            </a:prstTxWarp>
          </a:bodyPr>
          <a:lstStyle/>
          <a:p>
            <a:endParaRPr lang="en-GB"/>
          </a:p>
        </p:txBody>
      </p:sp>
      <p:sp>
        <p:nvSpPr>
          <p:cNvPr id="15665" name="Rectangle 305"/>
          <p:cNvSpPr>
            <a:spLocks noChangeArrowheads="1"/>
          </p:cNvSpPr>
          <p:nvPr/>
        </p:nvSpPr>
        <p:spPr bwMode="auto">
          <a:xfrm>
            <a:off x="8407400" y="29232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grpSp>
        <p:nvGrpSpPr>
          <p:cNvPr id="6" name="Group 306"/>
          <p:cNvGrpSpPr>
            <a:grpSpLocks/>
          </p:cNvGrpSpPr>
          <p:nvPr/>
        </p:nvGrpSpPr>
        <p:grpSpPr bwMode="auto">
          <a:xfrm>
            <a:off x="7454900" y="3048647"/>
            <a:ext cx="161925" cy="152400"/>
            <a:chOff x="4698" y="1695"/>
            <a:chExt cx="68" cy="66"/>
          </a:xfrm>
        </p:grpSpPr>
        <p:sp>
          <p:nvSpPr>
            <p:cNvPr id="15667" name="Rectangle 307"/>
            <p:cNvSpPr>
              <a:spLocks noChangeArrowheads="1"/>
            </p:cNvSpPr>
            <p:nvPr/>
          </p:nvSpPr>
          <p:spPr bwMode="auto">
            <a:xfrm>
              <a:off x="4698" y="1695"/>
              <a:ext cx="68" cy="66"/>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68" name="Oval 308"/>
            <p:cNvSpPr>
              <a:spLocks noChangeArrowheads="1"/>
            </p:cNvSpPr>
            <p:nvPr/>
          </p:nvSpPr>
          <p:spPr bwMode="auto">
            <a:xfrm>
              <a:off x="4710" y="1704"/>
              <a:ext cx="45" cy="44"/>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669" name="Rectangle 309"/>
          <p:cNvSpPr>
            <a:spLocks noChangeArrowheads="1"/>
          </p:cNvSpPr>
          <p:nvPr/>
        </p:nvSpPr>
        <p:spPr bwMode="auto">
          <a:xfrm>
            <a:off x="7704138" y="2423172"/>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grpSp>
        <p:nvGrpSpPr>
          <p:cNvPr id="7" name="Group 310"/>
          <p:cNvGrpSpPr>
            <a:grpSpLocks/>
          </p:cNvGrpSpPr>
          <p:nvPr/>
        </p:nvGrpSpPr>
        <p:grpSpPr bwMode="auto">
          <a:xfrm>
            <a:off x="6664325" y="4632972"/>
            <a:ext cx="117475" cy="123825"/>
            <a:chOff x="4200" y="2678"/>
            <a:chExt cx="74" cy="78"/>
          </a:xfrm>
        </p:grpSpPr>
        <p:sp>
          <p:nvSpPr>
            <p:cNvPr id="15671" name="Rectangle 311"/>
            <p:cNvSpPr>
              <a:spLocks noChangeArrowheads="1"/>
            </p:cNvSpPr>
            <p:nvPr/>
          </p:nvSpPr>
          <p:spPr bwMode="auto">
            <a:xfrm>
              <a:off x="4200" y="2678"/>
              <a:ext cx="74" cy="7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72" name="Oval 312"/>
            <p:cNvSpPr>
              <a:spLocks noChangeArrowheads="1"/>
            </p:cNvSpPr>
            <p:nvPr/>
          </p:nvSpPr>
          <p:spPr bwMode="auto">
            <a:xfrm>
              <a:off x="4213" y="2692"/>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673" name="Rectangle 313"/>
          <p:cNvSpPr>
            <a:spLocks noChangeArrowheads="1"/>
          </p:cNvSpPr>
          <p:nvPr/>
        </p:nvSpPr>
        <p:spPr bwMode="auto">
          <a:xfrm>
            <a:off x="7235825" y="5444184"/>
            <a:ext cx="112713"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74" name="Rectangle 314"/>
          <p:cNvSpPr>
            <a:spLocks noChangeArrowheads="1"/>
          </p:cNvSpPr>
          <p:nvPr/>
        </p:nvSpPr>
        <p:spPr bwMode="auto">
          <a:xfrm>
            <a:off x="625475" y="2816872"/>
            <a:ext cx="438150" cy="92075"/>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600" b="1">
                <a:latin typeface="Arial" charset="0"/>
              </a:rPr>
              <a:t>Sacramento</a:t>
            </a:r>
          </a:p>
        </p:txBody>
      </p:sp>
      <p:sp>
        <p:nvSpPr>
          <p:cNvPr id="15675" name="Rectangle 315"/>
          <p:cNvSpPr>
            <a:spLocks noChangeArrowheads="1"/>
          </p:cNvSpPr>
          <p:nvPr/>
        </p:nvSpPr>
        <p:spPr bwMode="auto">
          <a:xfrm>
            <a:off x="0" y="3485209"/>
            <a:ext cx="247650" cy="76200"/>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500" b="1">
                <a:latin typeface="Arial" charset="0"/>
              </a:rPr>
              <a:t>Oakland</a:t>
            </a:r>
          </a:p>
        </p:txBody>
      </p:sp>
      <p:sp>
        <p:nvSpPr>
          <p:cNvPr id="15676" name="Rectangle 316"/>
          <p:cNvSpPr>
            <a:spLocks noChangeArrowheads="1"/>
          </p:cNvSpPr>
          <p:nvPr/>
        </p:nvSpPr>
        <p:spPr bwMode="auto">
          <a:xfrm>
            <a:off x="82550" y="3663009"/>
            <a:ext cx="282575" cy="152400"/>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500" b="1">
                <a:latin typeface="Arial" charset="0"/>
              </a:rPr>
              <a:t>Redwood</a:t>
            </a:r>
          </a:p>
          <a:p>
            <a:pPr eaLnBrk="0" hangingPunct="0"/>
            <a:r>
              <a:rPr lang="en-US" sz="500" b="1">
                <a:latin typeface="Arial" charset="0"/>
              </a:rPr>
              <a:t> City</a:t>
            </a:r>
          </a:p>
        </p:txBody>
      </p:sp>
      <p:sp>
        <p:nvSpPr>
          <p:cNvPr id="15677" name="Rectangle 317"/>
          <p:cNvSpPr>
            <a:spLocks noChangeArrowheads="1"/>
          </p:cNvSpPr>
          <p:nvPr/>
        </p:nvSpPr>
        <p:spPr bwMode="auto">
          <a:xfrm>
            <a:off x="731838" y="3502672"/>
            <a:ext cx="334962" cy="92075"/>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600" b="1">
                <a:latin typeface="Arial" charset="0"/>
              </a:rPr>
              <a:t>San Jose</a:t>
            </a:r>
          </a:p>
        </p:txBody>
      </p:sp>
      <p:sp>
        <p:nvSpPr>
          <p:cNvPr id="15678" name="Line 318"/>
          <p:cNvSpPr>
            <a:spLocks noChangeShapeType="1"/>
          </p:cNvSpPr>
          <p:nvPr/>
        </p:nvSpPr>
        <p:spPr bwMode="auto">
          <a:xfrm flipH="1">
            <a:off x="311150" y="3345509"/>
            <a:ext cx="158750" cy="241300"/>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679" name="Line 319"/>
          <p:cNvSpPr>
            <a:spLocks noChangeShapeType="1"/>
          </p:cNvSpPr>
          <p:nvPr/>
        </p:nvSpPr>
        <p:spPr bwMode="auto">
          <a:xfrm flipH="1">
            <a:off x="479425" y="3013722"/>
            <a:ext cx="239713" cy="241300"/>
          </a:xfrm>
          <a:prstGeom prst="line">
            <a:avLst/>
          </a:prstGeom>
          <a:noFill/>
          <a:ln w="38100">
            <a:solidFill>
              <a:srgbClr val="3399FF"/>
            </a:solidFill>
            <a:round/>
            <a:headEnd/>
            <a:tailEnd/>
          </a:ln>
          <a:effectLst/>
        </p:spPr>
        <p:txBody>
          <a:bodyPr wrap="none" anchor="ctr">
            <a:prstTxWarp prst="textNoShape">
              <a:avLst/>
            </a:prstTxWarp>
          </a:bodyPr>
          <a:lstStyle/>
          <a:p>
            <a:endParaRPr lang="en-GB"/>
          </a:p>
        </p:txBody>
      </p:sp>
      <p:sp>
        <p:nvSpPr>
          <p:cNvPr id="15680" name="Rectangle 320"/>
          <p:cNvSpPr>
            <a:spLocks noChangeArrowheads="1"/>
          </p:cNvSpPr>
          <p:nvPr/>
        </p:nvSpPr>
        <p:spPr bwMode="auto">
          <a:xfrm>
            <a:off x="250825" y="35693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81" name="Rectangle 321"/>
          <p:cNvSpPr>
            <a:spLocks noChangeArrowheads="1"/>
          </p:cNvSpPr>
          <p:nvPr/>
        </p:nvSpPr>
        <p:spPr bwMode="auto">
          <a:xfrm>
            <a:off x="695325" y="29470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82" name="Rectangle 322"/>
          <p:cNvSpPr>
            <a:spLocks noChangeArrowheads="1"/>
          </p:cNvSpPr>
          <p:nvPr/>
        </p:nvSpPr>
        <p:spPr bwMode="auto">
          <a:xfrm>
            <a:off x="101600" y="3026422"/>
            <a:ext cx="296863" cy="152400"/>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500" b="1">
                <a:latin typeface="Arial" charset="0"/>
              </a:rPr>
              <a:t>San </a:t>
            </a:r>
          </a:p>
          <a:p>
            <a:pPr eaLnBrk="0" hangingPunct="0"/>
            <a:r>
              <a:rPr lang="en-US" sz="500" b="1">
                <a:latin typeface="Arial" charset="0"/>
              </a:rPr>
              <a:t>Francisco</a:t>
            </a:r>
          </a:p>
        </p:txBody>
      </p:sp>
      <p:sp>
        <p:nvSpPr>
          <p:cNvPr id="15683" name="Line 323"/>
          <p:cNvSpPr>
            <a:spLocks noChangeShapeType="1"/>
          </p:cNvSpPr>
          <p:nvPr/>
        </p:nvSpPr>
        <p:spPr bwMode="auto">
          <a:xfrm>
            <a:off x="298450" y="3242322"/>
            <a:ext cx="171450" cy="39687"/>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84" name="Rectangle 324"/>
          <p:cNvSpPr>
            <a:spLocks noChangeArrowheads="1"/>
          </p:cNvSpPr>
          <p:nvPr/>
        </p:nvSpPr>
        <p:spPr bwMode="auto">
          <a:xfrm>
            <a:off x="479425" y="35106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85" name="Line 325"/>
          <p:cNvSpPr>
            <a:spLocks noChangeShapeType="1"/>
          </p:cNvSpPr>
          <p:nvPr/>
        </p:nvSpPr>
        <p:spPr bwMode="auto">
          <a:xfrm flipV="1">
            <a:off x="496888" y="3358209"/>
            <a:ext cx="46037" cy="152400"/>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86" name="Line 326"/>
          <p:cNvSpPr>
            <a:spLocks noChangeShapeType="1"/>
          </p:cNvSpPr>
          <p:nvPr/>
        </p:nvSpPr>
        <p:spPr bwMode="auto">
          <a:xfrm flipV="1">
            <a:off x="355600" y="3310584"/>
            <a:ext cx="114300" cy="92075"/>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687" name="Rectangle 327"/>
          <p:cNvSpPr>
            <a:spLocks noChangeArrowheads="1"/>
          </p:cNvSpPr>
          <p:nvPr/>
        </p:nvSpPr>
        <p:spPr bwMode="auto">
          <a:xfrm>
            <a:off x="619125" y="32391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grpSp>
        <p:nvGrpSpPr>
          <p:cNvPr id="8" name="Group 328"/>
          <p:cNvGrpSpPr>
            <a:grpSpLocks/>
          </p:cNvGrpSpPr>
          <p:nvPr/>
        </p:nvGrpSpPr>
        <p:grpSpPr bwMode="auto">
          <a:xfrm>
            <a:off x="469900" y="3205809"/>
            <a:ext cx="152400" cy="152400"/>
            <a:chOff x="2730" y="2688"/>
            <a:chExt cx="74" cy="74"/>
          </a:xfrm>
        </p:grpSpPr>
        <p:sp>
          <p:nvSpPr>
            <p:cNvPr id="15689" name="Rectangle 329"/>
            <p:cNvSpPr>
              <a:spLocks noChangeArrowheads="1"/>
            </p:cNvSpPr>
            <p:nvPr/>
          </p:nvSpPr>
          <p:spPr bwMode="auto">
            <a:xfrm>
              <a:off x="2730" y="2688"/>
              <a:ext cx="74" cy="74"/>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90" name="Oval 330"/>
            <p:cNvSpPr>
              <a:spLocks noChangeArrowheads="1"/>
            </p:cNvSpPr>
            <p:nvPr/>
          </p:nvSpPr>
          <p:spPr bwMode="auto">
            <a:xfrm>
              <a:off x="2743" y="2698"/>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691" name="Rectangle 331"/>
          <p:cNvSpPr>
            <a:spLocks noChangeArrowheads="1"/>
          </p:cNvSpPr>
          <p:nvPr/>
        </p:nvSpPr>
        <p:spPr bwMode="auto">
          <a:xfrm>
            <a:off x="242888" y="32010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92" name="Rectangle 332"/>
          <p:cNvSpPr>
            <a:spLocks noChangeArrowheads="1"/>
          </p:cNvSpPr>
          <p:nvPr/>
        </p:nvSpPr>
        <p:spPr bwMode="auto">
          <a:xfrm>
            <a:off x="288925" y="34090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93" name="Rectangle 333"/>
          <p:cNvSpPr>
            <a:spLocks noChangeArrowheads="1"/>
          </p:cNvSpPr>
          <p:nvPr/>
        </p:nvSpPr>
        <p:spPr bwMode="auto">
          <a:xfrm>
            <a:off x="2116138" y="29025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grpSp>
        <p:nvGrpSpPr>
          <p:cNvPr id="9" name="Group 334"/>
          <p:cNvGrpSpPr>
            <a:grpSpLocks/>
          </p:cNvGrpSpPr>
          <p:nvPr/>
        </p:nvGrpSpPr>
        <p:grpSpPr bwMode="auto">
          <a:xfrm>
            <a:off x="892175" y="1161109"/>
            <a:ext cx="152400" cy="152400"/>
            <a:chOff x="2730" y="2688"/>
            <a:chExt cx="74" cy="74"/>
          </a:xfrm>
        </p:grpSpPr>
        <p:sp>
          <p:nvSpPr>
            <p:cNvPr id="15695" name="Rectangle 335"/>
            <p:cNvSpPr>
              <a:spLocks noChangeArrowheads="1"/>
            </p:cNvSpPr>
            <p:nvPr/>
          </p:nvSpPr>
          <p:spPr bwMode="auto">
            <a:xfrm>
              <a:off x="2730" y="2688"/>
              <a:ext cx="74" cy="74"/>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96" name="Oval 336"/>
            <p:cNvSpPr>
              <a:spLocks noChangeArrowheads="1"/>
            </p:cNvSpPr>
            <p:nvPr/>
          </p:nvSpPr>
          <p:spPr bwMode="auto">
            <a:xfrm>
              <a:off x="2743" y="2698"/>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697" name="Rectangle 337"/>
          <p:cNvSpPr>
            <a:spLocks noChangeArrowheads="1"/>
          </p:cNvSpPr>
          <p:nvPr/>
        </p:nvSpPr>
        <p:spPr bwMode="auto">
          <a:xfrm>
            <a:off x="1362075" y="11690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98" name="Rectangle 338"/>
          <p:cNvSpPr>
            <a:spLocks noChangeArrowheads="1"/>
          </p:cNvSpPr>
          <p:nvPr/>
        </p:nvSpPr>
        <p:spPr bwMode="auto">
          <a:xfrm>
            <a:off x="7356475" y="32661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699" name="Rectangle 339"/>
          <p:cNvSpPr>
            <a:spLocks noChangeArrowheads="1"/>
          </p:cNvSpPr>
          <p:nvPr/>
        </p:nvSpPr>
        <p:spPr bwMode="auto">
          <a:xfrm>
            <a:off x="6613525" y="27867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0" name="Rectangle 340"/>
          <p:cNvSpPr>
            <a:spLocks noChangeArrowheads="1"/>
          </p:cNvSpPr>
          <p:nvPr/>
        </p:nvSpPr>
        <p:spPr bwMode="auto">
          <a:xfrm>
            <a:off x="6127750" y="30819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1" name="Rectangle 341"/>
          <p:cNvSpPr>
            <a:spLocks noChangeArrowheads="1"/>
          </p:cNvSpPr>
          <p:nvPr/>
        </p:nvSpPr>
        <p:spPr bwMode="auto">
          <a:xfrm>
            <a:off x="6327775" y="40249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2" name="Rectangle 342"/>
          <p:cNvSpPr>
            <a:spLocks noChangeArrowheads="1"/>
          </p:cNvSpPr>
          <p:nvPr/>
        </p:nvSpPr>
        <p:spPr bwMode="auto">
          <a:xfrm>
            <a:off x="5029200" y="33391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3" name="Rectangle 343"/>
          <p:cNvSpPr>
            <a:spLocks noChangeArrowheads="1"/>
          </p:cNvSpPr>
          <p:nvPr/>
        </p:nvSpPr>
        <p:spPr bwMode="auto">
          <a:xfrm>
            <a:off x="6245225" y="34915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grpSp>
        <p:nvGrpSpPr>
          <p:cNvPr id="10" name="Group 344"/>
          <p:cNvGrpSpPr>
            <a:grpSpLocks/>
          </p:cNvGrpSpPr>
          <p:nvPr/>
        </p:nvGrpSpPr>
        <p:grpSpPr bwMode="auto">
          <a:xfrm>
            <a:off x="5678488" y="2618434"/>
            <a:ext cx="155575" cy="141288"/>
            <a:chOff x="3579" y="1413"/>
            <a:chExt cx="98" cy="89"/>
          </a:xfrm>
        </p:grpSpPr>
        <p:sp>
          <p:nvSpPr>
            <p:cNvPr id="15705" name="Rectangle 345"/>
            <p:cNvSpPr>
              <a:spLocks noChangeArrowheads="1"/>
            </p:cNvSpPr>
            <p:nvPr/>
          </p:nvSpPr>
          <p:spPr bwMode="auto">
            <a:xfrm>
              <a:off x="3579" y="1413"/>
              <a:ext cx="98" cy="89"/>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6" name="Oval 346"/>
            <p:cNvSpPr>
              <a:spLocks noChangeArrowheads="1"/>
            </p:cNvSpPr>
            <p:nvPr/>
          </p:nvSpPr>
          <p:spPr bwMode="auto">
            <a:xfrm>
              <a:off x="3588" y="1418"/>
              <a:ext cx="79" cy="7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707" name="Rectangle 347"/>
          <p:cNvSpPr>
            <a:spLocks noChangeArrowheads="1"/>
          </p:cNvSpPr>
          <p:nvPr/>
        </p:nvSpPr>
        <p:spPr bwMode="auto">
          <a:xfrm>
            <a:off x="5559425" y="22866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8" name="Rectangle 348"/>
          <p:cNvSpPr>
            <a:spLocks noChangeArrowheads="1"/>
          </p:cNvSpPr>
          <p:nvPr/>
        </p:nvSpPr>
        <p:spPr bwMode="auto">
          <a:xfrm>
            <a:off x="4984750" y="19739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09" name="Rectangle 349"/>
          <p:cNvSpPr>
            <a:spLocks noChangeArrowheads="1"/>
          </p:cNvSpPr>
          <p:nvPr/>
        </p:nvSpPr>
        <p:spPr bwMode="auto">
          <a:xfrm>
            <a:off x="4535488" y="28692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10" name="Rectangle 350"/>
          <p:cNvSpPr>
            <a:spLocks noChangeArrowheads="1"/>
          </p:cNvSpPr>
          <p:nvPr/>
        </p:nvSpPr>
        <p:spPr bwMode="auto">
          <a:xfrm>
            <a:off x="5616575" y="2858147"/>
            <a:ext cx="276225"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Chicago</a:t>
            </a:r>
          </a:p>
        </p:txBody>
      </p:sp>
      <p:sp>
        <p:nvSpPr>
          <p:cNvPr id="15711" name="Rectangle 351"/>
          <p:cNvSpPr>
            <a:spLocks noChangeArrowheads="1"/>
          </p:cNvSpPr>
          <p:nvPr/>
        </p:nvSpPr>
        <p:spPr bwMode="auto">
          <a:xfrm>
            <a:off x="244475" y="2888309"/>
            <a:ext cx="482600" cy="244475"/>
          </a:xfrm>
          <a:prstGeom prst="rect">
            <a:avLst/>
          </a:prstGeom>
          <a:noFill/>
          <a:ln w="12700">
            <a:noFill/>
            <a:miter lim="800000"/>
            <a:headEnd/>
            <a:tailEnd/>
          </a:ln>
          <a:effectLst/>
        </p:spPr>
        <p:txBody>
          <a:bodyPr wrap="none" lIns="0" tIns="0" rIns="0" bIns="0">
            <a:prstTxWarp prst="textNoShape">
              <a:avLst/>
            </a:prstTxWarp>
            <a:spAutoFit/>
          </a:bodyPr>
          <a:lstStyle/>
          <a:p>
            <a:pPr eaLnBrk="0" hangingPunct="0"/>
            <a:r>
              <a:rPr lang="en-US" sz="800" b="1">
                <a:latin typeface="Arial" charset="0"/>
              </a:rPr>
              <a:t>San </a:t>
            </a:r>
          </a:p>
          <a:p>
            <a:pPr eaLnBrk="0" hangingPunct="0"/>
            <a:r>
              <a:rPr lang="en-US" sz="800" b="1">
                <a:latin typeface="Arial" charset="0"/>
              </a:rPr>
              <a:t>Francisco</a:t>
            </a:r>
          </a:p>
        </p:txBody>
      </p:sp>
      <p:sp>
        <p:nvSpPr>
          <p:cNvPr id="15712" name="Line 352"/>
          <p:cNvSpPr>
            <a:spLocks noChangeShapeType="1"/>
          </p:cNvSpPr>
          <p:nvPr/>
        </p:nvSpPr>
        <p:spPr bwMode="auto">
          <a:xfrm>
            <a:off x="5114925" y="3396309"/>
            <a:ext cx="366713" cy="95250"/>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13" name="Rectangle 353"/>
          <p:cNvSpPr>
            <a:spLocks noChangeArrowheads="1"/>
          </p:cNvSpPr>
          <p:nvPr/>
        </p:nvSpPr>
        <p:spPr bwMode="auto">
          <a:xfrm>
            <a:off x="5473700" y="3396309"/>
            <a:ext cx="112713"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14" name="Rectangle 354"/>
          <p:cNvSpPr>
            <a:spLocks noChangeArrowheads="1"/>
          </p:cNvSpPr>
          <p:nvPr/>
        </p:nvSpPr>
        <p:spPr bwMode="auto">
          <a:xfrm>
            <a:off x="5640388" y="3485209"/>
            <a:ext cx="300037"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Florissant</a:t>
            </a:r>
          </a:p>
        </p:txBody>
      </p:sp>
      <p:sp>
        <p:nvSpPr>
          <p:cNvPr id="15715" name="Rectangle 355"/>
          <p:cNvSpPr>
            <a:spLocks noChangeArrowheads="1"/>
          </p:cNvSpPr>
          <p:nvPr/>
        </p:nvSpPr>
        <p:spPr bwMode="auto">
          <a:xfrm>
            <a:off x="5537200" y="34915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16" name="Rectangle 356"/>
          <p:cNvSpPr>
            <a:spLocks noChangeArrowheads="1"/>
          </p:cNvSpPr>
          <p:nvPr/>
        </p:nvSpPr>
        <p:spPr bwMode="auto">
          <a:xfrm>
            <a:off x="5297488" y="27359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17" name="Rectangle 357"/>
          <p:cNvSpPr>
            <a:spLocks noChangeArrowheads="1"/>
          </p:cNvSpPr>
          <p:nvPr/>
        </p:nvSpPr>
        <p:spPr bwMode="auto">
          <a:xfrm>
            <a:off x="4976813" y="2747022"/>
            <a:ext cx="365125"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Davenport</a:t>
            </a:r>
          </a:p>
        </p:txBody>
      </p:sp>
      <p:sp>
        <p:nvSpPr>
          <p:cNvPr id="15718" name="Line 358"/>
          <p:cNvSpPr>
            <a:spLocks noChangeShapeType="1"/>
          </p:cNvSpPr>
          <p:nvPr/>
        </p:nvSpPr>
        <p:spPr bwMode="auto">
          <a:xfrm flipV="1">
            <a:off x="5372100" y="2696222"/>
            <a:ext cx="300038" cy="61912"/>
          </a:xfrm>
          <a:prstGeom prst="line">
            <a:avLst/>
          </a:prstGeom>
          <a:noFill/>
          <a:ln w="381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19" name="Rectangle 359"/>
          <p:cNvSpPr>
            <a:spLocks noChangeArrowheads="1"/>
          </p:cNvSpPr>
          <p:nvPr/>
        </p:nvSpPr>
        <p:spPr bwMode="auto">
          <a:xfrm>
            <a:off x="8837613" y="17611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20" name="Rectangle 360"/>
          <p:cNvSpPr>
            <a:spLocks noChangeArrowheads="1"/>
          </p:cNvSpPr>
          <p:nvPr/>
        </p:nvSpPr>
        <p:spPr bwMode="auto">
          <a:xfrm>
            <a:off x="8720138" y="1646884"/>
            <a:ext cx="309562"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Worcester</a:t>
            </a:r>
          </a:p>
        </p:txBody>
      </p:sp>
      <p:sp>
        <p:nvSpPr>
          <p:cNvPr id="15721" name="Line 361"/>
          <p:cNvSpPr>
            <a:spLocks noChangeShapeType="1"/>
          </p:cNvSpPr>
          <p:nvPr/>
        </p:nvSpPr>
        <p:spPr bwMode="auto">
          <a:xfrm flipH="1">
            <a:off x="8486775" y="1800872"/>
            <a:ext cx="374650" cy="441325"/>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22" name="Rectangle 362"/>
          <p:cNvSpPr>
            <a:spLocks noChangeArrowheads="1"/>
          </p:cNvSpPr>
          <p:nvPr/>
        </p:nvSpPr>
        <p:spPr bwMode="auto">
          <a:xfrm>
            <a:off x="5302250" y="2291409"/>
            <a:ext cx="254000"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Madison</a:t>
            </a:r>
          </a:p>
        </p:txBody>
      </p:sp>
      <p:sp>
        <p:nvSpPr>
          <p:cNvPr id="15723" name="Line 363"/>
          <p:cNvSpPr>
            <a:spLocks noChangeShapeType="1"/>
          </p:cNvSpPr>
          <p:nvPr/>
        </p:nvSpPr>
        <p:spPr bwMode="auto">
          <a:xfrm>
            <a:off x="5553075" y="2451747"/>
            <a:ext cx="133350" cy="158750"/>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24" name="Rectangle 364"/>
          <p:cNvSpPr>
            <a:spLocks noChangeArrowheads="1"/>
          </p:cNvSpPr>
          <p:nvPr/>
        </p:nvSpPr>
        <p:spPr bwMode="auto">
          <a:xfrm>
            <a:off x="5483225" y="23676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25" name="Rectangle 365"/>
          <p:cNvSpPr>
            <a:spLocks noChangeArrowheads="1"/>
          </p:cNvSpPr>
          <p:nvPr/>
        </p:nvSpPr>
        <p:spPr bwMode="auto">
          <a:xfrm>
            <a:off x="8112125" y="3409009"/>
            <a:ext cx="90488" cy="8255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26" name="Rectangle 366"/>
          <p:cNvSpPr>
            <a:spLocks noChangeArrowheads="1"/>
          </p:cNvSpPr>
          <p:nvPr/>
        </p:nvSpPr>
        <p:spPr bwMode="auto">
          <a:xfrm>
            <a:off x="7953375" y="3491559"/>
            <a:ext cx="457200" cy="152400"/>
          </a:xfrm>
          <a:prstGeom prst="rect">
            <a:avLst/>
          </a:prstGeom>
          <a:noFill/>
          <a:ln w="12700">
            <a:noFill/>
            <a:miter lim="800000"/>
            <a:headEnd/>
            <a:tailEnd/>
          </a:ln>
          <a:effectLst/>
        </p:spPr>
        <p:txBody>
          <a:bodyPr lIns="0" tIns="0" rIns="0" bIns="0">
            <a:prstTxWarp prst="textNoShape">
              <a:avLst/>
            </a:prstTxWarp>
            <a:spAutoFit/>
          </a:bodyPr>
          <a:lstStyle/>
          <a:p>
            <a:pPr algn="ctr" eaLnBrk="0" hangingPunct="0"/>
            <a:r>
              <a:rPr lang="en-US" sz="500" b="1">
                <a:latin typeface="Arial" charset="0"/>
              </a:rPr>
              <a:t>Camden,</a:t>
            </a:r>
          </a:p>
          <a:p>
            <a:pPr algn="ctr" eaLnBrk="0" hangingPunct="0"/>
            <a:r>
              <a:rPr lang="en-US" sz="500" b="1">
                <a:latin typeface="Arial" charset="0"/>
              </a:rPr>
              <a:t> NJ</a:t>
            </a:r>
          </a:p>
        </p:txBody>
      </p:sp>
      <p:sp>
        <p:nvSpPr>
          <p:cNvPr id="15727" name="Line 367"/>
          <p:cNvSpPr>
            <a:spLocks noChangeShapeType="1"/>
          </p:cNvSpPr>
          <p:nvPr/>
        </p:nvSpPr>
        <p:spPr bwMode="auto">
          <a:xfrm flipH="1" flipV="1">
            <a:off x="7778750" y="2832747"/>
            <a:ext cx="360363" cy="573087"/>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28" name="Rectangle 368"/>
          <p:cNvSpPr>
            <a:spLocks noChangeArrowheads="1"/>
          </p:cNvSpPr>
          <p:nvPr/>
        </p:nvSpPr>
        <p:spPr bwMode="auto">
          <a:xfrm>
            <a:off x="4519613" y="5625159"/>
            <a:ext cx="112712"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29" name="Line 369"/>
          <p:cNvSpPr>
            <a:spLocks noChangeShapeType="1"/>
          </p:cNvSpPr>
          <p:nvPr/>
        </p:nvSpPr>
        <p:spPr bwMode="auto">
          <a:xfrm>
            <a:off x="6648450" y="2596209"/>
            <a:ext cx="1054100" cy="171450"/>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730" name="Rectangle 370"/>
          <p:cNvSpPr>
            <a:spLocks noChangeArrowheads="1"/>
          </p:cNvSpPr>
          <p:nvPr/>
        </p:nvSpPr>
        <p:spPr bwMode="auto">
          <a:xfrm>
            <a:off x="6597650" y="4594872"/>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pPr algn="ctr" eaLnBrk="0" hangingPunct="0"/>
            <a:endParaRPr lang="en-GB" sz="1800"/>
          </a:p>
        </p:txBody>
      </p:sp>
      <p:grpSp>
        <p:nvGrpSpPr>
          <p:cNvPr id="11" name="Group 371"/>
          <p:cNvGrpSpPr>
            <a:grpSpLocks/>
          </p:cNvGrpSpPr>
          <p:nvPr/>
        </p:nvGrpSpPr>
        <p:grpSpPr bwMode="auto">
          <a:xfrm>
            <a:off x="4330700" y="4648847"/>
            <a:ext cx="117475" cy="117475"/>
            <a:chOff x="2730" y="2688"/>
            <a:chExt cx="74" cy="74"/>
          </a:xfrm>
        </p:grpSpPr>
        <p:sp>
          <p:nvSpPr>
            <p:cNvPr id="15732" name="Rectangle 372"/>
            <p:cNvSpPr>
              <a:spLocks noChangeArrowheads="1"/>
            </p:cNvSpPr>
            <p:nvPr/>
          </p:nvSpPr>
          <p:spPr bwMode="auto">
            <a:xfrm>
              <a:off x="2730" y="2688"/>
              <a:ext cx="74" cy="74"/>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33" name="Oval 373"/>
            <p:cNvSpPr>
              <a:spLocks noChangeArrowheads="1"/>
            </p:cNvSpPr>
            <p:nvPr/>
          </p:nvSpPr>
          <p:spPr bwMode="auto">
            <a:xfrm>
              <a:off x="2743" y="2698"/>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734" name="Rectangle 374"/>
          <p:cNvSpPr>
            <a:spLocks noChangeArrowheads="1"/>
          </p:cNvSpPr>
          <p:nvPr/>
        </p:nvSpPr>
        <p:spPr bwMode="auto">
          <a:xfrm>
            <a:off x="6423025" y="4480572"/>
            <a:ext cx="2778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Norcross</a:t>
            </a:r>
          </a:p>
        </p:txBody>
      </p:sp>
      <p:sp>
        <p:nvSpPr>
          <p:cNvPr id="15735" name="Rectangle 375"/>
          <p:cNvSpPr>
            <a:spLocks noChangeArrowheads="1"/>
          </p:cNvSpPr>
          <p:nvPr/>
        </p:nvSpPr>
        <p:spPr bwMode="auto">
          <a:xfrm>
            <a:off x="8551863" y="25517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36" name="Line 376"/>
          <p:cNvSpPr>
            <a:spLocks noChangeShapeType="1"/>
          </p:cNvSpPr>
          <p:nvPr/>
        </p:nvSpPr>
        <p:spPr bwMode="auto">
          <a:xfrm flipV="1">
            <a:off x="8220075" y="2602559"/>
            <a:ext cx="339725" cy="28575"/>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37" name="Rectangle 377"/>
          <p:cNvSpPr>
            <a:spLocks noChangeArrowheads="1"/>
          </p:cNvSpPr>
          <p:nvPr/>
        </p:nvSpPr>
        <p:spPr bwMode="auto">
          <a:xfrm>
            <a:off x="8648700" y="2542234"/>
            <a:ext cx="49530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New Brunswick</a:t>
            </a:r>
          </a:p>
        </p:txBody>
      </p:sp>
      <p:sp>
        <p:nvSpPr>
          <p:cNvPr id="15738" name="Rectangle 378"/>
          <p:cNvSpPr>
            <a:spLocks noChangeArrowheads="1"/>
          </p:cNvSpPr>
          <p:nvPr/>
        </p:nvSpPr>
        <p:spPr bwMode="auto">
          <a:xfrm>
            <a:off x="7708900" y="2735909"/>
            <a:ext cx="112713" cy="112713"/>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grpSp>
        <p:nvGrpSpPr>
          <p:cNvPr id="12" name="Group 379"/>
          <p:cNvGrpSpPr>
            <a:grpSpLocks/>
          </p:cNvGrpSpPr>
          <p:nvPr/>
        </p:nvGrpSpPr>
        <p:grpSpPr bwMode="auto">
          <a:xfrm>
            <a:off x="8353425" y="2169172"/>
            <a:ext cx="152400" cy="152400"/>
            <a:chOff x="2730" y="2688"/>
            <a:chExt cx="74" cy="74"/>
          </a:xfrm>
        </p:grpSpPr>
        <p:sp>
          <p:nvSpPr>
            <p:cNvPr id="15740" name="Rectangle 380"/>
            <p:cNvSpPr>
              <a:spLocks noChangeArrowheads="1"/>
            </p:cNvSpPr>
            <p:nvPr/>
          </p:nvSpPr>
          <p:spPr bwMode="auto">
            <a:xfrm>
              <a:off x="2730" y="2688"/>
              <a:ext cx="74" cy="74"/>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41" name="Oval 381"/>
            <p:cNvSpPr>
              <a:spLocks noChangeArrowheads="1"/>
            </p:cNvSpPr>
            <p:nvPr/>
          </p:nvSpPr>
          <p:spPr bwMode="auto">
            <a:xfrm>
              <a:off x="2743" y="2698"/>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742" name="Rectangle 382"/>
          <p:cNvSpPr>
            <a:spLocks noChangeArrowheads="1"/>
          </p:cNvSpPr>
          <p:nvPr/>
        </p:nvSpPr>
        <p:spPr bwMode="auto">
          <a:xfrm>
            <a:off x="6191250" y="4501209"/>
            <a:ext cx="71438" cy="71438"/>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43" name="Rectangle 383"/>
          <p:cNvSpPr>
            <a:spLocks noChangeArrowheads="1"/>
          </p:cNvSpPr>
          <p:nvPr/>
        </p:nvSpPr>
        <p:spPr bwMode="auto">
          <a:xfrm>
            <a:off x="6061075" y="4402784"/>
            <a:ext cx="503238"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Birmingham</a:t>
            </a:r>
          </a:p>
        </p:txBody>
      </p:sp>
      <p:sp>
        <p:nvSpPr>
          <p:cNvPr id="15744" name="Line 384"/>
          <p:cNvSpPr>
            <a:spLocks noChangeShapeType="1"/>
          </p:cNvSpPr>
          <p:nvPr/>
        </p:nvSpPr>
        <p:spPr bwMode="auto">
          <a:xfrm>
            <a:off x="6262688" y="4569472"/>
            <a:ext cx="385762" cy="125412"/>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grpSp>
        <p:nvGrpSpPr>
          <p:cNvPr id="13" name="Group 385"/>
          <p:cNvGrpSpPr>
            <a:grpSpLocks/>
          </p:cNvGrpSpPr>
          <p:nvPr/>
        </p:nvGrpSpPr>
        <p:grpSpPr bwMode="auto">
          <a:xfrm>
            <a:off x="3914775" y="5385447"/>
            <a:ext cx="369888" cy="230187"/>
            <a:chOff x="2414" y="3513"/>
            <a:chExt cx="233" cy="145"/>
          </a:xfrm>
        </p:grpSpPr>
        <p:sp>
          <p:nvSpPr>
            <p:cNvPr id="15746" name="Rectangle 386"/>
            <p:cNvSpPr>
              <a:spLocks noChangeArrowheads="1"/>
            </p:cNvSpPr>
            <p:nvPr/>
          </p:nvSpPr>
          <p:spPr bwMode="auto">
            <a:xfrm>
              <a:off x="2542" y="3551"/>
              <a:ext cx="48" cy="48"/>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47" name="Line 387"/>
            <p:cNvSpPr>
              <a:spLocks noChangeShapeType="1"/>
            </p:cNvSpPr>
            <p:nvPr/>
          </p:nvSpPr>
          <p:spPr bwMode="auto">
            <a:xfrm flipV="1">
              <a:off x="2590" y="3513"/>
              <a:ext cx="50" cy="38"/>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48" name="Rectangle 388"/>
            <p:cNvSpPr>
              <a:spLocks noChangeArrowheads="1"/>
            </p:cNvSpPr>
            <p:nvPr/>
          </p:nvSpPr>
          <p:spPr bwMode="auto">
            <a:xfrm>
              <a:off x="2414" y="3610"/>
              <a:ext cx="233" cy="48"/>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San Antonio</a:t>
              </a:r>
            </a:p>
          </p:txBody>
        </p:sp>
      </p:grpSp>
      <p:sp>
        <p:nvSpPr>
          <p:cNvPr id="15749" name="Line 389"/>
          <p:cNvSpPr>
            <a:spLocks noChangeShapeType="1"/>
          </p:cNvSpPr>
          <p:nvPr/>
        </p:nvSpPr>
        <p:spPr bwMode="auto">
          <a:xfrm flipV="1">
            <a:off x="5753100" y="2278709"/>
            <a:ext cx="69850" cy="336550"/>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50" name="Rectangle 390"/>
          <p:cNvSpPr>
            <a:spLocks noChangeArrowheads="1"/>
          </p:cNvSpPr>
          <p:nvPr/>
        </p:nvSpPr>
        <p:spPr bwMode="auto">
          <a:xfrm>
            <a:off x="5584825" y="26485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51" name="Rectangle 391"/>
          <p:cNvSpPr>
            <a:spLocks noChangeArrowheads="1"/>
          </p:cNvSpPr>
          <p:nvPr/>
        </p:nvSpPr>
        <p:spPr bwMode="auto">
          <a:xfrm>
            <a:off x="5273675" y="2693047"/>
            <a:ext cx="396875" cy="1524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Oak</a:t>
            </a:r>
          </a:p>
          <a:p>
            <a:pPr algn="ctr" eaLnBrk="0" hangingPunct="0"/>
            <a:r>
              <a:rPr lang="en-US" sz="500" b="1">
                <a:latin typeface="Arial" charset="0"/>
              </a:rPr>
              <a:t> Brook</a:t>
            </a:r>
          </a:p>
        </p:txBody>
      </p:sp>
      <p:sp>
        <p:nvSpPr>
          <p:cNvPr id="15752" name="Rectangle 392"/>
          <p:cNvSpPr>
            <a:spLocks noChangeArrowheads="1"/>
          </p:cNvSpPr>
          <p:nvPr/>
        </p:nvSpPr>
        <p:spPr bwMode="auto">
          <a:xfrm>
            <a:off x="6013450" y="283433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53" name="Rectangle 393"/>
          <p:cNvSpPr>
            <a:spLocks noChangeArrowheads="1"/>
          </p:cNvSpPr>
          <p:nvPr/>
        </p:nvSpPr>
        <p:spPr bwMode="auto">
          <a:xfrm>
            <a:off x="6035675" y="2907359"/>
            <a:ext cx="35242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South Bend</a:t>
            </a:r>
          </a:p>
        </p:txBody>
      </p:sp>
      <p:sp>
        <p:nvSpPr>
          <p:cNvPr id="15754" name="Line 394"/>
          <p:cNvSpPr>
            <a:spLocks noChangeShapeType="1"/>
          </p:cNvSpPr>
          <p:nvPr/>
        </p:nvSpPr>
        <p:spPr bwMode="auto">
          <a:xfrm flipH="1" flipV="1">
            <a:off x="5816600" y="2767659"/>
            <a:ext cx="203200" cy="114300"/>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55" name="Rectangle 395"/>
          <p:cNvSpPr>
            <a:spLocks noChangeArrowheads="1"/>
          </p:cNvSpPr>
          <p:nvPr/>
        </p:nvSpPr>
        <p:spPr bwMode="auto">
          <a:xfrm>
            <a:off x="6537325" y="30057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56" name="Rectangle 396"/>
          <p:cNvSpPr>
            <a:spLocks noChangeArrowheads="1"/>
          </p:cNvSpPr>
          <p:nvPr/>
        </p:nvSpPr>
        <p:spPr bwMode="auto">
          <a:xfrm>
            <a:off x="6419850" y="3086747"/>
            <a:ext cx="212725"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Dayton</a:t>
            </a:r>
          </a:p>
        </p:txBody>
      </p:sp>
      <p:sp>
        <p:nvSpPr>
          <p:cNvPr id="15757" name="Line 397"/>
          <p:cNvSpPr>
            <a:spLocks noChangeShapeType="1"/>
          </p:cNvSpPr>
          <p:nvPr/>
        </p:nvSpPr>
        <p:spPr bwMode="auto">
          <a:xfrm flipV="1">
            <a:off x="6584950" y="2653359"/>
            <a:ext cx="6350" cy="355600"/>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58" name="Rectangle 398"/>
          <p:cNvSpPr>
            <a:spLocks noChangeArrowheads="1"/>
          </p:cNvSpPr>
          <p:nvPr/>
        </p:nvSpPr>
        <p:spPr bwMode="auto">
          <a:xfrm>
            <a:off x="8218488" y="30740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59" name="Line 399"/>
          <p:cNvSpPr>
            <a:spLocks noChangeShapeType="1"/>
          </p:cNvSpPr>
          <p:nvPr/>
        </p:nvSpPr>
        <p:spPr bwMode="auto">
          <a:xfrm flipH="1" flipV="1">
            <a:off x="8191500" y="2734322"/>
            <a:ext cx="66675" cy="339725"/>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60" name="Rectangle 400"/>
          <p:cNvSpPr>
            <a:spLocks noChangeArrowheads="1"/>
          </p:cNvSpPr>
          <p:nvPr/>
        </p:nvSpPr>
        <p:spPr bwMode="auto">
          <a:xfrm>
            <a:off x="7997825" y="3180409"/>
            <a:ext cx="47625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Bohemia</a:t>
            </a:r>
          </a:p>
        </p:txBody>
      </p:sp>
      <p:sp>
        <p:nvSpPr>
          <p:cNvPr id="15761" name="Rectangle 401"/>
          <p:cNvSpPr>
            <a:spLocks noChangeArrowheads="1"/>
          </p:cNvSpPr>
          <p:nvPr/>
        </p:nvSpPr>
        <p:spPr bwMode="auto">
          <a:xfrm>
            <a:off x="8067675" y="23437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62" name="Rectangle 402"/>
          <p:cNvSpPr>
            <a:spLocks noChangeArrowheads="1"/>
          </p:cNvSpPr>
          <p:nvPr/>
        </p:nvSpPr>
        <p:spPr bwMode="auto">
          <a:xfrm>
            <a:off x="7858125" y="2246959"/>
            <a:ext cx="301625" cy="92075"/>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600" b="1">
                <a:solidFill>
                  <a:srgbClr val="000000"/>
                </a:solidFill>
                <a:latin typeface="Arial" charset="0"/>
              </a:rPr>
              <a:t>Hartford</a:t>
            </a:r>
          </a:p>
        </p:txBody>
      </p:sp>
      <p:sp>
        <p:nvSpPr>
          <p:cNvPr id="15763" name="Line 403"/>
          <p:cNvSpPr>
            <a:spLocks noChangeShapeType="1"/>
          </p:cNvSpPr>
          <p:nvPr/>
        </p:nvSpPr>
        <p:spPr bwMode="auto">
          <a:xfrm>
            <a:off x="8077200" y="2418409"/>
            <a:ext cx="50800" cy="158750"/>
          </a:xfrm>
          <a:prstGeom prst="line">
            <a:avLst/>
          </a:prstGeom>
          <a:noFill/>
          <a:ln w="1270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64" name="Rectangle 404"/>
          <p:cNvSpPr>
            <a:spLocks noChangeArrowheads="1"/>
          </p:cNvSpPr>
          <p:nvPr/>
        </p:nvSpPr>
        <p:spPr bwMode="auto">
          <a:xfrm>
            <a:off x="8393113" y="63300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65" name="Rectangle 405"/>
          <p:cNvSpPr>
            <a:spLocks noChangeArrowheads="1"/>
          </p:cNvSpPr>
          <p:nvPr/>
        </p:nvSpPr>
        <p:spPr bwMode="auto">
          <a:xfrm>
            <a:off x="8496300" y="6326834"/>
            <a:ext cx="385763"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San Juan PR</a:t>
            </a:r>
          </a:p>
        </p:txBody>
      </p:sp>
      <p:sp>
        <p:nvSpPr>
          <p:cNvPr id="15766" name="Rectangle 406"/>
          <p:cNvSpPr>
            <a:spLocks noChangeArrowheads="1"/>
          </p:cNvSpPr>
          <p:nvPr/>
        </p:nvSpPr>
        <p:spPr bwMode="auto">
          <a:xfrm>
            <a:off x="7642225" y="5887097"/>
            <a:ext cx="76200" cy="762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67" name="Rectangle 407"/>
          <p:cNvSpPr>
            <a:spLocks noChangeArrowheads="1"/>
          </p:cNvSpPr>
          <p:nvPr/>
        </p:nvSpPr>
        <p:spPr bwMode="auto">
          <a:xfrm>
            <a:off x="8018463" y="5866459"/>
            <a:ext cx="454025"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W. Palm Beach</a:t>
            </a:r>
          </a:p>
        </p:txBody>
      </p:sp>
      <p:sp>
        <p:nvSpPr>
          <p:cNvPr id="15768" name="Rectangle 408"/>
          <p:cNvSpPr>
            <a:spLocks noChangeArrowheads="1"/>
          </p:cNvSpPr>
          <p:nvPr/>
        </p:nvSpPr>
        <p:spPr bwMode="auto">
          <a:xfrm>
            <a:off x="7256463" y="25914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69" name="Rectangle 409"/>
          <p:cNvSpPr>
            <a:spLocks noChangeArrowheads="1"/>
          </p:cNvSpPr>
          <p:nvPr/>
        </p:nvSpPr>
        <p:spPr bwMode="auto">
          <a:xfrm>
            <a:off x="7056438" y="2499372"/>
            <a:ext cx="32385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Harrisburg</a:t>
            </a:r>
          </a:p>
        </p:txBody>
      </p:sp>
      <p:sp>
        <p:nvSpPr>
          <p:cNvPr id="15770" name="Line 410"/>
          <p:cNvSpPr>
            <a:spLocks noChangeShapeType="1"/>
          </p:cNvSpPr>
          <p:nvPr/>
        </p:nvSpPr>
        <p:spPr bwMode="auto">
          <a:xfrm>
            <a:off x="7334250" y="2634309"/>
            <a:ext cx="381000" cy="114300"/>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71" name="Rectangle 411"/>
          <p:cNvSpPr>
            <a:spLocks noChangeArrowheads="1"/>
          </p:cNvSpPr>
          <p:nvPr/>
        </p:nvSpPr>
        <p:spPr bwMode="auto">
          <a:xfrm>
            <a:off x="4929188" y="256445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72" name="Rectangle 412"/>
          <p:cNvSpPr>
            <a:spLocks noChangeArrowheads="1"/>
          </p:cNvSpPr>
          <p:nvPr/>
        </p:nvSpPr>
        <p:spPr bwMode="auto">
          <a:xfrm>
            <a:off x="4545013" y="2518422"/>
            <a:ext cx="365125" cy="76200"/>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Des Moines</a:t>
            </a:r>
          </a:p>
        </p:txBody>
      </p:sp>
      <p:sp>
        <p:nvSpPr>
          <p:cNvPr id="15773" name="Line 413"/>
          <p:cNvSpPr>
            <a:spLocks noChangeShapeType="1"/>
          </p:cNvSpPr>
          <p:nvPr/>
        </p:nvSpPr>
        <p:spPr bwMode="auto">
          <a:xfrm>
            <a:off x="4959350" y="2640659"/>
            <a:ext cx="546100" cy="755650"/>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74" name="Rectangle 414"/>
          <p:cNvSpPr>
            <a:spLocks noChangeArrowheads="1"/>
          </p:cNvSpPr>
          <p:nvPr/>
        </p:nvSpPr>
        <p:spPr bwMode="auto">
          <a:xfrm>
            <a:off x="5546725" y="424879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75" name="Line 415"/>
          <p:cNvSpPr>
            <a:spLocks noChangeShapeType="1"/>
          </p:cNvSpPr>
          <p:nvPr/>
        </p:nvSpPr>
        <p:spPr bwMode="auto">
          <a:xfrm>
            <a:off x="5572125" y="3567759"/>
            <a:ext cx="26988" cy="676275"/>
          </a:xfrm>
          <a:prstGeom prst="line">
            <a:avLst/>
          </a:prstGeom>
          <a:noFill/>
          <a:ln w="28575">
            <a:solidFill>
              <a:srgbClr val="3399FF"/>
            </a:solidFill>
            <a:round/>
            <a:headEnd/>
            <a:tailEnd/>
          </a:ln>
          <a:effectLst/>
        </p:spPr>
        <p:txBody>
          <a:bodyPr wrap="none" anchor="ctr">
            <a:prstTxWarp prst="textNoShape">
              <a:avLst/>
            </a:prstTxWarp>
          </a:bodyPr>
          <a:lstStyle/>
          <a:p>
            <a:endParaRPr lang="en-GB"/>
          </a:p>
        </p:txBody>
      </p:sp>
      <p:sp>
        <p:nvSpPr>
          <p:cNvPr id="15776" name="Rectangle 416"/>
          <p:cNvSpPr>
            <a:spLocks noChangeArrowheads="1"/>
          </p:cNvSpPr>
          <p:nvPr/>
        </p:nvSpPr>
        <p:spPr bwMode="auto">
          <a:xfrm>
            <a:off x="5497513" y="4356747"/>
            <a:ext cx="273050"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Memphis</a:t>
            </a:r>
          </a:p>
        </p:txBody>
      </p:sp>
      <p:sp>
        <p:nvSpPr>
          <p:cNvPr id="15777" name="Rectangle 417"/>
          <p:cNvSpPr>
            <a:spLocks noChangeArrowheads="1"/>
          </p:cNvSpPr>
          <p:nvPr/>
        </p:nvSpPr>
        <p:spPr bwMode="auto">
          <a:xfrm>
            <a:off x="7032625" y="3810647"/>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78" name="Line 418"/>
          <p:cNvSpPr>
            <a:spLocks noChangeShapeType="1"/>
          </p:cNvSpPr>
          <p:nvPr/>
        </p:nvSpPr>
        <p:spPr bwMode="auto">
          <a:xfrm flipV="1">
            <a:off x="7086600" y="3218509"/>
            <a:ext cx="438150" cy="584200"/>
          </a:xfrm>
          <a:prstGeom prst="line">
            <a:avLst/>
          </a:prstGeom>
          <a:noFill/>
          <a:ln w="28575">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79" name="Rectangle 419"/>
          <p:cNvSpPr>
            <a:spLocks noChangeArrowheads="1"/>
          </p:cNvSpPr>
          <p:nvPr/>
        </p:nvSpPr>
        <p:spPr bwMode="auto">
          <a:xfrm>
            <a:off x="6929438" y="3888434"/>
            <a:ext cx="357187"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Greensboro</a:t>
            </a:r>
          </a:p>
        </p:txBody>
      </p:sp>
      <p:sp>
        <p:nvSpPr>
          <p:cNvPr id="15780" name="Rectangle 420"/>
          <p:cNvSpPr>
            <a:spLocks noChangeArrowheads="1"/>
          </p:cNvSpPr>
          <p:nvPr/>
        </p:nvSpPr>
        <p:spPr bwMode="auto">
          <a:xfrm>
            <a:off x="7683500" y="3409009"/>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81" name="Line 421"/>
          <p:cNvSpPr>
            <a:spLocks noChangeShapeType="1"/>
          </p:cNvSpPr>
          <p:nvPr/>
        </p:nvSpPr>
        <p:spPr bwMode="auto">
          <a:xfrm flipH="1" flipV="1">
            <a:off x="7575550" y="3218509"/>
            <a:ext cx="120650" cy="190500"/>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82" name="Rectangle 422"/>
          <p:cNvSpPr>
            <a:spLocks noChangeArrowheads="1"/>
          </p:cNvSpPr>
          <p:nvPr/>
        </p:nvSpPr>
        <p:spPr bwMode="auto">
          <a:xfrm>
            <a:off x="7756525" y="3485209"/>
            <a:ext cx="220663" cy="7620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500" b="1">
                <a:latin typeface="Arial" charset="0"/>
              </a:rPr>
              <a:t>Norfolk</a:t>
            </a:r>
          </a:p>
        </p:txBody>
      </p:sp>
      <p:sp>
        <p:nvSpPr>
          <p:cNvPr id="15783" name="Rectangle 423"/>
          <p:cNvSpPr>
            <a:spLocks noChangeArrowheads="1"/>
          </p:cNvSpPr>
          <p:nvPr/>
        </p:nvSpPr>
        <p:spPr bwMode="auto">
          <a:xfrm>
            <a:off x="4849813" y="1967559"/>
            <a:ext cx="131762"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784" name="Line 424"/>
          <p:cNvSpPr>
            <a:spLocks noChangeShapeType="1"/>
          </p:cNvSpPr>
          <p:nvPr/>
        </p:nvSpPr>
        <p:spPr bwMode="auto">
          <a:xfrm>
            <a:off x="4902200" y="2100909"/>
            <a:ext cx="711200" cy="514350"/>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785" name="Freeform 425"/>
          <p:cNvSpPr>
            <a:spLocks/>
          </p:cNvSpPr>
          <p:nvPr/>
        </p:nvSpPr>
        <p:spPr bwMode="auto">
          <a:xfrm>
            <a:off x="4113213" y="2043759"/>
            <a:ext cx="719137" cy="806450"/>
          </a:xfrm>
          <a:custGeom>
            <a:avLst/>
            <a:gdLst/>
            <a:ahLst/>
            <a:cxnLst>
              <a:cxn ang="0">
                <a:pos x="453" y="0"/>
              </a:cxn>
              <a:cxn ang="0">
                <a:pos x="45" y="168"/>
              </a:cxn>
              <a:cxn ang="0">
                <a:pos x="185" y="508"/>
              </a:cxn>
            </a:cxnLst>
            <a:rect l="0" t="0" r="r" b="b"/>
            <a:pathLst>
              <a:path w="453" h="508">
                <a:moveTo>
                  <a:pt x="453" y="0"/>
                </a:moveTo>
                <a:cubicBezTo>
                  <a:pt x="271" y="41"/>
                  <a:pt x="90" y="83"/>
                  <a:pt x="45" y="168"/>
                </a:cubicBezTo>
                <a:cubicBezTo>
                  <a:pt x="0" y="253"/>
                  <a:pt x="160" y="451"/>
                  <a:pt x="185" y="508"/>
                </a:cubicBezTo>
              </a:path>
            </a:pathLst>
          </a:custGeom>
          <a:noFill/>
          <a:ln w="28575" cap="flat" cmpd="sng">
            <a:solidFill>
              <a:srgbClr val="FFFF00"/>
            </a:solidFill>
            <a:prstDash val="solid"/>
            <a:round/>
            <a:headEnd type="none" w="sm" len="sm"/>
            <a:tailEnd type="none" w="sm" len="sm"/>
          </a:ln>
          <a:effectLst/>
        </p:spPr>
        <p:txBody>
          <a:bodyPr wrap="none" anchor="ctr">
            <a:prstTxWarp prst="textNoShape">
              <a:avLst/>
            </a:prstTxWarp>
          </a:bodyPr>
          <a:lstStyle/>
          <a:p>
            <a:endParaRPr lang="en-GB"/>
          </a:p>
        </p:txBody>
      </p:sp>
      <p:sp>
        <p:nvSpPr>
          <p:cNvPr id="15786" name="Rectangle 426"/>
          <p:cNvSpPr>
            <a:spLocks noChangeArrowheads="1"/>
          </p:cNvSpPr>
          <p:nvPr/>
        </p:nvSpPr>
        <p:spPr bwMode="auto">
          <a:xfrm>
            <a:off x="4576763" y="3158184"/>
            <a:ext cx="273050" cy="184150"/>
          </a:xfrm>
          <a:prstGeom prst="rect">
            <a:avLst/>
          </a:prstGeom>
          <a:noFill/>
          <a:ln w="12700">
            <a:noFill/>
            <a:miter lim="800000"/>
            <a:headEnd/>
            <a:tailEnd/>
          </a:ln>
          <a:effectLst/>
        </p:spPr>
        <p:txBody>
          <a:bodyPr wrap="none" lIns="0" tIns="0" rIns="0" bIns="0">
            <a:prstTxWarp prst="textNoShape">
              <a:avLst/>
            </a:prstTxWarp>
            <a:spAutoFit/>
          </a:bodyPr>
          <a:lstStyle/>
          <a:p>
            <a:pPr algn="ctr" eaLnBrk="0" hangingPunct="0"/>
            <a:r>
              <a:rPr lang="en-US" sz="600" b="1">
                <a:latin typeface="Arial" charset="0"/>
              </a:rPr>
              <a:t>Kansas</a:t>
            </a:r>
          </a:p>
          <a:p>
            <a:pPr algn="ctr" eaLnBrk="0" hangingPunct="0"/>
            <a:r>
              <a:rPr lang="en-US" sz="600" b="1">
                <a:latin typeface="Arial" charset="0"/>
              </a:rPr>
              <a:t>City</a:t>
            </a:r>
          </a:p>
        </p:txBody>
      </p:sp>
      <p:sp>
        <p:nvSpPr>
          <p:cNvPr id="15787" name="Line 427"/>
          <p:cNvSpPr>
            <a:spLocks noChangeShapeType="1"/>
          </p:cNvSpPr>
          <p:nvPr/>
        </p:nvSpPr>
        <p:spPr bwMode="auto">
          <a:xfrm>
            <a:off x="4483100" y="2932759"/>
            <a:ext cx="495300" cy="361950"/>
          </a:xfrm>
          <a:prstGeom prst="line">
            <a:avLst/>
          </a:prstGeom>
          <a:noFill/>
          <a:ln w="28575">
            <a:solidFill>
              <a:srgbClr val="FFFF00"/>
            </a:solidFill>
            <a:round/>
            <a:headEnd type="none" w="sm" len="sm"/>
            <a:tailEnd type="none" w="sm" len="sm"/>
          </a:ln>
          <a:effectLst/>
        </p:spPr>
        <p:txBody>
          <a:bodyPr wrap="none" anchor="ctr">
            <a:prstTxWarp prst="textNoShape">
              <a:avLst/>
            </a:prstTxWarp>
          </a:bodyPr>
          <a:lstStyle/>
          <a:p>
            <a:endParaRPr lang="en-GB"/>
          </a:p>
        </p:txBody>
      </p:sp>
      <p:sp>
        <p:nvSpPr>
          <p:cNvPr id="15788" name="Rectangle 428"/>
          <p:cNvSpPr>
            <a:spLocks noChangeArrowheads="1"/>
          </p:cNvSpPr>
          <p:nvPr/>
        </p:nvSpPr>
        <p:spPr bwMode="auto">
          <a:xfrm>
            <a:off x="6824663" y="29803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789" name="Rectangle 429"/>
          <p:cNvSpPr>
            <a:spLocks noChangeArrowheads="1"/>
          </p:cNvSpPr>
          <p:nvPr/>
        </p:nvSpPr>
        <p:spPr bwMode="auto">
          <a:xfrm>
            <a:off x="6837363" y="2893072"/>
            <a:ext cx="182562"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Akron</a:t>
            </a:r>
          </a:p>
        </p:txBody>
      </p:sp>
      <p:sp>
        <p:nvSpPr>
          <p:cNvPr id="15790" name="Line 430"/>
          <p:cNvSpPr>
            <a:spLocks noChangeShapeType="1"/>
          </p:cNvSpPr>
          <p:nvPr/>
        </p:nvSpPr>
        <p:spPr bwMode="auto">
          <a:xfrm>
            <a:off x="6902450" y="3015309"/>
            <a:ext cx="555625" cy="41275"/>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sp>
        <p:nvSpPr>
          <p:cNvPr id="15791" name="Line 431"/>
          <p:cNvSpPr>
            <a:spLocks noChangeShapeType="1"/>
          </p:cNvSpPr>
          <p:nvPr/>
        </p:nvSpPr>
        <p:spPr bwMode="auto">
          <a:xfrm flipV="1">
            <a:off x="1193800" y="3434409"/>
            <a:ext cx="4279900" cy="590550"/>
          </a:xfrm>
          <a:prstGeom prst="line">
            <a:avLst/>
          </a:prstGeom>
          <a:noFill/>
          <a:ln w="38100">
            <a:pattFill prst="wdDnDiag">
              <a:fgClr>
                <a:schemeClr val="tx1"/>
              </a:fgClr>
              <a:bgClr>
                <a:srgbClr val="FFFFFF"/>
              </a:bgClr>
            </a:pattFill>
            <a:round/>
            <a:headEnd type="none" w="sm" len="sm"/>
            <a:tailEnd type="none" w="sm" len="sm"/>
          </a:ln>
          <a:effectLst/>
        </p:spPr>
        <p:txBody>
          <a:bodyPr>
            <a:prstTxWarp prst="textNoShape">
              <a:avLst/>
            </a:prstTxWarp>
          </a:bodyPr>
          <a:lstStyle/>
          <a:p>
            <a:endParaRPr lang="en-GB"/>
          </a:p>
        </p:txBody>
      </p:sp>
      <p:sp>
        <p:nvSpPr>
          <p:cNvPr id="15792" name="Rectangle 432"/>
          <p:cNvSpPr>
            <a:spLocks noChangeArrowheads="1"/>
          </p:cNvSpPr>
          <p:nvPr/>
        </p:nvSpPr>
        <p:spPr bwMode="auto">
          <a:xfrm>
            <a:off x="1943100" y="2869259"/>
            <a:ext cx="163513"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793" name="Line 433"/>
          <p:cNvSpPr>
            <a:spLocks noChangeShapeType="1"/>
          </p:cNvSpPr>
          <p:nvPr/>
        </p:nvSpPr>
        <p:spPr bwMode="auto">
          <a:xfrm>
            <a:off x="2101850" y="2989909"/>
            <a:ext cx="1016000" cy="139700"/>
          </a:xfrm>
          <a:prstGeom prst="line">
            <a:avLst/>
          </a:prstGeom>
          <a:noFill/>
          <a:ln w="28575">
            <a:solidFill>
              <a:srgbClr val="FFFF00"/>
            </a:solidFill>
            <a:round/>
            <a:headEnd type="none" w="sm" len="sm"/>
            <a:tailEnd type="none" w="sm" len="sm"/>
          </a:ln>
          <a:effectLst/>
        </p:spPr>
        <p:txBody>
          <a:bodyPr>
            <a:prstTxWarp prst="textNoShape">
              <a:avLst/>
            </a:prstTxWarp>
          </a:bodyPr>
          <a:lstStyle/>
          <a:p>
            <a:endParaRPr lang="en-GB"/>
          </a:p>
        </p:txBody>
      </p:sp>
      <p:sp>
        <p:nvSpPr>
          <p:cNvPr id="15794" name="Rectangle 434"/>
          <p:cNvSpPr>
            <a:spLocks noChangeArrowheads="1"/>
          </p:cNvSpPr>
          <p:nvPr/>
        </p:nvSpPr>
        <p:spPr bwMode="auto">
          <a:xfrm>
            <a:off x="781050" y="2907359"/>
            <a:ext cx="163513"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795" name="Line 435"/>
          <p:cNvSpPr>
            <a:spLocks noChangeShapeType="1"/>
          </p:cNvSpPr>
          <p:nvPr/>
        </p:nvSpPr>
        <p:spPr bwMode="auto">
          <a:xfrm flipV="1">
            <a:off x="965200" y="2932759"/>
            <a:ext cx="971550" cy="31750"/>
          </a:xfrm>
          <a:prstGeom prst="line">
            <a:avLst/>
          </a:prstGeom>
          <a:noFill/>
          <a:ln w="28575">
            <a:solidFill>
              <a:srgbClr val="FFFF00"/>
            </a:solidFill>
            <a:round/>
            <a:headEnd type="none" w="sm" len="sm"/>
            <a:tailEnd type="none" w="sm" len="sm"/>
          </a:ln>
          <a:effectLst/>
        </p:spPr>
        <p:txBody>
          <a:bodyPr>
            <a:prstTxWarp prst="textNoShape">
              <a:avLst/>
            </a:prstTxWarp>
          </a:bodyPr>
          <a:lstStyle/>
          <a:p>
            <a:endParaRPr lang="en-GB"/>
          </a:p>
        </p:txBody>
      </p:sp>
      <p:sp>
        <p:nvSpPr>
          <p:cNvPr id="15796" name="Line 436"/>
          <p:cNvSpPr>
            <a:spLocks noChangeShapeType="1"/>
          </p:cNvSpPr>
          <p:nvPr/>
        </p:nvSpPr>
        <p:spPr bwMode="auto">
          <a:xfrm flipH="1">
            <a:off x="590550" y="3034359"/>
            <a:ext cx="254000" cy="196850"/>
          </a:xfrm>
          <a:prstGeom prst="line">
            <a:avLst/>
          </a:prstGeom>
          <a:noFill/>
          <a:ln w="38100">
            <a:solidFill>
              <a:srgbClr val="FFFF00"/>
            </a:solidFill>
            <a:round/>
            <a:headEnd type="none" w="sm" len="sm"/>
            <a:tailEnd type="none" w="sm" len="sm"/>
          </a:ln>
          <a:effectLst/>
        </p:spPr>
        <p:txBody>
          <a:bodyPr>
            <a:prstTxWarp prst="textNoShape">
              <a:avLst/>
            </a:prstTxWarp>
          </a:bodyPr>
          <a:lstStyle/>
          <a:p>
            <a:endParaRPr lang="en-GB"/>
          </a:p>
        </p:txBody>
      </p:sp>
      <p:sp>
        <p:nvSpPr>
          <p:cNvPr id="15797" name="Rectangle 437"/>
          <p:cNvSpPr>
            <a:spLocks noChangeArrowheads="1"/>
          </p:cNvSpPr>
          <p:nvPr/>
        </p:nvSpPr>
        <p:spPr bwMode="auto">
          <a:xfrm>
            <a:off x="552450" y="3485209"/>
            <a:ext cx="163513"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798" name="Line 438"/>
          <p:cNvSpPr>
            <a:spLocks noChangeShapeType="1"/>
          </p:cNvSpPr>
          <p:nvPr/>
        </p:nvSpPr>
        <p:spPr bwMode="auto">
          <a:xfrm flipH="1" flipV="1">
            <a:off x="546100" y="3351859"/>
            <a:ext cx="57150" cy="133350"/>
          </a:xfrm>
          <a:prstGeom prst="line">
            <a:avLst/>
          </a:prstGeom>
          <a:noFill/>
          <a:ln w="38100">
            <a:solidFill>
              <a:srgbClr val="FFFF00"/>
            </a:solidFill>
            <a:round/>
            <a:headEnd type="none" w="sm" len="sm"/>
            <a:tailEnd type="none" w="sm" len="sm"/>
          </a:ln>
          <a:effectLst/>
        </p:spPr>
        <p:txBody>
          <a:bodyPr>
            <a:prstTxWarp prst="textNoShape">
              <a:avLst/>
            </a:prstTxWarp>
          </a:bodyPr>
          <a:lstStyle/>
          <a:p>
            <a:endParaRPr lang="en-GB"/>
          </a:p>
        </p:txBody>
      </p:sp>
      <p:sp>
        <p:nvSpPr>
          <p:cNvPr id="15799" name="Line 439"/>
          <p:cNvSpPr>
            <a:spLocks noChangeShapeType="1"/>
          </p:cNvSpPr>
          <p:nvPr/>
        </p:nvSpPr>
        <p:spPr bwMode="auto">
          <a:xfrm>
            <a:off x="615950" y="3612209"/>
            <a:ext cx="444500" cy="419100"/>
          </a:xfrm>
          <a:prstGeom prst="line">
            <a:avLst/>
          </a:prstGeom>
          <a:noFill/>
          <a:ln w="38100">
            <a:solidFill>
              <a:srgbClr val="FFFF00"/>
            </a:solidFill>
            <a:round/>
            <a:headEnd type="none" w="sm" len="sm"/>
            <a:tailEnd type="none" w="sm" len="sm"/>
          </a:ln>
          <a:effectLst/>
        </p:spPr>
        <p:txBody>
          <a:bodyPr>
            <a:prstTxWarp prst="textNoShape">
              <a:avLst/>
            </a:prstTxWarp>
          </a:bodyPr>
          <a:lstStyle/>
          <a:p>
            <a:endParaRPr lang="en-GB"/>
          </a:p>
        </p:txBody>
      </p:sp>
      <p:sp>
        <p:nvSpPr>
          <p:cNvPr id="15800" name="Freeform 440"/>
          <p:cNvSpPr>
            <a:spLocks/>
          </p:cNvSpPr>
          <p:nvPr/>
        </p:nvSpPr>
        <p:spPr bwMode="auto">
          <a:xfrm>
            <a:off x="590550" y="2480322"/>
            <a:ext cx="5081588" cy="708025"/>
          </a:xfrm>
          <a:custGeom>
            <a:avLst/>
            <a:gdLst/>
            <a:ahLst/>
            <a:cxnLst>
              <a:cxn ang="0">
                <a:pos x="3201" y="132"/>
              </a:cxn>
              <a:cxn ang="0">
                <a:pos x="1546" y="52"/>
              </a:cxn>
              <a:cxn ang="0">
                <a:pos x="0" y="446"/>
              </a:cxn>
            </a:cxnLst>
            <a:rect l="0" t="0" r="r" b="b"/>
            <a:pathLst>
              <a:path w="3201" h="446">
                <a:moveTo>
                  <a:pt x="3201" y="132"/>
                </a:moveTo>
                <a:cubicBezTo>
                  <a:pt x="2924" y="119"/>
                  <a:pt x="2079" y="0"/>
                  <a:pt x="1546" y="52"/>
                </a:cubicBezTo>
                <a:cubicBezTo>
                  <a:pt x="1013" y="104"/>
                  <a:pt x="322" y="364"/>
                  <a:pt x="0" y="446"/>
                </a:cubicBezTo>
              </a:path>
            </a:pathLst>
          </a:custGeom>
          <a:noFill/>
          <a:ln w="28575" cap="flat" cmpd="sng">
            <a:pattFill prst="wdDnDiag">
              <a:fgClr>
                <a:schemeClr val="tx1"/>
              </a:fgClr>
              <a:bgClr>
                <a:srgbClr val="FFFFFF"/>
              </a:bgClr>
            </a:pattFill>
            <a:prstDash val="solid"/>
            <a:round/>
            <a:headEnd type="none" w="sm" len="sm"/>
            <a:tailEnd type="none" w="sm" len="sm"/>
          </a:ln>
          <a:effectLst/>
        </p:spPr>
        <p:txBody>
          <a:bodyPr>
            <a:prstTxWarp prst="textNoShape">
              <a:avLst/>
            </a:prstTxWarp>
          </a:bodyPr>
          <a:lstStyle/>
          <a:p>
            <a:endParaRPr lang="en-GB"/>
          </a:p>
        </p:txBody>
      </p:sp>
      <p:sp>
        <p:nvSpPr>
          <p:cNvPr id="15801" name="Freeform 441"/>
          <p:cNvSpPr>
            <a:spLocks/>
          </p:cNvSpPr>
          <p:nvPr/>
        </p:nvSpPr>
        <p:spPr bwMode="auto">
          <a:xfrm>
            <a:off x="5540375" y="2759722"/>
            <a:ext cx="158750" cy="617537"/>
          </a:xfrm>
          <a:custGeom>
            <a:avLst/>
            <a:gdLst/>
            <a:ahLst/>
            <a:cxnLst>
              <a:cxn ang="0">
                <a:pos x="0" y="389"/>
              </a:cxn>
              <a:cxn ang="0">
                <a:pos x="19" y="216"/>
              </a:cxn>
              <a:cxn ang="0">
                <a:pos x="100" y="0"/>
              </a:cxn>
            </a:cxnLst>
            <a:rect l="0" t="0" r="r" b="b"/>
            <a:pathLst>
              <a:path w="100" h="389">
                <a:moveTo>
                  <a:pt x="0" y="389"/>
                </a:moveTo>
                <a:lnTo>
                  <a:pt x="19" y="216"/>
                </a:lnTo>
                <a:lnTo>
                  <a:pt x="100" y="0"/>
                </a:lnTo>
              </a:path>
            </a:pathLst>
          </a:custGeom>
          <a:noFill/>
          <a:ln w="38100">
            <a:pattFill prst="wdDnDiag">
              <a:fgClr>
                <a:schemeClr val="tx1"/>
              </a:fgClr>
              <a:bgClr>
                <a:srgbClr val="FFFFFF"/>
              </a:bgClr>
            </a:pattFill>
            <a:round/>
            <a:headEnd type="none" w="sm" len="sm"/>
            <a:tailEnd type="none" w="sm" len="sm"/>
          </a:ln>
          <a:effectLst/>
        </p:spPr>
        <p:txBody>
          <a:bodyPr>
            <a:prstTxWarp prst="textNoShape">
              <a:avLst/>
            </a:prstTxWarp>
          </a:bodyPr>
          <a:lstStyle/>
          <a:p>
            <a:endParaRPr lang="en-GB"/>
          </a:p>
        </p:txBody>
      </p:sp>
      <p:sp>
        <p:nvSpPr>
          <p:cNvPr id="15802" name="Rectangle 442"/>
          <p:cNvSpPr>
            <a:spLocks noChangeArrowheads="1"/>
          </p:cNvSpPr>
          <p:nvPr/>
        </p:nvSpPr>
        <p:spPr bwMode="auto">
          <a:xfrm>
            <a:off x="785813" y="3858272"/>
            <a:ext cx="606425" cy="122237"/>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800" b="1">
                <a:latin typeface="Arial" charset="0"/>
              </a:rPr>
              <a:t>Los Angeles</a:t>
            </a:r>
          </a:p>
        </p:txBody>
      </p:sp>
      <p:sp>
        <p:nvSpPr>
          <p:cNvPr id="15803" name="Rectangle 443"/>
          <p:cNvSpPr>
            <a:spLocks noChangeArrowheads="1"/>
          </p:cNvSpPr>
          <p:nvPr/>
        </p:nvSpPr>
        <p:spPr bwMode="auto">
          <a:xfrm>
            <a:off x="4479925" y="4829822"/>
            <a:ext cx="301625" cy="122237"/>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800" b="1">
                <a:latin typeface="Arial" charset="0"/>
              </a:rPr>
              <a:t>Dallas</a:t>
            </a:r>
          </a:p>
        </p:txBody>
      </p:sp>
      <p:sp>
        <p:nvSpPr>
          <p:cNvPr id="15804" name="Rectangle 444"/>
          <p:cNvSpPr>
            <a:spLocks noChangeArrowheads="1"/>
          </p:cNvSpPr>
          <p:nvPr/>
        </p:nvSpPr>
        <p:spPr bwMode="auto">
          <a:xfrm>
            <a:off x="7353300" y="2794647"/>
            <a:ext cx="320675" cy="244475"/>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800" b="1">
                <a:latin typeface="Arial" charset="0"/>
              </a:rPr>
              <a:t>Wash.DC</a:t>
            </a:r>
          </a:p>
        </p:txBody>
      </p:sp>
      <p:sp>
        <p:nvSpPr>
          <p:cNvPr id="15805" name="Rectangle 445"/>
          <p:cNvSpPr>
            <a:spLocks noChangeArrowheads="1"/>
          </p:cNvSpPr>
          <p:nvPr/>
        </p:nvSpPr>
        <p:spPr bwMode="auto">
          <a:xfrm>
            <a:off x="5011738" y="2069159"/>
            <a:ext cx="23177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solidFill>
                  <a:srgbClr val="000000"/>
                </a:solidFill>
                <a:latin typeface="Arial" charset="0"/>
              </a:rPr>
              <a:t>St. Paul</a:t>
            </a:r>
          </a:p>
        </p:txBody>
      </p:sp>
      <p:sp>
        <p:nvSpPr>
          <p:cNvPr id="15806" name="Rectangle 446"/>
          <p:cNvSpPr>
            <a:spLocks noChangeArrowheads="1"/>
          </p:cNvSpPr>
          <p:nvPr/>
        </p:nvSpPr>
        <p:spPr bwMode="auto">
          <a:xfrm>
            <a:off x="8407400" y="3031184"/>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807" name="Line 447"/>
          <p:cNvSpPr>
            <a:spLocks noChangeShapeType="1"/>
          </p:cNvSpPr>
          <p:nvPr/>
        </p:nvSpPr>
        <p:spPr bwMode="auto">
          <a:xfrm>
            <a:off x="8191500" y="2735909"/>
            <a:ext cx="215900" cy="312738"/>
          </a:xfrm>
          <a:prstGeom prst="line">
            <a:avLst/>
          </a:prstGeom>
          <a:noFill/>
          <a:ln w="12700">
            <a:solidFill>
              <a:srgbClr val="3399FF"/>
            </a:solidFill>
            <a:round/>
            <a:headEnd type="none" w="sm" len="sm"/>
            <a:tailEnd type="none" w="sm" len="sm"/>
          </a:ln>
          <a:effectLst/>
        </p:spPr>
        <p:txBody>
          <a:bodyPr>
            <a:prstTxWarp prst="textNoShape">
              <a:avLst/>
            </a:prstTxWarp>
          </a:bodyPr>
          <a:lstStyle/>
          <a:p>
            <a:endParaRPr lang="en-GB"/>
          </a:p>
        </p:txBody>
      </p:sp>
      <p:sp>
        <p:nvSpPr>
          <p:cNvPr id="15808" name="Rectangle 448"/>
          <p:cNvSpPr>
            <a:spLocks noChangeArrowheads="1"/>
          </p:cNvSpPr>
          <p:nvPr/>
        </p:nvSpPr>
        <p:spPr bwMode="auto">
          <a:xfrm>
            <a:off x="8474075" y="3110559"/>
            <a:ext cx="265113"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Freehold</a:t>
            </a:r>
          </a:p>
        </p:txBody>
      </p:sp>
      <p:sp>
        <p:nvSpPr>
          <p:cNvPr id="15809" name="Line 449"/>
          <p:cNvSpPr>
            <a:spLocks noChangeShapeType="1"/>
          </p:cNvSpPr>
          <p:nvPr/>
        </p:nvSpPr>
        <p:spPr bwMode="auto">
          <a:xfrm>
            <a:off x="4432300" y="4767909"/>
            <a:ext cx="152400" cy="844550"/>
          </a:xfrm>
          <a:prstGeom prst="line">
            <a:avLst/>
          </a:prstGeom>
          <a:noFill/>
          <a:ln w="38100">
            <a:pattFill prst="wdDnDiag">
              <a:fgClr>
                <a:schemeClr val="tx1"/>
              </a:fgClr>
              <a:bgClr>
                <a:srgbClr val="FFFFFF"/>
              </a:bgClr>
            </a:pattFill>
            <a:round/>
            <a:headEnd type="none" w="sm" len="sm"/>
            <a:tailEnd type="none" w="sm" len="sm"/>
          </a:ln>
          <a:effectLst/>
        </p:spPr>
        <p:txBody>
          <a:bodyPr>
            <a:prstTxWarp prst="textNoShape">
              <a:avLst/>
            </a:prstTxWarp>
          </a:bodyPr>
          <a:lstStyle/>
          <a:p>
            <a:endParaRPr lang="en-GB"/>
          </a:p>
        </p:txBody>
      </p:sp>
      <p:sp>
        <p:nvSpPr>
          <p:cNvPr id="15810" name="Rectangle 450"/>
          <p:cNvSpPr>
            <a:spLocks noChangeArrowheads="1"/>
          </p:cNvSpPr>
          <p:nvPr/>
        </p:nvSpPr>
        <p:spPr bwMode="auto">
          <a:xfrm>
            <a:off x="4962525" y="3196284"/>
            <a:ext cx="131763" cy="1349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811" name="Line 451"/>
          <p:cNvSpPr>
            <a:spLocks noChangeShapeType="1"/>
          </p:cNvSpPr>
          <p:nvPr/>
        </p:nvSpPr>
        <p:spPr bwMode="auto">
          <a:xfrm>
            <a:off x="581025" y="3358209"/>
            <a:ext cx="4886325" cy="95250"/>
          </a:xfrm>
          <a:prstGeom prst="line">
            <a:avLst/>
          </a:prstGeom>
          <a:noFill/>
          <a:ln w="28575">
            <a:pattFill prst="wdDnDiag">
              <a:fgClr>
                <a:schemeClr val="tx1"/>
              </a:fgClr>
              <a:bgClr>
                <a:srgbClr val="FFFFFF"/>
              </a:bgClr>
            </a:pattFill>
            <a:round/>
            <a:headEnd type="none" w="sm" len="sm"/>
            <a:tailEnd type="none" w="sm" len="sm"/>
          </a:ln>
          <a:effectLst/>
        </p:spPr>
        <p:txBody>
          <a:bodyPr>
            <a:prstTxWarp prst="textNoShape">
              <a:avLst/>
            </a:prstTxWarp>
          </a:bodyPr>
          <a:lstStyle/>
          <a:p>
            <a:endParaRPr lang="en-GB"/>
          </a:p>
        </p:txBody>
      </p:sp>
      <p:grpSp>
        <p:nvGrpSpPr>
          <p:cNvPr id="14" name="Group 452"/>
          <p:cNvGrpSpPr>
            <a:grpSpLocks/>
          </p:cNvGrpSpPr>
          <p:nvPr/>
        </p:nvGrpSpPr>
        <p:grpSpPr bwMode="auto">
          <a:xfrm>
            <a:off x="8120063" y="1775472"/>
            <a:ext cx="349250" cy="361950"/>
            <a:chOff x="5031" y="1269"/>
            <a:chExt cx="220" cy="228"/>
          </a:xfrm>
        </p:grpSpPr>
        <p:sp>
          <p:nvSpPr>
            <p:cNvPr id="15813" name="Rectangle 453"/>
            <p:cNvSpPr>
              <a:spLocks noChangeArrowheads="1"/>
            </p:cNvSpPr>
            <p:nvPr/>
          </p:nvSpPr>
          <p:spPr bwMode="auto">
            <a:xfrm>
              <a:off x="5134" y="1344"/>
              <a:ext cx="48" cy="48"/>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814" name="Rectangle 454"/>
            <p:cNvSpPr>
              <a:spLocks noChangeArrowheads="1"/>
            </p:cNvSpPr>
            <p:nvPr/>
          </p:nvSpPr>
          <p:spPr bwMode="auto">
            <a:xfrm>
              <a:off x="5031" y="1269"/>
              <a:ext cx="220" cy="48"/>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Manchester</a:t>
              </a:r>
            </a:p>
          </p:txBody>
        </p:sp>
        <p:sp>
          <p:nvSpPr>
            <p:cNvPr id="15815" name="Line 455"/>
            <p:cNvSpPr>
              <a:spLocks noChangeShapeType="1"/>
            </p:cNvSpPr>
            <p:nvPr/>
          </p:nvSpPr>
          <p:spPr bwMode="auto">
            <a:xfrm>
              <a:off x="5163" y="1381"/>
              <a:ext cx="62" cy="116"/>
            </a:xfrm>
            <a:prstGeom prst="line">
              <a:avLst/>
            </a:prstGeom>
            <a:noFill/>
            <a:ln w="19050">
              <a:solidFill>
                <a:srgbClr val="3399FF"/>
              </a:solidFill>
              <a:round/>
              <a:headEnd type="none" w="sm" len="sm"/>
              <a:tailEnd type="none" w="sm" len="sm"/>
            </a:ln>
            <a:effectLst/>
          </p:spPr>
          <p:txBody>
            <a:bodyPr wrap="none" anchor="ctr">
              <a:prstTxWarp prst="textNoShape">
                <a:avLst/>
              </a:prstTxWarp>
            </a:bodyPr>
            <a:lstStyle/>
            <a:p>
              <a:endParaRPr lang="en-GB"/>
            </a:p>
          </p:txBody>
        </p:sp>
      </p:grpSp>
      <p:sp>
        <p:nvSpPr>
          <p:cNvPr id="15816" name="Rectangle 456"/>
          <p:cNvSpPr>
            <a:spLocks noChangeArrowheads="1"/>
          </p:cNvSpPr>
          <p:nvPr/>
        </p:nvSpPr>
        <p:spPr bwMode="auto">
          <a:xfrm>
            <a:off x="4419600" y="2805759"/>
            <a:ext cx="131763"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817" name="Rectangle 457"/>
          <p:cNvSpPr>
            <a:spLocks noChangeArrowheads="1"/>
          </p:cNvSpPr>
          <p:nvPr/>
        </p:nvSpPr>
        <p:spPr bwMode="auto">
          <a:xfrm>
            <a:off x="7035800" y="5682309"/>
            <a:ext cx="131763"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818" name="Line 458"/>
          <p:cNvSpPr>
            <a:spLocks noChangeShapeType="1"/>
          </p:cNvSpPr>
          <p:nvPr/>
        </p:nvSpPr>
        <p:spPr bwMode="auto">
          <a:xfrm flipH="1">
            <a:off x="7112000" y="5536259"/>
            <a:ext cx="114300" cy="139700"/>
          </a:xfrm>
          <a:prstGeom prst="line">
            <a:avLst/>
          </a:prstGeom>
          <a:noFill/>
          <a:ln w="38100">
            <a:solidFill>
              <a:srgbClr val="FFFF00"/>
            </a:solidFill>
            <a:round/>
            <a:headEnd type="none" w="sm" len="sm"/>
            <a:tailEnd type="none" w="sm" len="sm"/>
          </a:ln>
          <a:effectLst/>
        </p:spPr>
        <p:txBody>
          <a:bodyPr>
            <a:prstTxWarp prst="textNoShape">
              <a:avLst/>
            </a:prstTxWarp>
          </a:bodyPr>
          <a:lstStyle/>
          <a:p>
            <a:endParaRPr lang="en-GB"/>
          </a:p>
        </p:txBody>
      </p:sp>
      <p:sp>
        <p:nvSpPr>
          <p:cNvPr id="15819" name="Rectangle 459"/>
          <p:cNvSpPr>
            <a:spLocks noChangeArrowheads="1"/>
          </p:cNvSpPr>
          <p:nvPr/>
        </p:nvSpPr>
        <p:spPr bwMode="auto">
          <a:xfrm>
            <a:off x="7505700" y="5961709"/>
            <a:ext cx="131763" cy="123825"/>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400">
                <a:latin typeface="Arial" charset="0"/>
              </a:rPr>
              <a:t>R</a:t>
            </a:r>
          </a:p>
        </p:txBody>
      </p:sp>
      <p:sp>
        <p:nvSpPr>
          <p:cNvPr id="15820" name="Line 460"/>
          <p:cNvSpPr>
            <a:spLocks noChangeShapeType="1"/>
          </p:cNvSpPr>
          <p:nvPr/>
        </p:nvSpPr>
        <p:spPr bwMode="auto">
          <a:xfrm>
            <a:off x="7105650" y="5809309"/>
            <a:ext cx="406400" cy="247650"/>
          </a:xfrm>
          <a:prstGeom prst="line">
            <a:avLst/>
          </a:prstGeom>
          <a:noFill/>
          <a:ln w="38100">
            <a:solidFill>
              <a:srgbClr val="FFFF00"/>
            </a:solidFill>
            <a:round/>
            <a:headEnd type="none" w="sm" len="sm"/>
            <a:tailEnd type="none" w="sm" len="sm"/>
          </a:ln>
          <a:effectLst/>
        </p:spPr>
        <p:txBody>
          <a:bodyPr>
            <a:prstTxWarp prst="textNoShape">
              <a:avLst/>
            </a:prstTxWarp>
          </a:bodyPr>
          <a:lstStyle/>
          <a:p>
            <a:endParaRPr lang="en-GB"/>
          </a:p>
        </p:txBody>
      </p:sp>
      <p:sp>
        <p:nvSpPr>
          <p:cNvPr id="15821" name="Line 461"/>
          <p:cNvSpPr>
            <a:spLocks noChangeShapeType="1"/>
          </p:cNvSpPr>
          <p:nvPr/>
        </p:nvSpPr>
        <p:spPr bwMode="auto">
          <a:xfrm flipH="1" flipV="1">
            <a:off x="7289800" y="5555309"/>
            <a:ext cx="215900" cy="406400"/>
          </a:xfrm>
          <a:prstGeom prst="line">
            <a:avLst/>
          </a:prstGeom>
          <a:noFill/>
          <a:ln w="38100">
            <a:solidFill>
              <a:srgbClr val="FFFF00"/>
            </a:solidFill>
            <a:round/>
            <a:headEnd type="none" w="sm" len="sm"/>
            <a:tailEnd type="none" w="sm" len="sm"/>
          </a:ln>
          <a:effectLst/>
        </p:spPr>
        <p:txBody>
          <a:bodyPr>
            <a:prstTxWarp prst="textNoShape">
              <a:avLst/>
            </a:prstTxWarp>
          </a:bodyPr>
          <a:lstStyle/>
          <a:p>
            <a:endParaRPr lang="en-GB"/>
          </a:p>
        </p:txBody>
      </p:sp>
      <p:sp>
        <p:nvSpPr>
          <p:cNvPr id="15822" name="Freeform 462"/>
          <p:cNvSpPr>
            <a:spLocks/>
          </p:cNvSpPr>
          <p:nvPr/>
        </p:nvSpPr>
        <p:spPr bwMode="auto">
          <a:xfrm>
            <a:off x="7264400" y="5447359"/>
            <a:ext cx="849313" cy="755650"/>
          </a:xfrm>
          <a:custGeom>
            <a:avLst/>
            <a:gdLst/>
            <a:ahLst/>
            <a:cxnLst>
              <a:cxn ang="0">
                <a:pos x="0" y="0"/>
              </a:cxn>
              <a:cxn ang="0">
                <a:pos x="404" y="80"/>
              </a:cxn>
              <a:cxn ang="0">
                <a:pos x="236" y="416"/>
              </a:cxn>
            </a:cxnLst>
            <a:rect l="0" t="0" r="r" b="b"/>
            <a:pathLst>
              <a:path w="443" h="416">
                <a:moveTo>
                  <a:pt x="0" y="0"/>
                </a:moveTo>
                <a:cubicBezTo>
                  <a:pt x="182" y="5"/>
                  <a:pt x="365" y="11"/>
                  <a:pt x="404" y="80"/>
                </a:cubicBezTo>
                <a:cubicBezTo>
                  <a:pt x="443" y="149"/>
                  <a:pt x="339" y="282"/>
                  <a:pt x="236" y="416"/>
                </a:cubicBezTo>
              </a:path>
            </a:pathLst>
          </a:custGeom>
          <a:noFill/>
          <a:ln w="19050" cap="flat" cmpd="sng">
            <a:solidFill>
              <a:srgbClr val="3399FF"/>
            </a:solidFill>
            <a:prstDash val="solid"/>
            <a:round/>
            <a:headEnd type="none" w="sm" len="sm"/>
            <a:tailEnd type="none" w="sm" len="sm"/>
          </a:ln>
          <a:effectLst/>
        </p:spPr>
        <p:txBody>
          <a:bodyPr>
            <a:prstTxWarp prst="textNoShape">
              <a:avLst/>
            </a:prstTxWarp>
          </a:bodyPr>
          <a:lstStyle/>
          <a:p>
            <a:endParaRPr lang="en-GB"/>
          </a:p>
        </p:txBody>
      </p:sp>
      <p:sp>
        <p:nvSpPr>
          <p:cNvPr id="15823" name="Freeform 463"/>
          <p:cNvSpPr>
            <a:spLocks/>
          </p:cNvSpPr>
          <p:nvPr/>
        </p:nvSpPr>
        <p:spPr bwMode="auto">
          <a:xfrm>
            <a:off x="7340600" y="5477522"/>
            <a:ext cx="700088" cy="636587"/>
          </a:xfrm>
          <a:custGeom>
            <a:avLst/>
            <a:gdLst/>
            <a:ahLst/>
            <a:cxnLst>
              <a:cxn ang="0">
                <a:pos x="0" y="1"/>
              </a:cxn>
              <a:cxn ang="0">
                <a:pos x="388" y="65"/>
              </a:cxn>
              <a:cxn ang="0">
                <a:pos x="220" y="393"/>
              </a:cxn>
            </a:cxnLst>
            <a:rect l="0" t="0" r="r" b="b"/>
            <a:pathLst>
              <a:path w="425" h="393">
                <a:moveTo>
                  <a:pt x="0" y="1"/>
                </a:moveTo>
                <a:cubicBezTo>
                  <a:pt x="175" y="0"/>
                  <a:pt x="351" y="0"/>
                  <a:pt x="388" y="65"/>
                </a:cubicBezTo>
                <a:cubicBezTo>
                  <a:pt x="425" y="130"/>
                  <a:pt x="322" y="261"/>
                  <a:pt x="220" y="393"/>
                </a:cubicBezTo>
              </a:path>
            </a:pathLst>
          </a:custGeom>
          <a:noFill/>
          <a:ln w="19050" cap="flat" cmpd="sng">
            <a:solidFill>
              <a:srgbClr val="3399FF"/>
            </a:solidFill>
            <a:prstDash val="solid"/>
            <a:round/>
            <a:headEnd type="none" w="sm" len="sm"/>
            <a:tailEnd type="none" w="sm" len="sm"/>
          </a:ln>
          <a:effectLst/>
        </p:spPr>
        <p:txBody>
          <a:bodyPr>
            <a:prstTxWarp prst="textNoShape">
              <a:avLst/>
            </a:prstTxWarp>
          </a:bodyPr>
          <a:lstStyle/>
          <a:p>
            <a:endParaRPr lang="en-GB"/>
          </a:p>
        </p:txBody>
      </p:sp>
      <p:sp>
        <p:nvSpPr>
          <p:cNvPr id="15824" name="Freeform 464"/>
          <p:cNvSpPr>
            <a:spLocks/>
          </p:cNvSpPr>
          <p:nvPr/>
        </p:nvSpPr>
        <p:spPr bwMode="auto">
          <a:xfrm>
            <a:off x="7346950" y="5512447"/>
            <a:ext cx="630238" cy="500062"/>
          </a:xfrm>
          <a:custGeom>
            <a:avLst/>
            <a:gdLst/>
            <a:ahLst/>
            <a:cxnLst>
              <a:cxn ang="0">
                <a:pos x="0" y="7"/>
              </a:cxn>
              <a:cxn ang="0">
                <a:pos x="360" y="51"/>
              </a:cxn>
              <a:cxn ang="0">
                <a:pos x="224" y="315"/>
              </a:cxn>
            </a:cxnLst>
            <a:rect l="0" t="0" r="r" b="b"/>
            <a:pathLst>
              <a:path w="397" h="315">
                <a:moveTo>
                  <a:pt x="0" y="7"/>
                </a:moveTo>
                <a:cubicBezTo>
                  <a:pt x="161" y="3"/>
                  <a:pt x="323" y="0"/>
                  <a:pt x="360" y="51"/>
                </a:cubicBezTo>
                <a:cubicBezTo>
                  <a:pt x="397" y="102"/>
                  <a:pt x="310" y="208"/>
                  <a:pt x="224" y="315"/>
                </a:cubicBezTo>
              </a:path>
            </a:pathLst>
          </a:custGeom>
          <a:noFill/>
          <a:ln w="28575" cap="flat" cmpd="sng">
            <a:solidFill>
              <a:srgbClr val="3399FF"/>
            </a:solidFill>
            <a:prstDash val="solid"/>
            <a:round/>
            <a:headEnd type="none" w="sm" len="sm"/>
            <a:tailEnd type="none" w="sm" len="sm"/>
          </a:ln>
          <a:effectLst/>
        </p:spPr>
        <p:txBody>
          <a:bodyPr>
            <a:prstTxWarp prst="textNoShape">
              <a:avLst/>
            </a:prstTxWarp>
          </a:bodyPr>
          <a:lstStyle/>
          <a:p>
            <a:endParaRPr lang="en-GB"/>
          </a:p>
        </p:txBody>
      </p:sp>
      <p:sp>
        <p:nvSpPr>
          <p:cNvPr id="15825" name="Freeform 465"/>
          <p:cNvSpPr>
            <a:spLocks/>
          </p:cNvSpPr>
          <p:nvPr/>
        </p:nvSpPr>
        <p:spPr bwMode="auto">
          <a:xfrm>
            <a:off x="7359650" y="5548959"/>
            <a:ext cx="568325" cy="361950"/>
          </a:xfrm>
          <a:custGeom>
            <a:avLst/>
            <a:gdLst/>
            <a:ahLst/>
            <a:cxnLst>
              <a:cxn ang="0">
                <a:pos x="0" y="0"/>
              </a:cxn>
              <a:cxn ang="0">
                <a:pos x="320" y="40"/>
              </a:cxn>
              <a:cxn ang="0">
                <a:pos x="228" y="228"/>
              </a:cxn>
            </a:cxnLst>
            <a:rect l="0" t="0" r="r" b="b"/>
            <a:pathLst>
              <a:path w="358" h="228">
                <a:moveTo>
                  <a:pt x="0" y="0"/>
                </a:moveTo>
                <a:cubicBezTo>
                  <a:pt x="141" y="1"/>
                  <a:pt x="282" y="2"/>
                  <a:pt x="320" y="40"/>
                </a:cubicBezTo>
                <a:cubicBezTo>
                  <a:pt x="358" y="78"/>
                  <a:pt x="293" y="153"/>
                  <a:pt x="228" y="228"/>
                </a:cubicBezTo>
              </a:path>
            </a:pathLst>
          </a:custGeom>
          <a:noFill/>
          <a:ln w="19050" cap="flat" cmpd="sng">
            <a:solidFill>
              <a:srgbClr val="3399FF"/>
            </a:solidFill>
            <a:prstDash val="solid"/>
            <a:round/>
            <a:headEnd type="none" w="sm" len="sm"/>
            <a:tailEnd type="none" w="sm" len="sm"/>
          </a:ln>
          <a:effectLst/>
        </p:spPr>
        <p:txBody>
          <a:bodyPr>
            <a:prstTxWarp prst="textNoShape">
              <a:avLst/>
            </a:prstTxWarp>
          </a:bodyPr>
          <a:lstStyle/>
          <a:p>
            <a:endParaRPr lang="en-GB"/>
          </a:p>
        </p:txBody>
      </p:sp>
      <p:sp>
        <p:nvSpPr>
          <p:cNvPr id="15826" name="Rectangle 466"/>
          <p:cNvSpPr>
            <a:spLocks noChangeArrowheads="1"/>
          </p:cNvSpPr>
          <p:nvPr/>
        </p:nvSpPr>
        <p:spPr bwMode="auto">
          <a:xfrm>
            <a:off x="7070725" y="6107759"/>
            <a:ext cx="474663" cy="184150"/>
          </a:xfrm>
          <a:prstGeom prst="rect">
            <a:avLst/>
          </a:prstGeom>
          <a:noFill/>
          <a:ln w="12700">
            <a:noFill/>
            <a:miter lim="800000"/>
            <a:headEnd/>
            <a:tailEnd/>
          </a:ln>
          <a:effectLst/>
        </p:spPr>
        <p:txBody>
          <a:bodyPr lIns="0" tIns="0" rIns="0" bIns="0">
            <a:prstTxWarp prst="textNoShape">
              <a:avLst/>
            </a:prstTxWarp>
            <a:spAutoFit/>
          </a:bodyPr>
          <a:lstStyle/>
          <a:p>
            <a:pPr algn="ctr" eaLnBrk="0" hangingPunct="0"/>
            <a:r>
              <a:rPr lang="en-US" sz="600" b="1">
                <a:latin typeface="Arial" charset="0"/>
              </a:rPr>
              <a:t>Ft. Lauderdale</a:t>
            </a:r>
          </a:p>
        </p:txBody>
      </p:sp>
      <p:sp>
        <p:nvSpPr>
          <p:cNvPr id="15827" name="Rectangle 467"/>
          <p:cNvSpPr>
            <a:spLocks noChangeArrowheads="1"/>
          </p:cNvSpPr>
          <p:nvPr/>
        </p:nvSpPr>
        <p:spPr bwMode="auto">
          <a:xfrm>
            <a:off x="7642225" y="6071247"/>
            <a:ext cx="76200" cy="76200"/>
          </a:xfrm>
          <a:prstGeom prst="rect">
            <a:avLst/>
          </a:prstGeom>
          <a:solidFill>
            <a:schemeClr val="accent1"/>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828" name="Rectangle 468"/>
          <p:cNvSpPr>
            <a:spLocks noChangeArrowheads="1"/>
          </p:cNvSpPr>
          <p:nvPr/>
        </p:nvSpPr>
        <p:spPr bwMode="auto">
          <a:xfrm>
            <a:off x="6750050" y="4550422"/>
            <a:ext cx="76200" cy="76200"/>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pPr algn="ctr" eaLnBrk="0" hangingPunct="0"/>
            <a:endParaRPr lang="en-GB" sz="1800"/>
          </a:p>
        </p:txBody>
      </p:sp>
      <p:sp>
        <p:nvSpPr>
          <p:cNvPr id="15829" name="Rectangle 469"/>
          <p:cNvSpPr>
            <a:spLocks noChangeArrowheads="1"/>
          </p:cNvSpPr>
          <p:nvPr/>
        </p:nvSpPr>
        <p:spPr bwMode="auto">
          <a:xfrm>
            <a:off x="6821488" y="4499622"/>
            <a:ext cx="320675"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Dunwoody</a:t>
            </a:r>
          </a:p>
        </p:txBody>
      </p:sp>
      <p:sp>
        <p:nvSpPr>
          <p:cNvPr id="15830" name="Freeform 470"/>
          <p:cNvSpPr>
            <a:spLocks/>
          </p:cNvSpPr>
          <p:nvPr/>
        </p:nvSpPr>
        <p:spPr bwMode="auto">
          <a:xfrm>
            <a:off x="7340600" y="5282259"/>
            <a:ext cx="1574800" cy="1041400"/>
          </a:xfrm>
          <a:custGeom>
            <a:avLst/>
            <a:gdLst/>
            <a:ahLst/>
            <a:cxnLst>
              <a:cxn ang="0">
                <a:pos x="0" y="104"/>
              </a:cxn>
              <a:cxn ang="0">
                <a:pos x="876" y="92"/>
              </a:cxn>
              <a:cxn ang="0">
                <a:pos x="696" y="656"/>
              </a:cxn>
            </a:cxnLst>
            <a:rect l="0" t="0" r="r" b="b"/>
            <a:pathLst>
              <a:path w="992" h="656">
                <a:moveTo>
                  <a:pt x="0" y="104"/>
                </a:moveTo>
                <a:cubicBezTo>
                  <a:pt x="380" y="52"/>
                  <a:pt x="760" y="0"/>
                  <a:pt x="876" y="92"/>
                </a:cubicBezTo>
                <a:cubicBezTo>
                  <a:pt x="992" y="184"/>
                  <a:pt x="844" y="420"/>
                  <a:pt x="696" y="656"/>
                </a:cubicBezTo>
              </a:path>
            </a:pathLst>
          </a:custGeom>
          <a:noFill/>
          <a:ln w="12700" cap="flat" cmpd="sng">
            <a:solidFill>
              <a:schemeClr val="tx1"/>
            </a:solidFill>
            <a:prstDash val="solid"/>
            <a:round/>
            <a:headEnd type="none" w="sm" len="sm"/>
            <a:tailEnd type="none" w="sm" len="sm"/>
          </a:ln>
          <a:effectLst/>
        </p:spPr>
        <p:txBody>
          <a:bodyPr>
            <a:prstTxWarp prst="textNoShape">
              <a:avLst/>
            </a:prstTxWarp>
          </a:bodyPr>
          <a:lstStyle/>
          <a:p>
            <a:endParaRPr lang="en-GB"/>
          </a:p>
        </p:txBody>
      </p:sp>
      <p:sp>
        <p:nvSpPr>
          <p:cNvPr id="15832" name="Rectangle 472"/>
          <p:cNvSpPr>
            <a:spLocks noChangeAspect="1" noChangeArrowheads="1"/>
          </p:cNvSpPr>
          <p:nvPr/>
        </p:nvSpPr>
        <p:spPr bwMode="auto">
          <a:xfrm>
            <a:off x="7394575" y="3678884"/>
            <a:ext cx="82550" cy="841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800">
                <a:latin typeface="Arial" charset="0"/>
              </a:rPr>
              <a:t>R</a:t>
            </a:r>
          </a:p>
        </p:txBody>
      </p:sp>
      <p:sp>
        <p:nvSpPr>
          <p:cNvPr id="15833" name="Line 473"/>
          <p:cNvSpPr>
            <a:spLocks noChangeShapeType="1"/>
          </p:cNvSpPr>
          <p:nvPr/>
        </p:nvSpPr>
        <p:spPr bwMode="auto">
          <a:xfrm flipH="1">
            <a:off x="7454900" y="3199459"/>
            <a:ext cx="82550" cy="476250"/>
          </a:xfrm>
          <a:prstGeom prst="line">
            <a:avLst/>
          </a:prstGeom>
          <a:noFill/>
          <a:ln w="28575">
            <a:solidFill>
              <a:srgbClr val="FFFF00"/>
            </a:solidFill>
            <a:round/>
            <a:headEnd type="none" w="sm" len="sm"/>
            <a:tailEnd type="none" w="sm" len="sm"/>
          </a:ln>
          <a:effectLst/>
        </p:spPr>
        <p:txBody>
          <a:bodyPr>
            <a:prstTxWarp prst="textNoShape">
              <a:avLst/>
            </a:prstTxWarp>
          </a:bodyPr>
          <a:lstStyle/>
          <a:p>
            <a:endParaRPr lang="en-GB"/>
          </a:p>
        </p:txBody>
      </p:sp>
      <p:sp>
        <p:nvSpPr>
          <p:cNvPr id="15834" name="Freeform 474"/>
          <p:cNvSpPr>
            <a:spLocks/>
          </p:cNvSpPr>
          <p:nvPr/>
        </p:nvSpPr>
        <p:spPr bwMode="auto">
          <a:xfrm>
            <a:off x="6781800" y="3774134"/>
            <a:ext cx="822325" cy="892175"/>
          </a:xfrm>
          <a:custGeom>
            <a:avLst/>
            <a:gdLst/>
            <a:ahLst/>
            <a:cxnLst>
              <a:cxn ang="0">
                <a:pos x="432" y="0"/>
              </a:cxn>
              <a:cxn ang="0">
                <a:pos x="448" y="192"/>
              </a:cxn>
              <a:cxn ang="0">
                <a:pos x="0" y="540"/>
              </a:cxn>
            </a:cxnLst>
            <a:rect l="0" t="0" r="r" b="b"/>
            <a:pathLst>
              <a:path w="520" h="540">
                <a:moveTo>
                  <a:pt x="432" y="0"/>
                </a:moveTo>
                <a:cubicBezTo>
                  <a:pt x="476" y="51"/>
                  <a:pt x="520" y="102"/>
                  <a:pt x="448" y="192"/>
                </a:cubicBezTo>
                <a:cubicBezTo>
                  <a:pt x="376" y="282"/>
                  <a:pt x="188" y="411"/>
                  <a:pt x="0" y="540"/>
                </a:cubicBezTo>
              </a:path>
            </a:pathLst>
          </a:custGeom>
          <a:noFill/>
          <a:ln w="28575" cap="flat" cmpd="sng">
            <a:solidFill>
              <a:srgbClr val="FFFF00"/>
            </a:solidFill>
            <a:prstDash val="solid"/>
            <a:round/>
            <a:headEnd type="none" w="sm" len="sm"/>
            <a:tailEnd type="none" w="sm" len="sm"/>
          </a:ln>
          <a:effectLst/>
        </p:spPr>
        <p:txBody>
          <a:bodyPr>
            <a:prstTxWarp prst="textNoShape">
              <a:avLst/>
            </a:prstTxWarp>
          </a:bodyPr>
          <a:lstStyle/>
          <a:p>
            <a:endParaRPr lang="en-GB"/>
          </a:p>
        </p:txBody>
      </p:sp>
      <p:sp>
        <p:nvSpPr>
          <p:cNvPr id="15835" name="Rectangle 475"/>
          <p:cNvSpPr>
            <a:spLocks noChangeAspect="1" noChangeArrowheads="1"/>
          </p:cNvSpPr>
          <p:nvPr/>
        </p:nvSpPr>
        <p:spPr bwMode="auto">
          <a:xfrm>
            <a:off x="7969250" y="2989909"/>
            <a:ext cx="82550" cy="841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000">
                <a:latin typeface="Arial" charset="0"/>
              </a:rPr>
              <a:t>R</a:t>
            </a:r>
          </a:p>
        </p:txBody>
      </p:sp>
      <p:sp>
        <p:nvSpPr>
          <p:cNvPr id="15836" name="Rectangle 476"/>
          <p:cNvSpPr>
            <a:spLocks noChangeAspect="1" noChangeArrowheads="1"/>
          </p:cNvSpPr>
          <p:nvPr/>
        </p:nvSpPr>
        <p:spPr bwMode="auto">
          <a:xfrm>
            <a:off x="7981950" y="2342209"/>
            <a:ext cx="82550" cy="841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000">
                <a:latin typeface="Arial" charset="0"/>
              </a:rPr>
              <a:t>R</a:t>
            </a:r>
          </a:p>
        </p:txBody>
      </p:sp>
      <p:sp>
        <p:nvSpPr>
          <p:cNvPr id="15837" name="Line 477"/>
          <p:cNvSpPr>
            <a:spLocks noChangeShapeType="1"/>
          </p:cNvSpPr>
          <p:nvPr/>
        </p:nvSpPr>
        <p:spPr bwMode="auto">
          <a:xfrm flipV="1">
            <a:off x="8042275" y="2700984"/>
            <a:ext cx="158750" cy="285750"/>
          </a:xfrm>
          <a:prstGeom prst="line">
            <a:avLst/>
          </a:prstGeom>
          <a:noFill/>
          <a:ln w="28575">
            <a:solidFill>
              <a:srgbClr val="FFFF00"/>
            </a:solidFill>
            <a:round/>
            <a:headEnd type="none" w="sm" len="sm"/>
            <a:tailEnd type="none" w="sm" len="sm"/>
          </a:ln>
          <a:effectLst/>
        </p:spPr>
        <p:txBody>
          <a:bodyPr>
            <a:prstTxWarp prst="textNoShape">
              <a:avLst/>
            </a:prstTxWarp>
          </a:bodyPr>
          <a:lstStyle/>
          <a:p>
            <a:endParaRPr lang="en-GB"/>
          </a:p>
        </p:txBody>
      </p:sp>
      <p:sp>
        <p:nvSpPr>
          <p:cNvPr id="15838" name="Rectangle 478"/>
          <p:cNvSpPr>
            <a:spLocks noChangeArrowheads="1"/>
          </p:cNvSpPr>
          <p:nvPr/>
        </p:nvSpPr>
        <p:spPr bwMode="auto">
          <a:xfrm>
            <a:off x="7527925" y="2748609"/>
            <a:ext cx="457200" cy="76200"/>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500" b="1">
                <a:latin typeface="Arial" charset="0"/>
              </a:rPr>
              <a:t>Phil</a:t>
            </a:r>
          </a:p>
        </p:txBody>
      </p:sp>
      <p:sp>
        <p:nvSpPr>
          <p:cNvPr id="15839" name="Rectangle 479"/>
          <p:cNvSpPr>
            <a:spLocks noChangeArrowheads="1"/>
          </p:cNvSpPr>
          <p:nvPr/>
        </p:nvSpPr>
        <p:spPr bwMode="auto">
          <a:xfrm>
            <a:off x="8256588" y="2551759"/>
            <a:ext cx="230187" cy="122238"/>
          </a:xfrm>
          <a:prstGeom prst="rect">
            <a:avLst/>
          </a:prstGeom>
          <a:noFill/>
          <a:ln w="12700">
            <a:noFill/>
            <a:miter lim="800000"/>
            <a:headEnd/>
            <a:tailEnd/>
          </a:ln>
          <a:effectLst/>
        </p:spPr>
        <p:txBody>
          <a:bodyPr lIns="0" tIns="0" rIns="0" bIns="0" anchor="ctr" anchorCtr="1">
            <a:prstTxWarp prst="textNoShape">
              <a:avLst/>
            </a:prstTxWarp>
            <a:spAutoFit/>
          </a:bodyPr>
          <a:lstStyle/>
          <a:p>
            <a:pPr eaLnBrk="0" hangingPunct="0"/>
            <a:r>
              <a:rPr lang="en-US" sz="800" b="1">
                <a:latin typeface="Arial" charset="0"/>
              </a:rPr>
              <a:t>NYC</a:t>
            </a:r>
          </a:p>
        </p:txBody>
      </p:sp>
      <p:sp>
        <p:nvSpPr>
          <p:cNvPr id="15840" name="Rectangle 480"/>
          <p:cNvSpPr>
            <a:spLocks noChangeArrowheads="1"/>
          </p:cNvSpPr>
          <p:nvPr/>
        </p:nvSpPr>
        <p:spPr bwMode="auto">
          <a:xfrm>
            <a:off x="6516688" y="2878784"/>
            <a:ext cx="296862" cy="762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algn="ctr" eaLnBrk="0" hangingPunct="0"/>
            <a:r>
              <a:rPr lang="en-US" sz="500" b="1">
                <a:latin typeface="Arial" charset="0"/>
              </a:rPr>
              <a:t>Cleveland</a:t>
            </a:r>
          </a:p>
        </p:txBody>
      </p:sp>
      <p:grpSp>
        <p:nvGrpSpPr>
          <p:cNvPr id="15" name="Group 481"/>
          <p:cNvGrpSpPr>
            <a:grpSpLocks noChangeAspect="1"/>
          </p:cNvGrpSpPr>
          <p:nvPr/>
        </p:nvGrpSpPr>
        <p:grpSpPr bwMode="auto">
          <a:xfrm>
            <a:off x="8077200" y="2577159"/>
            <a:ext cx="146050" cy="131763"/>
            <a:chOff x="4928" y="1284"/>
            <a:chExt cx="74" cy="72"/>
          </a:xfrm>
        </p:grpSpPr>
        <p:sp>
          <p:nvSpPr>
            <p:cNvPr id="15842" name="Rectangle 482"/>
            <p:cNvSpPr>
              <a:spLocks noChangeAspect="1" noChangeArrowheads="1"/>
            </p:cNvSpPr>
            <p:nvPr/>
          </p:nvSpPr>
          <p:spPr bwMode="auto">
            <a:xfrm>
              <a:off x="4928" y="1284"/>
              <a:ext cx="74" cy="72"/>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843" name="Oval 483"/>
            <p:cNvSpPr>
              <a:spLocks noChangeAspect="1" noChangeArrowheads="1"/>
            </p:cNvSpPr>
            <p:nvPr/>
          </p:nvSpPr>
          <p:spPr bwMode="auto">
            <a:xfrm>
              <a:off x="4941" y="1296"/>
              <a:ext cx="49" cy="49"/>
            </a:xfrm>
            <a:prstGeom prst="ellipse">
              <a:avLst/>
            </a:prstGeom>
            <a:solidFill>
              <a:srgbClr val="FF0000"/>
            </a:solidFill>
            <a:ln w="12700">
              <a:solidFill>
                <a:schemeClr val="tx1"/>
              </a:solidFill>
              <a:round/>
              <a:headEnd/>
              <a:tailEnd/>
            </a:ln>
            <a:effectLst/>
          </p:spPr>
          <p:txBody>
            <a:bodyPr wrap="none" anchor="ctr">
              <a:prstTxWarp prst="textNoShape">
                <a:avLst/>
              </a:prstTxWarp>
            </a:bodyPr>
            <a:lstStyle/>
            <a:p>
              <a:endParaRPr lang="en-GB"/>
            </a:p>
          </p:txBody>
        </p:sp>
      </p:grpSp>
      <p:sp>
        <p:nvSpPr>
          <p:cNvPr id="15844" name="Line 484"/>
          <p:cNvSpPr>
            <a:spLocks noChangeShapeType="1"/>
          </p:cNvSpPr>
          <p:nvPr/>
        </p:nvSpPr>
        <p:spPr bwMode="auto">
          <a:xfrm flipH="1">
            <a:off x="4433888" y="3505847"/>
            <a:ext cx="1062037" cy="1147762"/>
          </a:xfrm>
          <a:prstGeom prst="line">
            <a:avLst/>
          </a:prstGeom>
          <a:noFill/>
          <a:ln w="28575">
            <a:pattFill prst="wdDnDiag">
              <a:fgClr>
                <a:schemeClr val="tx1"/>
              </a:fgClr>
              <a:bgClr>
                <a:srgbClr val="FFFFFF"/>
              </a:bgClr>
            </a:pattFill>
            <a:round/>
            <a:headEnd type="none" w="sm" len="sm"/>
            <a:tailEnd type="none" w="sm" len="sm"/>
          </a:ln>
          <a:effectLst/>
        </p:spPr>
        <p:txBody>
          <a:bodyPr>
            <a:prstTxWarp prst="textNoShape">
              <a:avLst/>
            </a:prstTxWarp>
          </a:bodyPr>
          <a:lstStyle/>
          <a:p>
            <a:endParaRPr lang="en-GB"/>
          </a:p>
        </p:txBody>
      </p:sp>
      <p:sp>
        <p:nvSpPr>
          <p:cNvPr id="15845" name="Freeform 485"/>
          <p:cNvSpPr>
            <a:spLocks/>
          </p:cNvSpPr>
          <p:nvPr/>
        </p:nvSpPr>
        <p:spPr bwMode="auto">
          <a:xfrm>
            <a:off x="3257550" y="2777184"/>
            <a:ext cx="2438400" cy="361950"/>
          </a:xfrm>
          <a:custGeom>
            <a:avLst/>
            <a:gdLst/>
            <a:ahLst/>
            <a:cxnLst>
              <a:cxn ang="0">
                <a:pos x="0" y="180"/>
              </a:cxn>
              <a:cxn ang="0">
                <a:pos x="924" y="198"/>
              </a:cxn>
              <a:cxn ang="0">
                <a:pos x="1536" y="0"/>
              </a:cxn>
            </a:cxnLst>
            <a:rect l="0" t="0" r="r" b="b"/>
            <a:pathLst>
              <a:path w="1536" h="228">
                <a:moveTo>
                  <a:pt x="0" y="180"/>
                </a:moveTo>
                <a:cubicBezTo>
                  <a:pt x="334" y="204"/>
                  <a:pt x="668" y="228"/>
                  <a:pt x="924" y="198"/>
                </a:cubicBezTo>
                <a:cubicBezTo>
                  <a:pt x="1180" y="168"/>
                  <a:pt x="1358" y="84"/>
                  <a:pt x="1536" y="0"/>
                </a:cubicBezTo>
              </a:path>
            </a:pathLst>
          </a:custGeom>
          <a:noFill/>
          <a:ln w="28575" cap="flat" cmpd="sng">
            <a:solidFill>
              <a:srgbClr val="FFFF00"/>
            </a:solidFill>
            <a:prstDash val="solid"/>
            <a:round/>
            <a:headEnd type="none" w="sm" len="sm"/>
            <a:tailEnd type="none" w="sm" len="sm"/>
          </a:ln>
          <a:effectLst/>
        </p:spPr>
        <p:txBody>
          <a:bodyPr>
            <a:prstTxWarp prst="textNoShape">
              <a:avLst/>
            </a:prstTxWarp>
          </a:bodyPr>
          <a:lstStyle/>
          <a:p>
            <a:endParaRPr lang="en-GB"/>
          </a:p>
        </p:txBody>
      </p:sp>
      <p:sp>
        <p:nvSpPr>
          <p:cNvPr id="15846" name="Line 486"/>
          <p:cNvSpPr>
            <a:spLocks noChangeShapeType="1"/>
          </p:cNvSpPr>
          <p:nvPr/>
        </p:nvSpPr>
        <p:spPr bwMode="auto">
          <a:xfrm>
            <a:off x="8026400" y="2418409"/>
            <a:ext cx="88900" cy="146050"/>
          </a:xfrm>
          <a:prstGeom prst="line">
            <a:avLst/>
          </a:prstGeom>
          <a:noFill/>
          <a:ln w="28575">
            <a:solidFill>
              <a:srgbClr val="FFFF00"/>
            </a:solidFill>
            <a:round/>
            <a:headEnd type="none" w="sm" len="sm"/>
            <a:tailEnd type="none" w="sm" len="sm"/>
          </a:ln>
          <a:effectLst/>
        </p:spPr>
        <p:txBody>
          <a:bodyPr>
            <a:prstTxWarp prst="textNoShape">
              <a:avLst/>
            </a:prstTxWarp>
          </a:bodyPr>
          <a:lstStyle/>
          <a:p>
            <a:endParaRPr lang="en-GB"/>
          </a:p>
        </p:txBody>
      </p:sp>
      <p:sp>
        <p:nvSpPr>
          <p:cNvPr id="15847" name="Rectangle 487"/>
          <p:cNvSpPr>
            <a:spLocks noChangeAspect="1" noChangeArrowheads="1"/>
          </p:cNvSpPr>
          <p:nvPr/>
        </p:nvSpPr>
        <p:spPr bwMode="auto">
          <a:xfrm>
            <a:off x="7772400" y="2399359"/>
            <a:ext cx="82550" cy="841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000">
                <a:latin typeface="Arial" charset="0"/>
              </a:rPr>
              <a:t>R</a:t>
            </a:r>
          </a:p>
        </p:txBody>
      </p:sp>
      <p:sp>
        <p:nvSpPr>
          <p:cNvPr id="15848" name="Rectangle 488"/>
          <p:cNvSpPr>
            <a:spLocks noChangeAspect="1" noChangeArrowheads="1"/>
          </p:cNvSpPr>
          <p:nvPr/>
        </p:nvSpPr>
        <p:spPr bwMode="auto">
          <a:xfrm>
            <a:off x="8394700" y="3269309"/>
            <a:ext cx="82550" cy="84138"/>
          </a:xfrm>
          <a:prstGeom prst="rect">
            <a:avLst/>
          </a:prstGeom>
          <a:solidFill>
            <a:srgbClr val="FF0000"/>
          </a:solidFill>
          <a:ln w="12700">
            <a:solidFill>
              <a:schemeClr val="tx1"/>
            </a:solidFill>
            <a:miter lim="800000"/>
            <a:headEnd/>
            <a:tailEnd/>
          </a:ln>
          <a:effectLst/>
        </p:spPr>
        <p:txBody>
          <a:bodyPr wrap="none" anchor="ctr">
            <a:prstTxWarp prst="textNoShape">
              <a:avLst/>
            </a:prstTxWarp>
          </a:bodyPr>
          <a:lstStyle/>
          <a:p>
            <a:pPr algn="ctr" eaLnBrk="0" hangingPunct="0"/>
            <a:r>
              <a:rPr lang="en-US" sz="1000">
                <a:latin typeface="Arial" charset="0"/>
              </a:rPr>
              <a:t>R</a:t>
            </a:r>
          </a:p>
        </p:txBody>
      </p:sp>
      <p:sp>
        <p:nvSpPr>
          <p:cNvPr id="15849" name="Line 489"/>
          <p:cNvSpPr>
            <a:spLocks noChangeShapeType="1"/>
          </p:cNvSpPr>
          <p:nvPr/>
        </p:nvSpPr>
        <p:spPr bwMode="auto">
          <a:xfrm flipH="1" flipV="1">
            <a:off x="8177213" y="2705747"/>
            <a:ext cx="257175" cy="560387"/>
          </a:xfrm>
          <a:prstGeom prst="line">
            <a:avLst/>
          </a:prstGeom>
          <a:noFill/>
          <a:ln w="28575">
            <a:solidFill>
              <a:srgbClr val="FFFF00"/>
            </a:solidFill>
            <a:round/>
            <a:headEnd type="none" w="sm" len="sm"/>
            <a:tailEnd type="none" w="sm" len="sm"/>
          </a:ln>
          <a:effectLst/>
        </p:spPr>
        <p:txBody>
          <a:bodyPr>
            <a:prstTxWarp prst="textNoShape">
              <a:avLst/>
            </a:prstTxWarp>
          </a:bodyPr>
          <a:lstStyle/>
          <a:p>
            <a:endParaRPr lang="en-GB"/>
          </a:p>
        </p:txBody>
      </p:sp>
      <p:sp>
        <p:nvSpPr>
          <p:cNvPr id="15850" name="Line 490"/>
          <p:cNvSpPr>
            <a:spLocks noChangeShapeType="1"/>
          </p:cNvSpPr>
          <p:nvPr/>
        </p:nvSpPr>
        <p:spPr bwMode="auto">
          <a:xfrm>
            <a:off x="8186738" y="2716859"/>
            <a:ext cx="306387" cy="555625"/>
          </a:xfrm>
          <a:prstGeom prst="line">
            <a:avLst/>
          </a:prstGeom>
          <a:noFill/>
          <a:ln w="12700">
            <a:solidFill>
              <a:srgbClr val="3399FF"/>
            </a:solidFill>
            <a:round/>
            <a:headEnd type="none" w="sm" len="sm"/>
            <a:tailEnd type="none" w="sm" len="sm"/>
          </a:ln>
          <a:effectLst/>
        </p:spPr>
        <p:txBody>
          <a:bodyPr>
            <a:prstTxWarp prst="textNoShape">
              <a:avLst/>
            </a:prstTxWarp>
          </a:bodyPr>
          <a:lstStyle/>
          <a:p>
            <a:endParaRPr lang="en-GB"/>
          </a:p>
        </p:txBody>
      </p:sp>
      <p:sp>
        <p:nvSpPr>
          <p:cNvPr id="15851" name="Rectangle 491"/>
          <p:cNvSpPr>
            <a:spLocks noChangeArrowheads="1"/>
          </p:cNvSpPr>
          <p:nvPr/>
        </p:nvSpPr>
        <p:spPr bwMode="auto">
          <a:xfrm>
            <a:off x="8421688" y="3372497"/>
            <a:ext cx="168275" cy="1524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latin typeface="Arial" charset="0"/>
              </a:rPr>
              <a:t>NYC-</a:t>
            </a:r>
          </a:p>
          <a:p>
            <a:pPr eaLnBrk="0" hangingPunct="0"/>
            <a:r>
              <a:rPr lang="en-US" sz="500" b="1">
                <a:latin typeface="Arial" charset="0"/>
              </a:rPr>
              <a:t>Bdwy</a:t>
            </a:r>
          </a:p>
        </p:txBody>
      </p:sp>
      <p:grpSp>
        <p:nvGrpSpPr>
          <p:cNvPr id="16" name="Group 492"/>
          <p:cNvGrpSpPr>
            <a:grpSpLocks/>
          </p:cNvGrpSpPr>
          <p:nvPr/>
        </p:nvGrpSpPr>
        <p:grpSpPr bwMode="auto">
          <a:xfrm>
            <a:off x="6470650" y="2364434"/>
            <a:ext cx="369888" cy="179388"/>
            <a:chOff x="4076" y="1450"/>
            <a:chExt cx="233" cy="113"/>
          </a:xfrm>
        </p:grpSpPr>
        <p:sp>
          <p:nvSpPr>
            <p:cNvPr id="15853" name="Rectangle 493"/>
            <p:cNvSpPr>
              <a:spLocks noChangeArrowheads="1"/>
            </p:cNvSpPr>
            <p:nvPr/>
          </p:nvSpPr>
          <p:spPr bwMode="auto">
            <a:xfrm>
              <a:off x="4109" y="1515"/>
              <a:ext cx="48" cy="48"/>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854" name="Rectangle 494"/>
            <p:cNvSpPr>
              <a:spLocks noChangeArrowheads="1"/>
            </p:cNvSpPr>
            <p:nvPr/>
          </p:nvSpPr>
          <p:spPr bwMode="auto">
            <a:xfrm>
              <a:off x="4076" y="1450"/>
              <a:ext cx="233" cy="48"/>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eaLnBrk="0" hangingPunct="0"/>
              <a:r>
                <a:rPr lang="en-US" sz="500" b="1">
                  <a:solidFill>
                    <a:srgbClr val="000000"/>
                  </a:solidFill>
                  <a:latin typeface="Arial" charset="0"/>
                </a:rPr>
                <a:t>Birmingham</a:t>
              </a:r>
            </a:p>
          </p:txBody>
        </p:sp>
      </p:grpSp>
      <p:grpSp>
        <p:nvGrpSpPr>
          <p:cNvPr id="17" name="Group 495"/>
          <p:cNvGrpSpPr>
            <a:grpSpLocks/>
          </p:cNvGrpSpPr>
          <p:nvPr/>
        </p:nvGrpSpPr>
        <p:grpSpPr bwMode="auto">
          <a:xfrm>
            <a:off x="442913" y="4158309"/>
            <a:ext cx="623887" cy="173038"/>
            <a:chOff x="279" y="2580"/>
            <a:chExt cx="393" cy="109"/>
          </a:xfrm>
        </p:grpSpPr>
        <p:sp>
          <p:nvSpPr>
            <p:cNvPr id="15856" name="Rectangle 496"/>
            <p:cNvSpPr>
              <a:spLocks noChangeArrowheads="1"/>
            </p:cNvSpPr>
            <p:nvPr/>
          </p:nvSpPr>
          <p:spPr bwMode="auto">
            <a:xfrm>
              <a:off x="509" y="2604"/>
              <a:ext cx="48" cy="48"/>
            </a:xfrm>
            <a:prstGeom prst="rect">
              <a:avLst/>
            </a:prstGeom>
            <a:solidFill>
              <a:srgbClr val="66FFCC"/>
            </a:solidFill>
            <a:ln w="12700">
              <a:solidFill>
                <a:schemeClr val="tx1"/>
              </a:solidFill>
              <a:miter lim="800000"/>
              <a:headEnd/>
              <a:tailEnd/>
            </a:ln>
            <a:effectLst/>
          </p:spPr>
          <p:txBody>
            <a:bodyPr wrap="none" anchor="ctr">
              <a:prstTxWarp prst="textNoShape">
                <a:avLst/>
              </a:prstTxWarp>
            </a:bodyPr>
            <a:lstStyle/>
            <a:p>
              <a:endParaRPr lang="en-GB"/>
            </a:p>
          </p:txBody>
        </p:sp>
        <p:sp>
          <p:nvSpPr>
            <p:cNvPr id="15857" name="Line 497"/>
            <p:cNvSpPr>
              <a:spLocks noChangeShapeType="1"/>
            </p:cNvSpPr>
            <p:nvPr/>
          </p:nvSpPr>
          <p:spPr bwMode="auto">
            <a:xfrm flipV="1">
              <a:off x="558" y="2580"/>
              <a:ext cx="114" cy="36"/>
            </a:xfrm>
            <a:prstGeom prst="line">
              <a:avLst/>
            </a:prstGeom>
            <a:noFill/>
            <a:ln w="38100">
              <a:solidFill>
                <a:srgbClr val="3399FF"/>
              </a:solidFill>
              <a:round/>
              <a:headEnd type="none" w="sm" len="sm"/>
              <a:tailEnd type="none" w="sm" len="sm"/>
            </a:ln>
            <a:effectLst/>
          </p:spPr>
          <p:txBody>
            <a:bodyPr>
              <a:prstTxWarp prst="textNoShape">
                <a:avLst/>
              </a:prstTxWarp>
            </a:bodyPr>
            <a:lstStyle/>
            <a:p>
              <a:endParaRPr lang="en-GB"/>
            </a:p>
          </p:txBody>
        </p:sp>
        <p:sp>
          <p:nvSpPr>
            <p:cNvPr id="15858" name="Rectangle 498"/>
            <p:cNvSpPr>
              <a:spLocks noChangeArrowheads="1"/>
            </p:cNvSpPr>
            <p:nvPr/>
          </p:nvSpPr>
          <p:spPr bwMode="auto">
            <a:xfrm>
              <a:off x="279" y="2593"/>
              <a:ext cx="218" cy="96"/>
            </a:xfrm>
            <a:prstGeom prst="rect">
              <a:avLst/>
            </a:prstGeom>
            <a:noFill/>
            <a:ln w="12700">
              <a:noFill/>
              <a:miter lim="800000"/>
              <a:headEnd/>
              <a:tailEnd/>
            </a:ln>
            <a:effectLst/>
          </p:spPr>
          <p:txBody>
            <a:bodyPr lIns="0" tIns="0" rIns="0" bIns="0" anchor="ctr" anchorCtr="1">
              <a:prstTxWarp prst="textNoShape">
                <a:avLst/>
              </a:prstTxWarp>
              <a:spAutoFit/>
            </a:bodyPr>
            <a:lstStyle/>
            <a:p>
              <a:pPr algn="ctr" eaLnBrk="0" hangingPunct="0"/>
              <a:r>
                <a:rPr lang="en-US" sz="500" b="1">
                  <a:latin typeface="Arial" charset="0"/>
                </a:rPr>
                <a:t>LA-Airport Blvd</a:t>
              </a:r>
            </a:p>
          </p:txBody>
        </p:sp>
      </p:grpSp>
      <p:sp>
        <p:nvSpPr>
          <p:cNvPr id="15859" name="Rectangle 499"/>
          <p:cNvSpPr>
            <a:spLocks noChangeArrowheads="1"/>
          </p:cNvSpPr>
          <p:nvPr/>
        </p:nvSpPr>
        <p:spPr bwMode="auto">
          <a:xfrm>
            <a:off x="2057400" y="152400"/>
            <a:ext cx="4419600" cy="403225"/>
          </a:xfrm>
          <a:prstGeom prst="rect">
            <a:avLst/>
          </a:prstGeom>
          <a:noFill/>
          <a:ln w="9525">
            <a:noFill/>
            <a:miter lim="800000"/>
            <a:headEnd/>
            <a:tailEnd/>
          </a:ln>
        </p:spPr>
        <p:txBody>
          <a:bodyPr>
            <a:prstTxWarp prst="textNoShape">
              <a:avLst/>
            </a:prstTxWarp>
          </a:bodyPr>
          <a:lstStyle/>
          <a:p>
            <a:pPr algn="ctr"/>
            <a:r>
              <a:rPr lang="en-US">
                <a:solidFill>
                  <a:schemeClr val="accent2"/>
                </a:solidFill>
                <a:latin typeface="Verdana" charset="0"/>
              </a:rPr>
              <a:t>AT&amp;T IP Backbone</a:t>
            </a:r>
            <a:r>
              <a:rPr lang="en-US" b="1">
                <a:solidFill>
                  <a:schemeClr val="accent2"/>
                </a:solidFill>
                <a:latin typeface="Verdana" charset="0"/>
              </a:rPr>
              <a:t/>
            </a:r>
            <a:br>
              <a:rPr lang="en-US" b="1">
                <a:solidFill>
                  <a:schemeClr val="accent2"/>
                </a:solidFill>
                <a:latin typeface="Verdana" charset="0"/>
              </a:rPr>
            </a:br>
            <a:r>
              <a:rPr lang="en-US" sz="1600">
                <a:solidFill>
                  <a:schemeClr val="bg2"/>
                </a:solidFill>
                <a:latin typeface="Verdana" charset="0"/>
              </a:rPr>
              <a:t>Year end 2001</a:t>
            </a:r>
          </a:p>
        </p:txBody>
      </p:sp>
    </p:spTree>
  </p:cSld>
  <p:clrMapOvr>
    <a:masterClrMapping/>
  </p:clrMapOvr>
  <p:transition/>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Verizon (UUNet) </a:t>
            </a:r>
            <a:endParaRPr lang="en-US" dirty="0"/>
          </a:p>
        </p:txBody>
      </p:sp>
      <p:pic>
        <p:nvPicPr>
          <p:cNvPr id="12291" name="Picture 3" descr="C:\griffin\Courses\ICNP_2002_Tutorial\uunet_globe.bmp"/>
          <p:cNvPicPr>
            <a:picLocks noChangeAspect="1" noChangeArrowheads="1"/>
          </p:cNvPicPr>
          <p:nvPr/>
        </p:nvPicPr>
        <p:blipFill>
          <a:blip r:embed="rId2"/>
          <a:srcRect/>
          <a:stretch>
            <a:fillRect/>
          </a:stretch>
        </p:blipFill>
        <p:spPr bwMode="auto">
          <a:xfrm>
            <a:off x="994712" y="1470630"/>
            <a:ext cx="7069337" cy="5302003"/>
          </a:xfrm>
          <a:prstGeom prst="rect">
            <a:avLst/>
          </a:prstGeom>
          <a:noFill/>
        </p:spPr>
      </p:pic>
    </p:spTree>
  </p:cSld>
  <p:clrMapOvr>
    <a:masterClrMapping/>
  </p:clrMapOv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Verizon, </a:t>
            </a:r>
            <a:r>
              <a:rPr lang="en-US" dirty="0"/>
              <a:t>Europe</a:t>
            </a:r>
          </a:p>
        </p:txBody>
      </p:sp>
      <p:pic>
        <p:nvPicPr>
          <p:cNvPr id="13315" name="Picture 3" descr="C:\griffin\Courses\ICNP_2002_Tutorial\uunet_europe.bmp"/>
          <p:cNvPicPr>
            <a:picLocks noChangeAspect="1" noChangeArrowheads="1"/>
          </p:cNvPicPr>
          <p:nvPr/>
        </p:nvPicPr>
        <p:blipFill>
          <a:blip r:embed="rId2"/>
          <a:srcRect/>
          <a:stretch>
            <a:fillRect/>
          </a:stretch>
        </p:blipFill>
        <p:spPr bwMode="auto">
          <a:xfrm>
            <a:off x="656885" y="1507665"/>
            <a:ext cx="7866294" cy="5081332"/>
          </a:xfrm>
          <a:prstGeom prst="rect">
            <a:avLst/>
          </a:prstGeom>
          <a:noFill/>
        </p:spPr>
      </p:pic>
    </p:spTree>
  </p:cSld>
  <p:clrMapOvr>
    <a:masterClrMapping/>
  </p:clrMapOv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Sprint, USA</a:t>
            </a:r>
          </a:p>
        </p:txBody>
      </p:sp>
      <p:sp>
        <p:nvSpPr>
          <p:cNvPr id="6" name="Content Placeholder 5"/>
          <p:cNvSpPr>
            <a:spLocks noGrp="1"/>
          </p:cNvSpPr>
          <p:nvPr>
            <p:ph idx="1"/>
          </p:nvPr>
        </p:nvSpPr>
        <p:spPr/>
        <p:txBody>
          <a:bodyPr/>
          <a:lstStyle/>
          <a:p>
            <a:endParaRPr lang="en-GB"/>
          </a:p>
        </p:txBody>
      </p:sp>
      <p:pic>
        <p:nvPicPr>
          <p:cNvPr id="14339" name="Picture 3" descr="C:\griffin\Courses\ICNP_2002_Tutorial\sprint_usa.bmp"/>
          <p:cNvPicPr>
            <a:picLocks noChangeAspect="1" noChangeArrowheads="1"/>
          </p:cNvPicPr>
          <p:nvPr/>
        </p:nvPicPr>
        <p:blipFill>
          <a:blip r:embed="rId2"/>
          <a:srcRect/>
          <a:stretch>
            <a:fillRect/>
          </a:stretch>
        </p:blipFill>
        <p:spPr bwMode="auto">
          <a:xfrm>
            <a:off x="481716" y="1542768"/>
            <a:ext cx="8421172" cy="4800600"/>
          </a:xfrm>
          <a:prstGeom prst="rect">
            <a:avLst/>
          </a:prstGeom>
          <a:noFill/>
        </p:spPr>
      </p:pic>
    </p:spTree>
  </p:cSld>
  <p:clrMapOvr>
    <a:masterClrMapping/>
  </p:clrMapOvr>
  <p:transition/>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Internet Initiative Japan (IIJ)</a:t>
            </a:r>
            <a:endParaRPr lang="en-US"/>
          </a:p>
        </p:txBody>
      </p:sp>
      <p:pic>
        <p:nvPicPr>
          <p:cNvPr id="9219" name="Picture 3" descr="C:\griffin\Courses\ICNP_2002_Tutorial\iij_world.gif"/>
          <p:cNvPicPr>
            <a:picLocks noChangeAspect="1" noChangeArrowheads="1"/>
          </p:cNvPicPr>
          <p:nvPr/>
        </p:nvPicPr>
        <p:blipFill>
          <a:blip r:embed="rId2"/>
          <a:srcRect/>
          <a:stretch>
            <a:fillRect/>
          </a:stretch>
        </p:blipFill>
        <p:spPr bwMode="auto">
          <a:xfrm>
            <a:off x="638116" y="1845090"/>
            <a:ext cx="8086727" cy="4135437"/>
          </a:xfrm>
          <a:prstGeom prst="rect">
            <a:avLst/>
          </a:prstGeom>
          <a:noFill/>
        </p:spPr>
      </p:pic>
    </p:spTree>
  </p:cSld>
  <p:clrMapOvr>
    <a:masterClrMapping/>
  </p:clrMapOvr>
  <p:transition/>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IIJ, Tokyo</a:t>
            </a:r>
            <a:endParaRPr lang="en-US"/>
          </a:p>
        </p:txBody>
      </p:sp>
      <p:pic>
        <p:nvPicPr>
          <p:cNvPr id="10243" name="Picture 3" descr="C:\griffin\Courses\ICNP_2002_Tutorial\iij_tokyo.gif"/>
          <p:cNvPicPr>
            <a:picLocks noChangeAspect="1" noChangeArrowheads="1"/>
          </p:cNvPicPr>
          <p:nvPr/>
        </p:nvPicPr>
        <p:blipFill>
          <a:blip r:embed="rId2"/>
          <a:srcRect/>
          <a:stretch>
            <a:fillRect/>
          </a:stretch>
        </p:blipFill>
        <p:spPr bwMode="auto">
          <a:xfrm>
            <a:off x="1032249" y="1742346"/>
            <a:ext cx="7219482" cy="4764088"/>
          </a:xfrm>
          <a:prstGeom prst="rect">
            <a:avLst/>
          </a:prstGeom>
          <a:noFill/>
        </p:spPr>
      </p:pic>
    </p:spTree>
  </p:cSld>
  <p:clrMapOvr>
    <a:masterClrMapping/>
  </p:clrMapOvr>
  <p:transition/>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Telstra international</a:t>
            </a:r>
            <a:endParaRPr lang="en-US"/>
          </a:p>
        </p:txBody>
      </p:sp>
      <p:pic>
        <p:nvPicPr>
          <p:cNvPr id="11267" name="Picture 3" descr="C:\griffin\Courses\ICNP_2002_Tutorial\int_map.gif"/>
          <p:cNvPicPr>
            <a:picLocks noChangeAspect="1" noChangeArrowheads="1"/>
          </p:cNvPicPr>
          <p:nvPr/>
        </p:nvPicPr>
        <p:blipFill>
          <a:blip r:embed="rId2"/>
          <a:srcRect/>
          <a:stretch>
            <a:fillRect/>
          </a:stretch>
        </p:blipFill>
        <p:spPr bwMode="auto">
          <a:xfrm>
            <a:off x="1463915" y="1569519"/>
            <a:ext cx="6372943" cy="4972203"/>
          </a:xfrm>
          <a:prstGeom prst="rect">
            <a:avLst/>
          </a:prstGeom>
          <a:noFill/>
        </p:spPr>
      </p:pic>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noFill/>
          <a:ln/>
        </p:spPr>
        <p:txBody>
          <a:bodyPr/>
          <a:lstStyle/>
          <a:p>
            <a:pPr eaLnBrk="0" hangingPunct="0"/>
            <a:r>
              <a:rPr lang="en-US"/>
              <a:t>Routing #3</a:t>
            </a:r>
          </a:p>
        </p:txBody>
      </p:sp>
      <p:sp>
        <p:nvSpPr>
          <p:cNvPr id="165891" name="Rectangle 3"/>
          <p:cNvSpPr>
            <a:spLocks noGrp="1" noChangeArrowheads="1"/>
          </p:cNvSpPr>
          <p:nvPr>
            <p:ph type="body" idx="1"/>
          </p:nvPr>
        </p:nvSpPr>
        <p:spPr>
          <a:noFill/>
          <a:ln/>
        </p:spPr>
        <p:txBody>
          <a:bodyPr/>
          <a:lstStyle/>
          <a:p>
            <a:pPr eaLnBrk="0" hangingPunct="0"/>
            <a:r>
              <a:rPr lang="en-US"/>
              <a:t>Use of a Forwarding Table to forward individual packets</a:t>
            </a:r>
          </a:p>
          <a:p>
            <a:pPr lvl="1" eaLnBrk="0" hangingPunct="0"/>
            <a:r>
              <a:rPr lang="en-US"/>
              <a:t>selection of the next-hop router and interface</a:t>
            </a:r>
          </a:p>
          <a:p>
            <a:pPr lvl="1" eaLnBrk="0" hangingPunct="0"/>
            <a:r>
              <a:rPr lang="en-US"/>
              <a:t>hop-by-hop, each router makes an independent decision</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GARR-B</a:t>
            </a:r>
            <a:endParaRPr lang="en-US"/>
          </a:p>
        </p:txBody>
      </p:sp>
      <p:pic>
        <p:nvPicPr>
          <p:cNvPr id="17411" name="Picture 3" descr="C:\griffin\Courses\ICNP_2002_Tutorial\garr-b_backbone_small.gif"/>
          <p:cNvPicPr>
            <a:picLocks noChangeAspect="1" noChangeArrowheads="1"/>
          </p:cNvPicPr>
          <p:nvPr/>
        </p:nvPicPr>
        <p:blipFill>
          <a:blip r:embed="rId2"/>
          <a:srcRect/>
          <a:stretch>
            <a:fillRect/>
          </a:stretch>
        </p:blipFill>
        <p:spPr bwMode="auto">
          <a:xfrm>
            <a:off x="1607805" y="1757038"/>
            <a:ext cx="6243050" cy="4781911"/>
          </a:xfrm>
          <a:prstGeom prst="rect">
            <a:avLst/>
          </a:prstGeom>
          <a:noFill/>
        </p:spPr>
      </p:pic>
    </p:spTree>
  </p:cSld>
  <p:clrMapOvr>
    <a:masterClrMapping/>
  </p:clrMapOvr>
  <p:transition/>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t>BGP Protocol Basics</a:t>
            </a:r>
            <a:endParaRPr lang="en-GB"/>
          </a:p>
        </p:txBody>
      </p:sp>
      <p:sp>
        <p:nvSpPr>
          <p:cNvPr id="196611" name="Rectangle 3"/>
          <p:cNvSpPr>
            <a:spLocks noGrp="1" noChangeArrowheads="1"/>
          </p:cNvSpPr>
          <p:nvPr>
            <p:ph type="body" idx="1"/>
          </p:nvPr>
        </p:nvSpPr>
        <p:spPr>
          <a:xfrm>
            <a:off x="333049" y="4244262"/>
            <a:ext cx="4151313" cy="2419350"/>
          </a:xfrm>
        </p:spPr>
        <p:txBody>
          <a:bodyPr/>
          <a:lstStyle/>
          <a:p>
            <a:r>
              <a:rPr lang="en-US" sz="2400" dirty="0"/>
              <a:t>Routing Protocol used between </a:t>
            </a:r>
            <a:r>
              <a:rPr lang="en-US" sz="2400" dirty="0" err="1"/>
              <a:t>ASes</a:t>
            </a:r>
            <a:endParaRPr lang="en-US" sz="2400" dirty="0"/>
          </a:p>
          <a:p>
            <a:pPr lvl="1"/>
            <a:r>
              <a:rPr lang="en-GB" sz="2000" dirty="0"/>
              <a:t>If you aren’t connected to multiple </a:t>
            </a:r>
            <a:r>
              <a:rPr lang="en-GB" sz="2000" dirty="0" err="1"/>
              <a:t>ASes</a:t>
            </a:r>
            <a:r>
              <a:rPr lang="en-GB" sz="2000" dirty="0"/>
              <a:t> you don’t need BGP</a:t>
            </a:r>
          </a:p>
          <a:p>
            <a:r>
              <a:rPr lang="en-GB" sz="2400" dirty="0"/>
              <a:t>Runs over TCP</a:t>
            </a:r>
          </a:p>
        </p:txBody>
      </p:sp>
      <p:pic>
        <p:nvPicPr>
          <p:cNvPr id="196612"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892528" y="2187789"/>
            <a:ext cx="3109912" cy="1884363"/>
          </a:xfrm>
          <a:prstGeom prst="rect">
            <a:avLst/>
          </a:prstGeom>
          <a:noFill/>
          <a:ln w="12700">
            <a:noFill/>
            <a:miter lim="800000"/>
            <a:headEnd/>
            <a:tailEnd/>
          </a:ln>
          <a:effectLst/>
        </p:spPr>
      </p:pic>
      <p:pic>
        <p:nvPicPr>
          <p:cNvPr id="196613"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72840" y="2244939"/>
            <a:ext cx="3111500" cy="1884363"/>
          </a:xfrm>
          <a:prstGeom prst="rect">
            <a:avLst/>
          </a:prstGeom>
          <a:noFill/>
          <a:ln w="12700">
            <a:noFill/>
            <a:miter lim="800000"/>
            <a:headEnd/>
            <a:tailEnd/>
          </a:ln>
          <a:effectLst/>
        </p:spPr>
      </p:pic>
      <p:pic>
        <p:nvPicPr>
          <p:cNvPr id="196614"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501878" y="4486489"/>
            <a:ext cx="3109912" cy="1884363"/>
          </a:xfrm>
          <a:prstGeom prst="rect">
            <a:avLst/>
          </a:prstGeom>
          <a:noFill/>
          <a:ln w="12700">
            <a:noFill/>
            <a:miter lim="800000"/>
            <a:headEnd/>
            <a:tailEnd/>
          </a:ln>
          <a:effectLst/>
        </p:spPr>
      </p:pic>
      <p:sp>
        <p:nvSpPr>
          <p:cNvPr id="196615" name="Line 7"/>
          <p:cNvSpPr>
            <a:spLocks noChangeShapeType="1"/>
          </p:cNvSpPr>
          <p:nvPr/>
        </p:nvSpPr>
        <p:spPr bwMode="auto">
          <a:xfrm>
            <a:off x="5814740" y="3773702"/>
            <a:ext cx="0" cy="407987"/>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16" name="Rectangle 8"/>
          <p:cNvSpPr>
            <a:spLocks noChangeArrowheads="1"/>
          </p:cNvSpPr>
          <p:nvPr/>
        </p:nvSpPr>
        <p:spPr bwMode="auto">
          <a:xfrm>
            <a:off x="1687240" y="2952964"/>
            <a:ext cx="1336675" cy="411163"/>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latin typeface="Tahoma" charset="0"/>
              </a:rPr>
              <a:t>AS 100</a:t>
            </a:r>
          </a:p>
        </p:txBody>
      </p:sp>
      <p:sp>
        <p:nvSpPr>
          <p:cNvPr id="196617" name="Rectangle 9"/>
          <p:cNvSpPr>
            <a:spLocks noChangeArrowheads="1"/>
          </p:cNvSpPr>
          <p:nvPr/>
        </p:nvSpPr>
        <p:spPr bwMode="auto">
          <a:xfrm>
            <a:off x="7052990" y="2952964"/>
            <a:ext cx="1336675" cy="411163"/>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latin typeface="Tahoma" charset="0"/>
              </a:rPr>
              <a:t>AS 101</a:t>
            </a:r>
          </a:p>
        </p:txBody>
      </p:sp>
      <p:sp>
        <p:nvSpPr>
          <p:cNvPr id="196618" name="Rectangle 10"/>
          <p:cNvSpPr>
            <a:spLocks noChangeArrowheads="1"/>
          </p:cNvSpPr>
          <p:nvPr/>
        </p:nvSpPr>
        <p:spPr bwMode="auto">
          <a:xfrm>
            <a:off x="5273403" y="5265952"/>
            <a:ext cx="1614487" cy="4111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latin typeface="Tahoma" charset="0"/>
              </a:rPr>
              <a:t>AS 102</a:t>
            </a:r>
          </a:p>
        </p:txBody>
      </p:sp>
      <p:sp>
        <p:nvSpPr>
          <p:cNvPr id="196619" name="Line 11"/>
          <p:cNvSpPr>
            <a:spLocks noChangeShapeType="1"/>
          </p:cNvSpPr>
          <p:nvPr/>
        </p:nvSpPr>
        <p:spPr bwMode="auto">
          <a:xfrm>
            <a:off x="3941490" y="2470364"/>
            <a:ext cx="2447925"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20" name="Line 12"/>
          <p:cNvSpPr>
            <a:spLocks noChangeShapeType="1"/>
          </p:cNvSpPr>
          <p:nvPr/>
        </p:nvSpPr>
        <p:spPr bwMode="auto">
          <a:xfrm>
            <a:off x="3941490" y="3772114"/>
            <a:ext cx="5715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21" name="Line 13"/>
          <p:cNvSpPr>
            <a:spLocks noChangeShapeType="1"/>
          </p:cNvSpPr>
          <p:nvPr/>
        </p:nvSpPr>
        <p:spPr bwMode="auto">
          <a:xfrm>
            <a:off x="4241528" y="4195977"/>
            <a:ext cx="184785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22" name="Line 14"/>
          <p:cNvSpPr>
            <a:spLocks noChangeShapeType="1"/>
          </p:cNvSpPr>
          <p:nvPr/>
        </p:nvSpPr>
        <p:spPr bwMode="auto">
          <a:xfrm>
            <a:off x="5835378" y="3772114"/>
            <a:ext cx="4953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23" name="Line 15"/>
          <p:cNvSpPr>
            <a:spLocks noChangeShapeType="1"/>
          </p:cNvSpPr>
          <p:nvPr/>
        </p:nvSpPr>
        <p:spPr bwMode="auto">
          <a:xfrm>
            <a:off x="4527278" y="3773702"/>
            <a:ext cx="0" cy="407987"/>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24" name="Line 16"/>
          <p:cNvSpPr>
            <a:spLocks noChangeShapeType="1"/>
          </p:cNvSpPr>
          <p:nvPr/>
        </p:nvSpPr>
        <p:spPr bwMode="auto">
          <a:xfrm>
            <a:off x="6035403" y="4211852"/>
            <a:ext cx="0" cy="392112"/>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96625" name="Line 17"/>
          <p:cNvSpPr>
            <a:spLocks noChangeShapeType="1"/>
          </p:cNvSpPr>
          <p:nvPr/>
        </p:nvSpPr>
        <p:spPr bwMode="auto">
          <a:xfrm flipH="1">
            <a:off x="4074840" y="1989352"/>
            <a:ext cx="455613" cy="31273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GB"/>
          </a:p>
        </p:txBody>
      </p:sp>
      <p:sp>
        <p:nvSpPr>
          <p:cNvPr id="196626" name="Line 18"/>
          <p:cNvSpPr>
            <a:spLocks noChangeShapeType="1"/>
          </p:cNvSpPr>
          <p:nvPr/>
        </p:nvSpPr>
        <p:spPr bwMode="auto">
          <a:xfrm>
            <a:off x="5817915" y="1989352"/>
            <a:ext cx="312738" cy="312737"/>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GB"/>
          </a:p>
        </p:txBody>
      </p:sp>
      <p:pic>
        <p:nvPicPr>
          <p:cNvPr id="196627"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600428" y="4410289"/>
            <a:ext cx="884237" cy="519113"/>
          </a:xfrm>
          <a:prstGeom prst="rect">
            <a:avLst/>
          </a:prstGeom>
          <a:noFill/>
          <a:ln w="12700">
            <a:noFill/>
            <a:miter lim="800000"/>
            <a:headEnd/>
            <a:tailEnd/>
          </a:ln>
          <a:effectLst/>
        </p:spPr>
      </p:pic>
      <p:sp>
        <p:nvSpPr>
          <p:cNvPr id="196628" name="Rectangle 20"/>
          <p:cNvSpPr>
            <a:spLocks noChangeArrowheads="1"/>
          </p:cNvSpPr>
          <p:nvPr/>
        </p:nvSpPr>
        <p:spPr bwMode="auto">
          <a:xfrm>
            <a:off x="5957615" y="4656352"/>
            <a:ext cx="15557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latin typeface="Tahoma" charset="0"/>
              </a:rPr>
              <a:t>E</a:t>
            </a:r>
          </a:p>
        </p:txBody>
      </p:sp>
      <p:pic>
        <p:nvPicPr>
          <p:cNvPr id="196629" name="Picture 2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257653" y="3495889"/>
            <a:ext cx="884237" cy="519113"/>
          </a:xfrm>
          <a:prstGeom prst="rect">
            <a:avLst/>
          </a:prstGeom>
          <a:noFill/>
          <a:ln w="12700">
            <a:noFill/>
            <a:miter lim="800000"/>
            <a:headEnd/>
            <a:tailEnd/>
          </a:ln>
          <a:effectLst/>
        </p:spPr>
      </p:pic>
      <p:pic>
        <p:nvPicPr>
          <p:cNvPr id="196630"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257653" y="2217952"/>
            <a:ext cx="884237" cy="519112"/>
          </a:xfrm>
          <a:prstGeom prst="rect">
            <a:avLst/>
          </a:prstGeom>
          <a:noFill/>
          <a:ln w="12700">
            <a:noFill/>
            <a:miter lim="800000"/>
            <a:headEnd/>
            <a:tailEnd/>
          </a:ln>
          <a:effectLst/>
        </p:spPr>
      </p:pic>
      <p:pic>
        <p:nvPicPr>
          <p:cNvPr id="196631" name="Picture 2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1553" y="3495889"/>
            <a:ext cx="885825" cy="519113"/>
          </a:xfrm>
          <a:prstGeom prst="rect">
            <a:avLst/>
          </a:prstGeom>
          <a:noFill/>
          <a:ln w="12700">
            <a:noFill/>
            <a:miter lim="800000"/>
            <a:headEnd/>
            <a:tailEnd/>
          </a:ln>
          <a:effectLst/>
        </p:spPr>
      </p:pic>
      <p:pic>
        <p:nvPicPr>
          <p:cNvPr id="196632" name="Picture 2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1553" y="2217952"/>
            <a:ext cx="885825" cy="519112"/>
          </a:xfrm>
          <a:prstGeom prst="rect">
            <a:avLst/>
          </a:prstGeom>
          <a:noFill/>
          <a:ln w="12700">
            <a:noFill/>
            <a:miter lim="800000"/>
            <a:headEnd/>
            <a:tailEnd/>
          </a:ln>
          <a:effectLst/>
        </p:spPr>
      </p:pic>
      <p:sp>
        <p:nvSpPr>
          <p:cNvPr id="196633" name="Rectangle 25"/>
          <p:cNvSpPr>
            <a:spLocks noChangeArrowheads="1"/>
          </p:cNvSpPr>
          <p:nvPr/>
        </p:nvSpPr>
        <p:spPr bwMode="auto">
          <a:xfrm>
            <a:off x="3519215" y="3722902"/>
            <a:ext cx="17462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latin typeface="Tahoma" charset="0"/>
              </a:rPr>
              <a:t>B</a:t>
            </a:r>
          </a:p>
        </p:txBody>
      </p:sp>
      <p:sp>
        <p:nvSpPr>
          <p:cNvPr id="196634" name="Rectangle 26"/>
          <p:cNvSpPr>
            <a:spLocks noChangeArrowheads="1"/>
          </p:cNvSpPr>
          <p:nvPr/>
        </p:nvSpPr>
        <p:spPr bwMode="auto">
          <a:xfrm>
            <a:off x="6595790" y="3722902"/>
            <a:ext cx="192088"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latin typeface="Tahoma" charset="0"/>
              </a:rPr>
              <a:t>D</a:t>
            </a:r>
          </a:p>
        </p:txBody>
      </p:sp>
      <p:sp>
        <p:nvSpPr>
          <p:cNvPr id="196635" name="Rectangle 27"/>
          <p:cNvSpPr>
            <a:spLocks noChangeArrowheads="1"/>
          </p:cNvSpPr>
          <p:nvPr/>
        </p:nvSpPr>
        <p:spPr bwMode="auto">
          <a:xfrm>
            <a:off x="3519215" y="2460839"/>
            <a:ext cx="17462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latin typeface="Tahoma" charset="0"/>
              </a:rPr>
              <a:t>A</a:t>
            </a:r>
          </a:p>
        </p:txBody>
      </p:sp>
      <p:sp>
        <p:nvSpPr>
          <p:cNvPr id="196636" name="Rectangle 28"/>
          <p:cNvSpPr>
            <a:spLocks noChangeArrowheads="1"/>
          </p:cNvSpPr>
          <p:nvPr/>
        </p:nvSpPr>
        <p:spPr bwMode="auto">
          <a:xfrm>
            <a:off x="6606903" y="2460839"/>
            <a:ext cx="169862"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latin typeface="Tahoma" charset="0"/>
              </a:rPr>
              <a:t>C</a:t>
            </a:r>
          </a:p>
        </p:txBody>
      </p:sp>
      <p:sp>
        <p:nvSpPr>
          <p:cNvPr id="196637" name="Rectangle 29"/>
          <p:cNvSpPr>
            <a:spLocks noChangeArrowheads="1"/>
          </p:cNvSpPr>
          <p:nvPr/>
        </p:nvSpPr>
        <p:spPr bwMode="auto">
          <a:xfrm>
            <a:off x="4486003" y="1640102"/>
            <a:ext cx="1279525" cy="433387"/>
          </a:xfrm>
          <a:prstGeom prst="rect">
            <a:avLst/>
          </a:prstGeom>
          <a:noFill/>
          <a:ln w="12700">
            <a:noFill/>
            <a:miter lim="800000"/>
            <a:headEnd/>
            <a:tailEnd/>
          </a:ln>
          <a:effectLst/>
        </p:spPr>
        <p:txBody>
          <a:bodyPr wrap="none" lIns="101763" tIns="49988" rIns="101763" bIns="49988">
            <a:prstTxWarp prst="textNoShape">
              <a:avLst/>
            </a:prstTxWarp>
            <a:spAutoFit/>
          </a:bodyPr>
          <a:lstStyle/>
          <a:p>
            <a:pPr defTabSz="1028700"/>
            <a:r>
              <a:rPr lang="en-US" sz="2200">
                <a:latin typeface="Tahoma" charset="0"/>
              </a:rPr>
              <a:t>Peering</a:t>
            </a:r>
          </a:p>
        </p:txBody>
      </p:sp>
    </p:spTree>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smtClean="0"/>
              <a:t>Consider a typical small ISP</a:t>
            </a:r>
            <a:endParaRPr lang="en-US"/>
          </a:p>
        </p:txBody>
      </p:sp>
      <p:sp>
        <p:nvSpPr>
          <p:cNvPr id="360451" name="Rectangle 3"/>
          <p:cNvSpPr>
            <a:spLocks noGrp="1" noChangeArrowheads="1"/>
          </p:cNvSpPr>
          <p:nvPr>
            <p:ph type="body" idx="1"/>
          </p:nvPr>
        </p:nvSpPr>
        <p:spPr/>
        <p:txBody>
          <a:bodyPr/>
          <a:lstStyle/>
          <a:p>
            <a:r>
              <a:rPr lang="en-US" smtClean="0"/>
              <a:t>Local network in one country</a:t>
            </a:r>
          </a:p>
          <a:p>
            <a:r>
              <a:rPr lang="en-US" smtClean="0"/>
              <a:t>May have multiple POPs in different cities</a:t>
            </a:r>
          </a:p>
          <a:p>
            <a:r>
              <a:rPr lang="en-US" smtClean="0"/>
              <a:t>Line to Internet</a:t>
            </a:r>
          </a:p>
          <a:p>
            <a:pPr lvl="1"/>
            <a:r>
              <a:rPr lang="en-US" smtClean="0"/>
              <a:t>International line providing transit connectivity</a:t>
            </a:r>
          </a:p>
          <a:p>
            <a:pPr lvl="1"/>
            <a:r>
              <a:rPr lang="en-US" smtClean="0"/>
              <a:t>Very, very expensive international line</a:t>
            </a:r>
          </a:p>
          <a:p>
            <a:r>
              <a:rPr lang="en-US" smtClean="0"/>
              <a:t>Doesn’t yet need BGP</a:t>
            </a:r>
            <a:endParaRPr lang="en-US"/>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GB" smtClean="0"/>
              <a:t>Small ISP with one upstream provider</a:t>
            </a:r>
            <a:endParaRPr lang="en-US"/>
          </a:p>
        </p:txBody>
      </p:sp>
      <p:sp>
        <p:nvSpPr>
          <p:cNvPr id="415748" name="Line 4"/>
          <p:cNvSpPr>
            <a:spLocks noChangeShapeType="1"/>
          </p:cNvSpPr>
          <p:nvPr/>
        </p:nvSpPr>
        <p:spPr bwMode="auto">
          <a:xfrm flipH="1">
            <a:off x="5270867" y="3429185"/>
            <a:ext cx="705" cy="1625097"/>
          </a:xfrm>
          <a:prstGeom prst="line">
            <a:avLst/>
          </a:prstGeom>
          <a:noFill/>
          <a:ln w="57150">
            <a:solidFill>
              <a:schemeClr val="tx1"/>
            </a:solidFill>
            <a:round/>
            <a:headEnd/>
            <a:tailEnd/>
          </a:ln>
          <a:effectLst/>
        </p:spPr>
        <p:txBody>
          <a:bodyPr wrap="square" anchor="ctr">
            <a:prstTxWarp prst="textNoShape">
              <a:avLst/>
            </a:prstTxWarp>
            <a:spAutoFit/>
          </a:bodyPr>
          <a:lstStyle/>
          <a:p>
            <a:endParaRPr lang="en-GB">
              <a:latin typeface="Verdana"/>
              <a:cs typeface="Verdana"/>
            </a:endParaRPr>
          </a:p>
        </p:txBody>
      </p:sp>
      <p:sp>
        <p:nvSpPr>
          <p:cNvPr id="415749" name="Text Box 5"/>
          <p:cNvSpPr txBox="1">
            <a:spLocks noChangeArrowheads="1"/>
          </p:cNvSpPr>
          <p:nvPr/>
        </p:nvSpPr>
        <p:spPr bwMode="auto">
          <a:xfrm>
            <a:off x="4249222" y="1828983"/>
            <a:ext cx="2035175" cy="457200"/>
          </a:xfrm>
          <a:prstGeom prst="rect">
            <a:avLst/>
          </a:prstGeom>
          <a:noFill/>
          <a:ln w="9525">
            <a:noFill/>
            <a:miter lim="800000"/>
            <a:headEnd/>
            <a:tailEnd/>
          </a:ln>
          <a:effectLst/>
        </p:spPr>
        <p:txBody>
          <a:bodyPr>
            <a:prstTxWarp prst="textNoShape">
              <a:avLst/>
            </a:prstTxWarp>
            <a:spAutoFit/>
          </a:bodyPr>
          <a:lstStyle/>
          <a:p>
            <a:pPr algn="l"/>
            <a:r>
              <a:rPr lang="en-US" sz="2400">
                <a:latin typeface="Verdana"/>
                <a:ea typeface="Arial" charset="0"/>
                <a:cs typeface="Verdana"/>
              </a:rPr>
              <a:t>Provider</a:t>
            </a:r>
            <a:endParaRPr lang="en-US" sz="2400" b="0">
              <a:latin typeface="Verdana"/>
              <a:ea typeface="Arial" charset="0"/>
              <a:cs typeface="Verdana"/>
            </a:endParaRPr>
          </a:p>
        </p:txBody>
      </p:sp>
      <p:sp>
        <p:nvSpPr>
          <p:cNvPr id="415750" name="Oval 6"/>
          <p:cNvSpPr>
            <a:spLocks noChangeArrowheads="1"/>
          </p:cNvSpPr>
          <p:nvPr/>
        </p:nvSpPr>
        <p:spPr bwMode="auto">
          <a:xfrm>
            <a:off x="3269722" y="1642704"/>
            <a:ext cx="4038600" cy="1800000"/>
          </a:xfrm>
          <a:prstGeom prst="ellipse">
            <a:avLst/>
          </a:prstGeom>
          <a:noFill/>
          <a:ln w="34925">
            <a:solidFill>
              <a:schemeClr val="tx1"/>
            </a:solidFill>
            <a:round/>
            <a:headEnd/>
            <a:tailEnd/>
          </a:ln>
          <a:effectLst/>
        </p:spPr>
        <p:txBody>
          <a:bodyPr anchor="ctr">
            <a:prstTxWarp prst="textNoShape">
              <a:avLst/>
            </a:prstTxWarp>
            <a:spAutoFit/>
          </a:bodyPr>
          <a:lstStyle/>
          <a:p>
            <a:endParaRPr lang="en-GB"/>
          </a:p>
        </p:txBody>
      </p:sp>
      <p:sp>
        <p:nvSpPr>
          <p:cNvPr id="415751" name="Text Box 7"/>
          <p:cNvSpPr txBox="1">
            <a:spLocks noChangeArrowheads="1"/>
          </p:cNvSpPr>
          <p:nvPr/>
        </p:nvSpPr>
        <p:spPr bwMode="auto">
          <a:xfrm>
            <a:off x="4519098" y="5141453"/>
            <a:ext cx="1681921" cy="461665"/>
          </a:xfrm>
          <a:prstGeom prst="rect">
            <a:avLst/>
          </a:prstGeom>
          <a:noFill/>
          <a:ln w="28575">
            <a:noFill/>
            <a:miter lim="800000"/>
            <a:headEnd/>
            <a:tailEnd/>
          </a:ln>
          <a:effectLst/>
        </p:spPr>
        <p:txBody>
          <a:bodyPr wrap="none" anchor="ctr">
            <a:prstTxWarp prst="textNoShape">
              <a:avLst/>
            </a:prstTxWarp>
            <a:spAutoFit/>
          </a:bodyPr>
          <a:lstStyle/>
          <a:p>
            <a:pPr>
              <a:spcBef>
                <a:spcPct val="50000"/>
              </a:spcBef>
            </a:pPr>
            <a:r>
              <a:rPr lang="en-US" sz="2400">
                <a:latin typeface="Verdana"/>
                <a:ea typeface="Arial" charset="0"/>
                <a:cs typeface="Verdana"/>
              </a:rPr>
              <a:t>Small ISP</a:t>
            </a:r>
            <a:endParaRPr lang="en-US" sz="2400" b="0">
              <a:latin typeface="Verdana"/>
              <a:ea typeface="Arial" charset="0"/>
              <a:cs typeface="Verdana"/>
            </a:endParaRPr>
          </a:p>
        </p:txBody>
      </p:sp>
      <p:sp>
        <p:nvSpPr>
          <p:cNvPr id="415752" name="Text Box 8"/>
          <p:cNvSpPr txBox="1">
            <a:spLocks noChangeArrowheads="1"/>
          </p:cNvSpPr>
          <p:nvPr/>
        </p:nvSpPr>
        <p:spPr bwMode="auto">
          <a:xfrm>
            <a:off x="5975213" y="3943430"/>
            <a:ext cx="2308225" cy="1200328"/>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400" b="0" dirty="0">
                <a:latin typeface="Verdana"/>
                <a:ea typeface="Arial" charset="0"/>
                <a:cs typeface="Verdana"/>
              </a:rPr>
              <a:t>Static default route to provider</a:t>
            </a:r>
          </a:p>
        </p:txBody>
      </p:sp>
      <p:sp>
        <p:nvSpPr>
          <p:cNvPr id="415753" name="Line 9"/>
          <p:cNvSpPr>
            <a:spLocks noChangeShapeType="1"/>
          </p:cNvSpPr>
          <p:nvPr/>
        </p:nvSpPr>
        <p:spPr bwMode="auto">
          <a:xfrm flipV="1">
            <a:off x="5975213" y="4132431"/>
            <a:ext cx="0" cy="80010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sp>
        <p:nvSpPr>
          <p:cNvPr id="415754" name="Line 10"/>
          <p:cNvSpPr>
            <a:spLocks noChangeShapeType="1"/>
          </p:cNvSpPr>
          <p:nvPr/>
        </p:nvSpPr>
        <p:spPr bwMode="auto">
          <a:xfrm>
            <a:off x="4600060" y="3429183"/>
            <a:ext cx="0" cy="72390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sp>
        <p:nvSpPr>
          <p:cNvPr id="415755" name="Text Box 11"/>
          <p:cNvSpPr txBox="1">
            <a:spLocks noChangeArrowheads="1"/>
          </p:cNvSpPr>
          <p:nvPr/>
        </p:nvSpPr>
        <p:spPr bwMode="auto">
          <a:xfrm>
            <a:off x="2161661" y="3238078"/>
            <a:ext cx="2438400" cy="1569660"/>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400" b="0" dirty="0">
                <a:latin typeface="Verdana"/>
                <a:ea typeface="Arial" charset="0"/>
                <a:cs typeface="Verdana"/>
              </a:rPr>
              <a:t>Static routes or IGP routes  to small customers</a:t>
            </a:r>
          </a:p>
        </p:txBody>
      </p:sp>
      <p:sp>
        <p:nvSpPr>
          <p:cNvPr id="415756" name="Text Box 12"/>
          <p:cNvSpPr txBox="1">
            <a:spLocks noChangeArrowheads="1"/>
          </p:cNvSpPr>
          <p:nvPr/>
        </p:nvSpPr>
        <p:spPr bwMode="auto">
          <a:xfrm>
            <a:off x="4357172" y="5632388"/>
            <a:ext cx="1927225" cy="738664"/>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100" b="0" i="1" dirty="0">
                <a:latin typeface="Verdana"/>
                <a:ea typeface="Arial" charset="0"/>
                <a:cs typeface="Verdana"/>
              </a:rPr>
              <a:t>Static or IGP routes inside</a:t>
            </a:r>
          </a:p>
        </p:txBody>
      </p:sp>
      <p:sp>
        <p:nvSpPr>
          <p:cNvPr id="415757" name="Text Box 13"/>
          <p:cNvSpPr txBox="1">
            <a:spLocks noChangeArrowheads="1"/>
          </p:cNvSpPr>
          <p:nvPr/>
        </p:nvSpPr>
        <p:spPr bwMode="auto">
          <a:xfrm>
            <a:off x="4022633" y="2672947"/>
            <a:ext cx="2590800" cy="415498"/>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100" b="0" i="1" dirty="0">
                <a:latin typeface="Verdana"/>
                <a:ea typeface="Arial" charset="0"/>
                <a:cs typeface="Verdana"/>
              </a:rPr>
              <a:t>IGP routes inside</a:t>
            </a:r>
          </a:p>
        </p:txBody>
      </p:sp>
      <p:sp>
        <p:nvSpPr>
          <p:cNvPr id="415758" name="Text Box 14"/>
          <p:cNvSpPr txBox="1">
            <a:spLocks noChangeArrowheads="1"/>
          </p:cNvSpPr>
          <p:nvPr/>
        </p:nvSpPr>
        <p:spPr bwMode="auto">
          <a:xfrm>
            <a:off x="547172" y="1833658"/>
            <a:ext cx="1981200" cy="1200328"/>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400" b="0">
                <a:latin typeface="Verdana"/>
                <a:ea typeface="Arial" charset="0"/>
                <a:cs typeface="Verdana"/>
              </a:rPr>
              <a:t>BGP to other large ISPs</a:t>
            </a:r>
          </a:p>
        </p:txBody>
      </p:sp>
      <p:sp>
        <p:nvSpPr>
          <p:cNvPr id="415759" name="Line 15"/>
          <p:cNvSpPr>
            <a:spLocks noChangeShapeType="1"/>
          </p:cNvSpPr>
          <p:nvPr/>
        </p:nvSpPr>
        <p:spPr bwMode="auto">
          <a:xfrm flipV="1">
            <a:off x="2375972" y="2479858"/>
            <a:ext cx="685800" cy="0"/>
          </a:xfrm>
          <a:prstGeom prst="line">
            <a:avLst/>
          </a:prstGeom>
          <a:noFill/>
          <a:ln w="28575">
            <a:solidFill>
              <a:schemeClr val="tx1"/>
            </a:solidFill>
            <a:round/>
            <a:headEnd type="triangle" w="med" len="med"/>
            <a:tailEnd type="triangle" w="med" len="med"/>
          </a:ln>
          <a:effectLst/>
        </p:spPr>
        <p:txBody>
          <a:bodyPr anchor="ctr">
            <a:prstTxWarp prst="textNoShape">
              <a:avLst/>
            </a:prstTxWarp>
            <a:spAutoFit/>
          </a:bodyPr>
          <a:lstStyle/>
          <a:p>
            <a:endParaRPr lang="en-GB">
              <a:latin typeface="Verdana"/>
              <a:cs typeface="Verdana"/>
            </a:endParaRPr>
          </a:p>
        </p:txBody>
      </p:sp>
      <p:sp>
        <p:nvSpPr>
          <p:cNvPr id="415760" name="Oval 16"/>
          <p:cNvSpPr>
            <a:spLocks noChangeArrowheads="1"/>
          </p:cNvSpPr>
          <p:nvPr/>
        </p:nvSpPr>
        <p:spPr bwMode="auto">
          <a:xfrm>
            <a:off x="3595173" y="5052408"/>
            <a:ext cx="3429000" cy="1440000"/>
          </a:xfrm>
          <a:prstGeom prst="ellipse">
            <a:avLst/>
          </a:prstGeom>
          <a:noFill/>
          <a:ln w="34925">
            <a:solidFill>
              <a:schemeClr val="tx1"/>
            </a:solidFill>
            <a:round/>
            <a:headEnd/>
            <a:tailEnd/>
          </a:ln>
          <a:effectLst/>
        </p:spPr>
        <p:txBody>
          <a:bodyPr anchor="ctr">
            <a:prstTxWarp prst="textNoShape">
              <a:avLst/>
            </a:prstTxWarp>
            <a:spAutoFit/>
          </a:bodyPr>
          <a:lstStyle/>
          <a:p>
            <a:endParaRPr lang="en-GB"/>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6772" name="Rectangle 4"/>
          <p:cNvSpPr>
            <a:spLocks noGrp="1" noChangeArrowheads="1"/>
          </p:cNvSpPr>
          <p:nvPr>
            <p:ph type="title"/>
          </p:nvPr>
        </p:nvSpPr>
        <p:spPr/>
        <p:txBody>
          <a:bodyPr/>
          <a:lstStyle/>
          <a:p>
            <a:r>
              <a:rPr lang="en-GB" dirty="0" smtClean="0"/>
              <a:t>What happens with other ISPs in the same region/country</a:t>
            </a:r>
            <a:endParaRPr lang="en-US" dirty="0"/>
          </a:p>
        </p:txBody>
      </p:sp>
      <p:sp>
        <p:nvSpPr>
          <p:cNvPr id="416773" name="Rectangle 5"/>
          <p:cNvSpPr>
            <a:spLocks noGrp="1" noChangeArrowheads="1"/>
          </p:cNvSpPr>
          <p:nvPr>
            <p:ph type="body" idx="1"/>
          </p:nvPr>
        </p:nvSpPr>
        <p:spPr/>
        <p:txBody>
          <a:bodyPr/>
          <a:lstStyle/>
          <a:p>
            <a:r>
              <a:rPr lang="en-US" smtClean="0"/>
              <a:t>Similar setup</a:t>
            </a:r>
          </a:p>
          <a:p>
            <a:r>
              <a:rPr lang="en-US" smtClean="0"/>
              <a:t>Traffic between you and them goes over</a:t>
            </a:r>
          </a:p>
          <a:p>
            <a:pPr lvl="1"/>
            <a:r>
              <a:rPr lang="en-US" smtClean="0"/>
              <a:t>Your expensive line</a:t>
            </a:r>
          </a:p>
          <a:p>
            <a:pPr lvl="1"/>
            <a:r>
              <a:rPr lang="en-US" smtClean="0"/>
              <a:t>Their expensive line</a:t>
            </a:r>
          </a:p>
          <a:p>
            <a:r>
              <a:rPr lang="en-US" smtClean="0"/>
              <a:t>Traffic can be significant</a:t>
            </a:r>
          </a:p>
          <a:p>
            <a:pPr lvl="1"/>
            <a:r>
              <a:rPr lang="en-US" smtClean="0"/>
              <a:t>Your customers want to talk to their customers</a:t>
            </a:r>
          </a:p>
          <a:p>
            <a:pPr lvl="1"/>
            <a:r>
              <a:rPr lang="en-US" smtClean="0"/>
              <a:t>Same language/culture</a:t>
            </a:r>
          </a:p>
          <a:p>
            <a:pPr lvl="1"/>
            <a:r>
              <a:rPr lang="en-US" smtClean="0"/>
              <a:t>Local email, discussion lists, web sites</a:t>
            </a:r>
            <a:endParaRPr lang="en-US"/>
          </a:p>
        </p:txBody>
      </p:sp>
    </p:spTree>
  </p:cSld>
  <p:clrMapOvr>
    <a:masterClrMapping/>
  </p:clrMapOvr>
  <p:transition spd="slow"/>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GB" smtClean="0"/>
              <a:t>Keeping Local Traffic Local</a:t>
            </a:r>
            <a:endParaRPr lang="en-US"/>
          </a:p>
        </p:txBody>
      </p:sp>
      <p:sp>
        <p:nvSpPr>
          <p:cNvPr id="447491" name="Oval 3"/>
          <p:cNvSpPr>
            <a:spLocks noChangeArrowheads="1"/>
          </p:cNvSpPr>
          <p:nvPr/>
        </p:nvSpPr>
        <p:spPr bwMode="auto">
          <a:xfrm>
            <a:off x="1838441" y="4962781"/>
            <a:ext cx="2819400" cy="1182258"/>
          </a:xfrm>
          <a:prstGeom prst="ellipse">
            <a:avLst/>
          </a:prstGeom>
          <a:noFill/>
          <a:ln w="9525">
            <a:solidFill>
              <a:schemeClr val="tx1"/>
            </a:solidFill>
            <a:round/>
            <a:headEnd/>
            <a:tailEnd/>
          </a:ln>
          <a:effectLst/>
        </p:spPr>
        <p:txBody>
          <a:bodyPr wrap="square" anchor="ctr">
            <a:prstTxWarp prst="textNoShape">
              <a:avLst/>
            </a:prstTxWarp>
            <a:spAutoFit/>
          </a:bodyPr>
          <a:lstStyle/>
          <a:p>
            <a:endParaRPr lang="en-GB"/>
          </a:p>
        </p:txBody>
      </p:sp>
      <p:sp>
        <p:nvSpPr>
          <p:cNvPr id="447492" name="Text Box 4"/>
          <p:cNvSpPr txBox="1">
            <a:spLocks noChangeArrowheads="1"/>
          </p:cNvSpPr>
          <p:nvPr/>
        </p:nvSpPr>
        <p:spPr bwMode="auto">
          <a:xfrm>
            <a:off x="3591040" y="2843276"/>
            <a:ext cx="2271713" cy="457200"/>
          </a:xfrm>
          <a:prstGeom prst="rect">
            <a:avLst/>
          </a:prstGeom>
          <a:noFill/>
          <a:ln w="9525">
            <a:noFill/>
            <a:miter lim="800000"/>
            <a:headEnd/>
            <a:tailEnd/>
          </a:ln>
          <a:effectLst/>
        </p:spPr>
        <p:txBody>
          <a:bodyPr>
            <a:prstTxWarp prst="textNoShape">
              <a:avLst/>
            </a:prstTxWarp>
            <a:spAutoFit/>
          </a:bodyPr>
          <a:lstStyle/>
          <a:p>
            <a:pPr algn="l"/>
            <a:r>
              <a:rPr lang="en-US" sz="2400" b="0">
                <a:latin typeface="Tahoma" charset="0"/>
              </a:rPr>
              <a:t>Upstream ISP</a:t>
            </a:r>
          </a:p>
        </p:txBody>
      </p:sp>
      <p:sp>
        <p:nvSpPr>
          <p:cNvPr id="447493" name="Oval 5"/>
          <p:cNvSpPr>
            <a:spLocks noChangeArrowheads="1"/>
          </p:cNvSpPr>
          <p:nvPr/>
        </p:nvSpPr>
        <p:spPr bwMode="auto">
          <a:xfrm>
            <a:off x="2524240" y="2205899"/>
            <a:ext cx="4038600" cy="1492019"/>
          </a:xfrm>
          <a:prstGeom prst="ellipse">
            <a:avLst/>
          </a:prstGeom>
          <a:noFill/>
          <a:ln w="34925">
            <a:solidFill>
              <a:schemeClr val="tx1"/>
            </a:solidFill>
            <a:round/>
            <a:headEnd/>
            <a:tailEnd/>
          </a:ln>
          <a:effectLst/>
        </p:spPr>
        <p:txBody>
          <a:bodyPr wrap="square" anchor="ctr">
            <a:prstTxWarp prst="textNoShape">
              <a:avLst/>
            </a:prstTxWarp>
            <a:spAutoFit/>
          </a:bodyPr>
          <a:lstStyle/>
          <a:p>
            <a:endParaRPr lang="en-GB"/>
          </a:p>
        </p:txBody>
      </p:sp>
      <p:sp>
        <p:nvSpPr>
          <p:cNvPr id="447494" name="Text Box 6"/>
          <p:cNvSpPr txBox="1">
            <a:spLocks noChangeArrowheads="1"/>
          </p:cNvSpPr>
          <p:nvPr/>
        </p:nvSpPr>
        <p:spPr bwMode="auto">
          <a:xfrm>
            <a:off x="2524241" y="4999530"/>
            <a:ext cx="1411288" cy="830997"/>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400" b="0">
                <a:latin typeface="Tahoma" charset="0"/>
              </a:rPr>
              <a:t>Small ISP</a:t>
            </a:r>
          </a:p>
        </p:txBody>
      </p:sp>
      <p:sp>
        <p:nvSpPr>
          <p:cNvPr id="447495" name="Oval 7"/>
          <p:cNvSpPr>
            <a:spLocks noChangeArrowheads="1"/>
          </p:cNvSpPr>
          <p:nvPr/>
        </p:nvSpPr>
        <p:spPr bwMode="auto">
          <a:xfrm>
            <a:off x="5140441" y="4962781"/>
            <a:ext cx="2819400" cy="1182258"/>
          </a:xfrm>
          <a:prstGeom prst="ellipse">
            <a:avLst/>
          </a:prstGeom>
          <a:noFill/>
          <a:ln w="9525">
            <a:solidFill>
              <a:schemeClr val="tx1"/>
            </a:solidFill>
            <a:round/>
            <a:headEnd/>
            <a:tailEnd/>
          </a:ln>
          <a:effectLst/>
        </p:spPr>
        <p:txBody>
          <a:bodyPr wrap="square" anchor="ctr">
            <a:prstTxWarp prst="textNoShape">
              <a:avLst/>
            </a:prstTxWarp>
            <a:spAutoFit/>
          </a:bodyPr>
          <a:lstStyle/>
          <a:p>
            <a:endParaRPr lang="en-GB"/>
          </a:p>
        </p:txBody>
      </p:sp>
      <p:sp>
        <p:nvSpPr>
          <p:cNvPr id="447496" name="Text Box 8"/>
          <p:cNvSpPr txBox="1">
            <a:spLocks noChangeArrowheads="1"/>
          </p:cNvSpPr>
          <p:nvPr/>
        </p:nvSpPr>
        <p:spPr bwMode="auto">
          <a:xfrm>
            <a:off x="5862753" y="4999530"/>
            <a:ext cx="1411287" cy="830997"/>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400" b="0">
                <a:latin typeface="Tahoma" charset="0"/>
              </a:rPr>
              <a:t>Small ISP</a:t>
            </a:r>
          </a:p>
        </p:txBody>
      </p:sp>
      <p:sp>
        <p:nvSpPr>
          <p:cNvPr id="447497" name="Line 9"/>
          <p:cNvSpPr>
            <a:spLocks noChangeShapeType="1"/>
          </p:cNvSpPr>
          <p:nvPr/>
        </p:nvSpPr>
        <p:spPr bwMode="auto">
          <a:xfrm flipH="1" flipV="1">
            <a:off x="5315065" y="3792603"/>
            <a:ext cx="547688" cy="1203325"/>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GB"/>
          </a:p>
        </p:txBody>
      </p:sp>
      <p:sp>
        <p:nvSpPr>
          <p:cNvPr id="447498" name="Line 10"/>
          <p:cNvSpPr>
            <a:spLocks noChangeShapeType="1"/>
          </p:cNvSpPr>
          <p:nvPr/>
        </p:nvSpPr>
        <p:spPr bwMode="auto">
          <a:xfrm flipV="1">
            <a:off x="3591041" y="3792603"/>
            <a:ext cx="546100" cy="1203325"/>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GB"/>
          </a:p>
        </p:txBody>
      </p:sp>
      <p:sp>
        <p:nvSpPr>
          <p:cNvPr id="447499" name="Oval 11"/>
          <p:cNvSpPr>
            <a:spLocks noChangeArrowheads="1"/>
          </p:cNvSpPr>
          <p:nvPr/>
        </p:nvSpPr>
        <p:spPr bwMode="auto">
          <a:xfrm>
            <a:off x="924040" y="4627205"/>
            <a:ext cx="7620000" cy="1977314"/>
          </a:xfrm>
          <a:prstGeom prst="ellipse">
            <a:avLst/>
          </a:prstGeom>
          <a:noFill/>
          <a:ln w="28575">
            <a:solidFill>
              <a:schemeClr val="tx1"/>
            </a:solidFill>
            <a:prstDash val="dashDot"/>
            <a:round/>
            <a:headEnd/>
            <a:tailEnd/>
          </a:ln>
          <a:effectLst/>
        </p:spPr>
        <p:txBody>
          <a:bodyPr wrap="square" anchor="ctr">
            <a:prstTxWarp prst="textNoShape">
              <a:avLst/>
            </a:prstTxWarp>
            <a:spAutoFit/>
          </a:bodyPr>
          <a:lstStyle/>
          <a:p>
            <a:endParaRPr lang="en-GB"/>
          </a:p>
        </p:txBody>
      </p:sp>
      <p:sp>
        <p:nvSpPr>
          <p:cNvPr id="447500" name="Text Box 12"/>
          <p:cNvSpPr txBox="1">
            <a:spLocks noChangeArrowheads="1"/>
          </p:cNvSpPr>
          <p:nvPr/>
        </p:nvSpPr>
        <p:spPr bwMode="auto">
          <a:xfrm>
            <a:off x="4353041" y="6062726"/>
            <a:ext cx="962025" cy="457200"/>
          </a:xfrm>
          <a:prstGeom prst="rect">
            <a:avLst/>
          </a:prstGeom>
          <a:noFill/>
          <a:ln w="28575">
            <a:noFill/>
            <a:miter lim="800000"/>
            <a:headEnd/>
            <a:tailEnd/>
          </a:ln>
          <a:effectLst/>
        </p:spPr>
        <p:txBody>
          <a:bodyPr anchor="ctr">
            <a:prstTxWarp prst="textNoShape">
              <a:avLst/>
            </a:prstTxWarp>
            <a:spAutoFit/>
          </a:bodyPr>
          <a:lstStyle/>
          <a:p>
            <a:pPr algn="ctr"/>
            <a:r>
              <a:rPr lang="en-US" sz="2400" b="0" dirty="0" smtClean="0">
                <a:latin typeface="Tahoma" charset="0"/>
              </a:rPr>
              <a:t>UK</a:t>
            </a:r>
            <a:endParaRPr lang="en-US" sz="2400" b="0" dirty="0">
              <a:latin typeface="Tahoma" charset="0"/>
            </a:endParaRPr>
          </a:p>
        </p:txBody>
      </p:sp>
      <p:sp>
        <p:nvSpPr>
          <p:cNvPr id="447501" name="Oval 13"/>
          <p:cNvSpPr>
            <a:spLocks noChangeArrowheads="1"/>
          </p:cNvSpPr>
          <p:nvPr/>
        </p:nvSpPr>
        <p:spPr bwMode="auto">
          <a:xfrm>
            <a:off x="1838441" y="1849674"/>
            <a:ext cx="5435600" cy="2245774"/>
          </a:xfrm>
          <a:prstGeom prst="ellipse">
            <a:avLst/>
          </a:prstGeom>
          <a:noFill/>
          <a:ln w="28575" cap="rnd">
            <a:solidFill>
              <a:schemeClr val="tx1"/>
            </a:solidFill>
            <a:prstDash val="sysDot"/>
            <a:round/>
            <a:headEnd/>
            <a:tailEnd/>
          </a:ln>
          <a:effectLst/>
        </p:spPr>
        <p:txBody>
          <a:bodyPr wrap="square" anchor="ctr">
            <a:prstTxWarp prst="textNoShape">
              <a:avLst/>
            </a:prstTxWarp>
            <a:spAutoFit/>
          </a:bodyPr>
          <a:lstStyle/>
          <a:p>
            <a:endParaRPr lang="en-GB"/>
          </a:p>
        </p:txBody>
      </p:sp>
      <p:sp>
        <p:nvSpPr>
          <p:cNvPr id="447502" name="Line 14"/>
          <p:cNvSpPr>
            <a:spLocks noChangeShapeType="1"/>
          </p:cNvSpPr>
          <p:nvPr/>
        </p:nvSpPr>
        <p:spPr bwMode="auto">
          <a:xfrm>
            <a:off x="4353040" y="5600766"/>
            <a:ext cx="1123950" cy="1587"/>
          </a:xfrm>
          <a:prstGeom prst="line">
            <a:avLst/>
          </a:prstGeom>
          <a:noFill/>
          <a:ln w="57150">
            <a:solidFill>
              <a:schemeClr val="tx1"/>
            </a:solidFill>
            <a:round/>
            <a:headEnd type="triangle" w="med" len="med"/>
            <a:tailEnd type="triangle" w="med" len="med"/>
          </a:ln>
          <a:effectLst/>
        </p:spPr>
        <p:txBody>
          <a:bodyPr anchor="ctr">
            <a:prstTxWarp prst="textNoShape">
              <a:avLst/>
            </a:prstTxWarp>
            <a:spAutoFit/>
          </a:bodyPr>
          <a:lstStyle/>
          <a:p>
            <a:endParaRPr lang="en-GB"/>
          </a:p>
        </p:txBody>
      </p:sp>
      <p:sp>
        <p:nvSpPr>
          <p:cNvPr id="447503" name="Text Box 15"/>
          <p:cNvSpPr txBox="1">
            <a:spLocks noChangeArrowheads="1"/>
          </p:cNvSpPr>
          <p:nvPr/>
        </p:nvSpPr>
        <p:spPr bwMode="auto">
          <a:xfrm>
            <a:off x="7258553" y="1714475"/>
            <a:ext cx="1401913" cy="1200328"/>
          </a:xfrm>
          <a:prstGeom prst="rect">
            <a:avLst/>
          </a:prstGeom>
          <a:noFill/>
          <a:ln w="28575">
            <a:noFill/>
            <a:miter lim="800000"/>
            <a:headEnd/>
            <a:tailEnd/>
          </a:ln>
          <a:effectLst/>
        </p:spPr>
        <p:txBody>
          <a:bodyPr wrap="square" anchor="ctr">
            <a:prstTxWarp prst="textNoShape">
              <a:avLst/>
            </a:prstTxWarp>
            <a:spAutoFit/>
          </a:bodyPr>
          <a:lstStyle/>
          <a:p>
            <a:pPr>
              <a:spcBef>
                <a:spcPct val="50000"/>
              </a:spcBef>
            </a:pPr>
            <a:r>
              <a:rPr lang="en-US" sz="2400" b="0" dirty="0" smtClean="0">
                <a:latin typeface="Tahoma" charset="0"/>
              </a:rPr>
              <a:t>Mainland Europe </a:t>
            </a:r>
            <a:r>
              <a:rPr lang="en-US" sz="2400" b="0" dirty="0">
                <a:latin typeface="Tahoma" charset="0"/>
              </a:rPr>
              <a:t>or USA</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7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502" grpId="0" animBg="1"/>
    </p:bld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US" smtClean="0"/>
              <a:t>Consider a larger ISP with multiple upstreams</a:t>
            </a:r>
            <a:endParaRPr lang="en-US"/>
          </a:p>
        </p:txBody>
      </p:sp>
      <p:sp>
        <p:nvSpPr>
          <p:cNvPr id="366595" name="Rectangle 3"/>
          <p:cNvSpPr>
            <a:spLocks noGrp="1" noChangeArrowheads="1"/>
          </p:cNvSpPr>
          <p:nvPr>
            <p:ph type="body" idx="1"/>
          </p:nvPr>
        </p:nvSpPr>
        <p:spPr/>
        <p:txBody>
          <a:bodyPr/>
          <a:lstStyle/>
          <a:p>
            <a:r>
              <a:rPr lang="en-US" smtClean="0"/>
              <a:t>Large ISP multi-homes to two or more upstream providers</a:t>
            </a:r>
          </a:p>
          <a:p>
            <a:pPr lvl="1"/>
            <a:r>
              <a:rPr lang="en-US" smtClean="0"/>
              <a:t>multiple connections</a:t>
            </a:r>
          </a:p>
          <a:p>
            <a:pPr lvl="1"/>
            <a:r>
              <a:rPr lang="en-US" smtClean="0"/>
              <a:t>to achieve:</a:t>
            </a:r>
          </a:p>
          <a:p>
            <a:pPr lvl="2"/>
            <a:r>
              <a:rPr lang="en-US" smtClean="0"/>
              <a:t>redundancy</a:t>
            </a:r>
          </a:p>
          <a:p>
            <a:pPr lvl="2"/>
            <a:r>
              <a:rPr lang="en-US" smtClean="0"/>
              <a:t>connection diversity</a:t>
            </a:r>
          </a:p>
          <a:p>
            <a:pPr lvl="2"/>
            <a:r>
              <a:rPr lang="en-US" smtClean="0"/>
              <a:t>increased speeds</a:t>
            </a:r>
          </a:p>
          <a:p>
            <a:pPr lvl="1"/>
            <a:r>
              <a:rPr lang="en-US" smtClean="0"/>
              <a:t>Use BGP to choose a different upstream for different destination addresses</a:t>
            </a:r>
            <a:endParaRPr lang="en-US"/>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r>
              <a:rPr lang="en-US" smtClean="0"/>
              <a:t>A Large ISP with more than one upstream provider</a:t>
            </a:r>
            <a:endParaRPr lang="en-US"/>
          </a:p>
        </p:txBody>
      </p:sp>
      <p:sp>
        <p:nvSpPr>
          <p:cNvPr id="367619" name="Oval 3"/>
          <p:cNvSpPr>
            <a:spLocks noChangeArrowheads="1"/>
          </p:cNvSpPr>
          <p:nvPr/>
        </p:nvSpPr>
        <p:spPr bwMode="auto">
          <a:xfrm>
            <a:off x="1746251" y="2121869"/>
            <a:ext cx="2819400" cy="1213234"/>
          </a:xfrm>
          <a:prstGeom prst="ellipse">
            <a:avLst/>
          </a:prstGeom>
          <a:noFill/>
          <a:ln w="28575">
            <a:solidFill>
              <a:schemeClr val="tx1"/>
            </a:solidFill>
            <a:round/>
            <a:headEnd/>
            <a:tailEnd/>
          </a:ln>
          <a:effectLst/>
        </p:spPr>
        <p:txBody>
          <a:bodyPr wrap="square" anchor="ctr">
            <a:prstTxWarp prst="textNoShape">
              <a:avLst/>
            </a:prstTxWarp>
            <a:spAutoFit/>
          </a:bodyPr>
          <a:lstStyle/>
          <a:p>
            <a:endParaRPr lang="en-GB"/>
          </a:p>
        </p:txBody>
      </p:sp>
      <p:sp>
        <p:nvSpPr>
          <p:cNvPr id="367620" name="Oval 4"/>
          <p:cNvSpPr>
            <a:spLocks noChangeArrowheads="1"/>
          </p:cNvSpPr>
          <p:nvPr/>
        </p:nvSpPr>
        <p:spPr bwMode="auto">
          <a:xfrm>
            <a:off x="2911475" y="4527687"/>
            <a:ext cx="4038600" cy="1461044"/>
          </a:xfrm>
          <a:prstGeom prst="ellipse">
            <a:avLst/>
          </a:prstGeom>
          <a:noFill/>
          <a:ln w="34925">
            <a:solidFill>
              <a:schemeClr val="tx1"/>
            </a:solidFill>
            <a:round/>
            <a:headEnd/>
            <a:tailEnd/>
          </a:ln>
          <a:effectLst/>
        </p:spPr>
        <p:txBody>
          <a:bodyPr wrap="square" anchor="ctr">
            <a:prstTxWarp prst="textNoShape">
              <a:avLst/>
            </a:prstTxWarp>
            <a:spAutoFit/>
          </a:bodyPr>
          <a:lstStyle/>
          <a:p>
            <a:endParaRPr lang="en-GB"/>
          </a:p>
        </p:txBody>
      </p:sp>
      <p:sp>
        <p:nvSpPr>
          <p:cNvPr id="367621" name="Text Box 5"/>
          <p:cNvSpPr txBox="1">
            <a:spLocks noChangeArrowheads="1"/>
          </p:cNvSpPr>
          <p:nvPr/>
        </p:nvSpPr>
        <p:spPr bwMode="auto">
          <a:xfrm>
            <a:off x="2392364" y="2206082"/>
            <a:ext cx="1666875" cy="769441"/>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200" b="0">
                <a:latin typeface="Verdana"/>
                <a:ea typeface="Arial" charset="0"/>
                <a:cs typeface="Verdana"/>
              </a:rPr>
              <a:t>Upstream ISP</a:t>
            </a:r>
          </a:p>
        </p:txBody>
      </p:sp>
      <p:sp>
        <p:nvSpPr>
          <p:cNvPr id="367622" name="Oval 6"/>
          <p:cNvSpPr>
            <a:spLocks noChangeArrowheads="1"/>
          </p:cNvSpPr>
          <p:nvPr/>
        </p:nvSpPr>
        <p:spPr bwMode="auto">
          <a:xfrm>
            <a:off x="5048251" y="2121869"/>
            <a:ext cx="2819400" cy="1213234"/>
          </a:xfrm>
          <a:prstGeom prst="ellipse">
            <a:avLst/>
          </a:prstGeom>
          <a:noFill/>
          <a:ln w="28575">
            <a:solidFill>
              <a:schemeClr val="tx1"/>
            </a:solidFill>
            <a:round/>
            <a:headEnd/>
            <a:tailEnd/>
          </a:ln>
          <a:effectLst/>
        </p:spPr>
        <p:txBody>
          <a:bodyPr wrap="square" anchor="ctr">
            <a:prstTxWarp prst="textNoShape">
              <a:avLst/>
            </a:prstTxWarp>
            <a:spAutoFit/>
          </a:bodyPr>
          <a:lstStyle/>
          <a:p>
            <a:endParaRPr lang="en-GB"/>
          </a:p>
        </p:txBody>
      </p:sp>
      <p:sp>
        <p:nvSpPr>
          <p:cNvPr id="367623" name="Text Box 7"/>
          <p:cNvSpPr txBox="1">
            <a:spLocks noChangeArrowheads="1"/>
          </p:cNvSpPr>
          <p:nvPr/>
        </p:nvSpPr>
        <p:spPr bwMode="auto">
          <a:xfrm>
            <a:off x="5770563" y="2206082"/>
            <a:ext cx="1714500" cy="769441"/>
          </a:xfrm>
          <a:prstGeom prst="rect">
            <a:avLst/>
          </a:prstGeom>
          <a:noFill/>
          <a:ln w="28575">
            <a:noFill/>
            <a:miter lim="800000"/>
            <a:headEnd/>
            <a:tailEnd/>
          </a:ln>
          <a:effectLst/>
        </p:spPr>
        <p:txBody>
          <a:bodyPr anchor="ctr">
            <a:prstTxWarp prst="textNoShape">
              <a:avLst/>
            </a:prstTxWarp>
            <a:spAutoFit/>
          </a:bodyPr>
          <a:lstStyle/>
          <a:p>
            <a:pPr>
              <a:spcBef>
                <a:spcPct val="50000"/>
              </a:spcBef>
            </a:pPr>
            <a:r>
              <a:rPr lang="en-US" sz="2200" b="0">
                <a:latin typeface="Verdana"/>
                <a:ea typeface="Arial" charset="0"/>
                <a:cs typeface="Verdana"/>
              </a:rPr>
              <a:t>Upstream  ISP</a:t>
            </a:r>
          </a:p>
        </p:txBody>
      </p:sp>
      <p:sp>
        <p:nvSpPr>
          <p:cNvPr id="367625" name="Text Box 9"/>
          <p:cNvSpPr txBox="1">
            <a:spLocks noChangeArrowheads="1"/>
          </p:cNvSpPr>
          <p:nvPr/>
        </p:nvSpPr>
        <p:spPr bwMode="auto">
          <a:xfrm>
            <a:off x="7504113" y="2972153"/>
            <a:ext cx="1449010" cy="713016"/>
          </a:xfrm>
          <a:prstGeom prst="rect">
            <a:avLst/>
          </a:prstGeom>
          <a:noFill/>
          <a:ln w="28575">
            <a:noFill/>
            <a:miter lim="800000"/>
            <a:headEnd/>
            <a:tailEnd/>
          </a:ln>
          <a:effectLst/>
        </p:spPr>
        <p:txBody>
          <a:bodyPr wrap="none" anchor="ctr">
            <a:prstTxWarp prst="textNoShape">
              <a:avLst/>
            </a:prstTxWarp>
            <a:spAutoFit/>
          </a:bodyPr>
          <a:lstStyle/>
          <a:p>
            <a:pPr>
              <a:spcBef>
                <a:spcPct val="50000"/>
              </a:spcBef>
            </a:pPr>
            <a:r>
              <a:rPr lang="en-US" sz="2200" b="0" dirty="0" smtClean="0">
                <a:latin typeface="Verdana"/>
                <a:ea typeface="Arial" charset="0"/>
                <a:cs typeface="Verdana"/>
              </a:rPr>
              <a:t>Mainland</a:t>
            </a:r>
          </a:p>
          <a:p>
            <a:pPr>
              <a:lnSpc>
                <a:spcPct val="80000"/>
              </a:lnSpc>
              <a:spcBef>
                <a:spcPts val="0"/>
              </a:spcBef>
            </a:pPr>
            <a:r>
              <a:rPr lang="en-US" sz="2200" b="0" dirty="0" smtClean="0">
                <a:latin typeface="Verdana"/>
                <a:ea typeface="Arial" charset="0"/>
                <a:cs typeface="Verdana"/>
              </a:rPr>
              <a:t>Europe</a:t>
            </a:r>
            <a:endParaRPr lang="en-US" sz="2200" b="0" dirty="0">
              <a:latin typeface="Verdana"/>
              <a:ea typeface="Arial" charset="0"/>
              <a:cs typeface="Verdana"/>
            </a:endParaRPr>
          </a:p>
        </p:txBody>
      </p:sp>
      <p:sp>
        <p:nvSpPr>
          <p:cNvPr id="367626" name="Line 10"/>
          <p:cNvSpPr>
            <a:spLocks noChangeShapeType="1"/>
          </p:cNvSpPr>
          <p:nvPr/>
        </p:nvSpPr>
        <p:spPr bwMode="auto">
          <a:xfrm flipH="1" flipV="1">
            <a:off x="3505200" y="3357565"/>
            <a:ext cx="609600" cy="1214437"/>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GB"/>
          </a:p>
        </p:txBody>
      </p:sp>
      <p:sp>
        <p:nvSpPr>
          <p:cNvPr id="367627" name="Line 11"/>
          <p:cNvSpPr>
            <a:spLocks noChangeShapeType="1"/>
          </p:cNvSpPr>
          <p:nvPr/>
        </p:nvSpPr>
        <p:spPr bwMode="auto">
          <a:xfrm flipV="1">
            <a:off x="5776913" y="3357565"/>
            <a:ext cx="700087" cy="1214437"/>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en-GB"/>
          </a:p>
        </p:txBody>
      </p:sp>
      <p:sp>
        <p:nvSpPr>
          <p:cNvPr id="367628" name="Text Box 12"/>
          <p:cNvSpPr txBox="1">
            <a:spLocks noChangeArrowheads="1"/>
          </p:cNvSpPr>
          <p:nvPr/>
        </p:nvSpPr>
        <p:spPr bwMode="auto">
          <a:xfrm>
            <a:off x="785814" y="2557922"/>
            <a:ext cx="776888" cy="430887"/>
          </a:xfrm>
          <a:prstGeom prst="rect">
            <a:avLst/>
          </a:prstGeom>
          <a:noFill/>
          <a:ln w="28575">
            <a:noFill/>
            <a:miter lim="800000"/>
            <a:headEnd/>
            <a:tailEnd/>
          </a:ln>
          <a:effectLst/>
        </p:spPr>
        <p:txBody>
          <a:bodyPr wrap="none" anchor="ctr">
            <a:prstTxWarp prst="textNoShape">
              <a:avLst/>
            </a:prstTxWarp>
            <a:spAutoFit/>
          </a:bodyPr>
          <a:lstStyle/>
          <a:p>
            <a:r>
              <a:rPr lang="en-US" sz="2200" b="0">
                <a:latin typeface="Verdana"/>
                <a:ea typeface="Arial" charset="0"/>
                <a:cs typeface="Verdana"/>
              </a:rPr>
              <a:t>USA</a:t>
            </a:r>
          </a:p>
        </p:txBody>
      </p:sp>
      <p:sp>
        <p:nvSpPr>
          <p:cNvPr id="367629" name="Text Box 13"/>
          <p:cNvSpPr txBox="1">
            <a:spLocks noChangeArrowheads="1"/>
          </p:cNvSpPr>
          <p:nvPr/>
        </p:nvSpPr>
        <p:spPr bwMode="auto">
          <a:xfrm>
            <a:off x="4301061" y="5117319"/>
            <a:ext cx="1167570" cy="430887"/>
          </a:xfrm>
          <a:prstGeom prst="rect">
            <a:avLst/>
          </a:prstGeom>
          <a:noFill/>
          <a:ln w="28575">
            <a:noFill/>
            <a:miter lim="800000"/>
            <a:headEnd/>
            <a:tailEnd/>
          </a:ln>
          <a:effectLst/>
        </p:spPr>
        <p:txBody>
          <a:bodyPr wrap="none" anchor="ctr">
            <a:prstTxWarp prst="textNoShape">
              <a:avLst/>
            </a:prstTxWarp>
            <a:spAutoFit/>
          </a:bodyPr>
          <a:lstStyle/>
          <a:p>
            <a:r>
              <a:rPr lang="en-US" sz="2200" b="0" dirty="0" smtClean="0">
                <a:latin typeface="Verdana"/>
                <a:ea typeface="Arial" charset="0"/>
                <a:cs typeface="Verdana"/>
              </a:rPr>
              <a:t>ISP </a:t>
            </a:r>
            <a:r>
              <a:rPr lang="en-US" sz="2200" dirty="0" smtClean="0">
                <a:latin typeface="Verdana"/>
                <a:ea typeface="Arial" charset="0"/>
                <a:cs typeface="Verdana"/>
              </a:rPr>
              <a:t>UK</a:t>
            </a:r>
            <a:endParaRPr lang="en-US" sz="2200" b="0" dirty="0">
              <a:latin typeface="Verdana"/>
              <a:ea typeface="Arial" charset="0"/>
              <a:cs typeface="Verdana"/>
            </a:endParaRPr>
          </a:p>
        </p:txBody>
      </p:sp>
    </p:spTree>
  </p:cSld>
  <p:clrMapOvr>
    <a:masterClrMapping/>
  </p:clrMapOvr>
  <p:transition spd="slow"/>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6468" name="Rectangle 4"/>
          <p:cNvSpPr>
            <a:spLocks noGrp="1" noChangeArrowheads="1"/>
          </p:cNvSpPr>
          <p:nvPr>
            <p:ph type="title"/>
          </p:nvPr>
        </p:nvSpPr>
        <p:spPr/>
        <p:txBody>
          <a:bodyPr/>
          <a:lstStyle/>
          <a:p>
            <a:r>
              <a:rPr lang="en-GB" smtClean="0"/>
              <a:t>Terminology: “Policy”</a:t>
            </a:r>
            <a:endParaRPr lang="en-US"/>
          </a:p>
        </p:txBody>
      </p:sp>
      <p:sp>
        <p:nvSpPr>
          <p:cNvPr id="446469" name="Rectangle 5"/>
          <p:cNvSpPr>
            <a:spLocks noGrp="1" noChangeArrowheads="1"/>
          </p:cNvSpPr>
          <p:nvPr>
            <p:ph type="body" idx="1"/>
          </p:nvPr>
        </p:nvSpPr>
        <p:spPr/>
        <p:txBody>
          <a:bodyPr/>
          <a:lstStyle/>
          <a:p>
            <a:r>
              <a:rPr lang="en-US"/>
              <a:t>Where do you want your traffic to go?</a:t>
            </a:r>
          </a:p>
          <a:p>
            <a:pPr lvl="1"/>
            <a:r>
              <a:rPr lang="en-US"/>
              <a:t>It is difficult to get what you want, but you can try</a:t>
            </a:r>
          </a:p>
          <a:p>
            <a:r>
              <a:rPr lang="en-US"/>
              <a:t>Control of how you accept and send routing updates to </a:t>
            </a:r>
            <a:r>
              <a:rPr lang="en-GB"/>
              <a:t>neighbours</a:t>
            </a:r>
            <a:endParaRPr lang="en-US"/>
          </a:p>
          <a:p>
            <a:pPr lvl="1"/>
            <a:r>
              <a:rPr lang="en-US"/>
              <a:t>Prefer cheaper connections</a:t>
            </a:r>
          </a:p>
          <a:p>
            <a:pPr lvl="1"/>
            <a:r>
              <a:rPr lang="en-US"/>
              <a:t>Prefer connections with better latency</a:t>
            </a:r>
          </a:p>
          <a:p>
            <a:pPr lvl="1"/>
            <a:r>
              <a:rPr lang="en-US"/>
              <a:t>Load-sharing, etc</a:t>
            </a:r>
          </a:p>
        </p:txBody>
      </p:sp>
    </p:spTree>
  </p:cSld>
  <p:clrMapOvr>
    <a:masterClrMapping/>
  </p:clrMapOvr>
  <p:transition spd="slow"/>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GB" smtClean="0"/>
              <a:t>“Policy” (continued)</a:t>
            </a:r>
            <a:endParaRPr lang="en-GB"/>
          </a:p>
        </p:txBody>
      </p:sp>
      <p:sp>
        <p:nvSpPr>
          <p:cNvPr id="454659" name="Rectangle 3"/>
          <p:cNvSpPr>
            <a:spLocks noGrp="1" noChangeArrowheads="1"/>
          </p:cNvSpPr>
          <p:nvPr>
            <p:ph type="body" idx="1"/>
          </p:nvPr>
        </p:nvSpPr>
        <p:spPr/>
        <p:txBody>
          <a:bodyPr/>
          <a:lstStyle/>
          <a:p>
            <a:r>
              <a:rPr lang="en-GB"/>
              <a:t>Implementing policy:</a:t>
            </a:r>
          </a:p>
          <a:p>
            <a:pPr lvl="1"/>
            <a:r>
              <a:rPr lang="en-US"/>
              <a:t>Accepting routes from some ISPs and not others</a:t>
            </a:r>
          </a:p>
          <a:p>
            <a:pPr lvl="1"/>
            <a:r>
              <a:rPr lang="en-US"/>
              <a:t>Sending some routes to some ISPs and not to others</a:t>
            </a:r>
          </a:p>
          <a:p>
            <a:pPr lvl="1"/>
            <a:r>
              <a:rPr lang="en-US"/>
              <a:t>Preferring routes from some ISPs over those from other ISPs</a:t>
            </a:r>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11826" y="5035550"/>
            <a:ext cx="2671763" cy="966788"/>
            <a:chOff x="3203" y="2541"/>
            <a:chExt cx="1496" cy="542"/>
          </a:xfrm>
        </p:grpSpPr>
        <p:sp>
          <p:nvSpPr>
            <p:cNvPr id="43033" name="Freeform 3"/>
            <p:cNvSpPr>
              <a:spLocks/>
            </p:cNvSpPr>
            <p:nvPr/>
          </p:nvSpPr>
          <p:spPr bwMode="auto">
            <a:xfrm>
              <a:off x="3203" y="2664"/>
              <a:ext cx="569" cy="186"/>
            </a:xfrm>
            <a:custGeom>
              <a:avLst/>
              <a:gdLst>
                <a:gd name="T0" fmla="*/ 317 w 569"/>
                <a:gd name="T1" fmla="*/ 0 h 186"/>
                <a:gd name="T2" fmla="*/ 0 w 569"/>
                <a:gd name="T3" fmla="*/ 93 h 186"/>
                <a:gd name="T4" fmla="*/ 192 w 569"/>
                <a:gd name="T5" fmla="*/ 185 h 186"/>
                <a:gd name="T6" fmla="*/ 217 w 569"/>
                <a:gd name="T7" fmla="*/ 146 h 186"/>
                <a:gd name="T8" fmla="*/ 535 w 569"/>
                <a:gd name="T9" fmla="*/ 146 h 186"/>
                <a:gd name="T10" fmla="*/ 568 w 569"/>
                <a:gd name="T11" fmla="*/ 40 h 186"/>
                <a:gd name="T12" fmla="*/ 292 w 569"/>
                <a:gd name="T13" fmla="*/ 40 h 186"/>
                <a:gd name="T14" fmla="*/ 317 w 569"/>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86"/>
                <a:gd name="T26" fmla="*/ 569 w 569"/>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86">
                  <a:moveTo>
                    <a:pt x="317" y="0"/>
                  </a:moveTo>
                  <a:lnTo>
                    <a:pt x="0" y="93"/>
                  </a:lnTo>
                  <a:lnTo>
                    <a:pt x="192" y="185"/>
                  </a:lnTo>
                  <a:lnTo>
                    <a:pt x="217" y="146"/>
                  </a:lnTo>
                  <a:lnTo>
                    <a:pt x="535" y="146"/>
                  </a:lnTo>
                  <a:lnTo>
                    <a:pt x="568" y="40"/>
                  </a:lnTo>
                  <a:lnTo>
                    <a:pt x="292" y="40"/>
                  </a:lnTo>
                  <a:lnTo>
                    <a:pt x="317" y="0"/>
                  </a:lnTo>
                </a:path>
              </a:pathLst>
            </a:custGeom>
            <a:gradFill rotWithShape="0">
              <a:gsLst>
                <a:gs pos="0">
                  <a:srgbClr val="FFFFFF"/>
                </a:gs>
                <a:gs pos="100000">
                  <a:srgbClr val="B2B2B2"/>
                </a:gs>
              </a:gsLst>
              <a:lin ang="5400000" scaled="1"/>
            </a:gradFill>
            <a:ln w="12700" cap="rnd">
              <a:noFill/>
              <a:round/>
              <a:headEnd/>
              <a:tailEnd/>
            </a:ln>
          </p:spPr>
          <p:txBody>
            <a:bodyPr>
              <a:prstTxWarp prst="textNoShape">
                <a:avLst/>
              </a:prstTxWarp>
            </a:bodyPr>
            <a:lstStyle/>
            <a:p>
              <a:endParaRPr lang="en-US"/>
            </a:p>
          </p:txBody>
        </p:sp>
        <p:sp>
          <p:nvSpPr>
            <p:cNvPr id="43034" name="Freeform 4"/>
            <p:cNvSpPr>
              <a:spLocks/>
            </p:cNvSpPr>
            <p:nvPr/>
          </p:nvSpPr>
          <p:spPr bwMode="auto">
            <a:xfrm>
              <a:off x="4132" y="2664"/>
              <a:ext cx="567" cy="186"/>
            </a:xfrm>
            <a:custGeom>
              <a:avLst/>
              <a:gdLst>
                <a:gd name="T0" fmla="*/ 248 w 567"/>
                <a:gd name="T1" fmla="*/ 0 h 186"/>
                <a:gd name="T2" fmla="*/ 566 w 567"/>
                <a:gd name="T3" fmla="*/ 93 h 186"/>
                <a:gd name="T4" fmla="*/ 373 w 567"/>
                <a:gd name="T5" fmla="*/ 185 h 186"/>
                <a:gd name="T6" fmla="*/ 348 w 567"/>
                <a:gd name="T7" fmla="*/ 146 h 186"/>
                <a:gd name="T8" fmla="*/ 34 w 567"/>
                <a:gd name="T9" fmla="*/ 146 h 186"/>
                <a:gd name="T10" fmla="*/ 0 w 567"/>
                <a:gd name="T11" fmla="*/ 40 h 186"/>
                <a:gd name="T12" fmla="*/ 273 w 567"/>
                <a:gd name="T13" fmla="*/ 40 h 186"/>
                <a:gd name="T14" fmla="*/ 248 w 567"/>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86"/>
                <a:gd name="T26" fmla="*/ 567 w 567"/>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86">
                  <a:moveTo>
                    <a:pt x="248" y="0"/>
                  </a:moveTo>
                  <a:lnTo>
                    <a:pt x="566" y="93"/>
                  </a:lnTo>
                  <a:lnTo>
                    <a:pt x="373" y="185"/>
                  </a:lnTo>
                  <a:lnTo>
                    <a:pt x="348" y="146"/>
                  </a:lnTo>
                  <a:lnTo>
                    <a:pt x="34" y="146"/>
                  </a:lnTo>
                  <a:lnTo>
                    <a:pt x="0" y="40"/>
                  </a:lnTo>
                  <a:lnTo>
                    <a:pt x="273" y="40"/>
                  </a:lnTo>
                  <a:lnTo>
                    <a:pt x="248" y="0"/>
                  </a:lnTo>
                </a:path>
              </a:pathLst>
            </a:custGeom>
            <a:gradFill rotWithShape="0">
              <a:gsLst>
                <a:gs pos="0">
                  <a:srgbClr val="FFFFFF"/>
                </a:gs>
                <a:gs pos="100000">
                  <a:srgbClr val="B2B2B2"/>
                </a:gs>
              </a:gsLst>
              <a:lin ang="5400000" scaled="1"/>
            </a:gradFill>
            <a:ln w="12700" cap="rnd">
              <a:noFill/>
              <a:round/>
              <a:headEnd/>
              <a:tailEnd/>
            </a:ln>
          </p:spPr>
          <p:txBody>
            <a:bodyPr>
              <a:prstTxWarp prst="textNoShape">
                <a:avLst/>
              </a:prstTxWarp>
            </a:bodyPr>
            <a:lstStyle/>
            <a:p>
              <a:endParaRPr lang="en-US"/>
            </a:p>
          </p:txBody>
        </p:sp>
        <p:sp>
          <p:nvSpPr>
            <p:cNvPr id="43035" name="Freeform 5"/>
            <p:cNvSpPr>
              <a:spLocks/>
            </p:cNvSpPr>
            <p:nvPr/>
          </p:nvSpPr>
          <p:spPr bwMode="auto">
            <a:xfrm>
              <a:off x="3774" y="2541"/>
              <a:ext cx="351" cy="173"/>
            </a:xfrm>
            <a:custGeom>
              <a:avLst/>
              <a:gdLst>
                <a:gd name="T0" fmla="*/ 172 w 351"/>
                <a:gd name="T1" fmla="*/ 0 h 173"/>
                <a:gd name="T2" fmla="*/ 0 w 351"/>
                <a:gd name="T3" fmla="*/ 55 h 173"/>
                <a:gd name="T4" fmla="*/ 50 w 351"/>
                <a:gd name="T5" fmla="*/ 55 h 173"/>
                <a:gd name="T6" fmla="*/ 16 w 351"/>
                <a:gd name="T7" fmla="*/ 172 h 173"/>
                <a:gd name="T8" fmla="*/ 333 w 351"/>
                <a:gd name="T9" fmla="*/ 172 h 173"/>
                <a:gd name="T10" fmla="*/ 300 w 351"/>
                <a:gd name="T11" fmla="*/ 55 h 173"/>
                <a:gd name="T12" fmla="*/ 350 w 351"/>
                <a:gd name="T13" fmla="*/ 55 h 173"/>
                <a:gd name="T14" fmla="*/ 172 w 351"/>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351"/>
                <a:gd name="T25" fmla="*/ 0 h 173"/>
                <a:gd name="T26" fmla="*/ 351 w 351"/>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1" h="173">
                  <a:moveTo>
                    <a:pt x="172" y="0"/>
                  </a:moveTo>
                  <a:lnTo>
                    <a:pt x="0" y="55"/>
                  </a:lnTo>
                  <a:lnTo>
                    <a:pt x="50" y="55"/>
                  </a:lnTo>
                  <a:lnTo>
                    <a:pt x="16" y="172"/>
                  </a:lnTo>
                  <a:lnTo>
                    <a:pt x="333" y="172"/>
                  </a:lnTo>
                  <a:lnTo>
                    <a:pt x="300" y="55"/>
                  </a:lnTo>
                  <a:lnTo>
                    <a:pt x="350" y="55"/>
                  </a:lnTo>
                  <a:lnTo>
                    <a:pt x="172" y="0"/>
                  </a:lnTo>
                </a:path>
              </a:pathLst>
            </a:custGeom>
            <a:gradFill rotWithShape="0">
              <a:gsLst>
                <a:gs pos="0">
                  <a:srgbClr val="FFFFFF"/>
                </a:gs>
                <a:gs pos="100000">
                  <a:srgbClr val="B2B2B2"/>
                </a:gs>
              </a:gsLst>
              <a:lin ang="5400000" scaled="1"/>
            </a:gradFill>
            <a:ln w="12700" cap="rnd">
              <a:noFill/>
              <a:round/>
              <a:headEnd/>
              <a:tailEnd/>
            </a:ln>
          </p:spPr>
          <p:txBody>
            <a:bodyPr>
              <a:prstTxWarp prst="textNoShape">
                <a:avLst/>
              </a:prstTxWarp>
            </a:bodyPr>
            <a:lstStyle/>
            <a:p>
              <a:endParaRPr lang="en-US"/>
            </a:p>
          </p:txBody>
        </p:sp>
        <p:sp>
          <p:nvSpPr>
            <p:cNvPr id="43036" name="Freeform 6"/>
            <p:cNvSpPr>
              <a:spLocks/>
            </p:cNvSpPr>
            <p:nvPr/>
          </p:nvSpPr>
          <p:spPr bwMode="auto">
            <a:xfrm>
              <a:off x="3673" y="2792"/>
              <a:ext cx="552" cy="291"/>
            </a:xfrm>
            <a:custGeom>
              <a:avLst/>
              <a:gdLst>
                <a:gd name="T0" fmla="*/ 117 w 552"/>
                <a:gd name="T1" fmla="*/ 0 h 291"/>
                <a:gd name="T2" fmla="*/ 434 w 552"/>
                <a:gd name="T3" fmla="*/ 0 h 291"/>
                <a:gd name="T4" fmla="*/ 468 w 552"/>
                <a:gd name="T5" fmla="*/ 158 h 291"/>
                <a:gd name="T6" fmla="*/ 551 w 552"/>
                <a:gd name="T7" fmla="*/ 158 h 291"/>
                <a:gd name="T8" fmla="*/ 275 w 552"/>
                <a:gd name="T9" fmla="*/ 290 h 291"/>
                <a:gd name="T10" fmla="*/ 0 w 552"/>
                <a:gd name="T11" fmla="*/ 158 h 291"/>
                <a:gd name="T12" fmla="*/ 84 w 552"/>
                <a:gd name="T13" fmla="*/ 158 h 291"/>
                <a:gd name="T14" fmla="*/ 117 w 552"/>
                <a:gd name="T15" fmla="*/ 0 h 291"/>
                <a:gd name="T16" fmla="*/ 0 60000 65536"/>
                <a:gd name="T17" fmla="*/ 0 60000 65536"/>
                <a:gd name="T18" fmla="*/ 0 60000 65536"/>
                <a:gd name="T19" fmla="*/ 0 60000 65536"/>
                <a:gd name="T20" fmla="*/ 0 60000 65536"/>
                <a:gd name="T21" fmla="*/ 0 60000 65536"/>
                <a:gd name="T22" fmla="*/ 0 60000 65536"/>
                <a:gd name="T23" fmla="*/ 0 60000 65536"/>
                <a:gd name="T24" fmla="*/ 0 w 552"/>
                <a:gd name="T25" fmla="*/ 0 h 291"/>
                <a:gd name="T26" fmla="*/ 552 w 552"/>
                <a:gd name="T27" fmla="*/ 291 h 2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 h="291">
                  <a:moveTo>
                    <a:pt x="117" y="0"/>
                  </a:moveTo>
                  <a:lnTo>
                    <a:pt x="434" y="0"/>
                  </a:lnTo>
                  <a:lnTo>
                    <a:pt x="468" y="158"/>
                  </a:lnTo>
                  <a:lnTo>
                    <a:pt x="551" y="158"/>
                  </a:lnTo>
                  <a:lnTo>
                    <a:pt x="275" y="290"/>
                  </a:lnTo>
                  <a:lnTo>
                    <a:pt x="0" y="158"/>
                  </a:lnTo>
                  <a:lnTo>
                    <a:pt x="84" y="158"/>
                  </a:lnTo>
                  <a:lnTo>
                    <a:pt x="117" y="0"/>
                  </a:lnTo>
                </a:path>
              </a:pathLst>
            </a:custGeom>
            <a:gradFill rotWithShape="0">
              <a:gsLst>
                <a:gs pos="0">
                  <a:srgbClr val="FFFFFF"/>
                </a:gs>
                <a:gs pos="100000">
                  <a:srgbClr val="B2B2B2"/>
                </a:gs>
              </a:gsLst>
              <a:lin ang="5400000" scaled="1"/>
            </a:gradFill>
            <a:ln w="12700" cap="rnd">
              <a:noFill/>
              <a:round/>
              <a:headEnd/>
              <a:tailEnd/>
            </a:ln>
          </p:spPr>
          <p:txBody>
            <a:bodyPr>
              <a:prstTxWarp prst="textNoShape">
                <a:avLst/>
              </a:prstTxWarp>
            </a:bodyPr>
            <a:lstStyle/>
            <a:p>
              <a:endParaRPr lang="en-US"/>
            </a:p>
          </p:txBody>
        </p:sp>
      </p:grpSp>
      <p:graphicFrame>
        <p:nvGraphicFramePr>
          <p:cNvPr id="43010" name="Object 2">
            <a:hlinkClick r:id="" action="ppaction://ole?verb=0"/>
          </p:cNvPr>
          <p:cNvGraphicFramePr>
            <a:graphicFrameLocks/>
          </p:cNvGraphicFramePr>
          <p:nvPr/>
        </p:nvGraphicFramePr>
        <p:xfrm>
          <a:off x="6227763" y="2205040"/>
          <a:ext cx="1568450" cy="2054225"/>
        </p:xfrm>
        <a:graphic>
          <a:graphicData uri="http://schemas.openxmlformats.org/presentationml/2006/ole">
            <p:oleObj spid="_x0000_s301058" r:id="rId4" imgW="3783013" imgH="4951413" progId="">
              <p:embed/>
            </p:oleObj>
          </a:graphicData>
        </a:graphic>
      </p:graphicFrame>
      <p:sp>
        <p:nvSpPr>
          <p:cNvPr id="43012" name="Freeform 10"/>
          <p:cNvSpPr>
            <a:spLocks/>
          </p:cNvSpPr>
          <p:nvPr/>
        </p:nvSpPr>
        <p:spPr bwMode="auto">
          <a:xfrm>
            <a:off x="6227764" y="5021265"/>
            <a:ext cx="46037" cy="141287"/>
          </a:xfrm>
          <a:custGeom>
            <a:avLst/>
            <a:gdLst>
              <a:gd name="T0" fmla="*/ 25 w 26"/>
              <a:gd name="T1" fmla="*/ 0 h 80"/>
              <a:gd name="T2" fmla="*/ 0 w 26"/>
              <a:gd name="T3" fmla="*/ 40 h 80"/>
              <a:gd name="T4" fmla="*/ 0 w 26"/>
              <a:gd name="T5" fmla="*/ 79 h 80"/>
              <a:gd name="T6" fmla="*/ 25 w 26"/>
              <a:gd name="T7" fmla="*/ 31 h 80"/>
              <a:gd name="T8" fmla="*/ 25 w 26"/>
              <a:gd name="T9" fmla="*/ 0 h 80"/>
              <a:gd name="T10" fmla="*/ 0 60000 65536"/>
              <a:gd name="T11" fmla="*/ 0 60000 65536"/>
              <a:gd name="T12" fmla="*/ 0 60000 65536"/>
              <a:gd name="T13" fmla="*/ 0 60000 65536"/>
              <a:gd name="T14" fmla="*/ 0 60000 65536"/>
              <a:gd name="T15" fmla="*/ 0 w 26"/>
              <a:gd name="T16" fmla="*/ 0 h 80"/>
              <a:gd name="T17" fmla="*/ 26 w 26"/>
              <a:gd name="T18" fmla="*/ 80 h 80"/>
            </a:gdLst>
            <a:ahLst/>
            <a:cxnLst>
              <a:cxn ang="T10">
                <a:pos x="T0" y="T1"/>
              </a:cxn>
              <a:cxn ang="T11">
                <a:pos x="T2" y="T3"/>
              </a:cxn>
              <a:cxn ang="T12">
                <a:pos x="T4" y="T5"/>
              </a:cxn>
              <a:cxn ang="T13">
                <a:pos x="T6" y="T7"/>
              </a:cxn>
              <a:cxn ang="T14">
                <a:pos x="T8" y="T9"/>
              </a:cxn>
            </a:cxnLst>
            <a:rect l="T15" t="T16" r="T17" b="T18"/>
            <a:pathLst>
              <a:path w="26" h="80">
                <a:moveTo>
                  <a:pt x="25" y="0"/>
                </a:moveTo>
                <a:lnTo>
                  <a:pt x="0" y="40"/>
                </a:lnTo>
                <a:lnTo>
                  <a:pt x="0" y="79"/>
                </a:lnTo>
                <a:lnTo>
                  <a:pt x="25" y="31"/>
                </a:lnTo>
                <a:lnTo>
                  <a:pt x="25"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13" name="Freeform 11"/>
          <p:cNvSpPr>
            <a:spLocks/>
          </p:cNvSpPr>
          <p:nvPr/>
        </p:nvSpPr>
        <p:spPr bwMode="auto">
          <a:xfrm>
            <a:off x="5711825" y="5026025"/>
            <a:ext cx="1016000" cy="331788"/>
          </a:xfrm>
          <a:custGeom>
            <a:avLst/>
            <a:gdLst>
              <a:gd name="T0" fmla="*/ 317 w 569"/>
              <a:gd name="T1" fmla="*/ 0 h 186"/>
              <a:gd name="T2" fmla="*/ 0 w 569"/>
              <a:gd name="T3" fmla="*/ 93 h 186"/>
              <a:gd name="T4" fmla="*/ 192 w 569"/>
              <a:gd name="T5" fmla="*/ 185 h 186"/>
              <a:gd name="T6" fmla="*/ 217 w 569"/>
              <a:gd name="T7" fmla="*/ 146 h 186"/>
              <a:gd name="T8" fmla="*/ 535 w 569"/>
              <a:gd name="T9" fmla="*/ 146 h 186"/>
              <a:gd name="T10" fmla="*/ 568 w 569"/>
              <a:gd name="T11" fmla="*/ 40 h 186"/>
              <a:gd name="T12" fmla="*/ 292 w 569"/>
              <a:gd name="T13" fmla="*/ 40 h 186"/>
              <a:gd name="T14" fmla="*/ 317 w 569"/>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569"/>
              <a:gd name="T25" fmla="*/ 0 h 186"/>
              <a:gd name="T26" fmla="*/ 569 w 569"/>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9" h="186">
                <a:moveTo>
                  <a:pt x="317" y="0"/>
                </a:moveTo>
                <a:lnTo>
                  <a:pt x="0" y="93"/>
                </a:lnTo>
                <a:lnTo>
                  <a:pt x="192" y="185"/>
                </a:lnTo>
                <a:lnTo>
                  <a:pt x="217" y="146"/>
                </a:lnTo>
                <a:lnTo>
                  <a:pt x="535" y="146"/>
                </a:lnTo>
                <a:lnTo>
                  <a:pt x="568" y="40"/>
                </a:lnTo>
                <a:lnTo>
                  <a:pt x="292" y="40"/>
                </a:lnTo>
                <a:lnTo>
                  <a:pt x="317" y="0"/>
                </a:lnTo>
              </a:path>
            </a:pathLst>
          </a:custGeom>
          <a:gradFill rotWithShape="0">
            <a:gsLst>
              <a:gs pos="0">
                <a:srgbClr val="3E040E"/>
              </a:gs>
              <a:gs pos="50000">
                <a:srgbClr val="CF0E30"/>
              </a:gs>
              <a:gs pos="100000">
                <a:srgbClr val="3E040E"/>
              </a:gs>
            </a:gsLst>
            <a:lin ang="2700000" scaled="1"/>
          </a:gradFill>
          <a:ln w="12700" cap="rnd">
            <a:solidFill>
              <a:srgbClr val="CF0E30"/>
            </a:solidFill>
            <a:round/>
            <a:headEnd/>
            <a:tailEnd/>
          </a:ln>
        </p:spPr>
        <p:txBody>
          <a:bodyPr>
            <a:prstTxWarp prst="textNoShape">
              <a:avLst/>
            </a:prstTxWarp>
          </a:bodyPr>
          <a:lstStyle/>
          <a:p>
            <a:endParaRPr lang="en-US"/>
          </a:p>
        </p:txBody>
      </p:sp>
      <p:sp>
        <p:nvSpPr>
          <p:cNvPr id="43014" name="Freeform 12"/>
          <p:cNvSpPr>
            <a:spLocks/>
          </p:cNvSpPr>
          <p:nvPr/>
        </p:nvSpPr>
        <p:spPr bwMode="auto">
          <a:xfrm>
            <a:off x="5711825" y="5191125"/>
            <a:ext cx="344488" cy="236538"/>
          </a:xfrm>
          <a:custGeom>
            <a:avLst/>
            <a:gdLst>
              <a:gd name="T0" fmla="*/ 0 w 193"/>
              <a:gd name="T1" fmla="*/ 0 h 132"/>
              <a:gd name="T2" fmla="*/ 192 w 193"/>
              <a:gd name="T3" fmla="*/ 92 h 132"/>
              <a:gd name="T4" fmla="*/ 192 w 193"/>
              <a:gd name="T5" fmla="*/ 131 h 132"/>
              <a:gd name="T6" fmla="*/ 0 w 193"/>
              <a:gd name="T7" fmla="*/ 39 h 132"/>
              <a:gd name="T8" fmla="*/ 0 w 193"/>
              <a:gd name="T9" fmla="*/ 0 h 132"/>
              <a:gd name="T10" fmla="*/ 0 60000 65536"/>
              <a:gd name="T11" fmla="*/ 0 60000 65536"/>
              <a:gd name="T12" fmla="*/ 0 60000 65536"/>
              <a:gd name="T13" fmla="*/ 0 60000 65536"/>
              <a:gd name="T14" fmla="*/ 0 60000 65536"/>
              <a:gd name="T15" fmla="*/ 0 w 193"/>
              <a:gd name="T16" fmla="*/ 0 h 132"/>
              <a:gd name="T17" fmla="*/ 193 w 193"/>
              <a:gd name="T18" fmla="*/ 132 h 132"/>
            </a:gdLst>
            <a:ahLst/>
            <a:cxnLst>
              <a:cxn ang="T10">
                <a:pos x="T0" y="T1"/>
              </a:cxn>
              <a:cxn ang="T11">
                <a:pos x="T2" y="T3"/>
              </a:cxn>
              <a:cxn ang="T12">
                <a:pos x="T4" y="T5"/>
              </a:cxn>
              <a:cxn ang="T13">
                <a:pos x="T6" y="T7"/>
              </a:cxn>
              <a:cxn ang="T14">
                <a:pos x="T8" y="T9"/>
              </a:cxn>
            </a:cxnLst>
            <a:rect l="T15" t="T16" r="T17" b="T18"/>
            <a:pathLst>
              <a:path w="193" h="132">
                <a:moveTo>
                  <a:pt x="0" y="0"/>
                </a:moveTo>
                <a:lnTo>
                  <a:pt x="192" y="92"/>
                </a:lnTo>
                <a:lnTo>
                  <a:pt x="192" y="131"/>
                </a:lnTo>
                <a:lnTo>
                  <a:pt x="0" y="39"/>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15" name="Freeform 13"/>
          <p:cNvSpPr>
            <a:spLocks/>
          </p:cNvSpPr>
          <p:nvPr/>
        </p:nvSpPr>
        <p:spPr bwMode="auto">
          <a:xfrm>
            <a:off x="6054726" y="5286375"/>
            <a:ext cx="46038" cy="141288"/>
          </a:xfrm>
          <a:custGeom>
            <a:avLst/>
            <a:gdLst>
              <a:gd name="T0" fmla="*/ 0 w 26"/>
              <a:gd name="T1" fmla="*/ 39 h 79"/>
              <a:gd name="T2" fmla="*/ 25 w 26"/>
              <a:gd name="T3" fmla="*/ 0 h 79"/>
              <a:gd name="T4" fmla="*/ 25 w 26"/>
              <a:gd name="T5" fmla="*/ 39 h 79"/>
              <a:gd name="T6" fmla="*/ 0 w 26"/>
              <a:gd name="T7" fmla="*/ 78 h 79"/>
              <a:gd name="T8" fmla="*/ 0 w 26"/>
              <a:gd name="T9" fmla="*/ 39 h 79"/>
              <a:gd name="T10" fmla="*/ 0 60000 65536"/>
              <a:gd name="T11" fmla="*/ 0 60000 65536"/>
              <a:gd name="T12" fmla="*/ 0 60000 65536"/>
              <a:gd name="T13" fmla="*/ 0 60000 65536"/>
              <a:gd name="T14" fmla="*/ 0 60000 65536"/>
              <a:gd name="T15" fmla="*/ 0 w 26"/>
              <a:gd name="T16" fmla="*/ 0 h 79"/>
              <a:gd name="T17" fmla="*/ 26 w 26"/>
              <a:gd name="T18" fmla="*/ 79 h 79"/>
            </a:gdLst>
            <a:ahLst/>
            <a:cxnLst>
              <a:cxn ang="T10">
                <a:pos x="T0" y="T1"/>
              </a:cxn>
              <a:cxn ang="T11">
                <a:pos x="T2" y="T3"/>
              </a:cxn>
              <a:cxn ang="T12">
                <a:pos x="T4" y="T5"/>
              </a:cxn>
              <a:cxn ang="T13">
                <a:pos x="T6" y="T7"/>
              </a:cxn>
              <a:cxn ang="T14">
                <a:pos x="T8" y="T9"/>
              </a:cxn>
            </a:cxnLst>
            <a:rect l="T15" t="T16" r="T17" b="T18"/>
            <a:pathLst>
              <a:path w="26" h="79">
                <a:moveTo>
                  <a:pt x="0" y="39"/>
                </a:moveTo>
                <a:lnTo>
                  <a:pt x="25" y="0"/>
                </a:lnTo>
                <a:lnTo>
                  <a:pt x="25" y="39"/>
                </a:lnTo>
                <a:lnTo>
                  <a:pt x="0" y="78"/>
                </a:lnTo>
                <a:lnTo>
                  <a:pt x="0" y="39"/>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16" name="Freeform 14"/>
          <p:cNvSpPr>
            <a:spLocks/>
          </p:cNvSpPr>
          <p:nvPr/>
        </p:nvSpPr>
        <p:spPr bwMode="auto">
          <a:xfrm>
            <a:off x="6099175" y="5286375"/>
            <a:ext cx="569913" cy="71438"/>
          </a:xfrm>
          <a:custGeom>
            <a:avLst/>
            <a:gdLst>
              <a:gd name="T0" fmla="*/ 0 w 319"/>
              <a:gd name="T1" fmla="*/ 0 h 40"/>
              <a:gd name="T2" fmla="*/ 0 w 319"/>
              <a:gd name="T3" fmla="*/ 39 h 40"/>
              <a:gd name="T4" fmla="*/ 318 w 319"/>
              <a:gd name="T5" fmla="*/ 39 h 40"/>
              <a:gd name="T6" fmla="*/ 318 w 319"/>
              <a:gd name="T7" fmla="*/ 0 h 40"/>
              <a:gd name="T8" fmla="*/ 0 w 319"/>
              <a:gd name="T9" fmla="*/ 0 h 40"/>
              <a:gd name="T10" fmla="*/ 0 60000 65536"/>
              <a:gd name="T11" fmla="*/ 0 60000 65536"/>
              <a:gd name="T12" fmla="*/ 0 60000 65536"/>
              <a:gd name="T13" fmla="*/ 0 60000 65536"/>
              <a:gd name="T14" fmla="*/ 0 60000 65536"/>
              <a:gd name="T15" fmla="*/ 0 w 319"/>
              <a:gd name="T16" fmla="*/ 0 h 40"/>
              <a:gd name="T17" fmla="*/ 319 w 319"/>
              <a:gd name="T18" fmla="*/ 40 h 40"/>
            </a:gdLst>
            <a:ahLst/>
            <a:cxnLst>
              <a:cxn ang="T10">
                <a:pos x="T0" y="T1"/>
              </a:cxn>
              <a:cxn ang="T11">
                <a:pos x="T2" y="T3"/>
              </a:cxn>
              <a:cxn ang="T12">
                <a:pos x="T4" y="T5"/>
              </a:cxn>
              <a:cxn ang="T13">
                <a:pos x="T6" y="T7"/>
              </a:cxn>
              <a:cxn ang="T14">
                <a:pos x="T8" y="T9"/>
              </a:cxn>
            </a:cxnLst>
            <a:rect l="T15" t="T16" r="T17" b="T18"/>
            <a:pathLst>
              <a:path w="319" h="40">
                <a:moveTo>
                  <a:pt x="0" y="0"/>
                </a:moveTo>
                <a:lnTo>
                  <a:pt x="0" y="39"/>
                </a:lnTo>
                <a:lnTo>
                  <a:pt x="318" y="39"/>
                </a:lnTo>
                <a:lnTo>
                  <a:pt x="318" y="0"/>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17" name="Freeform 15"/>
          <p:cNvSpPr>
            <a:spLocks/>
          </p:cNvSpPr>
          <p:nvPr/>
        </p:nvSpPr>
        <p:spPr bwMode="auto">
          <a:xfrm>
            <a:off x="6665913" y="5095875"/>
            <a:ext cx="61912" cy="261938"/>
          </a:xfrm>
          <a:custGeom>
            <a:avLst/>
            <a:gdLst>
              <a:gd name="T0" fmla="*/ 33 w 34"/>
              <a:gd name="T1" fmla="*/ 0 h 146"/>
              <a:gd name="T2" fmla="*/ 0 w 34"/>
              <a:gd name="T3" fmla="*/ 106 h 146"/>
              <a:gd name="T4" fmla="*/ 0 w 34"/>
              <a:gd name="T5" fmla="*/ 145 h 146"/>
              <a:gd name="T6" fmla="*/ 33 w 34"/>
              <a:gd name="T7" fmla="*/ 40 h 146"/>
              <a:gd name="T8" fmla="*/ 33 w 34"/>
              <a:gd name="T9" fmla="*/ 0 h 146"/>
              <a:gd name="T10" fmla="*/ 0 60000 65536"/>
              <a:gd name="T11" fmla="*/ 0 60000 65536"/>
              <a:gd name="T12" fmla="*/ 0 60000 65536"/>
              <a:gd name="T13" fmla="*/ 0 60000 65536"/>
              <a:gd name="T14" fmla="*/ 0 60000 65536"/>
              <a:gd name="T15" fmla="*/ 0 w 34"/>
              <a:gd name="T16" fmla="*/ 0 h 146"/>
              <a:gd name="T17" fmla="*/ 34 w 34"/>
              <a:gd name="T18" fmla="*/ 146 h 146"/>
            </a:gdLst>
            <a:ahLst/>
            <a:cxnLst>
              <a:cxn ang="T10">
                <a:pos x="T0" y="T1"/>
              </a:cxn>
              <a:cxn ang="T11">
                <a:pos x="T2" y="T3"/>
              </a:cxn>
              <a:cxn ang="T12">
                <a:pos x="T4" y="T5"/>
              </a:cxn>
              <a:cxn ang="T13">
                <a:pos x="T6" y="T7"/>
              </a:cxn>
              <a:cxn ang="T14">
                <a:pos x="T8" y="T9"/>
              </a:cxn>
            </a:cxnLst>
            <a:rect l="T15" t="T16" r="T17" b="T18"/>
            <a:pathLst>
              <a:path w="34" h="146">
                <a:moveTo>
                  <a:pt x="33" y="0"/>
                </a:moveTo>
                <a:lnTo>
                  <a:pt x="0" y="106"/>
                </a:lnTo>
                <a:lnTo>
                  <a:pt x="0" y="145"/>
                </a:lnTo>
                <a:lnTo>
                  <a:pt x="33" y="40"/>
                </a:lnTo>
                <a:lnTo>
                  <a:pt x="33"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18" name="Freeform 16"/>
          <p:cNvSpPr>
            <a:spLocks/>
          </p:cNvSpPr>
          <p:nvPr/>
        </p:nvSpPr>
        <p:spPr bwMode="auto">
          <a:xfrm>
            <a:off x="7812089" y="5026027"/>
            <a:ext cx="47625" cy="144463"/>
          </a:xfrm>
          <a:custGeom>
            <a:avLst/>
            <a:gdLst>
              <a:gd name="T0" fmla="*/ 0 w 26"/>
              <a:gd name="T1" fmla="*/ 0 h 81"/>
              <a:gd name="T2" fmla="*/ 25 w 26"/>
              <a:gd name="T3" fmla="*/ 40 h 81"/>
              <a:gd name="T4" fmla="*/ 25 w 26"/>
              <a:gd name="T5" fmla="*/ 80 h 81"/>
              <a:gd name="T6" fmla="*/ 0 w 26"/>
              <a:gd name="T7" fmla="*/ 31 h 81"/>
              <a:gd name="T8" fmla="*/ 0 w 26"/>
              <a:gd name="T9" fmla="*/ 0 h 81"/>
              <a:gd name="T10" fmla="*/ 0 60000 65536"/>
              <a:gd name="T11" fmla="*/ 0 60000 65536"/>
              <a:gd name="T12" fmla="*/ 0 60000 65536"/>
              <a:gd name="T13" fmla="*/ 0 60000 65536"/>
              <a:gd name="T14" fmla="*/ 0 60000 65536"/>
              <a:gd name="T15" fmla="*/ 0 w 26"/>
              <a:gd name="T16" fmla="*/ 0 h 81"/>
              <a:gd name="T17" fmla="*/ 26 w 26"/>
              <a:gd name="T18" fmla="*/ 81 h 81"/>
            </a:gdLst>
            <a:ahLst/>
            <a:cxnLst>
              <a:cxn ang="T10">
                <a:pos x="T0" y="T1"/>
              </a:cxn>
              <a:cxn ang="T11">
                <a:pos x="T2" y="T3"/>
              </a:cxn>
              <a:cxn ang="T12">
                <a:pos x="T4" y="T5"/>
              </a:cxn>
              <a:cxn ang="T13">
                <a:pos x="T6" y="T7"/>
              </a:cxn>
              <a:cxn ang="T14">
                <a:pos x="T8" y="T9"/>
              </a:cxn>
            </a:cxnLst>
            <a:rect l="T15" t="T16" r="T17" b="T18"/>
            <a:pathLst>
              <a:path w="26" h="81">
                <a:moveTo>
                  <a:pt x="0" y="0"/>
                </a:moveTo>
                <a:lnTo>
                  <a:pt x="25" y="40"/>
                </a:lnTo>
                <a:lnTo>
                  <a:pt x="25" y="80"/>
                </a:lnTo>
                <a:lnTo>
                  <a:pt x="0" y="31"/>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19" name="Freeform 17"/>
          <p:cNvSpPr>
            <a:spLocks/>
          </p:cNvSpPr>
          <p:nvPr/>
        </p:nvSpPr>
        <p:spPr bwMode="auto">
          <a:xfrm>
            <a:off x="7370764" y="5026025"/>
            <a:ext cx="1012825" cy="331788"/>
          </a:xfrm>
          <a:custGeom>
            <a:avLst/>
            <a:gdLst>
              <a:gd name="T0" fmla="*/ 248 w 567"/>
              <a:gd name="T1" fmla="*/ 0 h 186"/>
              <a:gd name="T2" fmla="*/ 566 w 567"/>
              <a:gd name="T3" fmla="*/ 93 h 186"/>
              <a:gd name="T4" fmla="*/ 373 w 567"/>
              <a:gd name="T5" fmla="*/ 185 h 186"/>
              <a:gd name="T6" fmla="*/ 348 w 567"/>
              <a:gd name="T7" fmla="*/ 146 h 186"/>
              <a:gd name="T8" fmla="*/ 34 w 567"/>
              <a:gd name="T9" fmla="*/ 146 h 186"/>
              <a:gd name="T10" fmla="*/ 0 w 567"/>
              <a:gd name="T11" fmla="*/ 40 h 186"/>
              <a:gd name="T12" fmla="*/ 273 w 567"/>
              <a:gd name="T13" fmla="*/ 40 h 186"/>
              <a:gd name="T14" fmla="*/ 248 w 567"/>
              <a:gd name="T15" fmla="*/ 0 h 186"/>
              <a:gd name="T16" fmla="*/ 0 60000 65536"/>
              <a:gd name="T17" fmla="*/ 0 60000 65536"/>
              <a:gd name="T18" fmla="*/ 0 60000 65536"/>
              <a:gd name="T19" fmla="*/ 0 60000 65536"/>
              <a:gd name="T20" fmla="*/ 0 60000 65536"/>
              <a:gd name="T21" fmla="*/ 0 60000 65536"/>
              <a:gd name="T22" fmla="*/ 0 60000 65536"/>
              <a:gd name="T23" fmla="*/ 0 60000 65536"/>
              <a:gd name="T24" fmla="*/ 0 w 567"/>
              <a:gd name="T25" fmla="*/ 0 h 186"/>
              <a:gd name="T26" fmla="*/ 567 w 567"/>
              <a:gd name="T27" fmla="*/ 186 h 1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7" h="186">
                <a:moveTo>
                  <a:pt x="248" y="0"/>
                </a:moveTo>
                <a:lnTo>
                  <a:pt x="566" y="93"/>
                </a:lnTo>
                <a:lnTo>
                  <a:pt x="373" y="185"/>
                </a:lnTo>
                <a:lnTo>
                  <a:pt x="348" y="146"/>
                </a:lnTo>
                <a:lnTo>
                  <a:pt x="34" y="146"/>
                </a:lnTo>
                <a:lnTo>
                  <a:pt x="0" y="40"/>
                </a:lnTo>
                <a:lnTo>
                  <a:pt x="273" y="40"/>
                </a:lnTo>
                <a:lnTo>
                  <a:pt x="248" y="0"/>
                </a:lnTo>
              </a:path>
            </a:pathLst>
          </a:custGeom>
          <a:gradFill rotWithShape="0">
            <a:gsLst>
              <a:gs pos="0">
                <a:srgbClr val="3E040E"/>
              </a:gs>
              <a:gs pos="50000">
                <a:srgbClr val="CF0E30"/>
              </a:gs>
              <a:gs pos="100000">
                <a:srgbClr val="3E040E"/>
              </a:gs>
            </a:gsLst>
            <a:lin ang="2700000" scaled="1"/>
          </a:gradFill>
          <a:ln w="12700" cap="rnd">
            <a:solidFill>
              <a:srgbClr val="CF0E30"/>
            </a:solidFill>
            <a:round/>
            <a:headEnd/>
            <a:tailEnd/>
          </a:ln>
        </p:spPr>
        <p:txBody>
          <a:bodyPr>
            <a:prstTxWarp prst="textNoShape">
              <a:avLst/>
            </a:prstTxWarp>
          </a:bodyPr>
          <a:lstStyle/>
          <a:p>
            <a:endParaRPr lang="en-US"/>
          </a:p>
        </p:txBody>
      </p:sp>
      <p:sp>
        <p:nvSpPr>
          <p:cNvPr id="43020" name="Freeform 18"/>
          <p:cNvSpPr>
            <a:spLocks/>
          </p:cNvSpPr>
          <p:nvPr/>
        </p:nvSpPr>
        <p:spPr bwMode="auto">
          <a:xfrm>
            <a:off x="8037514" y="5191125"/>
            <a:ext cx="346075" cy="236538"/>
          </a:xfrm>
          <a:custGeom>
            <a:avLst/>
            <a:gdLst>
              <a:gd name="T0" fmla="*/ 193 w 194"/>
              <a:gd name="T1" fmla="*/ 0 h 132"/>
              <a:gd name="T2" fmla="*/ 0 w 194"/>
              <a:gd name="T3" fmla="*/ 92 h 132"/>
              <a:gd name="T4" fmla="*/ 0 w 194"/>
              <a:gd name="T5" fmla="*/ 131 h 132"/>
              <a:gd name="T6" fmla="*/ 193 w 194"/>
              <a:gd name="T7" fmla="*/ 39 h 132"/>
              <a:gd name="T8" fmla="*/ 193 w 194"/>
              <a:gd name="T9" fmla="*/ 0 h 132"/>
              <a:gd name="T10" fmla="*/ 0 60000 65536"/>
              <a:gd name="T11" fmla="*/ 0 60000 65536"/>
              <a:gd name="T12" fmla="*/ 0 60000 65536"/>
              <a:gd name="T13" fmla="*/ 0 60000 65536"/>
              <a:gd name="T14" fmla="*/ 0 60000 65536"/>
              <a:gd name="T15" fmla="*/ 0 w 194"/>
              <a:gd name="T16" fmla="*/ 0 h 132"/>
              <a:gd name="T17" fmla="*/ 194 w 194"/>
              <a:gd name="T18" fmla="*/ 132 h 132"/>
            </a:gdLst>
            <a:ahLst/>
            <a:cxnLst>
              <a:cxn ang="T10">
                <a:pos x="T0" y="T1"/>
              </a:cxn>
              <a:cxn ang="T11">
                <a:pos x="T2" y="T3"/>
              </a:cxn>
              <a:cxn ang="T12">
                <a:pos x="T4" y="T5"/>
              </a:cxn>
              <a:cxn ang="T13">
                <a:pos x="T6" y="T7"/>
              </a:cxn>
              <a:cxn ang="T14">
                <a:pos x="T8" y="T9"/>
              </a:cxn>
            </a:cxnLst>
            <a:rect l="T15" t="T16" r="T17" b="T18"/>
            <a:pathLst>
              <a:path w="194" h="132">
                <a:moveTo>
                  <a:pt x="193" y="0"/>
                </a:moveTo>
                <a:lnTo>
                  <a:pt x="0" y="92"/>
                </a:lnTo>
                <a:lnTo>
                  <a:pt x="0" y="131"/>
                </a:lnTo>
                <a:lnTo>
                  <a:pt x="193" y="39"/>
                </a:lnTo>
                <a:lnTo>
                  <a:pt x="193"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1" name="Freeform 19"/>
          <p:cNvSpPr>
            <a:spLocks/>
          </p:cNvSpPr>
          <p:nvPr/>
        </p:nvSpPr>
        <p:spPr bwMode="auto">
          <a:xfrm>
            <a:off x="7991476" y="5286375"/>
            <a:ext cx="47625" cy="141288"/>
          </a:xfrm>
          <a:custGeom>
            <a:avLst/>
            <a:gdLst>
              <a:gd name="T0" fmla="*/ 25 w 26"/>
              <a:gd name="T1" fmla="*/ 39 h 79"/>
              <a:gd name="T2" fmla="*/ 0 w 26"/>
              <a:gd name="T3" fmla="*/ 0 h 79"/>
              <a:gd name="T4" fmla="*/ 0 w 26"/>
              <a:gd name="T5" fmla="*/ 39 h 79"/>
              <a:gd name="T6" fmla="*/ 25 w 26"/>
              <a:gd name="T7" fmla="*/ 78 h 79"/>
              <a:gd name="T8" fmla="*/ 25 w 26"/>
              <a:gd name="T9" fmla="*/ 39 h 79"/>
              <a:gd name="T10" fmla="*/ 0 60000 65536"/>
              <a:gd name="T11" fmla="*/ 0 60000 65536"/>
              <a:gd name="T12" fmla="*/ 0 60000 65536"/>
              <a:gd name="T13" fmla="*/ 0 60000 65536"/>
              <a:gd name="T14" fmla="*/ 0 60000 65536"/>
              <a:gd name="T15" fmla="*/ 0 w 26"/>
              <a:gd name="T16" fmla="*/ 0 h 79"/>
              <a:gd name="T17" fmla="*/ 26 w 26"/>
              <a:gd name="T18" fmla="*/ 79 h 79"/>
            </a:gdLst>
            <a:ahLst/>
            <a:cxnLst>
              <a:cxn ang="T10">
                <a:pos x="T0" y="T1"/>
              </a:cxn>
              <a:cxn ang="T11">
                <a:pos x="T2" y="T3"/>
              </a:cxn>
              <a:cxn ang="T12">
                <a:pos x="T4" y="T5"/>
              </a:cxn>
              <a:cxn ang="T13">
                <a:pos x="T6" y="T7"/>
              </a:cxn>
              <a:cxn ang="T14">
                <a:pos x="T8" y="T9"/>
              </a:cxn>
            </a:cxnLst>
            <a:rect l="T15" t="T16" r="T17" b="T18"/>
            <a:pathLst>
              <a:path w="26" h="79">
                <a:moveTo>
                  <a:pt x="25" y="39"/>
                </a:moveTo>
                <a:lnTo>
                  <a:pt x="0" y="0"/>
                </a:lnTo>
                <a:lnTo>
                  <a:pt x="0" y="39"/>
                </a:lnTo>
                <a:lnTo>
                  <a:pt x="25" y="78"/>
                </a:lnTo>
                <a:lnTo>
                  <a:pt x="25" y="39"/>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2" name="Freeform 20"/>
          <p:cNvSpPr>
            <a:spLocks/>
          </p:cNvSpPr>
          <p:nvPr/>
        </p:nvSpPr>
        <p:spPr bwMode="auto">
          <a:xfrm>
            <a:off x="7431089" y="5286375"/>
            <a:ext cx="561975" cy="71438"/>
          </a:xfrm>
          <a:custGeom>
            <a:avLst/>
            <a:gdLst>
              <a:gd name="T0" fmla="*/ 314 w 315"/>
              <a:gd name="T1" fmla="*/ 0 h 40"/>
              <a:gd name="T2" fmla="*/ 314 w 315"/>
              <a:gd name="T3" fmla="*/ 39 h 40"/>
              <a:gd name="T4" fmla="*/ 0 w 315"/>
              <a:gd name="T5" fmla="*/ 39 h 40"/>
              <a:gd name="T6" fmla="*/ 0 w 315"/>
              <a:gd name="T7" fmla="*/ 0 h 40"/>
              <a:gd name="T8" fmla="*/ 314 w 315"/>
              <a:gd name="T9" fmla="*/ 0 h 40"/>
              <a:gd name="T10" fmla="*/ 0 60000 65536"/>
              <a:gd name="T11" fmla="*/ 0 60000 65536"/>
              <a:gd name="T12" fmla="*/ 0 60000 65536"/>
              <a:gd name="T13" fmla="*/ 0 60000 65536"/>
              <a:gd name="T14" fmla="*/ 0 60000 65536"/>
              <a:gd name="T15" fmla="*/ 0 w 315"/>
              <a:gd name="T16" fmla="*/ 0 h 40"/>
              <a:gd name="T17" fmla="*/ 315 w 315"/>
              <a:gd name="T18" fmla="*/ 40 h 40"/>
            </a:gdLst>
            <a:ahLst/>
            <a:cxnLst>
              <a:cxn ang="T10">
                <a:pos x="T0" y="T1"/>
              </a:cxn>
              <a:cxn ang="T11">
                <a:pos x="T2" y="T3"/>
              </a:cxn>
              <a:cxn ang="T12">
                <a:pos x="T4" y="T5"/>
              </a:cxn>
              <a:cxn ang="T13">
                <a:pos x="T6" y="T7"/>
              </a:cxn>
              <a:cxn ang="T14">
                <a:pos x="T8" y="T9"/>
              </a:cxn>
            </a:cxnLst>
            <a:rect l="T15" t="T16" r="T17" b="T18"/>
            <a:pathLst>
              <a:path w="315" h="40">
                <a:moveTo>
                  <a:pt x="314" y="0"/>
                </a:moveTo>
                <a:lnTo>
                  <a:pt x="314" y="39"/>
                </a:lnTo>
                <a:lnTo>
                  <a:pt x="0" y="39"/>
                </a:lnTo>
                <a:lnTo>
                  <a:pt x="0" y="0"/>
                </a:lnTo>
                <a:lnTo>
                  <a:pt x="314"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3" name="Freeform 21"/>
          <p:cNvSpPr>
            <a:spLocks/>
          </p:cNvSpPr>
          <p:nvPr/>
        </p:nvSpPr>
        <p:spPr bwMode="auto">
          <a:xfrm>
            <a:off x="7370763" y="5095875"/>
            <a:ext cx="61912" cy="261938"/>
          </a:xfrm>
          <a:custGeom>
            <a:avLst/>
            <a:gdLst>
              <a:gd name="T0" fmla="*/ 0 w 35"/>
              <a:gd name="T1" fmla="*/ 0 h 146"/>
              <a:gd name="T2" fmla="*/ 34 w 35"/>
              <a:gd name="T3" fmla="*/ 106 h 146"/>
              <a:gd name="T4" fmla="*/ 34 w 35"/>
              <a:gd name="T5" fmla="*/ 145 h 146"/>
              <a:gd name="T6" fmla="*/ 0 w 35"/>
              <a:gd name="T7" fmla="*/ 40 h 146"/>
              <a:gd name="T8" fmla="*/ 0 w 35"/>
              <a:gd name="T9" fmla="*/ 0 h 146"/>
              <a:gd name="T10" fmla="*/ 0 60000 65536"/>
              <a:gd name="T11" fmla="*/ 0 60000 65536"/>
              <a:gd name="T12" fmla="*/ 0 60000 65536"/>
              <a:gd name="T13" fmla="*/ 0 60000 65536"/>
              <a:gd name="T14" fmla="*/ 0 60000 65536"/>
              <a:gd name="T15" fmla="*/ 0 w 35"/>
              <a:gd name="T16" fmla="*/ 0 h 146"/>
              <a:gd name="T17" fmla="*/ 35 w 35"/>
              <a:gd name="T18" fmla="*/ 146 h 146"/>
            </a:gdLst>
            <a:ahLst/>
            <a:cxnLst>
              <a:cxn ang="T10">
                <a:pos x="T0" y="T1"/>
              </a:cxn>
              <a:cxn ang="T11">
                <a:pos x="T2" y="T3"/>
              </a:cxn>
              <a:cxn ang="T12">
                <a:pos x="T4" y="T5"/>
              </a:cxn>
              <a:cxn ang="T13">
                <a:pos x="T6" y="T7"/>
              </a:cxn>
              <a:cxn ang="T14">
                <a:pos x="T8" y="T9"/>
              </a:cxn>
            </a:cxnLst>
            <a:rect l="T15" t="T16" r="T17" b="T18"/>
            <a:pathLst>
              <a:path w="35" h="146">
                <a:moveTo>
                  <a:pt x="0" y="0"/>
                </a:moveTo>
                <a:lnTo>
                  <a:pt x="34" y="106"/>
                </a:lnTo>
                <a:lnTo>
                  <a:pt x="34" y="145"/>
                </a:lnTo>
                <a:lnTo>
                  <a:pt x="0" y="40"/>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4" name="Freeform 22"/>
          <p:cNvSpPr>
            <a:spLocks/>
          </p:cNvSpPr>
          <p:nvPr/>
        </p:nvSpPr>
        <p:spPr bwMode="auto">
          <a:xfrm>
            <a:off x="7264401" y="4903788"/>
            <a:ext cx="93663" cy="50800"/>
          </a:xfrm>
          <a:custGeom>
            <a:avLst/>
            <a:gdLst>
              <a:gd name="T0" fmla="*/ 0 w 51"/>
              <a:gd name="T1" fmla="*/ 0 h 28"/>
              <a:gd name="T2" fmla="*/ 50 w 51"/>
              <a:gd name="T3" fmla="*/ 0 h 28"/>
              <a:gd name="T4" fmla="*/ 50 w 51"/>
              <a:gd name="T5" fmla="*/ 27 h 28"/>
              <a:gd name="T6" fmla="*/ 0 w 51"/>
              <a:gd name="T7" fmla="*/ 27 h 28"/>
              <a:gd name="T8" fmla="*/ 0 w 51"/>
              <a:gd name="T9" fmla="*/ 0 h 28"/>
              <a:gd name="T10" fmla="*/ 0 60000 65536"/>
              <a:gd name="T11" fmla="*/ 0 60000 65536"/>
              <a:gd name="T12" fmla="*/ 0 60000 65536"/>
              <a:gd name="T13" fmla="*/ 0 60000 65536"/>
              <a:gd name="T14" fmla="*/ 0 60000 65536"/>
              <a:gd name="T15" fmla="*/ 0 w 51"/>
              <a:gd name="T16" fmla="*/ 0 h 28"/>
              <a:gd name="T17" fmla="*/ 51 w 51"/>
              <a:gd name="T18" fmla="*/ 28 h 28"/>
            </a:gdLst>
            <a:ahLst/>
            <a:cxnLst>
              <a:cxn ang="T10">
                <a:pos x="T0" y="T1"/>
              </a:cxn>
              <a:cxn ang="T11">
                <a:pos x="T2" y="T3"/>
              </a:cxn>
              <a:cxn ang="T12">
                <a:pos x="T4" y="T5"/>
              </a:cxn>
              <a:cxn ang="T13">
                <a:pos x="T6" y="T7"/>
              </a:cxn>
              <a:cxn ang="T14">
                <a:pos x="T8" y="T9"/>
              </a:cxn>
            </a:cxnLst>
            <a:rect l="T15" t="T16" r="T17" b="T18"/>
            <a:pathLst>
              <a:path w="51" h="28">
                <a:moveTo>
                  <a:pt x="0" y="0"/>
                </a:moveTo>
                <a:lnTo>
                  <a:pt x="50" y="0"/>
                </a:lnTo>
                <a:lnTo>
                  <a:pt x="50" y="27"/>
                </a:lnTo>
                <a:lnTo>
                  <a:pt x="0" y="27"/>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5" name="Freeform 23"/>
          <p:cNvSpPr>
            <a:spLocks/>
          </p:cNvSpPr>
          <p:nvPr/>
        </p:nvSpPr>
        <p:spPr bwMode="auto">
          <a:xfrm>
            <a:off x="6731001" y="4903790"/>
            <a:ext cx="90488" cy="46037"/>
          </a:xfrm>
          <a:custGeom>
            <a:avLst/>
            <a:gdLst>
              <a:gd name="T0" fmla="*/ 0 w 51"/>
              <a:gd name="T1" fmla="*/ 0 h 25"/>
              <a:gd name="T2" fmla="*/ 50 w 51"/>
              <a:gd name="T3" fmla="*/ 0 h 25"/>
              <a:gd name="T4" fmla="*/ 50 w 51"/>
              <a:gd name="T5" fmla="*/ 24 h 25"/>
              <a:gd name="T6" fmla="*/ 0 w 51"/>
              <a:gd name="T7" fmla="*/ 24 h 25"/>
              <a:gd name="T8" fmla="*/ 0 w 51"/>
              <a:gd name="T9" fmla="*/ 0 h 25"/>
              <a:gd name="T10" fmla="*/ 0 60000 65536"/>
              <a:gd name="T11" fmla="*/ 0 60000 65536"/>
              <a:gd name="T12" fmla="*/ 0 60000 65536"/>
              <a:gd name="T13" fmla="*/ 0 60000 65536"/>
              <a:gd name="T14" fmla="*/ 0 60000 65536"/>
              <a:gd name="T15" fmla="*/ 0 w 51"/>
              <a:gd name="T16" fmla="*/ 0 h 25"/>
              <a:gd name="T17" fmla="*/ 51 w 51"/>
              <a:gd name="T18" fmla="*/ 25 h 25"/>
            </a:gdLst>
            <a:ahLst/>
            <a:cxnLst>
              <a:cxn ang="T10">
                <a:pos x="T0" y="T1"/>
              </a:cxn>
              <a:cxn ang="T11">
                <a:pos x="T2" y="T3"/>
              </a:cxn>
              <a:cxn ang="T12">
                <a:pos x="T4" y="T5"/>
              </a:cxn>
              <a:cxn ang="T13">
                <a:pos x="T6" y="T7"/>
              </a:cxn>
              <a:cxn ang="T14">
                <a:pos x="T8" y="T9"/>
              </a:cxn>
            </a:cxnLst>
            <a:rect l="T15" t="T16" r="T17" b="T18"/>
            <a:pathLst>
              <a:path w="51" h="25">
                <a:moveTo>
                  <a:pt x="0" y="0"/>
                </a:moveTo>
                <a:lnTo>
                  <a:pt x="50" y="0"/>
                </a:lnTo>
                <a:lnTo>
                  <a:pt x="50" y="24"/>
                </a:lnTo>
                <a:lnTo>
                  <a:pt x="0" y="24"/>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6" name="Freeform 24"/>
          <p:cNvSpPr>
            <a:spLocks/>
          </p:cNvSpPr>
          <p:nvPr/>
        </p:nvSpPr>
        <p:spPr bwMode="auto">
          <a:xfrm>
            <a:off x="6731001" y="4805363"/>
            <a:ext cx="627063" cy="309562"/>
          </a:xfrm>
          <a:custGeom>
            <a:avLst/>
            <a:gdLst>
              <a:gd name="T0" fmla="*/ 172 w 351"/>
              <a:gd name="T1" fmla="*/ 0 h 173"/>
              <a:gd name="T2" fmla="*/ 0 w 351"/>
              <a:gd name="T3" fmla="*/ 55 h 173"/>
              <a:gd name="T4" fmla="*/ 50 w 351"/>
              <a:gd name="T5" fmla="*/ 55 h 173"/>
              <a:gd name="T6" fmla="*/ 16 w 351"/>
              <a:gd name="T7" fmla="*/ 172 h 173"/>
              <a:gd name="T8" fmla="*/ 333 w 351"/>
              <a:gd name="T9" fmla="*/ 172 h 173"/>
              <a:gd name="T10" fmla="*/ 300 w 351"/>
              <a:gd name="T11" fmla="*/ 55 h 173"/>
              <a:gd name="T12" fmla="*/ 350 w 351"/>
              <a:gd name="T13" fmla="*/ 55 h 173"/>
              <a:gd name="T14" fmla="*/ 172 w 351"/>
              <a:gd name="T15" fmla="*/ 0 h 173"/>
              <a:gd name="T16" fmla="*/ 0 60000 65536"/>
              <a:gd name="T17" fmla="*/ 0 60000 65536"/>
              <a:gd name="T18" fmla="*/ 0 60000 65536"/>
              <a:gd name="T19" fmla="*/ 0 60000 65536"/>
              <a:gd name="T20" fmla="*/ 0 60000 65536"/>
              <a:gd name="T21" fmla="*/ 0 60000 65536"/>
              <a:gd name="T22" fmla="*/ 0 60000 65536"/>
              <a:gd name="T23" fmla="*/ 0 60000 65536"/>
              <a:gd name="T24" fmla="*/ 0 w 351"/>
              <a:gd name="T25" fmla="*/ 0 h 173"/>
              <a:gd name="T26" fmla="*/ 351 w 351"/>
              <a:gd name="T27" fmla="*/ 173 h 1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1" h="173">
                <a:moveTo>
                  <a:pt x="172" y="0"/>
                </a:moveTo>
                <a:lnTo>
                  <a:pt x="0" y="55"/>
                </a:lnTo>
                <a:lnTo>
                  <a:pt x="50" y="55"/>
                </a:lnTo>
                <a:lnTo>
                  <a:pt x="16" y="172"/>
                </a:lnTo>
                <a:lnTo>
                  <a:pt x="333" y="172"/>
                </a:lnTo>
                <a:lnTo>
                  <a:pt x="300" y="55"/>
                </a:lnTo>
                <a:lnTo>
                  <a:pt x="350" y="55"/>
                </a:lnTo>
                <a:lnTo>
                  <a:pt x="172" y="0"/>
                </a:lnTo>
              </a:path>
            </a:pathLst>
          </a:custGeom>
          <a:gradFill rotWithShape="0">
            <a:gsLst>
              <a:gs pos="0">
                <a:srgbClr val="3E040E"/>
              </a:gs>
              <a:gs pos="50000">
                <a:srgbClr val="CF0E30"/>
              </a:gs>
              <a:gs pos="100000">
                <a:srgbClr val="3E040E"/>
              </a:gs>
            </a:gsLst>
            <a:lin ang="2700000" scaled="1"/>
          </a:gradFill>
          <a:ln w="12700" cap="rnd">
            <a:solidFill>
              <a:srgbClr val="CF0E30"/>
            </a:solidFill>
            <a:round/>
            <a:headEnd/>
            <a:tailEnd/>
          </a:ln>
        </p:spPr>
        <p:txBody>
          <a:bodyPr>
            <a:prstTxWarp prst="textNoShape">
              <a:avLst/>
            </a:prstTxWarp>
          </a:bodyPr>
          <a:lstStyle/>
          <a:p>
            <a:endParaRPr lang="en-US"/>
          </a:p>
        </p:txBody>
      </p:sp>
      <p:sp>
        <p:nvSpPr>
          <p:cNvPr id="43027" name="Freeform 25"/>
          <p:cNvSpPr>
            <a:spLocks/>
          </p:cNvSpPr>
          <p:nvPr/>
        </p:nvSpPr>
        <p:spPr bwMode="auto">
          <a:xfrm>
            <a:off x="6759575" y="5113340"/>
            <a:ext cx="568325" cy="47625"/>
          </a:xfrm>
          <a:custGeom>
            <a:avLst/>
            <a:gdLst>
              <a:gd name="T0" fmla="*/ 0 w 318"/>
              <a:gd name="T1" fmla="*/ 0 h 27"/>
              <a:gd name="T2" fmla="*/ 317 w 318"/>
              <a:gd name="T3" fmla="*/ 0 h 27"/>
              <a:gd name="T4" fmla="*/ 317 w 318"/>
              <a:gd name="T5" fmla="*/ 26 h 27"/>
              <a:gd name="T6" fmla="*/ 0 w 318"/>
              <a:gd name="T7" fmla="*/ 26 h 27"/>
              <a:gd name="T8" fmla="*/ 0 w 318"/>
              <a:gd name="T9" fmla="*/ 0 h 27"/>
              <a:gd name="T10" fmla="*/ 0 60000 65536"/>
              <a:gd name="T11" fmla="*/ 0 60000 65536"/>
              <a:gd name="T12" fmla="*/ 0 60000 65536"/>
              <a:gd name="T13" fmla="*/ 0 60000 65536"/>
              <a:gd name="T14" fmla="*/ 0 60000 65536"/>
              <a:gd name="T15" fmla="*/ 0 w 318"/>
              <a:gd name="T16" fmla="*/ 0 h 27"/>
              <a:gd name="T17" fmla="*/ 318 w 318"/>
              <a:gd name="T18" fmla="*/ 27 h 27"/>
            </a:gdLst>
            <a:ahLst/>
            <a:cxnLst>
              <a:cxn ang="T10">
                <a:pos x="T0" y="T1"/>
              </a:cxn>
              <a:cxn ang="T11">
                <a:pos x="T2" y="T3"/>
              </a:cxn>
              <a:cxn ang="T12">
                <a:pos x="T4" y="T5"/>
              </a:cxn>
              <a:cxn ang="T13">
                <a:pos x="T6" y="T7"/>
              </a:cxn>
              <a:cxn ang="T14">
                <a:pos x="T8" y="T9"/>
              </a:cxn>
            </a:cxnLst>
            <a:rect l="T15" t="T16" r="T17" b="T18"/>
            <a:pathLst>
              <a:path w="318" h="27">
                <a:moveTo>
                  <a:pt x="0" y="0"/>
                </a:moveTo>
                <a:lnTo>
                  <a:pt x="317" y="0"/>
                </a:lnTo>
                <a:lnTo>
                  <a:pt x="317" y="26"/>
                </a:lnTo>
                <a:lnTo>
                  <a:pt x="0" y="26"/>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28" name="Freeform 26"/>
          <p:cNvSpPr>
            <a:spLocks/>
          </p:cNvSpPr>
          <p:nvPr/>
        </p:nvSpPr>
        <p:spPr bwMode="auto">
          <a:xfrm>
            <a:off x="6550025" y="5253038"/>
            <a:ext cx="985838" cy="520700"/>
          </a:xfrm>
          <a:custGeom>
            <a:avLst/>
            <a:gdLst>
              <a:gd name="T0" fmla="*/ 117 w 552"/>
              <a:gd name="T1" fmla="*/ 0 h 291"/>
              <a:gd name="T2" fmla="*/ 434 w 552"/>
              <a:gd name="T3" fmla="*/ 0 h 291"/>
              <a:gd name="T4" fmla="*/ 468 w 552"/>
              <a:gd name="T5" fmla="*/ 158 h 291"/>
              <a:gd name="T6" fmla="*/ 551 w 552"/>
              <a:gd name="T7" fmla="*/ 158 h 291"/>
              <a:gd name="T8" fmla="*/ 275 w 552"/>
              <a:gd name="T9" fmla="*/ 290 h 291"/>
              <a:gd name="T10" fmla="*/ 0 w 552"/>
              <a:gd name="T11" fmla="*/ 158 h 291"/>
              <a:gd name="T12" fmla="*/ 84 w 552"/>
              <a:gd name="T13" fmla="*/ 158 h 291"/>
              <a:gd name="T14" fmla="*/ 117 w 552"/>
              <a:gd name="T15" fmla="*/ 0 h 291"/>
              <a:gd name="T16" fmla="*/ 0 60000 65536"/>
              <a:gd name="T17" fmla="*/ 0 60000 65536"/>
              <a:gd name="T18" fmla="*/ 0 60000 65536"/>
              <a:gd name="T19" fmla="*/ 0 60000 65536"/>
              <a:gd name="T20" fmla="*/ 0 60000 65536"/>
              <a:gd name="T21" fmla="*/ 0 60000 65536"/>
              <a:gd name="T22" fmla="*/ 0 60000 65536"/>
              <a:gd name="T23" fmla="*/ 0 60000 65536"/>
              <a:gd name="T24" fmla="*/ 0 w 552"/>
              <a:gd name="T25" fmla="*/ 0 h 291"/>
              <a:gd name="T26" fmla="*/ 552 w 552"/>
              <a:gd name="T27" fmla="*/ 291 h 2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2" h="291">
                <a:moveTo>
                  <a:pt x="117" y="0"/>
                </a:moveTo>
                <a:lnTo>
                  <a:pt x="434" y="0"/>
                </a:lnTo>
                <a:lnTo>
                  <a:pt x="468" y="158"/>
                </a:lnTo>
                <a:lnTo>
                  <a:pt x="551" y="158"/>
                </a:lnTo>
                <a:lnTo>
                  <a:pt x="275" y="290"/>
                </a:lnTo>
                <a:lnTo>
                  <a:pt x="0" y="158"/>
                </a:lnTo>
                <a:lnTo>
                  <a:pt x="84" y="158"/>
                </a:lnTo>
                <a:lnTo>
                  <a:pt x="117" y="0"/>
                </a:lnTo>
              </a:path>
            </a:pathLst>
          </a:custGeom>
          <a:gradFill rotWithShape="0">
            <a:gsLst>
              <a:gs pos="0">
                <a:srgbClr val="3E040E"/>
              </a:gs>
              <a:gs pos="50000">
                <a:srgbClr val="CF0E30"/>
              </a:gs>
              <a:gs pos="100000">
                <a:srgbClr val="3E040E"/>
              </a:gs>
            </a:gsLst>
            <a:lin ang="2700000" scaled="1"/>
          </a:gradFill>
          <a:ln w="12700" cap="rnd">
            <a:solidFill>
              <a:srgbClr val="CF0E30"/>
            </a:solidFill>
            <a:round/>
            <a:headEnd/>
            <a:tailEnd/>
          </a:ln>
        </p:spPr>
        <p:txBody>
          <a:bodyPr>
            <a:prstTxWarp prst="textNoShape">
              <a:avLst/>
            </a:prstTxWarp>
          </a:bodyPr>
          <a:lstStyle/>
          <a:p>
            <a:endParaRPr lang="en-US"/>
          </a:p>
        </p:txBody>
      </p:sp>
      <p:sp>
        <p:nvSpPr>
          <p:cNvPr id="43029" name="Freeform 27"/>
          <p:cNvSpPr>
            <a:spLocks/>
          </p:cNvSpPr>
          <p:nvPr/>
        </p:nvSpPr>
        <p:spPr bwMode="auto">
          <a:xfrm>
            <a:off x="6550026" y="5535615"/>
            <a:ext cx="493713" cy="327025"/>
          </a:xfrm>
          <a:custGeom>
            <a:avLst/>
            <a:gdLst>
              <a:gd name="T0" fmla="*/ 0 w 276"/>
              <a:gd name="T1" fmla="*/ 0 h 183"/>
              <a:gd name="T2" fmla="*/ 275 w 276"/>
              <a:gd name="T3" fmla="*/ 132 h 183"/>
              <a:gd name="T4" fmla="*/ 275 w 276"/>
              <a:gd name="T5" fmla="*/ 182 h 183"/>
              <a:gd name="T6" fmla="*/ 0 w 276"/>
              <a:gd name="T7" fmla="*/ 39 h 183"/>
              <a:gd name="T8" fmla="*/ 0 w 276"/>
              <a:gd name="T9" fmla="*/ 0 h 183"/>
              <a:gd name="T10" fmla="*/ 0 60000 65536"/>
              <a:gd name="T11" fmla="*/ 0 60000 65536"/>
              <a:gd name="T12" fmla="*/ 0 60000 65536"/>
              <a:gd name="T13" fmla="*/ 0 60000 65536"/>
              <a:gd name="T14" fmla="*/ 0 60000 65536"/>
              <a:gd name="T15" fmla="*/ 0 w 276"/>
              <a:gd name="T16" fmla="*/ 0 h 183"/>
              <a:gd name="T17" fmla="*/ 276 w 276"/>
              <a:gd name="T18" fmla="*/ 183 h 183"/>
            </a:gdLst>
            <a:ahLst/>
            <a:cxnLst>
              <a:cxn ang="T10">
                <a:pos x="T0" y="T1"/>
              </a:cxn>
              <a:cxn ang="T11">
                <a:pos x="T2" y="T3"/>
              </a:cxn>
              <a:cxn ang="T12">
                <a:pos x="T4" y="T5"/>
              </a:cxn>
              <a:cxn ang="T13">
                <a:pos x="T6" y="T7"/>
              </a:cxn>
              <a:cxn ang="T14">
                <a:pos x="T8" y="T9"/>
              </a:cxn>
            </a:cxnLst>
            <a:rect l="T15" t="T16" r="T17" b="T18"/>
            <a:pathLst>
              <a:path w="276" h="183">
                <a:moveTo>
                  <a:pt x="0" y="0"/>
                </a:moveTo>
                <a:lnTo>
                  <a:pt x="275" y="132"/>
                </a:lnTo>
                <a:lnTo>
                  <a:pt x="275" y="182"/>
                </a:lnTo>
                <a:lnTo>
                  <a:pt x="0" y="39"/>
                </a:lnTo>
                <a:lnTo>
                  <a:pt x="0" y="0"/>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30" name="Freeform 28"/>
          <p:cNvSpPr>
            <a:spLocks/>
          </p:cNvSpPr>
          <p:nvPr/>
        </p:nvSpPr>
        <p:spPr bwMode="auto">
          <a:xfrm>
            <a:off x="7042150" y="5535615"/>
            <a:ext cx="493713" cy="327025"/>
          </a:xfrm>
          <a:custGeom>
            <a:avLst/>
            <a:gdLst>
              <a:gd name="T0" fmla="*/ 0 w 277"/>
              <a:gd name="T1" fmla="*/ 132 h 183"/>
              <a:gd name="T2" fmla="*/ 0 w 277"/>
              <a:gd name="T3" fmla="*/ 182 h 183"/>
              <a:gd name="T4" fmla="*/ 276 w 277"/>
              <a:gd name="T5" fmla="*/ 39 h 183"/>
              <a:gd name="T6" fmla="*/ 276 w 277"/>
              <a:gd name="T7" fmla="*/ 0 h 183"/>
              <a:gd name="T8" fmla="*/ 0 w 277"/>
              <a:gd name="T9" fmla="*/ 132 h 183"/>
              <a:gd name="T10" fmla="*/ 0 60000 65536"/>
              <a:gd name="T11" fmla="*/ 0 60000 65536"/>
              <a:gd name="T12" fmla="*/ 0 60000 65536"/>
              <a:gd name="T13" fmla="*/ 0 60000 65536"/>
              <a:gd name="T14" fmla="*/ 0 60000 65536"/>
              <a:gd name="T15" fmla="*/ 0 w 277"/>
              <a:gd name="T16" fmla="*/ 0 h 183"/>
              <a:gd name="T17" fmla="*/ 277 w 277"/>
              <a:gd name="T18" fmla="*/ 183 h 183"/>
            </a:gdLst>
            <a:ahLst/>
            <a:cxnLst>
              <a:cxn ang="T10">
                <a:pos x="T0" y="T1"/>
              </a:cxn>
              <a:cxn ang="T11">
                <a:pos x="T2" y="T3"/>
              </a:cxn>
              <a:cxn ang="T12">
                <a:pos x="T4" y="T5"/>
              </a:cxn>
              <a:cxn ang="T13">
                <a:pos x="T6" y="T7"/>
              </a:cxn>
              <a:cxn ang="T14">
                <a:pos x="T8" y="T9"/>
              </a:cxn>
            </a:cxnLst>
            <a:rect l="T15" t="T16" r="T17" b="T18"/>
            <a:pathLst>
              <a:path w="277" h="183">
                <a:moveTo>
                  <a:pt x="0" y="132"/>
                </a:moveTo>
                <a:lnTo>
                  <a:pt x="0" y="182"/>
                </a:lnTo>
                <a:lnTo>
                  <a:pt x="276" y="39"/>
                </a:lnTo>
                <a:lnTo>
                  <a:pt x="276" y="0"/>
                </a:lnTo>
                <a:lnTo>
                  <a:pt x="0" y="132"/>
                </a:lnTo>
              </a:path>
            </a:pathLst>
          </a:custGeom>
          <a:solidFill>
            <a:srgbClr val="800000"/>
          </a:solidFill>
          <a:ln w="12700" cap="rnd">
            <a:solidFill>
              <a:srgbClr val="000000"/>
            </a:solidFill>
            <a:round/>
            <a:headEnd/>
            <a:tailEnd/>
          </a:ln>
        </p:spPr>
        <p:txBody>
          <a:bodyPr>
            <a:prstTxWarp prst="textNoShape">
              <a:avLst/>
            </a:prstTxWarp>
          </a:bodyPr>
          <a:lstStyle/>
          <a:p>
            <a:endParaRPr lang="en-US"/>
          </a:p>
        </p:txBody>
      </p:sp>
      <p:sp>
        <p:nvSpPr>
          <p:cNvPr id="43031" name="Rectangle 29"/>
          <p:cNvSpPr>
            <a:spLocks noGrp="1" noChangeArrowheads="1"/>
          </p:cNvSpPr>
          <p:nvPr>
            <p:ph type="title"/>
          </p:nvPr>
        </p:nvSpPr>
        <p:spPr/>
        <p:txBody>
          <a:bodyPr/>
          <a:lstStyle/>
          <a:p>
            <a:pPr eaLnBrk="1" hangingPunct="1"/>
            <a:r>
              <a:rPr lang="en-GB"/>
              <a:t>Routing versus Forwarding</a:t>
            </a:r>
          </a:p>
        </p:txBody>
      </p:sp>
      <p:sp>
        <p:nvSpPr>
          <p:cNvPr id="43032" name="Rectangle 30"/>
          <p:cNvSpPr>
            <a:spLocks noGrp="1" noChangeArrowheads="1"/>
          </p:cNvSpPr>
          <p:nvPr>
            <p:ph type="body" sz="half" idx="1"/>
          </p:nvPr>
        </p:nvSpPr>
        <p:spPr/>
        <p:txBody>
          <a:bodyPr/>
          <a:lstStyle/>
          <a:p>
            <a:pPr eaLnBrk="1" hangingPunct="1">
              <a:buNone/>
            </a:pPr>
            <a:endParaRPr lang="en-GB" sz="2400" dirty="0" smtClean="0"/>
          </a:p>
          <a:p>
            <a:pPr eaLnBrk="1" hangingPunct="1"/>
            <a:r>
              <a:rPr lang="en-GB" sz="2400" dirty="0"/>
              <a:t>Routing = building maps and giving directions</a:t>
            </a:r>
            <a:endParaRPr lang="en-GB" sz="2400" dirty="0" smtClean="0"/>
          </a:p>
          <a:p>
            <a:pPr eaLnBrk="1" hangingPunct="1"/>
            <a:endParaRPr lang="en-GB" sz="2400" dirty="0" smtClean="0"/>
          </a:p>
          <a:p>
            <a:pPr eaLnBrk="1" hangingPunct="1"/>
            <a:endParaRPr lang="en-GB" sz="2400" dirty="0" smtClean="0"/>
          </a:p>
          <a:p>
            <a:pPr eaLnBrk="1" hangingPunct="1"/>
            <a:endParaRPr lang="en-GB" sz="2400" dirty="0"/>
          </a:p>
          <a:p>
            <a:pPr eaLnBrk="1" hangingPunct="1"/>
            <a:r>
              <a:rPr lang="en-GB" sz="2400" dirty="0"/>
              <a:t>Forwarding = moving packets between interfaces according to the “directions”</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868" name="Rectangle 4"/>
          <p:cNvSpPr>
            <a:spLocks noGrp="1" noChangeArrowheads="1"/>
          </p:cNvSpPr>
          <p:nvPr>
            <p:ph type="title"/>
          </p:nvPr>
        </p:nvSpPr>
        <p:spPr/>
        <p:txBody>
          <a:bodyPr/>
          <a:lstStyle/>
          <a:p>
            <a:r>
              <a:rPr lang="en-GB" smtClean="0"/>
              <a:t>“Policy” Implementation</a:t>
            </a:r>
            <a:endParaRPr lang="en-US"/>
          </a:p>
        </p:txBody>
      </p:sp>
      <p:sp>
        <p:nvSpPr>
          <p:cNvPr id="420869" name="Rectangle 5"/>
          <p:cNvSpPr>
            <a:spLocks noGrp="1" noChangeArrowheads="1"/>
          </p:cNvSpPr>
          <p:nvPr>
            <p:ph type="body" idx="1"/>
          </p:nvPr>
        </p:nvSpPr>
        <p:spPr/>
        <p:txBody>
          <a:bodyPr/>
          <a:lstStyle/>
          <a:p>
            <a:r>
              <a:rPr lang="en-US"/>
              <a:t>You want to use a local line to talk to the customers of other local ISPs</a:t>
            </a:r>
          </a:p>
          <a:p>
            <a:pPr lvl="1"/>
            <a:r>
              <a:rPr lang="en-US"/>
              <a:t>local peering</a:t>
            </a:r>
          </a:p>
          <a:p>
            <a:r>
              <a:rPr lang="en-US"/>
              <a:t>You do not want other local ISPs to use your expensive international lines</a:t>
            </a:r>
          </a:p>
          <a:p>
            <a:pPr lvl="1"/>
            <a:r>
              <a:rPr lang="en-US"/>
              <a:t>no free transit! </a:t>
            </a:r>
          </a:p>
          <a:p>
            <a:r>
              <a:rPr lang="en-US"/>
              <a:t>So you need some sort of control over routing policies</a:t>
            </a:r>
          </a:p>
          <a:p>
            <a:r>
              <a:rPr lang="en-US"/>
              <a:t>BGP can do this</a:t>
            </a:r>
          </a:p>
        </p:txBody>
      </p:sp>
    </p:spTree>
  </p:cSld>
  <p:clrMapOvr>
    <a:masterClrMapping/>
  </p:clrMapOvr>
  <p:transition spd="slow"/>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8820" name="Rectangle 4"/>
          <p:cNvSpPr>
            <a:spLocks noGrp="1" noChangeArrowheads="1"/>
          </p:cNvSpPr>
          <p:nvPr>
            <p:ph type="title"/>
          </p:nvPr>
        </p:nvSpPr>
        <p:spPr/>
        <p:txBody>
          <a:bodyPr/>
          <a:lstStyle/>
          <a:p>
            <a:r>
              <a:rPr lang="en-GB" smtClean="0"/>
              <a:t>Terminology:</a:t>
            </a:r>
            <a:br>
              <a:rPr lang="en-GB" smtClean="0"/>
            </a:br>
            <a:r>
              <a:rPr lang="en-GB" smtClean="0"/>
              <a:t>“Peering” and “Transit”</a:t>
            </a:r>
            <a:endParaRPr lang="en-US"/>
          </a:p>
        </p:txBody>
      </p:sp>
      <p:sp>
        <p:nvSpPr>
          <p:cNvPr id="418821" name="Rectangle 5"/>
          <p:cNvSpPr>
            <a:spLocks noGrp="1" noChangeArrowheads="1"/>
          </p:cNvSpPr>
          <p:nvPr>
            <p:ph type="body" idx="1"/>
          </p:nvPr>
        </p:nvSpPr>
        <p:spPr>
          <a:xfrm>
            <a:off x="457200" y="1600200"/>
            <a:ext cx="8229600" cy="4876800"/>
          </a:xfrm>
        </p:spPr>
        <p:txBody>
          <a:bodyPr/>
          <a:lstStyle/>
          <a:p>
            <a:r>
              <a:rPr lang="en-US" b="1" dirty="0">
                <a:solidFill>
                  <a:srgbClr val="FF0000"/>
                </a:solidFill>
              </a:rPr>
              <a:t>Peering</a:t>
            </a:r>
            <a:r>
              <a:rPr lang="en-US" dirty="0"/>
              <a:t>: getting connectivity to the network of other ISPs</a:t>
            </a:r>
          </a:p>
          <a:p>
            <a:pPr lvl="1"/>
            <a:r>
              <a:rPr lang="en-US" dirty="0"/>
              <a:t>… and just that network, no other networks</a:t>
            </a:r>
          </a:p>
          <a:p>
            <a:pPr lvl="1"/>
            <a:r>
              <a:rPr lang="en-US" dirty="0"/>
              <a:t>Usually at zero cost (zero-settlement)</a:t>
            </a:r>
          </a:p>
          <a:p>
            <a:r>
              <a:rPr lang="en-US" b="1" dirty="0">
                <a:solidFill>
                  <a:srgbClr val="FF0000"/>
                </a:solidFill>
              </a:rPr>
              <a:t>Transit</a:t>
            </a:r>
            <a:r>
              <a:rPr lang="en-US" dirty="0"/>
              <a:t>: getting connectivity though the other ISP to other ISP networks</a:t>
            </a:r>
          </a:p>
          <a:p>
            <a:pPr lvl="1"/>
            <a:r>
              <a:rPr lang="en-US" dirty="0"/>
              <a:t> … getting connectivity to rest of world (or part thereof)</a:t>
            </a:r>
          </a:p>
          <a:p>
            <a:pPr lvl="1"/>
            <a:r>
              <a:rPr lang="en-US" dirty="0"/>
              <a:t>Usually at cost (customer-provider relationship)</a:t>
            </a:r>
          </a:p>
        </p:txBody>
      </p:sp>
    </p:spTree>
  </p:cSld>
  <p:clrMapOvr>
    <a:masterClrMapping/>
  </p:clrMapOvr>
  <p:transition spd="slow"/>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GB" smtClean="0"/>
              <a:t>Terminology: “Aggregation”</a:t>
            </a:r>
            <a:endParaRPr lang="en-GB"/>
          </a:p>
        </p:txBody>
      </p:sp>
      <p:sp>
        <p:nvSpPr>
          <p:cNvPr id="451587" name="Rectangle 3"/>
          <p:cNvSpPr>
            <a:spLocks noGrp="1" noChangeArrowheads="1"/>
          </p:cNvSpPr>
          <p:nvPr>
            <p:ph type="body" idx="1"/>
          </p:nvPr>
        </p:nvSpPr>
        <p:spPr/>
        <p:txBody>
          <a:bodyPr/>
          <a:lstStyle/>
          <a:p>
            <a:r>
              <a:rPr lang="en-GB"/>
              <a:t>Combining of several smaller blocks of address space into a larger block</a:t>
            </a:r>
          </a:p>
          <a:p>
            <a:r>
              <a:rPr lang="en-GB"/>
              <a:t>For example:</a:t>
            </a:r>
          </a:p>
          <a:p>
            <a:pPr lvl="1"/>
            <a:r>
              <a:rPr lang="en-GB"/>
              <a:t>192.168.4.0/24 and 192.168.5.0/24 are contiguous address blocks</a:t>
            </a:r>
          </a:p>
          <a:p>
            <a:pPr lvl="1"/>
            <a:r>
              <a:rPr lang="en-GB"/>
              <a:t>They can be combined and represented as 192.168.4.0/23…</a:t>
            </a:r>
          </a:p>
          <a:p>
            <a:pPr lvl="1"/>
            <a:r>
              <a:rPr lang="en-GB"/>
              <a:t>…with no loss of information!</a:t>
            </a:r>
          </a:p>
        </p:txBody>
      </p:sp>
    </p:spTree>
  </p:cSld>
  <p:clrMapOvr>
    <a:masterClrMapping/>
  </p:clrMapOvr>
  <p:transition spd="slow"/>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Customers and Providers</a:t>
            </a:r>
          </a:p>
        </p:txBody>
      </p:sp>
      <p:sp>
        <p:nvSpPr>
          <p:cNvPr id="29699" name="Text Box 3"/>
          <p:cNvSpPr txBox="1">
            <a:spLocks noChangeArrowheads="1"/>
          </p:cNvSpPr>
          <p:nvPr/>
        </p:nvSpPr>
        <p:spPr bwMode="auto">
          <a:xfrm>
            <a:off x="1143000" y="5638800"/>
            <a:ext cx="6647974" cy="400110"/>
          </a:xfrm>
          <a:prstGeom prst="rect">
            <a:avLst/>
          </a:prstGeom>
          <a:noFill/>
          <a:ln w="9525">
            <a:noFill/>
            <a:miter lim="800000"/>
            <a:headEnd/>
            <a:tailEnd/>
          </a:ln>
          <a:effectLst/>
        </p:spPr>
        <p:txBody>
          <a:bodyPr wrap="none">
            <a:prstTxWarp prst="textNoShape">
              <a:avLst/>
            </a:prstTxWarp>
            <a:spAutoFit/>
          </a:bodyPr>
          <a:lstStyle/>
          <a:p>
            <a:r>
              <a:rPr lang="en-US" sz="2000" dirty="0">
                <a:latin typeface="Verdana"/>
                <a:cs typeface="Verdana"/>
              </a:rPr>
              <a:t>Customer pays provider for access to the Internet</a:t>
            </a:r>
          </a:p>
        </p:txBody>
      </p:sp>
      <p:sp>
        <p:nvSpPr>
          <p:cNvPr id="29700" name="Line 4"/>
          <p:cNvSpPr>
            <a:spLocks noChangeShapeType="1"/>
          </p:cNvSpPr>
          <p:nvPr/>
        </p:nvSpPr>
        <p:spPr bwMode="auto">
          <a:xfrm flipH="1">
            <a:off x="4495800" y="3505200"/>
            <a:ext cx="0" cy="762000"/>
          </a:xfrm>
          <a:prstGeom prst="line">
            <a:avLst/>
          </a:prstGeom>
          <a:noFill/>
          <a:ln w="57150" cmpd="thickThin">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29701" name="Picture 5"/>
          <p:cNvPicPr>
            <a:picLocks noChangeArrowheads="1"/>
          </p:cNvPicPr>
          <p:nvPr/>
        </p:nvPicPr>
        <p:blipFill>
          <a:blip r:embed="rId2"/>
          <a:srcRect/>
          <a:stretch>
            <a:fillRect/>
          </a:stretch>
        </p:blipFill>
        <p:spPr bwMode="auto">
          <a:xfrm>
            <a:off x="1981200" y="2209800"/>
            <a:ext cx="5029200" cy="1290638"/>
          </a:xfrm>
          <a:prstGeom prst="rect">
            <a:avLst/>
          </a:prstGeom>
          <a:noFill/>
          <a:ln w="9525">
            <a:noFill/>
            <a:miter lim="800000"/>
            <a:headEnd/>
            <a:tailEnd/>
          </a:ln>
          <a:effectLst/>
        </p:spPr>
      </p:pic>
      <p:sp>
        <p:nvSpPr>
          <p:cNvPr id="29702" name="Text Box 6"/>
          <p:cNvSpPr txBox="1">
            <a:spLocks noChangeArrowheads="1"/>
          </p:cNvSpPr>
          <p:nvPr/>
        </p:nvSpPr>
        <p:spPr bwMode="auto">
          <a:xfrm>
            <a:off x="3810000" y="2362200"/>
            <a:ext cx="1277626" cy="369332"/>
          </a:xfrm>
          <a:prstGeom prst="rect">
            <a:avLst/>
          </a:prstGeom>
          <a:noFill/>
          <a:ln w="9525">
            <a:noFill/>
            <a:miter lim="800000"/>
            <a:headEnd/>
            <a:tailEnd/>
          </a:ln>
          <a:effectLst/>
        </p:spPr>
        <p:txBody>
          <a:bodyPr wrap="none">
            <a:prstTxWarp prst="textNoShape">
              <a:avLst/>
            </a:prstTxWarp>
            <a:spAutoFit/>
          </a:bodyPr>
          <a:lstStyle/>
          <a:p>
            <a:r>
              <a:rPr lang="en-US" b="1" dirty="0">
                <a:latin typeface="Verdana"/>
                <a:cs typeface="Verdana"/>
              </a:rPr>
              <a:t>provider</a:t>
            </a:r>
          </a:p>
        </p:txBody>
      </p:sp>
      <p:pic>
        <p:nvPicPr>
          <p:cNvPr id="29703" name="Picture 7"/>
          <p:cNvPicPr>
            <a:picLocks noChangeArrowheads="1"/>
          </p:cNvPicPr>
          <p:nvPr/>
        </p:nvPicPr>
        <p:blipFill>
          <a:blip r:embed="rId2"/>
          <a:srcRect/>
          <a:stretch>
            <a:fillRect/>
          </a:stretch>
        </p:blipFill>
        <p:spPr bwMode="auto">
          <a:xfrm>
            <a:off x="3276600" y="4267200"/>
            <a:ext cx="2435225" cy="1066800"/>
          </a:xfrm>
          <a:prstGeom prst="rect">
            <a:avLst/>
          </a:prstGeom>
          <a:noFill/>
          <a:ln w="9525">
            <a:noFill/>
            <a:miter lim="800000"/>
            <a:headEnd/>
            <a:tailEnd/>
          </a:ln>
          <a:effectLst/>
        </p:spPr>
      </p:pic>
      <p:sp>
        <p:nvSpPr>
          <p:cNvPr id="29704" name="Rectangle 8"/>
          <p:cNvSpPr>
            <a:spLocks noChangeArrowheads="1"/>
          </p:cNvSpPr>
          <p:nvPr/>
        </p:nvSpPr>
        <p:spPr bwMode="auto">
          <a:xfrm>
            <a:off x="3810000" y="4724400"/>
            <a:ext cx="1404231"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b="1">
                <a:latin typeface="Verdana"/>
                <a:cs typeface="Verdana"/>
              </a:rPr>
              <a:t>customer</a:t>
            </a:r>
          </a:p>
        </p:txBody>
      </p:sp>
      <p:sp>
        <p:nvSpPr>
          <p:cNvPr id="29705" name="Freeform 9"/>
          <p:cNvSpPr>
            <a:spLocks/>
          </p:cNvSpPr>
          <p:nvPr/>
        </p:nvSpPr>
        <p:spPr bwMode="auto">
          <a:xfrm>
            <a:off x="2209800" y="2362200"/>
            <a:ext cx="2159000" cy="2298700"/>
          </a:xfrm>
          <a:custGeom>
            <a:avLst/>
            <a:gdLst/>
            <a:ahLst/>
            <a:cxnLst>
              <a:cxn ang="0">
                <a:pos x="1296" y="1392"/>
              </a:cxn>
              <a:cxn ang="0">
                <a:pos x="1296" y="1296"/>
              </a:cxn>
              <a:cxn ang="0">
                <a:pos x="1248" y="480"/>
              </a:cxn>
              <a:cxn ang="0">
                <a:pos x="624" y="336"/>
              </a:cxn>
              <a:cxn ang="0">
                <a:pos x="0" y="0"/>
              </a:cxn>
            </a:cxnLst>
            <a:rect l="0" t="0" r="r" b="b"/>
            <a:pathLst>
              <a:path w="1360" h="1448">
                <a:moveTo>
                  <a:pt x="1296" y="1392"/>
                </a:moveTo>
                <a:cubicBezTo>
                  <a:pt x="1300" y="1420"/>
                  <a:pt x="1304" y="1448"/>
                  <a:pt x="1296" y="1296"/>
                </a:cubicBezTo>
                <a:cubicBezTo>
                  <a:pt x="1288" y="1144"/>
                  <a:pt x="1360" y="640"/>
                  <a:pt x="1248" y="480"/>
                </a:cubicBezTo>
                <a:cubicBezTo>
                  <a:pt x="1136" y="320"/>
                  <a:pt x="832" y="416"/>
                  <a:pt x="624" y="336"/>
                </a:cubicBezTo>
                <a:cubicBezTo>
                  <a:pt x="416" y="256"/>
                  <a:pt x="208" y="128"/>
                  <a:pt x="0" y="0"/>
                </a:cubicBezTo>
              </a:path>
            </a:pathLst>
          </a:custGeom>
          <a:noFill/>
          <a:ln w="76200" cmpd="sng">
            <a:solidFill>
              <a:schemeClr val="accent2"/>
            </a:solidFill>
            <a:round/>
            <a:headEnd type="triangle" w="med" len="med"/>
            <a:tailEnd type="triangle" w="med" len="med"/>
          </a:ln>
          <a:effectLst/>
        </p:spPr>
        <p:txBody>
          <a:bodyPr>
            <a:prstTxWarp prst="textNoShape">
              <a:avLst/>
            </a:prstTxWarp>
          </a:bodyPr>
          <a:lstStyle/>
          <a:p>
            <a:endParaRPr lang="en-GB"/>
          </a:p>
        </p:txBody>
      </p:sp>
      <p:sp>
        <p:nvSpPr>
          <p:cNvPr id="29706" name="Freeform 10"/>
          <p:cNvSpPr>
            <a:spLocks/>
          </p:cNvSpPr>
          <p:nvPr/>
        </p:nvSpPr>
        <p:spPr bwMode="auto">
          <a:xfrm>
            <a:off x="4686300" y="2209800"/>
            <a:ext cx="2857500" cy="2209800"/>
          </a:xfrm>
          <a:custGeom>
            <a:avLst/>
            <a:gdLst/>
            <a:ahLst/>
            <a:cxnLst>
              <a:cxn ang="0">
                <a:pos x="72" y="1392"/>
              </a:cxn>
              <a:cxn ang="0">
                <a:pos x="72" y="576"/>
              </a:cxn>
              <a:cxn ang="0">
                <a:pos x="504" y="624"/>
              </a:cxn>
              <a:cxn ang="0">
                <a:pos x="648" y="288"/>
              </a:cxn>
              <a:cxn ang="0">
                <a:pos x="1032" y="288"/>
              </a:cxn>
              <a:cxn ang="0">
                <a:pos x="1800" y="0"/>
              </a:cxn>
            </a:cxnLst>
            <a:rect l="0" t="0" r="r" b="b"/>
            <a:pathLst>
              <a:path w="1800" h="1392">
                <a:moveTo>
                  <a:pt x="72" y="1392"/>
                </a:moveTo>
                <a:cubicBezTo>
                  <a:pt x="36" y="1048"/>
                  <a:pt x="0" y="704"/>
                  <a:pt x="72" y="576"/>
                </a:cubicBezTo>
                <a:cubicBezTo>
                  <a:pt x="144" y="448"/>
                  <a:pt x="408" y="672"/>
                  <a:pt x="504" y="624"/>
                </a:cubicBezTo>
                <a:cubicBezTo>
                  <a:pt x="600" y="576"/>
                  <a:pt x="560" y="344"/>
                  <a:pt x="648" y="288"/>
                </a:cubicBezTo>
                <a:cubicBezTo>
                  <a:pt x="736" y="232"/>
                  <a:pt x="840" y="336"/>
                  <a:pt x="1032" y="288"/>
                </a:cubicBezTo>
                <a:cubicBezTo>
                  <a:pt x="1224" y="240"/>
                  <a:pt x="1512" y="120"/>
                  <a:pt x="1800" y="0"/>
                </a:cubicBezTo>
              </a:path>
            </a:pathLst>
          </a:custGeom>
          <a:noFill/>
          <a:ln w="76200" cmpd="sng">
            <a:solidFill>
              <a:schemeClr val="accent2"/>
            </a:solidFill>
            <a:round/>
            <a:headEnd type="triangle" w="med" len="med"/>
            <a:tailEnd type="triangle" w="med" len="med"/>
          </a:ln>
          <a:effectLst/>
        </p:spPr>
        <p:txBody>
          <a:bodyPr>
            <a:prstTxWarp prst="textNoShape">
              <a:avLst/>
            </a:prstTxWarp>
          </a:bodyPr>
          <a:lstStyle/>
          <a:p>
            <a:endParaRPr lang="en-GB"/>
          </a:p>
        </p:txBody>
      </p:sp>
      <p:grpSp>
        <p:nvGrpSpPr>
          <p:cNvPr id="2" name="Group 11"/>
          <p:cNvGrpSpPr>
            <a:grpSpLocks/>
          </p:cNvGrpSpPr>
          <p:nvPr/>
        </p:nvGrpSpPr>
        <p:grpSpPr bwMode="auto">
          <a:xfrm>
            <a:off x="5862272" y="3733800"/>
            <a:ext cx="3200400" cy="762000"/>
            <a:chOff x="3264" y="3456"/>
            <a:chExt cx="2016" cy="480"/>
          </a:xfrm>
        </p:grpSpPr>
        <p:sp>
          <p:nvSpPr>
            <p:cNvPr id="29708" name="Line 12"/>
            <p:cNvSpPr>
              <a:spLocks noChangeShapeType="1"/>
            </p:cNvSpPr>
            <p:nvPr/>
          </p:nvSpPr>
          <p:spPr bwMode="auto">
            <a:xfrm flipH="1">
              <a:off x="3504" y="3696"/>
              <a:ext cx="880" cy="0"/>
            </a:xfrm>
            <a:prstGeom prst="line">
              <a:avLst/>
            </a:prstGeom>
            <a:noFill/>
            <a:ln w="76200">
              <a:solidFill>
                <a:schemeClr val="accent2"/>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9709" name="Rectangle 13"/>
            <p:cNvSpPr>
              <a:spLocks noChangeArrowheads="1"/>
            </p:cNvSpPr>
            <p:nvPr/>
          </p:nvSpPr>
          <p:spPr bwMode="auto">
            <a:xfrm>
              <a:off x="4414" y="3566"/>
              <a:ext cx="74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a:latin typeface="Verdana"/>
                  <a:cs typeface="Verdana"/>
                </a:rPr>
                <a:t>IP traffic</a:t>
              </a:r>
            </a:p>
          </p:txBody>
        </p:sp>
        <p:sp>
          <p:nvSpPr>
            <p:cNvPr id="29710" name="Rectangle 14"/>
            <p:cNvSpPr>
              <a:spLocks noChangeArrowheads="1"/>
            </p:cNvSpPr>
            <p:nvPr/>
          </p:nvSpPr>
          <p:spPr bwMode="auto">
            <a:xfrm>
              <a:off x="3264" y="3456"/>
              <a:ext cx="2016" cy="480"/>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grpSp>
      <p:grpSp>
        <p:nvGrpSpPr>
          <p:cNvPr id="3" name="Group 15"/>
          <p:cNvGrpSpPr>
            <a:grpSpLocks/>
          </p:cNvGrpSpPr>
          <p:nvPr/>
        </p:nvGrpSpPr>
        <p:grpSpPr bwMode="auto">
          <a:xfrm>
            <a:off x="228600" y="3733800"/>
            <a:ext cx="2971800" cy="533400"/>
            <a:chOff x="144" y="3264"/>
            <a:chExt cx="1872" cy="336"/>
          </a:xfrm>
        </p:grpSpPr>
        <p:sp>
          <p:nvSpPr>
            <p:cNvPr id="29712" name="Text Box 16"/>
            <p:cNvSpPr txBox="1">
              <a:spLocks noChangeArrowheads="1"/>
            </p:cNvSpPr>
            <p:nvPr/>
          </p:nvSpPr>
          <p:spPr bwMode="auto">
            <a:xfrm>
              <a:off x="192" y="3340"/>
              <a:ext cx="588" cy="194"/>
            </a:xfrm>
            <a:prstGeom prst="rect">
              <a:avLst/>
            </a:prstGeom>
            <a:noFill/>
            <a:ln w="9525">
              <a:noFill/>
              <a:miter lim="800000"/>
              <a:headEnd/>
              <a:tailEnd/>
            </a:ln>
            <a:effectLst/>
          </p:spPr>
          <p:txBody>
            <a:bodyPr wrap="none">
              <a:prstTxWarp prst="textNoShape">
                <a:avLst/>
              </a:prstTxWarp>
              <a:spAutoFit/>
            </a:bodyPr>
            <a:lstStyle/>
            <a:p>
              <a:r>
                <a:rPr lang="en-US" sz="1400">
                  <a:latin typeface="Verdana"/>
                  <a:cs typeface="Verdana"/>
                </a:rPr>
                <a:t>provider</a:t>
              </a:r>
            </a:p>
          </p:txBody>
        </p:sp>
        <p:sp>
          <p:nvSpPr>
            <p:cNvPr id="29713" name="Rectangle 17"/>
            <p:cNvSpPr>
              <a:spLocks noChangeArrowheads="1"/>
            </p:cNvSpPr>
            <p:nvPr/>
          </p:nvSpPr>
          <p:spPr bwMode="auto">
            <a:xfrm>
              <a:off x="1344" y="3360"/>
              <a:ext cx="645" cy="19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400">
                  <a:latin typeface="Verdana"/>
                  <a:cs typeface="Verdana"/>
                </a:rPr>
                <a:t>customer</a:t>
              </a:r>
            </a:p>
          </p:txBody>
        </p:sp>
        <p:sp>
          <p:nvSpPr>
            <p:cNvPr id="29714" name="Line 18"/>
            <p:cNvSpPr>
              <a:spLocks noChangeShapeType="1"/>
            </p:cNvSpPr>
            <p:nvPr/>
          </p:nvSpPr>
          <p:spPr bwMode="auto">
            <a:xfrm>
              <a:off x="816" y="3456"/>
              <a:ext cx="480" cy="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9715" name="Rectangle 19"/>
            <p:cNvSpPr>
              <a:spLocks noChangeArrowheads="1"/>
            </p:cNvSpPr>
            <p:nvPr/>
          </p:nvSpPr>
          <p:spPr bwMode="auto">
            <a:xfrm>
              <a:off x="144" y="3264"/>
              <a:ext cx="1872" cy="336"/>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Big tier-1 providers</a:t>
            </a:r>
            <a:endParaRPr lang="en-US" dirty="0"/>
          </a:p>
        </p:txBody>
      </p:sp>
      <p:sp>
        <p:nvSpPr>
          <p:cNvPr id="30727" name="Line 7"/>
          <p:cNvSpPr>
            <a:spLocks noChangeShapeType="1"/>
          </p:cNvSpPr>
          <p:nvPr/>
        </p:nvSpPr>
        <p:spPr bwMode="auto">
          <a:xfrm>
            <a:off x="1797524" y="6452659"/>
            <a:ext cx="685800" cy="0"/>
          </a:xfrm>
          <a:prstGeom prst="line">
            <a:avLst/>
          </a:prstGeom>
          <a:noFill/>
          <a:ln w="57150" cmpd="thickThin">
            <a:solidFill>
              <a:srgbClr val="FF3300"/>
            </a:solidFill>
            <a:round/>
            <a:headEnd type="oval" w="med" len="med"/>
            <a:tailEnd type="triangle" w="med" len="med"/>
          </a:ln>
          <a:effectLst/>
        </p:spPr>
        <p:txBody>
          <a:bodyPr>
            <a:prstTxWarp prst="textNoShape">
              <a:avLst/>
            </a:prstTxWarp>
          </a:bodyPr>
          <a:lstStyle/>
          <a:p>
            <a:endParaRPr lang="en-GB">
              <a:latin typeface="Verdana"/>
              <a:cs typeface="Verdana"/>
            </a:endParaRPr>
          </a:p>
        </p:txBody>
      </p:sp>
      <p:sp>
        <p:nvSpPr>
          <p:cNvPr id="30728" name="Text Box 8"/>
          <p:cNvSpPr txBox="1">
            <a:spLocks noChangeArrowheads="1"/>
          </p:cNvSpPr>
          <p:nvPr/>
        </p:nvSpPr>
        <p:spPr bwMode="auto">
          <a:xfrm>
            <a:off x="2483324" y="6326567"/>
            <a:ext cx="903288" cy="277141"/>
          </a:xfrm>
          <a:prstGeom prst="rect">
            <a:avLst/>
          </a:prstGeom>
          <a:noFill/>
          <a:ln w="9525">
            <a:noFill/>
            <a:miter lim="800000"/>
            <a:headEnd/>
            <a:tailEnd/>
          </a:ln>
          <a:effectLst/>
        </p:spPr>
        <p:txBody>
          <a:bodyPr wrap="square">
            <a:prstTxWarp prst="textNoShape">
              <a:avLst/>
            </a:prstTxWarp>
            <a:spAutoFit/>
          </a:bodyPr>
          <a:lstStyle/>
          <a:p>
            <a:r>
              <a:rPr lang="en-US" sz="1200">
                <a:latin typeface="Verdana"/>
                <a:cs typeface="Verdana"/>
              </a:rPr>
              <a:t>customer</a:t>
            </a:r>
          </a:p>
        </p:txBody>
      </p:sp>
      <p:sp>
        <p:nvSpPr>
          <p:cNvPr id="30729" name="Text Box 9"/>
          <p:cNvSpPr txBox="1">
            <a:spLocks noChangeArrowheads="1"/>
          </p:cNvSpPr>
          <p:nvPr/>
        </p:nvSpPr>
        <p:spPr bwMode="auto">
          <a:xfrm>
            <a:off x="806924" y="6326567"/>
            <a:ext cx="825500" cy="277141"/>
          </a:xfrm>
          <a:prstGeom prst="rect">
            <a:avLst/>
          </a:prstGeom>
          <a:noFill/>
          <a:ln w="9525">
            <a:noFill/>
            <a:miter lim="800000"/>
            <a:headEnd/>
            <a:tailEnd/>
          </a:ln>
          <a:effectLst/>
        </p:spPr>
        <p:txBody>
          <a:bodyPr wrap="square">
            <a:prstTxWarp prst="textNoShape">
              <a:avLst/>
            </a:prstTxWarp>
            <a:spAutoFit/>
          </a:bodyPr>
          <a:lstStyle/>
          <a:p>
            <a:r>
              <a:rPr lang="en-US" sz="1200">
                <a:latin typeface="Verdana"/>
                <a:cs typeface="Verdana"/>
              </a:rPr>
              <a:t>provider</a:t>
            </a:r>
          </a:p>
        </p:txBody>
      </p:sp>
      <p:sp>
        <p:nvSpPr>
          <p:cNvPr id="30730" name="Rectangle 10"/>
          <p:cNvSpPr>
            <a:spLocks noChangeArrowheads="1"/>
          </p:cNvSpPr>
          <p:nvPr/>
        </p:nvSpPr>
        <p:spPr bwMode="auto">
          <a:xfrm>
            <a:off x="806924" y="6257636"/>
            <a:ext cx="2667000" cy="384162"/>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30731" name="Text Box 11"/>
          <p:cNvSpPr txBox="1">
            <a:spLocks noChangeArrowheads="1"/>
          </p:cNvSpPr>
          <p:nvPr/>
        </p:nvSpPr>
        <p:spPr bwMode="auto">
          <a:xfrm>
            <a:off x="4732107" y="5734509"/>
            <a:ext cx="3347341" cy="646331"/>
          </a:xfrm>
          <a:prstGeom prst="rect">
            <a:avLst/>
          </a:prstGeom>
          <a:solidFill>
            <a:schemeClr val="accent6">
              <a:lumMod val="60000"/>
              <a:lumOff val="40000"/>
            </a:schemeClr>
          </a:solidFill>
          <a:ln w="9525">
            <a:noFill/>
            <a:miter lim="800000"/>
            <a:headEnd/>
            <a:tailEnd/>
          </a:ln>
          <a:effectLst/>
        </p:spPr>
        <p:txBody>
          <a:bodyPr wrap="none">
            <a:prstTxWarp prst="textNoShape">
              <a:avLst/>
            </a:prstTxWarp>
            <a:spAutoFit/>
          </a:bodyPr>
          <a:lstStyle/>
          <a:p>
            <a:r>
              <a:rPr lang="en-US" sz="1800" dirty="0" smtClean="0">
                <a:solidFill>
                  <a:schemeClr val="bg1"/>
                </a:solidFill>
                <a:latin typeface="Verdana"/>
                <a:cs typeface="Verdana"/>
              </a:rPr>
              <a:t>Large providers can charge </a:t>
            </a:r>
            <a:br>
              <a:rPr lang="en-US" sz="1800" dirty="0" smtClean="0">
                <a:solidFill>
                  <a:schemeClr val="bg1"/>
                </a:solidFill>
                <a:latin typeface="Verdana"/>
                <a:cs typeface="Verdana"/>
              </a:rPr>
            </a:br>
            <a:r>
              <a:rPr lang="en-US" sz="1800" dirty="0" smtClean="0">
                <a:solidFill>
                  <a:schemeClr val="bg1"/>
                </a:solidFill>
                <a:latin typeface="Verdana"/>
                <a:cs typeface="Verdana"/>
              </a:rPr>
              <a:t>twice for traffic…  </a:t>
            </a:r>
            <a:r>
              <a:rPr lang="en-US" dirty="0" smtClean="0">
                <a:solidFill>
                  <a:schemeClr val="bg1"/>
                </a:solidFill>
                <a:latin typeface="Verdana"/>
                <a:cs typeface="Verdana"/>
              </a:rPr>
              <a:t>$$$</a:t>
            </a:r>
            <a:endParaRPr lang="en-US" sz="1800" dirty="0" smtClean="0">
              <a:solidFill>
                <a:schemeClr val="bg1"/>
              </a:solidFill>
              <a:latin typeface="Verdana"/>
              <a:cs typeface="Verdana"/>
            </a:endParaRPr>
          </a:p>
        </p:txBody>
      </p:sp>
      <p:pic>
        <p:nvPicPr>
          <p:cNvPr id="30732" name="Picture 12"/>
          <p:cNvPicPr>
            <a:picLocks noChangeArrowheads="1"/>
          </p:cNvPicPr>
          <p:nvPr/>
        </p:nvPicPr>
        <p:blipFill>
          <a:blip r:embed="rId2"/>
          <a:srcRect/>
          <a:stretch>
            <a:fillRect/>
          </a:stretch>
        </p:blipFill>
        <p:spPr bwMode="auto">
          <a:xfrm>
            <a:off x="2395308" y="3620655"/>
            <a:ext cx="1447800" cy="685800"/>
          </a:xfrm>
          <a:prstGeom prst="rect">
            <a:avLst/>
          </a:prstGeom>
          <a:noFill/>
          <a:ln w="9525">
            <a:noFill/>
            <a:miter lim="800000"/>
            <a:headEnd/>
            <a:tailEnd/>
          </a:ln>
          <a:effectLst/>
        </p:spPr>
      </p:pic>
      <p:pic>
        <p:nvPicPr>
          <p:cNvPr id="30734" name="Picture 14"/>
          <p:cNvPicPr>
            <a:picLocks noChangeArrowheads="1"/>
          </p:cNvPicPr>
          <p:nvPr/>
        </p:nvPicPr>
        <p:blipFill>
          <a:blip r:embed="rId2"/>
          <a:srcRect/>
          <a:stretch>
            <a:fillRect/>
          </a:stretch>
        </p:blipFill>
        <p:spPr bwMode="auto">
          <a:xfrm>
            <a:off x="5214708" y="3544455"/>
            <a:ext cx="1447800" cy="685800"/>
          </a:xfrm>
          <a:prstGeom prst="rect">
            <a:avLst/>
          </a:prstGeom>
          <a:noFill/>
          <a:ln w="9525">
            <a:noFill/>
            <a:miter lim="800000"/>
            <a:headEnd/>
            <a:tailEnd/>
          </a:ln>
          <a:effectLst/>
        </p:spPr>
      </p:pic>
      <p:pic>
        <p:nvPicPr>
          <p:cNvPr id="30735" name="Picture 15"/>
          <p:cNvPicPr>
            <a:picLocks noChangeArrowheads="1"/>
          </p:cNvPicPr>
          <p:nvPr/>
        </p:nvPicPr>
        <p:blipFill>
          <a:blip r:embed="rId2"/>
          <a:srcRect/>
          <a:stretch>
            <a:fillRect/>
          </a:stretch>
        </p:blipFill>
        <p:spPr bwMode="auto">
          <a:xfrm>
            <a:off x="2170546" y="1791855"/>
            <a:ext cx="4595090" cy="990600"/>
          </a:xfrm>
          <a:prstGeom prst="rect">
            <a:avLst/>
          </a:prstGeom>
          <a:noFill/>
          <a:ln w="9525">
            <a:noFill/>
            <a:miter lim="800000"/>
            <a:headEnd/>
            <a:tailEnd/>
          </a:ln>
          <a:effectLst/>
        </p:spPr>
      </p:pic>
      <p:sp>
        <p:nvSpPr>
          <p:cNvPr id="30739" name="Freeform 19"/>
          <p:cNvSpPr>
            <a:spLocks/>
          </p:cNvSpPr>
          <p:nvPr/>
        </p:nvSpPr>
        <p:spPr bwMode="auto">
          <a:xfrm>
            <a:off x="3157308" y="2020455"/>
            <a:ext cx="2679700" cy="2044700"/>
          </a:xfrm>
          <a:custGeom>
            <a:avLst/>
            <a:gdLst/>
            <a:ahLst/>
            <a:cxnLst>
              <a:cxn ang="0">
                <a:pos x="120" y="1288"/>
              </a:cxn>
              <a:cxn ang="0">
                <a:pos x="24" y="328"/>
              </a:cxn>
              <a:cxn ang="0">
                <a:pos x="264" y="376"/>
              </a:cxn>
              <a:cxn ang="0">
                <a:pos x="552" y="136"/>
              </a:cxn>
              <a:cxn ang="0">
                <a:pos x="1512" y="184"/>
              </a:cxn>
              <a:cxn ang="0">
                <a:pos x="1608" y="1240"/>
              </a:cxn>
            </a:cxnLst>
            <a:rect l="0" t="0" r="r" b="b"/>
            <a:pathLst>
              <a:path w="1688" h="1288">
                <a:moveTo>
                  <a:pt x="120" y="1288"/>
                </a:moveTo>
                <a:cubicBezTo>
                  <a:pt x="60" y="884"/>
                  <a:pt x="0" y="480"/>
                  <a:pt x="24" y="328"/>
                </a:cubicBezTo>
                <a:cubicBezTo>
                  <a:pt x="48" y="176"/>
                  <a:pt x="176" y="408"/>
                  <a:pt x="264" y="376"/>
                </a:cubicBezTo>
                <a:cubicBezTo>
                  <a:pt x="352" y="344"/>
                  <a:pt x="344" y="168"/>
                  <a:pt x="552" y="136"/>
                </a:cubicBezTo>
                <a:cubicBezTo>
                  <a:pt x="760" y="104"/>
                  <a:pt x="1336" y="0"/>
                  <a:pt x="1512" y="184"/>
                </a:cubicBezTo>
                <a:cubicBezTo>
                  <a:pt x="1688" y="368"/>
                  <a:pt x="1648" y="804"/>
                  <a:pt x="1608" y="1240"/>
                </a:cubicBezTo>
              </a:path>
            </a:pathLst>
          </a:custGeom>
          <a:noFill/>
          <a:ln w="76200" cmpd="sng">
            <a:solidFill>
              <a:srgbClr val="3333CC"/>
            </a:solidFill>
            <a:round/>
            <a:headEnd type="triangle" w="med" len="med"/>
            <a:tailEnd type="triangle" w="med" len="med"/>
          </a:ln>
          <a:effectLst/>
        </p:spPr>
        <p:txBody>
          <a:bodyPr>
            <a:prstTxWarp prst="textNoShape">
              <a:avLst/>
            </a:prstTxWarp>
          </a:bodyPr>
          <a:lstStyle/>
          <a:p>
            <a:endParaRPr lang="en-GB"/>
          </a:p>
        </p:txBody>
      </p:sp>
      <p:sp>
        <p:nvSpPr>
          <p:cNvPr id="30742" name="Line 22"/>
          <p:cNvSpPr>
            <a:spLocks noChangeShapeType="1"/>
          </p:cNvSpPr>
          <p:nvPr/>
        </p:nvSpPr>
        <p:spPr bwMode="auto">
          <a:xfrm>
            <a:off x="6052908" y="2630055"/>
            <a:ext cx="0" cy="9906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0746" name="Line 26"/>
          <p:cNvSpPr>
            <a:spLocks noChangeShapeType="1"/>
          </p:cNvSpPr>
          <p:nvPr/>
        </p:nvSpPr>
        <p:spPr bwMode="auto">
          <a:xfrm flipH="1">
            <a:off x="836172" y="5740793"/>
            <a:ext cx="1397000" cy="0"/>
          </a:xfrm>
          <a:prstGeom prst="line">
            <a:avLst/>
          </a:prstGeom>
          <a:noFill/>
          <a:ln w="76200">
            <a:solidFill>
              <a:schemeClr val="accent2"/>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30747" name="Rectangle 27"/>
          <p:cNvSpPr>
            <a:spLocks noChangeArrowheads="1"/>
          </p:cNvSpPr>
          <p:nvPr/>
        </p:nvSpPr>
        <p:spPr bwMode="auto">
          <a:xfrm>
            <a:off x="1004736" y="5816223"/>
            <a:ext cx="859961"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dirty="0" smtClean="0">
                <a:latin typeface="Verdana"/>
                <a:cs typeface="Verdana"/>
              </a:rPr>
              <a:t>traffic</a:t>
            </a:r>
          </a:p>
        </p:txBody>
      </p:sp>
      <p:sp>
        <p:nvSpPr>
          <p:cNvPr id="30" name="Line 22"/>
          <p:cNvSpPr>
            <a:spLocks noChangeShapeType="1"/>
          </p:cNvSpPr>
          <p:nvPr/>
        </p:nvSpPr>
        <p:spPr bwMode="auto">
          <a:xfrm flipH="1">
            <a:off x="2941793" y="2578485"/>
            <a:ext cx="13844" cy="1171479"/>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 name="Text Box 11"/>
          <p:cNvSpPr txBox="1">
            <a:spLocks noChangeArrowheads="1"/>
          </p:cNvSpPr>
          <p:nvPr/>
        </p:nvSpPr>
        <p:spPr bwMode="auto">
          <a:xfrm>
            <a:off x="6139113" y="2965139"/>
            <a:ext cx="624916" cy="369332"/>
          </a:xfrm>
          <a:prstGeom prst="rect">
            <a:avLst/>
          </a:prstGeom>
          <a:noFill/>
          <a:ln w="9525">
            <a:noFill/>
            <a:miter lim="800000"/>
            <a:headEnd/>
            <a:tailEnd/>
          </a:ln>
          <a:effectLst/>
        </p:spPr>
        <p:txBody>
          <a:bodyPr wrap="none">
            <a:prstTxWarp prst="textNoShape">
              <a:avLst/>
            </a:prstTxWarp>
            <a:spAutoFit/>
          </a:bodyPr>
          <a:lstStyle/>
          <a:p>
            <a:r>
              <a:rPr lang="en-US" sz="1800" dirty="0" smtClean="0">
                <a:latin typeface="Verdana"/>
                <a:cs typeface="Verdana"/>
              </a:rPr>
              <a:t>$</a:t>
            </a:r>
            <a:r>
              <a:rPr lang="en-US" sz="1800" dirty="0">
                <a:latin typeface="Verdana"/>
                <a:cs typeface="Verdana"/>
              </a:rPr>
              <a:t>$$</a:t>
            </a:r>
          </a:p>
        </p:txBody>
      </p:sp>
      <p:sp>
        <p:nvSpPr>
          <p:cNvPr id="32" name="Text Box 11"/>
          <p:cNvSpPr txBox="1">
            <a:spLocks noChangeArrowheads="1"/>
          </p:cNvSpPr>
          <p:nvPr/>
        </p:nvSpPr>
        <p:spPr bwMode="auto">
          <a:xfrm>
            <a:off x="2219816" y="2965139"/>
            <a:ext cx="624916" cy="369332"/>
          </a:xfrm>
          <a:prstGeom prst="rect">
            <a:avLst/>
          </a:prstGeom>
          <a:noFill/>
          <a:ln w="9525">
            <a:noFill/>
            <a:miter lim="800000"/>
            <a:headEnd/>
            <a:tailEnd/>
          </a:ln>
          <a:effectLst/>
        </p:spPr>
        <p:txBody>
          <a:bodyPr wrap="none">
            <a:prstTxWarp prst="textNoShape">
              <a:avLst/>
            </a:prstTxWarp>
            <a:spAutoFit/>
          </a:bodyPr>
          <a:lstStyle/>
          <a:p>
            <a:r>
              <a:rPr lang="en-US" sz="1800" dirty="0" smtClean="0">
                <a:latin typeface="Verdana"/>
                <a:cs typeface="Verdana"/>
              </a:rPr>
              <a:t>$</a:t>
            </a:r>
            <a:r>
              <a:rPr lang="en-US" sz="1800" dirty="0">
                <a:latin typeface="Verdana"/>
                <a:cs typeface="Verdana"/>
              </a:rPr>
              <a:t>$$</a:t>
            </a:r>
          </a:p>
        </p:txBody>
      </p:sp>
      <p:pic>
        <p:nvPicPr>
          <p:cNvPr id="34" name="Picture 12"/>
          <p:cNvPicPr>
            <a:picLocks noChangeArrowheads="1"/>
          </p:cNvPicPr>
          <p:nvPr/>
        </p:nvPicPr>
        <p:blipFill>
          <a:blip r:embed="rId2"/>
          <a:srcRect/>
          <a:stretch>
            <a:fillRect/>
          </a:stretch>
        </p:blipFill>
        <p:spPr bwMode="auto">
          <a:xfrm>
            <a:off x="2001212" y="4519661"/>
            <a:ext cx="916720" cy="685800"/>
          </a:xfrm>
          <a:prstGeom prst="rect">
            <a:avLst/>
          </a:prstGeom>
          <a:noFill/>
          <a:ln w="9525">
            <a:noFill/>
            <a:miter lim="800000"/>
            <a:headEnd/>
            <a:tailEnd/>
          </a:ln>
          <a:effectLst/>
        </p:spPr>
      </p:pic>
      <p:sp>
        <p:nvSpPr>
          <p:cNvPr id="33" name="Line 22"/>
          <p:cNvSpPr>
            <a:spLocks noChangeShapeType="1"/>
          </p:cNvSpPr>
          <p:nvPr/>
        </p:nvSpPr>
        <p:spPr bwMode="auto">
          <a:xfrm flipH="1">
            <a:off x="2532303" y="4070158"/>
            <a:ext cx="306340" cy="601904"/>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35" name="Picture 12"/>
          <p:cNvPicPr>
            <a:picLocks noChangeArrowheads="1"/>
          </p:cNvPicPr>
          <p:nvPr/>
        </p:nvPicPr>
        <p:blipFill>
          <a:blip r:embed="rId2"/>
          <a:srcRect/>
          <a:stretch>
            <a:fillRect/>
          </a:stretch>
        </p:blipFill>
        <p:spPr bwMode="auto">
          <a:xfrm>
            <a:off x="3308158" y="4464243"/>
            <a:ext cx="916720" cy="685800"/>
          </a:xfrm>
          <a:prstGeom prst="rect">
            <a:avLst/>
          </a:prstGeom>
          <a:noFill/>
          <a:ln w="9525">
            <a:noFill/>
            <a:miter lim="800000"/>
            <a:headEnd/>
            <a:tailEnd/>
          </a:ln>
          <a:effectLst/>
        </p:spPr>
      </p:pic>
      <p:sp>
        <p:nvSpPr>
          <p:cNvPr id="36" name="Line 22"/>
          <p:cNvSpPr>
            <a:spLocks noChangeShapeType="1"/>
          </p:cNvSpPr>
          <p:nvPr/>
        </p:nvSpPr>
        <p:spPr bwMode="auto">
          <a:xfrm>
            <a:off x="3209636" y="4087092"/>
            <a:ext cx="492605" cy="569576"/>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37" name="Picture 12"/>
          <p:cNvPicPr>
            <a:picLocks noChangeArrowheads="1"/>
          </p:cNvPicPr>
          <p:nvPr/>
        </p:nvPicPr>
        <p:blipFill>
          <a:blip r:embed="rId2"/>
          <a:srcRect/>
          <a:stretch>
            <a:fillRect/>
          </a:stretch>
        </p:blipFill>
        <p:spPr bwMode="auto">
          <a:xfrm>
            <a:off x="5109249" y="4587395"/>
            <a:ext cx="916720" cy="685800"/>
          </a:xfrm>
          <a:prstGeom prst="rect">
            <a:avLst/>
          </a:prstGeom>
          <a:noFill/>
          <a:ln w="9525">
            <a:noFill/>
            <a:miter lim="800000"/>
            <a:headEnd/>
            <a:tailEnd/>
          </a:ln>
          <a:effectLst/>
        </p:spPr>
      </p:pic>
      <p:sp>
        <p:nvSpPr>
          <p:cNvPr id="38" name="Line 22"/>
          <p:cNvSpPr>
            <a:spLocks noChangeShapeType="1"/>
          </p:cNvSpPr>
          <p:nvPr/>
        </p:nvSpPr>
        <p:spPr bwMode="auto">
          <a:xfrm flipH="1">
            <a:off x="5640340" y="4137892"/>
            <a:ext cx="306340" cy="601904"/>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39" name="Picture 12"/>
          <p:cNvPicPr>
            <a:picLocks noChangeArrowheads="1"/>
          </p:cNvPicPr>
          <p:nvPr/>
        </p:nvPicPr>
        <p:blipFill>
          <a:blip r:embed="rId2"/>
          <a:srcRect/>
          <a:stretch>
            <a:fillRect/>
          </a:stretch>
        </p:blipFill>
        <p:spPr bwMode="auto">
          <a:xfrm>
            <a:off x="6416195" y="4531977"/>
            <a:ext cx="916720" cy="685800"/>
          </a:xfrm>
          <a:prstGeom prst="rect">
            <a:avLst/>
          </a:prstGeom>
          <a:noFill/>
          <a:ln w="9525">
            <a:noFill/>
            <a:miter lim="800000"/>
            <a:headEnd/>
            <a:tailEnd/>
          </a:ln>
          <a:effectLst/>
        </p:spPr>
      </p:pic>
      <p:sp>
        <p:nvSpPr>
          <p:cNvPr id="40" name="Line 22"/>
          <p:cNvSpPr>
            <a:spLocks noChangeShapeType="1"/>
          </p:cNvSpPr>
          <p:nvPr/>
        </p:nvSpPr>
        <p:spPr bwMode="auto">
          <a:xfrm>
            <a:off x="6317673" y="4154826"/>
            <a:ext cx="492605" cy="569576"/>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The “Peering” Relationship</a:t>
            </a:r>
            <a:endParaRPr lang="en-US" dirty="0"/>
          </a:p>
        </p:txBody>
      </p:sp>
      <p:sp>
        <p:nvSpPr>
          <p:cNvPr id="30731" name="Text Box 11"/>
          <p:cNvSpPr txBox="1">
            <a:spLocks noChangeArrowheads="1"/>
          </p:cNvSpPr>
          <p:nvPr/>
        </p:nvSpPr>
        <p:spPr bwMode="auto">
          <a:xfrm>
            <a:off x="4732107" y="5734509"/>
            <a:ext cx="4057872" cy="646331"/>
          </a:xfrm>
          <a:prstGeom prst="rect">
            <a:avLst/>
          </a:prstGeom>
          <a:solidFill>
            <a:schemeClr val="accent6">
              <a:lumMod val="60000"/>
              <a:lumOff val="40000"/>
            </a:schemeClr>
          </a:solidFill>
          <a:ln w="9525">
            <a:noFill/>
            <a:miter lim="800000"/>
            <a:headEnd/>
            <a:tailEnd/>
          </a:ln>
          <a:effectLst/>
        </p:spPr>
        <p:txBody>
          <a:bodyPr wrap="none">
            <a:prstTxWarp prst="textNoShape">
              <a:avLst/>
            </a:prstTxWarp>
            <a:spAutoFit/>
          </a:bodyPr>
          <a:lstStyle/>
          <a:p>
            <a:r>
              <a:rPr lang="en-US" sz="1800" dirty="0" err="1" smtClean="0">
                <a:solidFill>
                  <a:schemeClr val="bg1"/>
                </a:solidFill>
                <a:latin typeface="Verdana"/>
                <a:cs typeface="Verdana"/>
              </a:rPr>
              <a:t>Peerings</a:t>
            </a:r>
            <a:r>
              <a:rPr lang="en-US" sz="1800" dirty="0" smtClean="0">
                <a:solidFill>
                  <a:schemeClr val="bg1"/>
                </a:solidFill>
                <a:latin typeface="Verdana"/>
                <a:cs typeface="Verdana"/>
              </a:rPr>
              <a:t> </a:t>
            </a:r>
            <a:r>
              <a:rPr lang="en-US" dirty="0" smtClean="0">
                <a:solidFill>
                  <a:schemeClr val="bg1"/>
                </a:solidFill>
                <a:latin typeface="Verdana"/>
                <a:cs typeface="Verdana"/>
              </a:rPr>
              <a:t>are mutual agreements.</a:t>
            </a:r>
          </a:p>
          <a:p>
            <a:r>
              <a:rPr lang="en-US" sz="1800" dirty="0" smtClean="0">
                <a:solidFill>
                  <a:schemeClr val="bg1"/>
                </a:solidFill>
                <a:latin typeface="Verdana"/>
                <a:cs typeface="Verdana"/>
              </a:rPr>
              <a:t>Both partners </a:t>
            </a:r>
            <a:r>
              <a:rPr lang="en-US" dirty="0" smtClean="0">
                <a:solidFill>
                  <a:schemeClr val="bg1"/>
                </a:solidFill>
                <a:latin typeface="Verdana"/>
                <a:cs typeface="Verdana"/>
              </a:rPr>
              <a:t>benefit…</a:t>
            </a:r>
            <a:endParaRPr lang="en-US" sz="1800" dirty="0" smtClean="0">
              <a:solidFill>
                <a:schemeClr val="bg1"/>
              </a:solidFill>
              <a:latin typeface="Verdana"/>
              <a:cs typeface="Verdana"/>
            </a:endParaRPr>
          </a:p>
        </p:txBody>
      </p:sp>
      <p:pic>
        <p:nvPicPr>
          <p:cNvPr id="30732" name="Picture 12"/>
          <p:cNvPicPr>
            <a:picLocks noChangeArrowheads="1"/>
          </p:cNvPicPr>
          <p:nvPr/>
        </p:nvPicPr>
        <p:blipFill>
          <a:blip r:embed="rId2"/>
          <a:srcRect/>
          <a:stretch>
            <a:fillRect/>
          </a:stretch>
        </p:blipFill>
        <p:spPr bwMode="auto">
          <a:xfrm>
            <a:off x="2395308" y="3620655"/>
            <a:ext cx="1447800" cy="685800"/>
          </a:xfrm>
          <a:prstGeom prst="rect">
            <a:avLst/>
          </a:prstGeom>
          <a:noFill/>
          <a:ln w="9525">
            <a:noFill/>
            <a:miter lim="800000"/>
            <a:headEnd/>
            <a:tailEnd/>
          </a:ln>
          <a:effectLst/>
        </p:spPr>
      </p:pic>
      <p:pic>
        <p:nvPicPr>
          <p:cNvPr id="30734" name="Picture 14"/>
          <p:cNvPicPr>
            <a:picLocks noChangeArrowheads="1"/>
          </p:cNvPicPr>
          <p:nvPr/>
        </p:nvPicPr>
        <p:blipFill>
          <a:blip r:embed="rId2"/>
          <a:srcRect/>
          <a:stretch>
            <a:fillRect/>
          </a:stretch>
        </p:blipFill>
        <p:spPr bwMode="auto">
          <a:xfrm>
            <a:off x="5214708" y="3544455"/>
            <a:ext cx="1447800" cy="685800"/>
          </a:xfrm>
          <a:prstGeom prst="rect">
            <a:avLst/>
          </a:prstGeom>
          <a:noFill/>
          <a:ln w="9525">
            <a:noFill/>
            <a:miter lim="800000"/>
            <a:headEnd/>
            <a:tailEnd/>
          </a:ln>
          <a:effectLst/>
        </p:spPr>
      </p:pic>
      <p:pic>
        <p:nvPicPr>
          <p:cNvPr id="30735" name="Picture 15"/>
          <p:cNvPicPr>
            <a:picLocks noChangeArrowheads="1"/>
          </p:cNvPicPr>
          <p:nvPr/>
        </p:nvPicPr>
        <p:blipFill>
          <a:blip r:embed="rId2"/>
          <a:srcRect/>
          <a:stretch>
            <a:fillRect/>
          </a:stretch>
        </p:blipFill>
        <p:spPr bwMode="auto">
          <a:xfrm>
            <a:off x="2170546" y="1791855"/>
            <a:ext cx="4595090" cy="990600"/>
          </a:xfrm>
          <a:prstGeom prst="rect">
            <a:avLst/>
          </a:prstGeom>
          <a:noFill/>
          <a:ln w="9525">
            <a:noFill/>
            <a:miter lim="800000"/>
            <a:headEnd/>
            <a:tailEnd/>
          </a:ln>
          <a:effectLst/>
        </p:spPr>
      </p:pic>
      <p:sp>
        <p:nvSpPr>
          <p:cNvPr id="30742" name="Line 22"/>
          <p:cNvSpPr>
            <a:spLocks noChangeShapeType="1"/>
          </p:cNvSpPr>
          <p:nvPr/>
        </p:nvSpPr>
        <p:spPr bwMode="auto">
          <a:xfrm>
            <a:off x="6052908" y="2630055"/>
            <a:ext cx="0" cy="9906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0746" name="Line 26"/>
          <p:cNvSpPr>
            <a:spLocks noChangeShapeType="1"/>
          </p:cNvSpPr>
          <p:nvPr/>
        </p:nvSpPr>
        <p:spPr bwMode="auto">
          <a:xfrm flipH="1">
            <a:off x="836172" y="5609944"/>
            <a:ext cx="1397000" cy="0"/>
          </a:xfrm>
          <a:prstGeom prst="line">
            <a:avLst/>
          </a:prstGeom>
          <a:noFill/>
          <a:ln w="76200">
            <a:solidFill>
              <a:schemeClr val="accent2"/>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30747" name="Rectangle 27"/>
          <p:cNvSpPr>
            <a:spLocks noChangeArrowheads="1"/>
          </p:cNvSpPr>
          <p:nvPr/>
        </p:nvSpPr>
        <p:spPr bwMode="auto">
          <a:xfrm>
            <a:off x="1004736" y="5685374"/>
            <a:ext cx="859961"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dirty="0" smtClean="0">
                <a:latin typeface="Verdana"/>
                <a:cs typeface="Verdana"/>
              </a:rPr>
              <a:t>traffic</a:t>
            </a:r>
          </a:p>
        </p:txBody>
      </p:sp>
      <p:sp>
        <p:nvSpPr>
          <p:cNvPr id="30" name="Line 22"/>
          <p:cNvSpPr>
            <a:spLocks noChangeShapeType="1"/>
          </p:cNvSpPr>
          <p:nvPr/>
        </p:nvSpPr>
        <p:spPr bwMode="auto">
          <a:xfrm flipH="1">
            <a:off x="2941793" y="2578485"/>
            <a:ext cx="13844" cy="1171479"/>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 name="Text Box 11"/>
          <p:cNvSpPr txBox="1">
            <a:spLocks noChangeArrowheads="1"/>
          </p:cNvSpPr>
          <p:nvPr/>
        </p:nvSpPr>
        <p:spPr bwMode="auto">
          <a:xfrm>
            <a:off x="6139113" y="2965139"/>
            <a:ext cx="624916" cy="369332"/>
          </a:xfrm>
          <a:prstGeom prst="rect">
            <a:avLst/>
          </a:prstGeom>
          <a:noFill/>
          <a:ln w="9525">
            <a:noFill/>
            <a:miter lim="800000"/>
            <a:headEnd/>
            <a:tailEnd/>
          </a:ln>
          <a:effectLst/>
        </p:spPr>
        <p:txBody>
          <a:bodyPr wrap="none">
            <a:prstTxWarp prst="textNoShape">
              <a:avLst/>
            </a:prstTxWarp>
            <a:spAutoFit/>
          </a:bodyPr>
          <a:lstStyle/>
          <a:p>
            <a:r>
              <a:rPr lang="en-US" sz="1800" dirty="0" smtClean="0">
                <a:latin typeface="Verdana"/>
                <a:cs typeface="Verdana"/>
              </a:rPr>
              <a:t>$</a:t>
            </a:r>
            <a:r>
              <a:rPr lang="en-US" sz="1800" dirty="0">
                <a:latin typeface="Verdana"/>
                <a:cs typeface="Verdana"/>
              </a:rPr>
              <a:t>$$</a:t>
            </a:r>
          </a:p>
        </p:txBody>
      </p:sp>
      <p:sp>
        <p:nvSpPr>
          <p:cNvPr id="32" name="Text Box 11"/>
          <p:cNvSpPr txBox="1">
            <a:spLocks noChangeArrowheads="1"/>
          </p:cNvSpPr>
          <p:nvPr/>
        </p:nvSpPr>
        <p:spPr bwMode="auto">
          <a:xfrm>
            <a:off x="2219816" y="2965139"/>
            <a:ext cx="624916" cy="369332"/>
          </a:xfrm>
          <a:prstGeom prst="rect">
            <a:avLst/>
          </a:prstGeom>
          <a:noFill/>
          <a:ln w="9525">
            <a:noFill/>
            <a:miter lim="800000"/>
            <a:headEnd/>
            <a:tailEnd/>
          </a:ln>
          <a:effectLst/>
        </p:spPr>
        <p:txBody>
          <a:bodyPr wrap="none">
            <a:prstTxWarp prst="textNoShape">
              <a:avLst/>
            </a:prstTxWarp>
            <a:spAutoFit/>
          </a:bodyPr>
          <a:lstStyle/>
          <a:p>
            <a:r>
              <a:rPr lang="en-US" sz="1800" dirty="0" smtClean="0">
                <a:latin typeface="Verdana"/>
                <a:cs typeface="Verdana"/>
              </a:rPr>
              <a:t>$</a:t>
            </a:r>
            <a:r>
              <a:rPr lang="en-US" sz="1800" dirty="0">
                <a:latin typeface="Verdana"/>
                <a:cs typeface="Verdana"/>
              </a:rPr>
              <a:t>$$</a:t>
            </a:r>
          </a:p>
        </p:txBody>
      </p:sp>
      <p:pic>
        <p:nvPicPr>
          <p:cNvPr id="34" name="Picture 12"/>
          <p:cNvPicPr>
            <a:picLocks noChangeArrowheads="1"/>
          </p:cNvPicPr>
          <p:nvPr/>
        </p:nvPicPr>
        <p:blipFill>
          <a:blip r:embed="rId2"/>
          <a:srcRect/>
          <a:stretch>
            <a:fillRect/>
          </a:stretch>
        </p:blipFill>
        <p:spPr bwMode="auto">
          <a:xfrm>
            <a:off x="2001212" y="4519661"/>
            <a:ext cx="916720" cy="685800"/>
          </a:xfrm>
          <a:prstGeom prst="rect">
            <a:avLst/>
          </a:prstGeom>
          <a:noFill/>
          <a:ln w="9525">
            <a:noFill/>
            <a:miter lim="800000"/>
            <a:headEnd/>
            <a:tailEnd/>
          </a:ln>
          <a:effectLst/>
        </p:spPr>
      </p:pic>
      <p:sp>
        <p:nvSpPr>
          <p:cNvPr id="33" name="Line 22"/>
          <p:cNvSpPr>
            <a:spLocks noChangeShapeType="1"/>
          </p:cNvSpPr>
          <p:nvPr/>
        </p:nvSpPr>
        <p:spPr bwMode="auto">
          <a:xfrm flipH="1">
            <a:off x="2532303" y="4070158"/>
            <a:ext cx="306340" cy="601904"/>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35" name="Picture 12"/>
          <p:cNvPicPr>
            <a:picLocks noChangeArrowheads="1"/>
          </p:cNvPicPr>
          <p:nvPr/>
        </p:nvPicPr>
        <p:blipFill>
          <a:blip r:embed="rId2"/>
          <a:srcRect/>
          <a:stretch>
            <a:fillRect/>
          </a:stretch>
        </p:blipFill>
        <p:spPr bwMode="auto">
          <a:xfrm>
            <a:off x="3308158" y="4464243"/>
            <a:ext cx="916720" cy="685800"/>
          </a:xfrm>
          <a:prstGeom prst="rect">
            <a:avLst/>
          </a:prstGeom>
          <a:noFill/>
          <a:ln w="9525">
            <a:noFill/>
            <a:miter lim="800000"/>
            <a:headEnd/>
            <a:tailEnd/>
          </a:ln>
          <a:effectLst/>
        </p:spPr>
      </p:pic>
      <p:sp>
        <p:nvSpPr>
          <p:cNvPr id="36" name="Line 22"/>
          <p:cNvSpPr>
            <a:spLocks noChangeShapeType="1"/>
          </p:cNvSpPr>
          <p:nvPr/>
        </p:nvSpPr>
        <p:spPr bwMode="auto">
          <a:xfrm>
            <a:off x="3209636" y="4087092"/>
            <a:ext cx="492605" cy="569576"/>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37" name="Picture 12"/>
          <p:cNvPicPr>
            <a:picLocks noChangeArrowheads="1"/>
          </p:cNvPicPr>
          <p:nvPr/>
        </p:nvPicPr>
        <p:blipFill>
          <a:blip r:embed="rId2"/>
          <a:srcRect/>
          <a:stretch>
            <a:fillRect/>
          </a:stretch>
        </p:blipFill>
        <p:spPr bwMode="auto">
          <a:xfrm>
            <a:off x="5109249" y="4587395"/>
            <a:ext cx="916720" cy="685800"/>
          </a:xfrm>
          <a:prstGeom prst="rect">
            <a:avLst/>
          </a:prstGeom>
          <a:noFill/>
          <a:ln w="9525">
            <a:noFill/>
            <a:miter lim="800000"/>
            <a:headEnd/>
            <a:tailEnd/>
          </a:ln>
          <a:effectLst/>
        </p:spPr>
      </p:pic>
      <p:sp>
        <p:nvSpPr>
          <p:cNvPr id="38" name="Line 22"/>
          <p:cNvSpPr>
            <a:spLocks noChangeShapeType="1"/>
          </p:cNvSpPr>
          <p:nvPr/>
        </p:nvSpPr>
        <p:spPr bwMode="auto">
          <a:xfrm flipH="1">
            <a:off x="5640340" y="4137892"/>
            <a:ext cx="306340" cy="601904"/>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pic>
        <p:nvPicPr>
          <p:cNvPr id="39" name="Picture 12"/>
          <p:cNvPicPr>
            <a:picLocks noChangeArrowheads="1"/>
          </p:cNvPicPr>
          <p:nvPr/>
        </p:nvPicPr>
        <p:blipFill>
          <a:blip r:embed="rId2"/>
          <a:srcRect/>
          <a:stretch>
            <a:fillRect/>
          </a:stretch>
        </p:blipFill>
        <p:spPr bwMode="auto">
          <a:xfrm>
            <a:off x="6416195" y="4531977"/>
            <a:ext cx="916720" cy="685800"/>
          </a:xfrm>
          <a:prstGeom prst="rect">
            <a:avLst/>
          </a:prstGeom>
          <a:noFill/>
          <a:ln w="9525">
            <a:noFill/>
            <a:miter lim="800000"/>
            <a:headEnd/>
            <a:tailEnd/>
          </a:ln>
          <a:effectLst/>
        </p:spPr>
      </p:pic>
      <p:sp>
        <p:nvSpPr>
          <p:cNvPr id="40" name="Line 22"/>
          <p:cNvSpPr>
            <a:spLocks noChangeShapeType="1"/>
          </p:cNvSpPr>
          <p:nvPr/>
        </p:nvSpPr>
        <p:spPr bwMode="auto">
          <a:xfrm>
            <a:off x="6317673" y="4154826"/>
            <a:ext cx="492605" cy="569576"/>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27" name="Line 26"/>
          <p:cNvSpPr>
            <a:spLocks noChangeShapeType="1"/>
          </p:cNvSpPr>
          <p:nvPr/>
        </p:nvSpPr>
        <p:spPr bwMode="auto">
          <a:xfrm flipH="1">
            <a:off x="3374631" y="3894666"/>
            <a:ext cx="2652095" cy="20405"/>
          </a:xfrm>
          <a:prstGeom prst="line">
            <a:avLst/>
          </a:prstGeom>
          <a:noFill/>
          <a:ln w="76200">
            <a:solidFill>
              <a:schemeClr val="accent2"/>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26" name="Line 23"/>
          <p:cNvSpPr>
            <a:spLocks noChangeShapeType="1"/>
          </p:cNvSpPr>
          <p:nvPr/>
        </p:nvSpPr>
        <p:spPr bwMode="auto">
          <a:xfrm flipV="1">
            <a:off x="3755362" y="3971636"/>
            <a:ext cx="1624820" cy="9236"/>
          </a:xfrm>
          <a:prstGeom prst="line">
            <a:avLst/>
          </a:prstGeom>
          <a:noFill/>
          <a:ln w="57150" cmpd="thickThin">
            <a:solidFill>
              <a:srgbClr val="FF0033"/>
            </a:solidFill>
            <a:round/>
            <a:headEnd type="oval" w="med" len="med"/>
            <a:tailEnd type="oval" w="med" len="med"/>
          </a:ln>
          <a:effectLst/>
        </p:spPr>
        <p:txBody>
          <a:bodyPr wrap="none" anchor="ctr">
            <a:prstTxWarp prst="textNoShape">
              <a:avLst/>
            </a:prstTxWarp>
          </a:bodyPr>
          <a:lstStyle/>
          <a:p>
            <a:endParaRPr lang="en-GB"/>
          </a:p>
        </p:txBody>
      </p:sp>
      <p:grpSp>
        <p:nvGrpSpPr>
          <p:cNvPr id="28" name="Group 3"/>
          <p:cNvGrpSpPr>
            <a:grpSpLocks/>
          </p:cNvGrpSpPr>
          <p:nvPr/>
        </p:nvGrpSpPr>
        <p:grpSpPr bwMode="auto">
          <a:xfrm>
            <a:off x="499044" y="6096000"/>
            <a:ext cx="2667000" cy="762000"/>
            <a:chOff x="96" y="3744"/>
            <a:chExt cx="1680" cy="480"/>
          </a:xfrm>
        </p:grpSpPr>
        <p:sp>
          <p:nvSpPr>
            <p:cNvPr id="29" name="Line 4"/>
            <p:cNvSpPr>
              <a:spLocks noChangeShapeType="1"/>
            </p:cNvSpPr>
            <p:nvPr/>
          </p:nvSpPr>
          <p:spPr bwMode="auto">
            <a:xfrm flipH="1">
              <a:off x="720" y="3888"/>
              <a:ext cx="384" cy="0"/>
            </a:xfrm>
            <a:prstGeom prst="line">
              <a:avLst/>
            </a:prstGeom>
            <a:noFill/>
            <a:ln w="57150" cmpd="thickThin">
              <a:solidFill>
                <a:srgbClr val="FF3300"/>
              </a:solidFill>
              <a:round/>
              <a:headEnd type="oval" w="med" len="med"/>
              <a:tailEnd type="oval" w="med" len="med"/>
            </a:ln>
            <a:effectLst/>
          </p:spPr>
          <p:txBody>
            <a:bodyPr>
              <a:prstTxWarp prst="textNoShape">
                <a:avLst/>
              </a:prstTxWarp>
            </a:bodyPr>
            <a:lstStyle/>
            <a:p>
              <a:endParaRPr lang="en-GB">
                <a:latin typeface="Verdana"/>
                <a:cs typeface="Verdana"/>
              </a:endParaRPr>
            </a:p>
          </p:txBody>
        </p:sp>
        <p:sp>
          <p:nvSpPr>
            <p:cNvPr id="41" name="Text Box 5"/>
            <p:cNvSpPr txBox="1">
              <a:spLocks noChangeArrowheads="1"/>
            </p:cNvSpPr>
            <p:nvPr/>
          </p:nvSpPr>
          <p:spPr bwMode="auto">
            <a:xfrm>
              <a:off x="288" y="3792"/>
              <a:ext cx="334"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peer</a:t>
              </a:r>
            </a:p>
          </p:txBody>
        </p:sp>
        <p:sp>
          <p:nvSpPr>
            <p:cNvPr id="42" name="Text Box 6"/>
            <p:cNvSpPr txBox="1">
              <a:spLocks noChangeArrowheads="1"/>
            </p:cNvSpPr>
            <p:nvPr/>
          </p:nvSpPr>
          <p:spPr bwMode="auto">
            <a:xfrm>
              <a:off x="1200" y="3792"/>
              <a:ext cx="334"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peer</a:t>
              </a:r>
            </a:p>
          </p:txBody>
        </p:sp>
        <p:sp>
          <p:nvSpPr>
            <p:cNvPr id="43" name="Line 7"/>
            <p:cNvSpPr>
              <a:spLocks noChangeShapeType="1"/>
            </p:cNvSpPr>
            <p:nvPr/>
          </p:nvSpPr>
          <p:spPr bwMode="auto">
            <a:xfrm>
              <a:off x="720" y="4080"/>
              <a:ext cx="432" cy="0"/>
            </a:xfrm>
            <a:prstGeom prst="line">
              <a:avLst/>
            </a:prstGeom>
            <a:noFill/>
            <a:ln w="57150" cmpd="thickThin">
              <a:solidFill>
                <a:srgbClr val="FF3300"/>
              </a:solidFill>
              <a:round/>
              <a:headEnd type="oval" w="med" len="med"/>
              <a:tailEnd type="triangle" w="med" len="med"/>
            </a:ln>
            <a:effectLst/>
          </p:spPr>
          <p:txBody>
            <a:bodyPr>
              <a:prstTxWarp prst="textNoShape">
                <a:avLst/>
              </a:prstTxWarp>
            </a:bodyPr>
            <a:lstStyle/>
            <a:p>
              <a:endParaRPr lang="en-GB">
                <a:latin typeface="Verdana"/>
                <a:cs typeface="Verdana"/>
              </a:endParaRPr>
            </a:p>
          </p:txBody>
        </p:sp>
        <p:sp>
          <p:nvSpPr>
            <p:cNvPr id="44" name="Text Box 8"/>
            <p:cNvSpPr txBox="1">
              <a:spLocks noChangeArrowheads="1"/>
            </p:cNvSpPr>
            <p:nvPr/>
          </p:nvSpPr>
          <p:spPr bwMode="auto">
            <a:xfrm>
              <a:off x="1152" y="3984"/>
              <a:ext cx="569"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customer</a:t>
              </a:r>
            </a:p>
          </p:txBody>
        </p:sp>
        <p:sp>
          <p:nvSpPr>
            <p:cNvPr id="45" name="Text Box 9"/>
            <p:cNvSpPr txBox="1">
              <a:spLocks noChangeArrowheads="1"/>
            </p:cNvSpPr>
            <p:nvPr/>
          </p:nvSpPr>
          <p:spPr bwMode="auto">
            <a:xfrm>
              <a:off x="96" y="3984"/>
              <a:ext cx="520"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provider</a:t>
              </a:r>
            </a:p>
          </p:txBody>
        </p:sp>
        <p:sp>
          <p:nvSpPr>
            <p:cNvPr id="46" name="Rectangle 10"/>
            <p:cNvSpPr>
              <a:spLocks noChangeArrowheads="1"/>
            </p:cNvSpPr>
            <p:nvPr/>
          </p:nvSpPr>
          <p:spPr bwMode="auto">
            <a:xfrm>
              <a:off x="96" y="3744"/>
              <a:ext cx="1680" cy="480"/>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gr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The “Peering” Relationship</a:t>
            </a:r>
            <a:endParaRPr lang="en-US"/>
          </a:p>
        </p:txBody>
      </p:sp>
      <p:grpSp>
        <p:nvGrpSpPr>
          <p:cNvPr id="2" name="Group 3"/>
          <p:cNvGrpSpPr>
            <a:grpSpLocks/>
          </p:cNvGrpSpPr>
          <p:nvPr/>
        </p:nvGrpSpPr>
        <p:grpSpPr bwMode="auto">
          <a:xfrm>
            <a:off x="506741" y="4368423"/>
            <a:ext cx="2667000" cy="762000"/>
            <a:chOff x="96" y="3744"/>
            <a:chExt cx="1680" cy="480"/>
          </a:xfrm>
        </p:grpSpPr>
        <p:sp>
          <p:nvSpPr>
            <p:cNvPr id="30724" name="Line 4"/>
            <p:cNvSpPr>
              <a:spLocks noChangeShapeType="1"/>
            </p:cNvSpPr>
            <p:nvPr/>
          </p:nvSpPr>
          <p:spPr bwMode="auto">
            <a:xfrm flipH="1">
              <a:off x="720" y="3888"/>
              <a:ext cx="384" cy="0"/>
            </a:xfrm>
            <a:prstGeom prst="line">
              <a:avLst/>
            </a:prstGeom>
            <a:noFill/>
            <a:ln w="57150" cmpd="thickThin">
              <a:solidFill>
                <a:srgbClr val="FF3300"/>
              </a:solidFill>
              <a:round/>
              <a:headEnd type="oval" w="med" len="med"/>
              <a:tailEnd type="oval" w="med" len="med"/>
            </a:ln>
            <a:effectLst/>
          </p:spPr>
          <p:txBody>
            <a:bodyPr>
              <a:prstTxWarp prst="textNoShape">
                <a:avLst/>
              </a:prstTxWarp>
            </a:bodyPr>
            <a:lstStyle/>
            <a:p>
              <a:endParaRPr lang="en-GB">
                <a:latin typeface="Verdana"/>
                <a:cs typeface="Verdana"/>
              </a:endParaRPr>
            </a:p>
          </p:txBody>
        </p:sp>
        <p:sp>
          <p:nvSpPr>
            <p:cNvPr id="30725" name="Text Box 5"/>
            <p:cNvSpPr txBox="1">
              <a:spLocks noChangeArrowheads="1"/>
            </p:cNvSpPr>
            <p:nvPr/>
          </p:nvSpPr>
          <p:spPr bwMode="auto">
            <a:xfrm>
              <a:off x="288" y="3792"/>
              <a:ext cx="334"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peer</a:t>
              </a:r>
            </a:p>
          </p:txBody>
        </p:sp>
        <p:sp>
          <p:nvSpPr>
            <p:cNvPr id="30726" name="Text Box 6"/>
            <p:cNvSpPr txBox="1">
              <a:spLocks noChangeArrowheads="1"/>
            </p:cNvSpPr>
            <p:nvPr/>
          </p:nvSpPr>
          <p:spPr bwMode="auto">
            <a:xfrm>
              <a:off x="1200" y="3792"/>
              <a:ext cx="334"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peer</a:t>
              </a:r>
            </a:p>
          </p:txBody>
        </p:sp>
        <p:sp>
          <p:nvSpPr>
            <p:cNvPr id="30727" name="Line 7"/>
            <p:cNvSpPr>
              <a:spLocks noChangeShapeType="1"/>
            </p:cNvSpPr>
            <p:nvPr/>
          </p:nvSpPr>
          <p:spPr bwMode="auto">
            <a:xfrm>
              <a:off x="720" y="4080"/>
              <a:ext cx="432" cy="0"/>
            </a:xfrm>
            <a:prstGeom prst="line">
              <a:avLst/>
            </a:prstGeom>
            <a:noFill/>
            <a:ln w="57150" cmpd="thickThin">
              <a:solidFill>
                <a:srgbClr val="FF3300"/>
              </a:solidFill>
              <a:round/>
              <a:headEnd type="oval" w="med" len="med"/>
              <a:tailEnd type="triangle" w="med" len="med"/>
            </a:ln>
            <a:effectLst/>
          </p:spPr>
          <p:txBody>
            <a:bodyPr>
              <a:prstTxWarp prst="textNoShape">
                <a:avLst/>
              </a:prstTxWarp>
            </a:bodyPr>
            <a:lstStyle/>
            <a:p>
              <a:endParaRPr lang="en-GB">
                <a:latin typeface="Verdana"/>
                <a:cs typeface="Verdana"/>
              </a:endParaRPr>
            </a:p>
          </p:txBody>
        </p:sp>
        <p:sp>
          <p:nvSpPr>
            <p:cNvPr id="30728" name="Text Box 8"/>
            <p:cNvSpPr txBox="1">
              <a:spLocks noChangeArrowheads="1"/>
            </p:cNvSpPr>
            <p:nvPr/>
          </p:nvSpPr>
          <p:spPr bwMode="auto">
            <a:xfrm>
              <a:off x="1152" y="3984"/>
              <a:ext cx="569"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customer</a:t>
              </a:r>
            </a:p>
          </p:txBody>
        </p:sp>
        <p:sp>
          <p:nvSpPr>
            <p:cNvPr id="30729" name="Text Box 9"/>
            <p:cNvSpPr txBox="1">
              <a:spLocks noChangeArrowheads="1"/>
            </p:cNvSpPr>
            <p:nvPr/>
          </p:nvSpPr>
          <p:spPr bwMode="auto">
            <a:xfrm>
              <a:off x="96" y="3984"/>
              <a:ext cx="520" cy="174"/>
            </a:xfrm>
            <a:prstGeom prst="rect">
              <a:avLst/>
            </a:prstGeom>
            <a:noFill/>
            <a:ln w="9525">
              <a:noFill/>
              <a:miter lim="800000"/>
              <a:headEnd/>
              <a:tailEnd/>
            </a:ln>
            <a:effectLst/>
          </p:spPr>
          <p:txBody>
            <a:bodyPr wrap="none">
              <a:prstTxWarp prst="textNoShape">
                <a:avLst/>
              </a:prstTxWarp>
              <a:spAutoFit/>
            </a:bodyPr>
            <a:lstStyle/>
            <a:p>
              <a:r>
                <a:rPr lang="en-US" sz="1200">
                  <a:latin typeface="Verdana"/>
                  <a:cs typeface="Verdana"/>
                </a:rPr>
                <a:t>provider</a:t>
              </a:r>
            </a:p>
          </p:txBody>
        </p:sp>
        <p:sp>
          <p:nvSpPr>
            <p:cNvPr id="30730" name="Rectangle 10"/>
            <p:cNvSpPr>
              <a:spLocks noChangeArrowheads="1"/>
            </p:cNvSpPr>
            <p:nvPr/>
          </p:nvSpPr>
          <p:spPr bwMode="auto">
            <a:xfrm>
              <a:off x="96" y="3744"/>
              <a:ext cx="1680" cy="480"/>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grpSp>
      <p:sp>
        <p:nvSpPr>
          <p:cNvPr id="30731" name="Text Box 11"/>
          <p:cNvSpPr txBox="1">
            <a:spLocks noChangeArrowheads="1"/>
          </p:cNvSpPr>
          <p:nvPr/>
        </p:nvSpPr>
        <p:spPr bwMode="auto">
          <a:xfrm>
            <a:off x="4408835" y="4479904"/>
            <a:ext cx="4236631" cy="2031325"/>
          </a:xfrm>
          <a:prstGeom prst="rect">
            <a:avLst/>
          </a:prstGeom>
          <a:solidFill>
            <a:schemeClr val="accent6">
              <a:lumMod val="60000"/>
              <a:lumOff val="40000"/>
            </a:schemeClr>
          </a:solidFill>
          <a:ln w="9525">
            <a:noFill/>
            <a:miter lim="800000"/>
            <a:headEnd/>
            <a:tailEnd/>
          </a:ln>
          <a:effectLst/>
        </p:spPr>
        <p:txBody>
          <a:bodyPr wrap="none">
            <a:prstTxWarp prst="textNoShape">
              <a:avLst/>
            </a:prstTxWarp>
            <a:spAutoFit/>
          </a:bodyPr>
          <a:lstStyle/>
          <a:p>
            <a:r>
              <a:rPr lang="en-US" sz="1800">
                <a:solidFill>
                  <a:schemeClr val="bg1"/>
                </a:solidFill>
                <a:latin typeface="Verdana"/>
                <a:cs typeface="Verdana"/>
              </a:rPr>
              <a:t>Peers provide transit between </a:t>
            </a:r>
          </a:p>
          <a:p>
            <a:r>
              <a:rPr lang="en-US" sz="1800">
                <a:solidFill>
                  <a:schemeClr val="bg1"/>
                </a:solidFill>
                <a:latin typeface="Verdana"/>
                <a:cs typeface="Verdana"/>
              </a:rPr>
              <a:t>their respective customers</a:t>
            </a:r>
          </a:p>
          <a:p>
            <a:endParaRPr lang="en-US" sz="1800">
              <a:solidFill>
                <a:schemeClr val="bg1"/>
              </a:solidFill>
              <a:latin typeface="Verdana"/>
              <a:cs typeface="Verdana"/>
            </a:endParaRPr>
          </a:p>
          <a:p>
            <a:r>
              <a:rPr lang="en-US" sz="1800" u="sng">
                <a:solidFill>
                  <a:schemeClr val="bg1"/>
                </a:solidFill>
                <a:latin typeface="Verdana"/>
                <a:cs typeface="Verdana"/>
              </a:rPr>
              <a:t>Peers do not provide transit </a:t>
            </a:r>
          </a:p>
          <a:p>
            <a:r>
              <a:rPr lang="en-US" sz="1800" u="sng">
                <a:solidFill>
                  <a:schemeClr val="bg1"/>
                </a:solidFill>
                <a:latin typeface="Verdana"/>
                <a:cs typeface="Verdana"/>
              </a:rPr>
              <a:t>between peers</a:t>
            </a:r>
          </a:p>
          <a:p>
            <a:endParaRPr lang="en-US" sz="1800">
              <a:solidFill>
                <a:schemeClr val="bg1"/>
              </a:solidFill>
              <a:latin typeface="Verdana"/>
              <a:cs typeface="Verdana"/>
            </a:endParaRPr>
          </a:p>
          <a:p>
            <a:r>
              <a:rPr lang="en-US" sz="1800">
                <a:solidFill>
                  <a:schemeClr val="bg1"/>
                </a:solidFill>
                <a:latin typeface="Verdana"/>
                <a:cs typeface="Verdana"/>
              </a:rPr>
              <a:t>Peers (often) do not exchange $$$</a:t>
            </a:r>
          </a:p>
        </p:txBody>
      </p:sp>
      <p:pic>
        <p:nvPicPr>
          <p:cNvPr id="30732" name="Picture 12"/>
          <p:cNvPicPr>
            <a:picLocks noChangeArrowheads="1"/>
          </p:cNvPicPr>
          <p:nvPr/>
        </p:nvPicPr>
        <p:blipFill>
          <a:blip r:embed="rId2"/>
          <a:srcRect/>
          <a:stretch>
            <a:fillRect/>
          </a:stretch>
        </p:blipFill>
        <p:spPr bwMode="auto">
          <a:xfrm>
            <a:off x="4104035" y="3505200"/>
            <a:ext cx="1447800" cy="685800"/>
          </a:xfrm>
          <a:prstGeom prst="rect">
            <a:avLst/>
          </a:prstGeom>
          <a:noFill/>
          <a:ln w="9525">
            <a:noFill/>
            <a:miter lim="800000"/>
            <a:headEnd/>
            <a:tailEnd/>
          </a:ln>
          <a:effectLst/>
        </p:spPr>
      </p:pic>
      <p:pic>
        <p:nvPicPr>
          <p:cNvPr id="30733" name="Picture 13"/>
          <p:cNvPicPr>
            <a:picLocks noChangeArrowheads="1"/>
          </p:cNvPicPr>
          <p:nvPr/>
        </p:nvPicPr>
        <p:blipFill>
          <a:blip r:embed="rId2"/>
          <a:srcRect/>
          <a:stretch>
            <a:fillRect/>
          </a:stretch>
        </p:blipFill>
        <p:spPr bwMode="auto">
          <a:xfrm>
            <a:off x="1208435" y="3352800"/>
            <a:ext cx="1447800" cy="685800"/>
          </a:xfrm>
          <a:prstGeom prst="rect">
            <a:avLst/>
          </a:prstGeom>
          <a:noFill/>
          <a:ln w="9525">
            <a:noFill/>
            <a:miter lim="800000"/>
            <a:headEnd/>
            <a:tailEnd/>
          </a:ln>
          <a:effectLst/>
        </p:spPr>
      </p:pic>
      <p:pic>
        <p:nvPicPr>
          <p:cNvPr id="30734" name="Picture 14"/>
          <p:cNvPicPr>
            <a:picLocks noChangeArrowheads="1"/>
          </p:cNvPicPr>
          <p:nvPr/>
        </p:nvPicPr>
        <p:blipFill>
          <a:blip r:embed="rId2"/>
          <a:srcRect/>
          <a:stretch>
            <a:fillRect/>
          </a:stretch>
        </p:blipFill>
        <p:spPr bwMode="auto">
          <a:xfrm>
            <a:off x="6923435" y="3429000"/>
            <a:ext cx="1447800" cy="685800"/>
          </a:xfrm>
          <a:prstGeom prst="rect">
            <a:avLst/>
          </a:prstGeom>
          <a:noFill/>
          <a:ln w="9525">
            <a:noFill/>
            <a:miter lim="800000"/>
            <a:headEnd/>
            <a:tailEnd/>
          </a:ln>
          <a:effectLst/>
        </p:spPr>
      </p:pic>
      <p:pic>
        <p:nvPicPr>
          <p:cNvPr id="30735" name="Picture 15"/>
          <p:cNvPicPr>
            <a:picLocks noChangeArrowheads="1"/>
          </p:cNvPicPr>
          <p:nvPr/>
        </p:nvPicPr>
        <p:blipFill>
          <a:blip r:embed="rId2"/>
          <a:srcRect/>
          <a:stretch>
            <a:fillRect/>
          </a:stretch>
        </p:blipFill>
        <p:spPr bwMode="auto">
          <a:xfrm>
            <a:off x="3494435" y="1676400"/>
            <a:ext cx="2514600" cy="990600"/>
          </a:xfrm>
          <a:prstGeom prst="rect">
            <a:avLst/>
          </a:prstGeom>
          <a:noFill/>
          <a:ln w="9525">
            <a:noFill/>
            <a:miter lim="800000"/>
            <a:headEnd/>
            <a:tailEnd/>
          </a:ln>
          <a:effectLst/>
        </p:spPr>
      </p:pic>
      <p:pic>
        <p:nvPicPr>
          <p:cNvPr id="30736" name="Picture 16"/>
          <p:cNvPicPr>
            <a:picLocks noChangeArrowheads="1"/>
          </p:cNvPicPr>
          <p:nvPr/>
        </p:nvPicPr>
        <p:blipFill>
          <a:blip r:embed="rId2"/>
          <a:srcRect/>
          <a:stretch>
            <a:fillRect/>
          </a:stretch>
        </p:blipFill>
        <p:spPr bwMode="auto">
          <a:xfrm>
            <a:off x="6542435" y="1676400"/>
            <a:ext cx="2514600" cy="990600"/>
          </a:xfrm>
          <a:prstGeom prst="rect">
            <a:avLst/>
          </a:prstGeom>
          <a:noFill/>
          <a:ln w="9525">
            <a:noFill/>
            <a:miter lim="800000"/>
            <a:headEnd/>
            <a:tailEnd/>
          </a:ln>
          <a:effectLst/>
        </p:spPr>
      </p:pic>
      <p:pic>
        <p:nvPicPr>
          <p:cNvPr id="30737" name="Picture 17"/>
          <p:cNvPicPr>
            <a:picLocks noChangeArrowheads="1"/>
          </p:cNvPicPr>
          <p:nvPr/>
        </p:nvPicPr>
        <p:blipFill>
          <a:blip r:embed="rId2"/>
          <a:srcRect/>
          <a:stretch>
            <a:fillRect/>
          </a:stretch>
        </p:blipFill>
        <p:spPr bwMode="auto">
          <a:xfrm>
            <a:off x="446435" y="1676400"/>
            <a:ext cx="2514600" cy="990600"/>
          </a:xfrm>
          <a:prstGeom prst="rect">
            <a:avLst/>
          </a:prstGeom>
          <a:noFill/>
          <a:ln w="9525">
            <a:noFill/>
            <a:miter lim="800000"/>
            <a:headEnd/>
            <a:tailEnd/>
          </a:ln>
          <a:effectLst/>
        </p:spPr>
      </p:pic>
      <p:sp>
        <p:nvSpPr>
          <p:cNvPr id="30738" name="Freeform 18"/>
          <p:cNvSpPr>
            <a:spLocks/>
          </p:cNvSpPr>
          <p:nvPr/>
        </p:nvSpPr>
        <p:spPr bwMode="auto">
          <a:xfrm>
            <a:off x="1970435" y="2209800"/>
            <a:ext cx="2692400" cy="1536700"/>
          </a:xfrm>
          <a:custGeom>
            <a:avLst/>
            <a:gdLst/>
            <a:ahLst/>
            <a:cxnLst>
              <a:cxn ang="0">
                <a:pos x="248" y="920"/>
              </a:cxn>
              <a:cxn ang="0">
                <a:pos x="248" y="776"/>
              </a:cxn>
              <a:cxn ang="0">
                <a:pos x="200" y="104"/>
              </a:cxn>
              <a:cxn ang="0">
                <a:pos x="1448" y="152"/>
              </a:cxn>
              <a:cxn ang="0">
                <a:pos x="1688" y="968"/>
              </a:cxn>
            </a:cxnLst>
            <a:rect l="0" t="0" r="r" b="b"/>
            <a:pathLst>
              <a:path w="1696" h="968">
                <a:moveTo>
                  <a:pt x="248" y="920"/>
                </a:moveTo>
                <a:cubicBezTo>
                  <a:pt x="252" y="916"/>
                  <a:pt x="256" y="912"/>
                  <a:pt x="248" y="776"/>
                </a:cubicBezTo>
                <a:cubicBezTo>
                  <a:pt x="240" y="640"/>
                  <a:pt x="0" y="208"/>
                  <a:pt x="200" y="104"/>
                </a:cubicBezTo>
                <a:cubicBezTo>
                  <a:pt x="400" y="0"/>
                  <a:pt x="1200" y="8"/>
                  <a:pt x="1448" y="152"/>
                </a:cubicBezTo>
                <a:cubicBezTo>
                  <a:pt x="1696" y="296"/>
                  <a:pt x="1692" y="632"/>
                  <a:pt x="1688" y="968"/>
                </a:cubicBezTo>
              </a:path>
            </a:pathLst>
          </a:custGeom>
          <a:noFill/>
          <a:ln w="76200" cmpd="sng">
            <a:solidFill>
              <a:srgbClr val="3333CC"/>
            </a:solidFill>
            <a:round/>
            <a:headEnd type="triangle" w="med" len="med"/>
            <a:tailEnd type="triangle" w="med" len="med"/>
          </a:ln>
          <a:effectLst/>
        </p:spPr>
        <p:txBody>
          <a:bodyPr>
            <a:prstTxWarp prst="textNoShape">
              <a:avLst/>
            </a:prstTxWarp>
          </a:bodyPr>
          <a:lstStyle/>
          <a:p>
            <a:endParaRPr lang="en-GB"/>
          </a:p>
        </p:txBody>
      </p:sp>
      <p:sp>
        <p:nvSpPr>
          <p:cNvPr id="30739" name="Freeform 19"/>
          <p:cNvSpPr>
            <a:spLocks/>
          </p:cNvSpPr>
          <p:nvPr/>
        </p:nvSpPr>
        <p:spPr bwMode="auto">
          <a:xfrm>
            <a:off x="4866035" y="1905000"/>
            <a:ext cx="2679700" cy="2044700"/>
          </a:xfrm>
          <a:custGeom>
            <a:avLst/>
            <a:gdLst/>
            <a:ahLst/>
            <a:cxnLst>
              <a:cxn ang="0">
                <a:pos x="120" y="1288"/>
              </a:cxn>
              <a:cxn ang="0">
                <a:pos x="24" y="328"/>
              </a:cxn>
              <a:cxn ang="0">
                <a:pos x="264" y="376"/>
              </a:cxn>
              <a:cxn ang="0">
                <a:pos x="552" y="136"/>
              </a:cxn>
              <a:cxn ang="0">
                <a:pos x="1512" y="184"/>
              </a:cxn>
              <a:cxn ang="0">
                <a:pos x="1608" y="1240"/>
              </a:cxn>
            </a:cxnLst>
            <a:rect l="0" t="0" r="r" b="b"/>
            <a:pathLst>
              <a:path w="1688" h="1288">
                <a:moveTo>
                  <a:pt x="120" y="1288"/>
                </a:moveTo>
                <a:cubicBezTo>
                  <a:pt x="60" y="884"/>
                  <a:pt x="0" y="480"/>
                  <a:pt x="24" y="328"/>
                </a:cubicBezTo>
                <a:cubicBezTo>
                  <a:pt x="48" y="176"/>
                  <a:pt x="176" y="408"/>
                  <a:pt x="264" y="376"/>
                </a:cubicBezTo>
                <a:cubicBezTo>
                  <a:pt x="352" y="344"/>
                  <a:pt x="344" y="168"/>
                  <a:pt x="552" y="136"/>
                </a:cubicBezTo>
                <a:cubicBezTo>
                  <a:pt x="760" y="104"/>
                  <a:pt x="1336" y="0"/>
                  <a:pt x="1512" y="184"/>
                </a:cubicBezTo>
                <a:cubicBezTo>
                  <a:pt x="1688" y="368"/>
                  <a:pt x="1648" y="804"/>
                  <a:pt x="1608" y="1240"/>
                </a:cubicBezTo>
              </a:path>
            </a:pathLst>
          </a:custGeom>
          <a:noFill/>
          <a:ln w="76200" cmpd="sng">
            <a:solidFill>
              <a:srgbClr val="3333CC"/>
            </a:solidFill>
            <a:round/>
            <a:headEnd type="triangle" w="med" len="med"/>
            <a:tailEnd type="triangle" w="med" len="med"/>
          </a:ln>
          <a:effectLst/>
        </p:spPr>
        <p:txBody>
          <a:bodyPr>
            <a:prstTxWarp prst="textNoShape">
              <a:avLst/>
            </a:prstTxWarp>
          </a:bodyPr>
          <a:lstStyle/>
          <a:p>
            <a:endParaRPr lang="en-GB"/>
          </a:p>
        </p:txBody>
      </p:sp>
      <p:sp>
        <p:nvSpPr>
          <p:cNvPr id="30740" name="Line 20"/>
          <p:cNvSpPr>
            <a:spLocks noChangeShapeType="1"/>
          </p:cNvSpPr>
          <p:nvPr/>
        </p:nvSpPr>
        <p:spPr bwMode="auto">
          <a:xfrm>
            <a:off x="1970435" y="2590800"/>
            <a:ext cx="0" cy="8382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0741" name="Line 21"/>
          <p:cNvSpPr>
            <a:spLocks noChangeShapeType="1"/>
          </p:cNvSpPr>
          <p:nvPr/>
        </p:nvSpPr>
        <p:spPr bwMode="auto">
          <a:xfrm>
            <a:off x="4713635" y="2514600"/>
            <a:ext cx="76200" cy="990600"/>
          </a:xfrm>
          <a:prstGeom prst="line">
            <a:avLst/>
          </a:prstGeom>
          <a:noFill/>
          <a:ln w="57150" cmpd="thickThin">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0742" name="Line 22"/>
          <p:cNvSpPr>
            <a:spLocks noChangeShapeType="1"/>
          </p:cNvSpPr>
          <p:nvPr/>
        </p:nvSpPr>
        <p:spPr bwMode="auto">
          <a:xfrm>
            <a:off x="7761635" y="2514600"/>
            <a:ext cx="0" cy="9906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0743" name="Line 23"/>
          <p:cNvSpPr>
            <a:spLocks noChangeShapeType="1"/>
          </p:cNvSpPr>
          <p:nvPr/>
        </p:nvSpPr>
        <p:spPr bwMode="auto">
          <a:xfrm>
            <a:off x="2808635" y="2133600"/>
            <a:ext cx="990600" cy="0"/>
          </a:xfrm>
          <a:prstGeom prst="line">
            <a:avLst/>
          </a:prstGeom>
          <a:noFill/>
          <a:ln w="57150" cmpd="thickThin">
            <a:solidFill>
              <a:srgbClr val="FF0033"/>
            </a:solidFill>
            <a:round/>
            <a:headEnd type="oval" w="med" len="med"/>
            <a:tailEnd type="oval" w="med" len="med"/>
          </a:ln>
          <a:effectLst/>
        </p:spPr>
        <p:txBody>
          <a:bodyPr wrap="none" anchor="ctr">
            <a:prstTxWarp prst="textNoShape">
              <a:avLst/>
            </a:prstTxWarp>
          </a:bodyPr>
          <a:lstStyle/>
          <a:p>
            <a:endParaRPr lang="en-GB"/>
          </a:p>
        </p:txBody>
      </p:sp>
      <p:sp>
        <p:nvSpPr>
          <p:cNvPr id="30744" name="Line 24"/>
          <p:cNvSpPr>
            <a:spLocks noChangeShapeType="1"/>
          </p:cNvSpPr>
          <p:nvPr/>
        </p:nvSpPr>
        <p:spPr bwMode="auto">
          <a:xfrm>
            <a:off x="5780435" y="2209800"/>
            <a:ext cx="990600" cy="0"/>
          </a:xfrm>
          <a:prstGeom prst="line">
            <a:avLst/>
          </a:prstGeom>
          <a:noFill/>
          <a:ln w="57150" cmpd="thickThin">
            <a:solidFill>
              <a:srgbClr val="FF0033"/>
            </a:solidFill>
            <a:round/>
            <a:headEnd type="oval" w="med" len="med"/>
            <a:tailEnd type="oval" w="med" len="med"/>
          </a:ln>
          <a:effectLst/>
        </p:spPr>
        <p:txBody>
          <a:bodyPr wrap="none" anchor="ctr">
            <a:prstTxWarp prst="textNoShape">
              <a:avLst/>
            </a:prstTxWarp>
          </a:bodyPr>
          <a:lstStyle/>
          <a:p>
            <a:endParaRPr lang="en-GB"/>
          </a:p>
        </p:txBody>
      </p:sp>
      <p:sp>
        <p:nvSpPr>
          <p:cNvPr id="30745" name="Freeform 25"/>
          <p:cNvSpPr>
            <a:spLocks/>
          </p:cNvSpPr>
          <p:nvPr/>
        </p:nvSpPr>
        <p:spPr bwMode="auto">
          <a:xfrm>
            <a:off x="1513235" y="1600200"/>
            <a:ext cx="6667500" cy="2286000"/>
          </a:xfrm>
          <a:custGeom>
            <a:avLst/>
            <a:gdLst/>
            <a:ahLst/>
            <a:cxnLst>
              <a:cxn ang="0">
                <a:pos x="4080" y="1344"/>
              </a:cxn>
              <a:cxn ang="0">
                <a:pos x="4080" y="1248"/>
              </a:cxn>
              <a:cxn ang="0">
                <a:pos x="4080" y="192"/>
              </a:cxn>
              <a:cxn ang="0">
                <a:pos x="3360" y="96"/>
              </a:cxn>
              <a:cxn ang="0">
                <a:pos x="2016" y="144"/>
              </a:cxn>
              <a:cxn ang="0">
                <a:pos x="384" y="192"/>
              </a:cxn>
              <a:cxn ang="0">
                <a:pos x="48" y="480"/>
              </a:cxn>
              <a:cxn ang="0">
                <a:pos x="96" y="1296"/>
              </a:cxn>
            </a:cxnLst>
            <a:rect l="0" t="0" r="r" b="b"/>
            <a:pathLst>
              <a:path w="4200" h="1440">
                <a:moveTo>
                  <a:pt x="4080" y="1344"/>
                </a:moveTo>
                <a:cubicBezTo>
                  <a:pt x="4080" y="1392"/>
                  <a:pt x="4080" y="1440"/>
                  <a:pt x="4080" y="1248"/>
                </a:cubicBezTo>
                <a:cubicBezTo>
                  <a:pt x="4080" y="1056"/>
                  <a:pt x="4200" y="384"/>
                  <a:pt x="4080" y="192"/>
                </a:cubicBezTo>
                <a:cubicBezTo>
                  <a:pt x="3960" y="0"/>
                  <a:pt x="3704" y="104"/>
                  <a:pt x="3360" y="96"/>
                </a:cubicBezTo>
                <a:cubicBezTo>
                  <a:pt x="3016" y="88"/>
                  <a:pt x="2512" y="128"/>
                  <a:pt x="2016" y="144"/>
                </a:cubicBezTo>
                <a:cubicBezTo>
                  <a:pt x="1520" y="160"/>
                  <a:pt x="712" y="136"/>
                  <a:pt x="384" y="192"/>
                </a:cubicBezTo>
                <a:cubicBezTo>
                  <a:pt x="56" y="248"/>
                  <a:pt x="96" y="296"/>
                  <a:pt x="48" y="480"/>
                </a:cubicBezTo>
                <a:cubicBezTo>
                  <a:pt x="0" y="664"/>
                  <a:pt x="48" y="980"/>
                  <a:pt x="96" y="1296"/>
                </a:cubicBezTo>
              </a:path>
            </a:pathLst>
          </a:custGeom>
          <a:noFill/>
          <a:ln w="57150" cap="flat" cmpd="sng">
            <a:solidFill>
              <a:schemeClr val="tx1"/>
            </a:solidFill>
            <a:prstDash val="sysDot"/>
            <a:round/>
            <a:headEnd type="triangle" w="med" len="med"/>
            <a:tailEnd type="triangle" w="med" len="med"/>
          </a:ln>
          <a:effectLst/>
        </p:spPr>
        <p:txBody>
          <a:bodyPr>
            <a:prstTxWarp prst="textNoShape">
              <a:avLst/>
            </a:prstTxWarp>
          </a:bodyPr>
          <a:lstStyle/>
          <a:p>
            <a:endParaRPr lang="en-GB"/>
          </a:p>
        </p:txBody>
      </p:sp>
      <p:sp>
        <p:nvSpPr>
          <p:cNvPr id="30746" name="Line 26"/>
          <p:cNvSpPr>
            <a:spLocks noChangeShapeType="1"/>
          </p:cNvSpPr>
          <p:nvPr/>
        </p:nvSpPr>
        <p:spPr bwMode="auto">
          <a:xfrm flipH="1">
            <a:off x="659141" y="5663823"/>
            <a:ext cx="1397000" cy="0"/>
          </a:xfrm>
          <a:prstGeom prst="line">
            <a:avLst/>
          </a:prstGeom>
          <a:noFill/>
          <a:ln w="76200">
            <a:solidFill>
              <a:schemeClr val="accent2"/>
            </a:solidFill>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30747" name="Rectangle 27"/>
          <p:cNvSpPr>
            <a:spLocks noChangeArrowheads="1"/>
          </p:cNvSpPr>
          <p:nvPr/>
        </p:nvSpPr>
        <p:spPr bwMode="auto">
          <a:xfrm>
            <a:off x="735341" y="5816223"/>
            <a:ext cx="1061601" cy="646973"/>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a:latin typeface="Verdana"/>
                <a:cs typeface="Verdana"/>
              </a:rPr>
              <a:t>traffic</a:t>
            </a:r>
          </a:p>
          <a:p>
            <a:pPr eaLnBrk="0" hangingPunct="0"/>
            <a:r>
              <a:rPr lang="en-US" sz="1800">
                <a:latin typeface="Verdana"/>
                <a:cs typeface="Verdana"/>
              </a:rPr>
              <a:t>allowed</a:t>
            </a:r>
          </a:p>
        </p:txBody>
      </p:sp>
      <p:sp>
        <p:nvSpPr>
          <p:cNvPr id="30748" name="Line 28"/>
          <p:cNvSpPr>
            <a:spLocks noChangeShapeType="1"/>
          </p:cNvSpPr>
          <p:nvPr/>
        </p:nvSpPr>
        <p:spPr bwMode="auto">
          <a:xfrm flipH="1">
            <a:off x="2640341" y="5663823"/>
            <a:ext cx="1397000" cy="0"/>
          </a:xfrm>
          <a:prstGeom prst="line">
            <a:avLst/>
          </a:prstGeom>
          <a:noFill/>
          <a:ln w="76200">
            <a:solidFill>
              <a:schemeClr val="tx1"/>
            </a:solidFill>
            <a:prstDash val="sysDot"/>
            <a:round/>
            <a:headEnd type="triangle" w="med" len="med"/>
            <a:tailEnd type="triangle" w="med" len="med"/>
          </a:ln>
          <a:effectLst/>
        </p:spPr>
        <p:txBody>
          <a:bodyPr wrap="none" anchor="ctr">
            <a:prstTxWarp prst="textNoShape">
              <a:avLst/>
            </a:prstTxWarp>
          </a:bodyPr>
          <a:lstStyle/>
          <a:p>
            <a:endParaRPr lang="en-GB">
              <a:latin typeface="Verdana"/>
              <a:cs typeface="Verdana"/>
            </a:endParaRPr>
          </a:p>
        </p:txBody>
      </p:sp>
      <p:sp>
        <p:nvSpPr>
          <p:cNvPr id="30749" name="Rectangle 29"/>
          <p:cNvSpPr>
            <a:spLocks noChangeArrowheads="1"/>
          </p:cNvSpPr>
          <p:nvPr/>
        </p:nvSpPr>
        <p:spPr bwMode="auto">
          <a:xfrm>
            <a:off x="2564141" y="5816223"/>
            <a:ext cx="1455527" cy="646973"/>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a:latin typeface="Verdana"/>
                <a:cs typeface="Verdana"/>
              </a:rPr>
              <a:t>traffic NOT</a:t>
            </a:r>
          </a:p>
          <a:p>
            <a:pPr eaLnBrk="0" hangingPunct="0"/>
            <a:r>
              <a:rPr lang="en-US" sz="1800">
                <a:latin typeface="Verdana"/>
                <a:cs typeface="Verdana"/>
              </a:rPr>
              <a:t>allowed</a:t>
            </a: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86000"/>
              </a:lnSpc>
            </a:pPr>
            <a:r>
              <a:rPr lang="en-US" dirty="0" smtClean="0"/>
              <a:t>Economic Relationships can get complex</a:t>
            </a:r>
            <a:endParaRPr lang="en-US" dirty="0"/>
          </a:p>
        </p:txBody>
      </p:sp>
      <p:pic>
        <p:nvPicPr>
          <p:cNvPr id="31747" name="Picture 3"/>
          <p:cNvPicPr>
            <a:picLocks noChangeArrowheads="1"/>
          </p:cNvPicPr>
          <p:nvPr/>
        </p:nvPicPr>
        <p:blipFill>
          <a:blip r:embed="rId2"/>
          <a:srcRect/>
          <a:stretch>
            <a:fillRect/>
          </a:stretch>
        </p:blipFill>
        <p:spPr bwMode="auto">
          <a:xfrm>
            <a:off x="2396354" y="4265028"/>
            <a:ext cx="2362200" cy="681038"/>
          </a:xfrm>
          <a:prstGeom prst="rect">
            <a:avLst/>
          </a:prstGeom>
          <a:noFill/>
          <a:ln w="9525">
            <a:noFill/>
            <a:miter lim="800000"/>
            <a:headEnd/>
            <a:tailEnd/>
          </a:ln>
          <a:effectLst/>
        </p:spPr>
      </p:pic>
      <p:pic>
        <p:nvPicPr>
          <p:cNvPr id="31748" name="Picture 4"/>
          <p:cNvPicPr>
            <a:picLocks noChangeArrowheads="1"/>
          </p:cNvPicPr>
          <p:nvPr/>
        </p:nvPicPr>
        <p:blipFill>
          <a:blip r:embed="rId2"/>
          <a:srcRect/>
          <a:stretch>
            <a:fillRect/>
          </a:stretch>
        </p:blipFill>
        <p:spPr bwMode="auto">
          <a:xfrm>
            <a:off x="2167754" y="5712828"/>
            <a:ext cx="1447800" cy="685800"/>
          </a:xfrm>
          <a:prstGeom prst="rect">
            <a:avLst/>
          </a:prstGeom>
          <a:noFill/>
          <a:ln w="9525">
            <a:noFill/>
            <a:miter lim="800000"/>
            <a:headEnd/>
            <a:tailEnd/>
          </a:ln>
          <a:effectLst/>
        </p:spPr>
      </p:pic>
      <p:pic>
        <p:nvPicPr>
          <p:cNvPr id="31749" name="Picture 5"/>
          <p:cNvPicPr>
            <a:picLocks noChangeArrowheads="1"/>
          </p:cNvPicPr>
          <p:nvPr/>
        </p:nvPicPr>
        <p:blipFill>
          <a:blip r:embed="rId2"/>
          <a:srcRect/>
          <a:stretch>
            <a:fillRect/>
          </a:stretch>
        </p:blipFill>
        <p:spPr bwMode="auto">
          <a:xfrm>
            <a:off x="4910954" y="5865228"/>
            <a:ext cx="1447800" cy="685800"/>
          </a:xfrm>
          <a:prstGeom prst="rect">
            <a:avLst/>
          </a:prstGeom>
          <a:noFill/>
          <a:ln w="9525">
            <a:noFill/>
            <a:miter lim="800000"/>
            <a:headEnd/>
            <a:tailEnd/>
          </a:ln>
          <a:effectLst/>
        </p:spPr>
      </p:pic>
      <p:pic>
        <p:nvPicPr>
          <p:cNvPr id="31750" name="Picture 6"/>
          <p:cNvPicPr>
            <a:picLocks noChangeArrowheads="1"/>
          </p:cNvPicPr>
          <p:nvPr/>
        </p:nvPicPr>
        <p:blipFill>
          <a:blip r:embed="rId2"/>
          <a:srcRect/>
          <a:stretch>
            <a:fillRect/>
          </a:stretch>
        </p:blipFill>
        <p:spPr bwMode="auto">
          <a:xfrm>
            <a:off x="5901554" y="4341228"/>
            <a:ext cx="2362200" cy="681038"/>
          </a:xfrm>
          <a:prstGeom prst="rect">
            <a:avLst/>
          </a:prstGeom>
          <a:noFill/>
          <a:ln w="9525">
            <a:noFill/>
            <a:miter lim="800000"/>
            <a:headEnd/>
            <a:tailEnd/>
          </a:ln>
          <a:effectLst/>
        </p:spPr>
      </p:pic>
      <p:pic>
        <p:nvPicPr>
          <p:cNvPr id="31751" name="Picture 7"/>
          <p:cNvPicPr>
            <a:picLocks noChangeArrowheads="1"/>
          </p:cNvPicPr>
          <p:nvPr/>
        </p:nvPicPr>
        <p:blipFill>
          <a:blip r:embed="rId2"/>
          <a:srcRect/>
          <a:stretch>
            <a:fillRect/>
          </a:stretch>
        </p:blipFill>
        <p:spPr bwMode="auto">
          <a:xfrm>
            <a:off x="7044554" y="5789028"/>
            <a:ext cx="1752600" cy="685800"/>
          </a:xfrm>
          <a:prstGeom prst="rect">
            <a:avLst/>
          </a:prstGeom>
          <a:noFill/>
          <a:ln w="9525">
            <a:noFill/>
            <a:miter lim="800000"/>
            <a:headEnd/>
            <a:tailEnd/>
          </a:ln>
          <a:effectLst/>
        </p:spPr>
      </p:pic>
      <p:pic>
        <p:nvPicPr>
          <p:cNvPr id="31752" name="Picture 8"/>
          <p:cNvPicPr>
            <a:picLocks noChangeArrowheads="1"/>
          </p:cNvPicPr>
          <p:nvPr/>
        </p:nvPicPr>
        <p:blipFill>
          <a:blip r:embed="rId2"/>
          <a:srcRect/>
          <a:stretch>
            <a:fillRect/>
          </a:stretch>
        </p:blipFill>
        <p:spPr bwMode="auto">
          <a:xfrm>
            <a:off x="3234554" y="3122028"/>
            <a:ext cx="2362200" cy="681038"/>
          </a:xfrm>
          <a:prstGeom prst="rect">
            <a:avLst/>
          </a:prstGeom>
          <a:noFill/>
          <a:ln w="9525">
            <a:noFill/>
            <a:miter lim="800000"/>
            <a:headEnd/>
            <a:tailEnd/>
          </a:ln>
          <a:effectLst/>
        </p:spPr>
      </p:pic>
      <p:pic>
        <p:nvPicPr>
          <p:cNvPr id="31753" name="Picture 9"/>
          <p:cNvPicPr>
            <a:picLocks noChangeArrowheads="1"/>
          </p:cNvPicPr>
          <p:nvPr/>
        </p:nvPicPr>
        <p:blipFill>
          <a:blip r:embed="rId2"/>
          <a:srcRect/>
          <a:stretch>
            <a:fillRect/>
          </a:stretch>
        </p:blipFill>
        <p:spPr bwMode="auto">
          <a:xfrm>
            <a:off x="5825354" y="1979028"/>
            <a:ext cx="2362200" cy="681038"/>
          </a:xfrm>
          <a:prstGeom prst="rect">
            <a:avLst/>
          </a:prstGeom>
          <a:noFill/>
          <a:ln w="9525">
            <a:noFill/>
            <a:miter lim="800000"/>
            <a:headEnd/>
            <a:tailEnd/>
          </a:ln>
          <a:effectLst/>
        </p:spPr>
      </p:pic>
      <p:sp>
        <p:nvSpPr>
          <p:cNvPr id="31754" name="Line 10"/>
          <p:cNvSpPr>
            <a:spLocks noChangeShapeType="1"/>
          </p:cNvSpPr>
          <p:nvPr/>
        </p:nvSpPr>
        <p:spPr bwMode="auto">
          <a:xfrm>
            <a:off x="7654154" y="4874628"/>
            <a:ext cx="152400" cy="914400"/>
          </a:xfrm>
          <a:prstGeom prst="line">
            <a:avLst/>
          </a:prstGeom>
          <a:noFill/>
          <a:ln w="57150" cmpd="thickThin">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55" name="Line 11"/>
          <p:cNvSpPr>
            <a:spLocks noChangeShapeType="1"/>
          </p:cNvSpPr>
          <p:nvPr/>
        </p:nvSpPr>
        <p:spPr bwMode="auto">
          <a:xfrm flipH="1">
            <a:off x="4072754" y="3655428"/>
            <a:ext cx="0" cy="685800"/>
          </a:xfrm>
          <a:prstGeom prst="line">
            <a:avLst/>
          </a:prstGeom>
          <a:noFill/>
          <a:ln w="57150" cmpd="thickThin">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56" name="Line 12"/>
          <p:cNvSpPr>
            <a:spLocks noChangeShapeType="1"/>
          </p:cNvSpPr>
          <p:nvPr/>
        </p:nvSpPr>
        <p:spPr bwMode="auto">
          <a:xfrm flipH="1">
            <a:off x="5444354" y="2512428"/>
            <a:ext cx="762000" cy="762000"/>
          </a:xfrm>
          <a:prstGeom prst="line">
            <a:avLst/>
          </a:prstGeom>
          <a:noFill/>
          <a:ln w="57150" cmpd="thickThin">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57" name="Line 13"/>
          <p:cNvSpPr>
            <a:spLocks noChangeShapeType="1"/>
          </p:cNvSpPr>
          <p:nvPr/>
        </p:nvSpPr>
        <p:spPr bwMode="auto">
          <a:xfrm flipH="1">
            <a:off x="5825354" y="4874628"/>
            <a:ext cx="457200" cy="10668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58" name="Line 14"/>
          <p:cNvSpPr>
            <a:spLocks noChangeShapeType="1"/>
          </p:cNvSpPr>
          <p:nvPr/>
        </p:nvSpPr>
        <p:spPr bwMode="auto">
          <a:xfrm flipH="1">
            <a:off x="3082154" y="4798428"/>
            <a:ext cx="304800" cy="10668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59" name="Freeform 15"/>
          <p:cNvSpPr>
            <a:spLocks/>
          </p:cNvSpPr>
          <p:nvPr/>
        </p:nvSpPr>
        <p:spPr bwMode="auto">
          <a:xfrm>
            <a:off x="5901554" y="4722228"/>
            <a:ext cx="1879600" cy="1498600"/>
          </a:xfrm>
          <a:custGeom>
            <a:avLst/>
            <a:gdLst/>
            <a:ahLst/>
            <a:cxnLst>
              <a:cxn ang="0">
                <a:pos x="1152" y="944"/>
              </a:cxn>
              <a:cxn ang="0">
                <a:pos x="1152" y="752"/>
              </a:cxn>
              <a:cxn ang="0">
                <a:pos x="960" y="176"/>
              </a:cxn>
              <a:cxn ang="0">
                <a:pos x="432" y="128"/>
              </a:cxn>
              <a:cxn ang="0">
                <a:pos x="0" y="944"/>
              </a:cxn>
            </a:cxnLst>
            <a:rect l="0" t="0" r="r" b="b"/>
            <a:pathLst>
              <a:path w="1184" h="944">
                <a:moveTo>
                  <a:pt x="1152" y="944"/>
                </a:moveTo>
                <a:cubicBezTo>
                  <a:pt x="1168" y="912"/>
                  <a:pt x="1184" y="880"/>
                  <a:pt x="1152" y="752"/>
                </a:cubicBezTo>
                <a:cubicBezTo>
                  <a:pt x="1120" y="624"/>
                  <a:pt x="1080" y="280"/>
                  <a:pt x="960" y="176"/>
                </a:cubicBezTo>
                <a:cubicBezTo>
                  <a:pt x="840" y="72"/>
                  <a:pt x="592" y="0"/>
                  <a:pt x="432" y="128"/>
                </a:cubicBezTo>
                <a:cubicBezTo>
                  <a:pt x="272" y="256"/>
                  <a:pt x="136" y="600"/>
                  <a:pt x="0" y="944"/>
                </a:cubicBezTo>
              </a:path>
            </a:pathLst>
          </a:custGeom>
          <a:noFill/>
          <a:ln w="76200" cmpd="sng">
            <a:solidFill>
              <a:schemeClr val="accent2"/>
            </a:solidFill>
            <a:round/>
            <a:headEnd type="triangle" w="med" len="med"/>
            <a:tailEnd type="triangle" w="med" len="med"/>
          </a:ln>
          <a:effectLst/>
        </p:spPr>
        <p:txBody>
          <a:bodyPr>
            <a:prstTxWarp prst="textNoShape">
              <a:avLst/>
            </a:prstTxWarp>
          </a:bodyPr>
          <a:lstStyle/>
          <a:p>
            <a:endParaRPr lang="en-GB"/>
          </a:p>
        </p:txBody>
      </p:sp>
      <p:pic>
        <p:nvPicPr>
          <p:cNvPr id="31760" name="Picture 16"/>
          <p:cNvPicPr>
            <a:picLocks noChangeArrowheads="1"/>
          </p:cNvPicPr>
          <p:nvPr/>
        </p:nvPicPr>
        <p:blipFill>
          <a:blip r:embed="rId2"/>
          <a:srcRect/>
          <a:stretch>
            <a:fillRect/>
          </a:stretch>
        </p:blipFill>
        <p:spPr bwMode="auto">
          <a:xfrm>
            <a:off x="719954" y="2055228"/>
            <a:ext cx="2362200" cy="681038"/>
          </a:xfrm>
          <a:prstGeom prst="rect">
            <a:avLst/>
          </a:prstGeom>
          <a:noFill/>
          <a:ln w="9525">
            <a:noFill/>
            <a:miter lim="800000"/>
            <a:headEnd/>
            <a:tailEnd/>
          </a:ln>
          <a:effectLst/>
        </p:spPr>
      </p:pic>
      <p:pic>
        <p:nvPicPr>
          <p:cNvPr id="31761" name="Picture 17"/>
          <p:cNvPicPr>
            <a:picLocks noChangeArrowheads="1"/>
          </p:cNvPicPr>
          <p:nvPr/>
        </p:nvPicPr>
        <p:blipFill>
          <a:blip r:embed="rId2"/>
          <a:srcRect/>
          <a:stretch>
            <a:fillRect/>
          </a:stretch>
        </p:blipFill>
        <p:spPr bwMode="auto">
          <a:xfrm>
            <a:off x="338954" y="5789028"/>
            <a:ext cx="1447800" cy="685800"/>
          </a:xfrm>
          <a:prstGeom prst="rect">
            <a:avLst/>
          </a:prstGeom>
          <a:noFill/>
          <a:ln w="9525">
            <a:noFill/>
            <a:miter lim="800000"/>
            <a:headEnd/>
            <a:tailEnd/>
          </a:ln>
          <a:effectLst/>
        </p:spPr>
      </p:pic>
      <p:sp>
        <p:nvSpPr>
          <p:cNvPr id="31762" name="Freeform 18"/>
          <p:cNvSpPr>
            <a:spLocks/>
          </p:cNvSpPr>
          <p:nvPr/>
        </p:nvSpPr>
        <p:spPr bwMode="auto">
          <a:xfrm>
            <a:off x="2777354" y="4328528"/>
            <a:ext cx="5257800" cy="1765300"/>
          </a:xfrm>
          <a:custGeom>
            <a:avLst/>
            <a:gdLst/>
            <a:ahLst/>
            <a:cxnLst>
              <a:cxn ang="0">
                <a:pos x="3312" y="1112"/>
              </a:cxn>
              <a:cxn ang="0">
                <a:pos x="3120" y="248"/>
              </a:cxn>
              <a:cxn ang="0">
                <a:pos x="2640" y="104"/>
              </a:cxn>
              <a:cxn ang="0">
                <a:pos x="816" y="104"/>
              </a:cxn>
              <a:cxn ang="0">
                <a:pos x="336" y="152"/>
              </a:cxn>
              <a:cxn ang="0">
                <a:pos x="0" y="1016"/>
              </a:cxn>
            </a:cxnLst>
            <a:rect l="0" t="0" r="r" b="b"/>
            <a:pathLst>
              <a:path w="3312" h="1112">
                <a:moveTo>
                  <a:pt x="3312" y="1112"/>
                </a:moveTo>
                <a:cubicBezTo>
                  <a:pt x="3272" y="764"/>
                  <a:pt x="3232" y="416"/>
                  <a:pt x="3120" y="248"/>
                </a:cubicBezTo>
                <a:cubicBezTo>
                  <a:pt x="3008" y="80"/>
                  <a:pt x="3024" y="128"/>
                  <a:pt x="2640" y="104"/>
                </a:cubicBezTo>
                <a:cubicBezTo>
                  <a:pt x="2256" y="80"/>
                  <a:pt x="1200" y="96"/>
                  <a:pt x="816" y="104"/>
                </a:cubicBezTo>
                <a:cubicBezTo>
                  <a:pt x="432" y="112"/>
                  <a:pt x="472" y="0"/>
                  <a:pt x="336" y="152"/>
                </a:cubicBezTo>
                <a:cubicBezTo>
                  <a:pt x="200" y="304"/>
                  <a:pt x="100" y="660"/>
                  <a:pt x="0" y="1016"/>
                </a:cubicBezTo>
              </a:path>
            </a:pathLst>
          </a:custGeom>
          <a:noFill/>
          <a:ln w="76200" cmpd="sng">
            <a:solidFill>
              <a:srgbClr val="3333CC"/>
            </a:solidFill>
            <a:round/>
            <a:headEnd type="triangle" w="med" len="med"/>
            <a:tailEnd type="triangle" w="med" len="med"/>
          </a:ln>
          <a:effectLst/>
        </p:spPr>
        <p:txBody>
          <a:bodyPr>
            <a:prstTxWarp prst="textNoShape">
              <a:avLst/>
            </a:prstTxWarp>
          </a:bodyPr>
          <a:lstStyle/>
          <a:p>
            <a:endParaRPr lang="en-GB"/>
          </a:p>
        </p:txBody>
      </p:sp>
      <p:sp>
        <p:nvSpPr>
          <p:cNvPr id="31763" name="Freeform 19"/>
          <p:cNvSpPr>
            <a:spLocks/>
          </p:cNvSpPr>
          <p:nvPr/>
        </p:nvSpPr>
        <p:spPr bwMode="auto">
          <a:xfrm>
            <a:off x="1100954" y="1521828"/>
            <a:ext cx="7467600" cy="4508500"/>
          </a:xfrm>
          <a:custGeom>
            <a:avLst/>
            <a:gdLst/>
            <a:ahLst/>
            <a:cxnLst>
              <a:cxn ang="0">
                <a:pos x="4656" y="2840"/>
              </a:cxn>
              <a:cxn ang="0">
                <a:pos x="4656" y="2648"/>
              </a:cxn>
              <a:cxn ang="0">
                <a:pos x="4368" y="1880"/>
              </a:cxn>
              <a:cxn ang="0">
                <a:pos x="3984" y="1736"/>
              </a:cxn>
              <a:cxn ang="0">
                <a:pos x="3984" y="488"/>
              </a:cxn>
              <a:cxn ang="0">
                <a:pos x="3408" y="440"/>
              </a:cxn>
              <a:cxn ang="0">
                <a:pos x="720" y="392"/>
              </a:cxn>
              <a:cxn ang="0">
                <a:pos x="0" y="2792"/>
              </a:cxn>
            </a:cxnLst>
            <a:rect l="0" t="0" r="r" b="b"/>
            <a:pathLst>
              <a:path w="4704" h="2840">
                <a:moveTo>
                  <a:pt x="4656" y="2840"/>
                </a:moveTo>
                <a:cubicBezTo>
                  <a:pt x="4680" y="2824"/>
                  <a:pt x="4704" y="2808"/>
                  <a:pt x="4656" y="2648"/>
                </a:cubicBezTo>
                <a:cubicBezTo>
                  <a:pt x="4608" y="2488"/>
                  <a:pt x="4480" y="2032"/>
                  <a:pt x="4368" y="1880"/>
                </a:cubicBezTo>
                <a:cubicBezTo>
                  <a:pt x="4256" y="1728"/>
                  <a:pt x="4048" y="1968"/>
                  <a:pt x="3984" y="1736"/>
                </a:cubicBezTo>
                <a:cubicBezTo>
                  <a:pt x="3920" y="1504"/>
                  <a:pt x="4080" y="704"/>
                  <a:pt x="3984" y="488"/>
                </a:cubicBezTo>
                <a:cubicBezTo>
                  <a:pt x="3888" y="272"/>
                  <a:pt x="3952" y="456"/>
                  <a:pt x="3408" y="440"/>
                </a:cubicBezTo>
                <a:cubicBezTo>
                  <a:pt x="2864" y="424"/>
                  <a:pt x="1288" y="0"/>
                  <a:pt x="720" y="392"/>
                </a:cubicBezTo>
                <a:cubicBezTo>
                  <a:pt x="152" y="784"/>
                  <a:pt x="76" y="1788"/>
                  <a:pt x="0" y="2792"/>
                </a:cubicBezTo>
              </a:path>
            </a:pathLst>
          </a:custGeom>
          <a:noFill/>
          <a:ln w="76200" cmpd="sng">
            <a:solidFill>
              <a:srgbClr val="3333CC"/>
            </a:solidFill>
            <a:round/>
            <a:headEnd type="triangle" w="med" len="med"/>
            <a:tailEnd type="triangle" w="med" len="med"/>
          </a:ln>
          <a:effectLst/>
        </p:spPr>
        <p:txBody>
          <a:bodyPr>
            <a:prstTxWarp prst="textNoShape">
              <a:avLst/>
            </a:prstTxWarp>
          </a:bodyPr>
          <a:lstStyle/>
          <a:p>
            <a:endParaRPr lang="en-GB"/>
          </a:p>
        </p:txBody>
      </p:sp>
      <p:sp>
        <p:nvSpPr>
          <p:cNvPr id="31773" name="Line 29"/>
          <p:cNvSpPr>
            <a:spLocks noChangeShapeType="1"/>
          </p:cNvSpPr>
          <p:nvPr/>
        </p:nvSpPr>
        <p:spPr bwMode="auto">
          <a:xfrm>
            <a:off x="2853554" y="2360028"/>
            <a:ext cx="3124200" cy="0"/>
          </a:xfrm>
          <a:prstGeom prst="line">
            <a:avLst/>
          </a:prstGeom>
          <a:noFill/>
          <a:ln w="57150" cmpd="thickThin">
            <a:solidFill>
              <a:srgbClr val="FF0033"/>
            </a:solidFill>
            <a:round/>
            <a:headEnd type="oval" w="med" len="med"/>
            <a:tailEnd type="oval" w="med" len="med"/>
          </a:ln>
          <a:effectLst/>
        </p:spPr>
        <p:txBody>
          <a:bodyPr wrap="none" anchor="ctr">
            <a:prstTxWarp prst="textNoShape">
              <a:avLst/>
            </a:prstTxWarp>
          </a:bodyPr>
          <a:lstStyle/>
          <a:p>
            <a:endParaRPr lang="en-GB"/>
          </a:p>
        </p:txBody>
      </p:sp>
      <p:sp>
        <p:nvSpPr>
          <p:cNvPr id="31774" name="Line 30"/>
          <p:cNvSpPr>
            <a:spLocks noChangeShapeType="1"/>
          </p:cNvSpPr>
          <p:nvPr/>
        </p:nvSpPr>
        <p:spPr bwMode="auto">
          <a:xfrm>
            <a:off x="7044554" y="2512428"/>
            <a:ext cx="0" cy="1828800"/>
          </a:xfrm>
          <a:prstGeom prst="line">
            <a:avLst/>
          </a:prstGeom>
          <a:noFill/>
          <a:ln w="57150" cmpd="thickThin">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75" name="Line 31"/>
          <p:cNvSpPr>
            <a:spLocks noChangeShapeType="1"/>
          </p:cNvSpPr>
          <p:nvPr/>
        </p:nvSpPr>
        <p:spPr bwMode="auto">
          <a:xfrm>
            <a:off x="4606154" y="4646028"/>
            <a:ext cx="1600200" cy="0"/>
          </a:xfrm>
          <a:prstGeom prst="line">
            <a:avLst/>
          </a:prstGeom>
          <a:noFill/>
          <a:ln w="57150" cmpd="thickThin">
            <a:solidFill>
              <a:srgbClr val="FF0033"/>
            </a:solidFill>
            <a:round/>
            <a:headEnd type="oval" w="med" len="med"/>
            <a:tailEnd type="oval" w="med" len="med"/>
          </a:ln>
          <a:effectLst/>
        </p:spPr>
        <p:txBody>
          <a:bodyPr wrap="none" anchor="ctr">
            <a:prstTxWarp prst="textNoShape">
              <a:avLst/>
            </a:prstTxWarp>
          </a:bodyPr>
          <a:lstStyle/>
          <a:p>
            <a:endParaRPr lang="en-GB"/>
          </a:p>
        </p:txBody>
      </p:sp>
      <p:sp>
        <p:nvSpPr>
          <p:cNvPr id="31776" name="Line 32"/>
          <p:cNvSpPr>
            <a:spLocks noChangeShapeType="1"/>
          </p:cNvSpPr>
          <p:nvPr/>
        </p:nvSpPr>
        <p:spPr bwMode="auto">
          <a:xfrm flipH="1">
            <a:off x="1405754" y="2664828"/>
            <a:ext cx="457200" cy="32766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77" name="Line 33"/>
          <p:cNvSpPr>
            <a:spLocks noChangeShapeType="1"/>
          </p:cNvSpPr>
          <p:nvPr/>
        </p:nvSpPr>
        <p:spPr bwMode="auto">
          <a:xfrm>
            <a:off x="4453754" y="4874628"/>
            <a:ext cx="838200" cy="1066800"/>
          </a:xfrm>
          <a:prstGeom prst="line">
            <a:avLst/>
          </a:prstGeom>
          <a:noFill/>
          <a:ln w="57150" cmpd="thinThick">
            <a:solidFill>
              <a:srgbClr val="FF0033"/>
            </a:solidFill>
            <a:round/>
            <a:headEnd type="oval" w="med" len="med"/>
            <a:tailEnd type="triangle" w="med" len="med"/>
          </a:ln>
          <a:effectLst/>
        </p:spPr>
        <p:txBody>
          <a:bodyPr wrap="none" anchor="ctr">
            <a:prstTxWarp prst="textNoShape">
              <a:avLst/>
            </a:prstTxWarp>
          </a:bodyPr>
          <a:lstStyle/>
          <a:p>
            <a:endParaRPr lang="en-GB"/>
          </a:p>
        </p:txBody>
      </p:sp>
      <p:sp>
        <p:nvSpPr>
          <p:cNvPr id="31778" name="Rectangle 34"/>
          <p:cNvSpPr>
            <a:spLocks noChangeArrowheads="1"/>
          </p:cNvSpPr>
          <p:nvPr/>
        </p:nvSpPr>
        <p:spPr bwMode="auto">
          <a:xfrm>
            <a:off x="6815954" y="5331828"/>
            <a:ext cx="22098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Peering Wars</a:t>
            </a:r>
            <a:endParaRPr lang="en-US"/>
          </a:p>
        </p:txBody>
      </p:sp>
      <p:sp>
        <p:nvSpPr>
          <p:cNvPr id="32771" name="Rectangle 3"/>
          <p:cNvSpPr>
            <a:spLocks noGrp="1" noChangeArrowheads="1"/>
          </p:cNvSpPr>
          <p:nvPr>
            <p:ph idx="1"/>
          </p:nvPr>
        </p:nvSpPr>
        <p:spPr>
          <a:xfrm>
            <a:off x="533401" y="1983112"/>
            <a:ext cx="4771730" cy="4265287"/>
          </a:xfrm>
        </p:spPr>
        <p:txBody>
          <a:bodyPr/>
          <a:lstStyle/>
          <a:p>
            <a:r>
              <a:rPr lang="en-US" sz="2200" dirty="0" smtClean="0"/>
              <a:t>Reduces upstream transit costs</a:t>
            </a:r>
          </a:p>
          <a:p>
            <a:r>
              <a:rPr lang="en-US" sz="2200" dirty="0" smtClean="0"/>
              <a:t>Can increase end-to-end performance</a:t>
            </a:r>
          </a:p>
          <a:p>
            <a:r>
              <a:rPr lang="en-US" sz="2200" dirty="0" smtClean="0"/>
              <a:t>May be the only way to connect your customers to some part of the Internet (“Tier 1”) </a:t>
            </a:r>
            <a:endParaRPr lang="en-US" sz="2200" dirty="0"/>
          </a:p>
        </p:txBody>
      </p:sp>
      <p:sp>
        <p:nvSpPr>
          <p:cNvPr id="32772" name="Rectangle 4"/>
          <p:cNvSpPr>
            <a:spLocks noGrp="1" noChangeArrowheads="1"/>
          </p:cNvSpPr>
          <p:nvPr>
            <p:ph type="body" sz="half" idx="4294967295"/>
          </p:nvPr>
        </p:nvSpPr>
        <p:spPr>
          <a:xfrm>
            <a:off x="5227648" y="1981200"/>
            <a:ext cx="3810000" cy="2667000"/>
          </a:xfrm>
        </p:spPr>
        <p:txBody>
          <a:bodyPr/>
          <a:lstStyle/>
          <a:p>
            <a:r>
              <a:rPr lang="en-US" sz="2400" dirty="0"/>
              <a:t>You would rather have customers</a:t>
            </a:r>
          </a:p>
          <a:p>
            <a:r>
              <a:rPr lang="en-US" sz="2400" dirty="0"/>
              <a:t>Peers are usually your competition</a:t>
            </a:r>
          </a:p>
          <a:p>
            <a:r>
              <a:rPr lang="en-US" sz="2400" dirty="0"/>
              <a:t>Peering relationships may require periodic renegotiation</a:t>
            </a:r>
          </a:p>
          <a:p>
            <a:endParaRPr lang="en-US" sz="2400" dirty="0"/>
          </a:p>
          <a:p>
            <a:endParaRPr lang="en-US" sz="2400" dirty="0"/>
          </a:p>
        </p:txBody>
      </p:sp>
      <p:sp>
        <p:nvSpPr>
          <p:cNvPr id="32773" name="Text Box 5"/>
          <p:cNvSpPr txBox="1">
            <a:spLocks noChangeArrowheads="1"/>
          </p:cNvSpPr>
          <p:nvPr/>
        </p:nvSpPr>
        <p:spPr bwMode="auto">
          <a:xfrm>
            <a:off x="914400" y="5121912"/>
            <a:ext cx="5139561" cy="1200329"/>
          </a:xfrm>
          <a:prstGeom prst="rect">
            <a:avLst/>
          </a:prstGeom>
          <a:solidFill>
            <a:schemeClr val="accent6">
              <a:lumMod val="60000"/>
              <a:lumOff val="40000"/>
            </a:schemeClr>
          </a:solidFill>
          <a:ln w="9525">
            <a:noFill/>
            <a:miter lim="800000"/>
            <a:headEnd/>
            <a:tailEnd/>
          </a:ln>
          <a:effectLst/>
        </p:spPr>
        <p:txBody>
          <a:bodyPr wrap="none">
            <a:prstTxWarp prst="textNoShape">
              <a:avLst/>
            </a:prstTxWarp>
            <a:spAutoFit/>
          </a:bodyPr>
          <a:lstStyle/>
          <a:p>
            <a:r>
              <a:rPr lang="en-US" dirty="0">
                <a:solidFill>
                  <a:schemeClr val="bg1"/>
                </a:solidFill>
                <a:latin typeface="Verdana"/>
                <a:cs typeface="Verdana"/>
              </a:rPr>
              <a:t>Peering struggles are by far the most </a:t>
            </a:r>
          </a:p>
          <a:p>
            <a:r>
              <a:rPr lang="en-US" dirty="0">
                <a:solidFill>
                  <a:schemeClr val="bg1"/>
                </a:solidFill>
                <a:latin typeface="Verdana"/>
                <a:cs typeface="Verdana"/>
              </a:rPr>
              <a:t>contentious issues in the ISP world!</a:t>
            </a:r>
          </a:p>
          <a:p>
            <a:endParaRPr lang="en-US" dirty="0">
              <a:solidFill>
                <a:schemeClr val="bg1"/>
              </a:solidFill>
              <a:latin typeface="Verdana"/>
              <a:cs typeface="Verdana"/>
            </a:endParaRPr>
          </a:p>
          <a:p>
            <a:r>
              <a:rPr lang="en-US" dirty="0">
                <a:solidFill>
                  <a:schemeClr val="bg1"/>
                </a:solidFill>
                <a:latin typeface="Verdana"/>
                <a:cs typeface="Verdana"/>
              </a:rPr>
              <a:t>Peering agreements are often confidential.</a:t>
            </a:r>
          </a:p>
        </p:txBody>
      </p:sp>
      <p:sp>
        <p:nvSpPr>
          <p:cNvPr id="32774" name="Text Box 6"/>
          <p:cNvSpPr txBox="1">
            <a:spLocks noChangeArrowheads="1"/>
          </p:cNvSpPr>
          <p:nvPr/>
        </p:nvSpPr>
        <p:spPr bwMode="auto">
          <a:xfrm>
            <a:off x="1828800" y="1524000"/>
            <a:ext cx="697627" cy="369332"/>
          </a:xfrm>
          <a:prstGeom prst="rect">
            <a:avLst/>
          </a:prstGeom>
          <a:solidFill>
            <a:schemeClr val="accent6">
              <a:lumMod val="60000"/>
              <a:lumOff val="40000"/>
            </a:schemeClr>
          </a:solidFill>
          <a:ln w="9525">
            <a:noFill/>
            <a:miter lim="800000"/>
            <a:headEnd/>
            <a:tailEnd/>
          </a:ln>
          <a:effectLst/>
        </p:spPr>
        <p:txBody>
          <a:bodyPr wrap="none">
            <a:prstTxWarp prst="textNoShape">
              <a:avLst/>
            </a:prstTxWarp>
            <a:spAutoFit/>
          </a:bodyPr>
          <a:lstStyle/>
          <a:p>
            <a:r>
              <a:rPr lang="en-US" dirty="0">
                <a:solidFill>
                  <a:schemeClr val="bg1"/>
                </a:solidFill>
                <a:latin typeface="Verdana"/>
                <a:cs typeface="Verdana"/>
              </a:rPr>
              <a:t>Peer</a:t>
            </a:r>
          </a:p>
        </p:txBody>
      </p:sp>
      <p:sp>
        <p:nvSpPr>
          <p:cNvPr id="32775" name="Text Box 7"/>
          <p:cNvSpPr txBox="1">
            <a:spLocks noChangeArrowheads="1"/>
          </p:cNvSpPr>
          <p:nvPr/>
        </p:nvSpPr>
        <p:spPr bwMode="auto">
          <a:xfrm>
            <a:off x="5802747" y="1524000"/>
            <a:ext cx="1402948" cy="369332"/>
          </a:xfrm>
          <a:prstGeom prst="rect">
            <a:avLst/>
          </a:prstGeom>
          <a:solidFill>
            <a:schemeClr val="accent6">
              <a:lumMod val="60000"/>
              <a:lumOff val="40000"/>
            </a:schemeClr>
          </a:solidFill>
          <a:ln w="9525">
            <a:noFill/>
            <a:miter lim="800000"/>
            <a:headEnd/>
            <a:tailEnd/>
          </a:ln>
          <a:effectLst/>
        </p:spPr>
        <p:txBody>
          <a:bodyPr wrap="none">
            <a:prstTxWarp prst="textNoShape">
              <a:avLst/>
            </a:prstTxWarp>
            <a:spAutoFit/>
          </a:bodyPr>
          <a:lstStyle/>
          <a:p>
            <a:r>
              <a:rPr lang="en-US">
                <a:solidFill>
                  <a:schemeClr val="bg1"/>
                </a:solidFill>
                <a:latin typeface="Verdana"/>
                <a:cs typeface="Verdana"/>
              </a:rPr>
              <a:t>Don’t Peer</a:t>
            </a: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 name="Line 12"/>
          <p:cNvSpPr>
            <a:spLocks noChangeShapeType="1"/>
          </p:cNvSpPr>
          <p:nvPr/>
        </p:nvSpPr>
        <p:spPr bwMode="auto">
          <a:xfrm>
            <a:off x="6049581" y="3200400"/>
            <a:ext cx="351805" cy="9144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03" name="Line 12"/>
          <p:cNvSpPr>
            <a:spLocks noChangeShapeType="1"/>
          </p:cNvSpPr>
          <p:nvPr/>
        </p:nvSpPr>
        <p:spPr bwMode="auto">
          <a:xfrm flipH="1">
            <a:off x="4923805" y="3276600"/>
            <a:ext cx="1055415" cy="7620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04" name="Line 12"/>
          <p:cNvSpPr>
            <a:spLocks noChangeShapeType="1"/>
          </p:cNvSpPr>
          <p:nvPr/>
        </p:nvSpPr>
        <p:spPr bwMode="auto">
          <a:xfrm>
            <a:off x="3235140" y="3200400"/>
            <a:ext cx="914693" cy="8382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3" name="Line 13"/>
          <p:cNvSpPr>
            <a:spLocks noChangeShapeType="1"/>
          </p:cNvSpPr>
          <p:nvPr/>
        </p:nvSpPr>
        <p:spPr bwMode="auto">
          <a:xfrm flipV="1">
            <a:off x="2601891" y="2286000"/>
            <a:ext cx="3236607" cy="2286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78" name="Line 12"/>
          <p:cNvSpPr>
            <a:spLocks noChangeShapeType="1"/>
          </p:cNvSpPr>
          <p:nvPr/>
        </p:nvSpPr>
        <p:spPr bwMode="auto">
          <a:xfrm>
            <a:off x="7386440" y="2438401"/>
            <a:ext cx="281444" cy="758825"/>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79" name="Line 12"/>
          <p:cNvSpPr>
            <a:spLocks noChangeShapeType="1"/>
          </p:cNvSpPr>
          <p:nvPr/>
        </p:nvSpPr>
        <p:spPr bwMode="auto">
          <a:xfrm flipH="1">
            <a:off x="6119942" y="2438400"/>
            <a:ext cx="70361" cy="8382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80" name="Line 12"/>
          <p:cNvSpPr>
            <a:spLocks noChangeShapeType="1"/>
          </p:cNvSpPr>
          <p:nvPr/>
        </p:nvSpPr>
        <p:spPr bwMode="auto">
          <a:xfrm flipH="1">
            <a:off x="3446224" y="2286001"/>
            <a:ext cx="2321913" cy="911225"/>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81" name="Line 12"/>
          <p:cNvSpPr>
            <a:spLocks noChangeShapeType="1"/>
          </p:cNvSpPr>
          <p:nvPr/>
        </p:nvSpPr>
        <p:spPr bwMode="auto">
          <a:xfrm flipH="1">
            <a:off x="6893912" y="3226687"/>
            <a:ext cx="648435" cy="961139"/>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1" name="Line 12"/>
          <p:cNvSpPr>
            <a:spLocks noChangeShapeType="1"/>
          </p:cNvSpPr>
          <p:nvPr/>
        </p:nvSpPr>
        <p:spPr bwMode="auto">
          <a:xfrm flipH="1">
            <a:off x="1729422" y="2514600"/>
            <a:ext cx="323355" cy="3546408"/>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2" name="Line 12"/>
          <p:cNvSpPr>
            <a:spLocks noChangeShapeType="1"/>
          </p:cNvSpPr>
          <p:nvPr/>
        </p:nvSpPr>
        <p:spPr bwMode="auto">
          <a:xfrm flipH="1">
            <a:off x="1734584" y="3200400"/>
            <a:ext cx="1303248" cy="2870934"/>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3" name="Line 12"/>
          <p:cNvSpPr>
            <a:spLocks noChangeShapeType="1"/>
          </p:cNvSpPr>
          <p:nvPr/>
        </p:nvSpPr>
        <p:spPr bwMode="auto">
          <a:xfrm>
            <a:off x="2742614" y="2438400"/>
            <a:ext cx="4080938" cy="17526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4" name="Line 12"/>
          <p:cNvSpPr>
            <a:spLocks noChangeShapeType="1"/>
          </p:cNvSpPr>
          <p:nvPr/>
        </p:nvSpPr>
        <p:spPr bwMode="auto">
          <a:xfrm>
            <a:off x="7640435" y="3200873"/>
            <a:ext cx="273610" cy="2720743"/>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5" name="Line 12"/>
          <p:cNvSpPr>
            <a:spLocks noChangeShapeType="1"/>
          </p:cNvSpPr>
          <p:nvPr/>
        </p:nvSpPr>
        <p:spPr bwMode="auto">
          <a:xfrm flipH="1">
            <a:off x="6893913" y="3175061"/>
            <a:ext cx="700060" cy="2993966"/>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6" name="Line 12"/>
          <p:cNvSpPr>
            <a:spLocks noChangeShapeType="1"/>
          </p:cNvSpPr>
          <p:nvPr/>
        </p:nvSpPr>
        <p:spPr bwMode="auto">
          <a:xfrm>
            <a:off x="6471747" y="4343400"/>
            <a:ext cx="492406" cy="1593704"/>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7" name="Line 12"/>
          <p:cNvSpPr>
            <a:spLocks noChangeShapeType="1"/>
          </p:cNvSpPr>
          <p:nvPr/>
        </p:nvSpPr>
        <p:spPr bwMode="auto">
          <a:xfrm flipH="1">
            <a:off x="5952312" y="4343400"/>
            <a:ext cx="449074" cy="1629842"/>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8" name="Line 12"/>
          <p:cNvSpPr>
            <a:spLocks noChangeShapeType="1"/>
          </p:cNvSpPr>
          <p:nvPr/>
        </p:nvSpPr>
        <p:spPr bwMode="auto">
          <a:xfrm flipH="1">
            <a:off x="4806246" y="4267200"/>
            <a:ext cx="1384057" cy="1809296"/>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99" name="Line 12"/>
          <p:cNvSpPr>
            <a:spLocks noChangeShapeType="1"/>
          </p:cNvSpPr>
          <p:nvPr/>
        </p:nvSpPr>
        <p:spPr bwMode="auto">
          <a:xfrm flipH="1">
            <a:off x="3758268" y="4114799"/>
            <a:ext cx="1024814" cy="1920395"/>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00" name="Line 12"/>
          <p:cNvSpPr>
            <a:spLocks noChangeShapeType="1"/>
          </p:cNvSpPr>
          <p:nvPr/>
        </p:nvSpPr>
        <p:spPr bwMode="auto">
          <a:xfrm>
            <a:off x="2039003" y="2362200"/>
            <a:ext cx="629987" cy="3709134"/>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01" name="Line 12"/>
          <p:cNvSpPr>
            <a:spLocks noChangeShapeType="1"/>
          </p:cNvSpPr>
          <p:nvPr/>
        </p:nvSpPr>
        <p:spPr bwMode="auto">
          <a:xfrm flipH="1">
            <a:off x="2751589" y="4114800"/>
            <a:ext cx="1538966" cy="1868768"/>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02" name="Rectangle 2"/>
          <p:cNvSpPr>
            <a:spLocks noChangeArrowheads="1"/>
          </p:cNvSpPr>
          <p:nvPr/>
        </p:nvSpPr>
        <p:spPr bwMode="auto">
          <a:xfrm>
            <a:off x="685801" y="6248400"/>
            <a:ext cx="1905000"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5360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53604" name="Rectangle 4"/>
          <p:cNvSpPr>
            <a:spLocks noGrp="1" noChangeArrowheads="1"/>
          </p:cNvSpPr>
          <p:nvPr>
            <p:ph type="title"/>
          </p:nvPr>
        </p:nvSpPr>
        <p:spPr/>
        <p:txBody>
          <a:bodyPr/>
          <a:lstStyle/>
          <a:p>
            <a:r>
              <a:rPr lang="en-US" dirty="0" smtClean="0"/>
              <a:t>Structure of the Internet</a:t>
            </a:r>
            <a:endParaRPr lang="en-US" dirty="0"/>
          </a:p>
        </p:txBody>
      </p:sp>
      <p:sp>
        <p:nvSpPr>
          <p:cNvPr id="153612" name="Line 12"/>
          <p:cNvSpPr>
            <a:spLocks noChangeShapeType="1"/>
          </p:cNvSpPr>
          <p:nvPr/>
        </p:nvSpPr>
        <p:spPr bwMode="auto">
          <a:xfrm>
            <a:off x="2474945" y="2514601"/>
            <a:ext cx="689834" cy="6858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4" name="Line 14"/>
          <p:cNvSpPr>
            <a:spLocks noChangeShapeType="1"/>
          </p:cNvSpPr>
          <p:nvPr/>
        </p:nvSpPr>
        <p:spPr bwMode="auto">
          <a:xfrm flipH="1" flipV="1">
            <a:off x="5416332" y="4184650"/>
            <a:ext cx="1266498" cy="8255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7" name="Freeform 17"/>
          <p:cNvSpPr>
            <a:spLocks/>
          </p:cNvSpPr>
          <p:nvPr/>
        </p:nvSpPr>
        <p:spPr bwMode="auto">
          <a:xfrm>
            <a:off x="5416332" y="1676400"/>
            <a:ext cx="3377329" cy="984250"/>
          </a:xfrm>
          <a:custGeom>
            <a:avLst/>
            <a:gdLst/>
            <a:ahLst/>
            <a:cxnLst>
              <a:cxn ang="0">
                <a:pos x="247" y="89"/>
              </a:cxn>
              <a:cxn ang="0">
                <a:pos x="295" y="68"/>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1"/>
              </a:cxn>
              <a:cxn ang="0">
                <a:pos x="1228" y="68"/>
              </a:cxn>
              <a:cxn ang="0">
                <a:pos x="1291" y="94"/>
              </a:cxn>
              <a:cxn ang="0">
                <a:pos x="1299" y="123"/>
              </a:cxn>
              <a:cxn ang="0">
                <a:pos x="1355" y="124"/>
              </a:cxn>
              <a:cxn ang="0">
                <a:pos x="1410" y="136"/>
              </a:cxn>
              <a:cxn ang="0">
                <a:pos x="1441" y="149"/>
              </a:cxn>
              <a:cxn ang="0">
                <a:pos x="1466" y="170"/>
              </a:cxn>
              <a:cxn ang="0">
                <a:pos x="1463" y="188"/>
              </a:cxn>
              <a:cxn ang="0">
                <a:pos x="1466" y="211"/>
              </a:cxn>
              <a:cxn ang="0">
                <a:pos x="1475" y="234"/>
              </a:cxn>
              <a:cxn ang="0">
                <a:pos x="1461" y="257"/>
              </a:cxn>
              <a:cxn ang="0">
                <a:pos x="1467" y="282"/>
              </a:cxn>
              <a:cxn ang="0">
                <a:pos x="1476" y="305"/>
              </a:cxn>
              <a:cxn ang="0">
                <a:pos x="1458" y="332"/>
              </a:cxn>
              <a:cxn ang="0">
                <a:pos x="1415" y="353"/>
              </a:cxn>
              <a:cxn ang="0">
                <a:pos x="1324" y="366"/>
              </a:cxn>
              <a:cxn ang="0">
                <a:pos x="1254" y="358"/>
              </a:cxn>
              <a:cxn ang="0">
                <a:pos x="1215" y="376"/>
              </a:cxn>
              <a:cxn ang="0">
                <a:pos x="1164" y="389"/>
              </a:cxn>
              <a:cxn ang="0">
                <a:pos x="1091" y="397"/>
              </a:cxn>
              <a:cxn ang="0">
                <a:pos x="1006" y="392"/>
              </a:cxn>
              <a:cxn ang="0">
                <a:pos x="948" y="397"/>
              </a:cxn>
              <a:cxn ang="0">
                <a:pos x="901" y="412"/>
              </a:cxn>
              <a:cxn ang="0">
                <a:pos x="835" y="420"/>
              </a:cxn>
              <a:cxn ang="0">
                <a:pos x="772" y="418"/>
              </a:cxn>
              <a:cxn ang="0">
                <a:pos x="712" y="404"/>
              </a:cxn>
              <a:cxn ang="0">
                <a:pos x="670" y="418"/>
              </a:cxn>
              <a:cxn ang="0">
                <a:pos x="606" y="427"/>
              </a:cxn>
              <a:cxn ang="0">
                <a:pos x="526" y="421"/>
              </a:cxn>
              <a:cxn ang="0">
                <a:pos x="466" y="403"/>
              </a:cxn>
              <a:cxn ang="0">
                <a:pos x="418" y="395"/>
              </a:cxn>
              <a:cxn ang="0">
                <a:pos x="340" y="397"/>
              </a:cxn>
              <a:cxn ang="0">
                <a:pos x="276" y="385"/>
              </a:cxn>
              <a:cxn ang="0">
                <a:pos x="234" y="365"/>
              </a:cxn>
              <a:cxn ang="0">
                <a:pos x="209" y="356"/>
              </a:cxn>
              <a:cxn ang="0">
                <a:pos x="137" y="353"/>
              </a:cxn>
              <a:cxn ang="0">
                <a:pos x="73" y="334"/>
              </a:cxn>
              <a:cxn ang="0">
                <a:pos x="38" y="305"/>
              </a:cxn>
              <a:cxn ang="0">
                <a:pos x="35" y="271"/>
              </a:cxn>
              <a:cxn ang="0">
                <a:pos x="20" y="239"/>
              </a:cxn>
              <a:cxn ang="0">
                <a:pos x="0" y="208"/>
              </a:cxn>
              <a:cxn ang="0">
                <a:pos x="9" y="173"/>
              </a:cxn>
              <a:cxn ang="0">
                <a:pos x="55" y="145"/>
              </a:cxn>
              <a:cxn ang="0">
                <a:pos x="123" y="124"/>
              </a:cxn>
              <a:cxn ang="0">
                <a:pos x="213" y="113"/>
              </a:cxn>
              <a:cxn ang="0">
                <a:pos x="235" y="101"/>
              </a:cxn>
            </a:cxnLst>
            <a:rect l="0" t="0" r="r" b="b"/>
            <a:pathLst>
              <a:path w="1477" h="428">
                <a:moveTo>
                  <a:pt x="235" y="101"/>
                </a:moveTo>
                <a:lnTo>
                  <a:pt x="247" y="89"/>
                </a:lnTo>
                <a:lnTo>
                  <a:pt x="266" y="77"/>
                </a:lnTo>
                <a:lnTo>
                  <a:pt x="295" y="68"/>
                </a:lnTo>
                <a:lnTo>
                  <a:pt x="331" y="60"/>
                </a:lnTo>
                <a:lnTo>
                  <a:pt x="362" y="56"/>
                </a:lnTo>
                <a:lnTo>
                  <a:pt x="400" y="51"/>
                </a:lnTo>
                <a:lnTo>
                  <a:pt x="457" y="49"/>
                </a:lnTo>
                <a:lnTo>
                  <a:pt x="512" y="51"/>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1"/>
                </a:lnTo>
                <a:lnTo>
                  <a:pt x="1185" y="63"/>
                </a:lnTo>
                <a:lnTo>
                  <a:pt x="1228" y="68"/>
                </a:lnTo>
                <a:lnTo>
                  <a:pt x="1264" y="79"/>
                </a:lnTo>
                <a:lnTo>
                  <a:pt x="1291" y="94"/>
                </a:lnTo>
                <a:lnTo>
                  <a:pt x="1301" y="110"/>
                </a:lnTo>
                <a:lnTo>
                  <a:pt x="1299" y="123"/>
                </a:lnTo>
                <a:lnTo>
                  <a:pt x="1324" y="121"/>
                </a:lnTo>
                <a:lnTo>
                  <a:pt x="1355" y="124"/>
                </a:lnTo>
                <a:lnTo>
                  <a:pt x="1385" y="130"/>
                </a:lnTo>
                <a:lnTo>
                  <a:pt x="1410" y="136"/>
                </a:lnTo>
                <a:lnTo>
                  <a:pt x="1426" y="142"/>
                </a:lnTo>
                <a:lnTo>
                  <a:pt x="1441" y="149"/>
                </a:lnTo>
                <a:lnTo>
                  <a:pt x="1457" y="159"/>
                </a:lnTo>
                <a:lnTo>
                  <a:pt x="1466" y="170"/>
                </a:lnTo>
                <a:lnTo>
                  <a:pt x="1467" y="179"/>
                </a:lnTo>
                <a:lnTo>
                  <a:pt x="1463" y="188"/>
                </a:lnTo>
                <a:lnTo>
                  <a:pt x="1453" y="200"/>
                </a:lnTo>
                <a:lnTo>
                  <a:pt x="1466" y="211"/>
                </a:lnTo>
                <a:lnTo>
                  <a:pt x="1472" y="222"/>
                </a:lnTo>
                <a:lnTo>
                  <a:pt x="1475" y="234"/>
                </a:lnTo>
                <a:lnTo>
                  <a:pt x="1467" y="249"/>
                </a:lnTo>
                <a:lnTo>
                  <a:pt x="1461" y="257"/>
                </a:lnTo>
                <a:lnTo>
                  <a:pt x="1445" y="268"/>
                </a:lnTo>
                <a:lnTo>
                  <a:pt x="1467" y="282"/>
                </a:lnTo>
                <a:lnTo>
                  <a:pt x="1475" y="291"/>
                </a:lnTo>
                <a:lnTo>
                  <a:pt x="1476" y="305"/>
                </a:lnTo>
                <a:lnTo>
                  <a:pt x="1472" y="317"/>
                </a:lnTo>
                <a:lnTo>
                  <a:pt x="1458" y="332"/>
                </a:lnTo>
                <a:lnTo>
                  <a:pt x="1441" y="343"/>
                </a:lnTo>
                <a:lnTo>
                  <a:pt x="1415" y="353"/>
                </a:lnTo>
                <a:lnTo>
                  <a:pt x="1371" y="363"/>
                </a:lnTo>
                <a:lnTo>
                  <a:pt x="1324" y="366"/>
                </a:lnTo>
                <a:lnTo>
                  <a:pt x="1282" y="363"/>
                </a:lnTo>
                <a:lnTo>
                  <a:pt x="1254" y="358"/>
                </a:lnTo>
                <a:lnTo>
                  <a:pt x="1235" y="368"/>
                </a:lnTo>
                <a:lnTo>
                  <a:pt x="1215" y="376"/>
                </a:lnTo>
                <a:lnTo>
                  <a:pt x="1197" y="382"/>
                </a:lnTo>
                <a:lnTo>
                  <a:pt x="1164" y="389"/>
                </a:lnTo>
                <a:lnTo>
                  <a:pt x="1134" y="393"/>
                </a:lnTo>
                <a:lnTo>
                  <a:pt x="1091" y="397"/>
                </a:lnTo>
                <a:lnTo>
                  <a:pt x="1048" y="396"/>
                </a:lnTo>
                <a:lnTo>
                  <a:pt x="1006" y="392"/>
                </a:lnTo>
                <a:lnTo>
                  <a:pt x="969" y="383"/>
                </a:lnTo>
                <a:lnTo>
                  <a:pt x="948" y="397"/>
                </a:lnTo>
                <a:lnTo>
                  <a:pt x="927" y="405"/>
                </a:lnTo>
                <a:lnTo>
                  <a:pt x="901" y="412"/>
                </a:lnTo>
                <a:lnTo>
                  <a:pt x="870" y="418"/>
                </a:lnTo>
                <a:lnTo>
                  <a:pt x="835" y="420"/>
                </a:lnTo>
                <a:lnTo>
                  <a:pt x="803" y="420"/>
                </a:lnTo>
                <a:lnTo>
                  <a:pt x="772" y="418"/>
                </a:lnTo>
                <a:lnTo>
                  <a:pt x="734" y="411"/>
                </a:lnTo>
                <a:lnTo>
                  <a:pt x="712" y="404"/>
                </a:lnTo>
                <a:lnTo>
                  <a:pt x="692" y="412"/>
                </a:lnTo>
                <a:lnTo>
                  <a:pt x="670" y="418"/>
                </a:lnTo>
                <a:lnTo>
                  <a:pt x="644" y="423"/>
                </a:lnTo>
                <a:lnTo>
                  <a:pt x="606" y="427"/>
                </a:lnTo>
                <a:lnTo>
                  <a:pt x="566" y="425"/>
                </a:lnTo>
                <a:lnTo>
                  <a:pt x="526" y="421"/>
                </a:lnTo>
                <a:lnTo>
                  <a:pt x="495" y="414"/>
                </a:lnTo>
                <a:lnTo>
                  <a:pt x="466" y="403"/>
                </a:lnTo>
                <a:lnTo>
                  <a:pt x="448" y="392"/>
                </a:lnTo>
                <a:lnTo>
                  <a:pt x="418" y="395"/>
                </a:lnTo>
                <a:lnTo>
                  <a:pt x="383" y="398"/>
                </a:lnTo>
                <a:lnTo>
                  <a:pt x="340" y="397"/>
                </a:lnTo>
                <a:lnTo>
                  <a:pt x="304" y="392"/>
                </a:lnTo>
                <a:lnTo>
                  <a:pt x="276" y="385"/>
                </a:lnTo>
                <a:lnTo>
                  <a:pt x="253" y="376"/>
                </a:lnTo>
                <a:lnTo>
                  <a:pt x="234" y="365"/>
                </a:lnTo>
                <a:lnTo>
                  <a:pt x="229" y="353"/>
                </a:lnTo>
                <a:lnTo>
                  <a:pt x="209" y="356"/>
                </a:lnTo>
                <a:lnTo>
                  <a:pt x="175" y="356"/>
                </a:lnTo>
                <a:lnTo>
                  <a:pt x="137" y="353"/>
                </a:lnTo>
                <a:lnTo>
                  <a:pt x="99" y="344"/>
                </a:lnTo>
                <a:lnTo>
                  <a:pt x="73" y="334"/>
                </a:lnTo>
                <a:lnTo>
                  <a:pt x="51" y="319"/>
                </a:lnTo>
                <a:lnTo>
                  <a:pt x="38" y="305"/>
                </a:lnTo>
                <a:lnTo>
                  <a:pt x="34" y="284"/>
                </a:lnTo>
                <a:lnTo>
                  <a:pt x="35" y="271"/>
                </a:lnTo>
                <a:lnTo>
                  <a:pt x="47" y="250"/>
                </a:lnTo>
                <a:lnTo>
                  <a:pt x="20" y="239"/>
                </a:lnTo>
                <a:lnTo>
                  <a:pt x="7" y="224"/>
                </a:lnTo>
                <a:lnTo>
                  <a:pt x="0" y="208"/>
                </a:lnTo>
                <a:lnTo>
                  <a:pt x="0" y="191"/>
                </a:lnTo>
                <a:lnTo>
                  <a:pt x="9" y="173"/>
                </a:lnTo>
                <a:lnTo>
                  <a:pt x="26" y="160"/>
                </a:lnTo>
                <a:lnTo>
                  <a:pt x="55" y="145"/>
                </a:lnTo>
                <a:lnTo>
                  <a:pt x="86" y="135"/>
                </a:lnTo>
                <a:lnTo>
                  <a:pt x="123" y="124"/>
                </a:lnTo>
                <a:lnTo>
                  <a:pt x="169" y="117"/>
                </a:lnTo>
                <a:lnTo>
                  <a:pt x="213" y="113"/>
                </a:lnTo>
                <a:lnTo>
                  <a:pt x="234" y="111"/>
                </a:lnTo>
                <a:lnTo>
                  <a:pt x="235" y="101"/>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pPr algn="ctr"/>
            <a:endParaRPr lang="en-GB"/>
          </a:p>
        </p:txBody>
      </p:sp>
      <p:sp>
        <p:nvSpPr>
          <p:cNvPr id="153628" name="Rectangle 28"/>
          <p:cNvSpPr>
            <a:spLocks noChangeArrowheads="1"/>
          </p:cNvSpPr>
          <p:nvPr/>
        </p:nvSpPr>
        <p:spPr bwMode="auto">
          <a:xfrm>
            <a:off x="2742613" y="2971800"/>
            <a:ext cx="914693" cy="397545"/>
          </a:xfrm>
          <a:prstGeom prst="rect">
            <a:avLst/>
          </a:prstGeom>
          <a:solidFill>
            <a:schemeClr val="accent1"/>
          </a:solidFill>
          <a:ln w="12699">
            <a:solidFill>
              <a:srgbClr val="000000"/>
            </a:solidFill>
            <a:miter lim="800000"/>
            <a:headEnd/>
            <a:tailEnd/>
          </a:ln>
          <a:effectLst/>
        </p:spPr>
        <p:txBody>
          <a:bodyPr wrap="square" lIns="90488" tIns="44450" rIns="90488" bIns="44450">
            <a:prstTxWarp prst="textNoShape">
              <a:avLst/>
            </a:prstTxWarp>
            <a:spAutoFit/>
          </a:bodyPr>
          <a:lstStyle/>
          <a:p>
            <a:pPr algn="ctr" eaLnBrk="0" hangingPunct="0"/>
            <a:r>
              <a:rPr lang="en-US" sz="2000" b="1" dirty="0" smtClean="0">
                <a:solidFill>
                  <a:srgbClr val="414141"/>
                </a:solidFill>
                <a:latin typeface="Verdana"/>
                <a:cs typeface="Verdana"/>
              </a:rPr>
              <a:t>IXP</a:t>
            </a:r>
            <a:endParaRPr lang="en-US" sz="2000" b="1" dirty="0">
              <a:solidFill>
                <a:srgbClr val="414141"/>
              </a:solidFill>
              <a:latin typeface="Verdana"/>
              <a:cs typeface="Verdana"/>
            </a:endParaRPr>
          </a:p>
        </p:txBody>
      </p:sp>
      <p:sp>
        <p:nvSpPr>
          <p:cNvPr id="153658" name="Rectangle 58"/>
          <p:cNvSpPr>
            <a:spLocks noChangeArrowheads="1"/>
          </p:cNvSpPr>
          <p:nvPr/>
        </p:nvSpPr>
        <p:spPr bwMode="auto">
          <a:xfrm>
            <a:off x="5895188" y="1746193"/>
            <a:ext cx="2680723" cy="828432"/>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1600" dirty="0" smtClean="0">
                <a:solidFill>
                  <a:srgbClr val="000000"/>
                </a:solidFill>
                <a:effectLst>
                  <a:outerShdw blurRad="38100" dist="38100" dir="2700000" algn="tl">
                    <a:srgbClr val="FFFFFF"/>
                  </a:outerShdw>
                </a:effectLst>
                <a:latin typeface="Verdana"/>
                <a:cs typeface="Verdana"/>
              </a:rPr>
              <a:t>“Hyper Giants”</a:t>
            </a:r>
          </a:p>
          <a:p>
            <a:pPr algn="ctr" eaLnBrk="0" hangingPunct="0"/>
            <a:r>
              <a:rPr lang="en-US" sz="1600" dirty="0" smtClean="0">
                <a:solidFill>
                  <a:srgbClr val="000000"/>
                </a:solidFill>
                <a:effectLst>
                  <a:outerShdw blurRad="38100" dist="38100" dir="2700000" algn="tl">
                    <a:srgbClr val="FFFFFF"/>
                  </a:outerShdw>
                </a:effectLst>
                <a:latin typeface="Verdana"/>
                <a:cs typeface="Verdana"/>
              </a:rPr>
              <a:t>Large Content, </a:t>
            </a:r>
            <a:br>
              <a:rPr lang="en-US" sz="1600" dirty="0" smtClean="0">
                <a:solidFill>
                  <a:srgbClr val="000000"/>
                </a:solidFill>
                <a:effectLst>
                  <a:outerShdw blurRad="38100" dist="38100" dir="2700000" algn="tl">
                    <a:srgbClr val="FFFFFF"/>
                  </a:outerShdw>
                </a:effectLst>
                <a:latin typeface="Verdana"/>
                <a:cs typeface="Verdana"/>
              </a:rPr>
            </a:br>
            <a:r>
              <a:rPr lang="en-US" sz="1600" dirty="0" smtClean="0">
                <a:solidFill>
                  <a:srgbClr val="000000"/>
                </a:solidFill>
                <a:effectLst>
                  <a:outerShdw blurRad="38100" dist="38100" dir="2700000" algn="tl">
                    <a:srgbClr val="FFFFFF"/>
                  </a:outerShdw>
                </a:effectLst>
                <a:latin typeface="Verdana"/>
                <a:cs typeface="Verdana"/>
              </a:rPr>
              <a:t>Consumer, Hosting CDN</a:t>
            </a:r>
            <a:endParaRPr lang="en-US" sz="1600" dirty="0">
              <a:solidFill>
                <a:srgbClr val="000000"/>
              </a:solidFill>
              <a:effectLst>
                <a:outerShdw blurRad="38100" dist="38100" dir="2700000" algn="tl">
                  <a:srgbClr val="FFFFFF"/>
                </a:outerShdw>
              </a:effectLst>
              <a:latin typeface="Verdana"/>
              <a:cs typeface="Verdana"/>
            </a:endParaRPr>
          </a:p>
        </p:txBody>
      </p:sp>
      <p:sp>
        <p:nvSpPr>
          <p:cNvPr id="68" name="Freeform 17"/>
          <p:cNvSpPr>
            <a:spLocks/>
          </p:cNvSpPr>
          <p:nvPr/>
        </p:nvSpPr>
        <p:spPr bwMode="auto">
          <a:xfrm>
            <a:off x="1194671" y="1551624"/>
            <a:ext cx="2462635" cy="1181250"/>
          </a:xfrm>
          <a:custGeom>
            <a:avLst/>
            <a:gdLst/>
            <a:ahLst/>
            <a:cxnLst>
              <a:cxn ang="0">
                <a:pos x="247" y="89"/>
              </a:cxn>
              <a:cxn ang="0">
                <a:pos x="295" y="68"/>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1"/>
              </a:cxn>
              <a:cxn ang="0">
                <a:pos x="1228" y="68"/>
              </a:cxn>
              <a:cxn ang="0">
                <a:pos x="1291" y="94"/>
              </a:cxn>
              <a:cxn ang="0">
                <a:pos x="1299" y="123"/>
              </a:cxn>
              <a:cxn ang="0">
                <a:pos x="1355" y="124"/>
              </a:cxn>
              <a:cxn ang="0">
                <a:pos x="1410" y="136"/>
              </a:cxn>
              <a:cxn ang="0">
                <a:pos x="1441" y="149"/>
              </a:cxn>
              <a:cxn ang="0">
                <a:pos x="1466" y="170"/>
              </a:cxn>
              <a:cxn ang="0">
                <a:pos x="1463" y="188"/>
              </a:cxn>
              <a:cxn ang="0">
                <a:pos x="1466" y="211"/>
              </a:cxn>
              <a:cxn ang="0">
                <a:pos x="1475" y="234"/>
              </a:cxn>
              <a:cxn ang="0">
                <a:pos x="1461" y="257"/>
              </a:cxn>
              <a:cxn ang="0">
                <a:pos x="1467" y="282"/>
              </a:cxn>
              <a:cxn ang="0">
                <a:pos x="1476" y="305"/>
              </a:cxn>
              <a:cxn ang="0">
                <a:pos x="1458" y="332"/>
              </a:cxn>
              <a:cxn ang="0">
                <a:pos x="1415" y="353"/>
              </a:cxn>
              <a:cxn ang="0">
                <a:pos x="1324" y="366"/>
              </a:cxn>
              <a:cxn ang="0">
                <a:pos x="1254" y="358"/>
              </a:cxn>
              <a:cxn ang="0">
                <a:pos x="1215" y="376"/>
              </a:cxn>
              <a:cxn ang="0">
                <a:pos x="1164" y="389"/>
              </a:cxn>
              <a:cxn ang="0">
                <a:pos x="1091" y="397"/>
              </a:cxn>
              <a:cxn ang="0">
                <a:pos x="1006" y="392"/>
              </a:cxn>
              <a:cxn ang="0">
                <a:pos x="948" y="397"/>
              </a:cxn>
              <a:cxn ang="0">
                <a:pos x="901" y="412"/>
              </a:cxn>
              <a:cxn ang="0">
                <a:pos x="835" y="420"/>
              </a:cxn>
              <a:cxn ang="0">
                <a:pos x="772" y="418"/>
              </a:cxn>
              <a:cxn ang="0">
                <a:pos x="712" y="404"/>
              </a:cxn>
              <a:cxn ang="0">
                <a:pos x="670" y="418"/>
              </a:cxn>
              <a:cxn ang="0">
                <a:pos x="606" y="427"/>
              </a:cxn>
              <a:cxn ang="0">
                <a:pos x="526" y="421"/>
              </a:cxn>
              <a:cxn ang="0">
                <a:pos x="466" y="403"/>
              </a:cxn>
              <a:cxn ang="0">
                <a:pos x="418" y="395"/>
              </a:cxn>
              <a:cxn ang="0">
                <a:pos x="340" y="397"/>
              </a:cxn>
              <a:cxn ang="0">
                <a:pos x="276" y="385"/>
              </a:cxn>
              <a:cxn ang="0">
                <a:pos x="234" y="365"/>
              </a:cxn>
              <a:cxn ang="0">
                <a:pos x="209" y="356"/>
              </a:cxn>
              <a:cxn ang="0">
                <a:pos x="137" y="353"/>
              </a:cxn>
              <a:cxn ang="0">
                <a:pos x="73" y="334"/>
              </a:cxn>
              <a:cxn ang="0">
                <a:pos x="38" y="305"/>
              </a:cxn>
              <a:cxn ang="0">
                <a:pos x="35" y="271"/>
              </a:cxn>
              <a:cxn ang="0">
                <a:pos x="20" y="239"/>
              </a:cxn>
              <a:cxn ang="0">
                <a:pos x="0" y="208"/>
              </a:cxn>
              <a:cxn ang="0">
                <a:pos x="9" y="173"/>
              </a:cxn>
              <a:cxn ang="0">
                <a:pos x="55" y="145"/>
              </a:cxn>
              <a:cxn ang="0">
                <a:pos x="123" y="124"/>
              </a:cxn>
              <a:cxn ang="0">
                <a:pos x="213" y="113"/>
              </a:cxn>
              <a:cxn ang="0">
                <a:pos x="235" y="101"/>
              </a:cxn>
            </a:cxnLst>
            <a:rect l="0" t="0" r="r" b="b"/>
            <a:pathLst>
              <a:path w="1477" h="428">
                <a:moveTo>
                  <a:pt x="235" y="101"/>
                </a:moveTo>
                <a:lnTo>
                  <a:pt x="247" y="89"/>
                </a:lnTo>
                <a:lnTo>
                  <a:pt x="266" y="77"/>
                </a:lnTo>
                <a:lnTo>
                  <a:pt x="295" y="68"/>
                </a:lnTo>
                <a:lnTo>
                  <a:pt x="331" y="60"/>
                </a:lnTo>
                <a:lnTo>
                  <a:pt x="362" y="56"/>
                </a:lnTo>
                <a:lnTo>
                  <a:pt x="400" y="51"/>
                </a:lnTo>
                <a:lnTo>
                  <a:pt x="457" y="49"/>
                </a:lnTo>
                <a:lnTo>
                  <a:pt x="512" y="51"/>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1"/>
                </a:lnTo>
                <a:lnTo>
                  <a:pt x="1185" y="63"/>
                </a:lnTo>
                <a:lnTo>
                  <a:pt x="1228" y="68"/>
                </a:lnTo>
                <a:lnTo>
                  <a:pt x="1264" y="79"/>
                </a:lnTo>
                <a:lnTo>
                  <a:pt x="1291" y="94"/>
                </a:lnTo>
                <a:lnTo>
                  <a:pt x="1301" y="110"/>
                </a:lnTo>
                <a:lnTo>
                  <a:pt x="1299" y="123"/>
                </a:lnTo>
                <a:lnTo>
                  <a:pt x="1324" y="121"/>
                </a:lnTo>
                <a:lnTo>
                  <a:pt x="1355" y="124"/>
                </a:lnTo>
                <a:lnTo>
                  <a:pt x="1385" y="130"/>
                </a:lnTo>
                <a:lnTo>
                  <a:pt x="1410" y="136"/>
                </a:lnTo>
                <a:lnTo>
                  <a:pt x="1426" y="142"/>
                </a:lnTo>
                <a:lnTo>
                  <a:pt x="1441" y="149"/>
                </a:lnTo>
                <a:lnTo>
                  <a:pt x="1457" y="159"/>
                </a:lnTo>
                <a:lnTo>
                  <a:pt x="1466" y="170"/>
                </a:lnTo>
                <a:lnTo>
                  <a:pt x="1467" y="179"/>
                </a:lnTo>
                <a:lnTo>
                  <a:pt x="1463" y="188"/>
                </a:lnTo>
                <a:lnTo>
                  <a:pt x="1453" y="200"/>
                </a:lnTo>
                <a:lnTo>
                  <a:pt x="1466" y="211"/>
                </a:lnTo>
                <a:lnTo>
                  <a:pt x="1472" y="222"/>
                </a:lnTo>
                <a:lnTo>
                  <a:pt x="1475" y="234"/>
                </a:lnTo>
                <a:lnTo>
                  <a:pt x="1467" y="249"/>
                </a:lnTo>
                <a:lnTo>
                  <a:pt x="1461" y="257"/>
                </a:lnTo>
                <a:lnTo>
                  <a:pt x="1445" y="268"/>
                </a:lnTo>
                <a:lnTo>
                  <a:pt x="1467" y="282"/>
                </a:lnTo>
                <a:lnTo>
                  <a:pt x="1475" y="291"/>
                </a:lnTo>
                <a:lnTo>
                  <a:pt x="1476" y="305"/>
                </a:lnTo>
                <a:lnTo>
                  <a:pt x="1472" y="317"/>
                </a:lnTo>
                <a:lnTo>
                  <a:pt x="1458" y="332"/>
                </a:lnTo>
                <a:lnTo>
                  <a:pt x="1441" y="343"/>
                </a:lnTo>
                <a:lnTo>
                  <a:pt x="1415" y="353"/>
                </a:lnTo>
                <a:lnTo>
                  <a:pt x="1371" y="363"/>
                </a:lnTo>
                <a:lnTo>
                  <a:pt x="1324" y="366"/>
                </a:lnTo>
                <a:lnTo>
                  <a:pt x="1282" y="363"/>
                </a:lnTo>
                <a:lnTo>
                  <a:pt x="1254" y="358"/>
                </a:lnTo>
                <a:lnTo>
                  <a:pt x="1235" y="368"/>
                </a:lnTo>
                <a:lnTo>
                  <a:pt x="1215" y="376"/>
                </a:lnTo>
                <a:lnTo>
                  <a:pt x="1197" y="382"/>
                </a:lnTo>
                <a:lnTo>
                  <a:pt x="1164" y="389"/>
                </a:lnTo>
                <a:lnTo>
                  <a:pt x="1134" y="393"/>
                </a:lnTo>
                <a:lnTo>
                  <a:pt x="1091" y="397"/>
                </a:lnTo>
                <a:lnTo>
                  <a:pt x="1048" y="396"/>
                </a:lnTo>
                <a:lnTo>
                  <a:pt x="1006" y="392"/>
                </a:lnTo>
                <a:lnTo>
                  <a:pt x="969" y="383"/>
                </a:lnTo>
                <a:lnTo>
                  <a:pt x="948" y="397"/>
                </a:lnTo>
                <a:lnTo>
                  <a:pt x="927" y="405"/>
                </a:lnTo>
                <a:lnTo>
                  <a:pt x="901" y="412"/>
                </a:lnTo>
                <a:lnTo>
                  <a:pt x="870" y="418"/>
                </a:lnTo>
                <a:lnTo>
                  <a:pt x="835" y="420"/>
                </a:lnTo>
                <a:lnTo>
                  <a:pt x="803" y="420"/>
                </a:lnTo>
                <a:lnTo>
                  <a:pt x="772" y="418"/>
                </a:lnTo>
                <a:lnTo>
                  <a:pt x="734" y="411"/>
                </a:lnTo>
                <a:lnTo>
                  <a:pt x="712" y="404"/>
                </a:lnTo>
                <a:lnTo>
                  <a:pt x="692" y="412"/>
                </a:lnTo>
                <a:lnTo>
                  <a:pt x="670" y="418"/>
                </a:lnTo>
                <a:lnTo>
                  <a:pt x="644" y="423"/>
                </a:lnTo>
                <a:lnTo>
                  <a:pt x="606" y="427"/>
                </a:lnTo>
                <a:lnTo>
                  <a:pt x="566" y="425"/>
                </a:lnTo>
                <a:lnTo>
                  <a:pt x="526" y="421"/>
                </a:lnTo>
                <a:lnTo>
                  <a:pt x="495" y="414"/>
                </a:lnTo>
                <a:lnTo>
                  <a:pt x="466" y="403"/>
                </a:lnTo>
                <a:lnTo>
                  <a:pt x="448" y="392"/>
                </a:lnTo>
                <a:lnTo>
                  <a:pt x="418" y="395"/>
                </a:lnTo>
                <a:lnTo>
                  <a:pt x="383" y="398"/>
                </a:lnTo>
                <a:lnTo>
                  <a:pt x="340" y="397"/>
                </a:lnTo>
                <a:lnTo>
                  <a:pt x="304" y="392"/>
                </a:lnTo>
                <a:lnTo>
                  <a:pt x="276" y="385"/>
                </a:lnTo>
                <a:lnTo>
                  <a:pt x="253" y="376"/>
                </a:lnTo>
                <a:lnTo>
                  <a:pt x="234" y="365"/>
                </a:lnTo>
                <a:lnTo>
                  <a:pt x="229" y="353"/>
                </a:lnTo>
                <a:lnTo>
                  <a:pt x="209" y="356"/>
                </a:lnTo>
                <a:lnTo>
                  <a:pt x="175" y="356"/>
                </a:lnTo>
                <a:lnTo>
                  <a:pt x="137" y="353"/>
                </a:lnTo>
                <a:lnTo>
                  <a:pt x="99" y="344"/>
                </a:lnTo>
                <a:lnTo>
                  <a:pt x="73" y="334"/>
                </a:lnTo>
                <a:lnTo>
                  <a:pt x="51" y="319"/>
                </a:lnTo>
                <a:lnTo>
                  <a:pt x="38" y="305"/>
                </a:lnTo>
                <a:lnTo>
                  <a:pt x="34" y="284"/>
                </a:lnTo>
                <a:lnTo>
                  <a:pt x="35" y="271"/>
                </a:lnTo>
                <a:lnTo>
                  <a:pt x="47" y="250"/>
                </a:lnTo>
                <a:lnTo>
                  <a:pt x="20" y="239"/>
                </a:lnTo>
                <a:lnTo>
                  <a:pt x="7" y="224"/>
                </a:lnTo>
                <a:lnTo>
                  <a:pt x="0" y="208"/>
                </a:lnTo>
                <a:lnTo>
                  <a:pt x="0" y="191"/>
                </a:lnTo>
                <a:lnTo>
                  <a:pt x="9" y="173"/>
                </a:lnTo>
                <a:lnTo>
                  <a:pt x="26" y="160"/>
                </a:lnTo>
                <a:lnTo>
                  <a:pt x="55" y="145"/>
                </a:lnTo>
                <a:lnTo>
                  <a:pt x="86" y="135"/>
                </a:lnTo>
                <a:lnTo>
                  <a:pt x="123" y="124"/>
                </a:lnTo>
                <a:lnTo>
                  <a:pt x="169" y="117"/>
                </a:lnTo>
                <a:lnTo>
                  <a:pt x="213" y="113"/>
                </a:lnTo>
                <a:lnTo>
                  <a:pt x="234" y="111"/>
                </a:lnTo>
                <a:lnTo>
                  <a:pt x="235" y="101"/>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pPr algn="ctr"/>
            <a:endParaRPr lang="en-GB"/>
          </a:p>
        </p:txBody>
      </p:sp>
      <p:sp>
        <p:nvSpPr>
          <p:cNvPr id="69" name="Rectangle 58"/>
          <p:cNvSpPr>
            <a:spLocks noChangeArrowheads="1"/>
          </p:cNvSpPr>
          <p:nvPr/>
        </p:nvSpPr>
        <p:spPr bwMode="auto">
          <a:xfrm>
            <a:off x="1469736" y="1854973"/>
            <a:ext cx="1978119" cy="643766"/>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dirty="0" smtClean="0">
                <a:solidFill>
                  <a:srgbClr val="000000"/>
                </a:solidFill>
                <a:effectLst>
                  <a:outerShdw blurRad="38100" dist="38100" dir="2700000" algn="tl">
                    <a:srgbClr val="FFFFFF"/>
                  </a:outerShdw>
                </a:effectLst>
                <a:latin typeface="Verdana"/>
                <a:cs typeface="Verdana"/>
              </a:rPr>
              <a:t>Global Transit /</a:t>
            </a:r>
          </a:p>
          <a:p>
            <a:pPr algn="ctr" eaLnBrk="0" hangingPunct="0"/>
            <a:r>
              <a:rPr lang="en-US" dirty="0" smtClean="0">
                <a:solidFill>
                  <a:srgbClr val="000000"/>
                </a:solidFill>
                <a:effectLst>
                  <a:outerShdw blurRad="38100" dist="38100" dir="2700000" algn="tl">
                    <a:srgbClr val="FFFFFF"/>
                  </a:outerShdw>
                </a:effectLst>
                <a:latin typeface="Verdana"/>
                <a:cs typeface="Verdana"/>
              </a:rPr>
              <a:t>“tier-1” </a:t>
            </a:r>
            <a:endParaRPr lang="en-US" dirty="0">
              <a:solidFill>
                <a:srgbClr val="000000"/>
              </a:solidFill>
              <a:effectLst>
                <a:outerShdw blurRad="38100" dist="38100" dir="2700000" algn="tl">
                  <a:srgbClr val="FFFFFF"/>
                </a:outerShdw>
              </a:effectLst>
              <a:latin typeface="Verdana"/>
              <a:cs typeface="Verdana"/>
            </a:endParaRPr>
          </a:p>
        </p:txBody>
      </p:sp>
      <p:sp>
        <p:nvSpPr>
          <p:cNvPr id="70" name="Rectangle 58"/>
          <p:cNvSpPr>
            <a:spLocks noChangeArrowheads="1"/>
          </p:cNvSpPr>
          <p:nvPr/>
        </p:nvSpPr>
        <p:spPr bwMode="auto">
          <a:xfrm rot="16200000">
            <a:off x="63665" y="1836149"/>
            <a:ext cx="1234313" cy="1013098"/>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2000" dirty="0" smtClean="0">
                <a:solidFill>
                  <a:srgbClr val="000000"/>
                </a:solidFill>
                <a:effectLst>
                  <a:outerShdw blurRad="38100" dist="38100" dir="2700000" algn="tl">
                    <a:srgbClr val="FFFFFF"/>
                  </a:outerShdw>
                </a:effectLst>
                <a:latin typeface="Verdana"/>
                <a:cs typeface="Verdana"/>
              </a:rPr>
              <a:t>Global </a:t>
            </a:r>
            <a:br>
              <a:rPr lang="en-US" sz="2000" dirty="0" smtClean="0">
                <a:solidFill>
                  <a:srgbClr val="000000"/>
                </a:solidFill>
                <a:effectLst>
                  <a:outerShdw blurRad="38100" dist="38100" dir="2700000" algn="tl">
                    <a:srgbClr val="FFFFFF"/>
                  </a:outerShdw>
                </a:effectLst>
                <a:latin typeface="Verdana"/>
                <a:cs typeface="Verdana"/>
              </a:rPr>
            </a:br>
            <a:r>
              <a:rPr lang="en-US" sz="2000" dirty="0" smtClean="0">
                <a:solidFill>
                  <a:srgbClr val="000000"/>
                </a:solidFill>
                <a:effectLst>
                  <a:outerShdw blurRad="38100" dist="38100" dir="2700000" algn="tl">
                    <a:srgbClr val="FFFFFF"/>
                  </a:outerShdw>
                </a:effectLst>
                <a:latin typeface="Verdana"/>
                <a:cs typeface="Verdana"/>
              </a:rPr>
              <a:t>Internet</a:t>
            </a:r>
            <a:br>
              <a:rPr lang="en-US" sz="2000" dirty="0" smtClean="0">
                <a:solidFill>
                  <a:srgbClr val="000000"/>
                </a:solidFill>
                <a:effectLst>
                  <a:outerShdw blurRad="38100" dist="38100" dir="2700000" algn="tl">
                    <a:srgbClr val="FFFFFF"/>
                  </a:outerShdw>
                </a:effectLst>
                <a:latin typeface="Verdana"/>
                <a:cs typeface="Verdana"/>
              </a:rPr>
            </a:br>
            <a:r>
              <a:rPr lang="en-US" sz="2000" dirty="0" smtClean="0">
                <a:solidFill>
                  <a:srgbClr val="000000"/>
                </a:solidFill>
                <a:effectLst>
                  <a:outerShdw blurRad="38100" dist="38100" dir="2700000" algn="tl">
                    <a:srgbClr val="FFFFFF"/>
                  </a:outerShdw>
                </a:effectLst>
                <a:latin typeface="Verdana"/>
                <a:cs typeface="Verdana"/>
              </a:rPr>
              <a:t> Core</a:t>
            </a:r>
            <a:endParaRPr lang="en-US" sz="2000" dirty="0">
              <a:solidFill>
                <a:srgbClr val="000000"/>
              </a:solidFill>
              <a:effectLst>
                <a:outerShdw blurRad="38100" dist="38100" dir="2700000" algn="tl">
                  <a:srgbClr val="FFFFFF"/>
                </a:outerShdw>
              </a:effectLst>
              <a:latin typeface="Verdana"/>
              <a:cs typeface="Verdana"/>
            </a:endParaRPr>
          </a:p>
        </p:txBody>
      </p:sp>
      <p:sp>
        <p:nvSpPr>
          <p:cNvPr id="71" name="Rectangle 58"/>
          <p:cNvSpPr>
            <a:spLocks noChangeArrowheads="1"/>
          </p:cNvSpPr>
          <p:nvPr/>
        </p:nvSpPr>
        <p:spPr bwMode="auto">
          <a:xfrm rot="16200000">
            <a:off x="16451" y="3500611"/>
            <a:ext cx="1380362" cy="1013098"/>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2000" dirty="0" smtClean="0">
                <a:solidFill>
                  <a:srgbClr val="000000"/>
                </a:solidFill>
                <a:effectLst>
                  <a:outerShdw blurRad="38100" dist="38100" dir="2700000" algn="tl">
                    <a:srgbClr val="FFFFFF"/>
                  </a:outerShdw>
                </a:effectLst>
                <a:latin typeface="Verdana"/>
                <a:cs typeface="Verdana"/>
              </a:rPr>
              <a:t>Regional </a:t>
            </a:r>
            <a:br>
              <a:rPr lang="en-US" sz="2000" dirty="0" smtClean="0">
                <a:solidFill>
                  <a:srgbClr val="000000"/>
                </a:solidFill>
                <a:effectLst>
                  <a:outerShdw blurRad="38100" dist="38100" dir="2700000" algn="tl">
                    <a:srgbClr val="FFFFFF"/>
                  </a:outerShdw>
                </a:effectLst>
                <a:latin typeface="Verdana"/>
                <a:cs typeface="Verdana"/>
              </a:rPr>
            </a:br>
            <a:r>
              <a:rPr lang="en-US" sz="2000" dirty="0" smtClean="0">
                <a:solidFill>
                  <a:srgbClr val="000000"/>
                </a:solidFill>
                <a:effectLst>
                  <a:outerShdw blurRad="38100" dist="38100" dir="2700000" algn="tl">
                    <a:srgbClr val="FFFFFF"/>
                  </a:outerShdw>
                </a:effectLst>
                <a:latin typeface="Verdana"/>
                <a:cs typeface="Verdana"/>
              </a:rPr>
              <a:t>Tier 2</a:t>
            </a:r>
            <a:br>
              <a:rPr lang="en-US" sz="2000" dirty="0" smtClean="0">
                <a:solidFill>
                  <a:srgbClr val="000000"/>
                </a:solidFill>
                <a:effectLst>
                  <a:outerShdw blurRad="38100" dist="38100" dir="2700000" algn="tl">
                    <a:srgbClr val="FFFFFF"/>
                  </a:outerShdw>
                </a:effectLst>
                <a:latin typeface="Verdana"/>
                <a:cs typeface="Verdana"/>
              </a:rPr>
            </a:br>
            <a:r>
              <a:rPr lang="en-US" sz="2000" dirty="0" smtClean="0">
                <a:solidFill>
                  <a:srgbClr val="000000"/>
                </a:solidFill>
                <a:effectLst>
                  <a:outerShdw blurRad="38100" dist="38100" dir="2700000" algn="tl">
                    <a:srgbClr val="FFFFFF"/>
                  </a:outerShdw>
                </a:effectLst>
                <a:latin typeface="Verdana"/>
                <a:cs typeface="Verdana"/>
              </a:rPr>
              <a:t>Providers</a:t>
            </a:r>
            <a:endParaRPr lang="en-US" sz="2000" dirty="0">
              <a:solidFill>
                <a:srgbClr val="000000"/>
              </a:solidFill>
              <a:effectLst>
                <a:outerShdw blurRad="38100" dist="38100" dir="2700000" algn="tl">
                  <a:srgbClr val="FFFFFF"/>
                </a:outerShdw>
              </a:effectLst>
              <a:latin typeface="Verdana"/>
              <a:cs typeface="Verdana"/>
            </a:endParaRPr>
          </a:p>
        </p:txBody>
      </p:sp>
      <p:sp>
        <p:nvSpPr>
          <p:cNvPr id="73" name="Rectangle 28"/>
          <p:cNvSpPr>
            <a:spLocks noChangeArrowheads="1"/>
          </p:cNvSpPr>
          <p:nvPr/>
        </p:nvSpPr>
        <p:spPr bwMode="auto">
          <a:xfrm>
            <a:off x="7175357" y="2971800"/>
            <a:ext cx="844332" cy="397545"/>
          </a:xfrm>
          <a:prstGeom prst="rect">
            <a:avLst/>
          </a:prstGeom>
          <a:solidFill>
            <a:schemeClr val="accent1"/>
          </a:solidFill>
          <a:ln w="12699">
            <a:solidFill>
              <a:srgbClr val="000000"/>
            </a:solidFill>
            <a:miter lim="800000"/>
            <a:headEnd/>
            <a:tailEnd/>
          </a:ln>
          <a:effectLst/>
        </p:spPr>
        <p:txBody>
          <a:bodyPr wrap="square" lIns="90488" tIns="44450" rIns="90488" bIns="44450">
            <a:prstTxWarp prst="textNoShape">
              <a:avLst/>
            </a:prstTxWarp>
            <a:spAutoFit/>
          </a:bodyPr>
          <a:lstStyle/>
          <a:p>
            <a:pPr algn="ctr" eaLnBrk="0" hangingPunct="0"/>
            <a:r>
              <a:rPr lang="en-US" sz="2000" b="1" dirty="0" smtClean="0">
                <a:solidFill>
                  <a:srgbClr val="414141"/>
                </a:solidFill>
                <a:latin typeface="Verdana"/>
                <a:cs typeface="Verdana"/>
              </a:rPr>
              <a:t>IXP</a:t>
            </a:r>
            <a:endParaRPr lang="en-US" sz="2000" b="1" dirty="0">
              <a:solidFill>
                <a:srgbClr val="414141"/>
              </a:solidFill>
              <a:latin typeface="Verdana"/>
              <a:cs typeface="Verdana"/>
            </a:endParaRPr>
          </a:p>
        </p:txBody>
      </p:sp>
      <p:sp>
        <p:nvSpPr>
          <p:cNvPr id="74" name="Freeform 17"/>
          <p:cNvSpPr>
            <a:spLocks/>
          </p:cNvSpPr>
          <p:nvPr/>
        </p:nvSpPr>
        <p:spPr bwMode="auto">
          <a:xfrm>
            <a:off x="3727668" y="3733800"/>
            <a:ext cx="1781850" cy="679450"/>
          </a:xfrm>
          <a:custGeom>
            <a:avLst/>
            <a:gdLst/>
            <a:ahLst/>
            <a:cxnLst>
              <a:cxn ang="0">
                <a:pos x="247" y="89"/>
              </a:cxn>
              <a:cxn ang="0">
                <a:pos x="295" y="68"/>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1"/>
              </a:cxn>
              <a:cxn ang="0">
                <a:pos x="1228" y="68"/>
              </a:cxn>
              <a:cxn ang="0">
                <a:pos x="1291" y="94"/>
              </a:cxn>
              <a:cxn ang="0">
                <a:pos x="1299" y="123"/>
              </a:cxn>
              <a:cxn ang="0">
                <a:pos x="1355" y="124"/>
              </a:cxn>
              <a:cxn ang="0">
                <a:pos x="1410" y="136"/>
              </a:cxn>
              <a:cxn ang="0">
                <a:pos x="1441" y="149"/>
              </a:cxn>
              <a:cxn ang="0">
                <a:pos x="1466" y="170"/>
              </a:cxn>
              <a:cxn ang="0">
                <a:pos x="1463" y="188"/>
              </a:cxn>
              <a:cxn ang="0">
                <a:pos x="1466" y="211"/>
              </a:cxn>
              <a:cxn ang="0">
                <a:pos x="1475" y="234"/>
              </a:cxn>
              <a:cxn ang="0">
                <a:pos x="1461" y="257"/>
              </a:cxn>
              <a:cxn ang="0">
                <a:pos x="1467" y="282"/>
              </a:cxn>
              <a:cxn ang="0">
                <a:pos x="1476" y="305"/>
              </a:cxn>
              <a:cxn ang="0">
                <a:pos x="1458" y="332"/>
              </a:cxn>
              <a:cxn ang="0">
                <a:pos x="1415" y="353"/>
              </a:cxn>
              <a:cxn ang="0">
                <a:pos x="1324" y="366"/>
              </a:cxn>
              <a:cxn ang="0">
                <a:pos x="1254" y="358"/>
              </a:cxn>
              <a:cxn ang="0">
                <a:pos x="1215" y="376"/>
              </a:cxn>
              <a:cxn ang="0">
                <a:pos x="1164" y="389"/>
              </a:cxn>
              <a:cxn ang="0">
                <a:pos x="1091" y="397"/>
              </a:cxn>
              <a:cxn ang="0">
                <a:pos x="1006" y="392"/>
              </a:cxn>
              <a:cxn ang="0">
                <a:pos x="948" y="397"/>
              </a:cxn>
              <a:cxn ang="0">
                <a:pos x="901" y="412"/>
              </a:cxn>
              <a:cxn ang="0">
                <a:pos x="835" y="420"/>
              </a:cxn>
              <a:cxn ang="0">
                <a:pos x="772" y="418"/>
              </a:cxn>
              <a:cxn ang="0">
                <a:pos x="712" y="404"/>
              </a:cxn>
              <a:cxn ang="0">
                <a:pos x="670" y="418"/>
              </a:cxn>
              <a:cxn ang="0">
                <a:pos x="606" y="427"/>
              </a:cxn>
              <a:cxn ang="0">
                <a:pos x="526" y="421"/>
              </a:cxn>
              <a:cxn ang="0">
                <a:pos x="466" y="403"/>
              </a:cxn>
              <a:cxn ang="0">
                <a:pos x="418" y="395"/>
              </a:cxn>
              <a:cxn ang="0">
                <a:pos x="340" y="397"/>
              </a:cxn>
              <a:cxn ang="0">
                <a:pos x="276" y="385"/>
              </a:cxn>
              <a:cxn ang="0">
                <a:pos x="234" y="365"/>
              </a:cxn>
              <a:cxn ang="0">
                <a:pos x="209" y="356"/>
              </a:cxn>
              <a:cxn ang="0">
                <a:pos x="137" y="353"/>
              </a:cxn>
              <a:cxn ang="0">
                <a:pos x="73" y="334"/>
              </a:cxn>
              <a:cxn ang="0">
                <a:pos x="38" y="305"/>
              </a:cxn>
              <a:cxn ang="0">
                <a:pos x="35" y="271"/>
              </a:cxn>
              <a:cxn ang="0">
                <a:pos x="20" y="239"/>
              </a:cxn>
              <a:cxn ang="0">
                <a:pos x="0" y="208"/>
              </a:cxn>
              <a:cxn ang="0">
                <a:pos x="9" y="173"/>
              </a:cxn>
              <a:cxn ang="0">
                <a:pos x="55" y="145"/>
              </a:cxn>
              <a:cxn ang="0">
                <a:pos x="123" y="124"/>
              </a:cxn>
              <a:cxn ang="0">
                <a:pos x="213" y="113"/>
              </a:cxn>
              <a:cxn ang="0">
                <a:pos x="235" y="101"/>
              </a:cxn>
            </a:cxnLst>
            <a:rect l="0" t="0" r="r" b="b"/>
            <a:pathLst>
              <a:path w="1477" h="428">
                <a:moveTo>
                  <a:pt x="235" y="101"/>
                </a:moveTo>
                <a:lnTo>
                  <a:pt x="247" y="89"/>
                </a:lnTo>
                <a:lnTo>
                  <a:pt x="266" y="77"/>
                </a:lnTo>
                <a:lnTo>
                  <a:pt x="295" y="68"/>
                </a:lnTo>
                <a:lnTo>
                  <a:pt x="331" y="60"/>
                </a:lnTo>
                <a:lnTo>
                  <a:pt x="362" y="56"/>
                </a:lnTo>
                <a:lnTo>
                  <a:pt x="400" y="51"/>
                </a:lnTo>
                <a:lnTo>
                  <a:pt x="457" y="49"/>
                </a:lnTo>
                <a:lnTo>
                  <a:pt x="512" y="51"/>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1"/>
                </a:lnTo>
                <a:lnTo>
                  <a:pt x="1185" y="63"/>
                </a:lnTo>
                <a:lnTo>
                  <a:pt x="1228" y="68"/>
                </a:lnTo>
                <a:lnTo>
                  <a:pt x="1264" y="79"/>
                </a:lnTo>
                <a:lnTo>
                  <a:pt x="1291" y="94"/>
                </a:lnTo>
                <a:lnTo>
                  <a:pt x="1301" y="110"/>
                </a:lnTo>
                <a:lnTo>
                  <a:pt x="1299" y="123"/>
                </a:lnTo>
                <a:lnTo>
                  <a:pt x="1324" y="121"/>
                </a:lnTo>
                <a:lnTo>
                  <a:pt x="1355" y="124"/>
                </a:lnTo>
                <a:lnTo>
                  <a:pt x="1385" y="130"/>
                </a:lnTo>
                <a:lnTo>
                  <a:pt x="1410" y="136"/>
                </a:lnTo>
                <a:lnTo>
                  <a:pt x="1426" y="142"/>
                </a:lnTo>
                <a:lnTo>
                  <a:pt x="1441" y="149"/>
                </a:lnTo>
                <a:lnTo>
                  <a:pt x="1457" y="159"/>
                </a:lnTo>
                <a:lnTo>
                  <a:pt x="1466" y="170"/>
                </a:lnTo>
                <a:lnTo>
                  <a:pt x="1467" y="179"/>
                </a:lnTo>
                <a:lnTo>
                  <a:pt x="1463" y="188"/>
                </a:lnTo>
                <a:lnTo>
                  <a:pt x="1453" y="200"/>
                </a:lnTo>
                <a:lnTo>
                  <a:pt x="1466" y="211"/>
                </a:lnTo>
                <a:lnTo>
                  <a:pt x="1472" y="222"/>
                </a:lnTo>
                <a:lnTo>
                  <a:pt x="1475" y="234"/>
                </a:lnTo>
                <a:lnTo>
                  <a:pt x="1467" y="249"/>
                </a:lnTo>
                <a:lnTo>
                  <a:pt x="1461" y="257"/>
                </a:lnTo>
                <a:lnTo>
                  <a:pt x="1445" y="268"/>
                </a:lnTo>
                <a:lnTo>
                  <a:pt x="1467" y="282"/>
                </a:lnTo>
                <a:lnTo>
                  <a:pt x="1475" y="291"/>
                </a:lnTo>
                <a:lnTo>
                  <a:pt x="1476" y="305"/>
                </a:lnTo>
                <a:lnTo>
                  <a:pt x="1472" y="317"/>
                </a:lnTo>
                <a:lnTo>
                  <a:pt x="1458" y="332"/>
                </a:lnTo>
                <a:lnTo>
                  <a:pt x="1441" y="343"/>
                </a:lnTo>
                <a:lnTo>
                  <a:pt x="1415" y="353"/>
                </a:lnTo>
                <a:lnTo>
                  <a:pt x="1371" y="363"/>
                </a:lnTo>
                <a:lnTo>
                  <a:pt x="1324" y="366"/>
                </a:lnTo>
                <a:lnTo>
                  <a:pt x="1282" y="363"/>
                </a:lnTo>
                <a:lnTo>
                  <a:pt x="1254" y="358"/>
                </a:lnTo>
                <a:lnTo>
                  <a:pt x="1235" y="368"/>
                </a:lnTo>
                <a:lnTo>
                  <a:pt x="1215" y="376"/>
                </a:lnTo>
                <a:lnTo>
                  <a:pt x="1197" y="382"/>
                </a:lnTo>
                <a:lnTo>
                  <a:pt x="1164" y="389"/>
                </a:lnTo>
                <a:lnTo>
                  <a:pt x="1134" y="393"/>
                </a:lnTo>
                <a:lnTo>
                  <a:pt x="1091" y="397"/>
                </a:lnTo>
                <a:lnTo>
                  <a:pt x="1048" y="396"/>
                </a:lnTo>
                <a:lnTo>
                  <a:pt x="1006" y="392"/>
                </a:lnTo>
                <a:lnTo>
                  <a:pt x="969" y="383"/>
                </a:lnTo>
                <a:lnTo>
                  <a:pt x="948" y="397"/>
                </a:lnTo>
                <a:lnTo>
                  <a:pt x="927" y="405"/>
                </a:lnTo>
                <a:lnTo>
                  <a:pt x="901" y="412"/>
                </a:lnTo>
                <a:lnTo>
                  <a:pt x="870" y="418"/>
                </a:lnTo>
                <a:lnTo>
                  <a:pt x="835" y="420"/>
                </a:lnTo>
                <a:lnTo>
                  <a:pt x="803" y="420"/>
                </a:lnTo>
                <a:lnTo>
                  <a:pt x="772" y="418"/>
                </a:lnTo>
                <a:lnTo>
                  <a:pt x="734" y="411"/>
                </a:lnTo>
                <a:lnTo>
                  <a:pt x="712" y="404"/>
                </a:lnTo>
                <a:lnTo>
                  <a:pt x="692" y="412"/>
                </a:lnTo>
                <a:lnTo>
                  <a:pt x="670" y="418"/>
                </a:lnTo>
                <a:lnTo>
                  <a:pt x="644" y="423"/>
                </a:lnTo>
                <a:lnTo>
                  <a:pt x="606" y="427"/>
                </a:lnTo>
                <a:lnTo>
                  <a:pt x="566" y="425"/>
                </a:lnTo>
                <a:lnTo>
                  <a:pt x="526" y="421"/>
                </a:lnTo>
                <a:lnTo>
                  <a:pt x="495" y="414"/>
                </a:lnTo>
                <a:lnTo>
                  <a:pt x="466" y="403"/>
                </a:lnTo>
                <a:lnTo>
                  <a:pt x="448" y="392"/>
                </a:lnTo>
                <a:lnTo>
                  <a:pt x="418" y="395"/>
                </a:lnTo>
                <a:lnTo>
                  <a:pt x="383" y="398"/>
                </a:lnTo>
                <a:lnTo>
                  <a:pt x="340" y="397"/>
                </a:lnTo>
                <a:lnTo>
                  <a:pt x="304" y="392"/>
                </a:lnTo>
                <a:lnTo>
                  <a:pt x="276" y="385"/>
                </a:lnTo>
                <a:lnTo>
                  <a:pt x="253" y="376"/>
                </a:lnTo>
                <a:lnTo>
                  <a:pt x="234" y="365"/>
                </a:lnTo>
                <a:lnTo>
                  <a:pt x="229" y="353"/>
                </a:lnTo>
                <a:lnTo>
                  <a:pt x="209" y="356"/>
                </a:lnTo>
                <a:lnTo>
                  <a:pt x="175" y="356"/>
                </a:lnTo>
                <a:lnTo>
                  <a:pt x="137" y="353"/>
                </a:lnTo>
                <a:lnTo>
                  <a:pt x="99" y="344"/>
                </a:lnTo>
                <a:lnTo>
                  <a:pt x="73" y="334"/>
                </a:lnTo>
                <a:lnTo>
                  <a:pt x="51" y="319"/>
                </a:lnTo>
                <a:lnTo>
                  <a:pt x="38" y="305"/>
                </a:lnTo>
                <a:lnTo>
                  <a:pt x="34" y="284"/>
                </a:lnTo>
                <a:lnTo>
                  <a:pt x="35" y="271"/>
                </a:lnTo>
                <a:lnTo>
                  <a:pt x="47" y="250"/>
                </a:lnTo>
                <a:lnTo>
                  <a:pt x="20" y="239"/>
                </a:lnTo>
                <a:lnTo>
                  <a:pt x="7" y="224"/>
                </a:lnTo>
                <a:lnTo>
                  <a:pt x="0" y="208"/>
                </a:lnTo>
                <a:lnTo>
                  <a:pt x="0" y="191"/>
                </a:lnTo>
                <a:lnTo>
                  <a:pt x="9" y="173"/>
                </a:lnTo>
                <a:lnTo>
                  <a:pt x="26" y="160"/>
                </a:lnTo>
                <a:lnTo>
                  <a:pt x="55" y="145"/>
                </a:lnTo>
                <a:lnTo>
                  <a:pt x="86" y="135"/>
                </a:lnTo>
                <a:lnTo>
                  <a:pt x="123" y="124"/>
                </a:lnTo>
                <a:lnTo>
                  <a:pt x="169" y="117"/>
                </a:lnTo>
                <a:lnTo>
                  <a:pt x="213" y="113"/>
                </a:lnTo>
                <a:lnTo>
                  <a:pt x="234" y="111"/>
                </a:lnTo>
                <a:lnTo>
                  <a:pt x="235" y="101"/>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pPr algn="ctr"/>
            <a:endParaRPr lang="en-GB"/>
          </a:p>
        </p:txBody>
      </p:sp>
      <p:sp>
        <p:nvSpPr>
          <p:cNvPr id="75" name="Rectangle 58"/>
          <p:cNvSpPr>
            <a:spLocks noChangeArrowheads="1"/>
          </p:cNvSpPr>
          <p:nvPr/>
        </p:nvSpPr>
        <p:spPr bwMode="auto">
          <a:xfrm>
            <a:off x="4218935" y="3889774"/>
            <a:ext cx="873913" cy="397545"/>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2000" dirty="0" smtClean="0">
                <a:solidFill>
                  <a:srgbClr val="000000"/>
                </a:solidFill>
                <a:effectLst>
                  <a:outerShdw blurRad="38100" dist="38100" dir="2700000" algn="tl">
                    <a:srgbClr val="FFFFFF"/>
                  </a:outerShdw>
                </a:effectLst>
                <a:latin typeface="Verdana"/>
                <a:cs typeface="Verdana"/>
              </a:rPr>
              <a:t>ISP 1</a:t>
            </a:r>
            <a:endParaRPr lang="en-US" sz="2000" dirty="0">
              <a:solidFill>
                <a:srgbClr val="000000"/>
              </a:solidFill>
              <a:effectLst>
                <a:outerShdw blurRad="38100" dist="38100" dir="2700000" algn="tl">
                  <a:srgbClr val="FFFFFF"/>
                </a:outerShdw>
              </a:effectLst>
              <a:latin typeface="Verdana"/>
              <a:cs typeface="Verdana"/>
            </a:endParaRPr>
          </a:p>
        </p:txBody>
      </p:sp>
      <p:sp>
        <p:nvSpPr>
          <p:cNvPr id="76" name="Freeform 17"/>
          <p:cNvSpPr>
            <a:spLocks/>
          </p:cNvSpPr>
          <p:nvPr/>
        </p:nvSpPr>
        <p:spPr bwMode="auto">
          <a:xfrm>
            <a:off x="5838498" y="3886200"/>
            <a:ext cx="1266498" cy="679450"/>
          </a:xfrm>
          <a:custGeom>
            <a:avLst/>
            <a:gdLst/>
            <a:ahLst/>
            <a:cxnLst>
              <a:cxn ang="0">
                <a:pos x="247" y="89"/>
              </a:cxn>
              <a:cxn ang="0">
                <a:pos x="295" y="68"/>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1"/>
              </a:cxn>
              <a:cxn ang="0">
                <a:pos x="1228" y="68"/>
              </a:cxn>
              <a:cxn ang="0">
                <a:pos x="1291" y="94"/>
              </a:cxn>
              <a:cxn ang="0">
                <a:pos x="1299" y="123"/>
              </a:cxn>
              <a:cxn ang="0">
                <a:pos x="1355" y="124"/>
              </a:cxn>
              <a:cxn ang="0">
                <a:pos x="1410" y="136"/>
              </a:cxn>
              <a:cxn ang="0">
                <a:pos x="1441" y="149"/>
              </a:cxn>
              <a:cxn ang="0">
                <a:pos x="1466" y="170"/>
              </a:cxn>
              <a:cxn ang="0">
                <a:pos x="1463" y="188"/>
              </a:cxn>
              <a:cxn ang="0">
                <a:pos x="1466" y="211"/>
              </a:cxn>
              <a:cxn ang="0">
                <a:pos x="1475" y="234"/>
              </a:cxn>
              <a:cxn ang="0">
                <a:pos x="1461" y="257"/>
              </a:cxn>
              <a:cxn ang="0">
                <a:pos x="1467" y="282"/>
              </a:cxn>
              <a:cxn ang="0">
                <a:pos x="1476" y="305"/>
              </a:cxn>
              <a:cxn ang="0">
                <a:pos x="1458" y="332"/>
              </a:cxn>
              <a:cxn ang="0">
                <a:pos x="1415" y="353"/>
              </a:cxn>
              <a:cxn ang="0">
                <a:pos x="1324" y="366"/>
              </a:cxn>
              <a:cxn ang="0">
                <a:pos x="1254" y="358"/>
              </a:cxn>
              <a:cxn ang="0">
                <a:pos x="1215" y="376"/>
              </a:cxn>
              <a:cxn ang="0">
                <a:pos x="1164" y="389"/>
              </a:cxn>
              <a:cxn ang="0">
                <a:pos x="1091" y="397"/>
              </a:cxn>
              <a:cxn ang="0">
                <a:pos x="1006" y="392"/>
              </a:cxn>
              <a:cxn ang="0">
                <a:pos x="948" y="397"/>
              </a:cxn>
              <a:cxn ang="0">
                <a:pos x="901" y="412"/>
              </a:cxn>
              <a:cxn ang="0">
                <a:pos x="835" y="420"/>
              </a:cxn>
              <a:cxn ang="0">
                <a:pos x="772" y="418"/>
              </a:cxn>
              <a:cxn ang="0">
                <a:pos x="712" y="404"/>
              </a:cxn>
              <a:cxn ang="0">
                <a:pos x="670" y="418"/>
              </a:cxn>
              <a:cxn ang="0">
                <a:pos x="606" y="427"/>
              </a:cxn>
              <a:cxn ang="0">
                <a:pos x="526" y="421"/>
              </a:cxn>
              <a:cxn ang="0">
                <a:pos x="466" y="403"/>
              </a:cxn>
              <a:cxn ang="0">
                <a:pos x="418" y="395"/>
              </a:cxn>
              <a:cxn ang="0">
                <a:pos x="340" y="397"/>
              </a:cxn>
              <a:cxn ang="0">
                <a:pos x="276" y="385"/>
              </a:cxn>
              <a:cxn ang="0">
                <a:pos x="234" y="365"/>
              </a:cxn>
              <a:cxn ang="0">
                <a:pos x="209" y="356"/>
              </a:cxn>
              <a:cxn ang="0">
                <a:pos x="137" y="353"/>
              </a:cxn>
              <a:cxn ang="0">
                <a:pos x="73" y="334"/>
              </a:cxn>
              <a:cxn ang="0">
                <a:pos x="38" y="305"/>
              </a:cxn>
              <a:cxn ang="0">
                <a:pos x="35" y="271"/>
              </a:cxn>
              <a:cxn ang="0">
                <a:pos x="20" y="239"/>
              </a:cxn>
              <a:cxn ang="0">
                <a:pos x="0" y="208"/>
              </a:cxn>
              <a:cxn ang="0">
                <a:pos x="9" y="173"/>
              </a:cxn>
              <a:cxn ang="0">
                <a:pos x="55" y="145"/>
              </a:cxn>
              <a:cxn ang="0">
                <a:pos x="123" y="124"/>
              </a:cxn>
              <a:cxn ang="0">
                <a:pos x="213" y="113"/>
              </a:cxn>
              <a:cxn ang="0">
                <a:pos x="235" y="101"/>
              </a:cxn>
            </a:cxnLst>
            <a:rect l="0" t="0" r="r" b="b"/>
            <a:pathLst>
              <a:path w="1477" h="428">
                <a:moveTo>
                  <a:pt x="235" y="101"/>
                </a:moveTo>
                <a:lnTo>
                  <a:pt x="247" y="89"/>
                </a:lnTo>
                <a:lnTo>
                  <a:pt x="266" y="77"/>
                </a:lnTo>
                <a:lnTo>
                  <a:pt x="295" y="68"/>
                </a:lnTo>
                <a:lnTo>
                  <a:pt x="331" y="60"/>
                </a:lnTo>
                <a:lnTo>
                  <a:pt x="362" y="56"/>
                </a:lnTo>
                <a:lnTo>
                  <a:pt x="400" y="51"/>
                </a:lnTo>
                <a:lnTo>
                  <a:pt x="457" y="49"/>
                </a:lnTo>
                <a:lnTo>
                  <a:pt x="512" y="51"/>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1"/>
                </a:lnTo>
                <a:lnTo>
                  <a:pt x="1185" y="63"/>
                </a:lnTo>
                <a:lnTo>
                  <a:pt x="1228" y="68"/>
                </a:lnTo>
                <a:lnTo>
                  <a:pt x="1264" y="79"/>
                </a:lnTo>
                <a:lnTo>
                  <a:pt x="1291" y="94"/>
                </a:lnTo>
                <a:lnTo>
                  <a:pt x="1301" y="110"/>
                </a:lnTo>
                <a:lnTo>
                  <a:pt x="1299" y="123"/>
                </a:lnTo>
                <a:lnTo>
                  <a:pt x="1324" y="121"/>
                </a:lnTo>
                <a:lnTo>
                  <a:pt x="1355" y="124"/>
                </a:lnTo>
                <a:lnTo>
                  <a:pt x="1385" y="130"/>
                </a:lnTo>
                <a:lnTo>
                  <a:pt x="1410" y="136"/>
                </a:lnTo>
                <a:lnTo>
                  <a:pt x="1426" y="142"/>
                </a:lnTo>
                <a:lnTo>
                  <a:pt x="1441" y="149"/>
                </a:lnTo>
                <a:lnTo>
                  <a:pt x="1457" y="159"/>
                </a:lnTo>
                <a:lnTo>
                  <a:pt x="1466" y="170"/>
                </a:lnTo>
                <a:lnTo>
                  <a:pt x="1467" y="179"/>
                </a:lnTo>
                <a:lnTo>
                  <a:pt x="1463" y="188"/>
                </a:lnTo>
                <a:lnTo>
                  <a:pt x="1453" y="200"/>
                </a:lnTo>
                <a:lnTo>
                  <a:pt x="1466" y="211"/>
                </a:lnTo>
                <a:lnTo>
                  <a:pt x="1472" y="222"/>
                </a:lnTo>
                <a:lnTo>
                  <a:pt x="1475" y="234"/>
                </a:lnTo>
                <a:lnTo>
                  <a:pt x="1467" y="249"/>
                </a:lnTo>
                <a:lnTo>
                  <a:pt x="1461" y="257"/>
                </a:lnTo>
                <a:lnTo>
                  <a:pt x="1445" y="268"/>
                </a:lnTo>
                <a:lnTo>
                  <a:pt x="1467" y="282"/>
                </a:lnTo>
                <a:lnTo>
                  <a:pt x="1475" y="291"/>
                </a:lnTo>
                <a:lnTo>
                  <a:pt x="1476" y="305"/>
                </a:lnTo>
                <a:lnTo>
                  <a:pt x="1472" y="317"/>
                </a:lnTo>
                <a:lnTo>
                  <a:pt x="1458" y="332"/>
                </a:lnTo>
                <a:lnTo>
                  <a:pt x="1441" y="343"/>
                </a:lnTo>
                <a:lnTo>
                  <a:pt x="1415" y="353"/>
                </a:lnTo>
                <a:lnTo>
                  <a:pt x="1371" y="363"/>
                </a:lnTo>
                <a:lnTo>
                  <a:pt x="1324" y="366"/>
                </a:lnTo>
                <a:lnTo>
                  <a:pt x="1282" y="363"/>
                </a:lnTo>
                <a:lnTo>
                  <a:pt x="1254" y="358"/>
                </a:lnTo>
                <a:lnTo>
                  <a:pt x="1235" y="368"/>
                </a:lnTo>
                <a:lnTo>
                  <a:pt x="1215" y="376"/>
                </a:lnTo>
                <a:lnTo>
                  <a:pt x="1197" y="382"/>
                </a:lnTo>
                <a:lnTo>
                  <a:pt x="1164" y="389"/>
                </a:lnTo>
                <a:lnTo>
                  <a:pt x="1134" y="393"/>
                </a:lnTo>
                <a:lnTo>
                  <a:pt x="1091" y="397"/>
                </a:lnTo>
                <a:lnTo>
                  <a:pt x="1048" y="396"/>
                </a:lnTo>
                <a:lnTo>
                  <a:pt x="1006" y="392"/>
                </a:lnTo>
                <a:lnTo>
                  <a:pt x="969" y="383"/>
                </a:lnTo>
                <a:lnTo>
                  <a:pt x="948" y="397"/>
                </a:lnTo>
                <a:lnTo>
                  <a:pt x="927" y="405"/>
                </a:lnTo>
                <a:lnTo>
                  <a:pt x="901" y="412"/>
                </a:lnTo>
                <a:lnTo>
                  <a:pt x="870" y="418"/>
                </a:lnTo>
                <a:lnTo>
                  <a:pt x="835" y="420"/>
                </a:lnTo>
                <a:lnTo>
                  <a:pt x="803" y="420"/>
                </a:lnTo>
                <a:lnTo>
                  <a:pt x="772" y="418"/>
                </a:lnTo>
                <a:lnTo>
                  <a:pt x="734" y="411"/>
                </a:lnTo>
                <a:lnTo>
                  <a:pt x="712" y="404"/>
                </a:lnTo>
                <a:lnTo>
                  <a:pt x="692" y="412"/>
                </a:lnTo>
                <a:lnTo>
                  <a:pt x="670" y="418"/>
                </a:lnTo>
                <a:lnTo>
                  <a:pt x="644" y="423"/>
                </a:lnTo>
                <a:lnTo>
                  <a:pt x="606" y="427"/>
                </a:lnTo>
                <a:lnTo>
                  <a:pt x="566" y="425"/>
                </a:lnTo>
                <a:lnTo>
                  <a:pt x="526" y="421"/>
                </a:lnTo>
                <a:lnTo>
                  <a:pt x="495" y="414"/>
                </a:lnTo>
                <a:lnTo>
                  <a:pt x="466" y="403"/>
                </a:lnTo>
                <a:lnTo>
                  <a:pt x="448" y="392"/>
                </a:lnTo>
                <a:lnTo>
                  <a:pt x="418" y="395"/>
                </a:lnTo>
                <a:lnTo>
                  <a:pt x="383" y="398"/>
                </a:lnTo>
                <a:lnTo>
                  <a:pt x="340" y="397"/>
                </a:lnTo>
                <a:lnTo>
                  <a:pt x="304" y="392"/>
                </a:lnTo>
                <a:lnTo>
                  <a:pt x="276" y="385"/>
                </a:lnTo>
                <a:lnTo>
                  <a:pt x="253" y="376"/>
                </a:lnTo>
                <a:lnTo>
                  <a:pt x="234" y="365"/>
                </a:lnTo>
                <a:lnTo>
                  <a:pt x="229" y="353"/>
                </a:lnTo>
                <a:lnTo>
                  <a:pt x="209" y="356"/>
                </a:lnTo>
                <a:lnTo>
                  <a:pt x="175" y="356"/>
                </a:lnTo>
                <a:lnTo>
                  <a:pt x="137" y="353"/>
                </a:lnTo>
                <a:lnTo>
                  <a:pt x="99" y="344"/>
                </a:lnTo>
                <a:lnTo>
                  <a:pt x="73" y="334"/>
                </a:lnTo>
                <a:lnTo>
                  <a:pt x="51" y="319"/>
                </a:lnTo>
                <a:lnTo>
                  <a:pt x="38" y="305"/>
                </a:lnTo>
                <a:lnTo>
                  <a:pt x="34" y="284"/>
                </a:lnTo>
                <a:lnTo>
                  <a:pt x="35" y="271"/>
                </a:lnTo>
                <a:lnTo>
                  <a:pt x="47" y="250"/>
                </a:lnTo>
                <a:lnTo>
                  <a:pt x="20" y="239"/>
                </a:lnTo>
                <a:lnTo>
                  <a:pt x="7" y="224"/>
                </a:lnTo>
                <a:lnTo>
                  <a:pt x="0" y="208"/>
                </a:lnTo>
                <a:lnTo>
                  <a:pt x="0" y="191"/>
                </a:lnTo>
                <a:lnTo>
                  <a:pt x="9" y="173"/>
                </a:lnTo>
                <a:lnTo>
                  <a:pt x="26" y="160"/>
                </a:lnTo>
                <a:lnTo>
                  <a:pt x="55" y="145"/>
                </a:lnTo>
                <a:lnTo>
                  <a:pt x="86" y="135"/>
                </a:lnTo>
                <a:lnTo>
                  <a:pt x="123" y="124"/>
                </a:lnTo>
                <a:lnTo>
                  <a:pt x="169" y="117"/>
                </a:lnTo>
                <a:lnTo>
                  <a:pt x="213" y="113"/>
                </a:lnTo>
                <a:lnTo>
                  <a:pt x="234" y="111"/>
                </a:lnTo>
                <a:lnTo>
                  <a:pt x="235" y="101"/>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pPr algn="ctr"/>
            <a:endParaRPr lang="en-GB"/>
          </a:p>
        </p:txBody>
      </p:sp>
      <p:sp>
        <p:nvSpPr>
          <p:cNvPr id="77" name="Rectangle 58"/>
          <p:cNvSpPr>
            <a:spLocks noChangeArrowheads="1"/>
          </p:cNvSpPr>
          <p:nvPr/>
        </p:nvSpPr>
        <p:spPr bwMode="auto">
          <a:xfrm>
            <a:off x="6094780" y="4078315"/>
            <a:ext cx="873913" cy="397545"/>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2000" dirty="0" smtClean="0">
                <a:solidFill>
                  <a:srgbClr val="000000"/>
                </a:solidFill>
                <a:effectLst>
                  <a:outerShdw blurRad="38100" dist="38100" dir="2700000" algn="tl">
                    <a:srgbClr val="FFFFFF"/>
                  </a:outerShdw>
                </a:effectLst>
                <a:latin typeface="Verdana"/>
                <a:cs typeface="Verdana"/>
              </a:rPr>
              <a:t>ISP 2</a:t>
            </a:r>
            <a:endParaRPr lang="en-US" sz="2000" dirty="0">
              <a:solidFill>
                <a:srgbClr val="000000"/>
              </a:solidFill>
              <a:effectLst>
                <a:outerShdw blurRad="38100" dist="38100" dir="2700000" algn="tl">
                  <a:srgbClr val="FFFFFF"/>
                </a:outerShdw>
              </a:effectLst>
              <a:latin typeface="Verdana"/>
              <a:cs typeface="Verdana"/>
            </a:endParaRPr>
          </a:p>
        </p:txBody>
      </p:sp>
      <p:sp>
        <p:nvSpPr>
          <p:cNvPr id="82" name="Rectangle 58"/>
          <p:cNvSpPr>
            <a:spLocks noChangeArrowheads="1"/>
          </p:cNvSpPr>
          <p:nvPr/>
        </p:nvSpPr>
        <p:spPr bwMode="auto">
          <a:xfrm rot="16200000">
            <a:off x="-208668" y="5568262"/>
            <a:ext cx="1778984" cy="705321"/>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2000" dirty="0" smtClean="0">
                <a:solidFill>
                  <a:srgbClr val="000000"/>
                </a:solidFill>
                <a:effectLst>
                  <a:outerShdw blurRad="38100" dist="38100" dir="2700000" algn="tl">
                    <a:srgbClr val="FFFFFF"/>
                  </a:outerShdw>
                </a:effectLst>
                <a:latin typeface="Verdana"/>
                <a:cs typeface="Verdana"/>
              </a:rPr>
              <a:t>Customer IP</a:t>
            </a:r>
            <a:br>
              <a:rPr lang="en-US" sz="2000" dirty="0" smtClean="0">
                <a:solidFill>
                  <a:srgbClr val="000000"/>
                </a:solidFill>
                <a:effectLst>
                  <a:outerShdw blurRad="38100" dist="38100" dir="2700000" algn="tl">
                    <a:srgbClr val="FFFFFF"/>
                  </a:outerShdw>
                </a:effectLst>
                <a:latin typeface="Verdana"/>
                <a:cs typeface="Verdana"/>
              </a:rPr>
            </a:br>
            <a:r>
              <a:rPr lang="en-US" sz="2000" dirty="0" smtClean="0">
                <a:solidFill>
                  <a:srgbClr val="000000"/>
                </a:solidFill>
                <a:effectLst>
                  <a:outerShdw blurRad="38100" dist="38100" dir="2700000" algn="tl">
                    <a:srgbClr val="FFFFFF"/>
                  </a:outerShdw>
                </a:effectLst>
                <a:latin typeface="Verdana"/>
                <a:cs typeface="Verdana"/>
              </a:rPr>
              <a:t>Networks</a:t>
            </a:r>
            <a:endParaRPr lang="en-US" sz="2000" dirty="0">
              <a:solidFill>
                <a:srgbClr val="000000"/>
              </a:solidFill>
              <a:effectLst>
                <a:outerShdw blurRad="38100" dist="38100" dir="2700000" algn="tl">
                  <a:srgbClr val="FFFFFF"/>
                </a:outerShdw>
              </a:effectLst>
              <a:latin typeface="Verdana"/>
              <a:cs typeface="Verdana"/>
            </a:endParaRPr>
          </a:p>
        </p:txBody>
      </p:sp>
      <p:sp>
        <p:nvSpPr>
          <p:cNvPr id="83" name="Oval 82"/>
          <p:cNvSpPr/>
          <p:nvPr/>
        </p:nvSpPr>
        <p:spPr bwMode="auto">
          <a:xfrm>
            <a:off x="1313984" y="5638800"/>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84" name="Oval 83"/>
          <p:cNvSpPr/>
          <p:nvPr/>
        </p:nvSpPr>
        <p:spPr bwMode="auto">
          <a:xfrm>
            <a:off x="4455752" y="5638800"/>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85" name="Oval 84"/>
          <p:cNvSpPr/>
          <p:nvPr/>
        </p:nvSpPr>
        <p:spPr bwMode="auto">
          <a:xfrm>
            <a:off x="5503008" y="5638800"/>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86" name="Oval 85"/>
          <p:cNvSpPr/>
          <p:nvPr/>
        </p:nvSpPr>
        <p:spPr bwMode="auto">
          <a:xfrm>
            <a:off x="6550264" y="5638800"/>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87" name="Oval 86"/>
          <p:cNvSpPr/>
          <p:nvPr/>
        </p:nvSpPr>
        <p:spPr bwMode="auto">
          <a:xfrm>
            <a:off x="7597522" y="5638800"/>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89" name="Oval 88"/>
          <p:cNvSpPr/>
          <p:nvPr/>
        </p:nvSpPr>
        <p:spPr bwMode="auto">
          <a:xfrm>
            <a:off x="2361240" y="5649126"/>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90" name="Oval 89"/>
          <p:cNvSpPr/>
          <p:nvPr/>
        </p:nvSpPr>
        <p:spPr bwMode="auto">
          <a:xfrm>
            <a:off x="3408496" y="5638800"/>
            <a:ext cx="774000" cy="774000"/>
          </a:xfrm>
          <a:prstGeom prst="ellipse">
            <a:avLst/>
          </a:prstGeom>
          <a:solidFill>
            <a:srgbClr val="00B8FF"/>
          </a:solidFill>
          <a:ln w="9525" cap="flat" cmpd="sng" algn="ctr">
            <a:solidFill>
              <a:schemeClr val="tx1"/>
            </a:solidFill>
            <a:prstDash val="solid"/>
            <a:round/>
            <a:headEnd type="none" w="med" len="med"/>
            <a:tailEnd type="none" w="med" len="med"/>
          </a:ln>
          <a:effectLst/>
        </p:spPr>
      </p:sp>
      <p:sp>
        <p:nvSpPr>
          <p:cNvPr id="72" name="Rectangle 28"/>
          <p:cNvSpPr>
            <a:spLocks noChangeArrowheads="1"/>
          </p:cNvSpPr>
          <p:nvPr/>
        </p:nvSpPr>
        <p:spPr bwMode="auto">
          <a:xfrm>
            <a:off x="5627415" y="2971800"/>
            <a:ext cx="869601" cy="397545"/>
          </a:xfrm>
          <a:prstGeom prst="rect">
            <a:avLst/>
          </a:prstGeom>
          <a:solidFill>
            <a:schemeClr val="accent1"/>
          </a:solidFill>
          <a:ln w="12699">
            <a:solidFill>
              <a:srgbClr val="000000"/>
            </a:solidFill>
            <a:miter lim="800000"/>
            <a:headEnd/>
            <a:tailEnd/>
          </a:ln>
          <a:effectLst/>
        </p:spPr>
        <p:txBody>
          <a:bodyPr wrap="square" lIns="90488" tIns="44450" rIns="90488" bIns="44450">
            <a:prstTxWarp prst="textNoShape">
              <a:avLst/>
            </a:prstTxWarp>
            <a:spAutoFit/>
          </a:bodyPr>
          <a:lstStyle/>
          <a:p>
            <a:pPr algn="ctr" eaLnBrk="0" hangingPunct="0"/>
            <a:r>
              <a:rPr lang="en-US" sz="2000" b="1" dirty="0" smtClean="0">
                <a:solidFill>
                  <a:srgbClr val="414141"/>
                </a:solidFill>
                <a:latin typeface="Verdana"/>
                <a:cs typeface="Verdana"/>
              </a:rPr>
              <a:t>IXP</a:t>
            </a:r>
            <a:endParaRPr lang="en-US" sz="2000" b="1" dirty="0">
              <a:solidFill>
                <a:srgbClr val="414141"/>
              </a:solidFill>
              <a:latin typeface="Verdana"/>
              <a:cs typeface="Verdana"/>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ChangeArrowheads="1"/>
          </p:cNvSpPr>
          <p:nvPr/>
        </p:nvSpPr>
        <p:spPr bwMode="auto">
          <a:xfrm>
            <a:off x="685801" y="6248400"/>
            <a:ext cx="1905000"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5360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53604" name="Rectangle 4"/>
          <p:cNvSpPr>
            <a:spLocks noGrp="1" noChangeArrowheads="1"/>
          </p:cNvSpPr>
          <p:nvPr>
            <p:ph type="title"/>
          </p:nvPr>
        </p:nvSpPr>
        <p:spPr/>
        <p:txBody>
          <a:bodyPr/>
          <a:lstStyle/>
          <a:p>
            <a:r>
              <a:rPr lang="en-US" smtClean="0"/>
              <a:t>IP Forwarding</a:t>
            </a:r>
            <a:endParaRPr lang="en-US" dirty="0"/>
          </a:p>
        </p:txBody>
      </p:sp>
      <p:sp>
        <p:nvSpPr>
          <p:cNvPr id="67" name="Content Placeholder 66"/>
          <p:cNvSpPr>
            <a:spLocks noGrp="1"/>
          </p:cNvSpPr>
          <p:nvPr>
            <p:ph idx="1"/>
          </p:nvPr>
        </p:nvSpPr>
        <p:spPr>
          <a:xfrm>
            <a:off x="533401" y="5047065"/>
            <a:ext cx="7772400" cy="1738719"/>
          </a:xfrm>
        </p:spPr>
        <p:txBody>
          <a:bodyPr/>
          <a:lstStyle/>
          <a:p>
            <a:pPr eaLnBrk="1" hangingPunct="1"/>
            <a:r>
              <a:rPr lang="en-GB" sz="2400" dirty="0" smtClean="0"/>
              <a:t>Forwarding decisions:</a:t>
            </a:r>
          </a:p>
          <a:p>
            <a:pPr lvl="1" eaLnBrk="1" hangingPunct="1"/>
            <a:r>
              <a:rPr lang="en-GB" sz="2000" b="1" u="sng" dirty="0" smtClean="0"/>
              <a:t>Destination address</a:t>
            </a:r>
          </a:p>
          <a:p>
            <a:pPr lvl="1" eaLnBrk="1" hangingPunct="1"/>
            <a:r>
              <a:rPr lang="en-GB" sz="2000" dirty="0" smtClean="0"/>
              <a:t>class of service (fair queuing, precedence, others)</a:t>
            </a:r>
          </a:p>
          <a:p>
            <a:pPr lvl="1" eaLnBrk="1" hangingPunct="1"/>
            <a:r>
              <a:rPr lang="en-GB" sz="2000" dirty="0" smtClean="0"/>
              <a:t>local requirements (packet filtering)</a:t>
            </a:r>
          </a:p>
          <a:p>
            <a:endParaRPr lang="en-GB" sz="2400" dirty="0"/>
          </a:p>
        </p:txBody>
      </p:sp>
      <p:sp>
        <p:nvSpPr>
          <p:cNvPr id="153606" name="Line 6"/>
          <p:cNvSpPr>
            <a:spLocks noChangeShapeType="1"/>
          </p:cNvSpPr>
          <p:nvPr/>
        </p:nvSpPr>
        <p:spPr bwMode="auto">
          <a:xfrm>
            <a:off x="5310188" y="2374900"/>
            <a:ext cx="0" cy="36830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07" name="Line 7"/>
          <p:cNvSpPr>
            <a:spLocks noChangeShapeType="1"/>
          </p:cNvSpPr>
          <p:nvPr/>
        </p:nvSpPr>
        <p:spPr bwMode="auto">
          <a:xfrm>
            <a:off x="4291014" y="2325688"/>
            <a:ext cx="858837" cy="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08" name="Line 8"/>
          <p:cNvSpPr>
            <a:spLocks noChangeShapeType="1"/>
          </p:cNvSpPr>
          <p:nvPr/>
        </p:nvSpPr>
        <p:spPr bwMode="auto">
          <a:xfrm flipV="1">
            <a:off x="3498850" y="3806826"/>
            <a:ext cx="0" cy="625475"/>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09" name="Line 9"/>
          <p:cNvSpPr>
            <a:spLocks noChangeShapeType="1"/>
          </p:cNvSpPr>
          <p:nvPr/>
        </p:nvSpPr>
        <p:spPr bwMode="auto">
          <a:xfrm>
            <a:off x="3681414" y="4525963"/>
            <a:ext cx="1087437" cy="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0" name="Line 10"/>
          <p:cNvSpPr>
            <a:spLocks noChangeShapeType="1"/>
          </p:cNvSpPr>
          <p:nvPr/>
        </p:nvSpPr>
        <p:spPr bwMode="auto">
          <a:xfrm>
            <a:off x="4195764" y="3709988"/>
            <a:ext cx="1563687" cy="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1" name="Line 11"/>
          <p:cNvSpPr>
            <a:spLocks noChangeShapeType="1"/>
          </p:cNvSpPr>
          <p:nvPr/>
        </p:nvSpPr>
        <p:spPr bwMode="auto">
          <a:xfrm>
            <a:off x="1243013" y="2295525"/>
            <a:ext cx="1106487" cy="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2" name="Line 12"/>
          <p:cNvSpPr>
            <a:spLocks noChangeShapeType="1"/>
          </p:cNvSpPr>
          <p:nvPr/>
        </p:nvSpPr>
        <p:spPr bwMode="auto">
          <a:xfrm flipH="1">
            <a:off x="3173414" y="2562227"/>
            <a:ext cx="84137" cy="1063625"/>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3" name="Line 13"/>
          <p:cNvSpPr>
            <a:spLocks noChangeShapeType="1"/>
          </p:cNvSpPr>
          <p:nvPr/>
        </p:nvSpPr>
        <p:spPr bwMode="auto">
          <a:xfrm>
            <a:off x="3433764" y="2914650"/>
            <a:ext cx="2249487" cy="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4" name="Line 14"/>
          <p:cNvSpPr>
            <a:spLocks noChangeShapeType="1"/>
          </p:cNvSpPr>
          <p:nvPr/>
        </p:nvSpPr>
        <p:spPr bwMode="auto">
          <a:xfrm flipH="1">
            <a:off x="5668964" y="3108325"/>
            <a:ext cx="65087" cy="113665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5" name="Line 15"/>
          <p:cNvSpPr>
            <a:spLocks noChangeShapeType="1"/>
          </p:cNvSpPr>
          <p:nvPr/>
        </p:nvSpPr>
        <p:spPr bwMode="auto">
          <a:xfrm>
            <a:off x="6824664" y="4505325"/>
            <a:ext cx="992187" cy="0"/>
          </a:xfrm>
          <a:prstGeom prst="line">
            <a:avLst/>
          </a:prstGeom>
          <a:noFill/>
          <a:ln w="50799">
            <a:solidFill>
              <a:srgbClr val="000000"/>
            </a:solidFill>
            <a:round/>
            <a:headEnd type="none" w="sm" len="sm"/>
            <a:tailEnd type="none" w="sm" len="sm"/>
          </a:ln>
          <a:effectLst/>
        </p:spPr>
        <p:txBody>
          <a:bodyPr wrap="none" anchor="ctr">
            <a:prstTxWarp prst="textNoShape">
              <a:avLst/>
            </a:prstTxWarp>
          </a:bodyPr>
          <a:lstStyle/>
          <a:p>
            <a:endParaRPr lang="en-GB"/>
          </a:p>
        </p:txBody>
      </p:sp>
      <p:sp>
        <p:nvSpPr>
          <p:cNvPr id="153616" name="Freeform 16"/>
          <p:cNvSpPr>
            <a:spLocks/>
          </p:cNvSpPr>
          <p:nvPr/>
        </p:nvSpPr>
        <p:spPr bwMode="auto">
          <a:xfrm>
            <a:off x="1974850" y="1957390"/>
            <a:ext cx="2344738" cy="681037"/>
          </a:xfrm>
          <a:custGeom>
            <a:avLst/>
            <a:gdLst/>
            <a:ahLst/>
            <a:cxnLst>
              <a:cxn ang="0">
                <a:pos x="247" y="89"/>
              </a:cxn>
              <a:cxn ang="0">
                <a:pos x="295" y="68"/>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1"/>
              </a:cxn>
              <a:cxn ang="0">
                <a:pos x="1228" y="68"/>
              </a:cxn>
              <a:cxn ang="0">
                <a:pos x="1291" y="94"/>
              </a:cxn>
              <a:cxn ang="0">
                <a:pos x="1299" y="123"/>
              </a:cxn>
              <a:cxn ang="0">
                <a:pos x="1355" y="124"/>
              </a:cxn>
              <a:cxn ang="0">
                <a:pos x="1410" y="137"/>
              </a:cxn>
              <a:cxn ang="0">
                <a:pos x="1441" y="150"/>
              </a:cxn>
              <a:cxn ang="0">
                <a:pos x="1466" y="171"/>
              </a:cxn>
              <a:cxn ang="0">
                <a:pos x="1463" y="188"/>
              </a:cxn>
              <a:cxn ang="0">
                <a:pos x="1466" y="212"/>
              </a:cxn>
              <a:cxn ang="0">
                <a:pos x="1475" y="235"/>
              </a:cxn>
              <a:cxn ang="0">
                <a:pos x="1461" y="258"/>
              </a:cxn>
              <a:cxn ang="0">
                <a:pos x="1467" y="283"/>
              </a:cxn>
              <a:cxn ang="0">
                <a:pos x="1476" y="306"/>
              </a:cxn>
              <a:cxn ang="0">
                <a:pos x="1458" y="333"/>
              </a:cxn>
              <a:cxn ang="0">
                <a:pos x="1415" y="354"/>
              </a:cxn>
              <a:cxn ang="0">
                <a:pos x="1324" y="367"/>
              </a:cxn>
              <a:cxn ang="0">
                <a:pos x="1254" y="359"/>
              </a:cxn>
              <a:cxn ang="0">
                <a:pos x="1215" y="377"/>
              </a:cxn>
              <a:cxn ang="0">
                <a:pos x="1164" y="389"/>
              </a:cxn>
              <a:cxn ang="0">
                <a:pos x="1091" y="398"/>
              </a:cxn>
              <a:cxn ang="0">
                <a:pos x="1006" y="392"/>
              </a:cxn>
              <a:cxn ang="0">
                <a:pos x="948" y="398"/>
              </a:cxn>
              <a:cxn ang="0">
                <a:pos x="901" y="413"/>
              </a:cxn>
              <a:cxn ang="0">
                <a:pos x="835" y="421"/>
              </a:cxn>
              <a:cxn ang="0">
                <a:pos x="772" y="419"/>
              </a:cxn>
              <a:cxn ang="0">
                <a:pos x="712" y="405"/>
              </a:cxn>
              <a:cxn ang="0">
                <a:pos x="670" y="419"/>
              </a:cxn>
              <a:cxn ang="0">
                <a:pos x="606" y="428"/>
              </a:cxn>
              <a:cxn ang="0">
                <a:pos x="526" y="422"/>
              </a:cxn>
              <a:cxn ang="0">
                <a:pos x="466" y="404"/>
              </a:cxn>
              <a:cxn ang="0">
                <a:pos x="418" y="396"/>
              </a:cxn>
              <a:cxn ang="0">
                <a:pos x="340" y="398"/>
              </a:cxn>
              <a:cxn ang="0">
                <a:pos x="276" y="386"/>
              </a:cxn>
              <a:cxn ang="0">
                <a:pos x="234" y="366"/>
              </a:cxn>
              <a:cxn ang="0">
                <a:pos x="209" y="357"/>
              </a:cxn>
              <a:cxn ang="0">
                <a:pos x="137" y="354"/>
              </a:cxn>
              <a:cxn ang="0">
                <a:pos x="73" y="335"/>
              </a:cxn>
              <a:cxn ang="0">
                <a:pos x="38" y="306"/>
              </a:cxn>
              <a:cxn ang="0">
                <a:pos x="35" y="271"/>
              </a:cxn>
              <a:cxn ang="0">
                <a:pos x="20" y="239"/>
              </a:cxn>
              <a:cxn ang="0">
                <a:pos x="0" y="208"/>
              </a:cxn>
              <a:cxn ang="0">
                <a:pos x="9" y="174"/>
              </a:cxn>
              <a:cxn ang="0">
                <a:pos x="55" y="146"/>
              </a:cxn>
              <a:cxn ang="0">
                <a:pos x="123" y="124"/>
              </a:cxn>
              <a:cxn ang="0">
                <a:pos x="213" y="114"/>
              </a:cxn>
              <a:cxn ang="0">
                <a:pos x="235" y="101"/>
              </a:cxn>
            </a:cxnLst>
            <a:rect l="0" t="0" r="r" b="b"/>
            <a:pathLst>
              <a:path w="1477" h="429">
                <a:moveTo>
                  <a:pt x="235" y="101"/>
                </a:moveTo>
                <a:lnTo>
                  <a:pt x="247" y="89"/>
                </a:lnTo>
                <a:lnTo>
                  <a:pt x="266" y="77"/>
                </a:lnTo>
                <a:lnTo>
                  <a:pt x="295" y="68"/>
                </a:lnTo>
                <a:lnTo>
                  <a:pt x="331" y="60"/>
                </a:lnTo>
                <a:lnTo>
                  <a:pt x="362" y="56"/>
                </a:lnTo>
                <a:lnTo>
                  <a:pt x="400" y="51"/>
                </a:lnTo>
                <a:lnTo>
                  <a:pt x="457" y="49"/>
                </a:lnTo>
                <a:lnTo>
                  <a:pt x="512" y="51"/>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1"/>
                </a:lnTo>
                <a:lnTo>
                  <a:pt x="1185" y="63"/>
                </a:lnTo>
                <a:lnTo>
                  <a:pt x="1228" y="68"/>
                </a:lnTo>
                <a:lnTo>
                  <a:pt x="1264" y="79"/>
                </a:lnTo>
                <a:lnTo>
                  <a:pt x="1291" y="94"/>
                </a:lnTo>
                <a:lnTo>
                  <a:pt x="1301" y="111"/>
                </a:lnTo>
                <a:lnTo>
                  <a:pt x="1299" y="123"/>
                </a:lnTo>
                <a:lnTo>
                  <a:pt x="1324" y="121"/>
                </a:lnTo>
                <a:lnTo>
                  <a:pt x="1355" y="124"/>
                </a:lnTo>
                <a:lnTo>
                  <a:pt x="1385" y="130"/>
                </a:lnTo>
                <a:lnTo>
                  <a:pt x="1410" y="137"/>
                </a:lnTo>
                <a:lnTo>
                  <a:pt x="1426" y="143"/>
                </a:lnTo>
                <a:lnTo>
                  <a:pt x="1441" y="150"/>
                </a:lnTo>
                <a:lnTo>
                  <a:pt x="1457" y="159"/>
                </a:lnTo>
                <a:lnTo>
                  <a:pt x="1466" y="171"/>
                </a:lnTo>
                <a:lnTo>
                  <a:pt x="1467" y="179"/>
                </a:lnTo>
                <a:lnTo>
                  <a:pt x="1463" y="188"/>
                </a:lnTo>
                <a:lnTo>
                  <a:pt x="1453" y="201"/>
                </a:lnTo>
                <a:lnTo>
                  <a:pt x="1466" y="212"/>
                </a:lnTo>
                <a:lnTo>
                  <a:pt x="1472" y="223"/>
                </a:lnTo>
                <a:lnTo>
                  <a:pt x="1475" y="235"/>
                </a:lnTo>
                <a:lnTo>
                  <a:pt x="1467" y="249"/>
                </a:lnTo>
                <a:lnTo>
                  <a:pt x="1461" y="258"/>
                </a:lnTo>
                <a:lnTo>
                  <a:pt x="1445" y="268"/>
                </a:lnTo>
                <a:lnTo>
                  <a:pt x="1467" y="283"/>
                </a:lnTo>
                <a:lnTo>
                  <a:pt x="1475" y="292"/>
                </a:lnTo>
                <a:lnTo>
                  <a:pt x="1476" y="306"/>
                </a:lnTo>
                <a:lnTo>
                  <a:pt x="1472" y="318"/>
                </a:lnTo>
                <a:lnTo>
                  <a:pt x="1458" y="333"/>
                </a:lnTo>
                <a:lnTo>
                  <a:pt x="1441" y="344"/>
                </a:lnTo>
                <a:lnTo>
                  <a:pt x="1415" y="354"/>
                </a:lnTo>
                <a:lnTo>
                  <a:pt x="1371" y="364"/>
                </a:lnTo>
                <a:lnTo>
                  <a:pt x="1324" y="367"/>
                </a:lnTo>
                <a:lnTo>
                  <a:pt x="1282" y="364"/>
                </a:lnTo>
                <a:lnTo>
                  <a:pt x="1254" y="359"/>
                </a:lnTo>
                <a:lnTo>
                  <a:pt x="1235" y="369"/>
                </a:lnTo>
                <a:lnTo>
                  <a:pt x="1215" y="377"/>
                </a:lnTo>
                <a:lnTo>
                  <a:pt x="1197" y="383"/>
                </a:lnTo>
                <a:lnTo>
                  <a:pt x="1164" y="389"/>
                </a:lnTo>
                <a:lnTo>
                  <a:pt x="1134" y="394"/>
                </a:lnTo>
                <a:lnTo>
                  <a:pt x="1091" y="398"/>
                </a:lnTo>
                <a:lnTo>
                  <a:pt x="1048" y="397"/>
                </a:lnTo>
                <a:lnTo>
                  <a:pt x="1006" y="392"/>
                </a:lnTo>
                <a:lnTo>
                  <a:pt x="969" y="384"/>
                </a:lnTo>
                <a:lnTo>
                  <a:pt x="948" y="398"/>
                </a:lnTo>
                <a:lnTo>
                  <a:pt x="927" y="406"/>
                </a:lnTo>
                <a:lnTo>
                  <a:pt x="901" y="413"/>
                </a:lnTo>
                <a:lnTo>
                  <a:pt x="870" y="419"/>
                </a:lnTo>
                <a:lnTo>
                  <a:pt x="835" y="421"/>
                </a:lnTo>
                <a:lnTo>
                  <a:pt x="803" y="421"/>
                </a:lnTo>
                <a:lnTo>
                  <a:pt x="772" y="419"/>
                </a:lnTo>
                <a:lnTo>
                  <a:pt x="734" y="412"/>
                </a:lnTo>
                <a:lnTo>
                  <a:pt x="712" y="405"/>
                </a:lnTo>
                <a:lnTo>
                  <a:pt x="692" y="413"/>
                </a:lnTo>
                <a:lnTo>
                  <a:pt x="670" y="419"/>
                </a:lnTo>
                <a:lnTo>
                  <a:pt x="644" y="424"/>
                </a:lnTo>
                <a:lnTo>
                  <a:pt x="606" y="428"/>
                </a:lnTo>
                <a:lnTo>
                  <a:pt x="566" y="426"/>
                </a:lnTo>
                <a:lnTo>
                  <a:pt x="526" y="422"/>
                </a:lnTo>
                <a:lnTo>
                  <a:pt x="495" y="415"/>
                </a:lnTo>
                <a:lnTo>
                  <a:pt x="466" y="404"/>
                </a:lnTo>
                <a:lnTo>
                  <a:pt x="448" y="392"/>
                </a:lnTo>
                <a:lnTo>
                  <a:pt x="418" y="396"/>
                </a:lnTo>
                <a:lnTo>
                  <a:pt x="383" y="399"/>
                </a:lnTo>
                <a:lnTo>
                  <a:pt x="340" y="398"/>
                </a:lnTo>
                <a:lnTo>
                  <a:pt x="304" y="392"/>
                </a:lnTo>
                <a:lnTo>
                  <a:pt x="276" y="386"/>
                </a:lnTo>
                <a:lnTo>
                  <a:pt x="253" y="377"/>
                </a:lnTo>
                <a:lnTo>
                  <a:pt x="234" y="366"/>
                </a:lnTo>
                <a:lnTo>
                  <a:pt x="229" y="354"/>
                </a:lnTo>
                <a:lnTo>
                  <a:pt x="209" y="357"/>
                </a:lnTo>
                <a:lnTo>
                  <a:pt x="175" y="357"/>
                </a:lnTo>
                <a:lnTo>
                  <a:pt x="137" y="354"/>
                </a:lnTo>
                <a:lnTo>
                  <a:pt x="99" y="345"/>
                </a:lnTo>
                <a:lnTo>
                  <a:pt x="73" y="335"/>
                </a:lnTo>
                <a:lnTo>
                  <a:pt x="51" y="320"/>
                </a:lnTo>
                <a:lnTo>
                  <a:pt x="38" y="306"/>
                </a:lnTo>
                <a:lnTo>
                  <a:pt x="34" y="285"/>
                </a:lnTo>
                <a:lnTo>
                  <a:pt x="35" y="271"/>
                </a:lnTo>
                <a:lnTo>
                  <a:pt x="47" y="251"/>
                </a:lnTo>
                <a:lnTo>
                  <a:pt x="20" y="239"/>
                </a:lnTo>
                <a:lnTo>
                  <a:pt x="7" y="224"/>
                </a:lnTo>
                <a:lnTo>
                  <a:pt x="0" y="208"/>
                </a:lnTo>
                <a:lnTo>
                  <a:pt x="0" y="191"/>
                </a:lnTo>
                <a:lnTo>
                  <a:pt x="9" y="174"/>
                </a:lnTo>
                <a:lnTo>
                  <a:pt x="26" y="160"/>
                </a:lnTo>
                <a:lnTo>
                  <a:pt x="55" y="146"/>
                </a:lnTo>
                <a:lnTo>
                  <a:pt x="86" y="135"/>
                </a:lnTo>
                <a:lnTo>
                  <a:pt x="123" y="124"/>
                </a:lnTo>
                <a:lnTo>
                  <a:pt x="169" y="118"/>
                </a:lnTo>
                <a:lnTo>
                  <a:pt x="213" y="114"/>
                </a:lnTo>
                <a:lnTo>
                  <a:pt x="234" y="111"/>
                </a:lnTo>
                <a:lnTo>
                  <a:pt x="235" y="101"/>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endParaRPr lang="en-GB"/>
          </a:p>
        </p:txBody>
      </p:sp>
      <p:sp>
        <p:nvSpPr>
          <p:cNvPr id="153617" name="Freeform 17"/>
          <p:cNvSpPr>
            <a:spLocks/>
          </p:cNvSpPr>
          <p:nvPr/>
        </p:nvSpPr>
        <p:spPr bwMode="auto">
          <a:xfrm>
            <a:off x="4527551" y="2547938"/>
            <a:ext cx="2344738" cy="679450"/>
          </a:xfrm>
          <a:custGeom>
            <a:avLst/>
            <a:gdLst/>
            <a:ahLst/>
            <a:cxnLst>
              <a:cxn ang="0">
                <a:pos x="247" y="89"/>
              </a:cxn>
              <a:cxn ang="0">
                <a:pos x="295" y="68"/>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1"/>
              </a:cxn>
              <a:cxn ang="0">
                <a:pos x="1228" y="68"/>
              </a:cxn>
              <a:cxn ang="0">
                <a:pos x="1291" y="94"/>
              </a:cxn>
              <a:cxn ang="0">
                <a:pos x="1299" y="123"/>
              </a:cxn>
              <a:cxn ang="0">
                <a:pos x="1355" y="124"/>
              </a:cxn>
              <a:cxn ang="0">
                <a:pos x="1410" y="136"/>
              </a:cxn>
              <a:cxn ang="0">
                <a:pos x="1441" y="149"/>
              </a:cxn>
              <a:cxn ang="0">
                <a:pos x="1466" y="170"/>
              </a:cxn>
              <a:cxn ang="0">
                <a:pos x="1463" y="188"/>
              </a:cxn>
              <a:cxn ang="0">
                <a:pos x="1466" y="211"/>
              </a:cxn>
              <a:cxn ang="0">
                <a:pos x="1475" y="234"/>
              </a:cxn>
              <a:cxn ang="0">
                <a:pos x="1461" y="257"/>
              </a:cxn>
              <a:cxn ang="0">
                <a:pos x="1467" y="282"/>
              </a:cxn>
              <a:cxn ang="0">
                <a:pos x="1476" y="305"/>
              </a:cxn>
              <a:cxn ang="0">
                <a:pos x="1458" y="332"/>
              </a:cxn>
              <a:cxn ang="0">
                <a:pos x="1415" y="353"/>
              </a:cxn>
              <a:cxn ang="0">
                <a:pos x="1324" y="366"/>
              </a:cxn>
              <a:cxn ang="0">
                <a:pos x="1254" y="358"/>
              </a:cxn>
              <a:cxn ang="0">
                <a:pos x="1215" y="376"/>
              </a:cxn>
              <a:cxn ang="0">
                <a:pos x="1164" y="389"/>
              </a:cxn>
              <a:cxn ang="0">
                <a:pos x="1091" y="397"/>
              </a:cxn>
              <a:cxn ang="0">
                <a:pos x="1006" y="392"/>
              </a:cxn>
              <a:cxn ang="0">
                <a:pos x="948" y="397"/>
              </a:cxn>
              <a:cxn ang="0">
                <a:pos x="901" y="412"/>
              </a:cxn>
              <a:cxn ang="0">
                <a:pos x="835" y="420"/>
              </a:cxn>
              <a:cxn ang="0">
                <a:pos x="772" y="418"/>
              </a:cxn>
              <a:cxn ang="0">
                <a:pos x="712" y="404"/>
              </a:cxn>
              <a:cxn ang="0">
                <a:pos x="670" y="418"/>
              </a:cxn>
              <a:cxn ang="0">
                <a:pos x="606" y="427"/>
              </a:cxn>
              <a:cxn ang="0">
                <a:pos x="526" y="421"/>
              </a:cxn>
              <a:cxn ang="0">
                <a:pos x="466" y="403"/>
              </a:cxn>
              <a:cxn ang="0">
                <a:pos x="418" y="395"/>
              </a:cxn>
              <a:cxn ang="0">
                <a:pos x="340" y="397"/>
              </a:cxn>
              <a:cxn ang="0">
                <a:pos x="276" y="385"/>
              </a:cxn>
              <a:cxn ang="0">
                <a:pos x="234" y="365"/>
              </a:cxn>
              <a:cxn ang="0">
                <a:pos x="209" y="356"/>
              </a:cxn>
              <a:cxn ang="0">
                <a:pos x="137" y="353"/>
              </a:cxn>
              <a:cxn ang="0">
                <a:pos x="73" y="334"/>
              </a:cxn>
              <a:cxn ang="0">
                <a:pos x="38" y="305"/>
              </a:cxn>
              <a:cxn ang="0">
                <a:pos x="35" y="271"/>
              </a:cxn>
              <a:cxn ang="0">
                <a:pos x="20" y="239"/>
              </a:cxn>
              <a:cxn ang="0">
                <a:pos x="0" y="208"/>
              </a:cxn>
              <a:cxn ang="0">
                <a:pos x="9" y="173"/>
              </a:cxn>
              <a:cxn ang="0">
                <a:pos x="55" y="145"/>
              </a:cxn>
              <a:cxn ang="0">
                <a:pos x="123" y="124"/>
              </a:cxn>
              <a:cxn ang="0">
                <a:pos x="213" y="113"/>
              </a:cxn>
              <a:cxn ang="0">
                <a:pos x="235" y="101"/>
              </a:cxn>
            </a:cxnLst>
            <a:rect l="0" t="0" r="r" b="b"/>
            <a:pathLst>
              <a:path w="1477" h="428">
                <a:moveTo>
                  <a:pt x="235" y="101"/>
                </a:moveTo>
                <a:lnTo>
                  <a:pt x="247" y="89"/>
                </a:lnTo>
                <a:lnTo>
                  <a:pt x="266" y="77"/>
                </a:lnTo>
                <a:lnTo>
                  <a:pt x="295" y="68"/>
                </a:lnTo>
                <a:lnTo>
                  <a:pt x="331" y="60"/>
                </a:lnTo>
                <a:lnTo>
                  <a:pt x="362" y="56"/>
                </a:lnTo>
                <a:lnTo>
                  <a:pt x="400" y="51"/>
                </a:lnTo>
                <a:lnTo>
                  <a:pt x="457" y="49"/>
                </a:lnTo>
                <a:lnTo>
                  <a:pt x="512" y="51"/>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1"/>
                </a:lnTo>
                <a:lnTo>
                  <a:pt x="1185" y="63"/>
                </a:lnTo>
                <a:lnTo>
                  <a:pt x="1228" y="68"/>
                </a:lnTo>
                <a:lnTo>
                  <a:pt x="1264" y="79"/>
                </a:lnTo>
                <a:lnTo>
                  <a:pt x="1291" y="94"/>
                </a:lnTo>
                <a:lnTo>
                  <a:pt x="1301" y="110"/>
                </a:lnTo>
                <a:lnTo>
                  <a:pt x="1299" y="123"/>
                </a:lnTo>
                <a:lnTo>
                  <a:pt x="1324" y="121"/>
                </a:lnTo>
                <a:lnTo>
                  <a:pt x="1355" y="124"/>
                </a:lnTo>
                <a:lnTo>
                  <a:pt x="1385" y="130"/>
                </a:lnTo>
                <a:lnTo>
                  <a:pt x="1410" y="136"/>
                </a:lnTo>
                <a:lnTo>
                  <a:pt x="1426" y="142"/>
                </a:lnTo>
                <a:lnTo>
                  <a:pt x="1441" y="149"/>
                </a:lnTo>
                <a:lnTo>
                  <a:pt x="1457" y="159"/>
                </a:lnTo>
                <a:lnTo>
                  <a:pt x="1466" y="170"/>
                </a:lnTo>
                <a:lnTo>
                  <a:pt x="1467" y="179"/>
                </a:lnTo>
                <a:lnTo>
                  <a:pt x="1463" y="188"/>
                </a:lnTo>
                <a:lnTo>
                  <a:pt x="1453" y="200"/>
                </a:lnTo>
                <a:lnTo>
                  <a:pt x="1466" y="211"/>
                </a:lnTo>
                <a:lnTo>
                  <a:pt x="1472" y="222"/>
                </a:lnTo>
                <a:lnTo>
                  <a:pt x="1475" y="234"/>
                </a:lnTo>
                <a:lnTo>
                  <a:pt x="1467" y="249"/>
                </a:lnTo>
                <a:lnTo>
                  <a:pt x="1461" y="257"/>
                </a:lnTo>
                <a:lnTo>
                  <a:pt x="1445" y="268"/>
                </a:lnTo>
                <a:lnTo>
                  <a:pt x="1467" y="282"/>
                </a:lnTo>
                <a:lnTo>
                  <a:pt x="1475" y="291"/>
                </a:lnTo>
                <a:lnTo>
                  <a:pt x="1476" y="305"/>
                </a:lnTo>
                <a:lnTo>
                  <a:pt x="1472" y="317"/>
                </a:lnTo>
                <a:lnTo>
                  <a:pt x="1458" y="332"/>
                </a:lnTo>
                <a:lnTo>
                  <a:pt x="1441" y="343"/>
                </a:lnTo>
                <a:lnTo>
                  <a:pt x="1415" y="353"/>
                </a:lnTo>
                <a:lnTo>
                  <a:pt x="1371" y="363"/>
                </a:lnTo>
                <a:lnTo>
                  <a:pt x="1324" y="366"/>
                </a:lnTo>
                <a:lnTo>
                  <a:pt x="1282" y="363"/>
                </a:lnTo>
                <a:lnTo>
                  <a:pt x="1254" y="358"/>
                </a:lnTo>
                <a:lnTo>
                  <a:pt x="1235" y="368"/>
                </a:lnTo>
                <a:lnTo>
                  <a:pt x="1215" y="376"/>
                </a:lnTo>
                <a:lnTo>
                  <a:pt x="1197" y="382"/>
                </a:lnTo>
                <a:lnTo>
                  <a:pt x="1164" y="389"/>
                </a:lnTo>
                <a:lnTo>
                  <a:pt x="1134" y="393"/>
                </a:lnTo>
                <a:lnTo>
                  <a:pt x="1091" y="397"/>
                </a:lnTo>
                <a:lnTo>
                  <a:pt x="1048" y="396"/>
                </a:lnTo>
                <a:lnTo>
                  <a:pt x="1006" y="392"/>
                </a:lnTo>
                <a:lnTo>
                  <a:pt x="969" y="383"/>
                </a:lnTo>
                <a:lnTo>
                  <a:pt x="948" y="397"/>
                </a:lnTo>
                <a:lnTo>
                  <a:pt x="927" y="405"/>
                </a:lnTo>
                <a:lnTo>
                  <a:pt x="901" y="412"/>
                </a:lnTo>
                <a:lnTo>
                  <a:pt x="870" y="418"/>
                </a:lnTo>
                <a:lnTo>
                  <a:pt x="835" y="420"/>
                </a:lnTo>
                <a:lnTo>
                  <a:pt x="803" y="420"/>
                </a:lnTo>
                <a:lnTo>
                  <a:pt x="772" y="418"/>
                </a:lnTo>
                <a:lnTo>
                  <a:pt x="734" y="411"/>
                </a:lnTo>
                <a:lnTo>
                  <a:pt x="712" y="404"/>
                </a:lnTo>
                <a:lnTo>
                  <a:pt x="692" y="412"/>
                </a:lnTo>
                <a:lnTo>
                  <a:pt x="670" y="418"/>
                </a:lnTo>
                <a:lnTo>
                  <a:pt x="644" y="423"/>
                </a:lnTo>
                <a:lnTo>
                  <a:pt x="606" y="427"/>
                </a:lnTo>
                <a:lnTo>
                  <a:pt x="566" y="425"/>
                </a:lnTo>
                <a:lnTo>
                  <a:pt x="526" y="421"/>
                </a:lnTo>
                <a:lnTo>
                  <a:pt x="495" y="414"/>
                </a:lnTo>
                <a:lnTo>
                  <a:pt x="466" y="403"/>
                </a:lnTo>
                <a:lnTo>
                  <a:pt x="448" y="392"/>
                </a:lnTo>
                <a:lnTo>
                  <a:pt x="418" y="395"/>
                </a:lnTo>
                <a:lnTo>
                  <a:pt x="383" y="398"/>
                </a:lnTo>
                <a:lnTo>
                  <a:pt x="340" y="397"/>
                </a:lnTo>
                <a:lnTo>
                  <a:pt x="304" y="392"/>
                </a:lnTo>
                <a:lnTo>
                  <a:pt x="276" y="385"/>
                </a:lnTo>
                <a:lnTo>
                  <a:pt x="253" y="376"/>
                </a:lnTo>
                <a:lnTo>
                  <a:pt x="234" y="365"/>
                </a:lnTo>
                <a:lnTo>
                  <a:pt x="229" y="353"/>
                </a:lnTo>
                <a:lnTo>
                  <a:pt x="209" y="356"/>
                </a:lnTo>
                <a:lnTo>
                  <a:pt x="175" y="356"/>
                </a:lnTo>
                <a:lnTo>
                  <a:pt x="137" y="353"/>
                </a:lnTo>
                <a:lnTo>
                  <a:pt x="99" y="344"/>
                </a:lnTo>
                <a:lnTo>
                  <a:pt x="73" y="334"/>
                </a:lnTo>
                <a:lnTo>
                  <a:pt x="51" y="319"/>
                </a:lnTo>
                <a:lnTo>
                  <a:pt x="38" y="305"/>
                </a:lnTo>
                <a:lnTo>
                  <a:pt x="34" y="284"/>
                </a:lnTo>
                <a:lnTo>
                  <a:pt x="35" y="271"/>
                </a:lnTo>
                <a:lnTo>
                  <a:pt x="47" y="250"/>
                </a:lnTo>
                <a:lnTo>
                  <a:pt x="20" y="239"/>
                </a:lnTo>
                <a:lnTo>
                  <a:pt x="7" y="224"/>
                </a:lnTo>
                <a:lnTo>
                  <a:pt x="0" y="208"/>
                </a:lnTo>
                <a:lnTo>
                  <a:pt x="0" y="191"/>
                </a:lnTo>
                <a:lnTo>
                  <a:pt x="9" y="173"/>
                </a:lnTo>
                <a:lnTo>
                  <a:pt x="26" y="160"/>
                </a:lnTo>
                <a:lnTo>
                  <a:pt x="55" y="145"/>
                </a:lnTo>
                <a:lnTo>
                  <a:pt x="86" y="135"/>
                </a:lnTo>
                <a:lnTo>
                  <a:pt x="123" y="124"/>
                </a:lnTo>
                <a:lnTo>
                  <a:pt x="169" y="117"/>
                </a:lnTo>
                <a:lnTo>
                  <a:pt x="213" y="113"/>
                </a:lnTo>
                <a:lnTo>
                  <a:pt x="234" y="111"/>
                </a:lnTo>
                <a:lnTo>
                  <a:pt x="235" y="101"/>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endParaRPr lang="en-GB"/>
          </a:p>
        </p:txBody>
      </p:sp>
      <p:sp>
        <p:nvSpPr>
          <p:cNvPr id="153618" name="Freeform 18"/>
          <p:cNvSpPr>
            <a:spLocks/>
          </p:cNvSpPr>
          <p:nvPr/>
        </p:nvSpPr>
        <p:spPr bwMode="auto">
          <a:xfrm>
            <a:off x="2108200" y="3343277"/>
            <a:ext cx="2344738" cy="677863"/>
          </a:xfrm>
          <a:custGeom>
            <a:avLst/>
            <a:gdLst/>
            <a:ahLst/>
            <a:cxnLst>
              <a:cxn ang="0">
                <a:pos x="247" y="89"/>
              </a:cxn>
              <a:cxn ang="0">
                <a:pos x="295" y="67"/>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0"/>
              </a:cxn>
              <a:cxn ang="0">
                <a:pos x="1228" y="67"/>
              </a:cxn>
              <a:cxn ang="0">
                <a:pos x="1291" y="94"/>
              </a:cxn>
              <a:cxn ang="0">
                <a:pos x="1299" y="122"/>
              </a:cxn>
              <a:cxn ang="0">
                <a:pos x="1355" y="124"/>
              </a:cxn>
              <a:cxn ang="0">
                <a:pos x="1410" y="136"/>
              </a:cxn>
              <a:cxn ang="0">
                <a:pos x="1441" y="149"/>
              </a:cxn>
              <a:cxn ang="0">
                <a:pos x="1466" y="170"/>
              </a:cxn>
              <a:cxn ang="0">
                <a:pos x="1463" y="188"/>
              </a:cxn>
              <a:cxn ang="0">
                <a:pos x="1466" y="211"/>
              </a:cxn>
              <a:cxn ang="0">
                <a:pos x="1475" y="234"/>
              </a:cxn>
              <a:cxn ang="0">
                <a:pos x="1461" y="257"/>
              </a:cxn>
              <a:cxn ang="0">
                <a:pos x="1467" y="281"/>
              </a:cxn>
              <a:cxn ang="0">
                <a:pos x="1476" y="304"/>
              </a:cxn>
              <a:cxn ang="0">
                <a:pos x="1458" y="331"/>
              </a:cxn>
              <a:cxn ang="0">
                <a:pos x="1415" y="352"/>
              </a:cxn>
              <a:cxn ang="0">
                <a:pos x="1324" y="365"/>
              </a:cxn>
              <a:cxn ang="0">
                <a:pos x="1254" y="357"/>
              </a:cxn>
              <a:cxn ang="0">
                <a:pos x="1215" y="375"/>
              </a:cxn>
              <a:cxn ang="0">
                <a:pos x="1164" y="388"/>
              </a:cxn>
              <a:cxn ang="0">
                <a:pos x="1091" y="396"/>
              </a:cxn>
              <a:cxn ang="0">
                <a:pos x="1006" y="391"/>
              </a:cxn>
              <a:cxn ang="0">
                <a:pos x="948" y="396"/>
              </a:cxn>
              <a:cxn ang="0">
                <a:pos x="901" y="411"/>
              </a:cxn>
              <a:cxn ang="0">
                <a:pos x="835" y="419"/>
              </a:cxn>
              <a:cxn ang="0">
                <a:pos x="772" y="417"/>
              </a:cxn>
              <a:cxn ang="0">
                <a:pos x="712" y="403"/>
              </a:cxn>
              <a:cxn ang="0">
                <a:pos x="670" y="417"/>
              </a:cxn>
              <a:cxn ang="0">
                <a:pos x="606" y="426"/>
              </a:cxn>
              <a:cxn ang="0">
                <a:pos x="526" y="420"/>
              </a:cxn>
              <a:cxn ang="0">
                <a:pos x="466" y="402"/>
              </a:cxn>
              <a:cxn ang="0">
                <a:pos x="418" y="394"/>
              </a:cxn>
              <a:cxn ang="0">
                <a:pos x="340" y="396"/>
              </a:cxn>
              <a:cxn ang="0">
                <a:pos x="276" y="384"/>
              </a:cxn>
              <a:cxn ang="0">
                <a:pos x="234" y="364"/>
              </a:cxn>
              <a:cxn ang="0">
                <a:pos x="209" y="355"/>
              </a:cxn>
              <a:cxn ang="0">
                <a:pos x="137" y="352"/>
              </a:cxn>
              <a:cxn ang="0">
                <a:pos x="73" y="333"/>
              </a:cxn>
              <a:cxn ang="0">
                <a:pos x="38" y="304"/>
              </a:cxn>
              <a:cxn ang="0">
                <a:pos x="35" y="270"/>
              </a:cxn>
              <a:cxn ang="0">
                <a:pos x="20" y="239"/>
              </a:cxn>
              <a:cxn ang="0">
                <a:pos x="0" y="208"/>
              </a:cxn>
              <a:cxn ang="0">
                <a:pos x="9" y="173"/>
              </a:cxn>
              <a:cxn ang="0">
                <a:pos x="55" y="145"/>
              </a:cxn>
              <a:cxn ang="0">
                <a:pos x="123" y="124"/>
              </a:cxn>
              <a:cxn ang="0">
                <a:pos x="213" y="113"/>
              </a:cxn>
              <a:cxn ang="0">
                <a:pos x="235" y="100"/>
              </a:cxn>
            </a:cxnLst>
            <a:rect l="0" t="0" r="r" b="b"/>
            <a:pathLst>
              <a:path w="1477" h="427">
                <a:moveTo>
                  <a:pt x="235" y="100"/>
                </a:moveTo>
                <a:lnTo>
                  <a:pt x="247" y="89"/>
                </a:lnTo>
                <a:lnTo>
                  <a:pt x="266" y="77"/>
                </a:lnTo>
                <a:lnTo>
                  <a:pt x="295" y="67"/>
                </a:lnTo>
                <a:lnTo>
                  <a:pt x="331" y="59"/>
                </a:lnTo>
                <a:lnTo>
                  <a:pt x="362" y="56"/>
                </a:lnTo>
                <a:lnTo>
                  <a:pt x="400" y="50"/>
                </a:lnTo>
                <a:lnTo>
                  <a:pt x="457" y="49"/>
                </a:lnTo>
                <a:lnTo>
                  <a:pt x="512" y="50"/>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6"/>
                </a:lnTo>
                <a:lnTo>
                  <a:pt x="1134" y="60"/>
                </a:lnTo>
                <a:lnTo>
                  <a:pt x="1185" y="63"/>
                </a:lnTo>
                <a:lnTo>
                  <a:pt x="1228" y="67"/>
                </a:lnTo>
                <a:lnTo>
                  <a:pt x="1264" y="79"/>
                </a:lnTo>
                <a:lnTo>
                  <a:pt x="1291" y="94"/>
                </a:lnTo>
                <a:lnTo>
                  <a:pt x="1301" y="110"/>
                </a:lnTo>
                <a:lnTo>
                  <a:pt x="1299" y="122"/>
                </a:lnTo>
                <a:lnTo>
                  <a:pt x="1324" y="121"/>
                </a:lnTo>
                <a:lnTo>
                  <a:pt x="1355" y="124"/>
                </a:lnTo>
                <a:lnTo>
                  <a:pt x="1385" y="129"/>
                </a:lnTo>
                <a:lnTo>
                  <a:pt x="1410" y="136"/>
                </a:lnTo>
                <a:lnTo>
                  <a:pt x="1426" y="142"/>
                </a:lnTo>
                <a:lnTo>
                  <a:pt x="1441" y="149"/>
                </a:lnTo>
                <a:lnTo>
                  <a:pt x="1457" y="158"/>
                </a:lnTo>
                <a:lnTo>
                  <a:pt x="1466" y="170"/>
                </a:lnTo>
                <a:lnTo>
                  <a:pt x="1467" y="179"/>
                </a:lnTo>
                <a:lnTo>
                  <a:pt x="1463" y="188"/>
                </a:lnTo>
                <a:lnTo>
                  <a:pt x="1453" y="199"/>
                </a:lnTo>
                <a:lnTo>
                  <a:pt x="1466" y="211"/>
                </a:lnTo>
                <a:lnTo>
                  <a:pt x="1472" y="222"/>
                </a:lnTo>
                <a:lnTo>
                  <a:pt x="1475" y="234"/>
                </a:lnTo>
                <a:lnTo>
                  <a:pt x="1467" y="249"/>
                </a:lnTo>
                <a:lnTo>
                  <a:pt x="1461" y="257"/>
                </a:lnTo>
                <a:lnTo>
                  <a:pt x="1445" y="268"/>
                </a:lnTo>
                <a:lnTo>
                  <a:pt x="1467" y="281"/>
                </a:lnTo>
                <a:lnTo>
                  <a:pt x="1475" y="291"/>
                </a:lnTo>
                <a:lnTo>
                  <a:pt x="1476" y="304"/>
                </a:lnTo>
                <a:lnTo>
                  <a:pt x="1472" y="317"/>
                </a:lnTo>
                <a:lnTo>
                  <a:pt x="1458" y="331"/>
                </a:lnTo>
                <a:lnTo>
                  <a:pt x="1441" y="342"/>
                </a:lnTo>
                <a:lnTo>
                  <a:pt x="1415" y="352"/>
                </a:lnTo>
                <a:lnTo>
                  <a:pt x="1371" y="362"/>
                </a:lnTo>
                <a:lnTo>
                  <a:pt x="1324" y="365"/>
                </a:lnTo>
                <a:lnTo>
                  <a:pt x="1282" y="362"/>
                </a:lnTo>
                <a:lnTo>
                  <a:pt x="1254" y="357"/>
                </a:lnTo>
                <a:lnTo>
                  <a:pt x="1235" y="367"/>
                </a:lnTo>
                <a:lnTo>
                  <a:pt x="1215" y="375"/>
                </a:lnTo>
                <a:lnTo>
                  <a:pt x="1197" y="381"/>
                </a:lnTo>
                <a:lnTo>
                  <a:pt x="1164" y="388"/>
                </a:lnTo>
                <a:lnTo>
                  <a:pt x="1134" y="392"/>
                </a:lnTo>
                <a:lnTo>
                  <a:pt x="1091" y="396"/>
                </a:lnTo>
                <a:lnTo>
                  <a:pt x="1048" y="395"/>
                </a:lnTo>
                <a:lnTo>
                  <a:pt x="1006" y="391"/>
                </a:lnTo>
                <a:lnTo>
                  <a:pt x="969" y="382"/>
                </a:lnTo>
                <a:lnTo>
                  <a:pt x="948" y="396"/>
                </a:lnTo>
                <a:lnTo>
                  <a:pt x="927" y="404"/>
                </a:lnTo>
                <a:lnTo>
                  <a:pt x="901" y="411"/>
                </a:lnTo>
                <a:lnTo>
                  <a:pt x="870" y="417"/>
                </a:lnTo>
                <a:lnTo>
                  <a:pt x="835" y="419"/>
                </a:lnTo>
                <a:lnTo>
                  <a:pt x="803" y="419"/>
                </a:lnTo>
                <a:lnTo>
                  <a:pt x="772" y="417"/>
                </a:lnTo>
                <a:lnTo>
                  <a:pt x="734" y="410"/>
                </a:lnTo>
                <a:lnTo>
                  <a:pt x="712" y="403"/>
                </a:lnTo>
                <a:lnTo>
                  <a:pt x="692" y="411"/>
                </a:lnTo>
                <a:lnTo>
                  <a:pt x="670" y="417"/>
                </a:lnTo>
                <a:lnTo>
                  <a:pt x="644" y="422"/>
                </a:lnTo>
                <a:lnTo>
                  <a:pt x="606" y="426"/>
                </a:lnTo>
                <a:lnTo>
                  <a:pt x="566" y="424"/>
                </a:lnTo>
                <a:lnTo>
                  <a:pt x="526" y="420"/>
                </a:lnTo>
                <a:lnTo>
                  <a:pt x="495" y="413"/>
                </a:lnTo>
                <a:lnTo>
                  <a:pt x="466" y="402"/>
                </a:lnTo>
                <a:lnTo>
                  <a:pt x="448" y="391"/>
                </a:lnTo>
                <a:lnTo>
                  <a:pt x="418" y="394"/>
                </a:lnTo>
                <a:lnTo>
                  <a:pt x="383" y="397"/>
                </a:lnTo>
                <a:lnTo>
                  <a:pt x="340" y="396"/>
                </a:lnTo>
                <a:lnTo>
                  <a:pt x="304" y="391"/>
                </a:lnTo>
                <a:lnTo>
                  <a:pt x="276" y="384"/>
                </a:lnTo>
                <a:lnTo>
                  <a:pt x="253" y="375"/>
                </a:lnTo>
                <a:lnTo>
                  <a:pt x="234" y="364"/>
                </a:lnTo>
                <a:lnTo>
                  <a:pt x="229" y="352"/>
                </a:lnTo>
                <a:lnTo>
                  <a:pt x="209" y="355"/>
                </a:lnTo>
                <a:lnTo>
                  <a:pt x="175" y="356"/>
                </a:lnTo>
                <a:lnTo>
                  <a:pt x="137" y="352"/>
                </a:lnTo>
                <a:lnTo>
                  <a:pt x="99" y="343"/>
                </a:lnTo>
                <a:lnTo>
                  <a:pt x="73" y="333"/>
                </a:lnTo>
                <a:lnTo>
                  <a:pt x="51" y="318"/>
                </a:lnTo>
                <a:lnTo>
                  <a:pt x="38" y="304"/>
                </a:lnTo>
                <a:lnTo>
                  <a:pt x="34" y="284"/>
                </a:lnTo>
                <a:lnTo>
                  <a:pt x="35" y="270"/>
                </a:lnTo>
                <a:lnTo>
                  <a:pt x="47" y="250"/>
                </a:lnTo>
                <a:lnTo>
                  <a:pt x="20" y="239"/>
                </a:lnTo>
                <a:lnTo>
                  <a:pt x="7" y="224"/>
                </a:lnTo>
                <a:lnTo>
                  <a:pt x="0" y="208"/>
                </a:lnTo>
                <a:lnTo>
                  <a:pt x="0" y="191"/>
                </a:lnTo>
                <a:lnTo>
                  <a:pt x="9" y="173"/>
                </a:lnTo>
                <a:lnTo>
                  <a:pt x="26" y="160"/>
                </a:lnTo>
                <a:lnTo>
                  <a:pt x="55" y="145"/>
                </a:lnTo>
                <a:lnTo>
                  <a:pt x="86" y="134"/>
                </a:lnTo>
                <a:lnTo>
                  <a:pt x="123" y="124"/>
                </a:lnTo>
                <a:lnTo>
                  <a:pt x="169" y="117"/>
                </a:lnTo>
                <a:lnTo>
                  <a:pt x="213" y="113"/>
                </a:lnTo>
                <a:lnTo>
                  <a:pt x="234" y="111"/>
                </a:lnTo>
                <a:lnTo>
                  <a:pt x="235" y="100"/>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endParaRPr lang="en-GB"/>
          </a:p>
        </p:txBody>
      </p:sp>
      <p:sp>
        <p:nvSpPr>
          <p:cNvPr id="153619" name="Freeform 19"/>
          <p:cNvSpPr>
            <a:spLocks/>
          </p:cNvSpPr>
          <p:nvPr/>
        </p:nvSpPr>
        <p:spPr bwMode="auto">
          <a:xfrm>
            <a:off x="4603750" y="4124327"/>
            <a:ext cx="2344738" cy="676275"/>
          </a:xfrm>
          <a:custGeom>
            <a:avLst/>
            <a:gdLst/>
            <a:ahLst/>
            <a:cxnLst>
              <a:cxn ang="0">
                <a:pos x="247" y="89"/>
              </a:cxn>
              <a:cxn ang="0">
                <a:pos x="295" y="67"/>
              </a:cxn>
              <a:cxn ang="0">
                <a:pos x="362" y="56"/>
              </a:cxn>
              <a:cxn ang="0">
                <a:pos x="457" y="49"/>
              </a:cxn>
              <a:cxn ang="0">
                <a:pos x="564" y="56"/>
              </a:cxn>
              <a:cxn ang="0">
                <a:pos x="623" y="42"/>
              </a:cxn>
              <a:cxn ang="0">
                <a:pos x="692" y="15"/>
              </a:cxn>
              <a:cxn ang="0">
                <a:pos x="806" y="0"/>
              </a:cxn>
              <a:cxn ang="0">
                <a:pos x="923" y="3"/>
              </a:cxn>
              <a:cxn ang="0">
                <a:pos x="1031" y="24"/>
              </a:cxn>
              <a:cxn ang="0">
                <a:pos x="1086" y="50"/>
              </a:cxn>
              <a:cxn ang="0">
                <a:pos x="1134" y="60"/>
              </a:cxn>
              <a:cxn ang="0">
                <a:pos x="1228" y="67"/>
              </a:cxn>
              <a:cxn ang="0">
                <a:pos x="1291" y="93"/>
              </a:cxn>
              <a:cxn ang="0">
                <a:pos x="1299" y="121"/>
              </a:cxn>
              <a:cxn ang="0">
                <a:pos x="1355" y="124"/>
              </a:cxn>
              <a:cxn ang="0">
                <a:pos x="1410" y="136"/>
              </a:cxn>
              <a:cxn ang="0">
                <a:pos x="1441" y="149"/>
              </a:cxn>
              <a:cxn ang="0">
                <a:pos x="1466" y="169"/>
              </a:cxn>
              <a:cxn ang="0">
                <a:pos x="1463" y="187"/>
              </a:cxn>
              <a:cxn ang="0">
                <a:pos x="1466" y="211"/>
              </a:cxn>
              <a:cxn ang="0">
                <a:pos x="1475" y="234"/>
              </a:cxn>
              <a:cxn ang="0">
                <a:pos x="1461" y="256"/>
              </a:cxn>
              <a:cxn ang="0">
                <a:pos x="1467" y="281"/>
              </a:cxn>
              <a:cxn ang="0">
                <a:pos x="1476" y="303"/>
              </a:cxn>
              <a:cxn ang="0">
                <a:pos x="1458" y="331"/>
              </a:cxn>
              <a:cxn ang="0">
                <a:pos x="1415" y="351"/>
              </a:cxn>
              <a:cxn ang="0">
                <a:pos x="1324" y="364"/>
              </a:cxn>
              <a:cxn ang="0">
                <a:pos x="1254" y="356"/>
              </a:cxn>
              <a:cxn ang="0">
                <a:pos x="1215" y="375"/>
              </a:cxn>
              <a:cxn ang="0">
                <a:pos x="1164" y="387"/>
              </a:cxn>
              <a:cxn ang="0">
                <a:pos x="1091" y="395"/>
              </a:cxn>
              <a:cxn ang="0">
                <a:pos x="1006" y="390"/>
              </a:cxn>
              <a:cxn ang="0">
                <a:pos x="948" y="395"/>
              </a:cxn>
              <a:cxn ang="0">
                <a:pos x="901" y="410"/>
              </a:cxn>
              <a:cxn ang="0">
                <a:pos x="835" y="418"/>
              </a:cxn>
              <a:cxn ang="0">
                <a:pos x="772" y="416"/>
              </a:cxn>
              <a:cxn ang="0">
                <a:pos x="712" y="402"/>
              </a:cxn>
              <a:cxn ang="0">
                <a:pos x="670" y="416"/>
              </a:cxn>
              <a:cxn ang="0">
                <a:pos x="606" y="425"/>
              </a:cxn>
              <a:cxn ang="0">
                <a:pos x="526" y="419"/>
              </a:cxn>
              <a:cxn ang="0">
                <a:pos x="466" y="401"/>
              </a:cxn>
              <a:cxn ang="0">
                <a:pos x="418" y="393"/>
              </a:cxn>
              <a:cxn ang="0">
                <a:pos x="340" y="395"/>
              </a:cxn>
              <a:cxn ang="0">
                <a:pos x="276" y="383"/>
              </a:cxn>
              <a:cxn ang="0">
                <a:pos x="234" y="363"/>
              </a:cxn>
              <a:cxn ang="0">
                <a:pos x="209" y="354"/>
              </a:cxn>
              <a:cxn ang="0">
                <a:pos x="137" y="351"/>
              </a:cxn>
              <a:cxn ang="0">
                <a:pos x="73" y="332"/>
              </a:cxn>
              <a:cxn ang="0">
                <a:pos x="38" y="303"/>
              </a:cxn>
              <a:cxn ang="0">
                <a:pos x="35" y="269"/>
              </a:cxn>
              <a:cxn ang="0">
                <a:pos x="20" y="238"/>
              </a:cxn>
              <a:cxn ang="0">
                <a:pos x="0" y="207"/>
              </a:cxn>
              <a:cxn ang="0">
                <a:pos x="9" y="172"/>
              </a:cxn>
              <a:cxn ang="0">
                <a:pos x="55" y="145"/>
              </a:cxn>
              <a:cxn ang="0">
                <a:pos x="123" y="124"/>
              </a:cxn>
              <a:cxn ang="0">
                <a:pos x="213" y="112"/>
              </a:cxn>
              <a:cxn ang="0">
                <a:pos x="235" y="100"/>
              </a:cxn>
            </a:cxnLst>
            <a:rect l="0" t="0" r="r" b="b"/>
            <a:pathLst>
              <a:path w="1477" h="426">
                <a:moveTo>
                  <a:pt x="235" y="100"/>
                </a:moveTo>
                <a:lnTo>
                  <a:pt x="247" y="89"/>
                </a:lnTo>
                <a:lnTo>
                  <a:pt x="266" y="77"/>
                </a:lnTo>
                <a:lnTo>
                  <a:pt x="295" y="67"/>
                </a:lnTo>
                <a:lnTo>
                  <a:pt x="331" y="59"/>
                </a:lnTo>
                <a:lnTo>
                  <a:pt x="362" y="56"/>
                </a:lnTo>
                <a:lnTo>
                  <a:pt x="400" y="50"/>
                </a:lnTo>
                <a:lnTo>
                  <a:pt x="457" y="49"/>
                </a:lnTo>
                <a:lnTo>
                  <a:pt x="512" y="50"/>
                </a:lnTo>
                <a:lnTo>
                  <a:pt x="564" y="56"/>
                </a:lnTo>
                <a:lnTo>
                  <a:pt x="601" y="62"/>
                </a:lnTo>
                <a:lnTo>
                  <a:pt x="623" y="42"/>
                </a:lnTo>
                <a:lnTo>
                  <a:pt x="653" y="27"/>
                </a:lnTo>
                <a:lnTo>
                  <a:pt x="692" y="15"/>
                </a:lnTo>
                <a:lnTo>
                  <a:pt x="743" y="6"/>
                </a:lnTo>
                <a:lnTo>
                  <a:pt x="806" y="0"/>
                </a:lnTo>
                <a:lnTo>
                  <a:pt x="867" y="0"/>
                </a:lnTo>
                <a:lnTo>
                  <a:pt x="923" y="3"/>
                </a:lnTo>
                <a:lnTo>
                  <a:pt x="984" y="10"/>
                </a:lnTo>
                <a:lnTo>
                  <a:pt x="1031" y="24"/>
                </a:lnTo>
                <a:lnTo>
                  <a:pt x="1064" y="37"/>
                </a:lnTo>
                <a:lnTo>
                  <a:pt x="1086" y="50"/>
                </a:lnTo>
                <a:lnTo>
                  <a:pt x="1091" y="65"/>
                </a:lnTo>
                <a:lnTo>
                  <a:pt x="1134" y="60"/>
                </a:lnTo>
                <a:lnTo>
                  <a:pt x="1185" y="62"/>
                </a:lnTo>
                <a:lnTo>
                  <a:pt x="1228" y="67"/>
                </a:lnTo>
                <a:lnTo>
                  <a:pt x="1264" y="79"/>
                </a:lnTo>
                <a:lnTo>
                  <a:pt x="1291" y="93"/>
                </a:lnTo>
                <a:lnTo>
                  <a:pt x="1301" y="110"/>
                </a:lnTo>
                <a:lnTo>
                  <a:pt x="1299" y="121"/>
                </a:lnTo>
                <a:lnTo>
                  <a:pt x="1324" y="121"/>
                </a:lnTo>
                <a:lnTo>
                  <a:pt x="1355" y="124"/>
                </a:lnTo>
                <a:lnTo>
                  <a:pt x="1385" y="129"/>
                </a:lnTo>
                <a:lnTo>
                  <a:pt x="1410" y="136"/>
                </a:lnTo>
                <a:lnTo>
                  <a:pt x="1426" y="141"/>
                </a:lnTo>
                <a:lnTo>
                  <a:pt x="1441" y="149"/>
                </a:lnTo>
                <a:lnTo>
                  <a:pt x="1457" y="158"/>
                </a:lnTo>
                <a:lnTo>
                  <a:pt x="1466" y="169"/>
                </a:lnTo>
                <a:lnTo>
                  <a:pt x="1467" y="178"/>
                </a:lnTo>
                <a:lnTo>
                  <a:pt x="1463" y="187"/>
                </a:lnTo>
                <a:lnTo>
                  <a:pt x="1453" y="199"/>
                </a:lnTo>
                <a:lnTo>
                  <a:pt x="1466" y="211"/>
                </a:lnTo>
                <a:lnTo>
                  <a:pt x="1472" y="221"/>
                </a:lnTo>
                <a:lnTo>
                  <a:pt x="1475" y="234"/>
                </a:lnTo>
                <a:lnTo>
                  <a:pt x="1467" y="248"/>
                </a:lnTo>
                <a:lnTo>
                  <a:pt x="1461" y="256"/>
                </a:lnTo>
                <a:lnTo>
                  <a:pt x="1445" y="267"/>
                </a:lnTo>
                <a:lnTo>
                  <a:pt x="1467" y="281"/>
                </a:lnTo>
                <a:lnTo>
                  <a:pt x="1475" y="290"/>
                </a:lnTo>
                <a:lnTo>
                  <a:pt x="1476" y="303"/>
                </a:lnTo>
                <a:lnTo>
                  <a:pt x="1472" y="316"/>
                </a:lnTo>
                <a:lnTo>
                  <a:pt x="1458" y="331"/>
                </a:lnTo>
                <a:lnTo>
                  <a:pt x="1441" y="341"/>
                </a:lnTo>
                <a:lnTo>
                  <a:pt x="1415" y="351"/>
                </a:lnTo>
                <a:lnTo>
                  <a:pt x="1371" y="361"/>
                </a:lnTo>
                <a:lnTo>
                  <a:pt x="1324" y="364"/>
                </a:lnTo>
                <a:lnTo>
                  <a:pt x="1282" y="362"/>
                </a:lnTo>
                <a:lnTo>
                  <a:pt x="1254" y="356"/>
                </a:lnTo>
                <a:lnTo>
                  <a:pt x="1235" y="366"/>
                </a:lnTo>
                <a:lnTo>
                  <a:pt x="1215" y="375"/>
                </a:lnTo>
                <a:lnTo>
                  <a:pt x="1197" y="380"/>
                </a:lnTo>
                <a:lnTo>
                  <a:pt x="1164" y="387"/>
                </a:lnTo>
                <a:lnTo>
                  <a:pt x="1134" y="391"/>
                </a:lnTo>
                <a:lnTo>
                  <a:pt x="1091" y="395"/>
                </a:lnTo>
                <a:lnTo>
                  <a:pt x="1048" y="394"/>
                </a:lnTo>
                <a:lnTo>
                  <a:pt x="1006" y="390"/>
                </a:lnTo>
                <a:lnTo>
                  <a:pt x="969" y="381"/>
                </a:lnTo>
                <a:lnTo>
                  <a:pt x="948" y="395"/>
                </a:lnTo>
                <a:lnTo>
                  <a:pt x="927" y="403"/>
                </a:lnTo>
                <a:lnTo>
                  <a:pt x="901" y="410"/>
                </a:lnTo>
                <a:lnTo>
                  <a:pt x="870" y="416"/>
                </a:lnTo>
                <a:lnTo>
                  <a:pt x="835" y="418"/>
                </a:lnTo>
                <a:lnTo>
                  <a:pt x="803" y="418"/>
                </a:lnTo>
                <a:lnTo>
                  <a:pt x="772" y="416"/>
                </a:lnTo>
                <a:lnTo>
                  <a:pt x="734" y="409"/>
                </a:lnTo>
                <a:lnTo>
                  <a:pt x="712" y="402"/>
                </a:lnTo>
                <a:lnTo>
                  <a:pt x="692" y="410"/>
                </a:lnTo>
                <a:lnTo>
                  <a:pt x="670" y="416"/>
                </a:lnTo>
                <a:lnTo>
                  <a:pt x="644" y="421"/>
                </a:lnTo>
                <a:lnTo>
                  <a:pt x="606" y="425"/>
                </a:lnTo>
                <a:lnTo>
                  <a:pt x="566" y="423"/>
                </a:lnTo>
                <a:lnTo>
                  <a:pt x="526" y="419"/>
                </a:lnTo>
                <a:lnTo>
                  <a:pt x="495" y="412"/>
                </a:lnTo>
                <a:lnTo>
                  <a:pt x="466" y="401"/>
                </a:lnTo>
                <a:lnTo>
                  <a:pt x="448" y="390"/>
                </a:lnTo>
                <a:lnTo>
                  <a:pt x="418" y="393"/>
                </a:lnTo>
                <a:lnTo>
                  <a:pt x="383" y="396"/>
                </a:lnTo>
                <a:lnTo>
                  <a:pt x="340" y="395"/>
                </a:lnTo>
                <a:lnTo>
                  <a:pt x="304" y="390"/>
                </a:lnTo>
                <a:lnTo>
                  <a:pt x="276" y="383"/>
                </a:lnTo>
                <a:lnTo>
                  <a:pt x="253" y="375"/>
                </a:lnTo>
                <a:lnTo>
                  <a:pt x="234" y="363"/>
                </a:lnTo>
                <a:lnTo>
                  <a:pt x="229" y="351"/>
                </a:lnTo>
                <a:lnTo>
                  <a:pt x="209" y="354"/>
                </a:lnTo>
                <a:lnTo>
                  <a:pt x="175" y="355"/>
                </a:lnTo>
                <a:lnTo>
                  <a:pt x="137" y="351"/>
                </a:lnTo>
                <a:lnTo>
                  <a:pt x="99" y="343"/>
                </a:lnTo>
                <a:lnTo>
                  <a:pt x="73" y="332"/>
                </a:lnTo>
                <a:lnTo>
                  <a:pt x="51" y="318"/>
                </a:lnTo>
                <a:lnTo>
                  <a:pt x="38" y="303"/>
                </a:lnTo>
                <a:lnTo>
                  <a:pt x="34" y="284"/>
                </a:lnTo>
                <a:lnTo>
                  <a:pt x="35" y="269"/>
                </a:lnTo>
                <a:lnTo>
                  <a:pt x="47" y="250"/>
                </a:lnTo>
                <a:lnTo>
                  <a:pt x="20" y="238"/>
                </a:lnTo>
                <a:lnTo>
                  <a:pt x="7" y="223"/>
                </a:lnTo>
                <a:lnTo>
                  <a:pt x="0" y="207"/>
                </a:lnTo>
                <a:lnTo>
                  <a:pt x="0" y="190"/>
                </a:lnTo>
                <a:lnTo>
                  <a:pt x="9" y="172"/>
                </a:lnTo>
                <a:lnTo>
                  <a:pt x="26" y="159"/>
                </a:lnTo>
                <a:lnTo>
                  <a:pt x="55" y="145"/>
                </a:lnTo>
                <a:lnTo>
                  <a:pt x="86" y="134"/>
                </a:lnTo>
                <a:lnTo>
                  <a:pt x="123" y="124"/>
                </a:lnTo>
                <a:lnTo>
                  <a:pt x="169" y="117"/>
                </a:lnTo>
                <a:lnTo>
                  <a:pt x="213" y="112"/>
                </a:lnTo>
                <a:lnTo>
                  <a:pt x="234" y="111"/>
                </a:lnTo>
                <a:lnTo>
                  <a:pt x="235" y="100"/>
                </a:lnTo>
              </a:path>
            </a:pathLst>
          </a:custGeom>
          <a:solidFill>
            <a:srgbClr val="DADADA"/>
          </a:solidFill>
          <a:ln w="12699" cap="rnd" cmpd="sng">
            <a:solidFill>
              <a:srgbClr val="000000"/>
            </a:solidFill>
            <a:prstDash val="solid"/>
            <a:round/>
            <a:headEnd type="none" w="sm" len="sm"/>
            <a:tailEnd type="none" w="sm" len="sm"/>
          </a:ln>
          <a:effectLst/>
        </p:spPr>
        <p:txBody>
          <a:bodyPr>
            <a:prstTxWarp prst="textNoShape">
              <a:avLst/>
            </a:prstTxWarp>
          </a:bodyPr>
          <a:lstStyle/>
          <a:p>
            <a:endParaRPr lang="en-GB"/>
          </a:p>
        </p:txBody>
      </p:sp>
      <p:grpSp>
        <p:nvGrpSpPr>
          <p:cNvPr id="2" name="Group 26"/>
          <p:cNvGrpSpPr>
            <a:grpSpLocks/>
          </p:cNvGrpSpPr>
          <p:nvPr/>
        </p:nvGrpSpPr>
        <p:grpSpPr bwMode="auto">
          <a:xfrm>
            <a:off x="1247776" y="1635127"/>
            <a:ext cx="911225" cy="200025"/>
            <a:chOff x="786" y="1030"/>
            <a:chExt cx="574" cy="126"/>
          </a:xfrm>
        </p:grpSpPr>
        <p:grpSp>
          <p:nvGrpSpPr>
            <p:cNvPr id="3" name="Group 22"/>
            <p:cNvGrpSpPr>
              <a:grpSpLocks/>
            </p:cNvGrpSpPr>
            <p:nvPr/>
          </p:nvGrpSpPr>
          <p:grpSpPr bwMode="auto">
            <a:xfrm>
              <a:off x="786" y="1030"/>
              <a:ext cx="574" cy="126"/>
              <a:chOff x="786" y="1030"/>
              <a:chExt cx="574" cy="126"/>
            </a:xfrm>
          </p:grpSpPr>
          <p:sp>
            <p:nvSpPr>
              <p:cNvPr id="153620" name="Rectangle 20"/>
              <p:cNvSpPr>
                <a:spLocks noChangeArrowheads="1"/>
              </p:cNvSpPr>
              <p:nvPr/>
            </p:nvSpPr>
            <p:spPr bwMode="auto">
              <a:xfrm>
                <a:off x="786" y="1032"/>
                <a:ext cx="568" cy="124"/>
              </a:xfrm>
              <a:prstGeom prst="rect">
                <a:avLst/>
              </a:prstGeom>
              <a:solidFill>
                <a:schemeClr val="accent1"/>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21" name="Rectangle 21"/>
              <p:cNvSpPr>
                <a:spLocks noChangeArrowheads="1"/>
              </p:cNvSpPr>
              <p:nvPr/>
            </p:nvSpPr>
            <p:spPr bwMode="auto">
              <a:xfrm>
                <a:off x="1221" y="1030"/>
                <a:ext cx="139" cy="126"/>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nvGrpSpPr>
            <p:cNvPr id="4" name="Group 25"/>
            <p:cNvGrpSpPr>
              <a:grpSpLocks/>
            </p:cNvGrpSpPr>
            <p:nvPr/>
          </p:nvGrpSpPr>
          <p:grpSpPr bwMode="auto">
            <a:xfrm>
              <a:off x="830" y="1059"/>
              <a:ext cx="359" cy="68"/>
              <a:chOff x="830" y="1059"/>
              <a:chExt cx="359" cy="68"/>
            </a:xfrm>
          </p:grpSpPr>
          <p:sp>
            <p:nvSpPr>
              <p:cNvPr id="153623" name="Rectangle 23"/>
              <p:cNvSpPr>
                <a:spLocks noChangeArrowheads="1"/>
              </p:cNvSpPr>
              <p:nvPr/>
            </p:nvSpPr>
            <p:spPr bwMode="auto">
              <a:xfrm>
                <a:off x="830" y="1061"/>
                <a:ext cx="354" cy="66"/>
              </a:xfrm>
              <a:prstGeom prst="rect">
                <a:avLst/>
              </a:prstGeom>
              <a:solidFill>
                <a:schemeClr val="accent2"/>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24" name="Rectangle 24"/>
              <p:cNvSpPr>
                <a:spLocks noChangeArrowheads="1"/>
              </p:cNvSpPr>
              <p:nvPr/>
            </p:nvSpPr>
            <p:spPr bwMode="auto">
              <a:xfrm>
                <a:off x="1104" y="1059"/>
                <a:ext cx="85" cy="68"/>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sp>
        <p:nvSpPr>
          <p:cNvPr id="153627" name="Rectangle 27"/>
          <p:cNvSpPr>
            <a:spLocks noChangeArrowheads="1"/>
          </p:cNvSpPr>
          <p:nvPr/>
        </p:nvSpPr>
        <p:spPr bwMode="auto">
          <a:xfrm>
            <a:off x="731838" y="2103440"/>
            <a:ext cx="476250" cy="528637"/>
          </a:xfrm>
          <a:prstGeom prst="rect">
            <a:avLst/>
          </a:prstGeom>
          <a:solidFill>
            <a:schemeClr val="accent1"/>
          </a:solidFill>
          <a:ln w="12699">
            <a:solidFill>
              <a:srgbClr val="000000"/>
            </a:solidFill>
            <a:miter lim="800000"/>
            <a:headEnd/>
            <a:tailEnd/>
          </a:ln>
          <a:effectLst/>
        </p:spPr>
        <p:txBody>
          <a:bodyPr lIns="90488" tIns="44450" rIns="90488" bIns="44450">
            <a:prstTxWarp prst="textNoShape">
              <a:avLst/>
            </a:prstTxWarp>
            <a:spAutoFit/>
          </a:bodyPr>
          <a:lstStyle/>
          <a:p>
            <a:pPr eaLnBrk="0" hangingPunct="0"/>
            <a:r>
              <a:rPr lang="en-US" sz="2800" b="1" dirty="0">
                <a:solidFill>
                  <a:srgbClr val="414141"/>
                </a:solidFill>
                <a:latin typeface="Arial" charset="0"/>
              </a:rPr>
              <a:t>S</a:t>
            </a:r>
          </a:p>
        </p:txBody>
      </p:sp>
      <p:sp>
        <p:nvSpPr>
          <p:cNvPr id="153630" name="Rectangle 30"/>
          <p:cNvSpPr>
            <a:spLocks noChangeArrowheads="1"/>
          </p:cNvSpPr>
          <p:nvPr/>
        </p:nvSpPr>
        <p:spPr bwMode="auto">
          <a:xfrm>
            <a:off x="7494588" y="4327525"/>
            <a:ext cx="476250" cy="528638"/>
          </a:xfrm>
          <a:prstGeom prst="rect">
            <a:avLst/>
          </a:prstGeom>
          <a:solidFill>
            <a:schemeClr val="accent1"/>
          </a:solidFill>
          <a:ln w="12699">
            <a:solidFill>
              <a:srgbClr val="000000"/>
            </a:solidFill>
            <a:miter lim="800000"/>
            <a:headEnd/>
            <a:tailEnd/>
          </a:ln>
          <a:effectLst/>
        </p:spPr>
        <p:txBody>
          <a:bodyPr lIns="90488" tIns="44450" rIns="90488" bIns="44450">
            <a:prstTxWarp prst="textNoShape">
              <a:avLst/>
            </a:prstTxWarp>
            <a:spAutoFit/>
          </a:bodyPr>
          <a:lstStyle/>
          <a:p>
            <a:pPr eaLnBrk="0" hangingPunct="0"/>
            <a:r>
              <a:rPr lang="en-US" sz="2800" b="1" dirty="0">
                <a:solidFill>
                  <a:srgbClr val="414141"/>
                </a:solidFill>
                <a:latin typeface="Arial" charset="0"/>
              </a:rPr>
              <a:t>D</a:t>
            </a:r>
          </a:p>
        </p:txBody>
      </p:sp>
      <p:grpSp>
        <p:nvGrpSpPr>
          <p:cNvPr id="5" name="Group 37"/>
          <p:cNvGrpSpPr>
            <a:grpSpLocks/>
          </p:cNvGrpSpPr>
          <p:nvPr/>
        </p:nvGrpSpPr>
        <p:grpSpPr bwMode="auto">
          <a:xfrm>
            <a:off x="2243138" y="2660652"/>
            <a:ext cx="258762" cy="747713"/>
            <a:chOff x="1413" y="1676"/>
            <a:chExt cx="163" cy="471"/>
          </a:xfrm>
        </p:grpSpPr>
        <p:grpSp>
          <p:nvGrpSpPr>
            <p:cNvPr id="6" name="Group 33"/>
            <p:cNvGrpSpPr>
              <a:grpSpLocks/>
            </p:cNvGrpSpPr>
            <p:nvPr/>
          </p:nvGrpSpPr>
          <p:grpSpPr bwMode="auto">
            <a:xfrm>
              <a:off x="1413" y="1676"/>
              <a:ext cx="163" cy="471"/>
              <a:chOff x="1413" y="1676"/>
              <a:chExt cx="163" cy="471"/>
            </a:xfrm>
          </p:grpSpPr>
          <p:sp>
            <p:nvSpPr>
              <p:cNvPr id="153631" name="Rectangle 31"/>
              <p:cNvSpPr>
                <a:spLocks noChangeArrowheads="1"/>
              </p:cNvSpPr>
              <p:nvPr/>
            </p:nvSpPr>
            <p:spPr bwMode="auto">
              <a:xfrm>
                <a:off x="1415" y="1676"/>
                <a:ext cx="161" cy="467"/>
              </a:xfrm>
              <a:prstGeom prst="rect">
                <a:avLst/>
              </a:prstGeom>
              <a:solidFill>
                <a:schemeClr val="accent1"/>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32" name="Rectangle 32"/>
              <p:cNvSpPr>
                <a:spLocks noChangeArrowheads="1"/>
              </p:cNvSpPr>
              <p:nvPr/>
            </p:nvSpPr>
            <p:spPr bwMode="auto">
              <a:xfrm>
                <a:off x="1413" y="2035"/>
                <a:ext cx="163" cy="112"/>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nvGrpSpPr>
            <p:cNvPr id="7" name="Group 36"/>
            <p:cNvGrpSpPr>
              <a:grpSpLocks/>
            </p:cNvGrpSpPr>
            <p:nvPr/>
          </p:nvGrpSpPr>
          <p:grpSpPr bwMode="auto">
            <a:xfrm>
              <a:off x="1449" y="1712"/>
              <a:ext cx="91" cy="294"/>
              <a:chOff x="1449" y="1712"/>
              <a:chExt cx="91" cy="294"/>
            </a:xfrm>
          </p:grpSpPr>
          <p:sp>
            <p:nvSpPr>
              <p:cNvPr id="153634" name="Rectangle 34"/>
              <p:cNvSpPr>
                <a:spLocks noChangeArrowheads="1"/>
              </p:cNvSpPr>
              <p:nvPr/>
            </p:nvSpPr>
            <p:spPr bwMode="auto">
              <a:xfrm>
                <a:off x="1452" y="1712"/>
                <a:ext cx="88" cy="291"/>
              </a:xfrm>
              <a:prstGeom prst="rect">
                <a:avLst/>
              </a:prstGeom>
              <a:solidFill>
                <a:schemeClr val="accent2"/>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35" name="Rectangle 35"/>
              <p:cNvSpPr>
                <a:spLocks noChangeArrowheads="1"/>
              </p:cNvSpPr>
              <p:nvPr/>
            </p:nvSpPr>
            <p:spPr bwMode="auto">
              <a:xfrm>
                <a:off x="1449" y="1938"/>
                <a:ext cx="91" cy="68"/>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sp>
        <p:nvSpPr>
          <p:cNvPr id="153638" name="Line 38"/>
          <p:cNvSpPr>
            <a:spLocks noChangeShapeType="1"/>
          </p:cNvSpPr>
          <p:nvPr/>
        </p:nvSpPr>
        <p:spPr bwMode="auto">
          <a:xfrm>
            <a:off x="1325564" y="1982788"/>
            <a:ext cx="674687" cy="0"/>
          </a:xfrm>
          <a:prstGeom prst="line">
            <a:avLst/>
          </a:prstGeom>
          <a:noFill/>
          <a:ln w="25399">
            <a:solidFill>
              <a:schemeClr val="hlink"/>
            </a:solidFill>
            <a:round/>
            <a:headEnd type="none" w="sm" len="sm"/>
            <a:tailEnd type="stealth" w="med" len="med"/>
          </a:ln>
          <a:effectLst/>
        </p:spPr>
        <p:txBody>
          <a:bodyPr wrap="none" anchor="ctr">
            <a:prstTxWarp prst="textNoShape">
              <a:avLst/>
            </a:prstTxWarp>
          </a:bodyPr>
          <a:lstStyle/>
          <a:p>
            <a:endParaRPr lang="en-GB"/>
          </a:p>
        </p:txBody>
      </p:sp>
      <p:sp>
        <p:nvSpPr>
          <p:cNvPr id="153639" name="Line 39"/>
          <p:cNvSpPr>
            <a:spLocks noChangeShapeType="1"/>
          </p:cNvSpPr>
          <p:nvPr/>
        </p:nvSpPr>
        <p:spPr bwMode="auto">
          <a:xfrm>
            <a:off x="2794000" y="2801938"/>
            <a:ext cx="0" cy="423862"/>
          </a:xfrm>
          <a:prstGeom prst="line">
            <a:avLst/>
          </a:prstGeom>
          <a:noFill/>
          <a:ln w="25399">
            <a:solidFill>
              <a:schemeClr val="hlink"/>
            </a:solidFill>
            <a:round/>
            <a:headEnd type="none" w="sm" len="sm"/>
            <a:tailEnd type="stealth" w="med" len="med"/>
          </a:ln>
          <a:effectLst/>
        </p:spPr>
        <p:txBody>
          <a:bodyPr wrap="none" anchor="ctr">
            <a:prstTxWarp prst="textNoShape">
              <a:avLst/>
            </a:prstTxWarp>
          </a:bodyPr>
          <a:lstStyle/>
          <a:p>
            <a:endParaRPr lang="en-GB"/>
          </a:p>
        </p:txBody>
      </p:sp>
      <p:sp>
        <p:nvSpPr>
          <p:cNvPr id="153640" name="Line 40"/>
          <p:cNvSpPr>
            <a:spLocks noChangeShapeType="1"/>
          </p:cNvSpPr>
          <p:nvPr/>
        </p:nvSpPr>
        <p:spPr bwMode="auto">
          <a:xfrm>
            <a:off x="4602164" y="3814763"/>
            <a:ext cx="674687" cy="0"/>
          </a:xfrm>
          <a:prstGeom prst="line">
            <a:avLst/>
          </a:prstGeom>
          <a:noFill/>
          <a:ln w="25399">
            <a:solidFill>
              <a:schemeClr val="hlink"/>
            </a:solidFill>
            <a:round/>
            <a:headEnd type="none" w="sm" len="sm"/>
            <a:tailEnd type="stealth" w="med" len="med"/>
          </a:ln>
          <a:effectLst/>
        </p:spPr>
        <p:txBody>
          <a:bodyPr wrap="none" anchor="ctr">
            <a:prstTxWarp prst="textNoShape">
              <a:avLst/>
            </a:prstTxWarp>
          </a:bodyPr>
          <a:lstStyle/>
          <a:p>
            <a:endParaRPr lang="en-GB"/>
          </a:p>
        </p:txBody>
      </p:sp>
      <p:sp>
        <p:nvSpPr>
          <p:cNvPr id="153641" name="Line 41"/>
          <p:cNvSpPr>
            <a:spLocks noChangeShapeType="1"/>
          </p:cNvSpPr>
          <p:nvPr/>
        </p:nvSpPr>
        <p:spPr bwMode="auto">
          <a:xfrm>
            <a:off x="6146800" y="3681413"/>
            <a:ext cx="0" cy="423862"/>
          </a:xfrm>
          <a:prstGeom prst="line">
            <a:avLst/>
          </a:prstGeom>
          <a:noFill/>
          <a:ln w="25399">
            <a:solidFill>
              <a:schemeClr val="hlink"/>
            </a:solidFill>
            <a:round/>
            <a:headEnd type="none" w="sm" len="sm"/>
            <a:tailEnd type="stealth" w="med" len="med"/>
          </a:ln>
          <a:effectLst/>
        </p:spPr>
        <p:txBody>
          <a:bodyPr wrap="none" anchor="ctr">
            <a:prstTxWarp prst="textNoShape">
              <a:avLst/>
            </a:prstTxWarp>
          </a:bodyPr>
          <a:lstStyle/>
          <a:p>
            <a:endParaRPr lang="en-GB"/>
          </a:p>
        </p:txBody>
      </p:sp>
      <p:sp>
        <p:nvSpPr>
          <p:cNvPr id="153642" name="Line 42"/>
          <p:cNvSpPr>
            <a:spLocks noChangeShapeType="1"/>
          </p:cNvSpPr>
          <p:nvPr/>
        </p:nvSpPr>
        <p:spPr bwMode="auto">
          <a:xfrm>
            <a:off x="6735764" y="4756150"/>
            <a:ext cx="674687" cy="0"/>
          </a:xfrm>
          <a:prstGeom prst="line">
            <a:avLst/>
          </a:prstGeom>
          <a:noFill/>
          <a:ln w="25399">
            <a:solidFill>
              <a:schemeClr val="hlink"/>
            </a:solidFill>
            <a:round/>
            <a:headEnd type="none" w="sm" len="sm"/>
            <a:tailEnd type="stealth" w="med" len="med"/>
          </a:ln>
          <a:effectLst/>
        </p:spPr>
        <p:txBody>
          <a:bodyPr wrap="none" anchor="ctr">
            <a:prstTxWarp prst="textNoShape">
              <a:avLst/>
            </a:prstTxWarp>
          </a:bodyPr>
          <a:lstStyle/>
          <a:p>
            <a:endParaRPr lang="en-GB"/>
          </a:p>
        </p:txBody>
      </p:sp>
      <p:grpSp>
        <p:nvGrpSpPr>
          <p:cNvPr id="8" name="Group 49"/>
          <p:cNvGrpSpPr>
            <a:grpSpLocks/>
          </p:cNvGrpSpPr>
          <p:nvPr/>
        </p:nvGrpSpPr>
        <p:grpSpPr bwMode="auto">
          <a:xfrm>
            <a:off x="6696076" y="4062413"/>
            <a:ext cx="911225" cy="201612"/>
            <a:chOff x="4218" y="2559"/>
            <a:chExt cx="574" cy="127"/>
          </a:xfrm>
        </p:grpSpPr>
        <p:grpSp>
          <p:nvGrpSpPr>
            <p:cNvPr id="9" name="Group 45"/>
            <p:cNvGrpSpPr>
              <a:grpSpLocks/>
            </p:cNvGrpSpPr>
            <p:nvPr/>
          </p:nvGrpSpPr>
          <p:grpSpPr bwMode="auto">
            <a:xfrm>
              <a:off x="4218" y="2559"/>
              <a:ext cx="574" cy="127"/>
              <a:chOff x="4218" y="2559"/>
              <a:chExt cx="574" cy="127"/>
            </a:xfrm>
          </p:grpSpPr>
          <p:sp>
            <p:nvSpPr>
              <p:cNvPr id="153643" name="Rectangle 43"/>
              <p:cNvSpPr>
                <a:spLocks noChangeArrowheads="1"/>
              </p:cNvSpPr>
              <p:nvPr/>
            </p:nvSpPr>
            <p:spPr bwMode="auto">
              <a:xfrm>
                <a:off x="4218" y="2561"/>
                <a:ext cx="568" cy="125"/>
              </a:xfrm>
              <a:prstGeom prst="rect">
                <a:avLst/>
              </a:prstGeom>
              <a:solidFill>
                <a:schemeClr val="accent1"/>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44" name="Rectangle 44"/>
              <p:cNvSpPr>
                <a:spLocks noChangeArrowheads="1"/>
              </p:cNvSpPr>
              <p:nvPr/>
            </p:nvSpPr>
            <p:spPr bwMode="auto">
              <a:xfrm>
                <a:off x="4653" y="2559"/>
                <a:ext cx="139" cy="127"/>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nvGrpSpPr>
            <p:cNvPr id="10" name="Group 48"/>
            <p:cNvGrpSpPr>
              <a:grpSpLocks/>
            </p:cNvGrpSpPr>
            <p:nvPr/>
          </p:nvGrpSpPr>
          <p:grpSpPr bwMode="auto">
            <a:xfrm>
              <a:off x="4262" y="2589"/>
              <a:ext cx="359" cy="69"/>
              <a:chOff x="4262" y="2589"/>
              <a:chExt cx="359" cy="69"/>
            </a:xfrm>
          </p:grpSpPr>
          <p:sp>
            <p:nvSpPr>
              <p:cNvPr id="153646" name="Rectangle 46"/>
              <p:cNvSpPr>
                <a:spLocks noChangeArrowheads="1"/>
              </p:cNvSpPr>
              <p:nvPr/>
            </p:nvSpPr>
            <p:spPr bwMode="auto">
              <a:xfrm>
                <a:off x="4262" y="2591"/>
                <a:ext cx="354" cy="67"/>
              </a:xfrm>
              <a:prstGeom prst="rect">
                <a:avLst/>
              </a:prstGeom>
              <a:solidFill>
                <a:schemeClr val="accent2"/>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47" name="Rectangle 47"/>
              <p:cNvSpPr>
                <a:spLocks noChangeArrowheads="1"/>
              </p:cNvSpPr>
              <p:nvPr/>
            </p:nvSpPr>
            <p:spPr bwMode="auto">
              <a:xfrm>
                <a:off x="4536" y="2589"/>
                <a:ext cx="85" cy="69"/>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grpSp>
        <p:nvGrpSpPr>
          <p:cNvPr id="11" name="Group 56"/>
          <p:cNvGrpSpPr>
            <a:grpSpLocks/>
          </p:cNvGrpSpPr>
          <p:nvPr/>
        </p:nvGrpSpPr>
        <p:grpSpPr bwMode="auto">
          <a:xfrm>
            <a:off x="4429125" y="3400427"/>
            <a:ext cx="911225" cy="201613"/>
            <a:chOff x="2790" y="2142"/>
            <a:chExt cx="574" cy="127"/>
          </a:xfrm>
        </p:grpSpPr>
        <p:grpSp>
          <p:nvGrpSpPr>
            <p:cNvPr id="12" name="Group 52"/>
            <p:cNvGrpSpPr>
              <a:grpSpLocks/>
            </p:cNvGrpSpPr>
            <p:nvPr/>
          </p:nvGrpSpPr>
          <p:grpSpPr bwMode="auto">
            <a:xfrm>
              <a:off x="2790" y="2142"/>
              <a:ext cx="574" cy="127"/>
              <a:chOff x="2790" y="2142"/>
              <a:chExt cx="574" cy="127"/>
            </a:xfrm>
          </p:grpSpPr>
          <p:sp>
            <p:nvSpPr>
              <p:cNvPr id="153650" name="Rectangle 50"/>
              <p:cNvSpPr>
                <a:spLocks noChangeArrowheads="1"/>
              </p:cNvSpPr>
              <p:nvPr/>
            </p:nvSpPr>
            <p:spPr bwMode="auto">
              <a:xfrm>
                <a:off x="2790" y="2143"/>
                <a:ext cx="568" cy="126"/>
              </a:xfrm>
              <a:prstGeom prst="rect">
                <a:avLst/>
              </a:prstGeom>
              <a:solidFill>
                <a:schemeClr val="accent1"/>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51" name="Rectangle 51"/>
              <p:cNvSpPr>
                <a:spLocks noChangeArrowheads="1"/>
              </p:cNvSpPr>
              <p:nvPr/>
            </p:nvSpPr>
            <p:spPr bwMode="auto">
              <a:xfrm>
                <a:off x="3225" y="2142"/>
                <a:ext cx="139" cy="127"/>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nvGrpSpPr>
            <p:cNvPr id="13" name="Group 55"/>
            <p:cNvGrpSpPr>
              <a:grpSpLocks/>
            </p:cNvGrpSpPr>
            <p:nvPr/>
          </p:nvGrpSpPr>
          <p:grpSpPr bwMode="auto">
            <a:xfrm>
              <a:off x="2834" y="2170"/>
              <a:ext cx="359" cy="70"/>
              <a:chOff x="2834" y="2170"/>
              <a:chExt cx="359" cy="70"/>
            </a:xfrm>
          </p:grpSpPr>
          <p:sp>
            <p:nvSpPr>
              <p:cNvPr id="153653" name="Rectangle 53"/>
              <p:cNvSpPr>
                <a:spLocks noChangeArrowheads="1"/>
              </p:cNvSpPr>
              <p:nvPr/>
            </p:nvSpPr>
            <p:spPr bwMode="auto">
              <a:xfrm>
                <a:off x="2834" y="2174"/>
                <a:ext cx="354" cy="66"/>
              </a:xfrm>
              <a:prstGeom prst="rect">
                <a:avLst/>
              </a:prstGeom>
              <a:solidFill>
                <a:schemeClr val="accent2"/>
              </a:solidFill>
              <a:ln w="12699">
                <a:solidFill>
                  <a:srgbClr val="000000"/>
                </a:solidFill>
                <a:miter lim="800000"/>
                <a:headEnd/>
                <a:tailEnd/>
              </a:ln>
              <a:effectLst/>
            </p:spPr>
            <p:txBody>
              <a:bodyPr wrap="none" anchor="ctr">
                <a:prstTxWarp prst="textNoShape">
                  <a:avLst/>
                </a:prstTxWarp>
              </a:bodyPr>
              <a:lstStyle/>
              <a:p>
                <a:endParaRPr lang="en-GB"/>
              </a:p>
            </p:txBody>
          </p:sp>
          <p:sp>
            <p:nvSpPr>
              <p:cNvPr id="153654" name="Rectangle 54"/>
              <p:cNvSpPr>
                <a:spLocks noChangeArrowheads="1"/>
              </p:cNvSpPr>
              <p:nvPr/>
            </p:nvSpPr>
            <p:spPr bwMode="auto">
              <a:xfrm>
                <a:off x="3108" y="2170"/>
                <a:ext cx="85" cy="70"/>
              </a:xfrm>
              <a:prstGeom prst="rect">
                <a:avLst/>
              </a:prstGeom>
              <a:solidFill>
                <a:srgbClr val="BC3700"/>
              </a:solidFill>
              <a:ln w="12699">
                <a:solidFill>
                  <a:srgbClr val="000000"/>
                </a:solidFill>
                <a:miter lim="800000"/>
                <a:headEnd/>
                <a:tailEnd/>
              </a:ln>
              <a:effectLst/>
            </p:spPr>
            <p:txBody>
              <a:bodyPr wrap="none" anchor="ctr">
                <a:prstTxWarp prst="textNoShape">
                  <a:avLst/>
                </a:prstTxWarp>
              </a:bodyPr>
              <a:lstStyle/>
              <a:p>
                <a:endParaRPr lang="en-GB"/>
              </a:p>
            </p:txBody>
          </p:sp>
        </p:grpSp>
      </p:grpSp>
      <p:sp>
        <p:nvSpPr>
          <p:cNvPr id="153657" name="Rectangle 57"/>
          <p:cNvSpPr>
            <a:spLocks noChangeArrowheads="1"/>
          </p:cNvSpPr>
          <p:nvPr/>
        </p:nvSpPr>
        <p:spPr bwMode="auto">
          <a:xfrm>
            <a:off x="2570163" y="2109789"/>
            <a:ext cx="1177858" cy="397545"/>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sz="2000">
                <a:solidFill>
                  <a:srgbClr val="000000"/>
                </a:solidFill>
                <a:effectLst>
                  <a:outerShdw blurRad="38100" dist="38100" dir="2700000" algn="tl">
                    <a:srgbClr val="FFFFFF"/>
                  </a:outerShdw>
                </a:effectLst>
                <a:latin typeface="Times New Roman" charset="0"/>
              </a:rPr>
              <a:t>IP Subnet</a:t>
            </a:r>
          </a:p>
        </p:txBody>
      </p:sp>
      <p:sp>
        <p:nvSpPr>
          <p:cNvPr id="153658" name="Rectangle 58"/>
          <p:cNvSpPr>
            <a:spLocks noChangeArrowheads="1"/>
          </p:cNvSpPr>
          <p:nvPr/>
        </p:nvSpPr>
        <p:spPr bwMode="auto">
          <a:xfrm>
            <a:off x="5135564" y="2716214"/>
            <a:ext cx="1177858" cy="397545"/>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sz="2000">
                <a:solidFill>
                  <a:srgbClr val="000000"/>
                </a:solidFill>
                <a:effectLst>
                  <a:outerShdw blurRad="38100" dist="38100" dir="2700000" algn="tl">
                    <a:srgbClr val="FFFFFF"/>
                  </a:outerShdw>
                </a:effectLst>
                <a:latin typeface="Times New Roman" charset="0"/>
              </a:rPr>
              <a:t>IP Subnet</a:t>
            </a:r>
          </a:p>
        </p:txBody>
      </p:sp>
      <p:sp>
        <p:nvSpPr>
          <p:cNvPr id="153659" name="Rectangle 59"/>
          <p:cNvSpPr>
            <a:spLocks noChangeArrowheads="1"/>
          </p:cNvSpPr>
          <p:nvPr/>
        </p:nvSpPr>
        <p:spPr bwMode="auto">
          <a:xfrm>
            <a:off x="2646364" y="3540126"/>
            <a:ext cx="1177858" cy="397545"/>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sz="2000">
                <a:solidFill>
                  <a:srgbClr val="000000"/>
                </a:solidFill>
                <a:effectLst>
                  <a:outerShdw blurRad="38100" dist="38100" dir="2700000" algn="tl">
                    <a:srgbClr val="FFFFFF"/>
                  </a:outerShdw>
                </a:effectLst>
                <a:latin typeface="Times New Roman" charset="0"/>
              </a:rPr>
              <a:t>IP Subnet</a:t>
            </a:r>
          </a:p>
        </p:txBody>
      </p:sp>
      <p:sp>
        <p:nvSpPr>
          <p:cNvPr id="153660" name="Rectangle 60"/>
          <p:cNvSpPr>
            <a:spLocks noChangeArrowheads="1"/>
          </p:cNvSpPr>
          <p:nvPr/>
        </p:nvSpPr>
        <p:spPr bwMode="auto">
          <a:xfrm>
            <a:off x="5186363" y="4300539"/>
            <a:ext cx="1177858" cy="397545"/>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sz="2000">
                <a:solidFill>
                  <a:srgbClr val="000000"/>
                </a:solidFill>
                <a:effectLst>
                  <a:outerShdw blurRad="38100" dist="38100" dir="2700000" algn="tl">
                    <a:srgbClr val="FFFFFF"/>
                  </a:outerShdw>
                </a:effectLst>
                <a:latin typeface="Times New Roman" charset="0"/>
              </a:rPr>
              <a:t>IP Subnet</a:t>
            </a:r>
          </a:p>
        </p:txBody>
      </p:sp>
      <p:sp>
        <p:nvSpPr>
          <p:cNvPr id="153663" name="Rectangle 63"/>
          <p:cNvSpPr>
            <a:spLocks noChangeArrowheads="1"/>
          </p:cNvSpPr>
          <p:nvPr/>
        </p:nvSpPr>
        <p:spPr bwMode="auto">
          <a:xfrm>
            <a:off x="266700" y="1727202"/>
            <a:ext cx="878346" cy="335989"/>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sz="1600" b="1">
                <a:solidFill>
                  <a:srgbClr val="FF9966"/>
                </a:solidFill>
                <a:effectLst>
                  <a:outerShdw blurRad="38100" dist="38100" dir="2700000" algn="tl">
                    <a:srgbClr val="000000"/>
                  </a:outerShdw>
                </a:effectLst>
                <a:latin typeface="Arial" charset="0"/>
              </a:rPr>
              <a:t>Source</a:t>
            </a:r>
          </a:p>
        </p:txBody>
      </p:sp>
      <p:sp>
        <p:nvSpPr>
          <p:cNvPr id="153664" name="Rectangle 64"/>
          <p:cNvSpPr>
            <a:spLocks noChangeArrowheads="1"/>
          </p:cNvSpPr>
          <p:nvPr/>
        </p:nvSpPr>
        <p:spPr bwMode="auto">
          <a:xfrm>
            <a:off x="7589838" y="3805240"/>
            <a:ext cx="1299936" cy="335989"/>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sz="1600" b="1">
                <a:solidFill>
                  <a:srgbClr val="FF9966"/>
                </a:solidFill>
                <a:effectLst>
                  <a:outerShdw blurRad="38100" dist="38100" dir="2700000" algn="tl">
                    <a:srgbClr val="000000"/>
                  </a:outerShdw>
                </a:effectLst>
                <a:latin typeface="Arial" charset="0"/>
              </a:rPr>
              <a:t>Destination</a:t>
            </a:r>
          </a:p>
        </p:txBody>
      </p:sp>
      <p:sp>
        <p:nvSpPr>
          <p:cNvPr id="69" name="Oval 65"/>
          <p:cNvSpPr>
            <a:spLocks noChangeArrowheads="1"/>
          </p:cNvSpPr>
          <p:nvPr/>
        </p:nvSpPr>
        <p:spPr bwMode="auto">
          <a:xfrm>
            <a:off x="2903566" y="2886814"/>
            <a:ext cx="594287" cy="154524"/>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70" name="Line 66"/>
          <p:cNvSpPr>
            <a:spLocks noChangeShapeType="1"/>
          </p:cNvSpPr>
          <p:nvPr/>
        </p:nvSpPr>
        <p:spPr bwMode="auto">
          <a:xfrm>
            <a:off x="2903566" y="2876147"/>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71" name="Line 67"/>
          <p:cNvSpPr>
            <a:spLocks noChangeShapeType="1"/>
          </p:cNvSpPr>
          <p:nvPr/>
        </p:nvSpPr>
        <p:spPr bwMode="auto">
          <a:xfrm>
            <a:off x="3401036" y="2876147"/>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72" name="Rectangle 68"/>
          <p:cNvSpPr>
            <a:spLocks noChangeArrowheads="1"/>
          </p:cNvSpPr>
          <p:nvPr/>
        </p:nvSpPr>
        <p:spPr bwMode="auto">
          <a:xfrm>
            <a:off x="2903567" y="2876148"/>
            <a:ext cx="589292" cy="9398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73" name="Oval 69"/>
          <p:cNvSpPr>
            <a:spLocks noChangeArrowheads="1"/>
          </p:cNvSpPr>
          <p:nvPr/>
        </p:nvSpPr>
        <p:spPr bwMode="auto">
          <a:xfrm>
            <a:off x="2899386" y="2782801"/>
            <a:ext cx="594286" cy="1800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74" name="Group 70"/>
          <p:cNvGrpSpPr>
            <a:grpSpLocks/>
          </p:cNvGrpSpPr>
          <p:nvPr/>
        </p:nvGrpSpPr>
        <p:grpSpPr bwMode="auto">
          <a:xfrm>
            <a:off x="3046480" y="2816139"/>
            <a:ext cx="294648" cy="105140"/>
            <a:chOff x="2848" y="848"/>
            <a:chExt cx="140" cy="98"/>
          </a:xfrm>
        </p:grpSpPr>
        <p:sp>
          <p:nvSpPr>
            <p:cNvPr id="75" name="Line 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76" name="Line 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77" name="Line 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78" name="Group 74"/>
          <p:cNvGrpSpPr>
            <a:grpSpLocks/>
          </p:cNvGrpSpPr>
          <p:nvPr/>
        </p:nvGrpSpPr>
        <p:grpSpPr bwMode="auto">
          <a:xfrm flipV="1">
            <a:off x="3046480" y="2814804"/>
            <a:ext cx="294648" cy="105140"/>
            <a:chOff x="2848" y="848"/>
            <a:chExt cx="140" cy="98"/>
          </a:xfrm>
        </p:grpSpPr>
        <p:sp>
          <p:nvSpPr>
            <p:cNvPr id="79" name="Line 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80" name="Line 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81" name="Line 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82" name="Oval 65"/>
          <p:cNvSpPr>
            <a:spLocks noChangeArrowheads="1"/>
          </p:cNvSpPr>
          <p:nvPr/>
        </p:nvSpPr>
        <p:spPr bwMode="auto">
          <a:xfrm>
            <a:off x="4941861" y="2308856"/>
            <a:ext cx="594287" cy="154524"/>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83" name="Line 66"/>
          <p:cNvSpPr>
            <a:spLocks noChangeShapeType="1"/>
          </p:cNvSpPr>
          <p:nvPr/>
        </p:nvSpPr>
        <p:spPr bwMode="auto">
          <a:xfrm>
            <a:off x="4941861" y="2298189"/>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4" name="Line 67"/>
          <p:cNvSpPr>
            <a:spLocks noChangeShapeType="1"/>
          </p:cNvSpPr>
          <p:nvPr/>
        </p:nvSpPr>
        <p:spPr bwMode="auto">
          <a:xfrm>
            <a:off x="5439331" y="2298189"/>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5" name="Rectangle 68"/>
          <p:cNvSpPr>
            <a:spLocks noChangeArrowheads="1"/>
          </p:cNvSpPr>
          <p:nvPr/>
        </p:nvSpPr>
        <p:spPr bwMode="auto">
          <a:xfrm>
            <a:off x="4941862" y="2298190"/>
            <a:ext cx="589292" cy="9398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86" name="Oval 69"/>
          <p:cNvSpPr>
            <a:spLocks noChangeArrowheads="1"/>
          </p:cNvSpPr>
          <p:nvPr/>
        </p:nvSpPr>
        <p:spPr bwMode="auto">
          <a:xfrm>
            <a:off x="4937681" y="2204843"/>
            <a:ext cx="594286" cy="1800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87" name="Group 70"/>
          <p:cNvGrpSpPr>
            <a:grpSpLocks/>
          </p:cNvGrpSpPr>
          <p:nvPr/>
        </p:nvGrpSpPr>
        <p:grpSpPr bwMode="auto">
          <a:xfrm>
            <a:off x="5084775" y="2238181"/>
            <a:ext cx="294648" cy="105140"/>
            <a:chOff x="2848" y="848"/>
            <a:chExt cx="140" cy="98"/>
          </a:xfrm>
        </p:grpSpPr>
        <p:sp>
          <p:nvSpPr>
            <p:cNvPr id="88" name="Line 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89" name="Line 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0" name="Line 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91" name="Group 74"/>
          <p:cNvGrpSpPr>
            <a:grpSpLocks/>
          </p:cNvGrpSpPr>
          <p:nvPr/>
        </p:nvGrpSpPr>
        <p:grpSpPr bwMode="auto">
          <a:xfrm flipV="1">
            <a:off x="5084775" y="2236846"/>
            <a:ext cx="294648" cy="105140"/>
            <a:chOff x="2848" y="848"/>
            <a:chExt cx="140" cy="98"/>
          </a:xfrm>
        </p:grpSpPr>
        <p:sp>
          <p:nvSpPr>
            <p:cNvPr id="92" name="Line 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3" name="Line 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94" name="Line 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95" name="Oval 65"/>
          <p:cNvSpPr>
            <a:spLocks noChangeArrowheads="1"/>
          </p:cNvSpPr>
          <p:nvPr/>
        </p:nvSpPr>
        <p:spPr bwMode="auto">
          <a:xfrm>
            <a:off x="5383356" y="3709617"/>
            <a:ext cx="594287" cy="154524"/>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96" name="Line 66"/>
          <p:cNvSpPr>
            <a:spLocks noChangeShapeType="1"/>
          </p:cNvSpPr>
          <p:nvPr/>
        </p:nvSpPr>
        <p:spPr bwMode="auto">
          <a:xfrm>
            <a:off x="5383356" y="3698948"/>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7" name="Line 67"/>
          <p:cNvSpPr>
            <a:spLocks noChangeShapeType="1"/>
          </p:cNvSpPr>
          <p:nvPr/>
        </p:nvSpPr>
        <p:spPr bwMode="auto">
          <a:xfrm>
            <a:off x="5880826" y="3698948"/>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8" name="Rectangle 68"/>
          <p:cNvSpPr>
            <a:spLocks noChangeArrowheads="1"/>
          </p:cNvSpPr>
          <p:nvPr/>
        </p:nvSpPr>
        <p:spPr bwMode="auto">
          <a:xfrm>
            <a:off x="5383357" y="3698951"/>
            <a:ext cx="589292" cy="9398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99" name="Oval 69"/>
          <p:cNvSpPr>
            <a:spLocks noChangeArrowheads="1"/>
          </p:cNvSpPr>
          <p:nvPr/>
        </p:nvSpPr>
        <p:spPr bwMode="auto">
          <a:xfrm>
            <a:off x="5379176" y="3605604"/>
            <a:ext cx="594286" cy="1800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00" name="Group 70"/>
          <p:cNvGrpSpPr>
            <a:grpSpLocks/>
          </p:cNvGrpSpPr>
          <p:nvPr/>
        </p:nvGrpSpPr>
        <p:grpSpPr bwMode="auto">
          <a:xfrm>
            <a:off x="5526270" y="3638942"/>
            <a:ext cx="294648" cy="105140"/>
            <a:chOff x="2848" y="848"/>
            <a:chExt cx="140" cy="98"/>
          </a:xfrm>
        </p:grpSpPr>
        <p:sp>
          <p:nvSpPr>
            <p:cNvPr id="101" name="Line 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02" name="Line 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03" name="Line 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04" name="Group 74"/>
          <p:cNvGrpSpPr>
            <a:grpSpLocks/>
          </p:cNvGrpSpPr>
          <p:nvPr/>
        </p:nvGrpSpPr>
        <p:grpSpPr bwMode="auto">
          <a:xfrm flipV="1">
            <a:off x="5526270" y="3637607"/>
            <a:ext cx="294648" cy="105140"/>
            <a:chOff x="2848" y="848"/>
            <a:chExt cx="140" cy="98"/>
          </a:xfrm>
        </p:grpSpPr>
        <p:sp>
          <p:nvSpPr>
            <p:cNvPr id="105" name="Line 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06" name="Line 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07" name="Line 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
        <p:nvSpPr>
          <p:cNvPr id="108" name="Oval 65"/>
          <p:cNvSpPr>
            <a:spLocks noChangeArrowheads="1"/>
          </p:cNvSpPr>
          <p:nvPr/>
        </p:nvSpPr>
        <p:spPr bwMode="auto">
          <a:xfrm>
            <a:off x="3257637" y="4467223"/>
            <a:ext cx="594287" cy="154524"/>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09" name="Line 66"/>
          <p:cNvSpPr>
            <a:spLocks noChangeShapeType="1"/>
          </p:cNvSpPr>
          <p:nvPr/>
        </p:nvSpPr>
        <p:spPr bwMode="auto">
          <a:xfrm>
            <a:off x="3257637" y="4456556"/>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0" name="Line 67"/>
          <p:cNvSpPr>
            <a:spLocks noChangeShapeType="1"/>
          </p:cNvSpPr>
          <p:nvPr/>
        </p:nvSpPr>
        <p:spPr bwMode="auto">
          <a:xfrm>
            <a:off x="3755107" y="4456556"/>
            <a:ext cx="1" cy="95581"/>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 name="Rectangle 68"/>
          <p:cNvSpPr>
            <a:spLocks noChangeArrowheads="1"/>
          </p:cNvSpPr>
          <p:nvPr/>
        </p:nvSpPr>
        <p:spPr bwMode="auto">
          <a:xfrm>
            <a:off x="3257638" y="4456557"/>
            <a:ext cx="589292" cy="9398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2" name="Oval 69"/>
          <p:cNvSpPr>
            <a:spLocks noChangeArrowheads="1"/>
          </p:cNvSpPr>
          <p:nvPr/>
        </p:nvSpPr>
        <p:spPr bwMode="auto">
          <a:xfrm>
            <a:off x="3253457" y="4363210"/>
            <a:ext cx="594286" cy="1800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13" name="Group 70"/>
          <p:cNvGrpSpPr>
            <a:grpSpLocks/>
          </p:cNvGrpSpPr>
          <p:nvPr/>
        </p:nvGrpSpPr>
        <p:grpSpPr bwMode="auto">
          <a:xfrm>
            <a:off x="3400551" y="4396548"/>
            <a:ext cx="294648" cy="105140"/>
            <a:chOff x="2848" y="848"/>
            <a:chExt cx="140" cy="98"/>
          </a:xfrm>
        </p:grpSpPr>
        <p:sp>
          <p:nvSpPr>
            <p:cNvPr id="114" name="Line 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15" name="Line 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16" name="Line 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17" name="Group 74"/>
          <p:cNvGrpSpPr>
            <a:grpSpLocks/>
          </p:cNvGrpSpPr>
          <p:nvPr/>
        </p:nvGrpSpPr>
        <p:grpSpPr bwMode="auto">
          <a:xfrm flipV="1">
            <a:off x="3400551" y="4395213"/>
            <a:ext cx="294648" cy="105140"/>
            <a:chOff x="2848" y="848"/>
            <a:chExt cx="140" cy="98"/>
          </a:xfrm>
        </p:grpSpPr>
        <p:sp>
          <p:nvSpPr>
            <p:cNvPr id="118" name="Line 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19" name="Line 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20" name="Line 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spd="slow"/>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smtClean="0"/>
              <a:t>Summary:</a:t>
            </a:r>
            <a:br>
              <a:rPr lang="en-US" smtClean="0"/>
            </a:br>
            <a:r>
              <a:rPr lang="en-US" smtClean="0"/>
              <a:t>Why do I need BGP?</a:t>
            </a:r>
            <a:endParaRPr lang="en-US"/>
          </a:p>
        </p:txBody>
      </p:sp>
      <p:sp>
        <p:nvSpPr>
          <p:cNvPr id="179203" name="Rectangle 3"/>
          <p:cNvSpPr>
            <a:spLocks noGrp="1" noChangeArrowheads="1"/>
          </p:cNvSpPr>
          <p:nvPr>
            <p:ph type="body" idx="1"/>
          </p:nvPr>
        </p:nvSpPr>
        <p:spPr/>
        <p:txBody>
          <a:bodyPr/>
          <a:lstStyle/>
          <a:p>
            <a:r>
              <a:rPr lang="en-US"/>
              <a:t>Multi-homing – connecting to multiple providers </a:t>
            </a:r>
          </a:p>
          <a:p>
            <a:pPr lvl="1"/>
            <a:r>
              <a:rPr lang="en-US"/>
              <a:t>upstream providers</a:t>
            </a:r>
          </a:p>
          <a:p>
            <a:pPr lvl="1"/>
            <a:r>
              <a:rPr lang="en-US"/>
              <a:t>local networks – regional peering to get local traffic</a:t>
            </a:r>
          </a:p>
          <a:p>
            <a:r>
              <a:rPr lang="en-US"/>
              <a:t>Policy discrimination</a:t>
            </a:r>
          </a:p>
          <a:p>
            <a:pPr lvl="1"/>
            <a:r>
              <a:rPr lang="en-US"/>
              <a:t>controlling how traffic flows</a:t>
            </a:r>
          </a:p>
          <a:p>
            <a:pPr lvl="1"/>
            <a:r>
              <a:rPr lang="en-US"/>
              <a:t>do not accidentally provide transit to non-customers</a:t>
            </a:r>
          </a:p>
        </p:txBody>
      </p:sp>
    </p:spTree>
  </p:cSld>
  <p:clrMapOvr>
    <a:masterClrMapping/>
  </p:clrMapOvr>
  <p:transition spd="slow"/>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p:txBody>
          <a:bodyPr/>
          <a:lstStyle/>
          <a:p>
            <a:r>
              <a:rPr lang="en-US" dirty="0" smtClean="0"/>
              <a:t>BGP Part II</a:t>
            </a:r>
            <a:endParaRPr lang="en-US" dirty="0"/>
          </a:p>
        </p:txBody>
      </p:sp>
      <p:sp>
        <p:nvSpPr>
          <p:cNvPr id="151555" name="Rectangle 3"/>
          <p:cNvSpPr>
            <a:spLocks noGrp="1" noChangeArrowheads="1"/>
          </p:cNvSpPr>
          <p:nvPr>
            <p:ph type="subTitle" idx="1"/>
          </p:nvPr>
        </p:nvSpPr>
        <p:spPr/>
        <p:txBody>
          <a:bodyPr/>
          <a:lstStyle/>
          <a:p>
            <a:r>
              <a:rPr lang="en-US" smtClean="0"/>
              <a:t>BGP Building Blocks</a:t>
            </a:r>
            <a:endParaRPr lang="en-US"/>
          </a:p>
        </p:txBody>
      </p:sp>
    </p:spTree>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714375" y="62563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2579" name="Rectangle 3"/>
          <p:cNvSpPr>
            <a:spLocks noChangeArrowheads="1"/>
          </p:cNvSpPr>
          <p:nvPr/>
        </p:nvSpPr>
        <p:spPr bwMode="auto">
          <a:xfrm>
            <a:off x="3114676" y="6256338"/>
            <a:ext cx="2913063"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152580" name="Rectangle 4"/>
          <p:cNvSpPr>
            <a:spLocks noGrp="1" noChangeArrowheads="1"/>
          </p:cNvSpPr>
          <p:nvPr>
            <p:ph type="title"/>
          </p:nvPr>
        </p:nvSpPr>
        <p:spPr>
          <a:xfrm>
            <a:off x="457200" y="279400"/>
            <a:ext cx="8229600" cy="1138238"/>
          </a:xfrm>
          <a:noFill/>
          <a:ln/>
        </p:spPr>
        <p:txBody>
          <a:bodyPr lIns="82124" tIns="41061" rIns="82124" bIns="41061"/>
          <a:lstStyle/>
          <a:p>
            <a:pPr>
              <a:lnSpc>
                <a:spcPct val="90000"/>
              </a:lnSpc>
            </a:pPr>
            <a:r>
              <a:rPr lang="en-US" smtClean="0"/>
              <a:t>Autonomous System (AS)</a:t>
            </a:r>
            <a:endParaRPr lang="en-US"/>
          </a:p>
        </p:txBody>
      </p:sp>
      <p:sp>
        <p:nvSpPr>
          <p:cNvPr id="152581" name="Rectangle 5"/>
          <p:cNvSpPr>
            <a:spLocks noGrp="1" noChangeArrowheads="1"/>
          </p:cNvSpPr>
          <p:nvPr>
            <p:ph type="body" idx="1"/>
          </p:nvPr>
        </p:nvSpPr>
        <p:spPr>
          <a:xfrm>
            <a:off x="714376" y="4113215"/>
            <a:ext cx="7820025" cy="2549525"/>
          </a:xfrm>
          <a:noFill/>
          <a:ln/>
        </p:spPr>
        <p:txBody>
          <a:bodyPr lIns="82124" tIns="41061" rIns="82124" bIns="41061" anchor="ctr" anchorCtr="1"/>
          <a:lstStyle/>
          <a:p>
            <a:pPr>
              <a:lnSpc>
                <a:spcPct val="95000"/>
              </a:lnSpc>
            </a:pPr>
            <a:r>
              <a:rPr lang="en-US" sz="2200"/>
              <a:t>Collection of networks with same policy</a:t>
            </a:r>
          </a:p>
          <a:p>
            <a:pPr>
              <a:lnSpc>
                <a:spcPct val="95000"/>
              </a:lnSpc>
            </a:pPr>
            <a:r>
              <a:rPr lang="en-US" sz="2200"/>
              <a:t>Single routing protocol</a:t>
            </a:r>
          </a:p>
          <a:p>
            <a:pPr>
              <a:lnSpc>
                <a:spcPct val="95000"/>
              </a:lnSpc>
            </a:pPr>
            <a:r>
              <a:rPr lang="en-US" sz="2200"/>
              <a:t>Usually under single administrative control</a:t>
            </a:r>
          </a:p>
          <a:p>
            <a:pPr>
              <a:lnSpc>
                <a:spcPct val="95000"/>
              </a:lnSpc>
            </a:pPr>
            <a:r>
              <a:rPr lang="en-US" sz="2200"/>
              <a:t>IGP to provide internal connectivity</a:t>
            </a:r>
          </a:p>
        </p:txBody>
      </p:sp>
      <p:pic>
        <p:nvPicPr>
          <p:cNvPr id="152582" name="Picture 6"/>
          <p:cNvPicPr>
            <a:picLocks noChangeArrowheads="1"/>
          </p:cNvPicPr>
          <p:nvPr/>
        </p:nvPicPr>
        <mc:AlternateContent xmlns:ma="http://schemas.microsoft.com/office/mac/drawingml/2008/main">
          <mc:Choice Requires="ma">
            <p:blipFill>
              <a:blip r:embed="rId2"/>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
              <a:srcRect/>
              <a:stretch>
                <a:fillRect/>
              </a:stretch>
            </p:blipFill>
          </mc:Fallback>
        </mc:AlternateContent>
        <p:spPr bwMode="auto">
          <a:xfrm>
            <a:off x="2228850" y="1865313"/>
            <a:ext cx="4068763" cy="2463800"/>
          </a:xfrm>
          <a:prstGeom prst="rect">
            <a:avLst/>
          </a:prstGeom>
          <a:noFill/>
          <a:ln w="12700">
            <a:noFill/>
            <a:miter lim="800000"/>
            <a:headEnd/>
            <a:tailEnd/>
          </a:ln>
          <a:effectLst/>
        </p:spPr>
      </p:pic>
      <p:sp>
        <p:nvSpPr>
          <p:cNvPr id="152583" name="Rectangle 7"/>
          <p:cNvSpPr>
            <a:spLocks noChangeArrowheads="1"/>
          </p:cNvSpPr>
          <p:nvPr/>
        </p:nvSpPr>
        <p:spPr bwMode="auto">
          <a:xfrm>
            <a:off x="4049714" y="2307711"/>
            <a:ext cx="1139825" cy="36933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387475">
              <a:spcBef>
                <a:spcPct val="50000"/>
              </a:spcBef>
            </a:pPr>
            <a:r>
              <a:rPr lang="en-US" sz="2400">
                <a:latin typeface="Tahoma" charset="0"/>
              </a:rPr>
              <a:t>AS 100</a:t>
            </a:r>
          </a:p>
        </p:txBody>
      </p:sp>
      <p:sp>
        <p:nvSpPr>
          <p:cNvPr id="152584" name="Line 8"/>
          <p:cNvSpPr>
            <a:spLocks noChangeShapeType="1"/>
          </p:cNvSpPr>
          <p:nvPr/>
        </p:nvSpPr>
        <p:spPr bwMode="auto">
          <a:xfrm flipV="1">
            <a:off x="3230563" y="3224213"/>
            <a:ext cx="1016000" cy="608012"/>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52585" name="Line 9"/>
          <p:cNvSpPr>
            <a:spLocks noChangeShapeType="1"/>
          </p:cNvSpPr>
          <p:nvPr/>
        </p:nvSpPr>
        <p:spPr bwMode="auto">
          <a:xfrm>
            <a:off x="4887913" y="3379788"/>
            <a:ext cx="1098550" cy="3873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52586" name="Line 10"/>
          <p:cNvSpPr>
            <a:spLocks noChangeShapeType="1"/>
          </p:cNvSpPr>
          <p:nvPr/>
        </p:nvSpPr>
        <p:spPr bwMode="auto">
          <a:xfrm flipV="1">
            <a:off x="4930775" y="2644777"/>
            <a:ext cx="1092200" cy="288925"/>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52587" name="Line 11"/>
          <p:cNvSpPr>
            <a:spLocks noChangeShapeType="1"/>
          </p:cNvSpPr>
          <p:nvPr/>
        </p:nvSpPr>
        <p:spPr bwMode="auto">
          <a:xfrm>
            <a:off x="3079751" y="2506665"/>
            <a:ext cx="1055688" cy="568325"/>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152588" name="Picture 12"/>
          <p:cNvPicPr>
            <a:picLocks noChangeArrowheads="1"/>
          </p:cNvPicPr>
          <p:nvPr/>
        </p:nvPicPr>
        <mc:AlternateContent xmlns:ma="http://schemas.microsoft.com/office/mac/drawingml/2008/main">
          <mc:Choice Requires="ma">
            <p:blipFill>
              <a:blip r:embed="rId4"/>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5"/>
              <a:srcRect/>
              <a:stretch>
                <a:fillRect/>
              </a:stretch>
            </p:blipFill>
          </mc:Fallback>
        </mc:AlternateContent>
        <p:spPr bwMode="auto">
          <a:xfrm>
            <a:off x="2249488" y="2273302"/>
            <a:ext cx="1155700" cy="676275"/>
          </a:xfrm>
          <a:prstGeom prst="rect">
            <a:avLst/>
          </a:prstGeom>
          <a:noFill/>
          <a:ln w="12700">
            <a:noFill/>
            <a:miter lim="800000"/>
            <a:headEnd/>
            <a:tailEnd/>
          </a:ln>
          <a:effectLst/>
        </p:spPr>
      </p:pic>
      <p:pic>
        <p:nvPicPr>
          <p:cNvPr id="152589" name="Picture 13"/>
          <p:cNvPicPr>
            <a:picLocks noChangeArrowheads="1"/>
          </p:cNvPicPr>
          <p:nvPr/>
        </p:nvPicPr>
        <mc:AlternateContent xmlns:ma="http://schemas.microsoft.com/office/mac/drawingml/2008/main">
          <mc:Choice Requires="ma">
            <p:blipFill>
              <a:blip r:embed="rId6"/>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7"/>
              <a:srcRect/>
              <a:stretch>
                <a:fillRect/>
              </a:stretch>
            </p:blipFill>
          </mc:Fallback>
        </mc:AlternateContent>
        <p:spPr bwMode="auto">
          <a:xfrm>
            <a:off x="2249488" y="3438525"/>
            <a:ext cx="1155700" cy="674688"/>
          </a:xfrm>
          <a:prstGeom prst="rect">
            <a:avLst/>
          </a:prstGeom>
          <a:noFill/>
          <a:ln w="12700">
            <a:noFill/>
            <a:miter lim="800000"/>
            <a:headEnd/>
            <a:tailEnd/>
          </a:ln>
          <a:effectLst/>
        </p:spPr>
      </p:pic>
      <p:pic>
        <p:nvPicPr>
          <p:cNvPr id="152590" name="Picture 14"/>
          <p:cNvPicPr>
            <a:picLocks noChangeArrowheads="1"/>
          </p:cNvPicPr>
          <p:nvPr/>
        </p:nvPicPr>
        <mc:AlternateContent xmlns:ma="http://schemas.microsoft.com/office/mac/drawingml/2008/main">
          <mc:Choice Requires="ma">
            <p:blipFill>
              <a:blip r:embed="rId8"/>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9"/>
              <a:srcRect/>
              <a:stretch>
                <a:fillRect/>
              </a:stretch>
            </p:blipFill>
          </mc:Fallback>
        </mc:AlternateContent>
        <p:spPr bwMode="auto">
          <a:xfrm>
            <a:off x="3867151" y="2820990"/>
            <a:ext cx="1157288" cy="674687"/>
          </a:xfrm>
          <a:prstGeom prst="rect">
            <a:avLst/>
          </a:prstGeom>
          <a:noFill/>
          <a:ln w="12700">
            <a:noFill/>
            <a:miter lim="800000"/>
            <a:headEnd/>
            <a:tailEnd/>
          </a:ln>
          <a:effectLst/>
        </p:spPr>
      </p:pic>
      <p:pic>
        <p:nvPicPr>
          <p:cNvPr id="152591" name="Picture 15"/>
          <p:cNvPicPr>
            <a:picLocks noChangeArrowheads="1"/>
          </p:cNvPicPr>
          <p:nvPr/>
        </p:nvPicPr>
        <mc:AlternateContent xmlns:ma="http://schemas.microsoft.com/office/mac/drawingml/2008/main">
          <mc:Choice Requires="ma">
            <p:blipFill>
              <a:blip r:embed="rId10"/>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1"/>
              <a:srcRect/>
              <a:stretch>
                <a:fillRect/>
              </a:stretch>
            </p:blipFill>
          </mc:Fallback>
        </mc:AlternateContent>
        <p:spPr bwMode="auto">
          <a:xfrm>
            <a:off x="5748339" y="3438527"/>
            <a:ext cx="1157287" cy="676275"/>
          </a:xfrm>
          <a:prstGeom prst="rect">
            <a:avLst/>
          </a:prstGeom>
          <a:noFill/>
          <a:ln w="12700">
            <a:noFill/>
            <a:miter lim="800000"/>
            <a:headEnd/>
            <a:tailEnd/>
          </a:ln>
          <a:effectLst/>
        </p:spPr>
      </p:pic>
      <p:grpSp>
        <p:nvGrpSpPr>
          <p:cNvPr id="2" name="Group 16"/>
          <p:cNvGrpSpPr>
            <a:grpSpLocks/>
          </p:cNvGrpSpPr>
          <p:nvPr/>
        </p:nvGrpSpPr>
        <p:grpSpPr bwMode="auto">
          <a:xfrm>
            <a:off x="5749926" y="2241552"/>
            <a:ext cx="1155700" cy="688975"/>
            <a:chOff x="3220" y="1027"/>
            <a:chExt cx="647" cy="386"/>
          </a:xfrm>
        </p:grpSpPr>
        <p:pic>
          <p:nvPicPr>
            <p:cNvPr id="152593" name="Picture 17"/>
            <p:cNvPicPr>
              <a:picLocks noChangeArrowheads="1"/>
            </p:cNvPicPr>
            <p:nvPr/>
          </p:nvPicPr>
          <mc:AlternateContent xmlns:ma="http://schemas.microsoft.com/office/mac/drawingml/2008/main">
            <mc:Choice Requires="ma">
              <p:blipFill>
                <a:blip r:embed="rId4"/>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5"/>
                <a:srcRect/>
                <a:stretch>
                  <a:fillRect/>
                </a:stretch>
              </p:blipFill>
            </mc:Fallback>
          </mc:AlternateContent>
          <p:spPr bwMode="auto">
            <a:xfrm>
              <a:off x="3220" y="1027"/>
              <a:ext cx="647" cy="379"/>
            </a:xfrm>
            <a:prstGeom prst="rect">
              <a:avLst/>
            </a:prstGeom>
            <a:noFill/>
            <a:ln w="12700">
              <a:noFill/>
              <a:miter lim="800000"/>
              <a:headEnd/>
              <a:tailEnd/>
            </a:ln>
            <a:effectLst/>
          </p:spPr>
        </p:pic>
        <p:sp>
          <p:nvSpPr>
            <p:cNvPr id="152594" name="Rectangle 18"/>
            <p:cNvSpPr>
              <a:spLocks noChangeArrowheads="1"/>
            </p:cNvSpPr>
            <p:nvPr/>
          </p:nvSpPr>
          <p:spPr bwMode="auto">
            <a:xfrm>
              <a:off x="3538" y="1225"/>
              <a:ext cx="0" cy="188"/>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387475">
                <a:spcBef>
                  <a:spcPct val="50000"/>
                </a:spcBef>
              </a:pPr>
              <a:endParaRPr lang="en-GB" sz="2200">
                <a:solidFill>
                  <a:schemeClr val="hlink"/>
                </a:solidFill>
                <a:effectLst>
                  <a:outerShdw blurRad="38100" dist="38100" dir="2700000" algn="tl">
                    <a:srgbClr val="DDDDDD"/>
                  </a:outerShdw>
                </a:effectLst>
              </a:endParaRPr>
            </a:p>
          </p:txBody>
        </p:sp>
      </p:grpSp>
    </p:spTree>
  </p:cSld>
  <p:clrMapOvr>
    <a:masterClrMapping/>
  </p:clrMapOvr>
  <p:transition spd="slow"/>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1" name="Oval 3"/>
          <p:cNvSpPr>
            <a:spLocks noChangeArrowheads="1"/>
          </p:cNvSpPr>
          <p:nvPr/>
        </p:nvSpPr>
        <p:spPr bwMode="auto">
          <a:xfrm>
            <a:off x="330200" y="1320800"/>
            <a:ext cx="3759200" cy="1092200"/>
          </a:xfrm>
          <a:prstGeom prst="ellipse">
            <a:avLst/>
          </a:prstGeom>
          <a:solidFill>
            <a:schemeClr val="hlink"/>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GB"/>
          </a:p>
        </p:txBody>
      </p:sp>
      <p:sp>
        <p:nvSpPr>
          <p:cNvPr id="73732" name="Rectangle 4"/>
          <p:cNvSpPr>
            <a:spLocks noChangeArrowheads="1"/>
          </p:cNvSpPr>
          <p:nvPr/>
        </p:nvSpPr>
        <p:spPr bwMode="auto">
          <a:xfrm>
            <a:off x="669925" y="1508125"/>
            <a:ext cx="3224213" cy="82232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400">
                <a:latin typeface="Arial Rounded MT Bold" charset="0"/>
              </a:rPr>
              <a:t>Establish Peering on</a:t>
            </a:r>
          </a:p>
          <a:p>
            <a:r>
              <a:rPr lang="en-US" sz="2400">
                <a:latin typeface="Arial Rounded MT Bold" charset="0"/>
              </a:rPr>
              <a:t>     TCP port 179</a:t>
            </a:r>
          </a:p>
        </p:txBody>
      </p:sp>
      <p:sp>
        <p:nvSpPr>
          <p:cNvPr id="73733" name="Oval 5"/>
          <p:cNvSpPr>
            <a:spLocks noChangeArrowheads="1"/>
          </p:cNvSpPr>
          <p:nvPr/>
        </p:nvSpPr>
        <p:spPr bwMode="auto">
          <a:xfrm>
            <a:off x="406400" y="3378200"/>
            <a:ext cx="3759200" cy="1092200"/>
          </a:xfrm>
          <a:prstGeom prst="ellipse">
            <a:avLst/>
          </a:prstGeom>
          <a:solidFill>
            <a:schemeClr val="hlink"/>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GB"/>
          </a:p>
        </p:txBody>
      </p:sp>
      <p:sp>
        <p:nvSpPr>
          <p:cNvPr id="73734" name="Oval 6"/>
          <p:cNvSpPr>
            <a:spLocks noChangeArrowheads="1"/>
          </p:cNvSpPr>
          <p:nvPr/>
        </p:nvSpPr>
        <p:spPr bwMode="auto">
          <a:xfrm rot="19440000">
            <a:off x="3770313" y="5295900"/>
            <a:ext cx="917575" cy="533400"/>
          </a:xfrm>
          <a:prstGeom prst="ellipse">
            <a:avLst/>
          </a:prstGeom>
          <a:noFill/>
          <a:ln w="76200">
            <a:solidFill>
              <a:schemeClr val="tx1"/>
            </a:solidFill>
            <a:round/>
            <a:headEnd/>
            <a:tailEnd/>
          </a:ln>
          <a:effectLst/>
        </p:spPr>
        <p:txBody>
          <a:bodyPr wrap="none" anchor="ctr">
            <a:prstTxWarp prst="textNoShape">
              <a:avLst/>
            </a:prstTxWarp>
          </a:bodyPr>
          <a:lstStyle/>
          <a:p>
            <a:endParaRPr lang="en-GB"/>
          </a:p>
        </p:txBody>
      </p:sp>
      <p:sp>
        <p:nvSpPr>
          <p:cNvPr id="73735" name="Rectangle 7"/>
          <p:cNvSpPr>
            <a:spLocks noChangeArrowheads="1"/>
          </p:cNvSpPr>
          <p:nvPr/>
        </p:nvSpPr>
        <p:spPr bwMode="auto">
          <a:xfrm>
            <a:off x="1050925" y="3565525"/>
            <a:ext cx="2589213" cy="82232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400">
                <a:latin typeface="Arial Rounded MT Bold" charset="0"/>
              </a:rPr>
              <a:t>Peers Exchange</a:t>
            </a:r>
          </a:p>
          <a:p>
            <a:r>
              <a:rPr lang="en-US" sz="2400">
                <a:latin typeface="Arial Rounded MT Bold" charset="0"/>
              </a:rPr>
              <a:t>    All Routes </a:t>
            </a:r>
          </a:p>
        </p:txBody>
      </p:sp>
      <p:sp>
        <p:nvSpPr>
          <p:cNvPr id="73736" name="Oval 8"/>
          <p:cNvSpPr>
            <a:spLocks noChangeArrowheads="1"/>
          </p:cNvSpPr>
          <p:nvPr/>
        </p:nvSpPr>
        <p:spPr bwMode="auto">
          <a:xfrm>
            <a:off x="406400" y="5397500"/>
            <a:ext cx="3759200" cy="1092200"/>
          </a:xfrm>
          <a:prstGeom prst="ellipse">
            <a:avLst/>
          </a:prstGeom>
          <a:solidFill>
            <a:schemeClr val="hlink"/>
          </a:solidFill>
          <a:ln w="508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GB"/>
          </a:p>
        </p:txBody>
      </p:sp>
      <p:sp>
        <p:nvSpPr>
          <p:cNvPr id="73737" name="Rectangle 9"/>
          <p:cNvSpPr>
            <a:spLocks noChangeArrowheads="1"/>
          </p:cNvSpPr>
          <p:nvPr/>
        </p:nvSpPr>
        <p:spPr bwMode="auto">
          <a:xfrm>
            <a:off x="641350" y="5668963"/>
            <a:ext cx="3506788" cy="82232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400">
                <a:latin typeface="Arial Rounded MT Bold" charset="0"/>
              </a:rPr>
              <a:t>Exchange Incremental</a:t>
            </a:r>
          </a:p>
          <a:p>
            <a:r>
              <a:rPr lang="en-US" sz="2400">
                <a:latin typeface="Arial Rounded MT Bold" charset="0"/>
              </a:rPr>
              <a:t>           Updates</a:t>
            </a:r>
          </a:p>
        </p:txBody>
      </p:sp>
      <p:grpSp>
        <p:nvGrpSpPr>
          <p:cNvPr id="2" name="Group 17"/>
          <p:cNvGrpSpPr>
            <a:grpSpLocks/>
          </p:cNvGrpSpPr>
          <p:nvPr/>
        </p:nvGrpSpPr>
        <p:grpSpPr bwMode="auto">
          <a:xfrm>
            <a:off x="4701161" y="2935507"/>
            <a:ext cx="4137025" cy="3368262"/>
            <a:chOff x="2784" y="1430"/>
            <a:chExt cx="2606" cy="2322"/>
          </a:xfrm>
        </p:grpSpPr>
        <p:sp>
          <p:nvSpPr>
            <p:cNvPr id="73738" name="Line 10"/>
            <p:cNvSpPr>
              <a:spLocks noChangeShapeType="1"/>
            </p:cNvSpPr>
            <p:nvPr/>
          </p:nvSpPr>
          <p:spPr bwMode="auto">
            <a:xfrm>
              <a:off x="3764" y="2122"/>
              <a:ext cx="805" cy="961"/>
            </a:xfrm>
            <a:prstGeom prst="line">
              <a:avLst/>
            </a:prstGeom>
            <a:noFill/>
            <a:ln w="76200">
              <a:solidFill>
                <a:srgbClr val="FF0033"/>
              </a:solidFill>
              <a:round/>
              <a:headEnd type="none" w="sm" len="sm"/>
              <a:tailEnd type="none" w="sm" len="sm"/>
            </a:ln>
            <a:effectLst/>
          </p:spPr>
          <p:txBody>
            <a:bodyPr wrap="none" anchor="ctr">
              <a:prstTxWarp prst="textNoShape">
                <a:avLst/>
              </a:prstTxWarp>
            </a:bodyPr>
            <a:lstStyle/>
            <a:p>
              <a:endParaRPr lang="en-GB"/>
            </a:p>
          </p:txBody>
        </p:sp>
        <p:pic>
          <p:nvPicPr>
            <p:cNvPr id="73739" name="Picture 11"/>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784" y="1430"/>
              <a:ext cx="1423" cy="907"/>
            </a:xfrm>
            <a:prstGeom prst="rect">
              <a:avLst/>
            </a:prstGeom>
            <a:noFill/>
            <a:ln w="9525">
              <a:noFill/>
              <a:miter lim="800000"/>
              <a:headEnd/>
              <a:tailEnd/>
            </a:ln>
            <a:effectLst/>
          </p:spPr>
        </p:pic>
        <p:pic>
          <p:nvPicPr>
            <p:cNvPr id="73740" name="Picture 1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491" y="1981"/>
              <a:ext cx="537" cy="355"/>
            </a:xfrm>
            <a:prstGeom prst="rect">
              <a:avLst/>
            </a:prstGeom>
            <a:noFill/>
            <a:ln w="9525">
              <a:noFill/>
              <a:miter lim="800000"/>
              <a:headEnd/>
              <a:tailEnd/>
            </a:ln>
            <a:effectLst/>
          </p:spPr>
        </p:pic>
        <p:pic>
          <p:nvPicPr>
            <p:cNvPr id="73741" name="Picture 1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967" y="2845"/>
              <a:ext cx="1423" cy="907"/>
            </a:xfrm>
            <a:prstGeom prst="rect">
              <a:avLst/>
            </a:prstGeom>
            <a:noFill/>
            <a:ln w="9525">
              <a:noFill/>
              <a:miter lim="800000"/>
              <a:headEnd/>
              <a:tailEnd/>
            </a:ln>
            <a:effectLst/>
          </p:spPr>
        </p:pic>
        <p:pic>
          <p:nvPicPr>
            <p:cNvPr id="73742" name="Picture 14"/>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4297" y="2886"/>
              <a:ext cx="538" cy="356"/>
            </a:xfrm>
            <a:prstGeom prst="rect">
              <a:avLst/>
            </a:prstGeom>
            <a:noFill/>
            <a:ln w="9525">
              <a:noFill/>
              <a:miter lim="800000"/>
              <a:headEnd/>
              <a:tailEnd/>
            </a:ln>
            <a:effectLst/>
          </p:spPr>
        </p:pic>
        <p:sp>
          <p:nvSpPr>
            <p:cNvPr id="73743" name="Rectangle 15"/>
            <p:cNvSpPr>
              <a:spLocks noChangeArrowheads="1"/>
            </p:cNvSpPr>
            <p:nvPr/>
          </p:nvSpPr>
          <p:spPr bwMode="auto">
            <a:xfrm>
              <a:off x="2999" y="1509"/>
              <a:ext cx="560" cy="361"/>
            </a:xfrm>
            <a:prstGeom prst="rect">
              <a:avLst/>
            </a:prstGeom>
            <a:noFill/>
            <a:ln w="9525">
              <a:noFill/>
              <a:miter lim="800000"/>
              <a:headEnd/>
              <a:tailEnd/>
            </a:ln>
            <a:effectLst/>
          </p:spPr>
          <p:txBody>
            <a:bodyPr wrap="square" lIns="92075" tIns="46038" rIns="92075" bIns="46038">
              <a:prstTxWarp prst="textNoShape">
                <a:avLst/>
              </a:prstTxWarp>
              <a:spAutoFit/>
            </a:bodyPr>
            <a:lstStyle/>
            <a:p>
              <a:r>
                <a:rPr lang="en-US" sz="2800">
                  <a:solidFill>
                    <a:srgbClr val="000000"/>
                  </a:solidFill>
                  <a:latin typeface="Arial Rounded MT Bold" charset="0"/>
                </a:rPr>
                <a:t>AS1</a:t>
              </a:r>
              <a:endParaRPr lang="en-US" sz="2800">
                <a:latin typeface="Arial Rounded MT Bold" charset="0"/>
              </a:endParaRPr>
            </a:p>
          </p:txBody>
        </p:sp>
        <p:sp>
          <p:nvSpPr>
            <p:cNvPr id="73744" name="Rectangle 16"/>
            <p:cNvSpPr>
              <a:spLocks noChangeArrowheads="1"/>
            </p:cNvSpPr>
            <p:nvPr/>
          </p:nvSpPr>
          <p:spPr bwMode="auto">
            <a:xfrm>
              <a:off x="4665" y="3206"/>
              <a:ext cx="560" cy="361"/>
            </a:xfrm>
            <a:prstGeom prst="rect">
              <a:avLst/>
            </a:prstGeom>
            <a:noFill/>
            <a:ln w="9525">
              <a:noFill/>
              <a:miter lim="800000"/>
              <a:headEnd/>
              <a:tailEnd/>
            </a:ln>
            <a:effectLst/>
          </p:spPr>
          <p:txBody>
            <a:bodyPr wrap="square" lIns="92075" tIns="46038" rIns="92075" bIns="46038">
              <a:prstTxWarp prst="textNoShape">
                <a:avLst/>
              </a:prstTxWarp>
              <a:spAutoFit/>
            </a:bodyPr>
            <a:lstStyle/>
            <a:p>
              <a:r>
                <a:rPr lang="en-US" sz="2800">
                  <a:solidFill>
                    <a:srgbClr val="000000"/>
                  </a:solidFill>
                  <a:latin typeface="Arial Rounded MT Bold" charset="0"/>
                </a:rPr>
                <a:t>AS2</a:t>
              </a:r>
            </a:p>
          </p:txBody>
        </p:sp>
      </p:grpSp>
      <p:sp>
        <p:nvSpPr>
          <p:cNvPr id="73746" name="Line 18"/>
          <p:cNvSpPr>
            <a:spLocks noChangeShapeType="1"/>
          </p:cNvSpPr>
          <p:nvPr/>
        </p:nvSpPr>
        <p:spPr bwMode="auto">
          <a:xfrm>
            <a:off x="2209800" y="2439988"/>
            <a:ext cx="0" cy="912812"/>
          </a:xfrm>
          <a:prstGeom prst="line">
            <a:avLst/>
          </a:prstGeom>
          <a:noFill/>
          <a:ln w="76200">
            <a:solidFill>
              <a:schemeClr val="tx1"/>
            </a:solidFill>
            <a:round/>
            <a:headEnd type="none" w="sm" len="sm"/>
            <a:tailEnd type="stealth" w="med" len="lg"/>
          </a:ln>
          <a:effectLst/>
        </p:spPr>
        <p:txBody>
          <a:bodyPr wrap="none" anchor="ctr">
            <a:prstTxWarp prst="textNoShape">
              <a:avLst/>
            </a:prstTxWarp>
          </a:bodyPr>
          <a:lstStyle/>
          <a:p>
            <a:endParaRPr lang="en-GB"/>
          </a:p>
        </p:txBody>
      </p:sp>
      <p:sp>
        <p:nvSpPr>
          <p:cNvPr id="73747" name="Line 19"/>
          <p:cNvSpPr>
            <a:spLocks noChangeShapeType="1"/>
          </p:cNvSpPr>
          <p:nvPr/>
        </p:nvSpPr>
        <p:spPr bwMode="auto">
          <a:xfrm>
            <a:off x="2209800" y="4497388"/>
            <a:ext cx="0" cy="912812"/>
          </a:xfrm>
          <a:prstGeom prst="line">
            <a:avLst/>
          </a:prstGeom>
          <a:noFill/>
          <a:ln w="76200">
            <a:solidFill>
              <a:schemeClr val="tx1"/>
            </a:solidFill>
            <a:round/>
            <a:headEnd type="none" w="sm" len="sm"/>
            <a:tailEnd type="stealth" w="med" len="lg"/>
          </a:ln>
          <a:effectLst/>
        </p:spPr>
        <p:txBody>
          <a:bodyPr wrap="none" anchor="ctr">
            <a:prstTxWarp prst="textNoShape">
              <a:avLst/>
            </a:prstTxWarp>
          </a:bodyPr>
          <a:lstStyle/>
          <a:p>
            <a:endParaRPr lang="en-GB"/>
          </a:p>
        </p:txBody>
      </p:sp>
      <p:sp>
        <p:nvSpPr>
          <p:cNvPr id="73748" name="Line 20"/>
          <p:cNvSpPr>
            <a:spLocks noChangeShapeType="1"/>
          </p:cNvSpPr>
          <p:nvPr/>
        </p:nvSpPr>
        <p:spPr bwMode="auto">
          <a:xfrm flipH="1">
            <a:off x="3751263" y="5478463"/>
            <a:ext cx="195262" cy="322262"/>
          </a:xfrm>
          <a:prstGeom prst="line">
            <a:avLst/>
          </a:prstGeom>
          <a:noFill/>
          <a:ln w="76200">
            <a:solidFill>
              <a:schemeClr val="tx1"/>
            </a:solidFill>
            <a:round/>
            <a:headEnd type="none" w="sm" len="sm"/>
            <a:tailEnd type="stealth" w="med" len="lg"/>
          </a:ln>
          <a:effectLst/>
        </p:spPr>
        <p:txBody>
          <a:bodyPr wrap="none" anchor="ctr">
            <a:prstTxWarp prst="textNoShape">
              <a:avLst/>
            </a:prstTxWarp>
          </a:bodyPr>
          <a:lstStyle/>
          <a:p>
            <a:endParaRPr lang="en-GB"/>
          </a:p>
        </p:txBody>
      </p:sp>
      <p:sp>
        <p:nvSpPr>
          <p:cNvPr id="73749" name="Rectangle 21"/>
          <p:cNvSpPr>
            <a:spLocks noChangeArrowheads="1"/>
          </p:cNvSpPr>
          <p:nvPr/>
        </p:nvSpPr>
        <p:spPr bwMode="auto">
          <a:xfrm>
            <a:off x="4479925" y="5668963"/>
            <a:ext cx="3281363" cy="1006475"/>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000">
                <a:latin typeface="Arial Rounded MT Bold" charset="0"/>
              </a:rPr>
              <a:t>While connection </a:t>
            </a:r>
          </a:p>
          <a:p>
            <a:r>
              <a:rPr lang="en-US" sz="2000">
                <a:latin typeface="Arial Rounded MT Bold" charset="0"/>
              </a:rPr>
              <a:t>is ALIVE exchange</a:t>
            </a:r>
          </a:p>
          <a:p>
            <a:r>
              <a:rPr lang="en-US" sz="2000">
                <a:latin typeface="Arial Rounded MT Bold" charset="0"/>
              </a:rPr>
              <a:t>route UPDATE messages</a:t>
            </a:r>
            <a:endParaRPr lang="en-US" sz="2000">
              <a:solidFill>
                <a:schemeClr val="accent2"/>
              </a:solidFill>
              <a:latin typeface="Arial Rounded MT Bold" charset="0"/>
            </a:endParaRPr>
          </a:p>
        </p:txBody>
      </p:sp>
      <p:sp>
        <p:nvSpPr>
          <p:cNvPr id="73750" name="Rectangle 22"/>
          <p:cNvSpPr>
            <a:spLocks noChangeArrowheads="1"/>
          </p:cNvSpPr>
          <p:nvPr/>
        </p:nvSpPr>
        <p:spPr bwMode="auto">
          <a:xfrm>
            <a:off x="7230564" y="3257356"/>
            <a:ext cx="958850" cy="51911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US" sz="2800" dirty="0">
                <a:latin typeface="Verdana"/>
                <a:cs typeface="Verdana"/>
              </a:rPr>
              <a:t>BGP</a:t>
            </a:r>
          </a:p>
        </p:txBody>
      </p:sp>
      <p:sp>
        <p:nvSpPr>
          <p:cNvPr id="73751" name="Rectangle 23"/>
          <p:cNvSpPr>
            <a:spLocks noChangeArrowheads="1"/>
          </p:cNvSpPr>
          <p:nvPr/>
        </p:nvSpPr>
        <p:spPr bwMode="auto">
          <a:xfrm>
            <a:off x="4418614" y="1611757"/>
            <a:ext cx="4389924" cy="831639"/>
          </a:xfrm>
          <a:prstGeom prst="rect">
            <a:avLst/>
          </a:prstGeom>
          <a:solidFill>
            <a:schemeClr val="accent6">
              <a:lumMod val="20000"/>
              <a:lumOff val="80000"/>
            </a:schemeClr>
          </a:solidFill>
          <a:ln w="9525">
            <a:noFill/>
            <a:miter lim="800000"/>
            <a:headEnd/>
            <a:tailEnd/>
          </a:ln>
          <a:effectLst>
            <a:outerShdw blurRad="63500" dist="38099" dir="2700000" algn="ctr" rotWithShape="0">
              <a:schemeClr val="bg2">
                <a:alpha val="74998"/>
              </a:schemeClr>
            </a:outerShdw>
          </a:effectLst>
        </p:spPr>
        <p:txBody>
          <a:bodyPr wrap="none" lIns="92075" tIns="46038" rIns="92075" bIns="46038">
            <a:prstTxWarp prst="textNoShape">
              <a:avLst/>
            </a:prstTxWarp>
            <a:spAutoFit/>
          </a:bodyPr>
          <a:lstStyle/>
          <a:p>
            <a:r>
              <a:rPr lang="en-US" sz="2400" dirty="0">
                <a:latin typeface="Verdana"/>
                <a:cs typeface="Verdana"/>
              </a:rPr>
              <a:t>BGP Route = </a:t>
            </a:r>
          </a:p>
          <a:p>
            <a:r>
              <a:rPr lang="en-US" sz="2400" dirty="0">
                <a:latin typeface="Verdana"/>
                <a:cs typeface="Verdana"/>
              </a:rPr>
              <a:t>network prefix + </a:t>
            </a:r>
            <a:r>
              <a:rPr lang="en-US" sz="2400" u="sng" dirty="0">
                <a:latin typeface="Verdana"/>
                <a:cs typeface="Verdana"/>
              </a:rPr>
              <a:t>attributes</a:t>
            </a:r>
            <a:endParaRPr lang="en-US" sz="2400" u="sng" dirty="0">
              <a:solidFill>
                <a:schemeClr val="bg1"/>
              </a:solidFill>
              <a:latin typeface="Verdana"/>
              <a:cs typeface="Verdana"/>
            </a:endParaRPr>
          </a:p>
        </p:txBody>
      </p:sp>
      <p:sp>
        <p:nvSpPr>
          <p:cNvPr id="73752" name="Rectangle 24"/>
          <p:cNvSpPr>
            <a:spLocks noGrp="1" noChangeArrowheads="1"/>
          </p:cNvSpPr>
          <p:nvPr>
            <p:ph type="title"/>
          </p:nvPr>
        </p:nvSpPr>
        <p:spPr/>
        <p:txBody>
          <a:bodyPr/>
          <a:lstStyle/>
          <a:p>
            <a:r>
              <a:rPr lang="en-US" dirty="0"/>
              <a:t>BGP Operations Simplified </a:t>
            </a:r>
          </a:p>
        </p:txBody>
      </p:sp>
    </p:spTree>
  </p:cSld>
  <p:clrMapOvr>
    <a:masterClrMapping/>
  </p:clrMapOvr>
  <p:transition spd="slow">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smtClean="0"/>
              <a:t>BGP Messages</a:t>
            </a:r>
            <a:endParaRPr lang="en-US"/>
          </a:p>
        </p:txBody>
      </p:sp>
      <p:sp>
        <p:nvSpPr>
          <p:cNvPr id="188419" name="Rectangle 3"/>
          <p:cNvSpPr>
            <a:spLocks noGrp="1" noChangeArrowheads="1"/>
          </p:cNvSpPr>
          <p:nvPr>
            <p:ph type="body" idx="1"/>
          </p:nvPr>
        </p:nvSpPr>
        <p:spPr/>
        <p:txBody>
          <a:bodyPr/>
          <a:lstStyle/>
          <a:p>
            <a:r>
              <a:rPr lang="en-US" sz="2400" dirty="0" smtClean="0">
                <a:solidFill>
                  <a:srgbClr val="FF0000"/>
                </a:solidFill>
              </a:rPr>
              <a:t>OPEN: </a:t>
            </a:r>
          </a:p>
          <a:p>
            <a:pPr lvl="1"/>
            <a:r>
              <a:rPr lang="en-US" sz="2000" dirty="0" smtClean="0"/>
              <a:t>opens TCP </a:t>
            </a:r>
            <a:r>
              <a:rPr lang="en-US" sz="2000" dirty="0" err="1" smtClean="0"/>
              <a:t>conn</a:t>
            </a:r>
            <a:r>
              <a:rPr lang="en-US" sz="2000" dirty="0" smtClean="0"/>
              <a:t>. to peer</a:t>
            </a:r>
          </a:p>
          <a:p>
            <a:pPr lvl="1"/>
            <a:r>
              <a:rPr lang="en-US" sz="2000" dirty="0" smtClean="0"/>
              <a:t>authenticates sender</a:t>
            </a:r>
          </a:p>
          <a:p>
            <a:r>
              <a:rPr lang="en-US" sz="2400" dirty="0" smtClean="0">
                <a:solidFill>
                  <a:srgbClr val="FF0000"/>
                </a:solidFill>
              </a:rPr>
              <a:t>UPDATE: </a:t>
            </a:r>
          </a:p>
          <a:p>
            <a:pPr lvl="1"/>
            <a:r>
              <a:rPr lang="en-US" sz="2000" dirty="0" smtClean="0"/>
              <a:t>“Announcement”:  	prefix is reachable </a:t>
            </a:r>
          </a:p>
          <a:p>
            <a:pPr lvl="1"/>
            <a:r>
              <a:rPr lang="en-US" sz="2000" dirty="0" smtClean="0"/>
              <a:t>“Withdraw”:  	   	prefix is not reachable</a:t>
            </a:r>
          </a:p>
          <a:p>
            <a:r>
              <a:rPr lang="en-US" sz="2400" dirty="0" smtClean="0">
                <a:solidFill>
                  <a:srgbClr val="FF0000"/>
                </a:solidFill>
              </a:rPr>
              <a:t>KEEPALIVE: </a:t>
            </a:r>
          </a:p>
          <a:p>
            <a:pPr lvl="1"/>
            <a:r>
              <a:rPr lang="en-US" sz="2000" dirty="0" smtClean="0"/>
              <a:t>keeps connection alive in absence of UPDATES</a:t>
            </a:r>
          </a:p>
          <a:p>
            <a:pPr lvl="1"/>
            <a:r>
              <a:rPr lang="en-US" sz="2000" dirty="0" smtClean="0"/>
              <a:t>serves as ACK to an OPEN request</a:t>
            </a:r>
          </a:p>
          <a:p>
            <a:r>
              <a:rPr lang="en-US" sz="2400" dirty="0" smtClean="0">
                <a:solidFill>
                  <a:srgbClr val="FF0000"/>
                </a:solidFill>
              </a:rPr>
              <a:t>NOTIFICATION:</a:t>
            </a:r>
          </a:p>
          <a:p>
            <a:pPr lvl="1"/>
            <a:r>
              <a:rPr lang="en-US" sz="2000" dirty="0" smtClean="0"/>
              <a:t>reports errors in previous </a:t>
            </a:r>
            <a:r>
              <a:rPr lang="en-US" sz="2000" dirty="0" err="1" smtClean="0"/>
              <a:t>msg</a:t>
            </a:r>
            <a:r>
              <a:rPr lang="en-US" sz="2000" dirty="0" smtClean="0"/>
              <a:t>; </a:t>
            </a:r>
          </a:p>
          <a:p>
            <a:pPr lvl="1"/>
            <a:r>
              <a:rPr lang="en-US" sz="2000" dirty="0" smtClean="0"/>
              <a:t>closes a connection</a:t>
            </a:r>
            <a:endParaRPr lang="en-US" sz="2000" dirty="0"/>
          </a:p>
        </p:txBody>
      </p:sp>
    </p:spTree>
  </p:cSld>
  <p:clrMapOvr>
    <a:masterClrMapping/>
  </p:clrMapOvr>
  <p:transition spd="slow">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395288" y="1484313"/>
            <a:ext cx="8424862" cy="833437"/>
            <a:chOff x="249" y="935"/>
            <a:chExt cx="5307" cy="525"/>
          </a:xfrm>
        </p:grpSpPr>
        <p:sp>
          <p:nvSpPr>
            <p:cNvPr id="139269" name="Rectangle 5"/>
            <p:cNvSpPr>
              <a:spLocks noChangeArrowheads="1"/>
            </p:cNvSpPr>
            <p:nvPr/>
          </p:nvSpPr>
          <p:spPr bwMode="auto">
            <a:xfrm>
              <a:off x="249" y="976"/>
              <a:ext cx="5307" cy="467"/>
            </a:xfrm>
            <a:prstGeom prst="rect">
              <a:avLst/>
            </a:prstGeom>
            <a:solidFill>
              <a:srgbClr val="FFFF00"/>
            </a:solidFill>
            <a:ln w="12700">
              <a:solidFill>
                <a:srgbClr val="FFCC00"/>
              </a:solidFill>
              <a:miter lim="800000"/>
              <a:headEnd/>
              <a:tailEnd/>
            </a:ln>
            <a:effectLst>
              <a:outerShdw blurRad="63500" dist="107763" dir="2700000" algn="ctr" rotWithShape="0">
                <a:srgbClr val="000066">
                  <a:alpha val="50000"/>
                </a:srgbClr>
              </a:outerShdw>
            </a:effectLst>
          </p:spPr>
          <p:txBody>
            <a:bodyPr wrap="none" anchor="ctr">
              <a:prstTxWarp prst="textNoShape">
                <a:avLst/>
              </a:prstTxWarp>
            </a:bodyPr>
            <a:lstStyle/>
            <a:p>
              <a:pPr algn="ctr" eaLnBrk="1" hangingPunct="1"/>
              <a:endParaRPr lang="de-DE" sz="1800">
                <a:latin typeface="Arial Rounded MT Bold" charset="0"/>
              </a:endParaRPr>
            </a:p>
          </p:txBody>
        </p:sp>
        <p:sp>
          <p:nvSpPr>
            <p:cNvPr id="139270" name="Line 6"/>
            <p:cNvSpPr>
              <a:spLocks noChangeShapeType="1"/>
            </p:cNvSpPr>
            <p:nvPr/>
          </p:nvSpPr>
          <p:spPr bwMode="auto">
            <a:xfrm>
              <a:off x="1273" y="980"/>
              <a:ext cx="0" cy="459"/>
            </a:xfrm>
            <a:prstGeom prst="line">
              <a:avLst/>
            </a:prstGeom>
            <a:noFill/>
            <a:ln w="25400">
              <a:solidFill>
                <a:srgbClr val="FFCC00"/>
              </a:solidFill>
              <a:round/>
              <a:headEnd/>
              <a:tailEnd/>
            </a:ln>
            <a:effectLst/>
          </p:spPr>
          <p:txBody>
            <a:bodyPr wrap="none" anchor="ctr">
              <a:prstTxWarp prst="textNoShape">
                <a:avLst/>
              </a:prstTxWarp>
            </a:bodyPr>
            <a:lstStyle/>
            <a:p>
              <a:endParaRPr lang="en-GB"/>
            </a:p>
          </p:txBody>
        </p:sp>
        <p:sp>
          <p:nvSpPr>
            <p:cNvPr id="139271" name="Line 7"/>
            <p:cNvSpPr>
              <a:spLocks noChangeShapeType="1"/>
            </p:cNvSpPr>
            <p:nvPr/>
          </p:nvSpPr>
          <p:spPr bwMode="auto">
            <a:xfrm>
              <a:off x="2361" y="980"/>
              <a:ext cx="0" cy="459"/>
            </a:xfrm>
            <a:prstGeom prst="line">
              <a:avLst/>
            </a:prstGeom>
            <a:noFill/>
            <a:ln w="25400">
              <a:solidFill>
                <a:srgbClr val="FFCC00"/>
              </a:solidFill>
              <a:round/>
              <a:headEnd/>
              <a:tailEnd/>
            </a:ln>
            <a:effectLst/>
          </p:spPr>
          <p:txBody>
            <a:bodyPr wrap="none" anchor="ctr">
              <a:prstTxWarp prst="textNoShape">
                <a:avLst/>
              </a:prstTxWarp>
            </a:bodyPr>
            <a:lstStyle/>
            <a:p>
              <a:endParaRPr lang="en-GB"/>
            </a:p>
          </p:txBody>
        </p:sp>
        <p:sp>
          <p:nvSpPr>
            <p:cNvPr id="139272" name="Line 8"/>
            <p:cNvSpPr>
              <a:spLocks noChangeShapeType="1"/>
            </p:cNvSpPr>
            <p:nvPr/>
          </p:nvSpPr>
          <p:spPr bwMode="auto">
            <a:xfrm>
              <a:off x="3087" y="980"/>
              <a:ext cx="0" cy="459"/>
            </a:xfrm>
            <a:prstGeom prst="line">
              <a:avLst/>
            </a:prstGeom>
            <a:noFill/>
            <a:ln w="25400">
              <a:solidFill>
                <a:srgbClr val="FFCC00"/>
              </a:solidFill>
              <a:round/>
              <a:headEnd/>
              <a:tailEnd/>
            </a:ln>
            <a:effectLst/>
          </p:spPr>
          <p:txBody>
            <a:bodyPr wrap="none" anchor="ctr">
              <a:prstTxWarp prst="textNoShape">
                <a:avLst/>
              </a:prstTxWarp>
            </a:bodyPr>
            <a:lstStyle/>
            <a:p>
              <a:endParaRPr lang="en-GB"/>
            </a:p>
          </p:txBody>
        </p:sp>
        <p:sp>
          <p:nvSpPr>
            <p:cNvPr id="139273" name="Line 9"/>
            <p:cNvSpPr>
              <a:spLocks noChangeShapeType="1"/>
            </p:cNvSpPr>
            <p:nvPr/>
          </p:nvSpPr>
          <p:spPr bwMode="auto">
            <a:xfrm>
              <a:off x="3830" y="980"/>
              <a:ext cx="0" cy="459"/>
            </a:xfrm>
            <a:prstGeom prst="line">
              <a:avLst/>
            </a:prstGeom>
            <a:noFill/>
            <a:ln w="25400">
              <a:solidFill>
                <a:srgbClr val="FFCC00"/>
              </a:solidFill>
              <a:round/>
              <a:headEnd/>
              <a:tailEnd/>
            </a:ln>
            <a:effectLst/>
          </p:spPr>
          <p:txBody>
            <a:bodyPr wrap="none" anchor="ctr">
              <a:prstTxWarp prst="textNoShape">
                <a:avLst/>
              </a:prstTxWarp>
            </a:bodyPr>
            <a:lstStyle/>
            <a:p>
              <a:endParaRPr lang="en-GB"/>
            </a:p>
          </p:txBody>
        </p:sp>
        <p:sp>
          <p:nvSpPr>
            <p:cNvPr id="139274" name="Rectangle 10"/>
            <p:cNvSpPr>
              <a:spLocks noChangeArrowheads="1"/>
            </p:cNvSpPr>
            <p:nvPr/>
          </p:nvSpPr>
          <p:spPr bwMode="auto">
            <a:xfrm>
              <a:off x="659" y="936"/>
              <a:ext cx="567" cy="524"/>
            </a:xfrm>
            <a:prstGeom prst="rect">
              <a:avLst/>
            </a:prstGeom>
            <a:noFill/>
            <a:ln w="12700">
              <a:noFill/>
              <a:miter lim="800000"/>
              <a:headEnd/>
              <a:tailEnd/>
            </a:ln>
            <a:effectLst/>
          </p:spPr>
          <p:txBody>
            <a:bodyPr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Next Hop</a:t>
              </a:r>
            </a:p>
          </p:txBody>
        </p:sp>
        <p:sp>
          <p:nvSpPr>
            <p:cNvPr id="139275" name="Rectangle 11"/>
            <p:cNvSpPr>
              <a:spLocks noChangeArrowheads="1"/>
            </p:cNvSpPr>
            <p:nvPr/>
          </p:nvSpPr>
          <p:spPr bwMode="auto">
            <a:xfrm>
              <a:off x="1417" y="936"/>
              <a:ext cx="799" cy="524"/>
            </a:xfrm>
            <a:prstGeom prst="rect">
              <a:avLst/>
            </a:prstGeom>
            <a:noFill/>
            <a:ln w="12700">
              <a:noFill/>
              <a:miter lim="800000"/>
              <a:headEnd/>
              <a:tailEnd/>
            </a:ln>
            <a:effectLst/>
          </p:spPr>
          <p:txBody>
            <a:bodyPr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AS Path</a:t>
              </a:r>
              <a:endParaRPr lang="en-US" sz="2400">
                <a:effectLst>
                  <a:outerShdw blurRad="38100" dist="38100" dir="2700000" algn="tl">
                    <a:srgbClr val="000000"/>
                  </a:outerShdw>
                </a:effectLst>
                <a:latin typeface="Arial Rounded MT Bold" charset="0"/>
              </a:endParaRPr>
            </a:p>
          </p:txBody>
        </p:sp>
        <p:sp>
          <p:nvSpPr>
            <p:cNvPr id="139276" name="Rectangle 12"/>
            <p:cNvSpPr>
              <a:spLocks noChangeArrowheads="1"/>
            </p:cNvSpPr>
            <p:nvPr/>
          </p:nvSpPr>
          <p:spPr bwMode="auto">
            <a:xfrm>
              <a:off x="5229" y="1051"/>
              <a:ext cx="308" cy="294"/>
            </a:xfrm>
            <a:prstGeom prst="rect">
              <a:avLst/>
            </a:prstGeom>
            <a:noFill/>
            <a:ln w="12700">
              <a:noFill/>
              <a:miter lim="800000"/>
              <a:headEnd/>
              <a:tailEnd/>
            </a:ln>
            <a:effectLst/>
          </p:spPr>
          <p:txBody>
            <a:bodyPr wrap="none"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a:t>
              </a:r>
              <a:endParaRPr lang="en-US" sz="2400">
                <a:effectLst>
                  <a:outerShdw blurRad="38100" dist="38100" dir="2700000" algn="tl">
                    <a:srgbClr val="000000"/>
                  </a:outerShdw>
                </a:effectLst>
                <a:latin typeface="Arial Rounded MT Bold" charset="0"/>
              </a:endParaRPr>
            </a:p>
          </p:txBody>
        </p:sp>
        <p:sp>
          <p:nvSpPr>
            <p:cNvPr id="139277" name="Rectangle 13"/>
            <p:cNvSpPr>
              <a:spLocks noChangeArrowheads="1"/>
            </p:cNvSpPr>
            <p:nvPr/>
          </p:nvSpPr>
          <p:spPr bwMode="auto">
            <a:xfrm>
              <a:off x="3099" y="1051"/>
              <a:ext cx="718" cy="294"/>
            </a:xfrm>
            <a:prstGeom prst="rect">
              <a:avLst/>
            </a:prstGeom>
            <a:noFill/>
            <a:ln w="12700">
              <a:noFill/>
              <a:miter lim="800000"/>
              <a:headEnd/>
              <a:tailEnd/>
            </a:ln>
            <a:effectLst/>
          </p:spPr>
          <p:txBody>
            <a:bodyPr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MED</a:t>
              </a:r>
            </a:p>
          </p:txBody>
        </p:sp>
        <p:sp>
          <p:nvSpPr>
            <p:cNvPr id="139278" name="Rectangle 14"/>
            <p:cNvSpPr>
              <a:spLocks noChangeArrowheads="1"/>
            </p:cNvSpPr>
            <p:nvPr/>
          </p:nvSpPr>
          <p:spPr bwMode="auto">
            <a:xfrm>
              <a:off x="2380" y="935"/>
              <a:ext cx="704" cy="524"/>
            </a:xfrm>
            <a:prstGeom prst="rect">
              <a:avLst/>
            </a:prstGeom>
            <a:noFill/>
            <a:ln w="12700">
              <a:noFill/>
              <a:miter lim="800000"/>
              <a:headEnd/>
              <a:tailEnd/>
            </a:ln>
            <a:effectLst/>
          </p:spPr>
          <p:txBody>
            <a:bodyPr wrap="none"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Local-</a:t>
              </a:r>
            </a:p>
            <a:p>
              <a:pPr algn="ctr" defTabSz="1106488"/>
              <a:r>
                <a:rPr lang="en-US" sz="2400">
                  <a:solidFill>
                    <a:srgbClr val="000000"/>
                  </a:solidFill>
                  <a:effectLst>
                    <a:outerShdw blurRad="38100" dist="38100" dir="2700000" algn="tl">
                      <a:srgbClr val="FFFFFF"/>
                    </a:outerShdw>
                  </a:effectLst>
                  <a:latin typeface="Arial Rounded MT Bold" charset="0"/>
                </a:rPr>
                <a:t>Pref.</a:t>
              </a:r>
            </a:p>
          </p:txBody>
        </p:sp>
        <p:sp>
          <p:nvSpPr>
            <p:cNvPr id="139279" name="Rectangle 15"/>
            <p:cNvSpPr>
              <a:spLocks noChangeArrowheads="1"/>
            </p:cNvSpPr>
            <p:nvPr/>
          </p:nvSpPr>
          <p:spPr bwMode="auto">
            <a:xfrm>
              <a:off x="285" y="1051"/>
              <a:ext cx="308" cy="294"/>
            </a:xfrm>
            <a:prstGeom prst="rect">
              <a:avLst/>
            </a:prstGeom>
            <a:noFill/>
            <a:ln w="12700">
              <a:noFill/>
              <a:miter lim="800000"/>
              <a:headEnd/>
              <a:tailEnd/>
            </a:ln>
            <a:effectLst/>
          </p:spPr>
          <p:txBody>
            <a:bodyPr wrap="none"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a:t>
              </a:r>
            </a:p>
          </p:txBody>
        </p:sp>
        <p:sp>
          <p:nvSpPr>
            <p:cNvPr id="139280" name="Line 16"/>
            <p:cNvSpPr>
              <a:spLocks noChangeShapeType="1"/>
            </p:cNvSpPr>
            <p:nvPr/>
          </p:nvSpPr>
          <p:spPr bwMode="auto">
            <a:xfrm>
              <a:off x="612" y="980"/>
              <a:ext cx="0" cy="459"/>
            </a:xfrm>
            <a:prstGeom prst="line">
              <a:avLst/>
            </a:prstGeom>
            <a:noFill/>
            <a:ln w="25400">
              <a:solidFill>
                <a:srgbClr val="FFCC00"/>
              </a:solidFill>
              <a:round/>
              <a:headEnd/>
              <a:tailEnd/>
            </a:ln>
            <a:effectLst/>
          </p:spPr>
          <p:txBody>
            <a:bodyPr wrap="none" anchor="ctr">
              <a:prstTxWarp prst="textNoShape">
                <a:avLst/>
              </a:prstTxWarp>
            </a:bodyPr>
            <a:lstStyle/>
            <a:p>
              <a:endParaRPr lang="en-GB"/>
            </a:p>
          </p:txBody>
        </p:sp>
        <p:sp>
          <p:nvSpPr>
            <p:cNvPr id="139281" name="Rectangle 17"/>
            <p:cNvSpPr>
              <a:spLocks noChangeArrowheads="1"/>
            </p:cNvSpPr>
            <p:nvPr/>
          </p:nvSpPr>
          <p:spPr bwMode="auto">
            <a:xfrm>
              <a:off x="3879" y="1050"/>
              <a:ext cx="1262" cy="294"/>
            </a:xfrm>
            <a:prstGeom prst="rect">
              <a:avLst/>
            </a:prstGeom>
            <a:noFill/>
            <a:ln w="12700">
              <a:noFill/>
              <a:miter lim="800000"/>
              <a:headEnd/>
              <a:tailEnd/>
            </a:ln>
            <a:effectLst/>
          </p:spPr>
          <p:txBody>
            <a:bodyPr lIns="101600" tIns="50800" rIns="101600" bIns="50800">
              <a:prstTxWarp prst="textNoShape">
                <a:avLst/>
              </a:prstTxWarp>
              <a:spAutoFit/>
            </a:bodyPr>
            <a:lstStyle/>
            <a:p>
              <a:pPr algn="ctr" defTabSz="1106488"/>
              <a:r>
                <a:rPr lang="en-US" sz="2400">
                  <a:solidFill>
                    <a:srgbClr val="000000"/>
                  </a:solidFill>
                  <a:effectLst>
                    <a:outerShdw blurRad="38100" dist="38100" dir="2700000" algn="tl">
                      <a:srgbClr val="FFFFFF"/>
                    </a:outerShdw>
                  </a:effectLst>
                  <a:latin typeface="Arial Rounded MT Bold" charset="0"/>
                </a:rPr>
                <a:t>Community</a:t>
              </a:r>
            </a:p>
          </p:txBody>
        </p:sp>
        <p:sp>
          <p:nvSpPr>
            <p:cNvPr id="139282" name="Line 18"/>
            <p:cNvSpPr>
              <a:spLocks noChangeShapeType="1"/>
            </p:cNvSpPr>
            <p:nvPr/>
          </p:nvSpPr>
          <p:spPr bwMode="auto">
            <a:xfrm>
              <a:off x="5190" y="980"/>
              <a:ext cx="0" cy="459"/>
            </a:xfrm>
            <a:prstGeom prst="line">
              <a:avLst/>
            </a:prstGeom>
            <a:noFill/>
            <a:ln w="25400">
              <a:solidFill>
                <a:srgbClr val="FFCC00"/>
              </a:solidFill>
              <a:round/>
              <a:headEnd/>
              <a:tailEnd/>
            </a:ln>
            <a:effectLst/>
          </p:spPr>
          <p:txBody>
            <a:bodyPr wrap="none" anchor="ctr">
              <a:prstTxWarp prst="textNoShape">
                <a:avLst/>
              </a:prstTxWarp>
            </a:bodyPr>
            <a:lstStyle/>
            <a:p>
              <a:endParaRPr lang="en-GB"/>
            </a:p>
          </p:txBody>
        </p:sp>
      </p:grpSp>
      <p:sp>
        <p:nvSpPr>
          <p:cNvPr id="139283" name="Rectangle 19"/>
          <p:cNvSpPr>
            <a:spLocks noGrp="1" noChangeArrowheads="1"/>
          </p:cNvSpPr>
          <p:nvPr>
            <p:ph type="title"/>
          </p:nvPr>
        </p:nvSpPr>
        <p:spPr/>
        <p:txBody>
          <a:bodyPr/>
          <a:lstStyle/>
          <a:p>
            <a:r>
              <a:rPr lang="en-US"/>
              <a:t>BGP Attributes</a:t>
            </a:r>
          </a:p>
        </p:txBody>
      </p:sp>
      <p:sp>
        <p:nvSpPr>
          <p:cNvPr id="139284" name="Rectangle 20"/>
          <p:cNvSpPr>
            <a:spLocks noGrp="1" noChangeArrowheads="1"/>
          </p:cNvSpPr>
          <p:nvPr>
            <p:ph type="body" idx="1"/>
          </p:nvPr>
        </p:nvSpPr>
        <p:spPr>
          <a:xfrm>
            <a:off x="457200" y="2743200"/>
            <a:ext cx="8686800" cy="4191000"/>
          </a:xfrm>
        </p:spPr>
        <p:txBody>
          <a:bodyPr/>
          <a:lstStyle/>
          <a:p>
            <a:r>
              <a:rPr lang="en-US"/>
              <a:t>Attributes are “knobs” for</a:t>
            </a:r>
          </a:p>
          <a:p>
            <a:pPr lvl="1"/>
            <a:r>
              <a:rPr lang="en-US" sz="2800"/>
              <a:t>traffic engineering</a:t>
            </a:r>
          </a:p>
          <a:p>
            <a:pPr lvl="1"/>
            <a:r>
              <a:rPr lang="en-US" sz="2800"/>
              <a:t>capacity planning</a:t>
            </a:r>
            <a:endParaRPr lang="en-US"/>
          </a:p>
          <a:p>
            <a:pPr lvl="1"/>
            <a:endParaRPr lang="en-US"/>
          </a:p>
          <a:p>
            <a:endParaRPr lang="en-US"/>
          </a:p>
        </p:txBody>
      </p:sp>
    </p:spTree>
  </p:cSld>
  <p:clrMapOvr>
    <a:masterClrMapping/>
  </p:clrMapOvr>
  <p:transition spd="slow">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p:txBody>
          <a:bodyPr/>
          <a:lstStyle/>
          <a:p>
            <a:r>
              <a:rPr lang="en-US"/>
              <a:t>BGP Protocol Basics</a:t>
            </a:r>
          </a:p>
        </p:txBody>
      </p:sp>
      <p:sp>
        <p:nvSpPr>
          <p:cNvPr id="197637" name="Rectangle 5"/>
          <p:cNvSpPr>
            <a:spLocks noGrp="1" noChangeArrowheads="1"/>
          </p:cNvSpPr>
          <p:nvPr>
            <p:ph type="body" idx="1"/>
          </p:nvPr>
        </p:nvSpPr>
        <p:spPr/>
        <p:txBody>
          <a:bodyPr/>
          <a:lstStyle/>
          <a:p>
            <a:r>
              <a:rPr lang="en-US"/>
              <a:t>Uses Incremental updates</a:t>
            </a:r>
          </a:p>
          <a:p>
            <a:pPr lvl="1"/>
            <a:r>
              <a:rPr lang="en-US"/>
              <a:t>sends one copy of the RIB at the beginning, then sends changes as they happen</a:t>
            </a:r>
          </a:p>
          <a:p>
            <a:r>
              <a:rPr lang="en-US"/>
              <a:t>Path Vector protocol </a:t>
            </a:r>
          </a:p>
          <a:p>
            <a:pPr lvl="1"/>
            <a:r>
              <a:rPr lang="en-US"/>
              <a:t>keeps track of the AS path of routing information</a:t>
            </a:r>
          </a:p>
          <a:p>
            <a:r>
              <a:rPr lang="en-US"/>
              <a:t>Many options for policy enforcement</a:t>
            </a:r>
          </a:p>
        </p:txBody>
      </p:sp>
    </p:spTree>
  </p:cSld>
  <p:clrMapOvr>
    <a:masterClrMapping/>
  </p:clrMapOvr>
  <p:transition spd="slow"/>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r>
              <a:rPr lang="en-US"/>
              <a:t>Terminology</a:t>
            </a:r>
          </a:p>
        </p:txBody>
      </p:sp>
      <p:sp>
        <p:nvSpPr>
          <p:cNvPr id="198661" name="Rectangle 5"/>
          <p:cNvSpPr>
            <a:spLocks noGrp="1" noChangeArrowheads="1"/>
          </p:cNvSpPr>
          <p:nvPr>
            <p:ph type="body" idx="1"/>
          </p:nvPr>
        </p:nvSpPr>
        <p:spPr/>
        <p:txBody>
          <a:bodyPr/>
          <a:lstStyle/>
          <a:p>
            <a:r>
              <a:rPr lang="en-US" sz="2400"/>
              <a:t>Neighbour</a:t>
            </a:r>
          </a:p>
          <a:p>
            <a:pPr lvl="1"/>
            <a:r>
              <a:rPr lang="en-US" sz="2000"/>
              <a:t>Configured BGP peer</a:t>
            </a:r>
          </a:p>
          <a:p>
            <a:r>
              <a:rPr lang="en-US" sz="2400"/>
              <a:t>NLRI/Prefix</a:t>
            </a:r>
          </a:p>
          <a:p>
            <a:pPr lvl="1"/>
            <a:r>
              <a:rPr lang="en-US" sz="2000"/>
              <a:t>NLRI – network layer reachability information</a:t>
            </a:r>
          </a:p>
          <a:p>
            <a:pPr lvl="1"/>
            <a:r>
              <a:rPr lang="en-US" sz="2000"/>
              <a:t>Reachability information for an IP address &amp; mask</a:t>
            </a:r>
          </a:p>
          <a:p>
            <a:r>
              <a:rPr lang="en-US" sz="2400"/>
              <a:t>Router-ID</a:t>
            </a:r>
          </a:p>
          <a:p>
            <a:pPr lvl="1"/>
            <a:r>
              <a:rPr lang="en-US" sz="2000"/>
              <a:t>32 bit integer to uniquely identify router</a:t>
            </a:r>
          </a:p>
          <a:p>
            <a:pPr lvl="1"/>
            <a:r>
              <a:rPr lang="en-US" sz="2000"/>
              <a:t>Comes from Loopback or Highest IP address configured on the router</a:t>
            </a:r>
          </a:p>
          <a:p>
            <a:r>
              <a:rPr lang="en-US" sz="2400"/>
              <a:t>Route/Path</a:t>
            </a:r>
          </a:p>
          <a:p>
            <a:pPr lvl="1"/>
            <a:r>
              <a:rPr lang="en-US" sz="2000"/>
              <a:t>NLRI advertised by a neighbour</a:t>
            </a:r>
          </a:p>
        </p:txBody>
      </p:sp>
    </p:spTree>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p:txBody>
          <a:bodyPr/>
          <a:lstStyle/>
          <a:p>
            <a:r>
              <a:rPr lang="en-US"/>
              <a:t>Terminology</a:t>
            </a:r>
          </a:p>
        </p:txBody>
      </p:sp>
      <p:sp>
        <p:nvSpPr>
          <p:cNvPr id="199685" name="Rectangle 5"/>
          <p:cNvSpPr>
            <a:spLocks noGrp="1" noChangeArrowheads="1"/>
          </p:cNvSpPr>
          <p:nvPr>
            <p:ph type="body" idx="1"/>
          </p:nvPr>
        </p:nvSpPr>
        <p:spPr/>
        <p:txBody>
          <a:bodyPr/>
          <a:lstStyle/>
          <a:p>
            <a:r>
              <a:rPr lang="en-US" sz="2400"/>
              <a:t>Transit – carrying network traffic across a network, usually for a fee</a:t>
            </a:r>
          </a:p>
          <a:p>
            <a:r>
              <a:rPr lang="en-US" sz="2400"/>
              <a:t>Peering – exchanging routing information and traffic</a:t>
            </a:r>
          </a:p>
          <a:p>
            <a:pPr lvl="1"/>
            <a:r>
              <a:rPr lang="en-US" sz="2000"/>
              <a:t>your customers and your peers’ customers network information only.</a:t>
            </a:r>
          </a:p>
          <a:p>
            <a:pPr lvl="1"/>
            <a:r>
              <a:rPr lang="en-US" sz="2000"/>
              <a:t>not your peers’ peers; not your peers’ providers.</a:t>
            </a:r>
          </a:p>
          <a:p>
            <a:r>
              <a:rPr lang="en-US" sz="2400"/>
              <a:t>Peering also has another meaning:</a:t>
            </a:r>
          </a:p>
          <a:p>
            <a:pPr lvl="1"/>
            <a:r>
              <a:rPr lang="en-US" sz="2000"/>
              <a:t>BGP neighbour, whether or not transit is provided</a:t>
            </a:r>
          </a:p>
          <a:p>
            <a:r>
              <a:rPr lang="en-US" sz="2400"/>
              <a:t>Default – where to send traffic when there is no explicit route in the routing table</a:t>
            </a:r>
          </a:p>
        </p:txBody>
      </p:sp>
    </p:spTree>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t>BGP Basics …</a:t>
            </a:r>
            <a:endParaRPr lang="en-GB"/>
          </a:p>
        </p:txBody>
      </p:sp>
      <p:sp>
        <p:nvSpPr>
          <p:cNvPr id="200707" name="Rectangle 3"/>
          <p:cNvSpPr>
            <a:spLocks noGrp="1" noChangeArrowheads="1"/>
          </p:cNvSpPr>
          <p:nvPr>
            <p:ph type="body" idx="1"/>
          </p:nvPr>
        </p:nvSpPr>
        <p:spPr/>
        <p:txBody>
          <a:bodyPr/>
          <a:lstStyle/>
          <a:p>
            <a:r>
              <a:rPr lang="en-US"/>
              <a:t>Each AS originates a set of NLRI (routing announcements)</a:t>
            </a:r>
          </a:p>
          <a:p>
            <a:r>
              <a:rPr lang="en-US"/>
              <a:t>NLRI is exchanged between BGP peers</a:t>
            </a:r>
          </a:p>
          <a:p>
            <a:pPr>
              <a:lnSpc>
                <a:spcPct val="95000"/>
              </a:lnSpc>
            </a:pPr>
            <a:r>
              <a:rPr lang="en-US"/>
              <a:t>Can have multiple paths for a given prefix</a:t>
            </a:r>
          </a:p>
          <a:p>
            <a:pPr>
              <a:lnSpc>
                <a:spcPct val="95000"/>
              </a:lnSpc>
            </a:pPr>
            <a:r>
              <a:rPr lang="en-US"/>
              <a:t>BGP picks the best path and installs in the IP forwarding table</a:t>
            </a:r>
          </a:p>
          <a:p>
            <a:pPr>
              <a:lnSpc>
                <a:spcPct val="95000"/>
              </a:lnSpc>
            </a:pPr>
            <a:r>
              <a:rPr lang="en-US"/>
              <a:t>Policies applied (through attributes) influences BGP path selection</a:t>
            </a:r>
            <a:endParaRPr lang="en-GB"/>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5"/>
            <a:ext cx="8231188" cy="1139825"/>
          </a:xfrm>
          <a:noFill/>
        </p:spPr>
        <p:txBody>
          <a:bodyPr lIns="87312" tIns="44450" rIns="87312" bIns="44450" anchor="ctr"/>
          <a:lstStyle/>
          <a:p>
            <a:pPr defTabSz="814388" eaLnBrk="1" hangingPunct="1"/>
            <a:r>
              <a:rPr lang="en-US"/>
              <a:t>Routing Tables Feed the  Forwarding Table</a:t>
            </a:r>
          </a:p>
        </p:txBody>
      </p:sp>
      <p:sp>
        <p:nvSpPr>
          <p:cNvPr id="49155" name="AutoShape 3"/>
          <p:cNvSpPr>
            <a:spLocks noChangeArrowheads="1"/>
          </p:cNvSpPr>
          <p:nvPr/>
        </p:nvSpPr>
        <p:spPr bwMode="auto">
          <a:xfrm>
            <a:off x="3270251" y="2738438"/>
            <a:ext cx="5616575" cy="901700"/>
          </a:xfrm>
          <a:prstGeom prst="roundRect">
            <a:avLst>
              <a:gd name="adj" fmla="val 12495"/>
            </a:avLst>
          </a:prstGeom>
          <a:noFill/>
          <a:ln w="12700">
            <a:solidFill>
              <a:schemeClr val="tx1"/>
            </a:solidFill>
            <a:round/>
            <a:headEnd/>
            <a:tailEnd/>
          </a:ln>
        </p:spPr>
        <p:txBody>
          <a:bodyPr wrap="none" anchor="ctr">
            <a:prstTxWarp prst="textNoShape">
              <a:avLst/>
            </a:prstTxWarp>
          </a:bodyPr>
          <a:lstStyle/>
          <a:p>
            <a:endParaRPr lang="en-US"/>
          </a:p>
        </p:txBody>
      </p:sp>
      <p:sp>
        <p:nvSpPr>
          <p:cNvPr id="49156" name="AutoShape 4"/>
          <p:cNvSpPr>
            <a:spLocks noChangeArrowheads="1"/>
          </p:cNvSpPr>
          <p:nvPr/>
        </p:nvSpPr>
        <p:spPr bwMode="auto">
          <a:xfrm>
            <a:off x="3270251" y="4110038"/>
            <a:ext cx="5616575" cy="901700"/>
          </a:xfrm>
          <a:prstGeom prst="roundRect">
            <a:avLst>
              <a:gd name="adj" fmla="val 12495"/>
            </a:avLst>
          </a:prstGeom>
          <a:noFill/>
          <a:ln w="12700">
            <a:solidFill>
              <a:schemeClr val="tx1"/>
            </a:solidFill>
            <a:round/>
            <a:headEnd/>
            <a:tailEnd/>
          </a:ln>
        </p:spPr>
        <p:txBody>
          <a:bodyPr wrap="none" anchor="ctr">
            <a:prstTxWarp prst="textNoShape">
              <a:avLst/>
            </a:prstTxWarp>
          </a:bodyPr>
          <a:lstStyle/>
          <a:p>
            <a:endParaRPr lang="en-US"/>
          </a:p>
        </p:txBody>
      </p:sp>
      <p:sp>
        <p:nvSpPr>
          <p:cNvPr id="49157" name="AutoShape 5"/>
          <p:cNvSpPr>
            <a:spLocks noChangeArrowheads="1"/>
          </p:cNvSpPr>
          <p:nvPr/>
        </p:nvSpPr>
        <p:spPr bwMode="auto">
          <a:xfrm>
            <a:off x="3270251" y="5405438"/>
            <a:ext cx="5616575" cy="901700"/>
          </a:xfrm>
          <a:prstGeom prst="roundRect">
            <a:avLst>
              <a:gd name="adj" fmla="val 12495"/>
            </a:avLst>
          </a:prstGeom>
          <a:noFill/>
          <a:ln w="12700">
            <a:solidFill>
              <a:schemeClr val="tx1"/>
            </a:solidFill>
            <a:round/>
            <a:headEnd/>
            <a:tailEnd/>
          </a:ln>
        </p:spPr>
        <p:txBody>
          <a:bodyPr wrap="none" anchor="ctr">
            <a:prstTxWarp prst="textNoShape">
              <a:avLst/>
            </a:prstTxWarp>
          </a:bodyPr>
          <a:lstStyle/>
          <a:p>
            <a:endParaRPr lang="en-US"/>
          </a:p>
        </p:txBody>
      </p:sp>
      <p:sp>
        <p:nvSpPr>
          <p:cNvPr id="49158" name="Rectangle 6"/>
          <p:cNvSpPr>
            <a:spLocks noChangeArrowheads="1"/>
          </p:cNvSpPr>
          <p:nvPr/>
        </p:nvSpPr>
        <p:spPr bwMode="auto">
          <a:xfrm>
            <a:off x="4295775" y="2944813"/>
            <a:ext cx="2460234" cy="369974"/>
          </a:xfrm>
          <a:prstGeom prst="rect">
            <a:avLst/>
          </a:prstGeom>
          <a:noFill/>
          <a:ln w="9525">
            <a:noFill/>
            <a:miter lim="800000"/>
            <a:headEnd/>
            <a:tailEnd/>
          </a:ln>
        </p:spPr>
        <p:txBody>
          <a:bodyPr wrap="none" lIns="92075" tIns="46038" rIns="92075" bIns="46038">
            <a:prstTxWarp prst="textNoShape">
              <a:avLst/>
            </a:prstTxWarp>
            <a:spAutoFit/>
          </a:bodyPr>
          <a:lstStyle/>
          <a:p>
            <a:pPr algn="l" eaLnBrk="0" hangingPunct="0"/>
            <a:r>
              <a:rPr lang="en-US" b="1">
                <a:latin typeface="Arial" charset="0"/>
              </a:rPr>
              <a:t>BGP 4 Routing Table</a:t>
            </a:r>
          </a:p>
        </p:txBody>
      </p:sp>
      <p:sp>
        <p:nvSpPr>
          <p:cNvPr id="49159" name="Rectangle 7"/>
          <p:cNvSpPr>
            <a:spLocks noChangeArrowheads="1"/>
          </p:cNvSpPr>
          <p:nvPr/>
        </p:nvSpPr>
        <p:spPr bwMode="auto">
          <a:xfrm>
            <a:off x="3924301" y="4365625"/>
            <a:ext cx="3072481" cy="369974"/>
          </a:xfrm>
          <a:prstGeom prst="rect">
            <a:avLst/>
          </a:prstGeom>
          <a:noFill/>
          <a:ln w="9525">
            <a:noFill/>
            <a:miter lim="800000"/>
            <a:headEnd/>
            <a:tailEnd/>
          </a:ln>
        </p:spPr>
        <p:txBody>
          <a:bodyPr wrap="none" lIns="92075" tIns="46038" rIns="92075" bIns="46038">
            <a:prstTxWarp prst="textNoShape">
              <a:avLst/>
            </a:prstTxWarp>
            <a:spAutoFit/>
          </a:bodyPr>
          <a:lstStyle/>
          <a:p>
            <a:pPr algn="l" eaLnBrk="0" hangingPunct="0"/>
            <a:r>
              <a:rPr lang="en-US" b="1" dirty="0" smtClean="0">
                <a:latin typeface="Arial" charset="0"/>
              </a:rPr>
              <a:t>ISIS – </a:t>
            </a:r>
            <a:r>
              <a:rPr lang="en-US" b="1" dirty="0">
                <a:latin typeface="Arial" charset="0"/>
              </a:rPr>
              <a:t>Link State Database</a:t>
            </a:r>
          </a:p>
        </p:txBody>
      </p:sp>
      <p:sp>
        <p:nvSpPr>
          <p:cNvPr id="49160" name="Rectangle 8"/>
          <p:cNvSpPr>
            <a:spLocks noChangeArrowheads="1"/>
          </p:cNvSpPr>
          <p:nvPr/>
        </p:nvSpPr>
        <p:spPr bwMode="auto">
          <a:xfrm>
            <a:off x="4802189" y="5622925"/>
            <a:ext cx="1660999" cy="369974"/>
          </a:xfrm>
          <a:prstGeom prst="rect">
            <a:avLst/>
          </a:prstGeom>
          <a:noFill/>
          <a:ln w="9525">
            <a:noFill/>
            <a:miter lim="800000"/>
            <a:headEnd/>
            <a:tailEnd/>
          </a:ln>
        </p:spPr>
        <p:txBody>
          <a:bodyPr wrap="none" lIns="92075" tIns="46038" rIns="92075" bIns="46038">
            <a:prstTxWarp prst="textNoShape">
              <a:avLst/>
            </a:prstTxWarp>
            <a:spAutoFit/>
          </a:bodyPr>
          <a:lstStyle/>
          <a:p>
            <a:pPr algn="l" eaLnBrk="0" hangingPunct="0"/>
            <a:r>
              <a:rPr lang="en-US" b="1">
                <a:latin typeface="Arial" charset="0"/>
              </a:rPr>
              <a:t>Static Routes</a:t>
            </a:r>
          </a:p>
        </p:txBody>
      </p:sp>
      <p:sp>
        <p:nvSpPr>
          <p:cNvPr id="49161" name="Rectangle 9"/>
          <p:cNvSpPr>
            <a:spLocks noChangeArrowheads="1"/>
          </p:cNvSpPr>
          <p:nvPr/>
        </p:nvSpPr>
        <p:spPr bwMode="auto">
          <a:xfrm>
            <a:off x="1765300" y="2481959"/>
            <a:ext cx="831850" cy="3875981"/>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9162" name="Rectangle 10"/>
          <p:cNvSpPr>
            <a:spLocks noChangeArrowheads="1"/>
          </p:cNvSpPr>
          <p:nvPr/>
        </p:nvSpPr>
        <p:spPr bwMode="auto">
          <a:xfrm rot="-5400000">
            <a:off x="263339" y="4238537"/>
            <a:ext cx="3813550" cy="385363"/>
          </a:xfrm>
          <a:prstGeom prst="rect">
            <a:avLst/>
          </a:prstGeom>
          <a:noFill/>
          <a:ln w="9525">
            <a:noFill/>
            <a:miter lim="800000"/>
            <a:headEnd/>
            <a:tailEnd/>
          </a:ln>
        </p:spPr>
        <p:txBody>
          <a:bodyPr wrap="none" lIns="92075" tIns="46038" rIns="92075" bIns="46038">
            <a:prstTxWarp prst="textNoShape">
              <a:avLst/>
            </a:prstTxWarp>
            <a:spAutoFit/>
          </a:bodyPr>
          <a:lstStyle/>
          <a:p>
            <a:pPr algn="l" eaLnBrk="0" hangingPunct="0"/>
            <a:r>
              <a:rPr lang="en-US" sz="1900" b="1" dirty="0">
                <a:latin typeface="Arial" charset="0"/>
              </a:rPr>
              <a:t>Routing Information Base (RIB)</a:t>
            </a:r>
          </a:p>
        </p:txBody>
      </p:sp>
      <p:sp>
        <p:nvSpPr>
          <p:cNvPr id="49163" name="Line 11"/>
          <p:cNvSpPr>
            <a:spLocks noChangeShapeType="1"/>
          </p:cNvSpPr>
          <p:nvPr/>
        </p:nvSpPr>
        <p:spPr bwMode="auto">
          <a:xfrm flipH="1">
            <a:off x="2743200" y="3163888"/>
            <a:ext cx="422275" cy="0"/>
          </a:xfrm>
          <a:prstGeom prst="line">
            <a:avLst/>
          </a:prstGeom>
          <a:noFill/>
          <a:ln w="76200">
            <a:solidFill>
              <a:schemeClr val="tx1"/>
            </a:solidFill>
            <a:round/>
            <a:headEnd type="none" w="sm" len="sm"/>
            <a:tailEnd type="stealth" w="med" len="lg"/>
          </a:ln>
        </p:spPr>
        <p:txBody>
          <a:bodyPr wrap="none" anchor="ctr">
            <a:prstTxWarp prst="textNoShape">
              <a:avLst/>
            </a:prstTxWarp>
          </a:bodyPr>
          <a:lstStyle/>
          <a:p>
            <a:endParaRPr lang="en-US"/>
          </a:p>
        </p:txBody>
      </p:sp>
      <p:sp>
        <p:nvSpPr>
          <p:cNvPr id="49164" name="Line 12"/>
          <p:cNvSpPr>
            <a:spLocks noChangeShapeType="1"/>
          </p:cNvSpPr>
          <p:nvPr/>
        </p:nvSpPr>
        <p:spPr bwMode="auto">
          <a:xfrm flipH="1">
            <a:off x="2743200" y="4535488"/>
            <a:ext cx="422275" cy="0"/>
          </a:xfrm>
          <a:prstGeom prst="line">
            <a:avLst/>
          </a:prstGeom>
          <a:noFill/>
          <a:ln w="76200">
            <a:solidFill>
              <a:schemeClr val="tx1"/>
            </a:solidFill>
            <a:round/>
            <a:headEnd type="none" w="sm" len="sm"/>
            <a:tailEnd type="stealth" w="med" len="lg"/>
          </a:ln>
        </p:spPr>
        <p:txBody>
          <a:bodyPr wrap="none" anchor="ctr">
            <a:prstTxWarp prst="textNoShape">
              <a:avLst/>
            </a:prstTxWarp>
          </a:bodyPr>
          <a:lstStyle/>
          <a:p>
            <a:endParaRPr lang="en-US"/>
          </a:p>
        </p:txBody>
      </p:sp>
      <p:sp>
        <p:nvSpPr>
          <p:cNvPr id="49165" name="Line 13"/>
          <p:cNvSpPr>
            <a:spLocks noChangeShapeType="1"/>
          </p:cNvSpPr>
          <p:nvPr/>
        </p:nvSpPr>
        <p:spPr bwMode="auto">
          <a:xfrm flipH="1">
            <a:off x="2743200" y="5907088"/>
            <a:ext cx="422275" cy="0"/>
          </a:xfrm>
          <a:prstGeom prst="line">
            <a:avLst/>
          </a:prstGeom>
          <a:noFill/>
          <a:ln w="76200">
            <a:solidFill>
              <a:schemeClr val="tx1"/>
            </a:solidFill>
            <a:round/>
            <a:headEnd type="none" w="sm" len="sm"/>
            <a:tailEnd type="stealth" w="med" len="lg"/>
          </a:ln>
        </p:spPr>
        <p:txBody>
          <a:bodyPr wrap="none" anchor="ctr">
            <a:prstTxWarp prst="textNoShape">
              <a:avLst/>
            </a:prstTxWarp>
          </a:bodyPr>
          <a:lstStyle/>
          <a:p>
            <a:endParaRPr lang="en-US"/>
          </a:p>
        </p:txBody>
      </p:sp>
      <p:sp>
        <p:nvSpPr>
          <p:cNvPr id="49166" name="Rectangle 14"/>
          <p:cNvSpPr>
            <a:spLocks noChangeArrowheads="1"/>
          </p:cNvSpPr>
          <p:nvPr/>
        </p:nvSpPr>
        <p:spPr bwMode="auto">
          <a:xfrm>
            <a:off x="323850" y="2481959"/>
            <a:ext cx="831850" cy="3875981"/>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49167" name="Rectangle 15"/>
          <p:cNvSpPr>
            <a:spLocks noChangeArrowheads="1"/>
          </p:cNvSpPr>
          <p:nvPr/>
        </p:nvSpPr>
        <p:spPr bwMode="auto">
          <a:xfrm rot="-5400000">
            <a:off x="-1242465" y="4241711"/>
            <a:ext cx="3981947" cy="369974"/>
          </a:xfrm>
          <a:prstGeom prst="rect">
            <a:avLst/>
          </a:prstGeom>
          <a:noFill/>
          <a:ln w="9525">
            <a:noFill/>
            <a:miter lim="800000"/>
            <a:headEnd/>
            <a:tailEnd/>
          </a:ln>
        </p:spPr>
        <p:txBody>
          <a:bodyPr wrap="none" lIns="92075" tIns="46038" rIns="92075" bIns="46038">
            <a:prstTxWarp prst="textNoShape">
              <a:avLst/>
            </a:prstTxWarp>
            <a:spAutoFit/>
          </a:bodyPr>
          <a:lstStyle/>
          <a:p>
            <a:pPr algn="l" eaLnBrk="0" hangingPunct="0"/>
            <a:r>
              <a:rPr lang="en-US" sz="1800" b="1" dirty="0">
                <a:latin typeface="Arial" charset="0"/>
              </a:rPr>
              <a:t>Forwarding Information Base (FIB)</a:t>
            </a:r>
          </a:p>
        </p:txBody>
      </p:sp>
      <p:sp>
        <p:nvSpPr>
          <p:cNvPr id="49168" name="Line 16"/>
          <p:cNvSpPr>
            <a:spLocks noChangeShapeType="1"/>
          </p:cNvSpPr>
          <p:nvPr/>
        </p:nvSpPr>
        <p:spPr bwMode="auto">
          <a:xfrm flipH="1">
            <a:off x="1258889" y="4508500"/>
            <a:ext cx="422275" cy="0"/>
          </a:xfrm>
          <a:prstGeom prst="line">
            <a:avLst/>
          </a:prstGeom>
          <a:noFill/>
          <a:ln w="76200">
            <a:solidFill>
              <a:schemeClr val="tx1"/>
            </a:solidFill>
            <a:round/>
            <a:headEnd type="none" w="sm" len="sm"/>
            <a:tailEnd type="stealth" w="med" len="lg"/>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714375" y="62563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247811" name="Rectangle 3"/>
          <p:cNvSpPr>
            <a:spLocks noChangeArrowheads="1"/>
          </p:cNvSpPr>
          <p:nvPr/>
        </p:nvSpPr>
        <p:spPr bwMode="auto">
          <a:xfrm>
            <a:off x="3114675" y="6256338"/>
            <a:ext cx="2913063"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247815" name="Rectangle 7"/>
          <p:cNvSpPr>
            <a:spLocks noGrp="1" noChangeArrowheads="1"/>
          </p:cNvSpPr>
          <p:nvPr>
            <p:ph type="title"/>
          </p:nvPr>
        </p:nvSpPr>
        <p:spPr/>
        <p:txBody>
          <a:bodyPr/>
          <a:lstStyle/>
          <a:p>
            <a:r>
              <a:rPr lang="en-US"/>
              <a:t>Interior BGP vs. </a:t>
            </a:r>
            <a:br>
              <a:rPr lang="en-US"/>
            </a:br>
            <a:r>
              <a:rPr lang="en-US"/>
              <a:t>Exterior BGP</a:t>
            </a:r>
          </a:p>
        </p:txBody>
      </p:sp>
      <p:sp>
        <p:nvSpPr>
          <p:cNvPr id="247816" name="Rectangle 8"/>
          <p:cNvSpPr>
            <a:spLocks noGrp="1" noChangeArrowheads="1"/>
          </p:cNvSpPr>
          <p:nvPr>
            <p:ph type="body" sz="half" idx="1"/>
          </p:nvPr>
        </p:nvSpPr>
        <p:spPr/>
        <p:txBody>
          <a:bodyPr/>
          <a:lstStyle/>
          <a:p>
            <a:endParaRPr lang="en-US" sz="2400"/>
          </a:p>
          <a:p>
            <a:r>
              <a:rPr lang="en-US" sz="2400"/>
              <a:t>Interior BGP (iBGP)</a:t>
            </a:r>
          </a:p>
          <a:p>
            <a:pPr lvl="1"/>
            <a:r>
              <a:rPr lang="en-US" sz="2000"/>
              <a:t>Between routers in the same AS</a:t>
            </a:r>
          </a:p>
          <a:p>
            <a:pPr lvl="1"/>
            <a:r>
              <a:rPr lang="en-US" sz="2000"/>
              <a:t>Often between routers that are far apart</a:t>
            </a:r>
          </a:p>
          <a:p>
            <a:pPr lvl="1"/>
            <a:r>
              <a:rPr lang="en-US" sz="2000"/>
              <a:t>Should be a full mesh: every iBGP router talks to all other iBGP routers in the same AS</a:t>
            </a:r>
          </a:p>
        </p:txBody>
      </p:sp>
      <p:sp>
        <p:nvSpPr>
          <p:cNvPr id="247817" name="Rectangle 9"/>
          <p:cNvSpPr>
            <a:spLocks noGrp="1" noChangeArrowheads="1"/>
          </p:cNvSpPr>
          <p:nvPr>
            <p:ph type="body" sz="half" idx="2"/>
          </p:nvPr>
        </p:nvSpPr>
        <p:spPr/>
        <p:txBody>
          <a:bodyPr/>
          <a:lstStyle/>
          <a:p>
            <a:endParaRPr lang="en-US" sz="2400"/>
          </a:p>
          <a:p>
            <a:r>
              <a:rPr lang="en-US" sz="2400"/>
              <a:t>Exterior BGP (eBGP)</a:t>
            </a:r>
          </a:p>
          <a:p>
            <a:pPr lvl="1"/>
            <a:r>
              <a:rPr lang="en-US" sz="2000"/>
              <a:t>Between routers in different ASes</a:t>
            </a:r>
          </a:p>
          <a:p>
            <a:pPr lvl="1"/>
            <a:r>
              <a:rPr lang="en-US" sz="2000"/>
              <a:t>Almost always between directly-connected routers (ethernet, serial line, etc.)</a:t>
            </a:r>
          </a:p>
        </p:txBody>
      </p:sp>
    </p:spTree>
  </p:cSld>
  <p:clrMapOvr>
    <a:masterClrMapping/>
  </p:clrMapOvr>
  <p:transition spd="slow"/>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826" name="Picture 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435600" y="2084388"/>
            <a:ext cx="3095625" cy="1871662"/>
          </a:xfrm>
          <a:prstGeom prst="rect">
            <a:avLst/>
          </a:prstGeom>
          <a:noFill/>
          <a:ln w="9525">
            <a:noFill/>
            <a:miter lim="800000"/>
            <a:headEnd/>
            <a:tailEnd/>
          </a:ln>
          <a:effectLst/>
        </p:spPr>
      </p:pic>
      <p:pic>
        <p:nvPicPr>
          <p:cNvPr id="205827"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98450" y="2141538"/>
            <a:ext cx="3095625" cy="1871662"/>
          </a:xfrm>
          <a:prstGeom prst="rect">
            <a:avLst/>
          </a:prstGeom>
          <a:noFill/>
          <a:ln w="9525">
            <a:noFill/>
            <a:miter lim="800000"/>
            <a:headEnd/>
            <a:tailEnd/>
          </a:ln>
          <a:effectLst/>
        </p:spPr>
      </p:pic>
      <p:pic>
        <p:nvPicPr>
          <p:cNvPr id="205828"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025900" y="4384675"/>
            <a:ext cx="3097213" cy="1870075"/>
          </a:xfrm>
          <a:prstGeom prst="rect">
            <a:avLst/>
          </a:prstGeom>
          <a:noFill/>
          <a:ln w="9525">
            <a:noFill/>
            <a:miter lim="800000"/>
            <a:headEnd/>
            <a:tailEnd/>
          </a:ln>
          <a:effectLst/>
        </p:spPr>
      </p:pic>
      <p:sp>
        <p:nvSpPr>
          <p:cNvPr id="205829" name="Rectangle 5"/>
          <p:cNvSpPr>
            <a:spLocks noChangeArrowheads="1"/>
          </p:cNvSpPr>
          <p:nvPr/>
        </p:nvSpPr>
        <p:spPr bwMode="auto">
          <a:xfrm>
            <a:off x="941388" y="2863850"/>
            <a:ext cx="1335087" cy="411163"/>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100</a:t>
            </a:r>
          </a:p>
        </p:txBody>
      </p:sp>
      <p:sp>
        <p:nvSpPr>
          <p:cNvPr id="205830" name="Rectangle 6"/>
          <p:cNvSpPr>
            <a:spLocks noChangeArrowheads="1"/>
          </p:cNvSpPr>
          <p:nvPr/>
        </p:nvSpPr>
        <p:spPr bwMode="auto">
          <a:xfrm>
            <a:off x="6964363" y="2852738"/>
            <a:ext cx="1336675" cy="411162"/>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101</a:t>
            </a:r>
          </a:p>
        </p:txBody>
      </p:sp>
      <p:sp>
        <p:nvSpPr>
          <p:cNvPr id="205831" name="Rectangle 7"/>
          <p:cNvSpPr>
            <a:spLocks noChangeArrowheads="1"/>
          </p:cNvSpPr>
          <p:nvPr/>
        </p:nvSpPr>
        <p:spPr bwMode="auto">
          <a:xfrm>
            <a:off x="4799013" y="5080000"/>
            <a:ext cx="1614487" cy="411163"/>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102</a:t>
            </a:r>
          </a:p>
        </p:txBody>
      </p:sp>
      <p:sp>
        <p:nvSpPr>
          <p:cNvPr id="205832" name="Line 8"/>
          <p:cNvSpPr>
            <a:spLocks noChangeShapeType="1"/>
          </p:cNvSpPr>
          <p:nvPr/>
        </p:nvSpPr>
        <p:spPr bwMode="auto">
          <a:xfrm>
            <a:off x="3449638" y="2366963"/>
            <a:ext cx="2479675"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5833" name="Line 9"/>
          <p:cNvSpPr>
            <a:spLocks noChangeShapeType="1"/>
          </p:cNvSpPr>
          <p:nvPr/>
        </p:nvSpPr>
        <p:spPr bwMode="auto">
          <a:xfrm flipH="1">
            <a:off x="5561013" y="3586163"/>
            <a:ext cx="681037" cy="930275"/>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grpSp>
        <p:nvGrpSpPr>
          <p:cNvPr id="2" name="Group 10"/>
          <p:cNvGrpSpPr>
            <a:grpSpLocks/>
          </p:cNvGrpSpPr>
          <p:nvPr/>
        </p:nvGrpSpPr>
        <p:grpSpPr bwMode="auto">
          <a:xfrm>
            <a:off x="2695575" y="2114550"/>
            <a:ext cx="871538" cy="547688"/>
            <a:chOff x="1687" y="1074"/>
            <a:chExt cx="549" cy="345"/>
          </a:xfrm>
        </p:grpSpPr>
        <p:pic>
          <p:nvPicPr>
            <p:cNvPr id="205835" name="Picture 1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87" y="1074"/>
              <a:ext cx="549" cy="319"/>
            </a:xfrm>
            <a:prstGeom prst="rect">
              <a:avLst/>
            </a:prstGeom>
            <a:noFill/>
            <a:ln w="9525">
              <a:noFill/>
              <a:miter lim="800000"/>
              <a:headEnd/>
              <a:tailEnd/>
            </a:ln>
            <a:effectLst/>
          </p:spPr>
        </p:pic>
        <p:sp>
          <p:nvSpPr>
            <p:cNvPr id="205836" name="Rectangle 12"/>
            <p:cNvSpPr>
              <a:spLocks noChangeArrowheads="1"/>
            </p:cNvSpPr>
            <p:nvPr/>
          </p:nvSpPr>
          <p:spPr bwMode="auto">
            <a:xfrm>
              <a:off x="1906" y="1227"/>
              <a:ext cx="109"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A</a:t>
              </a:r>
            </a:p>
          </p:txBody>
        </p:sp>
      </p:grpSp>
      <p:grpSp>
        <p:nvGrpSpPr>
          <p:cNvPr id="3" name="Group 13"/>
          <p:cNvGrpSpPr>
            <a:grpSpLocks/>
          </p:cNvGrpSpPr>
          <p:nvPr/>
        </p:nvGrpSpPr>
        <p:grpSpPr bwMode="auto">
          <a:xfrm>
            <a:off x="5783263" y="2114550"/>
            <a:ext cx="871537" cy="547688"/>
            <a:chOff x="3632" y="1074"/>
            <a:chExt cx="549" cy="345"/>
          </a:xfrm>
        </p:grpSpPr>
        <p:pic>
          <p:nvPicPr>
            <p:cNvPr id="205838" name="Picture 1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632" y="1074"/>
              <a:ext cx="549" cy="319"/>
            </a:xfrm>
            <a:prstGeom prst="rect">
              <a:avLst/>
            </a:prstGeom>
            <a:noFill/>
            <a:ln w="9525">
              <a:noFill/>
              <a:miter lim="800000"/>
              <a:headEnd/>
              <a:tailEnd/>
            </a:ln>
            <a:effectLst/>
          </p:spPr>
        </p:pic>
        <p:sp>
          <p:nvSpPr>
            <p:cNvPr id="205839" name="Rectangle 15"/>
            <p:cNvSpPr>
              <a:spLocks noChangeArrowheads="1"/>
            </p:cNvSpPr>
            <p:nvPr/>
          </p:nvSpPr>
          <p:spPr bwMode="auto">
            <a:xfrm>
              <a:off x="3850" y="1227"/>
              <a:ext cx="112"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C</a:t>
              </a:r>
            </a:p>
          </p:txBody>
        </p:sp>
      </p:grpSp>
      <p:sp>
        <p:nvSpPr>
          <p:cNvPr id="205840" name="Rectangle 16"/>
          <p:cNvSpPr>
            <a:spLocks noGrp="1" noChangeArrowheads="1"/>
          </p:cNvSpPr>
          <p:nvPr>
            <p:ph type="title"/>
          </p:nvPr>
        </p:nvSpPr>
        <p:spPr/>
        <p:txBody>
          <a:bodyPr/>
          <a:lstStyle/>
          <a:p>
            <a:r>
              <a:rPr lang="en-GB"/>
              <a:t>BGP Peers</a:t>
            </a:r>
          </a:p>
        </p:txBody>
      </p:sp>
      <p:sp>
        <p:nvSpPr>
          <p:cNvPr id="205841" name="Line 17"/>
          <p:cNvSpPr>
            <a:spLocks noChangeShapeType="1"/>
          </p:cNvSpPr>
          <p:nvPr/>
        </p:nvSpPr>
        <p:spPr bwMode="auto">
          <a:xfrm>
            <a:off x="3111500" y="3625850"/>
            <a:ext cx="2324100" cy="877888"/>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grpSp>
        <p:nvGrpSpPr>
          <p:cNvPr id="4" name="Group 18"/>
          <p:cNvGrpSpPr>
            <a:grpSpLocks/>
          </p:cNvGrpSpPr>
          <p:nvPr/>
        </p:nvGrpSpPr>
        <p:grpSpPr bwMode="auto">
          <a:xfrm>
            <a:off x="5126038" y="4308475"/>
            <a:ext cx="871537" cy="550863"/>
            <a:chOff x="3218" y="2456"/>
            <a:chExt cx="549" cy="347"/>
          </a:xfrm>
        </p:grpSpPr>
        <p:pic>
          <p:nvPicPr>
            <p:cNvPr id="205843"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18" y="2456"/>
              <a:ext cx="549" cy="318"/>
            </a:xfrm>
            <a:prstGeom prst="rect">
              <a:avLst/>
            </a:prstGeom>
            <a:noFill/>
            <a:ln w="9525">
              <a:noFill/>
              <a:miter lim="800000"/>
              <a:headEnd/>
              <a:tailEnd/>
            </a:ln>
            <a:effectLst/>
          </p:spPr>
        </p:pic>
        <p:sp>
          <p:nvSpPr>
            <p:cNvPr id="205844" name="Rectangle 20"/>
            <p:cNvSpPr>
              <a:spLocks noChangeArrowheads="1"/>
            </p:cNvSpPr>
            <p:nvPr/>
          </p:nvSpPr>
          <p:spPr bwMode="auto">
            <a:xfrm>
              <a:off x="3441" y="2611"/>
              <a:ext cx="101"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E</a:t>
              </a:r>
            </a:p>
          </p:txBody>
        </p:sp>
      </p:grpSp>
      <p:grpSp>
        <p:nvGrpSpPr>
          <p:cNvPr id="5" name="Group 21"/>
          <p:cNvGrpSpPr>
            <a:grpSpLocks/>
          </p:cNvGrpSpPr>
          <p:nvPr/>
        </p:nvGrpSpPr>
        <p:grpSpPr bwMode="auto">
          <a:xfrm>
            <a:off x="2695575" y="3392488"/>
            <a:ext cx="871538" cy="531812"/>
            <a:chOff x="1687" y="1879"/>
            <a:chExt cx="549" cy="335"/>
          </a:xfrm>
        </p:grpSpPr>
        <p:pic>
          <p:nvPicPr>
            <p:cNvPr id="205846"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87" y="1879"/>
              <a:ext cx="549" cy="320"/>
            </a:xfrm>
            <a:prstGeom prst="rect">
              <a:avLst/>
            </a:prstGeom>
            <a:noFill/>
            <a:ln w="9525">
              <a:noFill/>
              <a:miter lim="800000"/>
              <a:headEnd/>
              <a:tailEnd/>
            </a:ln>
            <a:effectLst/>
          </p:spPr>
        </p:pic>
        <p:sp>
          <p:nvSpPr>
            <p:cNvPr id="205847" name="Rectangle 23"/>
            <p:cNvSpPr>
              <a:spLocks noChangeArrowheads="1"/>
            </p:cNvSpPr>
            <p:nvPr/>
          </p:nvSpPr>
          <p:spPr bwMode="auto">
            <a:xfrm>
              <a:off x="1906" y="2022"/>
              <a:ext cx="110"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B</a:t>
              </a:r>
            </a:p>
          </p:txBody>
        </p:sp>
      </p:grpSp>
      <p:grpSp>
        <p:nvGrpSpPr>
          <p:cNvPr id="6" name="Group 24"/>
          <p:cNvGrpSpPr>
            <a:grpSpLocks/>
          </p:cNvGrpSpPr>
          <p:nvPr/>
        </p:nvGrpSpPr>
        <p:grpSpPr bwMode="auto">
          <a:xfrm>
            <a:off x="5783263" y="3392488"/>
            <a:ext cx="871537" cy="531812"/>
            <a:chOff x="3632" y="1879"/>
            <a:chExt cx="549" cy="335"/>
          </a:xfrm>
        </p:grpSpPr>
        <p:pic>
          <p:nvPicPr>
            <p:cNvPr id="205849" name="Picture 2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632" y="1879"/>
              <a:ext cx="549" cy="320"/>
            </a:xfrm>
            <a:prstGeom prst="rect">
              <a:avLst/>
            </a:prstGeom>
            <a:noFill/>
            <a:ln w="9525">
              <a:noFill/>
              <a:miter lim="800000"/>
              <a:headEnd/>
              <a:tailEnd/>
            </a:ln>
            <a:effectLst/>
          </p:spPr>
        </p:pic>
        <p:sp>
          <p:nvSpPr>
            <p:cNvPr id="205850" name="Rectangle 26"/>
            <p:cNvSpPr>
              <a:spLocks noChangeArrowheads="1"/>
            </p:cNvSpPr>
            <p:nvPr/>
          </p:nvSpPr>
          <p:spPr bwMode="auto">
            <a:xfrm>
              <a:off x="3845" y="2022"/>
              <a:ext cx="123"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D</a:t>
              </a:r>
            </a:p>
          </p:txBody>
        </p:sp>
      </p:grpSp>
      <p:sp>
        <p:nvSpPr>
          <p:cNvPr id="205851" name="Text Box 27"/>
          <p:cNvSpPr txBox="1">
            <a:spLocks noChangeArrowheads="1"/>
          </p:cNvSpPr>
          <p:nvPr/>
        </p:nvSpPr>
        <p:spPr bwMode="auto">
          <a:xfrm>
            <a:off x="420688" y="3271838"/>
            <a:ext cx="1990725"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100.100.8.0/24</a:t>
            </a:r>
          </a:p>
        </p:txBody>
      </p:sp>
      <p:sp>
        <p:nvSpPr>
          <p:cNvPr id="205852" name="Text Box 28"/>
          <p:cNvSpPr txBox="1">
            <a:spLocks noChangeArrowheads="1"/>
          </p:cNvSpPr>
          <p:nvPr/>
        </p:nvSpPr>
        <p:spPr bwMode="auto">
          <a:xfrm>
            <a:off x="6588125" y="3248025"/>
            <a:ext cx="21367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100.100.16.0/24</a:t>
            </a:r>
          </a:p>
        </p:txBody>
      </p:sp>
      <p:sp>
        <p:nvSpPr>
          <p:cNvPr id="205853" name="Text Box 29"/>
          <p:cNvSpPr txBox="1">
            <a:spLocks noChangeArrowheads="1"/>
          </p:cNvSpPr>
          <p:nvPr/>
        </p:nvSpPr>
        <p:spPr bwMode="auto">
          <a:xfrm>
            <a:off x="4770438" y="5511800"/>
            <a:ext cx="21367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100.100.32.0/24</a:t>
            </a:r>
          </a:p>
        </p:txBody>
      </p:sp>
      <p:sp>
        <p:nvSpPr>
          <p:cNvPr id="205854" name="Line 30"/>
          <p:cNvSpPr>
            <a:spLocks noChangeShapeType="1"/>
          </p:cNvSpPr>
          <p:nvPr/>
        </p:nvSpPr>
        <p:spPr bwMode="auto">
          <a:xfrm flipV="1">
            <a:off x="5981700" y="3886200"/>
            <a:ext cx="296863" cy="446088"/>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05855" name="Line 31"/>
          <p:cNvSpPr>
            <a:spLocks noChangeShapeType="1"/>
          </p:cNvSpPr>
          <p:nvPr/>
        </p:nvSpPr>
        <p:spPr bwMode="auto">
          <a:xfrm flipH="1">
            <a:off x="3890963" y="2179638"/>
            <a:ext cx="1806575" cy="0"/>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05856" name="Line 32"/>
          <p:cNvSpPr>
            <a:spLocks noChangeShapeType="1"/>
          </p:cNvSpPr>
          <p:nvPr/>
        </p:nvSpPr>
        <p:spPr bwMode="auto">
          <a:xfrm rot="10716359" flipV="1">
            <a:off x="5561013" y="3822700"/>
            <a:ext cx="296862" cy="446088"/>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05857" name="Line 33"/>
          <p:cNvSpPr>
            <a:spLocks noChangeShapeType="1"/>
          </p:cNvSpPr>
          <p:nvPr/>
        </p:nvSpPr>
        <p:spPr bwMode="auto">
          <a:xfrm>
            <a:off x="3890963" y="2489200"/>
            <a:ext cx="1806575" cy="0"/>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05858" name="Line 34"/>
          <p:cNvSpPr>
            <a:spLocks noChangeShapeType="1"/>
          </p:cNvSpPr>
          <p:nvPr/>
        </p:nvSpPr>
        <p:spPr bwMode="auto">
          <a:xfrm>
            <a:off x="3730625" y="3638550"/>
            <a:ext cx="1546225" cy="606425"/>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05859" name="Line 35"/>
          <p:cNvSpPr>
            <a:spLocks noChangeShapeType="1"/>
          </p:cNvSpPr>
          <p:nvPr/>
        </p:nvSpPr>
        <p:spPr bwMode="auto">
          <a:xfrm rot="10773103">
            <a:off x="3532188" y="3921125"/>
            <a:ext cx="1520825" cy="619125"/>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05860" name="Text Box 36"/>
          <p:cNvSpPr txBox="1">
            <a:spLocks noChangeArrowheads="1"/>
          </p:cNvSpPr>
          <p:nvPr/>
        </p:nvSpPr>
        <p:spPr bwMode="auto">
          <a:xfrm>
            <a:off x="279400" y="4273550"/>
            <a:ext cx="4006850" cy="1238250"/>
          </a:xfrm>
          <a:prstGeom prst="rect">
            <a:avLst/>
          </a:prstGeom>
          <a:noFill/>
          <a:ln w="9525">
            <a:noFill/>
            <a:miter lim="800000"/>
            <a:headEnd/>
            <a:tailEnd/>
          </a:ln>
          <a:effectLst/>
        </p:spPr>
        <p:txBody>
          <a:bodyPr lIns="82102" tIns="41050" rIns="82102" bIns="41050">
            <a:prstTxWarp prst="textNoShape">
              <a:avLst/>
            </a:prstTxWarp>
            <a:spAutoFit/>
          </a:bodyPr>
          <a:lstStyle/>
          <a:p>
            <a:pPr algn="l" defTabSz="1028700">
              <a:lnSpc>
                <a:spcPct val="95000"/>
              </a:lnSpc>
              <a:spcBef>
                <a:spcPct val="50000"/>
              </a:spcBef>
              <a:buClr>
                <a:schemeClr val="accent2"/>
              </a:buClr>
              <a:buFont typeface="Arial" charset="0"/>
              <a:buNone/>
            </a:pPr>
            <a:r>
              <a:rPr lang="en-GB" sz="2000" b="0">
                <a:latin typeface="Verdana" charset="0"/>
              </a:rPr>
              <a:t>BGP Peers exchange </a:t>
            </a:r>
            <a:br>
              <a:rPr lang="en-GB" sz="2000" b="0">
                <a:latin typeface="Verdana" charset="0"/>
              </a:rPr>
            </a:br>
            <a:r>
              <a:rPr lang="en-GB" sz="2000" b="0">
                <a:latin typeface="Verdana" charset="0"/>
              </a:rPr>
              <a:t>Update messages containing Network Layer Reachability Information (NLRI)</a:t>
            </a:r>
          </a:p>
        </p:txBody>
      </p:sp>
      <p:grpSp>
        <p:nvGrpSpPr>
          <p:cNvPr id="7" name="Group 37"/>
          <p:cNvGrpSpPr>
            <a:grpSpLocks/>
          </p:cNvGrpSpPr>
          <p:nvPr/>
        </p:nvGrpSpPr>
        <p:grpSpPr bwMode="auto">
          <a:xfrm>
            <a:off x="1049338" y="5873902"/>
            <a:ext cx="1376362" cy="603250"/>
            <a:chOff x="661" y="3685"/>
            <a:chExt cx="867" cy="380"/>
          </a:xfrm>
        </p:grpSpPr>
        <p:sp>
          <p:nvSpPr>
            <p:cNvPr id="205862" name="Text Box 38"/>
            <p:cNvSpPr txBox="1">
              <a:spLocks noChangeArrowheads="1"/>
            </p:cNvSpPr>
            <p:nvPr/>
          </p:nvSpPr>
          <p:spPr bwMode="auto">
            <a:xfrm>
              <a:off x="661" y="3685"/>
              <a:ext cx="786"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b="0">
                  <a:latin typeface="Verdana" charset="0"/>
                </a:rPr>
                <a:t>BGP Update</a:t>
              </a:r>
            </a:p>
            <a:p>
              <a:pPr>
                <a:lnSpc>
                  <a:spcPct val="120000"/>
                </a:lnSpc>
              </a:pPr>
              <a:r>
                <a:rPr lang="en-US" b="0">
                  <a:latin typeface="Verdana" charset="0"/>
                </a:rPr>
                <a:t>Messages</a:t>
              </a:r>
            </a:p>
          </p:txBody>
        </p:sp>
        <p:sp>
          <p:nvSpPr>
            <p:cNvPr id="205863" name="Line 39"/>
            <p:cNvSpPr>
              <a:spLocks noChangeShapeType="1"/>
            </p:cNvSpPr>
            <p:nvPr/>
          </p:nvSpPr>
          <p:spPr bwMode="auto">
            <a:xfrm>
              <a:off x="701" y="3945"/>
              <a:ext cx="827" cy="0"/>
            </a:xfrm>
            <a:prstGeom prst="line">
              <a:avLst/>
            </a:prstGeom>
            <a:noFill/>
            <a:ln w="38100">
              <a:solidFill>
                <a:srgbClr val="F35B1B"/>
              </a:solidFill>
              <a:round/>
              <a:headEn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5860"/>
                                        </p:tgtEl>
                                        <p:attrNameLst>
                                          <p:attrName>style.visibility</p:attrName>
                                        </p:attrNameLst>
                                      </p:cBhvr>
                                      <p:to>
                                        <p:strVal val="visible"/>
                                      </p:to>
                                    </p:set>
                                    <p:animEffect transition="in" filter="wipe(left)">
                                      <p:cBhvr>
                                        <p:cTn id="7" dur="500"/>
                                        <p:tgtEl>
                                          <p:spTgt spid="2058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205854"/>
                                        </p:tgtEl>
                                        <p:attrNameLst>
                                          <p:attrName>style.visibility</p:attrName>
                                        </p:attrNameLst>
                                      </p:cBhvr>
                                      <p:to>
                                        <p:strVal val="visible"/>
                                      </p:to>
                                    </p:set>
                                    <p:animEffect transition="in" filter="wipe(down)">
                                      <p:cBhvr>
                                        <p:cTn id="15" dur="500"/>
                                        <p:tgtEl>
                                          <p:spTgt spid="205854"/>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205856"/>
                                        </p:tgtEl>
                                        <p:attrNameLst>
                                          <p:attrName>style.visibility</p:attrName>
                                        </p:attrNameLst>
                                      </p:cBhvr>
                                      <p:to>
                                        <p:strVal val="visible"/>
                                      </p:to>
                                    </p:set>
                                    <p:animEffect transition="in" filter="wipe(up)">
                                      <p:cBhvr>
                                        <p:cTn id="19" dur="500"/>
                                        <p:tgtEl>
                                          <p:spTgt spid="205856"/>
                                        </p:tgtEl>
                                      </p:cBhvr>
                                    </p:animEffect>
                                  </p:childTnLst>
                                </p:cTn>
                              </p:par>
                            </p:childTnLst>
                          </p:cTn>
                        </p:par>
                        <p:par>
                          <p:cTn id="20" fill="hold">
                            <p:stCondLst>
                              <p:cond delay="1500"/>
                            </p:stCondLst>
                            <p:childTnLst>
                              <p:par>
                                <p:cTn id="21" presetID="22" presetClass="entr" presetSubtype="2" fill="hold" grpId="0" nodeType="afterEffect">
                                  <p:stCondLst>
                                    <p:cond delay="0"/>
                                  </p:stCondLst>
                                  <p:childTnLst>
                                    <p:set>
                                      <p:cBhvr>
                                        <p:cTn id="22" dur="1" fill="hold">
                                          <p:stCondLst>
                                            <p:cond delay="0"/>
                                          </p:stCondLst>
                                        </p:cTn>
                                        <p:tgtEl>
                                          <p:spTgt spid="205855"/>
                                        </p:tgtEl>
                                        <p:attrNameLst>
                                          <p:attrName>style.visibility</p:attrName>
                                        </p:attrNameLst>
                                      </p:cBhvr>
                                      <p:to>
                                        <p:strVal val="visible"/>
                                      </p:to>
                                    </p:set>
                                    <p:animEffect transition="in" filter="wipe(right)">
                                      <p:cBhvr>
                                        <p:cTn id="23" dur="500"/>
                                        <p:tgtEl>
                                          <p:spTgt spid="205855"/>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205857"/>
                                        </p:tgtEl>
                                        <p:attrNameLst>
                                          <p:attrName>style.visibility</p:attrName>
                                        </p:attrNameLst>
                                      </p:cBhvr>
                                      <p:to>
                                        <p:strVal val="visible"/>
                                      </p:to>
                                    </p:set>
                                    <p:animEffect transition="in" filter="wipe(left)">
                                      <p:cBhvr>
                                        <p:cTn id="27" dur="500"/>
                                        <p:tgtEl>
                                          <p:spTgt spid="205857"/>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05858"/>
                                        </p:tgtEl>
                                        <p:attrNameLst>
                                          <p:attrName>style.visibility</p:attrName>
                                        </p:attrNameLst>
                                      </p:cBhvr>
                                      <p:to>
                                        <p:strVal val="visible"/>
                                      </p:to>
                                    </p:set>
                                    <p:animEffect transition="in" filter="wipe(left)">
                                      <p:cBhvr>
                                        <p:cTn id="31" dur="500"/>
                                        <p:tgtEl>
                                          <p:spTgt spid="205858"/>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205859"/>
                                        </p:tgtEl>
                                        <p:attrNameLst>
                                          <p:attrName>style.visibility</p:attrName>
                                        </p:attrNameLst>
                                      </p:cBhvr>
                                      <p:to>
                                        <p:strVal val="visible"/>
                                      </p:to>
                                    </p:set>
                                    <p:animEffect transition="in" filter="wipe(right)">
                                      <p:cBhvr>
                                        <p:cTn id="35" dur="500"/>
                                        <p:tgtEl>
                                          <p:spTgt spid="20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54" grpId="0" animBg="1"/>
      <p:bldP spid="205855" grpId="0" animBg="1"/>
      <p:bldP spid="205856" grpId="0" animBg="1"/>
      <p:bldP spid="205857" grpId="0" animBg="1"/>
      <p:bldP spid="205858" grpId="0" animBg="1"/>
      <p:bldP spid="205859" grpId="0" animBg="1"/>
      <p:bldP spid="205860" grpId="0" autoUpdateAnimBg="0"/>
    </p:bld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GB"/>
              <a:t>BGP Peers – External (eBGP)</a:t>
            </a:r>
            <a:endParaRPr lang="en-US"/>
          </a:p>
        </p:txBody>
      </p:sp>
      <p:pic>
        <p:nvPicPr>
          <p:cNvPr id="432132"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418138" y="2084388"/>
            <a:ext cx="3095625" cy="1871662"/>
          </a:xfrm>
          <a:prstGeom prst="rect">
            <a:avLst/>
          </a:prstGeom>
          <a:noFill/>
          <a:ln w="9525">
            <a:noFill/>
            <a:miter lim="800000"/>
            <a:headEnd/>
            <a:tailEnd/>
          </a:ln>
          <a:effectLst/>
        </p:spPr>
      </p:pic>
      <p:pic>
        <p:nvPicPr>
          <p:cNvPr id="432133"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98450" y="2141538"/>
            <a:ext cx="3095625" cy="1871662"/>
          </a:xfrm>
          <a:prstGeom prst="rect">
            <a:avLst/>
          </a:prstGeom>
          <a:noFill/>
          <a:ln w="9525">
            <a:noFill/>
            <a:miter lim="800000"/>
            <a:headEnd/>
            <a:tailEnd/>
          </a:ln>
          <a:effectLst/>
        </p:spPr>
      </p:pic>
      <p:pic>
        <p:nvPicPr>
          <p:cNvPr id="432134"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025900" y="4384675"/>
            <a:ext cx="3097213" cy="1870075"/>
          </a:xfrm>
          <a:prstGeom prst="rect">
            <a:avLst/>
          </a:prstGeom>
          <a:noFill/>
          <a:ln w="9525">
            <a:noFill/>
            <a:miter lim="800000"/>
            <a:headEnd/>
            <a:tailEnd/>
          </a:ln>
          <a:effectLst/>
        </p:spPr>
      </p:pic>
      <p:sp>
        <p:nvSpPr>
          <p:cNvPr id="432135" name="Rectangle 7"/>
          <p:cNvSpPr>
            <a:spLocks noChangeArrowheads="1"/>
          </p:cNvSpPr>
          <p:nvPr/>
        </p:nvSpPr>
        <p:spPr bwMode="auto">
          <a:xfrm>
            <a:off x="941388" y="2863850"/>
            <a:ext cx="1335087" cy="411163"/>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100</a:t>
            </a:r>
          </a:p>
        </p:txBody>
      </p:sp>
      <p:sp>
        <p:nvSpPr>
          <p:cNvPr id="432136" name="Rectangle 8"/>
          <p:cNvSpPr>
            <a:spLocks noChangeArrowheads="1"/>
          </p:cNvSpPr>
          <p:nvPr/>
        </p:nvSpPr>
        <p:spPr bwMode="auto">
          <a:xfrm>
            <a:off x="6964363" y="2852738"/>
            <a:ext cx="1336675" cy="411162"/>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101</a:t>
            </a:r>
          </a:p>
        </p:txBody>
      </p:sp>
      <p:sp>
        <p:nvSpPr>
          <p:cNvPr id="432137" name="Rectangle 9"/>
          <p:cNvSpPr>
            <a:spLocks noChangeArrowheads="1"/>
          </p:cNvSpPr>
          <p:nvPr/>
        </p:nvSpPr>
        <p:spPr bwMode="auto">
          <a:xfrm>
            <a:off x="4799013" y="5080000"/>
            <a:ext cx="1614487" cy="411163"/>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102</a:t>
            </a:r>
          </a:p>
        </p:txBody>
      </p:sp>
      <p:sp>
        <p:nvSpPr>
          <p:cNvPr id="432138" name="Line 10"/>
          <p:cNvSpPr>
            <a:spLocks noChangeShapeType="1"/>
          </p:cNvSpPr>
          <p:nvPr/>
        </p:nvSpPr>
        <p:spPr bwMode="auto">
          <a:xfrm>
            <a:off x="3449638" y="2366963"/>
            <a:ext cx="2479675"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432139" name="Line 11"/>
          <p:cNvSpPr>
            <a:spLocks noChangeShapeType="1"/>
          </p:cNvSpPr>
          <p:nvPr/>
        </p:nvSpPr>
        <p:spPr bwMode="auto">
          <a:xfrm flipH="1">
            <a:off x="5561013" y="3586163"/>
            <a:ext cx="681037" cy="930275"/>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grpSp>
        <p:nvGrpSpPr>
          <p:cNvPr id="2" name="Group 12"/>
          <p:cNvGrpSpPr>
            <a:grpSpLocks/>
          </p:cNvGrpSpPr>
          <p:nvPr/>
        </p:nvGrpSpPr>
        <p:grpSpPr bwMode="auto">
          <a:xfrm>
            <a:off x="2695575" y="2114550"/>
            <a:ext cx="871538" cy="547688"/>
            <a:chOff x="1687" y="1074"/>
            <a:chExt cx="549" cy="345"/>
          </a:xfrm>
        </p:grpSpPr>
        <p:pic>
          <p:nvPicPr>
            <p:cNvPr id="432141" name="Picture 1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87" y="1074"/>
              <a:ext cx="549" cy="319"/>
            </a:xfrm>
            <a:prstGeom prst="rect">
              <a:avLst/>
            </a:prstGeom>
            <a:noFill/>
            <a:ln w="9525">
              <a:noFill/>
              <a:miter lim="800000"/>
              <a:headEnd/>
              <a:tailEnd/>
            </a:ln>
            <a:effectLst/>
          </p:spPr>
        </p:pic>
        <p:sp>
          <p:nvSpPr>
            <p:cNvPr id="432142" name="Rectangle 14"/>
            <p:cNvSpPr>
              <a:spLocks noChangeArrowheads="1"/>
            </p:cNvSpPr>
            <p:nvPr/>
          </p:nvSpPr>
          <p:spPr bwMode="auto">
            <a:xfrm>
              <a:off x="1906" y="1227"/>
              <a:ext cx="109"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A</a:t>
              </a:r>
            </a:p>
          </p:txBody>
        </p:sp>
      </p:grpSp>
      <p:grpSp>
        <p:nvGrpSpPr>
          <p:cNvPr id="3" name="Group 15"/>
          <p:cNvGrpSpPr>
            <a:grpSpLocks/>
          </p:cNvGrpSpPr>
          <p:nvPr/>
        </p:nvGrpSpPr>
        <p:grpSpPr bwMode="auto">
          <a:xfrm>
            <a:off x="5783263" y="2114550"/>
            <a:ext cx="871537" cy="547688"/>
            <a:chOff x="3632" y="1074"/>
            <a:chExt cx="549" cy="345"/>
          </a:xfrm>
        </p:grpSpPr>
        <p:pic>
          <p:nvPicPr>
            <p:cNvPr id="432144" name="Picture 1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632" y="1074"/>
              <a:ext cx="549" cy="319"/>
            </a:xfrm>
            <a:prstGeom prst="rect">
              <a:avLst/>
            </a:prstGeom>
            <a:noFill/>
            <a:ln w="9525">
              <a:noFill/>
              <a:miter lim="800000"/>
              <a:headEnd/>
              <a:tailEnd/>
            </a:ln>
            <a:effectLst/>
          </p:spPr>
        </p:pic>
        <p:sp>
          <p:nvSpPr>
            <p:cNvPr id="432145" name="Rectangle 17"/>
            <p:cNvSpPr>
              <a:spLocks noChangeArrowheads="1"/>
            </p:cNvSpPr>
            <p:nvPr/>
          </p:nvSpPr>
          <p:spPr bwMode="auto">
            <a:xfrm>
              <a:off x="3850" y="1227"/>
              <a:ext cx="112"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C</a:t>
              </a:r>
            </a:p>
          </p:txBody>
        </p:sp>
      </p:grpSp>
      <p:sp>
        <p:nvSpPr>
          <p:cNvPr id="432146" name="Text Box 18"/>
          <p:cNvSpPr txBox="1">
            <a:spLocks noChangeArrowheads="1"/>
          </p:cNvSpPr>
          <p:nvPr/>
        </p:nvSpPr>
        <p:spPr bwMode="auto">
          <a:xfrm>
            <a:off x="396875" y="4113213"/>
            <a:ext cx="2190750" cy="660400"/>
          </a:xfrm>
          <a:prstGeom prst="rect">
            <a:avLst/>
          </a:prstGeom>
          <a:noFill/>
          <a:ln w="9525">
            <a:noFill/>
            <a:miter lim="800000"/>
            <a:headEnd/>
            <a:tailEnd/>
          </a:ln>
          <a:effectLst/>
        </p:spPr>
        <p:txBody>
          <a:bodyPr wrap="none" lIns="82102" tIns="41050" rIns="82102" bIns="41050">
            <a:prstTxWarp prst="textNoShape">
              <a:avLst/>
            </a:prstTxWarp>
            <a:spAutoFit/>
          </a:bodyPr>
          <a:lstStyle/>
          <a:p>
            <a:pPr algn="l" defTabSz="1028700">
              <a:lnSpc>
                <a:spcPct val="95000"/>
              </a:lnSpc>
              <a:spcBef>
                <a:spcPct val="50000"/>
              </a:spcBef>
              <a:buClr>
                <a:schemeClr val="accent2"/>
              </a:buClr>
              <a:buFont typeface="Arial" charset="0"/>
              <a:buNone/>
            </a:pPr>
            <a:r>
              <a:rPr lang="en-GB" sz="2000" b="0">
                <a:latin typeface="Verdana" charset="0"/>
              </a:rPr>
              <a:t>BGP speakers </a:t>
            </a:r>
            <a:br>
              <a:rPr lang="en-GB" sz="2000" b="0">
                <a:latin typeface="Verdana" charset="0"/>
              </a:rPr>
            </a:br>
            <a:r>
              <a:rPr lang="en-GB" sz="2000" b="0">
                <a:latin typeface="Verdana" charset="0"/>
              </a:rPr>
              <a:t>are called </a:t>
            </a:r>
            <a:r>
              <a:rPr lang="en-GB" sz="2000" b="0">
                <a:solidFill>
                  <a:srgbClr val="FF0000"/>
                </a:solidFill>
                <a:latin typeface="Verdana" charset="0"/>
              </a:rPr>
              <a:t>peers</a:t>
            </a:r>
            <a:endParaRPr lang="en-GB" sz="2000" b="0">
              <a:latin typeface="Verdana" charset="0"/>
            </a:endParaRPr>
          </a:p>
        </p:txBody>
      </p:sp>
      <p:sp>
        <p:nvSpPr>
          <p:cNvPr id="432147" name="Freeform 19"/>
          <p:cNvSpPr>
            <a:spLocks/>
          </p:cNvSpPr>
          <p:nvPr/>
        </p:nvSpPr>
        <p:spPr bwMode="auto">
          <a:xfrm>
            <a:off x="3308350" y="1719263"/>
            <a:ext cx="2746375" cy="409575"/>
          </a:xfrm>
          <a:custGeom>
            <a:avLst/>
            <a:gdLst/>
            <a:ahLst/>
            <a:cxnLst>
              <a:cxn ang="0">
                <a:pos x="0" y="258"/>
              </a:cxn>
              <a:cxn ang="0">
                <a:pos x="857" y="1"/>
              </a:cxn>
              <a:cxn ang="0">
                <a:pos x="1730" y="258"/>
              </a:cxn>
            </a:cxnLst>
            <a:rect l="0" t="0" r="r" b="b"/>
            <a:pathLst>
              <a:path w="1730" h="258">
                <a:moveTo>
                  <a:pt x="0" y="258"/>
                </a:moveTo>
                <a:cubicBezTo>
                  <a:pt x="125" y="118"/>
                  <a:pt x="531" y="2"/>
                  <a:pt x="857" y="1"/>
                </a:cubicBezTo>
                <a:cubicBezTo>
                  <a:pt x="1183" y="0"/>
                  <a:pt x="1574" y="110"/>
                  <a:pt x="1730" y="258"/>
                </a:cubicBezTo>
              </a:path>
            </a:pathLst>
          </a:custGeom>
          <a:noFill/>
          <a:ln w="38100" cap="flat" cmpd="sng">
            <a:solidFill>
              <a:schemeClr val="accent1"/>
            </a:solidFill>
            <a:prstDash val="solid"/>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432151" name="Freeform 23"/>
          <p:cNvSpPr>
            <a:spLocks/>
          </p:cNvSpPr>
          <p:nvPr/>
        </p:nvSpPr>
        <p:spPr bwMode="auto">
          <a:xfrm rot="7312023">
            <a:off x="5957888" y="4146550"/>
            <a:ext cx="974725" cy="403225"/>
          </a:xfrm>
          <a:custGeom>
            <a:avLst/>
            <a:gdLst/>
            <a:ahLst/>
            <a:cxnLst>
              <a:cxn ang="0">
                <a:pos x="0" y="258"/>
              </a:cxn>
              <a:cxn ang="0">
                <a:pos x="857" y="1"/>
              </a:cxn>
              <a:cxn ang="0">
                <a:pos x="1730" y="258"/>
              </a:cxn>
            </a:cxnLst>
            <a:rect l="0" t="0" r="r" b="b"/>
            <a:pathLst>
              <a:path w="1730" h="258">
                <a:moveTo>
                  <a:pt x="0" y="258"/>
                </a:moveTo>
                <a:cubicBezTo>
                  <a:pt x="125" y="118"/>
                  <a:pt x="531" y="2"/>
                  <a:pt x="857" y="1"/>
                </a:cubicBezTo>
                <a:cubicBezTo>
                  <a:pt x="1183" y="0"/>
                  <a:pt x="1574" y="110"/>
                  <a:pt x="1730" y="258"/>
                </a:cubicBezTo>
              </a:path>
            </a:pathLst>
          </a:custGeom>
          <a:noFill/>
          <a:ln w="38100" cap="flat" cmpd="sng">
            <a:solidFill>
              <a:schemeClr val="accent1"/>
            </a:solidFill>
            <a:prstDash val="solid"/>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432152" name="Freeform 24"/>
          <p:cNvSpPr>
            <a:spLocks/>
          </p:cNvSpPr>
          <p:nvPr/>
        </p:nvSpPr>
        <p:spPr bwMode="auto">
          <a:xfrm rot="-9306624">
            <a:off x="3152775" y="4286250"/>
            <a:ext cx="1938338" cy="403225"/>
          </a:xfrm>
          <a:custGeom>
            <a:avLst/>
            <a:gdLst/>
            <a:ahLst/>
            <a:cxnLst>
              <a:cxn ang="0">
                <a:pos x="0" y="258"/>
              </a:cxn>
              <a:cxn ang="0">
                <a:pos x="857" y="1"/>
              </a:cxn>
              <a:cxn ang="0">
                <a:pos x="1730" y="258"/>
              </a:cxn>
            </a:cxnLst>
            <a:rect l="0" t="0" r="r" b="b"/>
            <a:pathLst>
              <a:path w="1730" h="258">
                <a:moveTo>
                  <a:pt x="0" y="258"/>
                </a:moveTo>
                <a:cubicBezTo>
                  <a:pt x="125" y="118"/>
                  <a:pt x="531" y="2"/>
                  <a:pt x="857" y="1"/>
                </a:cubicBezTo>
                <a:cubicBezTo>
                  <a:pt x="1183" y="0"/>
                  <a:pt x="1574" y="110"/>
                  <a:pt x="1730" y="258"/>
                </a:cubicBezTo>
              </a:path>
            </a:pathLst>
          </a:custGeom>
          <a:noFill/>
          <a:ln w="38100" cap="flat" cmpd="sng">
            <a:solidFill>
              <a:schemeClr val="accent1"/>
            </a:solidFill>
            <a:prstDash val="solid"/>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432153" name="Text Box 25"/>
          <p:cNvSpPr txBox="1">
            <a:spLocks noChangeArrowheads="1"/>
          </p:cNvSpPr>
          <p:nvPr/>
        </p:nvSpPr>
        <p:spPr bwMode="auto">
          <a:xfrm>
            <a:off x="396875" y="4919663"/>
            <a:ext cx="3328988" cy="660400"/>
          </a:xfrm>
          <a:prstGeom prst="rect">
            <a:avLst/>
          </a:prstGeom>
          <a:noFill/>
          <a:ln w="9525">
            <a:noFill/>
            <a:miter lim="800000"/>
            <a:headEnd/>
            <a:tailEnd/>
          </a:ln>
          <a:effectLst/>
        </p:spPr>
        <p:txBody>
          <a:bodyPr wrap="none" lIns="82102" tIns="41050" rIns="82102" bIns="41050">
            <a:prstTxWarp prst="textNoShape">
              <a:avLst/>
            </a:prstTxWarp>
            <a:spAutoFit/>
          </a:bodyPr>
          <a:lstStyle/>
          <a:p>
            <a:pPr algn="l" defTabSz="1028700">
              <a:lnSpc>
                <a:spcPct val="95000"/>
              </a:lnSpc>
              <a:spcBef>
                <a:spcPct val="50000"/>
              </a:spcBef>
              <a:buClr>
                <a:schemeClr val="accent2"/>
              </a:buClr>
              <a:buFont typeface="Arial" charset="0"/>
              <a:buNone/>
            </a:pPr>
            <a:r>
              <a:rPr lang="en-GB" sz="2000" b="0">
                <a:latin typeface="Verdana" charset="0"/>
              </a:rPr>
              <a:t>Peers in different AS’s</a:t>
            </a:r>
            <a:br>
              <a:rPr lang="en-GB" sz="2000" b="0">
                <a:latin typeface="Verdana" charset="0"/>
              </a:rPr>
            </a:br>
            <a:r>
              <a:rPr lang="en-GB" sz="2000" b="0">
                <a:latin typeface="Verdana" charset="0"/>
              </a:rPr>
              <a:t>are called External Peers</a:t>
            </a:r>
          </a:p>
        </p:txBody>
      </p:sp>
      <p:sp>
        <p:nvSpPr>
          <p:cNvPr id="432154" name="Text Box 26"/>
          <p:cNvSpPr txBox="1">
            <a:spLocks noChangeArrowheads="1"/>
          </p:cNvSpPr>
          <p:nvPr/>
        </p:nvSpPr>
        <p:spPr bwMode="auto">
          <a:xfrm>
            <a:off x="2382838" y="6294438"/>
            <a:ext cx="5294312" cy="304800"/>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b="0">
                <a:latin typeface="Verdana" charset="0"/>
              </a:rPr>
              <a:t>Note: eBGP Peers normally should be directly connected.</a:t>
            </a:r>
          </a:p>
        </p:txBody>
      </p:sp>
      <p:sp>
        <p:nvSpPr>
          <p:cNvPr id="432155" name="Line 27"/>
          <p:cNvSpPr>
            <a:spLocks noChangeShapeType="1"/>
          </p:cNvSpPr>
          <p:nvPr/>
        </p:nvSpPr>
        <p:spPr bwMode="auto">
          <a:xfrm>
            <a:off x="3111500" y="3625850"/>
            <a:ext cx="2324100" cy="877888"/>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grpSp>
        <p:nvGrpSpPr>
          <p:cNvPr id="5" name="Group 28"/>
          <p:cNvGrpSpPr>
            <a:grpSpLocks/>
          </p:cNvGrpSpPr>
          <p:nvPr/>
        </p:nvGrpSpPr>
        <p:grpSpPr bwMode="auto">
          <a:xfrm>
            <a:off x="5126038" y="4308475"/>
            <a:ext cx="871537" cy="550863"/>
            <a:chOff x="3218" y="2456"/>
            <a:chExt cx="549" cy="347"/>
          </a:xfrm>
        </p:grpSpPr>
        <p:pic>
          <p:nvPicPr>
            <p:cNvPr id="432157" name="Picture 2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18" y="2456"/>
              <a:ext cx="549" cy="318"/>
            </a:xfrm>
            <a:prstGeom prst="rect">
              <a:avLst/>
            </a:prstGeom>
            <a:noFill/>
            <a:ln w="9525">
              <a:noFill/>
              <a:miter lim="800000"/>
              <a:headEnd/>
              <a:tailEnd/>
            </a:ln>
            <a:effectLst/>
          </p:spPr>
        </p:pic>
        <p:sp>
          <p:nvSpPr>
            <p:cNvPr id="432158" name="Rectangle 30"/>
            <p:cNvSpPr>
              <a:spLocks noChangeArrowheads="1"/>
            </p:cNvSpPr>
            <p:nvPr/>
          </p:nvSpPr>
          <p:spPr bwMode="auto">
            <a:xfrm>
              <a:off x="3441" y="2611"/>
              <a:ext cx="101"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E</a:t>
              </a:r>
            </a:p>
          </p:txBody>
        </p:sp>
      </p:grpSp>
      <p:grpSp>
        <p:nvGrpSpPr>
          <p:cNvPr id="6" name="Group 31"/>
          <p:cNvGrpSpPr>
            <a:grpSpLocks/>
          </p:cNvGrpSpPr>
          <p:nvPr/>
        </p:nvGrpSpPr>
        <p:grpSpPr bwMode="auto">
          <a:xfrm>
            <a:off x="2695575" y="3392488"/>
            <a:ext cx="871538" cy="531812"/>
            <a:chOff x="1687" y="1879"/>
            <a:chExt cx="549" cy="335"/>
          </a:xfrm>
        </p:grpSpPr>
        <p:pic>
          <p:nvPicPr>
            <p:cNvPr id="432160" name="Picture 3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87" y="1879"/>
              <a:ext cx="549" cy="320"/>
            </a:xfrm>
            <a:prstGeom prst="rect">
              <a:avLst/>
            </a:prstGeom>
            <a:noFill/>
            <a:ln w="9525">
              <a:noFill/>
              <a:miter lim="800000"/>
              <a:headEnd/>
              <a:tailEnd/>
            </a:ln>
            <a:effectLst/>
          </p:spPr>
        </p:pic>
        <p:sp>
          <p:nvSpPr>
            <p:cNvPr id="432161" name="Rectangle 33"/>
            <p:cNvSpPr>
              <a:spLocks noChangeArrowheads="1"/>
            </p:cNvSpPr>
            <p:nvPr/>
          </p:nvSpPr>
          <p:spPr bwMode="auto">
            <a:xfrm>
              <a:off x="1906" y="2022"/>
              <a:ext cx="110"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B</a:t>
              </a:r>
            </a:p>
          </p:txBody>
        </p:sp>
      </p:grpSp>
      <p:grpSp>
        <p:nvGrpSpPr>
          <p:cNvPr id="7" name="Group 34"/>
          <p:cNvGrpSpPr>
            <a:grpSpLocks/>
          </p:cNvGrpSpPr>
          <p:nvPr/>
        </p:nvGrpSpPr>
        <p:grpSpPr bwMode="auto">
          <a:xfrm>
            <a:off x="5783263" y="3392488"/>
            <a:ext cx="871537" cy="531812"/>
            <a:chOff x="3632" y="1879"/>
            <a:chExt cx="549" cy="335"/>
          </a:xfrm>
        </p:grpSpPr>
        <p:pic>
          <p:nvPicPr>
            <p:cNvPr id="432163" name="Picture 3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632" y="1879"/>
              <a:ext cx="549" cy="320"/>
            </a:xfrm>
            <a:prstGeom prst="rect">
              <a:avLst/>
            </a:prstGeom>
            <a:noFill/>
            <a:ln w="9525">
              <a:noFill/>
              <a:miter lim="800000"/>
              <a:headEnd/>
              <a:tailEnd/>
            </a:ln>
            <a:effectLst/>
          </p:spPr>
        </p:pic>
        <p:sp>
          <p:nvSpPr>
            <p:cNvPr id="432164" name="Rectangle 36"/>
            <p:cNvSpPr>
              <a:spLocks noChangeArrowheads="1"/>
            </p:cNvSpPr>
            <p:nvPr/>
          </p:nvSpPr>
          <p:spPr bwMode="auto">
            <a:xfrm>
              <a:off x="3845" y="2022"/>
              <a:ext cx="123"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D</a:t>
              </a:r>
            </a:p>
          </p:txBody>
        </p:sp>
      </p:grpSp>
      <p:sp>
        <p:nvSpPr>
          <p:cNvPr id="432165" name="Text Box 37"/>
          <p:cNvSpPr txBox="1">
            <a:spLocks noChangeArrowheads="1"/>
          </p:cNvSpPr>
          <p:nvPr/>
        </p:nvSpPr>
        <p:spPr bwMode="auto">
          <a:xfrm>
            <a:off x="420688" y="3271838"/>
            <a:ext cx="1990725"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100.100.8.0/24</a:t>
            </a:r>
          </a:p>
        </p:txBody>
      </p:sp>
      <p:sp>
        <p:nvSpPr>
          <p:cNvPr id="432166" name="Text Box 38"/>
          <p:cNvSpPr txBox="1">
            <a:spLocks noChangeArrowheads="1"/>
          </p:cNvSpPr>
          <p:nvPr/>
        </p:nvSpPr>
        <p:spPr bwMode="auto">
          <a:xfrm>
            <a:off x="6588125" y="3248025"/>
            <a:ext cx="21367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100.100.16.0/24</a:t>
            </a:r>
          </a:p>
        </p:txBody>
      </p:sp>
      <p:sp>
        <p:nvSpPr>
          <p:cNvPr id="432167" name="Text Box 39"/>
          <p:cNvSpPr txBox="1">
            <a:spLocks noChangeArrowheads="1"/>
          </p:cNvSpPr>
          <p:nvPr/>
        </p:nvSpPr>
        <p:spPr bwMode="auto">
          <a:xfrm>
            <a:off x="4770438" y="5511800"/>
            <a:ext cx="21367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100.100.32.0/24</a:t>
            </a:r>
          </a:p>
        </p:txBody>
      </p:sp>
      <p:sp>
        <p:nvSpPr>
          <p:cNvPr id="42" name="Line 22"/>
          <p:cNvSpPr>
            <a:spLocks noChangeShapeType="1"/>
          </p:cNvSpPr>
          <p:nvPr/>
        </p:nvSpPr>
        <p:spPr bwMode="auto">
          <a:xfrm>
            <a:off x="483192" y="6081110"/>
            <a:ext cx="1892300" cy="0"/>
          </a:xfrm>
          <a:prstGeom prst="line">
            <a:avLst/>
          </a:prstGeom>
          <a:noFill/>
          <a:ln w="38100">
            <a:solidFill>
              <a:schemeClr val="accent1"/>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43" name="Text Box 21"/>
          <p:cNvSpPr txBox="1">
            <a:spLocks noChangeArrowheads="1"/>
          </p:cNvSpPr>
          <p:nvPr/>
        </p:nvSpPr>
        <p:spPr bwMode="auto">
          <a:xfrm>
            <a:off x="635592" y="5679472"/>
            <a:ext cx="1636713" cy="60325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b="0" dirty="0" err="1">
                <a:latin typeface="Verdana" charset="0"/>
              </a:rPr>
              <a:t>eBGP</a:t>
            </a:r>
            <a:r>
              <a:rPr lang="en-US" b="0" dirty="0">
                <a:latin typeface="Verdana" charset="0"/>
              </a:rPr>
              <a:t> TCP/IP</a:t>
            </a:r>
          </a:p>
          <a:p>
            <a:pPr>
              <a:lnSpc>
                <a:spcPct val="120000"/>
              </a:lnSpc>
            </a:pPr>
            <a:r>
              <a:rPr lang="en-US" b="0" dirty="0">
                <a:latin typeface="Verdana" charset="0"/>
              </a:rPr>
              <a:t>Peer Connection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2146"/>
                                        </p:tgtEl>
                                        <p:attrNameLst>
                                          <p:attrName>style.visibility</p:attrName>
                                        </p:attrNameLst>
                                      </p:cBhvr>
                                      <p:to>
                                        <p:strVal val="visible"/>
                                      </p:to>
                                    </p:set>
                                    <p:animEffect transition="in" filter="wipe(left)">
                                      <p:cBhvr>
                                        <p:cTn id="7" dur="500"/>
                                        <p:tgtEl>
                                          <p:spTgt spid="432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2153"/>
                                        </p:tgtEl>
                                        <p:attrNameLst>
                                          <p:attrName>style.visibility</p:attrName>
                                        </p:attrNameLst>
                                      </p:cBhvr>
                                      <p:to>
                                        <p:strVal val="visible"/>
                                      </p:to>
                                    </p:set>
                                    <p:animEffect transition="in" filter="wipe(left)">
                                      <p:cBhvr>
                                        <p:cTn id="12" dur="500"/>
                                        <p:tgtEl>
                                          <p:spTgt spid="432153"/>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432147"/>
                                        </p:tgtEl>
                                        <p:attrNameLst>
                                          <p:attrName>style.visibility</p:attrName>
                                        </p:attrNameLst>
                                      </p:cBhvr>
                                      <p:to>
                                        <p:strVal val="visible"/>
                                      </p:to>
                                    </p:set>
                                    <p:anim calcmode="lin" valueType="num">
                                      <p:cBhvr>
                                        <p:cTn id="16" dur="500" fill="hold"/>
                                        <p:tgtEl>
                                          <p:spTgt spid="432147"/>
                                        </p:tgtEl>
                                        <p:attrNameLst>
                                          <p:attrName>ppt_w</p:attrName>
                                        </p:attrNameLst>
                                      </p:cBhvr>
                                      <p:tavLst>
                                        <p:tav tm="0">
                                          <p:val>
                                            <p:fltVal val="0"/>
                                          </p:val>
                                        </p:tav>
                                        <p:tav tm="100000">
                                          <p:val>
                                            <p:strVal val="#ppt_w"/>
                                          </p:val>
                                        </p:tav>
                                      </p:tavLst>
                                    </p:anim>
                                    <p:anim calcmode="lin" valueType="num">
                                      <p:cBhvr>
                                        <p:cTn id="17" dur="500" fill="hold"/>
                                        <p:tgtEl>
                                          <p:spTgt spid="432147"/>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432152"/>
                                        </p:tgtEl>
                                        <p:attrNameLst>
                                          <p:attrName>style.visibility</p:attrName>
                                        </p:attrNameLst>
                                      </p:cBhvr>
                                      <p:to>
                                        <p:strVal val="visible"/>
                                      </p:to>
                                    </p:set>
                                    <p:anim calcmode="lin" valueType="num">
                                      <p:cBhvr>
                                        <p:cTn id="21" dur="500" fill="hold"/>
                                        <p:tgtEl>
                                          <p:spTgt spid="432152"/>
                                        </p:tgtEl>
                                        <p:attrNameLst>
                                          <p:attrName>ppt_w</p:attrName>
                                        </p:attrNameLst>
                                      </p:cBhvr>
                                      <p:tavLst>
                                        <p:tav tm="0">
                                          <p:val>
                                            <p:fltVal val="0"/>
                                          </p:val>
                                        </p:tav>
                                        <p:tav tm="100000">
                                          <p:val>
                                            <p:strVal val="#ppt_w"/>
                                          </p:val>
                                        </p:tav>
                                      </p:tavLst>
                                    </p:anim>
                                    <p:anim calcmode="lin" valueType="num">
                                      <p:cBhvr>
                                        <p:cTn id="22" dur="500" fill="hold"/>
                                        <p:tgtEl>
                                          <p:spTgt spid="432152"/>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432151"/>
                                        </p:tgtEl>
                                        <p:attrNameLst>
                                          <p:attrName>style.visibility</p:attrName>
                                        </p:attrNameLst>
                                      </p:cBhvr>
                                      <p:to>
                                        <p:strVal val="visible"/>
                                      </p:to>
                                    </p:set>
                                    <p:anim calcmode="lin" valueType="num">
                                      <p:cBhvr>
                                        <p:cTn id="26" dur="500" fill="hold"/>
                                        <p:tgtEl>
                                          <p:spTgt spid="432151"/>
                                        </p:tgtEl>
                                        <p:attrNameLst>
                                          <p:attrName>ppt_w</p:attrName>
                                        </p:attrNameLst>
                                      </p:cBhvr>
                                      <p:tavLst>
                                        <p:tav tm="0">
                                          <p:val>
                                            <p:fltVal val="0"/>
                                          </p:val>
                                        </p:tav>
                                        <p:tav tm="100000">
                                          <p:val>
                                            <p:strVal val="#ppt_w"/>
                                          </p:val>
                                        </p:tav>
                                      </p:tavLst>
                                    </p:anim>
                                    <p:anim calcmode="lin" valueType="num">
                                      <p:cBhvr>
                                        <p:cTn id="27" dur="500" fill="hold"/>
                                        <p:tgtEl>
                                          <p:spTgt spid="432151"/>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32154"/>
                                        </p:tgtEl>
                                        <p:attrNameLst>
                                          <p:attrName>style.visibility</p:attrName>
                                        </p:attrNameLst>
                                      </p:cBhvr>
                                      <p:to>
                                        <p:strVal val="visible"/>
                                      </p:to>
                                    </p:set>
                                    <p:animEffect transition="in" filter="wipe(left)">
                                      <p:cBhvr>
                                        <p:cTn id="32" dur="500"/>
                                        <p:tgtEl>
                                          <p:spTgt spid="432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46" grpId="0" autoUpdateAnimBg="0"/>
      <p:bldP spid="432147" grpId="0" animBg="1"/>
      <p:bldP spid="432151" grpId="0" animBg="1"/>
      <p:bldP spid="432152" grpId="0" animBg="1"/>
      <p:bldP spid="432153" grpId="0" autoUpdateAnimBg="0"/>
      <p:bldP spid="432154" grpId="0" autoUpdateAnimBg="0"/>
    </p:bld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3778" name="Picture 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418138" y="2084388"/>
            <a:ext cx="3095625" cy="1871662"/>
          </a:xfrm>
          <a:prstGeom prst="rect">
            <a:avLst/>
          </a:prstGeom>
          <a:noFill/>
          <a:ln w="9525">
            <a:noFill/>
            <a:miter lim="800000"/>
            <a:headEnd/>
            <a:tailEnd/>
          </a:ln>
          <a:effectLst/>
        </p:spPr>
      </p:pic>
      <p:pic>
        <p:nvPicPr>
          <p:cNvPr id="203779"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98450" y="2141538"/>
            <a:ext cx="3095625" cy="1871662"/>
          </a:xfrm>
          <a:prstGeom prst="rect">
            <a:avLst/>
          </a:prstGeom>
          <a:noFill/>
          <a:ln w="9525">
            <a:noFill/>
            <a:miter lim="800000"/>
            <a:headEnd/>
            <a:tailEnd/>
          </a:ln>
          <a:effectLst/>
        </p:spPr>
      </p:pic>
      <p:pic>
        <p:nvPicPr>
          <p:cNvPr id="203780"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025900" y="4384675"/>
            <a:ext cx="3097213" cy="1870075"/>
          </a:xfrm>
          <a:prstGeom prst="rect">
            <a:avLst/>
          </a:prstGeom>
          <a:noFill/>
          <a:ln w="9525">
            <a:noFill/>
            <a:miter lim="800000"/>
            <a:headEnd/>
            <a:tailEnd/>
          </a:ln>
          <a:effectLst/>
        </p:spPr>
      </p:pic>
      <p:sp>
        <p:nvSpPr>
          <p:cNvPr id="203781" name="Rectangle 5"/>
          <p:cNvSpPr>
            <a:spLocks noChangeArrowheads="1"/>
          </p:cNvSpPr>
          <p:nvPr/>
        </p:nvSpPr>
        <p:spPr bwMode="auto">
          <a:xfrm>
            <a:off x="941388" y="2863850"/>
            <a:ext cx="1335087" cy="411163"/>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100</a:t>
            </a:r>
          </a:p>
        </p:txBody>
      </p:sp>
      <p:sp>
        <p:nvSpPr>
          <p:cNvPr id="203782" name="Rectangle 6"/>
          <p:cNvSpPr>
            <a:spLocks noChangeArrowheads="1"/>
          </p:cNvSpPr>
          <p:nvPr/>
        </p:nvSpPr>
        <p:spPr bwMode="auto">
          <a:xfrm>
            <a:off x="6964363" y="2852738"/>
            <a:ext cx="1336675" cy="411162"/>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101</a:t>
            </a:r>
          </a:p>
        </p:txBody>
      </p:sp>
      <p:sp>
        <p:nvSpPr>
          <p:cNvPr id="203783" name="Rectangle 7"/>
          <p:cNvSpPr>
            <a:spLocks noChangeArrowheads="1"/>
          </p:cNvSpPr>
          <p:nvPr/>
        </p:nvSpPr>
        <p:spPr bwMode="auto">
          <a:xfrm>
            <a:off x="4799013" y="5080000"/>
            <a:ext cx="1614487" cy="411163"/>
          </a:xfrm>
          <a:prstGeom prst="rect">
            <a:avLst/>
          </a:prstGeom>
          <a:noFill/>
          <a:ln w="9525">
            <a:noFill/>
            <a:miter lim="800000"/>
            <a:headEnd/>
            <a:tailEnd/>
          </a:ln>
          <a:effectLst/>
        </p:spPr>
        <p:txBody>
          <a:bodyPr lIns="0" tIns="0" rIns="0" bIns="0" anchor="ctr" anchorCtr="1">
            <a:prstTxWarp prst="textNoShape">
              <a:avLst/>
            </a:prstTxWarp>
            <a:spAutoFit/>
          </a:bodyPr>
          <a:lstStyle/>
          <a:p>
            <a:pPr defTabSz="808038">
              <a:spcBef>
                <a:spcPct val="50000"/>
              </a:spcBef>
            </a:pPr>
            <a:r>
              <a:rPr lang="en-GB" sz="2700" b="0">
                <a:latin typeface="Verdana" charset="0"/>
              </a:rPr>
              <a:t>AS 102</a:t>
            </a:r>
          </a:p>
        </p:txBody>
      </p:sp>
      <p:sp>
        <p:nvSpPr>
          <p:cNvPr id="203784" name="Line 8"/>
          <p:cNvSpPr>
            <a:spLocks noChangeShapeType="1"/>
          </p:cNvSpPr>
          <p:nvPr/>
        </p:nvSpPr>
        <p:spPr bwMode="auto">
          <a:xfrm>
            <a:off x="3449638" y="2366963"/>
            <a:ext cx="2479675"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3785" name="Line 9"/>
          <p:cNvSpPr>
            <a:spLocks noChangeShapeType="1"/>
          </p:cNvSpPr>
          <p:nvPr/>
        </p:nvSpPr>
        <p:spPr bwMode="auto">
          <a:xfrm flipH="1">
            <a:off x="5561013" y="3586163"/>
            <a:ext cx="681037" cy="930275"/>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grpSp>
        <p:nvGrpSpPr>
          <p:cNvPr id="2" name="Group 10"/>
          <p:cNvGrpSpPr>
            <a:grpSpLocks/>
          </p:cNvGrpSpPr>
          <p:nvPr/>
        </p:nvGrpSpPr>
        <p:grpSpPr bwMode="auto">
          <a:xfrm>
            <a:off x="2695575" y="2114550"/>
            <a:ext cx="871538" cy="547688"/>
            <a:chOff x="1687" y="1074"/>
            <a:chExt cx="549" cy="345"/>
          </a:xfrm>
        </p:grpSpPr>
        <p:pic>
          <p:nvPicPr>
            <p:cNvPr id="203787" name="Picture 1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87" y="1074"/>
              <a:ext cx="549" cy="319"/>
            </a:xfrm>
            <a:prstGeom prst="rect">
              <a:avLst/>
            </a:prstGeom>
            <a:noFill/>
            <a:ln w="9525">
              <a:noFill/>
              <a:miter lim="800000"/>
              <a:headEnd/>
              <a:tailEnd/>
            </a:ln>
            <a:effectLst/>
          </p:spPr>
        </p:pic>
        <p:sp>
          <p:nvSpPr>
            <p:cNvPr id="203788" name="Rectangle 12"/>
            <p:cNvSpPr>
              <a:spLocks noChangeArrowheads="1"/>
            </p:cNvSpPr>
            <p:nvPr/>
          </p:nvSpPr>
          <p:spPr bwMode="auto">
            <a:xfrm>
              <a:off x="1906" y="1227"/>
              <a:ext cx="109"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A</a:t>
              </a:r>
            </a:p>
          </p:txBody>
        </p:sp>
      </p:grpSp>
      <p:grpSp>
        <p:nvGrpSpPr>
          <p:cNvPr id="3" name="Group 13"/>
          <p:cNvGrpSpPr>
            <a:grpSpLocks/>
          </p:cNvGrpSpPr>
          <p:nvPr/>
        </p:nvGrpSpPr>
        <p:grpSpPr bwMode="auto">
          <a:xfrm>
            <a:off x="5783263" y="2114550"/>
            <a:ext cx="871537" cy="547688"/>
            <a:chOff x="3632" y="1074"/>
            <a:chExt cx="549" cy="345"/>
          </a:xfrm>
        </p:grpSpPr>
        <p:pic>
          <p:nvPicPr>
            <p:cNvPr id="203790" name="Picture 1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632" y="1074"/>
              <a:ext cx="549" cy="319"/>
            </a:xfrm>
            <a:prstGeom prst="rect">
              <a:avLst/>
            </a:prstGeom>
            <a:noFill/>
            <a:ln w="9525">
              <a:noFill/>
              <a:miter lim="800000"/>
              <a:headEnd/>
              <a:tailEnd/>
            </a:ln>
            <a:effectLst/>
          </p:spPr>
        </p:pic>
        <p:sp>
          <p:nvSpPr>
            <p:cNvPr id="203791" name="Rectangle 15"/>
            <p:cNvSpPr>
              <a:spLocks noChangeArrowheads="1"/>
            </p:cNvSpPr>
            <p:nvPr/>
          </p:nvSpPr>
          <p:spPr bwMode="auto">
            <a:xfrm>
              <a:off x="3850" y="1227"/>
              <a:ext cx="112"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C</a:t>
              </a:r>
            </a:p>
          </p:txBody>
        </p:sp>
      </p:grpSp>
      <p:sp>
        <p:nvSpPr>
          <p:cNvPr id="203792" name="Text Box 16"/>
          <p:cNvSpPr txBox="1">
            <a:spLocks noChangeArrowheads="1"/>
          </p:cNvSpPr>
          <p:nvPr/>
        </p:nvSpPr>
        <p:spPr bwMode="auto">
          <a:xfrm>
            <a:off x="396875" y="4113213"/>
            <a:ext cx="2190750" cy="660400"/>
          </a:xfrm>
          <a:prstGeom prst="rect">
            <a:avLst/>
          </a:prstGeom>
          <a:noFill/>
          <a:ln w="9525">
            <a:noFill/>
            <a:miter lim="800000"/>
            <a:headEnd/>
            <a:tailEnd/>
          </a:ln>
          <a:effectLst/>
        </p:spPr>
        <p:txBody>
          <a:bodyPr wrap="none" lIns="82102" tIns="41050" rIns="82102" bIns="41050">
            <a:prstTxWarp prst="textNoShape">
              <a:avLst/>
            </a:prstTxWarp>
            <a:spAutoFit/>
          </a:bodyPr>
          <a:lstStyle/>
          <a:p>
            <a:pPr algn="l" defTabSz="1028700">
              <a:lnSpc>
                <a:spcPct val="95000"/>
              </a:lnSpc>
              <a:spcBef>
                <a:spcPct val="50000"/>
              </a:spcBef>
              <a:buClr>
                <a:schemeClr val="accent2"/>
              </a:buClr>
              <a:buFont typeface="Arial" charset="0"/>
              <a:buNone/>
            </a:pPr>
            <a:r>
              <a:rPr lang="en-GB" sz="2000" b="0">
                <a:latin typeface="Verdana" charset="0"/>
              </a:rPr>
              <a:t>BGP speakers </a:t>
            </a:r>
            <a:br>
              <a:rPr lang="en-GB" sz="2000" b="0">
                <a:latin typeface="Verdana" charset="0"/>
              </a:rPr>
            </a:br>
            <a:r>
              <a:rPr lang="en-GB" sz="2000" b="0">
                <a:latin typeface="Verdana" charset="0"/>
              </a:rPr>
              <a:t>are called </a:t>
            </a:r>
            <a:r>
              <a:rPr lang="en-GB" sz="2000" b="0">
                <a:solidFill>
                  <a:schemeClr val="folHlink"/>
                </a:solidFill>
                <a:latin typeface="Verdana" charset="0"/>
              </a:rPr>
              <a:t>peers</a:t>
            </a:r>
            <a:endParaRPr lang="en-GB" sz="2000" b="0">
              <a:latin typeface="Verdana" charset="0"/>
            </a:endParaRPr>
          </a:p>
        </p:txBody>
      </p:sp>
      <p:sp>
        <p:nvSpPr>
          <p:cNvPr id="203793" name="Rectangle 17"/>
          <p:cNvSpPr>
            <a:spLocks noGrp="1" noChangeArrowheads="1"/>
          </p:cNvSpPr>
          <p:nvPr>
            <p:ph type="title"/>
          </p:nvPr>
        </p:nvSpPr>
        <p:spPr/>
        <p:txBody>
          <a:bodyPr/>
          <a:lstStyle/>
          <a:p>
            <a:r>
              <a:rPr lang="en-GB"/>
              <a:t>BGP Peers – Internal (iBGP)</a:t>
            </a:r>
          </a:p>
        </p:txBody>
      </p:sp>
      <p:sp>
        <p:nvSpPr>
          <p:cNvPr id="203794" name="Text Box 18"/>
          <p:cNvSpPr txBox="1">
            <a:spLocks noChangeArrowheads="1"/>
          </p:cNvSpPr>
          <p:nvPr/>
        </p:nvSpPr>
        <p:spPr bwMode="auto">
          <a:xfrm>
            <a:off x="396875" y="4919663"/>
            <a:ext cx="3286125" cy="660400"/>
          </a:xfrm>
          <a:prstGeom prst="rect">
            <a:avLst/>
          </a:prstGeom>
          <a:noFill/>
          <a:ln w="9525">
            <a:noFill/>
            <a:miter lim="800000"/>
            <a:headEnd/>
            <a:tailEnd/>
          </a:ln>
          <a:effectLst/>
        </p:spPr>
        <p:txBody>
          <a:bodyPr wrap="none" lIns="82102" tIns="41050" rIns="82102" bIns="41050">
            <a:prstTxWarp prst="textNoShape">
              <a:avLst/>
            </a:prstTxWarp>
            <a:spAutoFit/>
          </a:bodyPr>
          <a:lstStyle/>
          <a:p>
            <a:pPr algn="l" defTabSz="1028700">
              <a:lnSpc>
                <a:spcPct val="95000"/>
              </a:lnSpc>
              <a:spcBef>
                <a:spcPct val="50000"/>
              </a:spcBef>
              <a:buClr>
                <a:schemeClr val="accent2"/>
              </a:buClr>
              <a:buFont typeface="Arial" charset="0"/>
              <a:buNone/>
            </a:pPr>
            <a:r>
              <a:rPr lang="en-GB" sz="2000" b="0">
                <a:latin typeface="Verdana" charset="0"/>
              </a:rPr>
              <a:t>Peers in the same AS</a:t>
            </a:r>
            <a:br>
              <a:rPr lang="en-GB" sz="2000" b="0">
                <a:latin typeface="Verdana" charset="0"/>
              </a:rPr>
            </a:br>
            <a:r>
              <a:rPr lang="en-GB" sz="2000" b="0">
                <a:latin typeface="Verdana" charset="0"/>
              </a:rPr>
              <a:t>are called Internal Peers</a:t>
            </a:r>
          </a:p>
        </p:txBody>
      </p:sp>
      <p:sp>
        <p:nvSpPr>
          <p:cNvPr id="203795" name="Text Box 19"/>
          <p:cNvSpPr txBox="1">
            <a:spLocks noChangeArrowheads="1"/>
          </p:cNvSpPr>
          <p:nvPr/>
        </p:nvSpPr>
        <p:spPr bwMode="auto">
          <a:xfrm>
            <a:off x="2382838" y="6294438"/>
            <a:ext cx="4992687" cy="304800"/>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b="0">
                <a:latin typeface="Verdana" charset="0"/>
              </a:rPr>
              <a:t>Note: iBGP Peers don’t have to be directly connected.</a:t>
            </a:r>
          </a:p>
        </p:txBody>
      </p:sp>
      <p:sp>
        <p:nvSpPr>
          <p:cNvPr id="203796" name="Line 20"/>
          <p:cNvSpPr>
            <a:spLocks noChangeShapeType="1"/>
          </p:cNvSpPr>
          <p:nvPr/>
        </p:nvSpPr>
        <p:spPr bwMode="auto">
          <a:xfrm>
            <a:off x="3111500" y="3625850"/>
            <a:ext cx="2324100" cy="877888"/>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grpSp>
        <p:nvGrpSpPr>
          <p:cNvPr id="4" name="Group 21"/>
          <p:cNvGrpSpPr>
            <a:grpSpLocks/>
          </p:cNvGrpSpPr>
          <p:nvPr/>
        </p:nvGrpSpPr>
        <p:grpSpPr bwMode="auto">
          <a:xfrm>
            <a:off x="5126038" y="4308475"/>
            <a:ext cx="871537" cy="550863"/>
            <a:chOff x="3218" y="2456"/>
            <a:chExt cx="549" cy="347"/>
          </a:xfrm>
        </p:grpSpPr>
        <p:pic>
          <p:nvPicPr>
            <p:cNvPr id="203798"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18" y="2456"/>
              <a:ext cx="549" cy="318"/>
            </a:xfrm>
            <a:prstGeom prst="rect">
              <a:avLst/>
            </a:prstGeom>
            <a:noFill/>
            <a:ln w="9525">
              <a:noFill/>
              <a:miter lim="800000"/>
              <a:headEnd/>
              <a:tailEnd/>
            </a:ln>
            <a:effectLst/>
          </p:spPr>
        </p:pic>
        <p:sp>
          <p:nvSpPr>
            <p:cNvPr id="203799" name="Rectangle 23"/>
            <p:cNvSpPr>
              <a:spLocks noChangeArrowheads="1"/>
            </p:cNvSpPr>
            <p:nvPr/>
          </p:nvSpPr>
          <p:spPr bwMode="auto">
            <a:xfrm>
              <a:off x="3441" y="2611"/>
              <a:ext cx="101"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E</a:t>
              </a:r>
            </a:p>
          </p:txBody>
        </p:sp>
      </p:grpSp>
      <p:grpSp>
        <p:nvGrpSpPr>
          <p:cNvPr id="5" name="Group 24"/>
          <p:cNvGrpSpPr>
            <a:grpSpLocks/>
          </p:cNvGrpSpPr>
          <p:nvPr/>
        </p:nvGrpSpPr>
        <p:grpSpPr bwMode="auto">
          <a:xfrm>
            <a:off x="2695575" y="3392488"/>
            <a:ext cx="871538" cy="531812"/>
            <a:chOff x="1687" y="1879"/>
            <a:chExt cx="549" cy="335"/>
          </a:xfrm>
        </p:grpSpPr>
        <p:pic>
          <p:nvPicPr>
            <p:cNvPr id="203801" name="Picture 2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87" y="1879"/>
              <a:ext cx="549" cy="320"/>
            </a:xfrm>
            <a:prstGeom prst="rect">
              <a:avLst/>
            </a:prstGeom>
            <a:noFill/>
            <a:ln w="9525">
              <a:noFill/>
              <a:miter lim="800000"/>
              <a:headEnd/>
              <a:tailEnd/>
            </a:ln>
            <a:effectLst/>
          </p:spPr>
        </p:pic>
        <p:sp>
          <p:nvSpPr>
            <p:cNvPr id="203802" name="Rectangle 26"/>
            <p:cNvSpPr>
              <a:spLocks noChangeArrowheads="1"/>
            </p:cNvSpPr>
            <p:nvPr/>
          </p:nvSpPr>
          <p:spPr bwMode="auto">
            <a:xfrm>
              <a:off x="1906" y="2022"/>
              <a:ext cx="110"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B</a:t>
              </a:r>
            </a:p>
          </p:txBody>
        </p:sp>
      </p:grpSp>
      <p:grpSp>
        <p:nvGrpSpPr>
          <p:cNvPr id="6" name="Group 27"/>
          <p:cNvGrpSpPr>
            <a:grpSpLocks/>
          </p:cNvGrpSpPr>
          <p:nvPr/>
        </p:nvGrpSpPr>
        <p:grpSpPr bwMode="auto">
          <a:xfrm>
            <a:off x="5783263" y="3392488"/>
            <a:ext cx="871537" cy="531812"/>
            <a:chOff x="3632" y="1879"/>
            <a:chExt cx="549" cy="335"/>
          </a:xfrm>
        </p:grpSpPr>
        <p:pic>
          <p:nvPicPr>
            <p:cNvPr id="203804" name="Picture 2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632" y="1879"/>
              <a:ext cx="549" cy="320"/>
            </a:xfrm>
            <a:prstGeom prst="rect">
              <a:avLst/>
            </a:prstGeom>
            <a:noFill/>
            <a:ln w="9525">
              <a:noFill/>
              <a:miter lim="800000"/>
              <a:headEnd/>
              <a:tailEnd/>
            </a:ln>
            <a:effectLst/>
          </p:spPr>
        </p:pic>
        <p:sp>
          <p:nvSpPr>
            <p:cNvPr id="203805" name="Rectangle 29"/>
            <p:cNvSpPr>
              <a:spLocks noChangeArrowheads="1"/>
            </p:cNvSpPr>
            <p:nvPr/>
          </p:nvSpPr>
          <p:spPr bwMode="auto">
            <a:xfrm>
              <a:off x="3845" y="2022"/>
              <a:ext cx="123" cy="192"/>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GB" sz="2000" b="0">
                  <a:solidFill>
                    <a:schemeClr val="bg1"/>
                  </a:solidFill>
                  <a:effectLst>
                    <a:outerShdw blurRad="38100" dist="38100" dir="2700000" algn="tl">
                      <a:srgbClr val="DDDDDD"/>
                    </a:outerShdw>
                  </a:effectLst>
                  <a:latin typeface="Verdana" charset="0"/>
                </a:rPr>
                <a:t>D</a:t>
              </a:r>
            </a:p>
          </p:txBody>
        </p:sp>
      </p:grpSp>
      <p:sp>
        <p:nvSpPr>
          <p:cNvPr id="203806" name="Text Box 30"/>
          <p:cNvSpPr txBox="1">
            <a:spLocks noChangeArrowheads="1"/>
          </p:cNvSpPr>
          <p:nvPr/>
        </p:nvSpPr>
        <p:spPr bwMode="auto">
          <a:xfrm>
            <a:off x="420688" y="3271838"/>
            <a:ext cx="1990725"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100.100.8.0/24</a:t>
            </a:r>
          </a:p>
        </p:txBody>
      </p:sp>
      <p:sp>
        <p:nvSpPr>
          <p:cNvPr id="203807" name="Text Box 31"/>
          <p:cNvSpPr txBox="1">
            <a:spLocks noChangeArrowheads="1"/>
          </p:cNvSpPr>
          <p:nvPr/>
        </p:nvSpPr>
        <p:spPr bwMode="auto">
          <a:xfrm>
            <a:off x="6588125" y="3248025"/>
            <a:ext cx="21367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100.100.16.0/24</a:t>
            </a:r>
          </a:p>
        </p:txBody>
      </p:sp>
      <p:sp>
        <p:nvSpPr>
          <p:cNvPr id="203808" name="Text Box 32"/>
          <p:cNvSpPr txBox="1">
            <a:spLocks noChangeArrowheads="1"/>
          </p:cNvSpPr>
          <p:nvPr/>
        </p:nvSpPr>
        <p:spPr bwMode="auto">
          <a:xfrm>
            <a:off x="4768850" y="5511800"/>
            <a:ext cx="21367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b="0">
                <a:latin typeface="Verdana" charset="0"/>
              </a:rPr>
              <a:t>100.100.32.0/24</a:t>
            </a:r>
          </a:p>
        </p:txBody>
      </p:sp>
      <p:sp>
        <p:nvSpPr>
          <p:cNvPr id="203809" name="Freeform 33"/>
          <p:cNvSpPr>
            <a:spLocks/>
          </p:cNvSpPr>
          <p:nvPr/>
        </p:nvSpPr>
        <p:spPr bwMode="auto">
          <a:xfrm rot="5232107">
            <a:off x="6295231" y="2917032"/>
            <a:ext cx="1058863" cy="279400"/>
          </a:xfrm>
          <a:custGeom>
            <a:avLst/>
            <a:gdLst/>
            <a:ahLst/>
            <a:cxnLst>
              <a:cxn ang="0">
                <a:pos x="0" y="258"/>
              </a:cxn>
              <a:cxn ang="0">
                <a:pos x="857" y="1"/>
              </a:cxn>
              <a:cxn ang="0">
                <a:pos x="1730" y="258"/>
              </a:cxn>
            </a:cxnLst>
            <a:rect l="0" t="0" r="r" b="b"/>
            <a:pathLst>
              <a:path w="1730" h="258">
                <a:moveTo>
                  <a:pt x="0" y="258"/>
                </a:moveTo>
                <a:cubicBezTo>
                  <a:pt x="125" y="118"/>
                  <a:pt x="531" y="2"/>
                  <a:pt x="857" y="1"/>
                </a:cubicBezTo>
                <a:cubicBezTo>
                  <a:pt x="1183" y="0"/>
                  <a:pt x="1574" y="110"/>
                  <a:pt x="1730" y="258"/>
                </a:cubicBezTo>
              </a:path>
            </a:pathLst>
          </a:custGeom>
          <a:noFill/>
          <a:ln w="38100" cap="flat" cmpd="sng">
            <a:solidFill>
              <a:srgbClr val="00B17A"/>
            </a:solidFill>
            <a:prstDash val="solid"/>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03810" name="Freeform 34"/>
          <p:cNvSpPr>
            <a:spLocks/>
          </p:cNvSpPr>
          <p:nvPr/>
        </p:nvSpPr>
        <p:spPr bwMode="auto">
          <a:xfrm rot="16367893" flipH="1">
            <a:off x="1993106" y="2917032"/>
            <a:ext cx="1058863" cy="279400"/>
          </a:xfrm>
          <a:custGeom>
            <a:avLst/>
            <a:gdLst/>
            <a:ahLst/>
            <a:cxnLst>
              <a:cxn ang="0">
                <a:pos x="0" y="258"/>
              </a:cxn>
              <a:cxn ang="0">
                <a:pos x="857" y="1"/>
              </a:cxn>
              <a:cxn ang="0">
                <a:pos x="1730" y="258"/>
              </a:cxn>
            </a:cxnLst>
            <a:rect l="0" t="0" r="r" b="b"/>
            <a:pathLst>
              <a:path w="1730" h="258">
                <a:moveTo>
                  <a:pt x="0" y="258"/>
                </a:moveTo>
                <a:cubicBezTo>
                  <a:pt x="125" y="118"/>
                  <a:pt x="531" y="2"/>
                  <a:pt x="857" y="1"/>
                </a:cubicBezTo>
                <a:cubicBezTo>
                  <a:pt x="1183" y="0"/>
                  <a:pt x="1574" y="110"/>
                  <a:pt x="1730" y="258"/>
                </a:cubicBezTo>
              </a:path>
            </a:pathLst>
          </a:custGeom>
          <a:noFill/>
          <a:ln w="38100" cap="flat" cmpd="sng">
            <a:solidFill>
              <a:srgbClr val="00B17A"/>
            </a:solidFill>
            <a:prstDash val="solid"/>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38" name="Line 22"/>
          <p:cNvSpPr>
            <a:spLocks noChangeShapeType="1"/>
          </p:cNvSpPr>
          <p:nvPr/>
        </p:nvSpPr>
        <p:spPr bwMode="auto">
          <a:xfrm>
            <a:off x="483192" y="6081110"/>
            <a:ext cx="1892300" cy="0"/>
          </a:xfrm>
          <a:prstGeom prst="line">
            <a:avLst/>
          </a:prstGeom>
          <a:noFill/>
          <a:ln w="38100">
            <a:solidFill>
              <a:schemeClr val="accent1"/>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39" name="Text Box 21"/>
          <p:cNvSpPr txBox="1">
            <a:spLocks noChangeArrowheads="1"/>
          </p:cNvSpPr>
          <p:nvPr/>
        </p:nvSpPr>
        <p:spPr bwMode="auto">
          <a:xfrm>
            <a:off x="635592" y="5679472"/>
            <a:ext cx="2070211" cy="747897"/>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dirty="0" err="1">
                <a:latin typeface="Verdana" charset="0"/>
              </a:rPr>
              <a:t>i</a:t>
            </a:r>
            <a:r>
              <a:rPr lang="en-US" b="0" dirty="0" err="1" smtClean="0">
                <a:latin typeface="Verdana" charset="0"/>
              </a:rPr>
              <a:t>BGP</a:t>
            </a:r>
            <a:r>
              <a:rPr lang="en-US" b="0" dirty="0" smtClean="0">
                <a:latin typeface="Verdana" charset="0"/>
              </a:rPr>
              <a:t> </a:t>
            </a:r>
            <a:r>
              <a:rPr lang="en-US" b="0" dirty="0">
                <a:latin typeface="Verdana" charset="0"/>
              </a:rPr>
              <a:t>TCP/IP</a:t>
            </a:r>
          </a:p>
          <a:p>
            <a:pPr>
              <a:lnSpc>
                <a:spcPct val="120000"/>
              </a:lnSpc>
            </a:pPr>
            <a:r>
              <a:rPr lang="en-US" b="0" dirty="0">
                <a:latin typeface="Verdana" charset="0"/>
              </a:rPr>
              <a:t>Peer Connection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792"/>
                                        </p:tgtEl>
                                        <p:attrNameLst>
                                          <p:attrName>style.visibility</p:attrName>
                                        </p:attrNameLst>
                                      </p:cBhvr>
                                      <p:to>
                                        <p:strVal val="visible"/>
                                      </p:to>
                                    </p:set>
                                    <p:animEffect transition="in" filter="wipe(left)">
                                      <p:cBhvr>
                                        <p:cTn id="7" dur="500"/>
                                        <p:tgtEl>
                                          <p:spTgt spid="2037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3794"/>
                                        </p:tgtEl>
                                        <p:attrNameLst>
                                          <p:attrName>style.visibility</p:attrName>
                                        </p:attrNameLst>
                                      </p:cBhvr>
                                      <p:to>
                                        <p:strVal val="visible"/>
                                      </p:to>
                                    </p:set>
                                    <p:animEffect transition="in" filter="wipe(left)">
                                      <p:cBhvr>
                                        <p:cTn id="12" dur="500"/>
                                        <p:tgtEl>
                                          <p:spTgt spid="203794"/>
                                        </p:tgtEl>
                                      </p:cBhvr>
                                    </p:animEffect>
                                  </p:childTnLst>
                                </p:cTn>
                              </p:par>
                            </p:childTnLst>
                          </p:cTn>
                        </p:par>
                        <p:par>
                          <p:cTn id="13" fill="hold">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203809"/>
                                        </p:tgtEl>
                                        <p:attrNameLst>
                                          <p:attrName>style.visibility</p:attrName>
                                        </p:attrNameLst>
                                      </p:cBhvr>
                                      <p:to>
                                        <p:strVal val="visible"/>
                                      </p:to>
                                    </p:set>
                                    <p:anim calcmode="lin" valueType="num">
                                      <p:cBhvr>
                                        <p:cTn id="16" dur="500" fill="hold"/>
                                        <p:tgtEl>
                                          <p:spTgt spid="203809"/>
                                        </p:tgtEl>
                                        <p:attrNameLst>
                                          <p:attrName>ppt_w</p:attrName>
                                        </p:attrNameLst>
                                      </p:cBhvr>
                                      <p:tavLst>
                                        <p:tav tm="0">
                                          <p:val>
                                            <p:fltVal val="0"/>
                                          </p:val>
                                        </p:tav>
                                        <p:tav tm="100000">
                                          <p:val>
                                            <p:strVal val="#ppt_w"/>
                                          </p:val>
                                        </p:tav>
                                      </p:tavLst>
                                    </p:anim>
                                    <p:anim calcmode="lin" valueType="num">
                                      <p:cBhvr>
                                        <p:cTn id="17" dur="500" fill="hold"/>
                                        <p:tgtEl>
                                          <p:spTgt spid="203809"/>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203810"/>
                                        </p:tgtEl>
                                        <p:attrNameLst>
                                          <p:attrName>style.visibility</p:attrName>
                                        </p:attrNameLst>
                                      </p:cBhvr>
                                      <p:to>
                                        <p:strVal val="visible"/>
                                      </p:to>
                                    </p:set>
                                    <p:anim calcmode="lin" valueType="num">
                                      <p:cBhvr>
                                        <p:cTn id="21" dur="500" fill="hold"/>
                                        <p:tgtEl>
                                          <p:spTgt spid="203810"/>
                                        </p:tgtEl>
                                        <p:attrNameLst>
                                          <p:attrName>ppt_w</p:attrName>
                                        </p:attrNameLst>
                                      </p:cBhvr>
                                      <p:tavLst>
                                        <p:tav tm="0">
                                          <p:val>
                                            <p:fltVal val="0"/>
                                          </p:val>
                                        </p:tav>
                                        <p:tav tm="100000">
                                          <p:val>
                                            <p:strVal val="#ppt_w"/>
                                          </p:val>
                                        </p:tav>
                                      </p:tavLst>
                                    </p:anim>
                                    <p:anim calcmode="lin" valueType="num">
                                      <p:cBhvr>
                                        <p:cTn id="22" dur="500" fill="hold"/>
                                        <p:tgtEl>
                                          <p:spTgt spid="2038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3795"/>
                                        </p:tgtEl>
                                        <p:attrNameLst>
                                          <p:attrName>style.visibility</p:attrName>
                                        </p:attrNameLst>
                                      </p:cBhvr>
                                      <p:to>
                                        <p:strVal val="visible"/>
                                      </p:to>
                                    </p:set>
                                    <p:animEffect transition="in" filter="wipe(left)">
                                      <p:cBhvr>
                                        <p:cTn id="27" dur="500"/>
                                        <p:tgtEl>
                                          <p:spTgt spid="20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2" grpId="0" autoUpdateAnimBg="0"/>
      <p:bldP spid="203794" grpId="0" autoUpdateAnimBg="0"/>
      <p:bldP spid="203795" grpId="0" autoUpdateAnimBg="0"/>
      <p:bldP spid="203809" grpId="0" animBg="1"/>
      <p:bldP spid="203810" grpId="0" animBg="1"/>
    </p:bld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7488" y="2974975"/>
            <a:ext cx="8804275" cy="3811588"/>
            <a:chOff x="93" y="631"/>
            <a:chExt cx="5546" cy="2401"/>
          </a:xfrm>
        </p:grpSpPr>
        <p:pic>
          <p:nvPicPr>
            <p:cNvPr id="207877"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37" y="631"/>
              <a:ext cx="2203" cy="1334"/>
            </a:xfrm>
            <a:prstGeom prst="rect">
              <a:avLst/>
            </a:prstGeom>
            <a:noFill/>
            <a:ln w="12700">
              <a:noFill/>
              <a:miter lim="800000"/>
              <a:headEnd/>
              <a:tailEnd/>
            </a:ln>
            <a:effectLst/>
          </p:spPr>
        </p:pic>
        <p:pic>
          <p:nvPicPr>
            <p:cNvPr id="207878"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365" y="631"/>
              <a:ext cx="2203" cy="1334"/>
            </a:xfrm>
            <a:prstGeom prst="rect">
              <a:avLst/>
            </a:prstGeom>
            <a:noFill/>
            <a:ln w="12700">
              <a:noFill/>
              <a:miter lim="800000"/>
              <a:headEnd/>
              <a:tailEnd/>
            </a:ln>
            <a:effectLst/>
          </p:spPr>
        </p:pic>
        <p:grpSp>
          <p:nvGrpSpPr>
            <p:cNvPr id="3" name="Group 7"/>
            <p:cNvGrpSpPr>
              <a:grpSpLocks/>
            </p:cNvGrpSpPr>
            <p:nvPr/>
          </p:nvGrpSpPr>
          <p:grpSpPr bwMode="auto">
            <a:xfrm>
              <a:off x="309" y="1330"/>
              <a:ext cx="2379" cy="1702"/>
              <a:chOff x="309" y="1330"/>
              <a:chExt cx="2379" cy="1702"/>
            </a:xfrm>
          </p:grpSpPr>
          <p:sp>
            <p:nvSpPr>
              <p:cNvPr id="207880" name="Freeform 8"/>
              <p:cNvSpPr>
                <a:spLocks/>
              </p:cNvSpPr>
              <p:nvPr/>
            </p:nvSpPr>
            <p:spPr bwMode="auto">
              <a:xfrm>
                <a:off x="312" y="1330"/>
                <a:ext cx="2376" cy="952"/>
              </a:xfrm>
              <a:custGeom>
                <a:avLst/>
                <a:gdLst/>
                <a:ahLst/>
                <a:cxnLst>
                  <a:cxn ang="0">
                    <a:pos x="1870" y="0"/>
                  </a:cxn>
                  <a:cxn ang="0">
                    <a:pos x="1488" y="600"/>
                  </a:cxn>
                  <a:cxn ang="0">
                    <a:pos x="0" y="948"/>
                  </a:cxn>
                  <a:cxn ang="0">
                    <a:pos x="2376" y="952"/>
                  </a:cxn>
                  <a:cxn ang="0">
                    <a:pos x="1808" y="639"/>
                  </a:cxn>
                  <a:cxn ang="0">
                    <a:pos x="1870" y="0"/>
                  </a:cxn>
                </a:cxnLst>
                <a:rect l="0" t="0" r="r" b="b"/>
                <a:pathLst>
                  <a:path w="2376" h="952">
                    <a:moveTo>
                      <a:pt x="1870" y="0"/>
                    </a:moveTo>
                    <a:lnTo>
                      <a:pt x="1488" y="600"/>
                    </a:lnTo>
                    <a:lnTo>
                      <a:pt x="0" y="948"/>
                    </a:lnTo>
                    <a:lnTo>
                      <a:pt x="2376" y="952"/>
                    </a:lnTo>
                    <a:lnTo>
                      <a:pt x="1808" y="639"/>
                    </a:lnTo>
                    <a:lnTo>
                      <a:pt x="1870" y="0"/>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07881" name="Text Box 9"/>
              <p:cNvSpPr txBox="1">
                <a:spLocks noChangeArrowheads="1"/>
              </p:cNvSpPr>
              <p:nvPr/>
            </p:nvSpPr>
            <p:spPr bwMode="auto">
              <a:xfrm>
                <a:off x="309" y="2276"/>
                <a:ext cx="2371" cy="756"/>
              </a:xfrm>
              <a:prstGeom prst="rect">
                <a:avLst/>
              </a:prstGeom>
              <a:gradFill rotWithShape="0">
                <a:gsLst>
                  <a:gs pos="0">
                    <a:schemeClr val="folHlink">
                      <a:gamma/>
                      <a:shade val="87059"/>
                      <a:invGamma/>
                    </a:schemeClr>
                  </a:gs>
                  <a:gs pos="100000">
                    <a:schemeClr val="folHlink"/>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interface Serial 0</a:t>
                </a:r>
              </a:p>
              <a:p>
                <a:pPr algn="l"/>
                <a:r>
                  <a:rPr lang="en-US" sz="1200">
                    <a:solidFill>
                      <a:schemeClr val="bg1"/>
                    </a:solidFill>
                    <a:latin typeface="Courier New" charset="0"/>
                  </a:rPr>
                  <a:t>ip address 110.110.10.2 255.255.255.252</a:t>
                </a:r>
              </a:p>
              <a:p>
                <a:pPr algn="l"/>
                <a:r>
                  <a:rPr lang="en-US" sz="1200">
                    <a:solidFill>
                      <a:schemeClr val="bg1"/>
                    </a:solidFill>
                    <a:latin typeface="Courier New" charset="0"/>
                  </a:rPr>
                  <a:t>	</a:t>
                </a:r>
              </a:p>
              <a:p>
                <a:pPr algn="l"/>
                <a:r>
                  <a:rPr lang="en-US" sz="1200">
                    <a:solidFill>
                      <a:schemeClr val="bg1"/>
                    </a:solidFill>
                    <a:latin typeface="Courier New" charset="0"/>
                  </a:rPr>
                  <a:t>router bgp 100</a:t>
                </a:r>
              </a:p>
              <a:p>
                <a:pPr algn="l"/>
                <a:r>
                  <a:rPr lang="en-US" sz="1200">
                    <a:solidFill>
                      <a:schemeClr val="bg1"/>
                    </a:solidFill>
                    <a:latin typeface="Courier New" charset="0"/>
                  </a:rPr>
                  <a:t> network 100.100.8.0 mask 255.255.255.0</a:t>
                </a:r>
              </a:p>
              <a:p>
                <a:pPr algn="l"/>
                <a:r>
                  <a:rPr lang="en-US" sz="1200">
                    <a:latin typeface="Courier New" charset="0"/>
                  </a:rPr>
                  <a:t> </a:t>
                </a:r>
                <a:r>
                  <a:rPr lang="en-US" sz="1200">
                    <a:effectLst>
                      <a:outerShdw blurRad="38100" dist="38100" dir="2700000" algn="tl">
                        <a:srgbClr val="FFFFFF"/>
                      </a:outerShdw>
                    </a:effectLst>
                    <a:latin typeface="Courier New" charset="0"/>
                  </a:rPr>
                  <a:t>neighbor 110.110.10.1 remote-as 101</a:t>
                </a:r>
                <a:endParaRPr lang="en-US" sz="1200">
                  <a:latin typeface="Courier New" charset="0"/>
                </a:endParaRPr>
              </a:p>
            </p:txBody>
          </p:sp>
        </p:grpSp>
        <p:grpSp>
          <p:nvGrpSpPr>
            <p:cNvPr id="4" name="Group 10"/>
            <p:cNvGrpSpPr>
              <a:grpSpLocks/>
            </p:cNvGrpSpPr>
            <p:nvPr/>
          </p:nvGrpSpPr>
          <p:grpSpPr bwMode="auto">
            <a:xfrm>
              <a:off x="2991" y="1346"/>
              <a:ext cx="2441" cy="1686"/>
              <a:chOff x="2991" y="1346"/>
              <a:chExt cx="2441" cy="1686"/>
            </a:xfrm>
          </p:grpSpPr>
          <p:sp>
            <p:nvSpPr>
              <p:cNvPr id="207883" name="Freeform 11"/>
              <p:cNvSpPr>
                <a:spLocks/>
              </p:cNvSpPr>
              <p:nvPr/>
            </p:nvSpPr>
            <p:spPr bwMode="auto">
              <a:xfrm>
                <a:off x="3004" y="1346"/>
                <a:ext cx="2428" cy="956"/>
              </a:xfrm>
              <a:custGeom>
                <a:avLst/>
                <a:gdLst/>
                <a:ahLst/>
                <a:cxnLst>
                  <a:cxn ang="0">
                    <a:pos x="510" y="0"/>
                  </a:cxn>
                  <a:cxn ang="0">
                    <a:pos x="791" y="615"/>
                  </a:cxn>
                  <a:cxn ang="0">
                    <a:pos x="0" y="952"/>
                  </a:cxn>
                  <a:cxn ang="0">
                    <a:pos x="2428" y="956"/>
                  </a:cxn>
                  <a:cxn ang="0">
                    <a:pos x="1134" y="592"/>
                  </a:cxn>
                  <a:cxn ang="0">
                    <a:pos x="510" y="0"/>
                  </a:cxn>
                </a:cxnLst>
                <a:rect l="0" t="0" r="r" b="b"/>
                <a:pathLst>
                  <a:path w="2428" h="956">
                    <a:moveTo>
                      <a:pt x="510" y="0"/>
                    </a:moveTo>
                    <a:lnTo>
                      <a:pt x="791" y="615"/>
                    </a:lnTo>
                    <a:lnTo>
                      <a:pt x="0" y="952"/>
                    </a:lnTo>
                    <a:lnTo>
                      <a:pt x="2428" y="956"/>
                    </a:lnTo>
                    <a:lnTo>
                      <a:pt x="1134" y="592"/>
                    </a:lnTo>
                    <a:lnTo>
                      <a:pt x="510" y="0"/>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07884" name="Text Box 12"/>
              <p:cNvSpPr txBox="1">
                <a:spLocks noChangeArrowheads="1"/>
              </p:cNvSpPr>
              <p:nvPr/>
            </p:nvSpPr>
            <p:spPr bwMode="auto">
              <a:xfrm>
                <a:off x="2991" y="2276"/>
                <a:ext cx="2428" cy="756"/>
              </a:xfrm>
              <a:prstGeom prst="rect">
                <a:avLst/>
              </a:prstGeom>
              <a:gradFill rotWithShape="0">
                <a:gsLst>
                  <a:gs pos="0">
                    <a:schemeClr val="folHlink">
                      <a:gamma/>
                      <a:shade val="87059"/>
                      <a:invGamma/>
                    </a:schemeClr>
                  </a:gs>
                  <a:gs pos="100000">
                    <a:schemeClr val="folHlink"/>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interface Serial 0</a:t>
                </a:r>
              </a:p>
              <a:p>
                <a:pPr algn="l"/>
                <a:r>
                  <a:rPr lang="en-GB" sz="1200">
                    <a:solidFill>
                      <a:schemeClr val="bg1"/>
                    </a:solidFill>
                    <a:latin typeface="Courier New" charset="0"/>
                  </a:rPr>
                  <a:t>ip address 110.110.10.1 255.255.255.252</a:t>
                </a:r>
              </a:p>
              <a:p>
                <a:pPr algn="l"/>
                <a:endParaRPr lang="en-GB" sz="1200">
                  <a:solidFill>
                    <a:schemeClr val="bg1"/>
                  </a:solidFill>
                  <a:latin typeface="Courier New" charset="0"/>
                </a:endParaRPr>
              </a:p>
              <a:p>
                <a:pPr algn="l"/>
                <a:r>
                  <a:rPr lang="en-GB" sz="1200">
                    <a:solidFill>
                      <a:schemeClr val="bg1"/>
                    </a:solidFill>
                    <a:latin typeface="Courier New" charset="0"/>
                  </a:rPr>
                  <a:t>router bgp 101</a:t>
                </a:r>
              </a:p>
              <a:p>
                <a:pPr algn="l"/>
                <a:r>
                  <a:rPr lang="en-GB" sz="1200">
                    <a:solidFill>
                      <a:schemeClr val="bg1"/>
                    </a:solidFill>
                    <a:latin typeface="Courier New" charset="0"/>
                  </a:rPr>
                  <a:t> network 100.100.16.0 mask 255.255.255.0</a:t>
                </a:r>
              </a:p>
              <a:p>
                <a:pPr algn="l"/>
                <a:r>
                  <a:rPr lang="en-GB" sz="1200">
                    <a:solidFill>
                      <a:schemeClr val="accent2"/>
                    </a:solidFill>
                    <a:effectLst>
                      <a:outerShdw blurRad="38100" dist="38100" dir="2700000" algn="tl">
                        <a:srgbClr val="000000"/>
                      </a:outerShdw>
                    </a:effectLst>
                    <a:latin typeface="Courier New" charset="0"/>
                  </a:rPr>
                  <a:t> </a:t>
                </a:r>
                <a:r>
                  <a:rPr lang="en-GB" sz="1200">
                    <a:effectLst>
                      <a:outerShdw blurRad="38100" dist="38100" dir="2700000" algn="tl">
                        <a:srgbClr val="FFFFFF"/>
                      </a:outerShdw>
                    </a:effectLst>
                    <a:latin typeface="Courier New" charset="0"/>
                  </a:rPr>
                  <a:t>neighbor 110.110.10.2 remote-as 100</a:t>
                </a:r>
                <a:endParaRPr lang="en-US" sz="1200">
                  <a:latin typeface="Courier New" charset="0"/>
                </a:endParaRPr>
              </a:p>
            </p:txBody>
          </p:sp>
        </p:grpSp>
        <p:grpSp>
          <p:nvGrpSpPr>
            <p:cNvPr id="5" name="Group 13"/>
            <p:cNvGrpSpPr>
              <a:grpSpLocks/>
            </p:cNvGrpSpPr>
            <p:nvPr/>
          </p:nvGrpSpPr>
          <p:grpSpPr bwMode="auto">
            <a:xfrm>
              <a:off x="2269" y="779"/>
              <a:ext cx="1151" cy="755"/>
              <a:chOff x="2269" y="1093"/>
              <a:chExt cx="1151" cy="755"/>
            </a:xfrm>
          </p:grpSpPr>
          <p:sp>
            <p:nvSpPr>
              <p:cNvPr id="207886" name="Arc 14"/>
              <p:cNvSpPr>
                <a:spLocks/>
              </p:cNvSpPr>
              <p:nvPr/>
            </p:nvSpPr>
            <p:spPr bwMode="auto">
              <a:xfrm rot="5266153">
                <a:off x="2528" y="1049"/>
                <a:ext cx="621" cy="977"/>
              </a:xfrm>
              <a:custGeom>
                <a:avLst/>
                <a:gdLst>
                  <a:gd name="G0" fmla="+- 21600 0 0"/>
                  <a:gd name="G1" fmla="+- 18823 0 0"/>
                  <a:gd name="G2" fmla="+- 21600 0 0"/>
                  <a:gd name="T0" fmla="*/ 9849 w 21600"/>
                  <a:gd name="T1" fmla="*/ 36947 h 36947"/>
                  <a:gd name="T2" fmla="*/ 11004 w 21600"/>
                  <a:gd name="T3" fmla="*/ 0 h 36947"/>
                  <a:gd name="T4" fmla="*/ 21600 w 21600"/>
                  <a:gd name="T5" fmla="*/ 18823 h 36947"/>
                </a:gdLst>
                <a:ahLst/>
                <a:cxnLst>
                  <a:cxn ang="0">
                    <a:pos x="T0" y="T1"/>
                  </a:cxn>
                  <a:cxn ang="0">
                    <a:pos x="T2" y="T3"/>
                  </a:cxn>
                  <a:cxn ang="0">
                    <a:pos x="T4" y="T5"/>
                  </a:cxn>
                </a:cxnLst>
                <a:rect l="0" t="0" r="r" b="b"/>
                <a:pathLst>
                  <a:path w="21600" h="36947" fill="none" extrusionOk="0">
                    <a:moveTo>
                      <a:pt x="9849" y="36946"/>
                    </a:moveTo>
                    <a:cubicBezTo>
                      <a:pt x="3707" y="32964"/>
                      <a:pt x="0" y="26142"/>
                      <a:pt x="0" y="18823"/>
                    </a:cubicBezTo>
                    <a:cubicBezTo>
                      <a:pt x="0" y="11022"/>
                      <a:pt x="4206" y="3827"/>
                      <a:pt x="11004" y="0"/>
                    </a:cubicBezTo>
                  </a:path>
                  <a:path w="21600" h="36947" stroke="0" extrusionOk="0">
                    <a:moveTo>
                      <a:pt x="9849" y="36946"/>
                    </a:moveTo>
                    <a:cubicBezTo>
                      <a:pt x="3707" y="32964"/>
                      <a:pt x="0" y="26142"/>
                      <a:pt x="0" y="18823"/>
                    </a:cubicBezTo>
                    <a:cubicBezTo>
                      <a:pt x="0" y="11022"/>
                      <a:pt x="4206" y="3827"/>
                      <a:pt x="11004" y="0"/>
                    </a:cubicBezTo>
                    <a:lnTo>
                      <a:pt x="21600" y="18823"/>
                    </a:lnTo>
                    <a:close/>
                  </a:path>
                </a:pathLst>
              </a:custGeom>
              <a:noFill/>
              <a:ln w="25400" cap="rnd">
                <a:solidFill>
                  <a:srgbClr val="81C2FE"/>
                </a:solidFill>
                <a:round/>
                <a:headEnd type="triangle" w="med" len="med"/>
                <a:tailEnd type="triangle" w="med" len="me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7887" name="Text Box 15"/>
              <p:cNvSpPr txBox="1">
                <a:spLocks noChangeArrowheads="1"/>
              </p:cNvSpPr>
              <p:nvPr/>
            </p:nvSpPr>
            <p:spPr bwMode="auto">
              <a:xfrm>
                <a:off x="2269" y="1093"/>
                <a:ext cx="1151"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eBGP TCP Connection</a:t>
                </a:r>
              </a:p>
            </p:txBody>
          </p:sp>
        </p:grpSp>
        <p:sp>
          <p:nvSpPr>
            <p:cNvPr id="207888" name="Line 16"/>
            <p:cNvSpPr>
              <a:spLocks noChangeShapeType="1"/>
            </p:cNvSpPr>
            <p:nvPr/>
          </p:nvSpPr>
          <p:spPr bwMode="auto">
            <a:xfrm>
              <a:off x="474" y="1377"/>
              <a:ext cx="4714"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7889" name="Text Box 17"/>
            <p:cNvSpPr txBox="1">
              <a:spLocks noChangeArrowheads="1"/>
            </p:cNvSpPr>
            <p:nvPr/>
          </p:nvSpPr>
          <p:spPr bwMode="auto">
            <a:xfrm>
              <a:off x="2438" y="1199"/>
              <a:ext cx="810"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110.110.10.0/30</a:t>
              </a:r>
            </a:p>
          </p:txBody>
        </p:sp>
        <p:grpSp>
          <p:nvGrpSpPr>
            <p:cNvPr id="6" name="Group 18"/>
            <p:cNvGrpSpPr>
              <a:grpSpLocks/>
            </p:cNvGrpSpPr>
            <p:nvPr/>
          </p:nvGrpSpPr>
          <p:grpSpPr bwMode="auto">
            <a:xfrm>
              <a:off x="1922" y="1214"/>
              <a:ext cx="534" cy="334"/>
              <a:chOff x="2034" y="1265"/>
              <a:chExt cx="534" cy="334"/>
            </a:xfrm>
          </p:grpSpPr>
          <p:pic>
            <p:nvPicPr>
              <p:cNvPr id="207891"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034" y="1265"/>
                <a:ext cx="534" cy="309"/>
              </a:xfrm>
              <a:prstGeom prst="rect">
                <a:avLst/>
              </a:prstGeom>
              <a:noFill/>
              <a:ln w="12700">
                <a:noFill/>
                <a:miter lim="800000"/>
                <a:headEnd/>
                <a:tailEnd/>
              </a:ln>
              <a:effectLst/>
            </p:spPr>
          </p:pic>
          <p:sp>
            <p:nvSpPr>
              <p:cNvPr id="207892" name="Rectangle 20"/>
              <p:cNvSpPr>
                <a:spLocks noChangeArrowheads="1"/>
              </p:cNvSpPr>
              <p:nvPr/>
            </p:nvSpPr>
            <p:spPr bwMode="auto">
              <a:xfrm>
                <a:off x="2243" y="140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B</a:t>
                </a:r>
              </a:p>
            </p:txBody>
          </p:sp>
        </p:grpSp>
        <p:grpSp>
          <p:nvGrpSpPr>
            <p:cNvPr id="7" name="Group 21"/>
            <p:cNvGrpSpPr>
              <a:grpSpLocks/>
            </p:cNvGrpSpPr>
            <p:nvPr/>
          </p:nvGrpSpPr>
          <p:grpSpPr bwMode="auto">
            <a:xfrm>
              <a:off x="3250" y="1215"/>
              <a:ext cx="534" cy="332"/>
              <a:chOff x="3178" y="1777"/>
              <a:chExt cx="534" cy="332"/>
            </a:xfrm>
          </p:grpSpPr>
          <p:pic>
            <p:nvPicPr>
              <p:cNvPr id="207894"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8" y="1777"/>
                <a:ext cx="534" cy="309"/>
              </a:xfrm>
              <a:prstGeom prst="rect">
                <a:avLst/>
              </a:prstGeom>
              <a:noFill/>
              <a:ln w="12700">
                <a:noFill/>
                <a:miter lim="800000"/>
                <a:headEnd/>
                <a:tailEnd/>
              </a:ln>
              <a:effectLst/>
            </p:spPr>
          </p:pic>
          <p:sp>
            <p:nvSpPr>
              <p:cNvPr id="207895" name="Rectangle 23"/>
              <p:cNvSpPr>
                <a:spLocks noChangeArrowheads="1"/>
              </p:cNvSpPr>
              <p:nvPr/>
            </p:nvSpPr>
            <p:spPr bwMode="auto">
              <a:xfrm>
                <a:off x="3386" y="191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C</a:t>
                </a:r>
              </a:p>
            </p:txBody>
          </p:sp>
        </p:grpSp>
        <p:grpSp>
          <p:nvGrpSpPr>
            <p:cNvPr id="8" name="Group 24"/>
            <p:cNvGrpSpPr>
              <a:grpSpLocks/>
            </p:cNvGrpSpPr>
            <p:nvPr/>
          </p:nvGrpSpPr>
          <p:grpSpPr bwMode="auto">
            <a:xfrm>
              <a:off x="5105" y="1215"/>
              <a:ext cx="534" cy="332"/>
              <a:chOff x="3178" y="1777"/>
              <a:chExt cx="534" cy="332"/>
            </a:xfrm>
          </p:grpSpPr>
          <p:pic>
            <p:nvPicPr>
              <p:cNvPr id="207897" name="Picture 2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8" y="1777"/>
                <a:ext cx="534" cy="309"/>
              </a:xfrm>
              <a:prstGeom prst="rect">
                <a:avLst/>
              </a:prstGeom>
              <a:noFill/>
              <a:ln w="12700">
                <a:noFill/>
                <a:miter lim="800000"/>
                <a:headEnd/>
                <a:tailEnd/>
              </a:ln>
              <a:effectLst/>
            </p:spPr>
          </p:pic>
          <p:sp>
            <p:nvSpPr>
              <p:cNvPr id="207898" name="Rectangle 26"/>
              <p:cNvSpPr>
                <a:spLocks noChangeArrowheads="1"/>
              </p:cNvSpPr>
              <p:nvPr/>
            </p:nvSpPr>
            <p:spPr bwMode="auto">
              <a:xfrm>
                <a:off x="3386" y="191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D</a:t>
                </a:r>
              </a:p>
            </p:txBody>
          </p:sp>
        </p:grpSp>
        <p:grpSp>
          <p:nvGrpSpPr>
            <p:cNvPr id="9" name="Group 27"/>
            <p:cNvGrpSpPr>
              <a:grpSpLocks/>
            </p:cNvGrpSpPr>
            <p:nvPr/>
          </p:nvGrpSpPr>
          <p:grpSpPr bwMode="auto">
            <a:xfrm>
              <a:off x="93" y="1215"/>
              <a:ext cx="534" cy="332"/>
              <a:chOff x="3178" y="1777"/>
              <a:chExt cx="534" cy="332"/>
            </a:xfrm>
          </p:grpSpPr>
          <p:pic>
            <p:nvPicPr>
              <p:cNvPr id="207900" name="Picture 2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8" y="1777"/>
                <a:ext cx="534" cy="309"/>
              </a:xfrm>
              <a:prstGeom prst="rect">
                <a:avLst/>
              </a:prstGeom>
              <a:noFill/>
              <a:ln w="12700">
                <a:noFill/>
                <a:miter lim="800000"/>
                <a:headEnd/>
                <a:tailEnd/>
              </a:ln>
              <a:effectLst/>
            </p:spPr>
          </p:pic>
          <p:sp>
            <p:nvSpPr>
              <p:cNvPr id="207901" name="Rectangle 29"/>
              <p:cNvSpPr>
                <a:spLocks noChangeArrowheads="1"/>
              </p:cNvSpPr>
              <p:nvPr/>
            </p:nvSpPr>
            <p:spPr bwMode="auto">
              <a:xfrm>
                <a:off x="3386" y="191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A</a:t>
                </a:r>
              </a:p>
            </p:txBody>
          </p:sp>
        </p:grpSp>
        <p:sp>
          <p:nvSpPr>
            <p:cNvPr id="207902" name="Rectangle 30"/>
            <p:cNvSpPr>
              <a:spLocks noChangeArrowheads="1"/>
            </p:cNvSpPr>
            <p:nvPr/>
          </p:nvSpPr>
          <p:spPr bwMode="auto">
            <a:xfrm>
              <a:off x="885" y="724"/>
              <a:ext cx="899" cy="259"/>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t>AS 100</a:t>
              </a:r>
            </a:p>
          </p:txBody>
        </p:sp>
        <p:sp>
          <p:nvSpPr>
            <p:cNvPr id="207903" name="Rectangle 31"/>
            <p:cNvSpPr>
              <a:spLocks noChangeArrowheads="1"/>
            </p:cNvSpPr>
            <p:nvPr/>
          </p:nvSpPr>
          <p:spPr bwMode="auto">
            <a:xfrm>
              <a:off x="4176" y="700"/>
              <a:ext cx="899" cy="259"/>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t>AS 101</a:t>
              </a:r>
            </a:p>
          </p:txBody>
        </p:sp>
        <p:sp>
          <p:nvSpPr>
            <p:cNvPr id="207904" name="Text Box 32"/>
            <p:cNvSpPr txBox="1">
              <a:spLocks noChangeArrowheads="1"/>
            </p:cNvSpPr>
            <p:nvPr/>
          </p:nvSpPr>
          <p:spPr bwMode="auto">
            <a:xfrm>
              <a:off x="2413"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.2</a:t>
              </a:r>
            </a:p>
          </p:txBody>
        </p:sp>
        <p:sp>
          <p:nvSpPr>
            <p:cNvPr id="207905" name="Text Box 33"/>
            <p:cNvSpPr txBox="1">
              <a:spLocks noChangeArrowheads="1"/>
            </p:cNvSpPr>
            <p:nvPr/>
          </p:nvSpPr>
          <p:spPr bwMode="auto">
            <a:xfrm>
              <a:off x="794" y="1356"/>
              <a:ext cx="970" cy="204"/>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500" dirty="0"/>
                <a:t>100.100.8.0/30</a:t>
              </a:r>
            </a:p>
          </p:txBody>
        </p:sp>
        <p:sp>
          <p:nvSpPr>
            <p:cNvPr id="207906" name="Text Box 34"/>
            <p:cNvSpPr txBox="1">
              <a:spLocks noChangeArrowheads="1"/>
            </p:cNvSpPr>
            <p:nvPr/>
          </p:nvSpPr>
          <p:spPr bwMode="auto">
            <a:xfrm>
              <a:off x="3999" y="1358"/>
              <a:ext cx="1024" cy="204"/>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500"/>
                <a:t>100.100.16.0/30</a:t>
              </a:r>
            </a:p>
          </p:txBody>
        </p:sp>
        <p:sp>
          <p:nvSpPr>
            <p:cNvPr id="207907" name="Text Box 35"/>
            <p:cNvSpPr txBox="1">
              <a:spLocks noChangeArrowheads="1"/>
            </p:cNvSpPr>
            <p:nvPr/>
          </p:nvSpPr>
          <p:spPr bwMode="auto">
            <a:xfrm>
              <a:off x="574"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.2</a:t>
              </a:r>
            </a:p>
          </p:txBody>
        </p:sp>
        <p:sp>
          <p:nvSpPr>
            <p:cNvPr id="207908" name="Text Box 36"/>
            <p:cNvSpPr txBox="1">
              <a:spLocks noChangeArrowheads="1"/>
            </p:cNvSpPr>
            <p:nvPr/>
          </p:nvSpPr>
          <p:spPr bwMode="auto">
            <a:xfrm>
              <a:off x="1759"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a:t>
              </a:r>
            </a:p>
          </p:txBody>
        </p:sp>
        <p:sp>
          <p:nvSpPr>
            <p:cNvPr id="207909" name="Text Box 37"/>
            <p:cNvSpPr txBox="1">
              <a:spLocks noChangeArrowheads="1"/>
            </p:cNvSpPr>
            <p:nvPr/>
          </p:nvSpPr>
          <p:spPr bwMode="auto">
            <a:xfrm>
              <a:off x="3744"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.2</a:t>
              </a:r>
            </a:p>
          </p:txBody>
        </p:sp>
        <p:sp>
          <p:nvSpPr>
            <p:cNvPr id="207910" name="Text Box 38"/>
            <p:cNvSpPr txBox="1">
              <a:spLocks noChangeArrowheads="1"/>
            </p:cNvSpPr>
            <p:nvPr/>
          </p:nvSpPr>
          <p:spPr bwMode="auto">
            <a:xfrm>
              <a:off x="4945"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a:t>
              </a:r>
            </a:p>
          </p:txBody>
        </p:sp>
        <p:sp>
          <p:nvSpPr>
            <p:cNvPr id="207911" name="Text Box 39"/>
            <p:cNvSpPr txBox="1">
              <a:spLocks noChangeArrowheads="1"/>
            </p:cNvSpPr>
            <p:nvPr/>
          </p:nvSpPr>
          <p:spPr bwMode="auto">
            <a:xfrm>
              <a:off x="3075"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a:t>
              </a:r>
            </a:p>
          </p:txBody>
        </p:sp>
        <p:sp>
          <p:nvSpPr>
            <p:cNvPr id="207912" name="Rectangle 40"/>
            <p:cNvSpPr>
              <a:spLocks noChangeArrowheads="1"/>
            </p:cNvSpPr>
            <p:nvPr/>
          </p:nvSpPr>
          <p:spPr bwMode="auto">
            <a:xfrm>
              <a:off x="2268" y="2868"/>
              <a:ext cx="233" cy="140"/>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GB"/>
            </a:p>
          </p:txBody>
        </p:sp>
        <p:sp>
          <p:nvSpPr>
            <p:cNvPr id="207913" name="Rectangle 41"/>
            <p:cNvSpPr>
              <a:spLocks noChangeArrowheads="1"/>
            </p:cNvSpPr>
            <p:nvPr/>
          </p:nvSpPr>
          <p:spPr bwMode="auto">
            <a:xfrm>
              <a:off x="4949" y="2868"/>
              <a:ext cx="233" cy="140"/>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GB"/>
            </a:p>
          </p:txBody>
        </p:sp>
      </p:grpSp>
      <p:sp>
        <p:nvSpPr>
          <p:cNvPr id="207914" name="Rectangle 42"/>
          <p:cNvSpPr>
            <a:spLocks noGrp="1" noChangeArrowheads="1"/>
          </p:cNvSpPr>
          <p:nvPr>
            <p:ph type="title"/>
          </p:nvPr>
        </p:nvSpPr>
        <p:spPr/>
        <p:txBody>
          <a:bodyPr/>
          <a:lstStyle/>
          <a:p>
            <a:r>
              <a:rPr lang="en-US"/>
              <a:t>Configuring eBGP peers</a:t>
            </a:r>
            <a:endParaRPr lang="en-GB"/>
          </a:p>
        </p:txBody>
      </p:sp>
      <p:sp>
        <p:nvSpPr>
          <p:cNvPr id="207915" name="Rectangle 43"/>
          <p:cNvSpPr>
            <a:spLocks noGrp="1" noChangeArrowheads="1"/>
          </p:cNvSpPr>
          <p:nvPr>
            <p:ph type="body" idx="1"/>
          </p:nvPr>
        </p:nvSpPr>
        <p:spPr>
          <a:xfrm>
            <a:off x="457200" y="1600200"/>
            <a:ext cx="8229600" cy="1204913"/>
          </a:xfrm>
        </p:spPr>
        <p:txBody>
          <a:bodyPr/>
          <a:lstStyle/>
          <a:p>
            <a:r>
              <a:rPr lang="en-US" sz="2400"/>
              <a:t>BGP peering sessions are established using the BGP “neighbor” command</a:t>
            </a:r>
          </a:p>
          <a:p>
            <a:pPr lvl="1"/>
            <a:r>
              <a:rPr lang="en-GB" sz="2000"/>
              <a:t>eBGP is configured when AS numbers are different</a:t>
            </a:r>
          </a:p>
        </p:txBody>
      </p:sp>
    </p:spTree>
  </p:cSld>
  <p:clrMapOvr>
    <a:masterClrMapping/>
  </p:clrMapOvr>
  <p:transition spd="slow"/>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7488" y="3195638"/>
            <a:ext cx="8804275" cy="3470275"/>
            <a:chOff x="93" y="631"/>
            <a:chExt cx="5546" cy="2186"/>
          </a:xfrm>
        </p:grpSpPr>
        <p:pic>
          <p:nvPicPr>
            <p:cNvPr id="208901"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37" y="631"/>
              <a:ext cx="2203" cy="1334"/>
            </a:xfrm>
            <a:prstGeom prst="rect">
              <a:avLst/>
            </a:prstGeom>
            <a:noFill/>
            <a:ln w="12700">
              <a:noFill/>
              <a:miter lim="800000"/>
              <a:headEnd/>
              <a:tailEnd/>
            </a:ln>
            <a:effectLst/>
          </p:spPr>
        </p:pic>
        <p:pic>
          <p:nvPicPr>
            <p:cNvPr id="208902"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365" y="631"/>
              <a:ext cx="2203" cy="1334"/>
            </a:xfrm>
            <a:prstGeom prst="rect">
              <a:avLst/>
            </a:prstGeom>
            <a:noFill/>
            <a:ln w="12700">
              <a:noFill/>
              <a:miter lim="800000"/>
              <a:headEnd/>
              <a:tailEnd/>
            </a:ln>
            <a:effectLst/>
          </p:spPr>
        </p:pic>
        <p:sp>
          <p:nvSpPr>
            <p:cNvPr id="208903" name="Rectangle 7"/>
            <p:cNvSpPr>
              <a:spLocks noChangeArrowheads="1"/>
            </p:cNvSpPr>
            <p:nvPr/>
          </p:nvSpPr>
          <p:spPr bwMode="auto">
            <a:xfrm>
              <a:off x="885" y="724"/>
              <a:ext cx="899" cy="259"/>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t>AS 100</a:t>
              </a:r>
            </a:p>
          </p:txBody>
        </p:sp>
        <p:sp>
          <p:nvSpPr>
            <p:cNvPr id="208904" name="Line 8"/>
            <p:cNvSpPr>
              <a:spLocks noChangeShapeType="1"/>
            </p:cNvSpPr>
            <p:nvPr/>
          </p:nvSpPr>
          <p:spPr bwMode="auto">
            <a:xfrm>
              <a:off x="474" y="1377"/>
              <a:ext cx="4714"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8905" name="Rectangle 9"/>
            <p:cNvSpPr>
              <a:spLocks noChangeArrowheads="1"/>
            </p:cNvSpPr>
            <p:nvPr/>
          </p:nvSpPr>
          <p:spPr bwMode="auto">
            <a:xfrm>
              <a:off x="4176" y="700"/>
              <a:ext cx="899" cy="259"/>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700"/>
                <a:t>AS 101</a:t>
              </a:r>
            </a:p>
          </p:txBody>
        </p:sp>
        <p:sp>
          <p:nvSpPr>
            <p:cNvPr id="208906" name="Text Box 10"/>
            <p:cNvSpPr txBox="1">
              <a:spLocks noChangeArrowheads="1"/>
            </p:cNvSpPr>
            <p:nvPr/>
          </p:nvSpPr>
          <p:spPr bwMode="auto">
            <a:xfrm>
              <a:off x="2435" y="1199"/>
              <a:ext cx="810"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110.110.10.0/30</a:t>
              </a:r>
            </a:p>
          </p:txBody>
        </p:sp>
        <p:sp>
          <p:nvSpPr>
            <p:cNvPr id="208907" name="Text Box 11"/>
            <p:cNvSpPr txBox="1">
              <a:spLocks noChangeArrowheads="1"/>
            </p:cNvSpPr>
            <p:nvPr/>
          </p:nvSpPr>
          <p:spPr bwMode="auto">
            <a:xfrm>
              <a:off x="2413"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.2</a:t>
              </a:r>
            </a:p>
          </p:txBody>
        </p:sp>
        <p:grpSp>
          <p:nvGrpSpPr>
            <p:cNvPr id="3" name="Group 12"/>
            <p:cNvGrpSpPr>
              <a:grpSpLocks/>
            </p:cNvGrpSpPr>
            <p:nvPr/>
          </p:nvGrpSpPr>
          <p:grpSpPr bwMode="auto">
            <a:xfrm>
              <a:off x="522" y="1364"/>
              <a:ext cx="3195" cy="1453"/>
              <a:chOff x="522" y="1364"/>
              <a:chExt cx="3195" cy="1453"/>
            </a:xfrm>
          </p:grpSpPr>
          <p:sp>
            <p:nvSpPr>
              <p:cNvPr id="208909" name="Freeform 13"/>
              <p:cNvSpPr>
                <a:spLocks/>
              </p:cNvSpPr>
              <p:nvPr/>
            </p:nvSpPr>
            <p:spPr bwMode="auto">
              <a:xfrm>
                <a:off x="525" y="1364"/>
                <a:ext cx="3192" cy="706"/>
              </a:xfrm>
              <a:custGeom>
                <a:avLst/>
                <a:gdLst/>
                <a:ahLst/>
                <a:cxnLst>
                  <a:cxn ang="0">
                    <a:pos x="3192" y="0"/>
                  </a:cxn>
                  <a:cxn ang="0">
                    <a:pos x="1743" y="397"/>
                  </a:cxn>
                  <a:cxn ang="0">
                    <a:pos x="0" y="706"/>
                  </a:cxn>
                  <a:cxn ang="0">
                    <a:pos x="2428" y="701"/>
                  </a:cxn>
                  <a:cxn ang="0">
                    <a:pos x="2187" y="460"/>
                  </a:cxn>
                  <a:cxn ang="0">
                    <a:pos x="3192" y="0"/>
                  </a:cxn>
                </a:cxnLst>
                <a:rect l="0" t="0" r="r" b="b"/>
                <a:pathLst>
                  <a:path w="3192" h="706">
                    <a:moveTo>
                      <a:pt x="3192" y="0"/>
                    </a:moveTo>
                    <a:lnTo>
                      <a:pt x="1743" y="397"/>
                    </a:lnTo>
                    <a:lnTo>
                      <a:pt x="0" y="706"/>
                    </a:lnTo>
                    <a:lnTo>
                      <a:pt x="2428" y="701"/>
                    </a:lnTo>
                    <a:lnTo>
                      <a:pt x="2187" y="460"/>
                    </a:lnTo>
                    <a:lnTo>
                      <a:pt x="3192" y="0"/>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08910" name="Text Box 14"/>
              <p:cNvSpPr txBox="1">
                <a:spLocks noChangeArrowheads="1"/>
              </p:cNvSpPr>
              <p:nvPr/>
            </p:nvSpPr>
            <p:spPr bwMode="auto">
              <a:xfrm>
                <a:off x="522" y="2061"/>
                <a:ext cx="2428" cy="756"/>
              </a:xfrm>
              <a:prstGeom prst="rect">
                <a:avLst/>
              </a:prstGeom>
              <a:gradFill rotWithShape="0">
                <a:gsLst>
                  <a:gs pos="0">
                    <a:schemeClr val="folHlink">
                      <a:gamma/>
                      <a:shade val="87059"/>
                      <a:invGamma/>
                    </a:schemeClr>
                  </a:gs>
                  <a:gs pos="100000">
                    <a:schemeClr val="folHlink"/>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interface Serial 1</a:t>
                </a:r>
              </a:p>
              <a:p>
                <a:pPr algn="l"/>
                <a:r>
                  <a:rPr lang="en-US" sz="1200">
                    <a:solidFill>
                      <a:schemeClr val="bg1"/>
                    </a:solidFill>
                    <a:latin typeface="Courier New" charset="0"/>
                  </a:rPr>
                  <a:t>ip address 100.100.16.2 255.255.255.252</a:t>
                </a:r>
              </a:p>
              <a:p>
                <a:pPr algn="l"/>
                <a:r>
                  <a:rPr lang="en-US" sz="1200">
                    <a:solidFill>
                      <a:schemeClr val="bg1"/>
                    </a:solidFill>
                    <a:latin typeface="Courier New" charset="0"/>
                  </a:rPr>
                  <a:t>	</a:t>
                </a:r>
              </a:p>
              <a:p>
                <a:pPr algn="l"/>
                <a:r>
                  <a:rPr lang="en-US" sz="1200">
                    <a:solidFill>
                      <a:schemeClr val="bg1"/>
                    </a:solidFill>
                    <a:latin typeface="Courier New" charset="0"/>
                  </a:rPr>
                  <a:t>router bgp 101</a:t>
                </a:r>
              </a:p>
              <a:p>
                <a:pPr algn="l"/>
                <a:r>
                  <a:rPr lang="en-US" sz="1200">
                    <a:solidFill>
                      <a:schemeClr val="bg1"/>
                    </a:solidFill>
                    <a:latin typeface="Courier New" charset="0"/>
                  </a:rPr>
                  <a:t> network 100.100.16.0 mask 255.255.255.0</a:t>
                </a:r>
              </a:p>
              <a:p>
                <a:pPr algn="l"/>
                <a:r>
                  <a:rPr lang="en-US" sz="1200">
                    <a:solidFill>
                      <a:schemeClr val="accent2"/>
                    </a:solidFill>
                    <a:effectLst>
                      <a:outerShdw blurRad="38100" dist="38100" dir="2700000" algn="tl">
                        <a:srgbClr val="000000"/>
                      </a:outerShdw>
                    </a:effectLst>
                    <a:latin typeface="Courier New" charset="0"/>
                  </a:rPr>
                  <a:t> </a:t>
                </a:r>
                <a:r>
                  <a:rPr lang="en-US" sz="1200">
                    <a:effectLst>
                      <a:outerShdw blurRad="38100" dist="38100" dir="2700000" algn="tl">
                        <a:srgbClr val="FFFFFF"/>
                      </a:outerShdw>
                    </a:effectLst>
                    <a:latin typeface="Courier New" charset="0"/>
                  </a:rPr>
                  <a:t>neighbor 100.100.16.1 remote-as 101</a:t>
                </a:r>
                <a:endParaRPr lang="en-US" sz="1200">
                  <a:latin typeface="Courier New" charset="0"/>
                </a:endParaRPr>
              </a:p>
            </p:txBody>
          </p:sp>
        </p:grpSp>
        <p:grpSp>
          <p:nvGrpSpPr>
            <p:cNvPr id="4" name="Group 15"/>
            <p:cNvGrpSpPr>
              <a:grpSpLocks/>
            </p:cNvGrpSpPr>
            <p:nvPr/>
          </p:nvGrpSpPr>
          <p:grpSpPr bwMode="auto">
            <a:xfrm>
              <a:off x="1922" y="1214"/>
              <a:ext cx="534" cy="334"/>
              <a:chOff x="2034" y="1265"/>
              <a:chExt cx="534" cy="334"/>
            </a:xfrm>
          </p:grpSpPr>
          <p:pic>
            <p:nvPicPr>
              <p:cNvPr id="208912" name="Picture 1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034" y="1265"/>
                <a:ext cx="534" cy="309"/>
              </a:xfrm>
              <a:prstGeom prst="rect">
                <a:avLst/>
              </a:prstGeom>
              <a:noFill/>
              <a:ln w="12700">
                <a:noFill/>
                <a:miter lim="800000"/>
                <a:headEnd/>
                <a:tailEnd/>
              </a:ln>
              <a:effectLst/>
            </p:spPr>
          </p:pic>
          <p:sp>
            <p:nvSpPr>
              <p:cNvPr id="208913" name="Rectangle 17"/>
              <p:cNvSpPr>
                <a:spLocks noChangeArrowheads="1"/>
              </p:cNvSpPr>
              <p:nvPr/>
            </p:nvSpPr>
            <p:spPr bwMode="auto">
              <a:xfrm>
                <a:off x="2243" y="140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B</a:t>
                </a:r>
              </a:p>
            </p:txBody>
          </p:sp>
        </p:grpSp>
        <p:grpSp>
          <p:nvGrpSpPr>
            <p:cNvPr id="5" name="Group 18"/>
            <p:cNvGrpSpPr>
              <a:grpSpLocks/>
            </p:cNvGrpSpPr>
            <p:nvPr/>
          </p:nvGrpSpPr>
          <p:grpSpPr bwMode="auto">
            <a:xfrm>
              <a:off x="3023" y="1317"/>
              <a:ext cx="2518" cy="1499"/>
              <a:chOff x="2991" y="1317"/>
              <a:chExt cx="2518" cy="1499"/>
            </a:xfrm>
          </p:grpSpPr>
          <p:sp>
            <p:nvSpPr>
              <p:cNvPr id="208915" name="Freeform 19"/>
              <p:cNvSpPr>
                <a:spLocks/>
              </p:cNvSpPr>
              <p:nvPr/>
            </p:nvSpPr>
            <p:spPr bwMode="auto">
              <a:xfrm>
                <a:off x="3004" y="1317"/>
                <a:ext cx="2505" cy="753"/>
              </a:xfrm>
              <a:custGeom>
                <a:avLst/>
                <a:gdLst/>
                <a:ahLst/>
                <a:cxnLst>
                  <a:cxn ang="0">
                    <a:pos x="2505" y="0"/>
                  </a:cxn>
                  <a:cxn ang="0">
                    <a:pos x="1360" y="475"/>
                  </a:cxn>
                  <a:cxn ang="0">
                    <a:pos x="0" y="749"/>
                  </a:cxn>
                  <a:cxn ang="0">
                    <a:pos x="2428" y="753"/>
                  </a:cxn>
                  <a:cxn ang="0">
                    <a:pos x="1734" y="477"/>
                  </a:cxn>
                  <a:cxn ang="0">
                    <a:pos x="2505" y="0"/>
                  </a:cxn>
                </a:cxnLst>
                <a:rect l="0" t="0" r="r" b="b"/>
                <a:pathLst>
                  <a:path w="2505" h="753">
                    <a:moveTo>
                      <a:pt x="2505" y="0"/>
                    </a:moveTo>
                    <a:lnTo>
                      <a:pt x="1360" y="475"/>
                    </a:lnTo>
                    <a:lnTo>
                      <a:pt x="0" y="749"/>
                    </a:lnTo>
                    <a:lnTo>
                      <a:pt x="2428" y="753"/>
                    </a:lnTo>
                    <a:lnTo>
                      <a:pt x="1734" y="477"/>
                    </a:lnTo>
                    <a:lnTo>
                      <a:pt x="2505" y="0"/>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08916" name="Text Box 20"/>
              <p:cNvSpPr txBox="1">
                <a:spLocks noChangeArrowheads="1"/>
              </p:cNvSpPr>
              <p:nvPr/>
            </p:nvSpPr>
            <p:spPr bwMode="auto">
              <a:xfrm>
                <a:off x="2991" y="2060"/>
                <a:ext cx="2428" cy="756"/>
              </a:xfrm>
              <a:prstGeom prst="rect">
                <a:avLst/>
              </a:prstGeom>
              <a:gradFill rotWithShape="0">
                <a:gsLst>
                  <a:gs pos="0">
                    <a:schemeClr val="folHlink">
                      <a:gamma/>
                      <a:shade val="87059"/>
                      <a:invGamma/>
                    </a:schemeClr>
                  </a:gs>
                  <a:gs pos="100000">
                    <a:schemeClr val="folHlink"/>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interface Serial 1</a:t>
                </a:r>
              </a:p>
              <a:p>
                <a:pPr algn="l"/>
                <a:r>
                  <a:rPr lang="en-GB" sz="1200">
                    <a:solidFill>
                      <a:schemeClr val="bg1"/>
                    </a:solidFill>
                    <a:latin typeface="Courier New" charset="0"/>
                  </a:rPr>
                  <a:t>ip address 100.100.16.1 255.255.255.252</a:t>
                </a:r>
              </a:p>
              <a:p>
                <a:pPr algn="l"/>
                <a:endParaRPr lang="en-GB" sz="1200">
                  <a:solidFill>
                    <a:schemeClr val="bg1"/>
                  </a:solidFill>
                  <a:latin typeface="Courier New" charset="0"/>
                </a:endParaRPr>
              </a:p>
              <a:p>
                <a:pPr algn="l"/>
                <a:r>
                  <a:rPr lang="en-GB" sz="1200">
                    <a:solidFill>
                      <a:schemeClr val="bg1"/>
                    </a:solidFill>
                    <a:latin typeface="Courier New" charset="0"/>
                  </a:rPr>
                  <a:t>router bgp 101</a:t>
                </a:r>
              </a:p>
              <a:p>
                <a:pPr algn="l"/>
                <a:r>
                  <a:rPr lang="en-GB" sz="1200">
                    <a:solidFill>
                      <a:schemeClr val="bg1"/>
                    </a:solidFill>
                    <a:latin typeface="Courier New" charset="0"/>
                  </a:rPr>
                  <a:t> network 100.100.16.0 mask 255.255.255.0</a:t>
                </a:r>
              </a:p>
              <a:p>
                <a:pPr algn="l"/>
                <a:r>
                  <a:rPr lang="en-GB" sz="1200">
                    <a:solidFill>
                      <a:schemeClr val="accent2"/>
                    </a:solidFill>
                    <a:effectLst>
                      <a:outerShdw blurRad="38100" dist="38100" dir="2700000" algn="tl">
                        <a:srgbClr val="000000"/>
                      </a:outerShdw>
                    </a:effectLst>
                    <a:latin typeface="Courier New" charset="0"/>
                  </a:rPr>
                  <a:t> </a:t>
                </a:r>
                <a:r>
                  <a:rPr lang="en-GB" sz="1200">
                    <a:effectLst>
                      <a:outerShdw blurRad="38100" dist="38100" dir="2700000" algn="tl">
                        <a:srgbClr val="FFFFFF"/>
                      </a:outerShdw>
                    </a:effectLst>
                    <a:latin typeface="Courier New" charset="0"/>
                  </a:rPr>
                  <a:t>neighbor 100.100.16.2 remote-as 101</a:t>
                </a:r>
                <a:endParaRPr lang="en-US" sz="1200">
                  <a:latin typeface="Courier New" charset="0"/>
                </a:endParaRPr>
              </a:p>
            </p:txBody>
          </p:sp>
        </p:grpSp>
        <p:grpSp>
          <p:nvGrpSpPr>
            <p:cNvPr id="6" name="Group 21"/>
            <p:cNvGrpSpPr>
              <a:grpSpLocks/>
            </p:cNvGrpSpPr>
            <p:nvPr/>
          </p:nvGrpSpPr>
          <p:grpSpPr bwMode="auto">
            <a:xfrm>
              <a:off x="3250" y="1215"/>
              <a:ext cx="534" cy="332"/>
              <a:chOff x="3178" y="1777"/>
              <a:chExt cx="534" cy="332"/>
            </a:xfrm>
          </p:grpSpPr>
          <p:pic>
            <p:nvPicPr>
              <p:cNvPr id="208918"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8" y="1777"/>
                <a:ext cx="534" cy="309"/>
              </a:xfrm>
              <a:prstGeom prst="rect">
                <a:avLst/>
              </a:prstGeom>
              <a:noFill/>
              <a:ln w="12700">
                <a:noFill/>
                <a:miter lim="800000"/>
                <a:headEnd/>
                <a:tailEnd/>
              </a:ln>
              <a:effectLst/>
            </p:spPr>
          </p:pic>
          <p:sp>
            <p:nvSpPr>
              <p:cNvPr id="208919" name="Rectangle 23"/>
              <p:cNvSpPr>
                <a:spLocks noChangeArrowheads="1"/>
              </p:cNvSpPr>
              <p:nvPr/>
            </p:nvSpPr>
            <p:spPr bwMode="auto">
              <a:xfrm>
                <a:off x="3386" y="191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C</a:t>
                </a:r>
              </a:p>
            </p:txBody>
          </p:sp>
        </p:grpSp>
        <p:grpSp>
          <p:nvGrpSpPr>
            <p:cNvPr id="7" name="Group 24"/>
            <p:cNvGrpSpPr>
              <a:grpSpLocks/>
            </p:cNvGrpSpPr>
            <p:nvPr/>
          </p:nvGrpSpPr>
          <p:grpSpPr bwMode="auto">
            <a:xfrm>
              <a:off x="3744" y="970"/>
              <a:ext cx="1401" cy="634"/>
              <a:chOff x="3744" y="970"/>
              <a:chExt cx="1401" cy="634"/>
            </a:xfrm>
          </p:grpSpPr>
          <p:sp>
            <p:nvSpPr>
              <p:cNvPr id="208921" name="Arc 25"/>
              <p:cNvSpPr>
                <a:spLocks/>
              </p:cNvSpPr>
              <p:nvPr/>
            </p:nvSpPr>
            <p:spPr bwMode="auto">
              <a:xfrm rot="5266153">
                <a:off x="4128" y="586"/>
                <a:ext cx="634" cy="1401"/>
              </a:xfrm>
              <a:custGeom>
                <a:avLst/>
                <a:gdLst>
                  <a:gd name="G0" fmla="+- 21600 0 0"/>
                  <a:gd name="G1" fmla="+- 18823 0 0"/>
                  <a:gd name="G2" fmla="+- 21600 0 0"/>
                  <a:gd name="T0" fmla="*/ 8475 w 21600"/>
                  <a:gd name="T1" fmla="*/ 35978 h 35978"/>
                  <a:gd name="T2" fmla="*/ 11004 w 21600"/>
                  <a:gd name="T3" fmla="*/ 0 h 35978"/>
                  <a:gd name="T4" fmla="*/ 21600 w 21600"/>
                  <a:gd name="T5" fmla="*/ 18823 h 35978"/>
                </a:gdLst>
                <a:ahLst/>
                <a:cxnLst>
                  <a:cxn ang="0">
                    <a:pos x="T0" y="T1"/>
                  </a:cxn>
                  <a:cxn ang="0">
                    <a:pos x="T2" y="T3"/>
                  </a:cxn>
                  <a:cxn ang="0">
                    <a:pos x="T4" y="T5"/>
                  </a:cxn>
                </a:cxnLst>
                <a:rect l="0" t="0" r="r" b="b"/>
                <a:pathLst>
                  <a:path w="21600" h="35978" fill="none" extrusionOk="0">
                    <a:moveTo>
                      <a:pt x="8474" y="35978"/>
                    </a:moveTo>
                    <a:cubicBezTo>
                      <a:pt x="3133" y="31891"/>
                      <a:pt x="0" y="25548"/>
                      <a:pt x="0" y="18823"/>
                    </a:cubicBezTo>
                    <a:cubicBezTo>
                      <a:pt x="0" y="11022"/>
                      <a:pt x="4206" y="3827"/>
                      <a:pt x="11004" y="0"/>
                    </a:cubicBezTo>
                  </a:path>
                  <a:path w="21600" h="35978" stroke="0" extrusionOk="0">
                    <a:moveTo>
                      <a:pt x="8474" y="35978"/>
                    </a:moveTo>
                    <a:cubicBezTo>
                      <a:pt x="3133" y="31891"/>
                      <a:pt x="0" y="25548"/>
                      <a:pt x="0" y="18823"/>
                    </a:cubicBezTo>
                    <a:cubicBezTo>
                      <a:pt x="0" y="11022"/>
                      <a:pt x="4206" y="3827"/>
                      <a:pt x="11004" y="0"/>
                    </a:cubicBezTo>
                    <a:lnTo>
                      <a:pt x="21600" y="18823"/>
                    </a:lnTo>
                    <a:close/>
                  </a:path>
                </a:pathLst>
              </a:custGeom>
              <a:noFill/>
              <a:ln w="25400" cap="rnd">
                <a:solidFill>
                  <a:srgbClr val="00B17A"/>
                </a:solidFill>
                <a:round/>
                <a:headEnd type="triangle" w="med" len="med"/>
                <a:tailEnd type="triangle" w="med" len="me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8922" name="Text Box 26"/>
              <p:cNvSpPr txBox="1">
                <a:spLocks noChangeArrowheads="1"/>
              </p:cNvSpPr>
              <p:nvPr/>
            </p:nvSpPr>
            <p:spPr bwMode="auto">
              <a:xfrm>
                <a:off x="3904" y="1072"/>
                <a:ext cx="1124"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iBGP TCP Connection</a:t>
                </a:r>
              </a:p>
            </p:txBody>
          </p:sp>
        </p:grpSp>
        <p:grpSp>
          <p:nvGrpSpPr>
            <p:cNvPr id="8" name="Group 27"/>
            <p:cNvGrpSpPr>
              <a:grpSpLocks/>
            </p:cNvGrpSpPr>
            <p:nvPr/>
          </p:nvGrpSpPr>
          <p:grpSpPr bwMode="auto">
            <a:xfrm>
              <a:off x="5105" y="1215"/>
              <a:ext cx="534" cy="332"/>
              <a:chOff x="3178" y="1777"/>
              <a:chExt cx="534" cy="332"/>
            </a:xfrm>
          </p:grpSpPr>
          <p:pic>
            <p:nvPicPr>
              <p:cNvPr id="208924" name="Picture 2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8" y="1777"/>
                <a:ext cx="534" cy="309"/>
              </a:xfrm>
              <a:prstGeom prst="rect">
                <a:avLst/>
              </a:prstGeom>
              <a:noFill/>
              <a:ln w="12700">
                <a:noFill/>
                <a:miter lim="800000"/>
                <a:headEnd/>
                <a:tailEnd/>
              </a:ln>
              <a:effectLst/>
            </p:spPr>
          </p:pic>
          <p:sp>
            <p:nvSpPr>
              <p:cNvPr id="208925" name="Rectangle 29"/>
              <p:cNvSpPr>
                <a:spLocks noChangeArrowheads="1"/>
              </p:cNvSpPr>
              <p:nvPr/>
            </p:nvSpPr>
            <p:spPr bwMode="auto">
              <a:xfrm>
                <a:off x="3386" y="191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D</a:t>
                </a:r>
              </a:p>
            </p:txBody>
          </p:sp>
        </p:grpSp>
        <p:sp>
          <p:nvSpPr>
            <p:cNvPr id="208926" name="Text Box 30"/>
            <p:cNvSpPr txBox="1">
              <a:spLocks noChangeArrowheads="1"/>
            </p:cNvSpPr>
            <p:nvPr/>
          </p:nvSpPr>
          <p:spPr bwMode="auto">
            <a:xfrm>
              <a:off x="807" y="1356"/>
              <a:ext cx="970" cy="204"/>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500" dirty="0"/>
                <a:t>100.100.8.0/30</a:t>
              </a:r>
            </a:p>
          </p:txBody>
        </p:sp>
        <p:sp>
          <p:nvSpPr>
            <p:cNvPr id="208927" name="Text Box 31"/>
            <p:cNvSpPr txBox="1">
              <a:spLocks noChangeArrowheads="1"/>
            </p:cNvSpPr>
            <p:nvPr/>
          </p:nvSpPr>
          <p:spPr bwMode="auto">
            <a:xfrm>
              <a:off x="4014" y="1358"/>
              <a:ext cx="1024" cy="204"/>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500"/>
                <a:t>100.100.16.0/30</a:t>
              </a:r>
            </a:p>
          </p:txBody>
        </p:sp>
        <p:grpSp>
          <p:nvGrpSpPr>
            <p:cNvPr id="9" name="Group 32"/>
            <p:cNvGrpSpPr>
              <a:grpSpLocks/>
            </p:cNvGrpSpPr>
            <p:nvPr/>
          </p:nvGrpSpPr>
          <p:grpSpPr bwMode="auto">
            <a:xfrm>
              <a:off x="93" y="1215"/>
              <a:ext cx="534" cy="332"/>
              <a:chOff x="3178" y="1777"/>
              <a:chExt cx="534" cy="332"/>
            </a:xfrm>
          </p:grpSpPr>
          <p:pic>
            <p:nvPicPr>
              <p:cNvPr id="208929" name="Picture 3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178" y="1777"/>
                <a:ext cx="534" cy="309"/>
              </a:xfrm>
              <a:prstGeom prst="rect">
                <a:avLst/>
              </a:prstGeom>
              <a:noFill/>
              <a:ln w="12700">
                <a:noFill/>
                <a:miter lim="800000"/>
                <a:headEnd/>
                <a:tailEnd/>
              </a:ln>
              <a:effectLst/>
            </p:spPr>
          </p:pic>
          <p:sp>
            <p:nvSpPr>
              <p:cNvPr id="208930" name="Rectangle 34"/>
              <p:cNvSpPr>
                <a:spLocks noChangeArrowheads="1"/>
              </p:cNvSpPr>
              <p:nvPr/>
            </p:nvSpPr>
            <p:spPr bwMode="auto">
              <a:xfrm>
                <a:off x="3386" y="1917"/>
                <a:ext cx="116" cy="19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000">
                    <a:solidFill>
                      <a:schemeClr val="bg1"/>
                    </a:solidFill>
                    <a:effectLst>
                      <a:outerShdw blurRad="38100" dist="38100" dir="2700000" algn="tl">
                        <a:srgbClr val="DDDDDD"/>
                      </a:outerShdw>
                    </a:effectLst>
                  </a:rPr>
                  <a:t>A</a:t>
                </a:r>
              </a:p>
            </p:txBody>
          </p:sp>
        </p:grpSp>
        <p:sp>
          <p:nvSpPr>
            <p:cNvPr id="208931" name="Text Box 35"/>
            <p:cNvSpPr txBox="1">
              <a:spLocks noChangeArrowheads="1"/>
            </p:cNvSpPr>
            <p:nvPr/>
          </p:nvSpPr>
          <p:spPr bwMode="auto">
            <a:xfrm>
              <a:off x="574"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.2</a:t>
              </a:r>
            </a:p>
          </p:txBody>
        </p:sp>
        <p:sp>
          <p:nvSpPr>
            <p:cNvPr id="208932" name="Text Box 36"/>
            <p:cNvSpPr txBox="1">
              <a:spLocks noChangeArrowheads="1"/>
            </p:cNvSpPr>
            <p:nvPr/>
          </p:nvSpPr>
          <p:spPr bwMode="auto">
            <a:xfrm>
              <a:off x="1759"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a:t>
              </a:r>
            </a:p>
          </p:txBody>
        </p:sp>
        <p:sp>
          <p:nvSpPr>
            <p:cNvPr id="208933" name="Text Box 37"/>
            <p:cNvSpPr txBox="1">
              <a:spLocks noChangeArrowheads="1"/>
            </p:cNvSpPr>
            <p:nvPr/>
          </p:nvSpPr>
          <p:spPr bwMode="auto">
            <a:xfrm>
              <a:off x="3744"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.2</a:t>
              </a:r>
            </a:p>
          </p:txBody>
        </p:sp>
        <p:sp>
          <p:nvSpPr>
            <p:cNvPr id="208934" name="Text Box 38"/>
            <p:cNvSpPr txBox="1">
              <a:spLocks noChangeArrowheads="1"/>
            </p:cNvSpPr>
            <p:nvPr/>
          </p:nvSpPr>
          <p:spPr bwMode="auto">
            <a:xfrm>
              <a:off x="4945"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a:t>
              </a:r>
            </a:p>
          </p:txBody>
        </p:sp>
        <p:sp>
          <p:nvSpPr>
            <p:cNvPr id="208935" name="Text Box 39"/>
            <p:cNvSpPr txBox="1">
              <a:spLocks noChangeArrowheads="1"/>
            </p:cNvSpPr>
            <p:nvPr/>
          </p:nvSpPr>
          <p:spPr bwMode="auto">
            <a:xfrm>
              <a:off x="3075" y="1362"/>
              <a:ext cx="196" cy="17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200"/>
                <a:t>.1</a:t>
              </a:r>
            </a:p>
          </p:txBody>
        </p:sp>
        <p:sp>
          <p:nvSpPr>
            <p:cNvPr id="208936" name="Rectangle 40"/>
            <p:cNvSpPr>
              <a:spLocks noChangeArrowheads="1"/>
            </p:cNvSpPr>
            <p:nvPr/>
          </p:nvSpPr>
          <p:spPr bwMode="auto">
            <a:xfrm>
              <a:off x="2475" y="2650"/>
              <a:ext cx="233" cy="140"/>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GB"/>
            </a:p>
          </p:txBody>
        </p:sp>
        <p:sp>
          <p:nvSpPr>
            <p:cNvPr id="208937" name="Rectangle 41"/>
            <p:cNvSpPr>
              <a:spLocks noChangeArrowheads="1"/>
            </p:cNvSpPr>
            <p:nvPr/>
          </p:nvSpPr>
          <p:spPr bwMode="auto">
            <a:xfrm>
              <a:off x="4972" y="2650"/>
              <a:ext cx="233" cy="140"/>
            </a:xfrm>
            <a:prstGeom prst="rect">
              <a:avLst/>
            </a:prstGeom>
            <a:noFill/>
            <a:ln w="28575">
              <a:solidFill>
                <a:schemeClr val="tx1"/>
              </a:solidFill>
              <a:miter lim="800000"/>
              <a:headEnd type="none" w="sm" len="sm"/>
              <a:tailEnd type="none" w="sm" len="sm"/>
            </a:ln>
            <a:effectLst/>
          </p:spPr>
          <p:txBody>
            <a:bodyPr wrap="none" anchor="ctr">
              <a:prstTxWarp prst="textNoShape">
                <a:avLst/>
              </a:prstTxWarp>
            </a:bodyPr>
            <a:lstStyle/>
            <a:p>
              <a:endParaRPr lang="en-GB"/>
            </a:p>
          </p:txBody>
        </p:sp>
      </p:grpSp>
      <p:sp>
        <p:nvSpPr>
          <p:cNvPr id="208940" name="Rectangle 44"/>
          <p:cNvSpPr>
            <a:spLocks noGrp="1" noChangeArrowheads="1"/>
          </p:cNvSpPr>
          <p:nvPr>
            <p:ph type="title"/>
          </p:nvPr>
        </p:nvSpPr>
        <p:spPr/>
        <p:txBody>
          <a:bodyPr/>
          <a:lstStyle/>
          <a:p>
            <a:r>
              <a:rPr lang="en-US"/>
              <a:t>Configuring iBGP peers</a:t>
            </a:r>
            <a:endParaRPr lang="en-GB"/>
          </a:p>
        </p:txBody>
      </p:sp>
      <p:sp>
        <p:nvSpPr>
          <p:cNvPr id="208941" name="Rectangle 45"/>
          <p:cNvSpPr>
            <a:spLocks noGrp="1" noChangeArrowheads="1"/>
          </p:cNvSpPr>
          <p:nvPr>
            <p:ph type="body" idx="1"/>
          </p:nvPr>
        </p:nvSpPr>
        <p:spPr>
          <a:xfrm>
            <a:off x="457200" y="1600200"/>
            <a:ext cx="8229600" cy="1447800"/>
          </a:xfrm>
        </p:spPr>
        <p:txBody>
          <a:bodyPr/>
          <a:lstStyle/>
          <a:p>
            <a:r>
              <a:rPr lang="en-US" sz="2400"/>
              <a:t>BGP peering sessions are established using the BGP “neighbor” command</a:t>
            </a:r>
          </a:p>
          <a:p>
            <a:pPr lvl="1"/>
            <a:r>
              <a:rPr lang="en-GB" sz="2000"/>
              <a:t>iBGP is configured when AS numbers are the same</a:t>
            </a:r>
          </a:p>
        </p:txBody>
      </p:sp>
    </p:spTree>
  </p:cSld>
  <p:clrMapOvr>
    <a:masterClrMapping/>
  </p:clrMapOvr>
  <p:transition spd="slow"/>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03225" y="5033963"/>
            <a:ext cx="1892300" cy="603250"/>
            <a:chOff x="444" y="3317"/>
            <a:chExt cx="1192" cy="380"/>
          </a:xfrm>
        </p:grpSpPr>
        <p:sp>
          <p:nvSpPr>
            <p:cNvPr id="209925" name="Text Box 5"/>
            <p:cNvSpPr txBox="1">
              <a:spLocks noChangeArrowheads="1"/>
            </p:cNvSpPr>
            <p:nvPr/>
          </p:nvSpPr>
          <p:spPr bwMode="auto">
            <a:xfrm>
              <a:off x="551" y="3317"/>
              <a:ext cx="1006"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iBGP TCP/IP</a:t>
              </a:r>
            </a:p>
            <a:p>
              <a:pPr>
                <a:lnSpc>
                  <a:spcPct val="120000"/>
                </a:lnSpc>
              </a:pPr>
              <a:r>
                <a:rPr lang="en-US"/>
                <a:t>Peer Connection</a:t>
              </a:r>
            </a:p>
          </p:txBody>
        </p:sp>
        <p:sp>
          <p:nvSpPr>
            <p:cNvPr id="209926" name="Line 6"/>
            <p:cNvSpPr>
              <a:spLocks noChangeShapeType="1"/>
            </p:cNvSpPr>
            <p:nvPr/>
          </p:nvSpPr>
          <p:spPr bwMode="auto">
            <a:xfrm>
              <a:off x="444" y="3567"/>
              <a:ext cx="1192" cy="0"/>
            </a:xfrm>
            <a:prstGeom prst="line">
              <a:avLst/>
            </a:pr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pic>
        <p:nvPicPr>
          <p:cNvPr id="209927" name="Picture 7"/>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024063" y="2209800"/>
            <a:ext cx="6256337" cy="4043363"/>
          </a:xfrm>
          <a:prstGeom prst="rect">
            <a:avLst/>
          </a:prstGeom>
          <a:noFill/>
          <a:ln w="12700">
            <a:noFill/>
            <a:miter lim="800000"/>
            <a:headEnd/>
            <a:tailEnd/>
          </a:ln>
          <a:effectLst/>
        </p:spPr>
      </p:pic>
      <p:sp>
        <p:nvSpPr>
          <p:cNvPr id="209928" name="Line 8"/>
          <p:cNvSpPr>
            <a:spLocks noChangeShapeType="1"/>
          </p:cNvSpPr>
          <p:nvPr/>
        </p:nvSpPr>
        <p:spPr bwMode="auto">
          <a:xfrm>
            <a:off x="5540375" y="3794125"/>
            <a:ext cx="1633538"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9929" name="Freeform 9"/>
          <p:cNvSpPr>
            <a:spLocks/>
          </p:cNvSpPr>
          <p:nvPr/>
        </p:nvSpPr>
        <p:spPr bwMode="auto">
          <a:xfrm>
            <a:off x="3798888" y="3900488"/>
            <a:ext cx="3455987" cy="1951037"/>
          </a:xfrm>
          <a:custGeom>
            <a:avLst/>
            <a:gdLst/>
            <a:ahLst/>
            <a:cxnLst>
              <a:cxn ang="0">
                <a:pos x="0" y="0"/>
              </a:cxn>
              <a:cxn ang="0">
                <a:pos x="967" y="1091"/>
              </a:cxn>
              <a:cxn ang="0">
                <a:pos x="1934" y="0"/>
              </a:cxn>
            </a:cxnLst>
            <a:rect l="0" t="0" r="r" b="b"/>
            <a:pathLst>
              <a:path w="1935" h="1092">
                <a:moveTo>
                  <a:pt x="0" y="0"/>
                </a:moveTo>
                <a:lnTo>
                  <a:pt x="967" y="1091"/>
                </a:lnTo>
                <a:lnTo>
                  <a:pt x="1934" y="0"/>
                </a:lnTo>
              </a:path>
            </a:pathLst>
          </a:custGeom>
          <a:noFill/>
          <a:ln w="25400" cap="rnd" cmpd="sng">
            <a:solidFill>
              <a:schemeClr val="accent2"/>
            </a:solidFill>
            <a:prstDash val="solid"/>
            <a:round/>
            <a:headEnd type="none" w="med" len="med"/>
            <a:tailEnd type="non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09930" name="Rectangle 10"/>
          <p:cNvSpPr>
            <a:spLocks noChangeArrowheads="1"/>
          </p:cNvSpPr>
          <p:nvPr/>
        </p:nvSpPr>
        <p:spPr bwMode="auto">
          <a:xfrm>
            <a:off x="4602163" y="2770188"/>
            <a:ext cx="1752600" cy="4111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22350">
              <a:spcBef>
                <a:spcPct val="50000"/>
              </a:spcBef>
            </a:pPr>
            <a:r>
              <a:rPr lang="en-US" sz="2700">
                <a:solidFill>
                  <a:schemeClr val="tx2"/>
                </a:solidFill>
                <a:latin typeface="Tahoma" charset="0"/>
              </a:rPr>
              <a:t>AS 100</a:t>
            </a:r>
          </a:p>
        </p:txBody>
      </p:sp>
      <p:sp>
        <p:nvSpPr>
          <p:cNvPr id="209931" name="Line 11"/>
          <p:cNvSpPr>
            <a:spLocks noChangeShapeType="1"/>
          </p:cNvSpPr>
          <p:nvPr/>
        </p:nvSpPr>
        <p:spPr bwMode="auto">
          <a:xfrm>
            <a:off x="3962400" y="3984625"/>
            <a:ext cx="15494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9932" name="Freeform 12"/>
          <p:cNvSpPr>
            <a:spLocks/>
          </p:cNvSpPr>
          <p:nvPr/>
        </p:nvSpPr>
        <p:spPr bwMode="auto">
          <a:xfrm>
            <a:off x="7658100" y="3560763"/>
            <a:ext cx="750888" cy="171450"/>
          </a:xfrm>
          <a:custGeom>
            <a:avLst/>
            <a:gdLst/>
            <a:ahLst/>
            <a:cxnLst>
              <a:cxn ang="0">
                <a:pos x="0" y="95"/>
              </a:cxn>
              <a:cxn ang="0">
                <a:pos x="210" y="95"/>
              </a:cxn>
              <a:cxn ang="0">
                <a:pos x="125" y="0"/>
              </a:cxn>
              <a:cxn ang="0">
                <a:pos x="420" y="0"/>
              </a:cxn>
            </a:cxnLst>
            <a:rect l="0" t="0" r="r" b="b"/>
            <a:pathLst>
              <a:path w="421" h="96">
                <a:moveTo>
                  <a:pt x="0" y="95"/>
                </a:moveTo>
                <a:lnTo>
                  <a:pt x="210" y="95"/>
                </a:lnTo>
                <a:lnTo>
                  <a:pt x="125" y="0"/>
                </a:lnTo>
                <a:lnTo>
                  <a:pt x="42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09933" name="Freeform 13"/>
          <p:cNvSpPr>
            <a:spLocks/>
          </p:cNvSpPr>
          <p:nvPr/>
        </p:nvSpPr>
        <p:spPr bwMode="auto">
          <a:xfrm>
            <a:off x="1858963" y="3867150"/>
            <a:ext cx="1408112" cy="150813"/>
          </a:xfrm>
          <a:custGeom>
            <a:avLst/>
            <a:gdLst/>
            <a:ahLst/>
            <a:cxnLst>
              <a:cxn ang="0">
                <a:pos x="887" y="95"/>
              </a:cxn>
              <a:cxn ang="0">
                <a:pos x="452" y="95"/>
              </a:cxn>
              <a:cxn ang="0">
                <a:pos x="539" y="0"/>
              </a:cxn>
              <a:cxn ang="0">
                <a:pos x="0" y="0"/>
              </a:cxn>
            </a:cxnLst>
            <a:rect l="0" t="0" r="r" b="b"/>
            <a:pathLst>
              <a:path w="887" h="95">
                <a:moveTo>
                  <a:pt x="887" y="95"/>
                </a:moveTo>
                <a:lnTo>
                  <a:pt x="452" y="95"/>
                </a:lnTo>
                <a:lnTo>
                  <a:pt x="539" y="0"/>
                </a:lnTo>
                <a:lnTo>
                  <a:pt x="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09934" name="Freeform 14"/>
          <p:cNvSpPr>
            <a:spLocks/>
          </p:cNvSpPr>
          <p:nvPr/>
        </p:nvSpPr>
        <p:spPr bwMode="auto">
          <a:xfrm>
            <a:off x="5465763" y="5954713"/>
            <a:ext cx="150812" cy="849312"/>
          </a:xfrm>
          <a:custGeom>
            <a:avLst/>
            <a:gdLst/>
            <a:ahLst/>
            <a:cxnLst>
              <a:cxn ang="0">
                <a:pos x="0" y="0"/>
              </a:cxn>
              <a:cxn ang="0">
                <a:pos x="0" y="237"/>
              </a:cxn>
              <a:cxn ang="0">
                <a:pos x="84" y="141"/>
              </a:cxn>
              <a:cxn ang="0">
                <a:pos x="84" y="475"/>
              </a:cxn>
            </a:cxnLst>
            <a:rect l="0" t="0" r="r" b="b"/>
            <a:pathLst>
              <a:path w="85" h="476">
                <a:moveTo>
                  <a:pt x="0" y="0"/>
                </a:moveTo>
                <a:lnTo>
                  <a:pt x="0" y="237"/>
                </a:lnTo>
                <a:lnTo>
                  <a:pt x="84" y="141"/>
                </a:lnTo>
                <a:lnTo>
                  <a:pt x="84" y="475"/>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09935" name="Line 15"/>
          <p:cNvSpPr>
            <a:spLocks noChangeShapeType="1"/>
          </p:cNvSpPr>
          <p:nvPr/>
        </p:nvSpPr>
        <p:spPr bwMode="auto">
          <a:xfrm>
            <a:off x="5526088" y="3406775"/>
            <a:ext cx="0" cy="8191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09936" name="Arc 16"/>
          <p:cNvSpPr>
            <a:spLocks/>
          </p:cNvSpPr>
          <p:nvPr/>
        </p:nvSpPr>
        <p:spPr bwMode="auto">
          <a:xfrm rot="15994383" flipH="1">
            <a:off x="3655219" y="4179094"/>
            <a:ext cx="1652588" cy="17653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09937" name="Arc 17"/>
          <p:cNvSpPr>
            <a:spLocks/>
          </p:cNvSpPr>
          <p:nvPr/>
        </p:nvSpPr>
        <p:spPr bwMode="auto">
          <a:xfrm rot="9969905" flipH="1">
            <a:off x="5834063" y="3790950"/>
            <a:ext cx="1752600" cy="18288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09938" name="Arc 18"/>
          <p:cNvSpPr>
            <a:spLocks/>
          </p:cNvSpPr>
          <p:nvPr/>
        </p:nvSpPr>
        <p:spPr bwMode="auto">
          <a:xfrm rot="21360000">
            <a:off x="3840163" y="2554288"/>
            <a:ext cx="3375025" cy="2697162"/>
          </a:xfrm>
          <a:custGeom>
            <a:avLst/>
            <a:gdLst>
              <a:gd name="G0" fmla="+- 17128 0 0"/>
              <a:gd name="G1" fmla="+- 21600 0 0"/>
              <a:gd name="G2" fmla="+- 21600 0 0"/>
              <a:gd name="T0" fmla="*/ 0 w 34583"/>
              <a:gd name="T1" fmla="*/ 8440 h 21600"/>
              <a:gd name="T2" fmla="*/ 34583 w 34583"/>
              <a:gd name="T3" fmla="*/ 8877 h 21600"/>
              <a:gd name="T4" fmla="*/ 17128 w 34583"/>
              <a:gd name="T5" fmla="*/ 21600 h 21600"/>
            </a:gdLst>
            <a:ahLst/>
            <a:cxnLst>
              <a:cxn ang="0">
                <a:pos x="T0" y="T1"/>
              </a:cxn>
              <a:cxn ang="0">
                <a:pos x="T2" y="T3"/>
              </a:cxn>
              <a:cxn ang="0">
                <a:pos x="T4" y="T5"/>
              </a:cxn>
            </a:cxnLst>
            <a:rect l="0" t="0" r="r" b="b"/>
            <a:pathLst>
              <a:path w="34583" h="21600" fill="none" extrusionOk="0">
                <a:moveTo>
                  <a:pt x="-1" y="8439"/>
                </a:moveTo>
                <a:cubicBezTo>
                  <a:pt x="4088" y="3118"/>
                  <a:pt x="10417" y="-1"/>
                  <a:pt x="17128" y="-1"/>
                </a:cubicBezTo>
                <a:cubicBezTo>
                  <a:pt x="24030" y="-1"/>
                  <a:pt x="30517" y="3298"/>
                  <a:pt x="34583" y="8876"/>
                </a:cubicBezTo>
              </a:path>
              <a:path w="34583" h="21600" stroke="0" extrusionOk="0">
                <a:moveTo>
                  <a:pt x="-1" y="8439"/>
                </a:moveTo>
                <a:cubicBezTo>
                  <a:pt x="4088" y="3118"/>
                  <a:pt x="10417" y="-1"/>
                  <a:pt x="17128" y="-1"/>
                </a:cubicBezTo>
                <a:cubicBezTo>
                  <a:pt x="24030" y="-1"/>
                  <a:pt x="30517" y="3298"/>
                  <a:pt x="34583" y="8876"/>
                </a:cubicBezTo>
                <a:lnTo>
                  <a:pt x="17128"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nvGrpSpPr>
          <p:cNvPr id="3" name="Group 19"/>
          <p:cNvGrpSpPr>
            <a:grpSpLocks/>
          </p:cNvGrpSpPr>
          <p:nvPr/>
        </p:nvGrpSpPr>
        <p:grpSpPr bwMode="auto">
          <a:xfrm>
            <a:off x="3094038" y="3722688"/>
            <a:ext cx="1069975" cy="592137"/>
            <a:chOff x="1651" y="1508"/>
            <a:chExt cx="674" cy="373"/>
          </a:xfrm>
        </p:grpSpPr>
        <p:pic>
          <p:nvPicPr>
            <p:cNvPr id="209940" name="Picture 2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51" y="1508"/>
              <a:ext cx="674" cy="362"/>
            </a:xfrm>
            <a:prstGeom prst="rect">
              <a:avLst/>
            </a:prstGeom>
            <a:noFill/>
            <a:ln w="12700">
              <a:noFill/>
              <a:miter lim="800000"/>
              <a:headEnd/>
              <a:tailEnd/>
            </a:ln>
            <a:effectLst/>
          </p:spPr>
        </p:pic>
        <p:sp>
          <p:nvSpPr>
            <p:cNvPr id="209941" name="Rectangle 21"/>
            <p:cNvSpPr>
              <a:spLocks noChangeArrowheads="1"/>
            </p:cNvSpPr>
            <p:nvPr/>
          </p:nvSpPr>
          <p:spPr bwMode="auto">
            <a:xfrm>
              <a:off x="1918" y="168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latin typeface="Tahoma" charset="0"/>
                </a:rPr>
                <a:t>A</a:t>
              </a:r>
            </a:p>
          </p:txBody>
        </p:sp>
      </p:grpSp>
      <p:grpSp>
        <p:nvGrpSpPr>
          <p:cNvPr id="4" name="Group 22"/>
          <p:cNvGrpSpPr>
            <a:grpSpLocks/>
          </p:cNvGrpSpPr>
          <p:nvPr/>
        </p:nvGrpSpPr>
        <p:grpSpPr bwMode="auto">
          <a:xfrm>
            <a:off x="6781800" y="3551238"/>
            <a:ext cx="1068388" cy="601662"/>
            <a:chOff x="3974" y="1400"/>
            <a:chExt cx="673" cy="379"/>
          </a:xfrm>
        </p:grpSpPr>
        <p:pic>
          <p:nvPicPr>
            <p:cNvPr id="209943" name="Picture 2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974" y="1400"/>
              <a:ext cx="673" cy="362"/>
            </a:xfrm>
            <a:prstGeom prst="rect">
              <a:avLst/>
            </a:prstGeom>
            <a:noFill/>
            <a:ln w="12700">
              <a:noFill/>
              <a:miter lim="800000"/>
              <a:headEnd/>
              <a:tailEnd/>
            </a:ln>
            <a:effectLst/>
          </p:spPr>
        </p:pic>
        <p:sp>
          <p:nvSpPr>
            <p:cNvPr id="209944" name="Rectangle 24"/>
            <p:cNvSpPr>
              <a:spLocks noChangeArrowheads="1"/>
            </p:cNvSpPr>
            <p:nvPr/>
          </p:nvSpPr>
          <p:spPr bwMode="auto">
            <a:xfrm>
              <a:off x="4279" y="1587"/>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latin typeface="Tahoma" charset="0"/>
                </a:rPr>
                <a:t>B</a:t>
              </a:r>
            </a:p>
          </p:txBody>
        </p:sp>
      </p:grpSp>
      <p:grpSp>
        <p:nvGrpSpPr>
          <p:cNvPr id="5" name="Group 25"/>
          <p:cNvGrpSpPr>
            <a:grpSpLocks/>
          </p:cNvGrpSpPr>
          <p:nvPr/>
        </p:nvGrpSpPr>
        <p:grpSpPr bwMode="auto">
          <a:xfrm>
            <a:off x="4979988" y="5522913"/>
            <a:ext cx="1071562" cy="585787"/>
            <a:chOff x="2839" y="2642"/>
            <a:chExt cx="675" cy="369"/>
          </a:xfrm>
        </p:grpSpPr>
        <p:pic>
          <p:nvPicPr>
            <p:cNvPr id="209946" name="Picture 2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839" y="2642"/>
              <a:ext cx="675" cy="362"/>
            </a:xfrm>
            <a:prstGeom prst="rect">
              <a:avLst/>
            </a:prstGeom>
            <a:noFill/>
            <a:ln w="12700">
              <a:noFill/>
              <a:miter lim="800000"/>
              <a:headEnd/>
              <a:tailEnd/>
            </a:ln>
            <a:effectLst/>
          </p:spPr>
        </p:pic>
        <p:sp>
          <p:nvSpPr>
            <p:cNvPr id="209947" name="Rectangle 27"/>
            <p:cNvSpPr>
              <a:spLocks noChangeArrowheads="1"/>
            </p:cNvSpPr>
            <p:nvPr/>
          </p:nvSpPr>
          <p:spPr bwMode="auto">
            <a:xfrm>
              <a:off x="3102" y="281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latin typeface="Tahoma" charset="0"/>
                </a:rPr>
                <a:t>C</a:t>
              </a:r>
            </a:p>
          </p:txBody>
        </p:sp>
      </p:grpSp>
      <p:sp>
        <p:nvSpPr>
          <p:cNvPr id="209952" name="Rectangle 32"/>
          <p:cNvSpPr>
            <a:spLocks noGrp="1" noChangeArrowheads="1"/>
          </p:cNvSpPr>
          <p:nvPr>
            <p:ph type="title"/>
          </p:nvPr>
        </p:nvSpPr>
        <p:spPr/>
        <p:txBody>
          <a:bodyPr/>
          <a:lstStyle/>
          <a:p>
            <a:r>
              <a:rPr lang="en-US"/>
              <a:t>Configuring iBGP peers:</a:t>
            </a:r>
            <a:br>
              <a:rPr lang="en-US"/>
            </a:br>
            <a:r>
              <a:rPr lang="en-US"/>
              <a:t>Full mesh</a:t>
            </a:r>
            <a:endParaRPr lang="en-GB"/>
          </a:p>
        </p:txBody>
      </p:sp>
      <p:sp>
        <p:nvSpPr>
          <p:cNvPr id="209953" name="Rectangle 33"/>
          <p:cNvSpPr>
            <a:spLocks noGrp="1" noChangeArrowheads="1"/>
          </p:cNvSpPr>
          <p:nvPr>
            <p:ph type="body" idx="1"/>
          </p:nvPr>
        </p:nvSpPr>
        <p:spPr>
          <a:xfrm>
            <a:off x="457200" y="1600200"/>
            <a:ext cx="8229600" cy="609600"/>
          </a:xfrm>
        </p:spPr>
        <p:txBody>
          <a:bodyPr/>
          <a:lstStyle/>
          <a:p>
            <a:pPr>
              <a:lnSpc>
                <a:spcPct val="90000"/>
              </a:lnSpc>
            </a:pPr>
            <a:r>
              <a:rPr lang="en-US" sz="2400"/>
              <a:t>Each iBGP speaker must peer with every other iBGP speaker in the AS</a:t>
            </a:r>
          </a:p>
          <a:p>
            <a:pPr>
              <a:lnSpc>
                <a:spcPct val="90000"/>
              </a:lnSpc>
            </a:pPr>
            <a:endParaRPr lang="en-GB"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500"/>
                            </p:stCondLst>
                            <p:childTnLst>
                              <p:par>
                                <p:cTn id="8" presetID="23" presetClass="entr" presetSubtype="16" fill="hold" grpId="0" nodeType="afterEffect">
                                  <p:stCondLst>
                                    <p:cond delay="0"/>
                                  </p:stCondLst>
                                  <p:childTnLst>
                                    <p:set>
                                      <p:cBhvr>
                                        <p:cTn id="9" dur="1" fill="hold">
                                          <p:stCondLst>
                                            <p:cond delay="0"/>
                                          </p:stCondLst>
                                        </p:cTn>
                                        <p:tgtEl>
                                          <p:spTgt spid="209936"/>
                                        </p:tgtEl>
                                        <p:attrNameLst>
                                          <p:attrName>style.visibility</p:attrName>
                                        </p:attrNameLst>
                                      </p:cBhvr>
                                      <p:to>
                                        <p:strVal val="visible"/>
                                      </p:to>
                                    </p:set>
                                    <p:anim calcmode="lin" valueType="num">
                                      <p:cBhvr>
                                        <p:cTn id="10" dur="500" fill="hold"/>
                                        <p:tgtEl>
                                          <p:spTgt spid="209936"/>
                                        </p:tgtEl>
                                        <p:attrNameLst>
                                          <p:attrName>ppt_w</p:attrName>
                                        </p:attrNameLst>
                                      </p:cBhvr>
                                      <p:tavLst>
                                        <p:tav tm="0">
                                          <p:val>
                                            <p:fltVal val="0"/>
                                          </p:val>
                                        </p:tav>
                                        <p:tav tm="100000">
                                          <p:val>
                                            <p:strVal val="#ppt_w"/>
                                          </p:val>
                                        </p:tav>
                                      </p:tavLst>
                                    </p:anim>
                                    <p:anim calcmode="lin" valueType="num">
                                      <p:cBhvr>
                                        <p:cTn id="11" dur="500" fill="hold"/>
                                        <p:tgtEl>
                                          <p:spTgt spid="209936"/>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209938"/>
                                        </p:tgtEl>
                                        <p:attrNameLst>
                                          <p:attrName>style.visibility</p:attrName>
                                        </p:attrNameLst>
                                      </p:cBhvr>
                                      <p:to>
                                        <p:strVal val="visible"/>
                                      </p:to>
                                    </p:set>
                                    <p:anim calcmode="lin" valueType="num">
                                      <p:cBhvr>
                                        <p:cTn id="15" dur="500" fill="hold"/>
                                        <p:tgtEl>
                                          <p:spTgt spid="209938"/>
                                        </p:tgtEl>
                                        <p:attrNameLst>
                                          <p:attrName>ppt_w</p:attrName>
                                        </p:attrNameLst>
                                      </p:cBhvr>
                                      <p:tavLst>
                                        <p:tav tm="0">
                                          <p:val>
                                            <p:fltVal val="0"/>
                                          </p:val>
                                        </p:tav>
                                        <p:tav tm="100000">
                                          <p:val>
                                            <p:strVal val="#ppt_w"/>
                                          </p:val>
                                        </p:tav>
                                      </p:tavLst>
                                    </p:anim>
                                    <p:anim calcmode="lin" valueType="num">
                                      <p:cBhvr>
                                        <p:cTn id="16" dur="500" fill="hold"/>
                                        <p:tgtEl>
                                          <p:spTgt spid="209938"/>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09937"/>
                                        </p:tgtEl>
                                        <p:attrNameLst>
                                          <p:attrName>style.visibility</p:attrName>
                                        </p:attrNameLst>
                                      </p:cBhvr>
                                      <p:to>
                                        <p:strVal val="visible"/>
                                      </p:to>
                                    </p:set>
                                    <p:anim calcmode="lin" valueType="num">
                                      <p:cBhvr>
                                        <p:cTn id="20" dur="500" fill="hold"/>
                                        <p:tgtEl>
                                          <p:spTgt spid="209937"/>
                                        </p:tgtEl>
                                        <p:attrNameLst>
                                          <p:attrName>ppt_w</p:attrName>
                                        </p:attrNameLst>
                                      </p:cBhvr>
                                      <p:tavLst>
                                        <p:tav tm="0">
                                          <p:val>
                                            <p:fltVal val="0"/>
                                          </p:val>
                                        </p:tav>
                                        <p:tav tm="100000">
                                          <p:val>
                                            <p:strVal val="#ppt_w"/>
                                          </p:val>
                                        </p:tav>
                                      </p:tavLst>
                                    </p:anim>
                                    <p:anim calcmode="lin" valueType="num">
                                      <p:cBhvr>
                                        <p:cTn id="21" dur="500" fill="hold"/>
                                        <p:tgtEl>
                                          <p:spTgt spid="2099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6" grpId="0" animBg="1"/>
      <p:bldP spid="209937" grpId="0" animBg="1"/>
      <p:bldP spid="209938" grpId="0" animBg="1"/>
    </p:bld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17513" y="4989154"/>
            <a:ext cx="1892300" cy="603250"/>
            <a:chOff x="444" y="3317"/>
            <a:chExt cx="1192" cy="380"/>
          </a:xfrm>
        </p:grpSpPr>
        <p:sp>
          <p:nvSpPr>
            <p:cNvPr id="210949" name="Text Box 5"/>
            <p:cNvSpPr txBox="1">
              <a:spLocks noChangeArrowheads="1"/>
            </p:cNvSpPr>
            <p:nvPr/>
          </p:nvSpPr>
          <p:spPr bwMode="auto">
            <a:xfrm>
              <a:off x="551" y="3317"/>
              <a:ext cx="1006"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iBGP TCP/IP</a:t>
              </a:r>
            </a:p>
            <a:p>
              <a:pPr>
                <a:lnSpc>
                  <a:spcPct val="120000"/>
                </a:lnSpc>
              </a:pPr>
              <a:r>
                <a:rPr lang="en-US"/>
                <a:t>Peer Connection</a:t>
              </a:r>
            </a:p>
          </p:txBody>
        </p:sp>
        <p:sp>
          <p:nvSpPr>
            <p:cNvPr id="210950" name="Line 6"/>
            <p:cNvSpPr>
              <a:spLocks noChangeShapeType="1"/>
            </p:cNvSpPr>
            <p:nvPr/>
          </p:nvSpPr>
          <p:spPr bwMode="auto">
            <a:xfrm>
              <a:off x="444" y="3571"/>
              <a:ext cx="1192" cy="0"/>
            </a:xfrm>
            <a:prstGeom prst="line">
              <a:avLst/>
            </a:pr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pic>
        <p:nvPicPr>
          <p:cNvPr id="210951" name="Picture 7"/>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038350" y="2327912"/>
            <a:ext cx="6256338" cy="4043363"/>
          </a:xfrm>
          <a:prstGeom prst="rect">
            <a:avLst/>
          </a:prstGeom>
          <a:noFill/>
          <a:ln w="12700">
            <a:noFill/>
            <a:miter lim="800000"/>
            <a:headEnd/>
            <a:tailEnd/>
          </a:ln>
          <a:effectLst/>
        </p:spPr>
      </p:pic>
      <p:sp>
        <p:nvSpPr>
          <p:cNvPr id="210952" name="Line 8"/>
          <p:cNvSpPr>
            <a:spLocks noChangeShapeType="1"/>
          </p:cNvSpPr>
          <p:nvPr/>
        </p:nvSpPr>
        <p:spPr bwMode="auto">
          <a:xfrm>
            <a:off x="5554663" y="3912237"/>
            <a:ext cx="1633537"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0953" name="Freeform 9"/>
          <p:cNvSpPr>
            <a:spLocks/>
          </p:cNvSpPr>
          <p:nvPr/>
        </p:nvSpPr>
        <p:spPr bwMode="auto">
          <a:xfrm>
            <a:off x="3813175" y="4018600"/>
            <a:ext cx="3455988" cy="1951037"/>
          </a:xfrm>
          <a:custGeom>
            <a:avLst/>
            <a:gdLst/>
            <a:ahLst/>
            <a:cxnLst>
              <a:cxn ang="0">
                <a:pos x="0" y="0"/>
              </a:cxn>
              <a:cxn ang="0">
                <a:pos x="967" y="1091"/>
              </a:cxn>
              <a:cxn ang="0">
                <a:pos x="1934" y="0"/>
              </a:cxn>
            </a:cxnLst>
            <a:rect l="0" t="0" r="r" b="b"/>
            <a:pathLst>
              <a:path w="1935" h="1092">
                <a:moveTo>
                  <a:pt x="0" y="0"/>
                </a:moveTo>
                <a:lnTo>
                  <a:pt x="967" y="1091"/>
                </a:lnTo>
                <a:lnTo>
                  <a:pt x="1934" y="0"/>
                </a:lnTo>
              </a:path>
            </a:pathLst>
          </a:custGeom>
          <a:noFill/>
          <a:ln w="25400" cap="rnd" cmpd="sng">
            <a:solidFill>
              <a:schemeClr val="accent2"/>
            </a:solidFill>
            <a:prstDash val="solid"/>
            <a:round/>
            <a:headEnd type="none" w="med" len="med"/>
            <a:tailEnd type="non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0954" name="Rectangle 10"/>
          <p:cNvSpPr>
            <a:spLocks noChangeArrowheads="1"/>
          </p:cNvSpPr>
          <p:nvPr/>
        </p:nvSpPr>
        <p:spPr bwMode="auto">
          <a:xfrm>
            <a:off x="4616450" y="2888300"/>
            <a:ext cx="1752600" cy="4111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22350">
              <a:spcBef>
                <a:spcPct val="50000"/>
              </a:spcBef>
            </a:pPr>
            <a:r>
              <a:rPr lang="en-US" sz="2700">
                <a:solidFill>
                  <a:schemeClr val="tx2"/>
                </a:solidFill>
              </a:rPr>
              <a:t>AS 100</a:t>
            </a:r>
          </a:p>
        </p:txBody>
      </p:sp>
      <p:sp>
        <p:nvSpPr>
          <p:cNvPr id="210955" name="Line 11"/>
          <p:cNvSpPr>
            <a:spLocks noChangeShapeType="1"/>
          </p:cNvSpPr>
          <p:nvPr/>
        </p:nvSpPr>
        <p:spPr bwMode="auto">
          <a:xfrm>
            <a:off x="3976688" y="4102737"/>
            <a:ext cx="15494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0956" name="Freeform 12"/>
          <p:cNvSpPr>
            <a:spLocks/>
          </p:cNvSpPr>
          <p:nvPr/>
        </p:nvSpPr>
        <p:spPr bwMode="auto">
          <a:xfrm>
            <a:off x="7672388" y="3678875"/>
            <a:ext cx="750887" cy="171450"/>
          </a:xfrm>
          <a:custGeom>
            <a:avLst/>
            <a:gdLst/>
            <a:ahLst/>
            <a:cxnLst>
              <a:cxn ang="0">
                <a:pos x="0" y="95"/>
              </a:cxn>
              <a:cxn ang="0">
                <a:pos x="210" y="95"/>
              </a:cxn>
              <a:cxn ang="0">
                <a:pos x="125" y="0"/>
              </a:cxn>
              <a:cxn ang="0">
                <a:pos x="420" y="0"/>
              </a:cxn>
            </a:cxnLst>
            <a:rect l="0" t="0" r="r" b="b"/>
            <a:pathLst>
              <a:path w="421" h="96">
                <a:moveTo>
                  <a:pt x="0" y="95"/>
                </a:moveTo>
                <a:lnTo>
                  <a:pt x="210" y="95"/>
                </a:lnTo>
                <a:lnTo>
                  <a:pt x="125" y="0"/>
                </a:lnTo>
                <a:lnTo>
                  <a:pt x="42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0957" name="Freeform 13"/>
          <p:cNvSpPr>
            <a:spLocks/>
          </p:cNvSpPr>
          <p:nvPr/>
        </p:nvSpPr>
        <p:spPr bwMode="auto">
          <a:xfrm>
            <a:off x="1873250" y="3985262"/>
            <a:ext cx="1408113" cy="150813"/>
          </a:xfrm>
          <a:custGeom>
            <a:avLst/>
            <a:gdLst/>
            <a:ahLst/>
            <a:cxnLst>
              <a:cxn ang="0">
                <a:pos x="887" y="95"/>
              </a:cxn>
              <a:cxn ang="0">
                <a:pos x="452" y="95"/>
              </a:cxn>
              <a:cxn ang="0">
                <a:pos x="539" y="0"/>
              </a:cxn>
              <a:cxn ang="0">
                <a:pos x="0" y="0"/>
              </a:cxn>
            </a:cxnLst>
            <a:rect l="0" t="0" r="r" b="b"/>
            <a:pathLst>
              <a:path w="887" h="95">
                <a:moveTo>
                  <a:pt x="887" y="95"/>
                </a:moveTo>
                <a:lnTo>
                  <a:pt x="452" y="95"/>
                </a:lnTo>
                <a:lnTo>
                  <a:pt x="539" y="0"/>
                </a:lnTo>
                <a:lnTo>
                  <a:pt x="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0958" name="Freeform 14"/>
          <p:cNvSpPr>
            <a:spLocks/>
          </p:cNvSpPr>
          <p:nvPr/>
        </p:nvSpPr>
        <p:spPr bwMode="auto">
          <a:xfrm>
            <a:off x="5480050" y="5903913"/>
            <a:ext cx="150813" cy="849312"/>
          </a:xfrm>
          <a:custGeom>
            <a:avLst/>
            <a:gdLst/>
            <a:ahLst/>
            <a:cxnLst>
              <a:cxn ang="0">
                <a:pos x="0" y="0"/>
              </a:cxn>
              <a:cxn ang="0">
                <a:pos x="0" y="237"/>
              </a:cxn>
              <a:cxn ang="0">
                <a:pos x="84" y="141"/>
              </a:cxn>
              <a:cxn ang="0">
                <a:pos x="84" y="475"/>
              </a:cxn>
            </a:cxnLst>
            <a:rect l="0" t="0" r="r" b="b"/>
            <a:pathLst>
              <a:path w="85" h="476">
                <a:moveTo>
                  <a:pt x="0" y="0"/>
                </a:moveTo>
                <a:lnTo>
                  <a:pt x="0" y="237"/>
                </a:lnTo>
                <a:lnTo>
                  <a:pt x="84" y="141"/>
                </a:lnTo>
                <a:lnTo>
                  <a:pt x="84" y="475"/>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0959" name="Line 15"/>
          <p:cNvSpPr>
            <a:spLocks noChangeShapeType="1"/>
          </p:cNvSpPr>
          <p:nvPr/>
        </p:nvSpPr>
        <p:spPr bwMode="auto">
          <a:xfrm>
            <a:off x="5540375" y="3524887"/>
            <a:ext cx="0" cy="8191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0960" name="Arc 16"/>
          <p:cNvSpPr>
            <a:spLocks/>
          </p:cNvSpPr>
          <p:nvPr/>
        </p:nvSpPr>
        <p:spPr bwMode="auto">
          <a:xfrm rot="15994383" flipH="1">
            <a:off x="3669506" y="4297206"/>
            <a:ext cx="1652588" cy="17653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0961" name="Arc 17"/>
          <p:cNvSpPr>
            <a:spLocks/>
          </p:cNvSpPr>
          <p:nvPr/>
        </p:nvSpPr>
        <p:spPr bwMode="auto">
          <a:xfrm rot="9969905" flipH="1">
            <a:off x="5848350" y="3909062"/>
            <a:ext cx="1752600" cy="18288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0962" name="Arc 18"/>
          <p:cNvSpPr>
            <a:spLocks/>
          </p:cNvSpPr>
          <p:nvPr/>
        </p:nvSpPr>
        <p:spPr bwMode="auto">
          <a:xfrm rot="21360000">
            <a:off x="3854450" y="2672400"/>
            <a:ext cx="3375025" cy="2697162"/>
          </a:xfrm>
          <a:custGeom>
            <a:avLst/>
            <a:gdLst>
              <a:gd name="G0" fmla="+- 17128 0 0"/>
              <a:gd name="G1" fmla="+- 21600 0 0"/>
              <a:gd name="G2" fmla="+- 21600 0 0"/>
              <a:gd name="T0" fmla="*/ 0 w 34583"/>
              <a:gd name="T1" fmla="*/ 8440 h 21600"/>
              <a:gd name="T2" fmla="*/ 34583 w 34583"/>
              <a:gd name="T3" fmla="*/ 8877 h 21600"/>
              <a:gd name="T4" fmla="*/ 17128 w 34583"/>
              <a:gd name="T5" fmla="*/ 21600 h 21600"/>
            </a:gdLst>
            <a:ahLst/>
            <a:cxnLst>
              <a:cxn ang="0">
                <a:pos x="T0" y="T1"/>
              </a:cxn>
              <a:cxn ang="0">
                <a:pos x="T2" y="T3"/>
              </a:cxn>
              <a:cxn ang="0">
                <a:pos x="T4" y="T5"/>
              </a:cxn>
            </a:cxnLst>
            <a:rect l="0" t="0" r="r" b="b"/>
            <a:pathLst>
              <a:path w="34583" h="21600" fill="none" extrusionOk="0">
                <a:moveTo>
                  <a:pt x="-1" y="8439"/>
                </a:moveTo>
                <a:cubicBezTo>
                  <a:pt x="4088" y="3118"/>
                  <a:pt x="10417" y="-1"/>
                  <a:pt x="17128" y="-1"/>
                </a:cubicBezTo>
                <a:cubicBezTo>
                  <a:pt x="24030" y="-1"/>
                  <a:pt x="30517" y="3298"/>
                  <a:pt x="34583" y="8876"/>
                </a:cubicBezTo>
              </a:path>
              <a:path w="34583" h="21600" stroke="0" extrusionOk="0">
                <a:moveTo>
                  <a:pt x="-1" y="8439"/>
                </a:moveTo>
                <a:cubicBezTo>
                  <a:pt x="4088" y="3118"/>
                  <a:pt x="10417" y="-1"/>
                  <a:pt x="17128" y="-1"/>
                </a:cubicBezTo>
                <a:cubicBezTo>
                  <a:pt x="24030" y="-1"/>
                  <a:pt x="30517" y="3298"/>
                  <a:pt x="34583" y="8876"/>
                </a:cubicBezTo>
                <a:lnTo>
                  <a:pt x="17128"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nvGrpSpPr>
          <p:cNvPr id="3" name="Group 19"/>
          <p:cNvGrpSpPr>
            <a:grpSpLocks/>
          </p:cNvGrpSpPr>
          <p:nvPr/>
        </p:nvGrpSpPr>
        <p:grpSpPr bwMode="auto">
          <a:xfrm>
            <a:off x="3108325" y="3840800"/>
            <a:ext cx="1069975" cy="592137"/>
            <a:chOff x="1651" y="1508"/>
            <a:chExt cx="674" cy="373"/>
          </a:xfrm>
        </p:grpSpPr>
        <p:pic>
          <p:nvPicPr>
            <p:cNvPr id="210964" name="Picture 2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51" y="1508"/>
              <a:ext cx="674" cy="362"/>
            </a:xfrm>
            <a:prstGeom prst="rect">
              <a:avLst/>
            </a:prstGeom>
            <a:noFill/>
            <a:ln w="12700">
              <a:noFill/>
              <a:miter lim="800000"/>
              <a:headEnd/>
              <a:tailEnd/>
            </a:ln>
            <a:effectLst/>
          </p:spPr>
        </p:pic>
        <p:sp>
          <p:nvSpPr>
            <p:cNvPr id="210965" name="Rectangle 21"/>
            <p:cNvSpPr>
              <a:spLocks noChangeArrowheads="1"/>
            </p:cNvSpPr>
            <p:nvPr/>
          </p:nvSpPr>
          <p:spPr bwMode="auto">
            <a:xfrm>
              <a:off x="1918" y="168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A</a:t>
              </a:r>
            </a:p>
          </p:txBody>
        </p:sp>
      </p:grpSp>
      <p:grpSp>
        <p:nvGrpSpPr>
          <p:cNvPr id="4" name="Group 22"/>
          <p:cNvGrpSpPr>
            <a:grpSpLocks/>
          </p:cNvGrpSpPr>
          <p:nvPr/>
        </p:nvGrpSpPr>
        <p:grpSpPr bwMode="auto">
          <a:xfrm>
            <a:off x="6796088" y="3669350"/>
            <a:ext cx="1068387" cy="601662"/>
            <a:chOff x="3974" y="1400"/>
            <a:chExt cx="673" cy="379"/>
          </a:xfrm>
        </p:grpSpPr>
        <p:pic>
          <p:nvPicPr>
            <p:cNvPr id="210967" name="Picture 2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974" y="1400"/>
              <a:ext cx="673" cy="362"/>
            </a:xfrm>
            <a:prstGeom prst="rect">
              <a:avLst/>
            </a:prstGeom>
            <a:noFill/>
            <a:ln w="12700">
              <a:noFill/>
              <a:miter lim="800000"/>
              <a:headEnd/>
              <a:tailEnd/>
            </a:ln>
            <a:effectLst/>
          </p:spPr>
        </p:pic>
        <p:sp>
          <p:nvSpPr>
            <p:cNvPr id="210968" name="Rectangle 24"/>
            <p:cNvSpPr>
              <a:spLocks noChangeArrowheads="1"/>
            </p:cNvSpPr>
            <p:nvPr/>
          </p:nvSpPr>
          <p:spPr bwMode="auto">
            <a:xfrm>
              <a:off x="4279" y="1587"/>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B</a:t>
              </a:r>
            </a:p>
          </p:txBody>
        </p:sp>
      </p:grpSp>
      <p:grpSp>
        <p:nvGrpSpPr>
          <p:cNvPr id="5" name="Group 25"/>
          <p:cNvGrpSpPr>
            <a:grpSpLocks/>
          </p:cNvGrpSpPr>
          <p:nvPr/>
        </p:nvGrpSpPr>
        <p:grpSpPr bwMode="auto">
          <a:xfrm>
            <a:off x="4994275" y="5641025"/>
            <a:ext cx="1071563" cy="585787"/>
            <a:chOff x="2839" y="2642"/>
            <a:chExt cx="675" cy="369"/>
          </a:xfrm>
        </p:grpSpPr>
        <p:pic>
          <p:nvPicPr>
            <p:cNvPr id="210970" name="Picture 2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839" y="2642"/>
              <a:ext cx="675" cy="362"/>
            </a:xfrm>
            <a:prstGeom prst="rect">
              <a:avLst/>
            </a:prstGeom>
            <a:noFill/>
            <a:ln w="12700">
              <a:noFill/>
              <a:miter lim="800000"/>
              <a:headEnd/>
              <a:tailEnd/>
            </a:ln>
            <a:effectLst/>
          </p:spPr>
        </p:pic>
        <p:sp>
          <p:nvSpPr>
            <p:cNvPr id="210971" name="Rectangle 27"/>
            <p:cNvSpPr>
              <a:spLocks noChangeArrowheads="1"/>
            </p:cNvSpPr>
            <p:nvPr/>
          </p:nvSpPr>
          <p:spPr bwMode="auto">
            <a:xfrm>
              <a:off x="3102" y="281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C</a:t>
              </a:r>
            </a:p>
          </p:txBody>
        </p:sp>
      </p:grpSp>
      <p:grpSp>
        <p:nvGrpSpPr>
          <p:cNvPr id="6" name="Group 28"/>
          <p:cNvGrpSpPr>
            <a:grpSpLocks/>
          </p:cNvGrpSpPr>
          <p:nvPr/>
        </p:nvGrpSpPr>
        <p:grpSpPr bwMode="auto">
          <a:xfrm>
            <a:off x="3195638" y="3156587"/>
            <a:ext cx="904875" cy="628650"/>
            <a:chOff x="1714" y="1109"/>
            <a:chExt cx="570" cy="396"/>
          </a:xfrm>
        </p:grpSpPr>
        <p:sp>
          <p:nvSpPr>
            <p:cNvPr id="210973" name="Arc 29"/>
            <p:cNvSpPr>
              <a:spLocks/>
            </p:cNvSpPr>
            <p:nvPr/>
          </p:nvSpPr>
          <p:spPr bwMode="auto">
            <a:xfrm>
              <a:off x="1900" y="1256"/>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0974" name="Text Box 30"/>
            <p:cNvSpPr txBox="1">
              <a:spLocks noChangeArrowheads="1"/>
            </p:cNvSpPr>
            <p:nvPr/>
          </p:nvSpPr>
          <p:spPr bwMode="auto">
            <a:xfrm>
              <a:off x="1714" y="110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105.10.7.1</a:t>
              </a:r>
            </a:p>
          </p:txBody>
        </p:sp>
      </p:grpSp>
      <p:grpSp>
        <p:nvGrpSpPr>
          <p:cNvPr id="7" name="Group 31"/>
          <p:cNvGrpSpPr>
            <a:grpSpLocks/>
          </p:cNvGrpSpPr>
          <p:nvPr/>
        </p:nvGrpSpPr>
        <p:grpSpPr bwMode="auto">
          <a:xfrm>
            <a:off x="6907213" y="3010537"/>
            <a:ext cx="904875" cy="617538"/>
            <a:chOff x="4052" y="1017"/>
            <a:chExt cx="570" cy="389"/>
          </a:xfrm>
        </p:grpSpPr>
        <p:sp>
          <p:nvSpPr>
            <p:cNvPr id="210976" name="Arc 32"/>
            <p:cNvSpPr>
              <a:spLocks/>
            </p:cNvSpPr>
            <p:nvPr/>
          </p:nvSpPr>
          <p:spPr bwMode="auto">
            <a:xfrm flipH="1">
              <a:off x="4287" y="1157"/>
              <a:ext cx="171" cy="249"/>
            </a:xfrm>
            <a:custGeom>
              <a:avLst/>
              <a:gdLst>
                <a:gd name="G0" fmla="+- 21600 0 0"/>
                <a:gd name="G1" fmla="+- 21600 0 0"/>
                <a:gd name="G2" fmla="+- 21600 0 0"/>
                <a:gd name="T0" fmla="*/ 519 w 43200"/>
                <a:gd name="T1" fmla="*/ 26308 h 26308"/>
                <a:gd name="T2" fmla="*/ 43200 w 43200"/>
                <a:gd name="T3" fmla="*/ 21481 h 26308"/>
                <a:gd name="T4" fmla="*/ 21600 w 43200"/>
                <a:gd name="T5" fmla="*/ 21600 h 26308"/>
              </a:gdLst>
              <a:ahLst/>
              <a:cxnLst>
                <a:cxn ang="0">
                  <a:pos x="T0" y="T1"/>
                </a:cxn>
                <a:cxn ang="0">
                  <a:pos x="T2" y="T3"/>
                </a:cxn>
                <a:cxn ang="0">
                  <a:pos x="T4" y="T5"/>
                </a:cxn>
              </a:cxnLst>
              <a:rect l="0" t="0" r="r" b="b"/>
              <a:pathLst>
                <a:path w="43200" h="26308" fill="none" extrusionOk="0">
                  <a:moveTo>
                    <a:pt x="519" y="26307"/>
                  </a:moveTo>
                  <a:cubicBezTo>
                    <a:pt x="174" y="24762"/>
                    <a:pt x="0" y="23183"/>
                    <a:pt x="0" y="21600"/>
                  </a:cubicBezTo>
                  <a:cubicBezTo>
                    <a:pt x="0" y="9670"/>
                    <a:pt x="9670" y="0"/>
                    <a:pt x="21600" y="0"/>
                  </a:cubicBezTo>
                  <a:cubicBezTo>
                    <a:pt x="33482" y="0"/>
                    <a:pt x="43134" y="9598"/>
                    <a:pt x="43199" y="21481"/>
                  </a:cubicBezTo>
                </a:path>
                <a:path w="43200" h="26308" stroke="0" extrusionOk="0">
                  <a:moveTo>
                    <a:pt x="519" y="26307"/>
                  </a:moveTo>
                  <a:cubicBezTo>
                    <a:pt x="174" y="24762"/>
                    <a:pt x="0" y="23183"/>
                    <a:pt x="0" y="21600"/>
                  </a:cubicBezTo>
                  <a:cubicBezTo>
                    <a:pt x="0" y="9670"/>
                    <a:pt x="9670" y="0"/>
                    <a:pt x="21600" y="0"/>
                  </a:cubicBezTo>
                  <a:cubicBezTo>
                    <a:pt x="33482" y="0"/>
                    <a:pt x="43134" y="9598"/>
                    <a:pt x="43199" y="21481"/>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0977" name="Text Box 33"/>
            <p:cNvSpPr txBox="1">
              <a:spLocks noChangeArrowheads="1"/>
            </p:cNvSpPr>
            <p:nvPr/>
          </p:nvSpPr>
          <p:spPr bwMode="auto">
            <a:xfrm>
              <a:off x="4052" y="1017"/>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105.10.7.2</a:t>
              </a:r>
            </a:p>
          </p:txBody>
        </p:sp>
      </p:grpSp>
      <p:grpSp>
        <p:nvGrpSpPr>
          <p:cNvPr id="8" name="Group 34"/>
          <p:cNvGrpSpPr>
            <a:grpSpLocks/>
          </p:cNvGrpSpPr>
          <p:nvPr/>
        </p:nvGrpSpPr>
        <p:grpSpPr bwMode="auto">
          <a:xfrm>
            <a:off x="5089525" y="5013962"/>
            <a:ext cx="904875" cy="627063"/>
            <a:chOff x="2907" y="2279"/>
            <a:chExt cx="570" cy="395"/>
          </a:xfrm>
        </p:grpSpPr>
        <p:sp>
          <p:nvSpPr>
            <p:cNvPr id="210979" name="Arc 35"/>
            <p:cNvSpPr>
              <a:spLocks/>
            </p:cNvSpPr>
            <p:nvPr/>
          </p:nvSpPr>
          <p:spPr bwMode="auto">
            <a:xfrm>
              <a:off x="3099" y="2425"/>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0980" name="Text Box 36"/>
            <p:cNvSpPr txBox="1">
              <a:spLocks noChangeArrowheads="1"/>
            </p:cNvSpPr>
            <p:nvPr/>
          </p:nvSpPr>
          <p:spPr bwMode="auto">
            <a:xfrm>
              <a:off x="2907" y="227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105.10.7.3</a:t>
              </a:r>
            </a:p>
          </p:txBody>
        </p:sp>
      </p:grpSp>
      <p:sp>
        <p:nvSpPr>
          <p:cNvPr id="210985" name="Rectangle 41"/>
          <p:cNvSpPr>
            <a:spLocks noGrp="1" noChangeArrowheads="1"/>
          </p:cNvSpPr>
          <p:nvPr>
            <p:ph type="title"/>
          </p:nvPr>
        </p:nvSpPr>
        <p:spPr/>
        <p:txBody>
          <a:bodyPr/>
          <a:lstStyle/>
          <a:p>
            <a:r>
              <a:rPr lang="en-US"/>
              <a:t>Configuring iBGP peers:</a:t>
            </a:r>
            <a:br>
              <a:rPr lang="en-US"/>
            </a:br>
            <a:r>
              <a:rPr lang="en-US"/>
              <a:t>Loopback interface</a:t>
            </a:r>
            <a:endParaRPr lang="en-GB"/>
          </a:p>
        </p:txBody>
      </p:sp>
      <p:sp>
        <p:nvSpPr>
          <p:cNvPr id="210986" name="Rectangle 42"/>
          <p:cNvSpPr>
            <a:spLocks noGrp="1" noChangeArrowheads="1"/>
          </p:cNvSpPr>
          <p:nvPr>
            <p:ph type="body" idx="1"/>
          </p:nvPr>
        </p:nvSpPr>
        <p:spPr>
          <a:xfrm>
            <a:off x="457200" y="1600200"/>
            <a:ext cx="8229600" cy="762000"/>
          </a:xfrm>
        </p:spPr>
        <p:txBody>
          <a:bodyPr/>
          <a:lstStyle/>
          <a:p>
            <a:pPr>
              <a:lnSpc>
                <a:spcPct val="90000"/>
              </a:lnSpc>
            </a:pPr>
            <a:r>
              <a:rPr lang="en-US" sz="2400"/>
              <a:t>Loopback interfaces are normally used as the iBGP peer connection end-points</a:t>
            </a:r>
          </a:p>
          <a:p>
            <a:pPr>
              <a:lnSpc>
                <a:spcPct val="90000"/>
              </a:lnSpc>
            </a:pPr>
            <a:endParaRPr lang="en-GB" sz="24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t>Configuring iBGP peers</a:t>
            </a:r>
            <a:endParaRPr lang="en-GB"/>
          </a:p>
        </p:txBody>
      </p:sp>
      <p:pic>
        <p:nvPicPr>
          <p:cNvPr id="211971"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014538" y="1793875"/>
            <a:ext cx="6256337" cy="4043363"/>
          </a:xfrm>
          <a:prstGeom prst="rect">
            <a:avLst/>
          </a:prstGeom>
          <a:noFill/>
          <a:ln w="12700">
            <a:noFill/>
            <a:miter lim="800000"/>
            <a:headEnd/>
            <a:tailEnd/>
          </a:ln>
          <a:effectLst/>
        </p:spPr>
      </p:pic>
      <p:sp>
        <p:nvSpPr>
          <p:cNvPr id="211972" name="Line 4"/>
          <p:cNvSpPr>
            <a:spLocks noChangeShapeType="1"/>
          </p:cNvSpPr>
          <p:nvPr/>
        </p:nvSpPr>
        <p:spPr bwMode="auto">
          <a:xfrm>
            <a:off x="5530850" y="3378200"/>
            <a:ext cx="1633538"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1973" name="Freeform 5"/>
          <p:cNvSpPr>
            <a:spLocks/>
          </p:cNvSpPr>
          <p:nvPr/>
        </p:nvSpPr>
        <p:spPr bwMode="auto">
          <a:xfrm>
            <a:off x="3789363" y="3484563"/>
            <a:ext cx="3455987" cy="1951037"/>
          </a:xfrm>
          <a:custGeom>
            <a:avLst/>
            <a:gdLst/>
            <a:ahLst/>
            <a:cxnLst>
              <a:cxn ang="0">
                <a:pos x="0" y="0"/>
              </a:cxn>
              <a:cxn ang="0">
                <a:pos x="967" y="1091"/>
              </a:cxn>
              <a:cxn ang="0">
                <a:pos x="1934" y="0"/>
              </a:cxn>
            </a:cxnLst>
            <a:rect l="0" t="0" r="r" b="b"/>
            <a:pathLst>
              <a:path w="1935" h="1092">
                <a:moveTo>
                  <a:pt x="0" y="0"/>
                </a:moveTo>
                <a:lnTo>
                  <a:pt x="967" y="1091"/>
                </a:lnTo>
                <a:lnTo>
                  <a:pt x="1934" y="0"/>
                </a:lnTo>
              </a:path>
            </a:pathLst>
          </a:custGeom>
          <a:noFill/>
          <a:ln w="25400" cap="rnd" cmpd="sng">
            <a:solidFill>
              <a:schemeClr val="accent2"/>
            </a:solidFill>
            <a:prstDash val="solid"/>
            <a:round/>
            <a:headEnd type="none" w="med" len="med"/>
            <a:tailEnd type="non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1974" name="Rectangle 6"/>
          <p:cNvSpPr>
            <a:spLocks noChangeArrowheads="1"/>
          </p:cNvSpPr>
          <p:nvPr/>
        </p:nvSpPr>
        <p:spPr bwMode="auto">
          <a:xfrm>
            <a:off x="4592638" y="2354263"/>
            <a:ext cx="1752600" cy="4111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22350">
              <a:spcBef>
                <a:spcPct val="50000"/>
              </a:spcBef>
            </a:pPr>
            <a:r>
              <a:rPr lang="en-US" sz="2700">
                <a:solidFill>
                  <a:schemeClr val="tx2"/>
                </a:solidFill>
              </a:rPr>
              <a:t>AS 100</a:t>
            </a:r>
          </a:p>
        </p:txBody>
      </p:sp>
      <p:sp>
        <p:nvSpPr>
          <p:cNvPr id="211975" name="Line 7"/>
          <p:cNvSpPr>
            <a:spLocks noChangeShapeType="1"/>
          </p:cNvSpPr>
          <p:nvPr/>
        </p:nvSpPr>
        <p:spPr bwMode="auto">
          <a:xfrm>
            <a:off x="3952875" y="3568700"/>
            <a:ext cx="15494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1976" name="Freeform 8"/>
          <p:cNvSpPr>
            <a:spLocks/>
          </p:cNvSpPr>
          <p:nvPr/>
        </p:nvSpPr>
        <p:spPr bwMode="auto">
          <a:xfrm>
            <a:off x="7648575" y="3144838"/>
            <a:ext cx="750888" cy="171450"/>
          </a:xfrm>
          <a:custGeom>
            <a:avLst/>
            <a:gdLst/>
            <a:ahLst/>
            <a:cxnLst>
              <a:cxn ang="0">
                <a:pos x="0" y="95"/>
              </a:cxn>
              <a:cxn ang="0">
                <a:pos x="210" y="95"/>
              </a:cxn>
              <a:cxn ang="0">
                <a:pos x="125" y="0"/>
              </a:cxn>
              <a:cxn ang="0">
                <a:pos x="420" y="0"/>
              </a:cxn>
            </a:cxnLst>
            <a:rect l="0" t="0" r="r" b="b"/>
            <a:pathLst>
              <a:path w="421" h="96">
                <a:moveTo>
                  <a:pt x="0" y="95"/>
                </a:moveTo>
                <a:lnTo>
                  <a:pt x="210" y="95"/>
                </a:lnTo>
                <a:lnTo>
                  <a:pt x="125" y="0"/>
                </a:lnTo>
                <a:lnTo>
                  <a:pt x="42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1977" name="Freeform 9"/>
          <p:cNvSpPr>
            <a:spLocks/>
          </p:cNvSpPr>
          <p:nvPr/>
        </p:nvSpPr>
        <p:spPr bwMode="auto">
          <a:xfrm>
            <a:off x="1849438" y="3451225"/>
            <a:ext cx="1408112" cy="150813"/>
          </a:xfrm>
          <a:custGeom>
            <a:avLst/>
            <a:gdLst/>
            <a:ahLst/>
            <a:cxnLst>
              <a:cxn ang="0">
                <a:pos x="887" y="95"/>
              </a:cxn>
              <a:cxn ang="0">
                <a:pos x="452" y="95"/>
              </a:cxn>
              <a:cxn ang="0">
                <a:pos x="539" y="0"/>
              </a:cxn>
              <a:cxn ang="0">
                <a:pos x="0" y="0"/>
              </a:cxn>
            </a:cxnLst>
            <a:rect l="0" t="0" r="r" b="b"/>
            <a:pathLst>
              <a:path w="887" h="95">
                <a:moveTo>
                  <a:pt x="887" y="95"/>
                </a:moveTo>
                <a:lnTo>
                  <a:pt x="452" y="95"/>
                </a:lnTo>
                <a:lnTo>
                  <a:pt x="539" y="0"/>
                </a:lnTo>
                <a:lnTo>
                  <a:pt x="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1978" name="Freeform 10"/>
          <p:cNvSpPr>
            <a:spLocks/>
          </p:cNvSpPr>
          <p:nvPr/>
        </p:nvSpPr>
        <p:spPr bwMode="auto">
          <a:xfrm>
            <a:off x="5456238" y="5538788"/>
            <a:ext cx="150812" cy="849312"/>
          </a:xfrm>
          <a:custGeom>
            <a:avLst/>
            <a:gdLst/>
            <a:ahLst/>
            <a:cxnLst>
              <a:cxn ang="0">
                <a:pos x="0" y="0"/>
              </a:cxn>
              <a:cxn ang="0">
                <a:pos x="0" y="237"/>
              </a:cxn>
              <a:cxn ang="0">
                <a:pos x="84" y="141"/>
              </a:cxn>
              <a:cxn ang="0">
                <a:pos x="84" y="475"/>
              </a:cxn>
            </a:cxnLst>
            <a:rect l="0" t="0" r="r" b="b"/>
            <a:pathLst>
              <a:path w="85" h="476">
                <a:moveTo>
                  <a:pt x="0" y="0"/>
                </a:moveTo>
                <a:lnTo>
                  <a:pt x="0" y="237"/>
                </a:lnTo>
                <a:lnTo>
                  <a:pt x="84" y="141"/>
                </a:lnTo>
                <a:lnTo>
                  <a:pt x="84" y="475"/>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1979" name="Line 11"/>
          <p:cNvSpPr>
            <a:spLocks noChangeShapeType="1"/>
          </p:cNvSpPr>
          <p:nvPr/>
        </p:nvSpPr>
        <p:spPr bwMode="auto">
          <a:xfrm>
            <a:off x="5516563" y="2990850"/>
            <a:ext cx="0" cy="8191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1980" name="Arc 12"/>
          <p:cNvSpPr>
            <a:spLocks/>
          </p:cNvSpPr>
          <p:nvPr/>
        </p:nvSpPr>
        <p:spPr bwMode="auto">
          <a:xfrm rot="15994383" flipH="1">
            <a:off x="3645694" y="3763169"/>
            <a:ext cx="1652588" cy="17653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1981" name="Arc 13"/>
          <p:cNvSpPr>
            <a:spLocks/>
          </p:cNvSpPr>
          <p:nvPr/>
        </p:nvSpPr>
        <p:spPr bwMode="auto">
          <a:xfrm rot="9969905" flipH="1">
            <a:off x="5824538" y="3375025"/>
            <a:ext cx="1752600" cy="18288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1982" name="Arc 14"/>
          <p:cNvSpPr>
            <a:spLocks/>
          </p:cNvSpPr>
          <p:nvPr/>
        </p:nvSpPr>
        <p:spPr bwMode="auto">
          <a:xfrm rot="21360000">
            <a:off x="3830638" y="2138363"/>
            <a:ext cx="3375025" cy="2697162"/>
          </a:xfrm>
          <a:custGeom>
            <a:avLst/>
            <a:gdLst>
              <a:gd name="G0" fmla="+- 17128 0 0"/>
              <a:gd name="G1" fmla="+- 21600 0 0"/>
              <a:gd name="G2" fmla="+- 21600 0 0"/>
              <a:gd name="T0" fmla="*/ 0 w 34583"/>
              <a:gd name="T1" fmla="*/ 8440 h 21600"/>
              <a:gd name="T2" fmla="*/ 34583 w 34583"/>
              <a:gd name="T3" fmla="*/ 8877 h 21600"/>
              <a:gd name="T4" fmla="*/ 17128 w 34583"/>
              <a:gd name="T5" fmla="*/ 21600 h 21600"/>
            </a:gdLst>
            <a:ahLst/>
            <a:cxnLst>
              <a:cxn ang="0">
                <a:pos x="T0" y="T1"/>
              </a:cxn>
              <a:cxn ang="0">
                <a:pos x="T2" y="T3"/>
              </a:cxn>
              <a:cxn ang="0">
                <a:pos x="T4" y="T5"/>
              </a:cxn>
            </a:cxnLst>
            <a:rect l="0" t="0" r="r" b="b"/>
            <a:pathLst>
              <a:path w="34583" h="21600" fill="none" extrusionOk="0">
                <a:moveTo>
                  <a:pt x="-1" y="8439"/>
                </a:moveTo>
                <a:cubicBezTo>
                  <a:pt x="4088" y="3118"/>
                  <a:pt x="10417" y="-1"/>
                  <a:pt x="17128" y="-1"/>
                </a:cubicBezTo>
                <a:cubicBezTo>
                  <a:pt x="24030" y="-1"/>
                  <a:pt x="30517" y="3298"/>
                  <a:pt x="34583" y="8876"/>
                </a:cubicBezTo>
              </a:path>
              <a:path w="34583" h="21600" stroke="0" extrusionOk="0">
                <a:moveTo>
                  <a:pt x="-1" y="8439"/>
                </a:moveTo>
                <a:cubicBezTo>
                  <a:pt x="4088" y="3118"/>
                  <a:pt x="10417" y="-1"/>
                  <a:pt x="17128" y="-1"/>
                </a:cubicBezTo>
                <a:cubicBezTo>
                  <a:pt x="24030" y="-1"/>
                  <a:pt x="30517" y="3298"/>
                  <a:pt x="34583" y="8876"/>
                </a:cubicBezTo>
                <a:lnTo>
                  <a:pt x="17128"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nvGrpSpPr>
          <p:cNvPr id="2" name="Group 15"/>
          <p:cNvGrpSpPr>
            <a:grpSpLocks/>
          </p:cNvGrpSpPr>
          <p:nvPr/>
        </p:nvGrpSpPr>
        <p:grpSpPr bwMode="auto">
          <a:xfrm>
            <a:off x="3084513" y="3306763"/>
            <a:ext cx="1069975" cy="592137"/>
            <a:chOff x="1651" y="1508"/>
            <a:chExt cx="674" cy="373"/>
          </a:xfrm>
        </p:grpSpPr>
        <p:pic>
          <p:nvPicPr>
            <p:cNvPr id="211984" name="Picture 1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51" y="1508"/>
              <a:ext cx="674" cy="362"/>
            </a:xfrm>
            <a:prstGeom prst="rect">
              <a:avLst/>
            </a:prstGeom>
            <a:noFill/>
            <a:ln w="12700">
              <a:noFill/>
              <a:miter lim="800000"/>
              <a:headEnd/>
              <a:tailEnd/>
            </a:ln>
            <a:effectLst/>
          </p:spPr>
        </p:pic>
        <p:sp>
          <p:nvSpPr>
            <p:cNvPr id="211985" name="Rectangle 17"/>
            <p:cNvSpPr>
              <a:spLocks noChangeArrowheads="1"/>
            </p:cNvSpPr>
            <p:nvPr/>
          </p:nvSpPr>
          <p:spPr bwMode="auto">
            <a:xfrm>
              <a:off x="1918" y="168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A</a:t>
              </a:r>
            </a:p>
          </p:txBody>
        </p:sp>
      </p:grpSp>
      <p:grpSp>
        <p:nvGrpSpPr>
          <p:cNvPr id="3" name="Group 18"/>
          <p:cNvGrpSpPr>
            <a:grpSpLocks/>
          </p:cNvGrpSpPr>
          <p:nvPr/>
        </p:nvGrpSpPr>
        <p:grpSpPr bwMode="auto">
          <a:xfrm>
            <a:off x="6772275" y="3135313"/>
            <a:ext cx="1068388" cy="601662"/>
            <a:chOff x="3974" y="1400"/>
            <a:chExt cx="673" cy="379"/>
          </a:xfrm>
        </p:grpSpPr>
        <p:pic>
          <p:nvPicPr>
            <p:cNvPr id="211987"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974" y="1400"/>
              <a:ext cx="673" cy="362"/>
            </a:xfrm>
            <a:prstGeom prst="rect">
              <a:avLst/>
            </a:prstGeom>
            <a:noFill/>
            <a:ln w="12700">
              <a:noFill/>
              <a:miter lim="800000"/>
              <a:headEnd/>
              <a:tailEnd/>
            </a:ln>
            <a:effectLst/>
          </p:spPr>
        </p:pic>
        <p:sp>
          <p:nvSpPr>
            <p:cNvPr id="211988" name="Rectangle 20"/>
            <p:cNvSpPr>
              <a:spLocks noChangeArrowheads="1"/>
            </p:cNvSpPr>
            <p:nvPr/>
          </p:nvSpPr>
          <p:spPr bwMode="auto">
            <a:xfrm>
              <a:off x="4279" y="1587"/>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B</a:t>
              </a:r>
            </a:p>
          </p:txBody>
        </p:sp>
      </p:grpSp>
      <p:grpSp>
        <p:nvGrpSpPr>
          <p:cNvPr id="4" name="Group 21"/>
          <p:cNvGrpSpPr>
            <a:grpSpLocks/>
          </p:cNvGrpSpPr>
          <p:nvPr/>
        </p:nvGrpSpPr>
        <p:grpSpPr bwMode="auto">
          <a:xfrm>
            <a:off x="4970463" y="5106988"/>
            <a:ext cx="1071562" cy="585787"/>
            <a:chOff x="2839" y="2642"/>
            <a:chExt cx="675" cy="369"/>
          </a:xfrm>
        </p:grpSpPr>
        <p:pic>
          <p:nvPicPr>
            <p:cNvPr id="211990"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839" y="2642"/>
              <a:ext cx="675" cy="362"/>
            </a:xfrm>
            <a:prstGeom prst="rect">
              <a:avLst/>
            </a:prstGeom>
            <a:noFill/>
            <a:ln w="12700">
              <a:noFill/>
              <a:miter lim="800000"/>
              <a:headEnd/>
              <a:tailEnd/>
            </a:ln>
            <a:effectLst/>
          </p:spPr>
        </p:pic>
        <p:sp>
          <p:nvSpPr>
            <p:cNvPr id="211991" name="Rectangle 23"/>
            <p:cNvSpPr>
              <a:spLocks noChangeArrowheads="1"/>
            </p:cNvSpPr>
            <p:nvPr/>
          </p:nvSpPr>
          <p:spPr bwMode="auto">
            <a:xfrm>
              <a:off x="3102" y="281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C</a:t>
              </a:r>
            </a:p>
          </p:txBody>
        </p:sp>
      </p:grpSp>
      <p:grpSp>
        <p:nvGrpSpPr>
          <p:cNvPr id="5" name="Group 24"/>
          <p:cNvGrpSpPr>
            <a:grpSpLocks/>
          </p:cNvGrpSpPr>
          <p:nvPr/>
        </p:nvGrpSpPr>
        <p:grpSpPr bwMode="auto">
          <a:xfrm>
            <a:off x="3171825" y="2622550"/>
            <a:ext cx="904875" cy="628650"/>
            <a:chOff x="1714" y="1109"/>
            <a:chExt cx="570" cy="396"/>
          </a:xfrm>
        </p:grpSpPr>
        <p:sp>
          <p:nvSpPr>
            <p:cNvPr id="211993" name="Arc 25"/>
            <p:cNvSpPr>
              <a:spLocks/>
            </p:cNvSpPr>
            <p:nvPr/>
          </p:nvSpPr>
          <p:spPr bwMode="auto">
            <a:xfrm>
              <a:off x="1900" y="1256"/>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1994" name="Text Box 26"/>
            <p:cNvSpPr txBox="1">
              <a:spLocks noChangeArrowheads="1"/>
            </p:cNvSpPr>
            <p:nvPr/>
          </p:nvSpPr>
          <p:spPr bwMode="auto">
            <a:xfrm>
              <a:off x="1714" y="110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105.10.7.1</a:t>
              </a:r>
            </a:p>
          </p:txBody>
        </p:sp>
      </p:grpSp>
      <p:grpSp>
        <p:nvGrpSpPr>
          <p:cNvPr id="6" name="Group 27"/>
          <p:cNvGrpSpPr>
            <a:grpSpLocks/>
          </p:cNvGrpSpPr>
          <p:nvPr/>
        </p:nvGrpSpPr>
        <p:grpSpPr bwMode="auto">
          <a:xfrm>
            <a:off x="6883400" y="2476500"/>
            <a:ext cx="904875" cy="617538"/>
            <a:chOff x="4052" y="1017"/>
            <a:chExt cx="570" cy="389"/>
          </a:xfrm>
        </p:grpSpPr>
        <p:sp>
          <p:nvSpPr>
            <p:cNvPr id="211996" name="Arc 28"/>
            <p:cNvSpPr>
              <a:spLocks/>
            </p:cNvSpPr>
            <p:nvPr/>
          </p:nvSpPr>
          <p:spPr bwMode="auto">
            <a:xfrm flipH="1">
              <a:off x="4287" y="1157"/>
              <a:ext cx="171" cy="249"/>
            </a:xfrm>
            <a:custGeom>
              <a:avLst/>
              <a:gdLst>
                <a:gd name="G0" fmla="+- 21600 0 0"/>
                <a:gd name="G1" fmla="+- 21600 0 0"/>
                <a:gd name="G2" fmla="+- 21600 0 0"/>
                <a:gd name="T0" fmla="*/ 519 w 43200"/>
                <a:gd name="T1" fmla="*/ 26308 h 26308"/>
                <a:gd name="T2" fmla="*/ 43200 w 43200"/>
                <a:gd name="T3" fmla="*/ 21481 h 26308"/>
                <a:gd name="T4" fmla="*/ 21600 w 43200"/>
                <a:gd name="T5" fmla="*/ 21600 h 26308"/>
              </a:gdLst>
              <a:ahLst/>
              <a:cxnLst>
                <a:cxn ang="0">
                  <a:pos x="T0" y="T1"/>
                </a:cxn>
                <a:cxn ang="0">
                  <a:pos x="T2" y="T3"/>
                </a:cxn>
                <a:cxn ang="0">
                  <a:pos x="T4" y="T5"/>
                </a:cxn>
              </a:cxnLst>
              <a:rect l="0" t="0" r="r" b="b"/>
              <a:pathLst>
                <a:path w="43200" h="26308" fill="none" extrusionOk="0">
                  <a:moveTo>
                    <a:pt x="519" y="26307"/>
                  </a:moveTo>
                  <a:cubicBezTo>
                    <a:pt x="174" y="24762"/>
                    <a:pt x="0" y="23183"/>
                    <a:pt x="0" y="21600"/>
                  </a:cubicBezTo>
                  <a:cubicBezTo>
                    <a:pt x="0" y="9670"/>
                    <a:pt x="9670" y="0"/>
                    <a:pt x="21600" y="0"/>
                  </a:cubicBezTo>
                  <a:cubicBezTo>
                    <a:pt x="33482" y="0"/>
                    <a:pt x="43134" y="9598"/>
                    <a:pt x="43199" y="21481"/>
                  </a:cubicBezTo>
                </a:path>
                <a:path w="43200" h="26308" stroke="0" extrusionOk="0">
                  <a:moveTo>
                    <a:pt x="519" y="26307"/>
                  </a:moveTo>
                  <a:cubicBezTo>
                    <a:pt x="174" y="24762"/>
                    <a:pt x="0" y="23183"/>
                    <a:pt x="0" y="21600"/>
                  </a:cubicBezTo>
                  <a:cubicBezTo>
                    <a:pt x="0" y="9670"/>
                    <a:pt x="9670" y="0"/>
                    <a:pt x="21600" y="0"/>
                  </a:cubicBezTo>
                  <a:cubicBezTo>
                    <a:pt x="33482" y="0"/>
                    <a:pt x="43134" y="9598"/>
                    <a:pt x="43199" y="21481"/>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1997" name="Text Box 29"/>
            <p:cNvSpPr txBox="1">
              <a:spLocks noChangeArrowheads="1"/>
            </p:cNvSpPr>
            <p:nvPr/>
          </p:nvSpPr>
          <p:spPr bwMode="auto">
            <a:xfrm>
              <a:off x="4052" y="1017"/>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105.10.7.2</a:t>
              </a:r>
            </a:p>
          </p:txBody>
        </p:sp>
      </p:grpSp>
      <p:grpSp>
        <p:nvGrpSpPr>
          <p:cNvPr id="7" name="Group 30"/>
          <p:cNvGrpSpPr>
            <a:grpSpLocks/>
          </p:cNvGrpSpPr>
          <p:nvPr/>
        </p:nvGrpSpPr>
        <p:grpSpPr bwMode="auto">
          <a:xfrm>
            <a:off x="5065713" y="4479925"/>
            <a:ext cx="904875" cy="627063"/>
            <a:chOff x="2907" y="2279"/>
            <a:chExt cx="570" cy="395"/>
          </a:xfrm>
        </p:grpSpPr>
        <p:sp>
          <p:nvSpPr>
            <p:cNvPr id="211999" name="Arc 31"/>
            <p:cNvSpPr>
              <a:spLocks/>
            </p:cNvSpPr>
            <p:nvPr/>
          </p:nvSpPr>
          <p:spPr bwMode="auto">
            <a:xfrm>
              <a:off x="3099" y="2425"/>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2000" name="Text Box 32"/>
            <p:cNvSpPr txBox="1">
              <a:spLocks noChangeArrowheads="1"/>
            </p:cNvSpPr>
            <p:nvPr/>
          </p:nvSpPr>
          <p:spPr bwMode="auto">
            <a:xfrm>
              <a:off x="2907" y="227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105.10.7.3</a:t>
              </a:r>
            </a:p>
          </p:txBody>
        </p:sp>
      </p:grpSp>
      <p:grpSp>
        <p:nvGrpSpPr>
          <p:cNvPr id="8" name="Group 33"/>
          <p:cNvGrpSpPr>
            <a:grpSpLocks/>
          </p:cNvGrpSpPr>
          <p:nvPr/>
        </p:nvGrpSpPr>
        <p:grpSpPr bwMode="auto">
          <a:xfrm>
            <a:off x="252413" y="3662363"/>
            <a:ext cx="4332287" cy="3081337"/>
            <a:chOff x="115" y="1621"/>
            <a:chExt cx="2729" cy="1941"/>
          </a:xfrm>
        </p:grpSpPr>
        <p:sp>
          <p:nvSpPr>
            <p:cNvPr id="212002" name="Freeform 34"/>
            <p:cNvSpPr>
              <a:spLocks/>
            </p:cNvSpPr>
            <p:nvPr/>
          </p:nvSpPr>
          <p:spPr bwMode="auto">
            <a:xfrm>
              <a:off x="118" y="1621"/>
              <a:ext cx="2726" cy="849"/>
            </a:xfrm>
            <a:custGeom>
              <a:avLst/>
              <a:gdLst/>
              <a:ahLst/>
              <a:cxnLst>
                <a:cxn ang="0">
                  <a:pos x="1916" y="0"/>
                </a:cxn>
                <a:cxn ang="0">
                  <a:pos x="1418" y="551"/>
                </a:cxn>
                <a:cxn ang="0">
                  <a:pos x="0" y="849"/>
                </a:cxn>
                <a:cxn ang="0">
                  <a:pos x="2726" y="843"/>
                </a:cxn>
                <a:cxn ang="0">
                  <a:pos x="1770" y="563"/>
                </a:cxn>
                <a:cxn ang="0">
                  <a:pos x="1916" y="0"/>
                </a:cxn>
              </a:cxnLst>
              <a:rect l="0" t="0" r="r" b="b"/>
              <a:pathLst>
                <a:path w="2726" h="849">
                  <a:moveTo>
                    <a:pt x="1916" y="0"/>
                  </a:moveTo>
                  <a:lnTo>
                    <a:pt x="1418" y="551"/>
                  </a:lnTo>
                  <a:lnTo>
                    <a:pt x="0" y="849"/>
                  </a:lnTo>
                  <a:lnTo>
                    <a:pt x="2726" y="843"/>
                  </a:lnTo>
                  <a:lnTo>
                    <a:pt x="1770" y="563"/>
                  </a:lnTo>
                  <a:lnTo>
                    <a:pt x="1916" y="0"/>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12003" name="Text Box 35"/>
            <p:cNvSpPr txBox="1">
              <a:spLocks noChangeArrowheads="1"/>
            </p:cNvSpPr>
            <p:nvPr/>
          </p:nvSpPr>
          <p:spPr bwMode="auto">
            <a:xfrm>
              <a:off x="115" y="2461"/>
              <a:ext cx="2716" cy="1101"/>
            </a:xfrm>
            <a:prstGeom prst="rect">
              <a:avLst/>
            </a:prstGeom>
            <a:gradFill rotWithShape="0">
              <a:gsLst>
                <a:gs pos="0">
                  <a:schemeClr val="folHlink">
                    <a:gamma/>
                    <a:shade val="87059"/>
                    <a:invGamma/>
                  </a:schemeClr>
                </a:gs>
                <a:gs pos="100000">
                  <a:schemeClr val="folHlink"/>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GB" sz="1200">
                  <a:latin typeface="Courier New" charset="0"/>
                </a:rPr>
                <a:t> </a:t>
              </a:r>
              <a:r>
                <a:rPr lang="en-GB" sz="1200">
                  <a:solidFill>
                    <a:schemeClr val="bg1"/>
                  </a:solidFill>
                  <a:latin typeface="Courier New" charset="0"/>
                </a:rPr>
                <a:t>interface loopback 0</a:t>
              </a:r>
            </a:p>
            <a:p>
              <a:pPr algn="l"/>
              <a:r>
                <a:rPr lang="en-GB" sz="1200">
                  <a:solidFill>
                    <a:schemeClr val="bg1"/>
                  </a:solidFill>
                  <a:latin typeface="Courier New" charset="0"/>
                </a:rPr>
                <a:t>  ip address 105.10.7.1 255.255.255.255</a:t>
              </a:r>
            </a:p>
            <a:p>
              <a:pPr algn="l"/>
              <a:endParaRPr lang="en-GB" sz="1200">
                <a:solidFill>
                  <a:schemeClr val="bg1"/>
                </a:solidFill>
                <a:latin typeface="Courier New" charset="0"/>
              </a:endParaRPr>
            </a:p>
            <a:p>
              <a:pPr algn="l"/>
              <a:r>
                <a:rPr lang="en-GB" sz="1200">
                  <a:solidFill>
                    <a:schemeClr val="bg1"/>
                  </a:solidFill>
                  <a:latin typeface="Courier New" charset="0"/>
                </a:rPr>
                <a:t> router bgp 100</a:t>
              </a:r>
            </a:p>
            <a:p>
              <a:pPr algn="l"/>
              <a:r>
                <a:rPr lang="en-GB" sz="1200">
                  <a:solidFill>
                    <a:schemeClr val="bg1"/>
                  </a:solidFill>
                  <a:latin typeface="Courier New" charset="0"/>
                </a:rPr>
                <a:t>  network 105.10.7.0 mask 255.255.255.0</a:t>
              </a:r>
            </a:p>
            <a:p>
              <a:pPr algn="l"/>
              <a:r>
                <a:rPr lang="en-GB" sz="1200">
                  <a:solidFill>
                    <a:schemeClr val="bg1"/>
                  </a:solidFill>
                  <a:latin typeface="Courier New" charset="0"/>
                </a:rPr>
                <a:t>  neighbor 105.10.7.2 remote-as 100</a:t>
              </a:r>
            </a:p>
            <a:p>
              <a:pPr algn="l"/>
              <a:r>
                <a:rPr lang="en-GB" sz="1200">
                  <a:effectLst>
                    <a:outerShdw blurRad="38100" dist="38100" dir="2700000" algn="tl">
                      <a:srgbClr val="FFFFFF"/>
                    </a:outerShdw>
                  </a:effectLst>
                  <a:latin typeface="Courier New" charset="0"/>
                </a:rPr>
                <a:t>  neighbor 105.10.7.2 update-source loopback0</a:t>
              </a:r>
              <a:endParaRPr lang="en-GB" sz="1200">
                <a:latin typeface="Courier New" charset="0"/>
              </a:endParaRPr>
            </a:p>
            <a:p>
              <a:pPr algn="l"/>
              <a:r>
                <a:rPr lang="en-GB" sz="1200">
                  <a:latin typeface="Courier New" charset="0"/>
                </a:rPr>
                <a:t>  </a:t>
              </a:r>
              <a:r>
                <a:rPr lang="en-GB" sz="1200">
                  <a:solidFill>
                    <a:schemeClr val="bg1"/>
                  </a:solidFill>
                  <a:latin typeface="Courier New" charset="0"/>
                </a:rPr>
                <a:t>neighbor 105.10.7.3 remote-as 100</a:t>
              </a:r>
            </a:p>
            <a:p>
              <a:pPr algn="l"/>
              <a:r>
                <a:rPr lang="en-GB" sz="1200">
                  <a:effectLst>
                    <a:outerShdw blurRad="38100" dist="38100" dir="2700000" algn="tl">
                      <a:srgbClr val="FFFFFF"/>
                    </a:outerShdw>
                  </a:effectLst>
                  <a:latin typeface="Courier New" charset="0"/>
                </a:rPr>
                <a:t>  neighbor 105.10.7.3 update-source loopback0</a:t>
              </a:r>
              <a:endParaRPr lang="en-US" sz="1800" b="0">
                <a:latin typeface="Courier New"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t>Configuring iBGP peers</a:t>
            </a:r>
            <a:endParaRPr lang="en-GB"/>
          </a:p>
        </p:txBody>
      </p:sp>
      <p:pic>
        <p:nvPicPr>
          <p:cNvPr id="212995"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014538" y="1793875"/>
            <a:ext cx="6256337" cy="4043363"/>
          </a:xfrm>
          <a:prstGeom prst="rect">
            <a:avLst/>
          </a:prstGeom>
          <a:noFill/>
          <a:ln w="12700">
            <a:noFill/>
            <a:miter lim="800000"/>
            <a:headEnd/>
            <a:tailEnd/>
          </a:ln>
          <a:effectLst/>
        </p:spPr>
      </p:pic>
      <p:sp>
        <p:nvSpPr>
          <p:cNvPr id="212996" name="Line 4"/>
          <p:cNvSpPr>
            <a:spLocks noChangeShapeType="1"/>
          </p:cNvSpPr>
          <p:nvPr/>
        </p:nvSpPr>
        <p:spPr bwMode="auto">
          <a:xfrm>
            <a:off x="5530850" y="3378200"/>
            <a:ext cx="1633538"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2997" name="Freeform 5"/>
          <p:cNvSpPr>
            <a:spLocks/>
          </p:cNvSpPr>
          <p:nvPr/>
        </p:nvSpPr>
        <p:spPr bwMode="auto">
          <a:xfrm>
            <a:off x="3789363" y="3484563"/>
            <a:ext cx="3455987" cy="1951037"/>
          </a:xfrm>
          <a:custGeom>
            <a:avLst/>
            <a:gdLst/>
            <a:ahLst/>
            <a:cxnLst>
              <a:cxn ang="0">
                <a:pos x="0" y="0"/>
              </a:cxn>
              <a:cxn ang="0">
                <a:pos x="967" y="1091"/>
              </a:cxn>
              <a:cxn ang="0">
                <a:pos x="1934" y="0"/>
              </a:cxn>
            </a:cxnLst>
            <a:rect l="0" t="0" r="r" b="b"/>
            <a:pathLst>
              <a:path w="1935" h="1092">
                <a:moveTo>
                  <a:pt x="0" y="0"/>
                </a:moveTo>
                <a:lnTo>
                  <a:pt x="967" y="1091"/>
                </a:lnTo>
                <a:lnTo>
                  <a:pt x="1934" y="0"/>
                </a:lnTo>
              </a:path>
            </a:pathLst>
          </a:custGeom>
          <a:noFill/>
          <a:ln w="25400" cap="rnd" cmpd="sng">
            <a:solidFill>
              <a:schemeClr val="accent2"/>
            </a:solidFill>
            <a:prstDash val="solid"/>
            <a:round/>
            <a:headEnd type="none" w="med" len="med"/>
            <a:tailEnd type="non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2998" name="Rectangle 6"/>
          <p:cNvSpPr>
            <a:spLocks noChangeArrowheads="1"/>
          </p:cNvSpPr>
          <p:nvPr/>
        </p:nvSpPr>
        <p:spPr bwMode="auto">
          <a:xfrm>
            <a:off x="4592638" y="2354263"/>
            <a:ext cx="1752600" cy="4111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22350">
              <a:spcBef>
                <a:spcPct val="50000"/>
              </a:spcBef>
            </a:pPr>
            <a:r>
              <a:rPr lang="en-US" sz="2700">
                <a:solidFill>
                  <a:schemeClr val="tx2"/>
                </a:solidFill>
              </a:rPr>
              <a:t>AS 100</a:t>
            </a:r>
          </a:p>
        </p:txBody>
      </p:sp>
      <p:sp>
        <p:nvSpPr>
          <p:cNvPr id="212999" name="Line 7"/>
          <p:cNvSpPr>
            <a:spLocks noChangeShapeType="1"/>
          </p:cNvSpPr>
          <p:nvPr/>
        </p:nvSpPr>
        <p:spPr bwMode="auto">
          <a:xfrm>
            <a:off x="3952875" y="3568700"/>
            <a:ext cx="15494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3000" name="Freeform 8"/>
          <p:cNvSpPr>
            <a:spLocks/>
          </p:cNvSpPr>
          <p:nvPr/>
        </p:nvSpPr>
        <p:spPr bwMode="auto">
          <a:xfrm>
            <a:off x="7648575" y="3144838"/>
            <a:ext cx="750888" cy="171450"/>
          </a:xfrm>
          <a:custGeom>
            <a:avLst/>
            <a:gdLst/>
            <a:ahLst/>
            <a:cxnLst>
              <a:cxn ang="0">
                <a:pos x="0" y="95"/>
              </a:cxn>
              <a:cxn ang="0">
                <a:pos x="210" y="95"/>
              </a:cxn>
              <a:cxn ang="0">
                <a:pos x="125" y="0"/>
              </a:cxn>
              <a:cxn ang="0">
                <a:pos x="420" y="0"/>
              </a:cxn>
            </a:cxnLst>
            <a:rect l="0" t="0" r="r" b="b"/>
            <a:pathLst>
              <a:path w="421" h="96">
                <a:moveTo>
                  <a:pt x="0" y="95"/>
                </a:moveTo>
                <a:lnTo>
                  <a:pt x="210" y="95"/>
                </a:lnTo>
                <a:lnTo>
                  <a:pt x="125" y="0"/>
                </a:lnTo>
                <a:lnTo>
                  <a:pt x="42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3001" name="Freeform 9"/>
          <p:cNvSpPr>
            <a:spLocks/>
          </p:cNvSpPr>
          <p:nvPr/>
        </p:nvSpPr>
        <p:spPr bwMode="auto">
          <a:xfrm>
            <a:off x="1849438" y="3451225"/>
            <a:ext cx="1408112" cy="150813"/>
          </a:xfrm>
          <a:custGeom>
            <a:avLst/>
            <a:gdLst/>
            <a:ahLst/>
            <a:cxnLst>
              <a:cxn ang="0">
                <a:pos x="887" y="95"/>
              </a:cxn>
              <a:cxn ang="0">
                <a:pos x="452" y="95"/>
              </a:cxn>
              <a:cxn ang="0">
                <a:pos x="539" y="0"/>
              </a:cxn>
              <a:cxn ang="0">
                <a:pos x="0" y="0"/>
              </a:cxn>
            </a:cxnLst>
            <a:rect l="0" t="0" r="r" b="b"/>
            <a:pathLst>
              <a:path w="887" h="95">
                <a:moveTo>
                  <a:pt x="887" y="95"/>
                </a:moveTo>
                <a:lnTo>
                  <a:pt x="452" y="95"/>
                </a:lnTo>
                <a:lnTo>
                  <a:pt x="539" y="0"/>
                </a:lnTo>
                <a:lnTo>
                  <a:pt x="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3002" name="Freeform 10"/>
          <p:cNvSpPr>
            <a:spLocks/>
          </p:cNvSpPr>
          <p:nvPr/>
        </p:nvSpPr>
        <p:spPr bwMode="auto">
          <a:xfrm>
            <a:off x="5456238" y="5538788"/>
            <a:ext cx="150812" cy="849312"/>
          </a:xfrm>
          <a:custGeom>
            <a:avLst/>
            <a:gdLst/>
            <a:ahLst/>
            <a:cxnLst>
              <a:cxn ang="0">
                <a:pos x="0" y="0"/>
              </a:cxn>
              <a:cxn ang="0">
                <a:pos x="0" y="237"/>
              </a:cxn>
              <a:cxn ang="0">
                <a:pos x="84" y="141"/>
              </a:cxn>
              <a:cxn ang="0">
                <a:pos x="84" y="475"/>
              </a:cxn>
            </a:cxnLst>
            <a:rect l="0" t="0" r="r" b="b"/>
            <a:pathLst>
              <a:path w="85" h="476">
                <a:moveTo>
                  <a:pt x="0" y="0"/>
                </a:moveTo>
                <a:lnTo>
                  <a:pt x="0" y="237"/>
                </a:lnTo>
                <a:lnTo>
                  <a:pt x="84" y="141"/>
                </a:lnTo>
                <a:lnTo>
                  <a:pt x="84" y="475"/>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3003" name="Line 11"/>
          <p:cNvSpPr>
            <a:spLocks noChangeShapeType="1"/>
          </p:cNvSpPr>
          <p:nvPr/>
        </p:nvSpPr>
        <p:spPr bwMode="auto">
          <a:xfrm>
            <a:off x="5516563" y="2990850"/>
            <a:ext cx="0" cy="8191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3004" name="Arc 12"/>
          <p:cNvSpPr>
            <a:spLocks/>
          </p:cNvSpPr>
          <p:nvPr/>
        </p:nvSpPr>
        <p:spPr bwMode="auto">
          <a:xfrm rot="15994383" flipH="1">
            <a:off x="3645694" y="3763169"/>
            <a:ext cx="1652588" cy="17653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3005" name="Arc 13"/>
          <p:cNvSpPr>
            <a:spLocks/>
          </p:cNvSpPr>
          <p:nvPr/>
        </p:nvSpPr>
        <p:spPr bwMode="auto">
          <a:xfrm rot="9969905" flipH="1">
            <a:off x="5824538" y="3375025"/>
            <a:ext cx="1752600" cy="18288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3006" name="Arc 14"/>
          <p:cNvSpPr>
            <a:spLocks/>
          </p:cNvSpPr>
          <p:nvPr/>
        </p:nvSpPr>
        <p:spPr bwMode="auto">
          <a:xfrm rot="21360000">
            <a:off x="3830638" y="2138363"/>
            <a:ext cx="3375025" cy="2697162"/>
          </a:xfrm>
          <a:custGeom>
            <a:avLst/>
            <a:gdLst>
              <a:gd name="G0" fmla="+- 17128 0 0"/>
              <a:gd name="G1" fmla="+- 21600 0 0"/>
              <a:gd name="G2" fmla="+- 21600 0 0"/>
              <a:gd name="T0" fmla="*/ 0 w 34583"/>
              <a:gd name="T1" fmla="*/ 8440 h 21600"/>
              <a:gd name="T2" fmla="*/ 34583 w 34583"/>
              <a:gd name="T3" fmla="*/ 8877 h 21600"/>
              <a:gd name="T4" fmla="*/ 17128 w 34583"/>
              <a:gd name="T5" fmla="*/ 21600 h 21600"/>
            </a:gdLst>
            <a:ahLst/>
            <a:cxnLst>
              <a:cxn ang="0">
                <a:pos x="T0" y="T1"/>
              </a:cxn>
              <a:cxn ang="0">
                <a:pos x="T2" y="T3"/>
              </a:cxn>
              <a:cxn ang="0">
                <a:pos x="T4" y="T5"/>
              </a:cxn>
            </a:cxnLst>
            <a:rect l="0" t="0" r="r" b="b"/>
            <a:pathLst>
              <a:path w="34583" h="21600" fill="none" extrusionOk="0">
                <a:moveTo>
                  <a:pt x="-1" y="8439"/>
                </a:moveTo>
                <a:cubicBezTo>
                  <a:pt x="4088" y="3118"/>
                  <a:pt x="10417" y="-1"/>
                  <a:pt x="17128" y="-1"/>
                </a:cubicBezTo>
                <a:cubicBezTo>
                  <a:pt x="24030" y="-1"/>
                  <a:pt x="30517" y="3298"/>
                  <a:pt x="34583" y="8876"/>
                </a:cubicBezTo>
              </a:path>
              <a:path w="34583" h="21600" stroke="0" extrusionOk="0">
                <a:moveTo>
                  <a:pt x="-1" y="8439"/>
                </a:moveTo>
                <a:cubicBezTo>
                  <a:pt x="4088" y="3118"/>
                  <a:pt x="10417" y="-1"/>
                  <a:pt x="17128" y="-1"/>
                </a:cubicBezTo>
                <a:cubicBezTo>
                  <a:pt x="24030" y="-1"/>
                  <a:pt x="30517" y="3298"/>
                  <a:pt x="34583" y="8876"/>
                </a:cubicBezTo>
                <a:lnTo>
                  <a:pt x="17128"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nvGrpSpPr>
          <p:cNvPr id="2" name="Group 15"/>
          <p:cNvGrpSpPr>
            <a:grpSpLocks/>
          </p:cNvGrpSpPr>
          <p:nvPr/>
        </p:nvGrpSpPr>
        <p:grpSpPr bwMode="auto">
          <a:xfrm>
            <a:off x="3084513" y="3306763"/>
            <a:ext cx="1069975" cy="592137"/>
            <a:chOff x="1651" y="1508"/>
            <a:chExt cx="674" cy="373"/>
          </a:xfrm>
        </p:grpSpPr>
        <p:pic>
          <p:nvPicPr>
            <p:cNvPr id="213008" name="Picture 1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51" y="1508"/>
              <a:ext cx="674" cy="362"/>
            </a:xfrm>
            <a:prstGeom prst="rect">
              <a:avLst/>
            </a:prstGeom>
            <a:noFill/>
            <a:ln w="12700">
              <a:noFill/>
              <a:miter lim="800000"/>
              <a:headEnd/>
              <a:tailEnd/>
            </a:ln>
            <a:effectLst/>
          </p:spPr>
        </p:pic>
        <p:sp>
          <p:nvSpPr>
            <p:cNvPr id="213009" name="Rectangle 17"/>
            <p:cNvSpPr>
              <a:spLocks noChangeArrowheads="1"/>
            </p:cNvSpPr>
            <p:nvPr/>
          </p:nvSpPr>
          <p:spPr bwMode="auto">
            <a:xfrm>
              <a:off x="1918" y="168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A</a:t>
              </a:r>
            </a:p>
          </p:txBody>
        </p:sp>
      </p:grpSp>
      <p:grpSp>
        <p:nvGrpSpPr>
          <p:cNvPr id="3" name="Group 18"/>
          <p:cNvGrpSpPr>
            <a:grpSpLocks/>
          </p:cNvGrpSpPr>
          <p:nvPr/>
        </p:nvGrpSpPr>
        <p:grpSpPr bwMode="auto">
          <a:xfrm>
            <a:off x="6772275" y="3135313"/>
            <a:ext cx="1068388" cy="601662"/>
            <a:chOff x="3974" y="1400"/>
            <a:chExt cx="673" cy="379"/>
          </a:xfrm>
        </p:grpSpPr>
        <p:pic>
          <p:nvPicPr>
            <p:cNvPr id="213011"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974" y="1400"/>
              <a:ext cx="673" cy="362"/>
            </a:xfrm>
            <a:prstGeom prst="rect">
              <a:avLst/>
            </a:prstGeom>
            <a:noFill/>
            <a:ln w="12700">
              <a:noFill/>
              <a:miter lim="800000"/>
              <a:headEnd/>
              <a:tailEnd/>
            </a:ln>
            <a:effectLst/>
          </p:spPr>
        </p:pic>
        <p:sp>
          <p:nvSpPr>
            <p:cNvPr id="213012" name="Rectangle 20"/>
            <p:cNvSpPr>
              <a:spLocks noChangeArrowheads="1"/>
            </p:cNvSpPr>
            <p:nvPr/>
          </p:nvSpPr>
          <p:spPr bwMode="auto">
            <a:xfrm>
              <a:off x="4279" y="1587"/>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B</a:t>
              </a:r>
            </a:p>
          </p:txBody>
        </p:sp>
      </p:grpSp>
      <p:grpSp>
        <p:nvGrpSpPr>
          <p:cNvPr id="4" name="Group 21"/>
          <p:cNvGrpSpPr>
            <a:grpSpLocks/>
          </p:cNvGrpSpPr>
          <p:nvPr/>
        </p:nvGrpSpPr>
        <p:grpSpPr bwMode="auto">
          <a:xfrm>
            <a:off x="4970463" y="5106988"/>
            <a:ext cx="1071562" cy="585787"/>
            <a:chOff x="2839" y="2642"/>
            <a:chExt cx="675" cy="369"/>
          </a:xfrm>
        </p:grpSpPr>
        <p:pic>
          <p:nvPicPr>
            <p:cNvPr id="213014"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839" y="2642"/>
              <a:ext cx="675" cy="362"/>
            </a:xfrm>
            <a:prstGeom prst="rect">
              <a:avLst/>
            </a:prstGeom>
            <a:noFill/>
            <a:ln w="12700">
              <a:noFill/>
              <a:miter lim="800000"/>
              <a:headEnd/>
              <a:tailEnd/>
            </a:ln>
            <a:effectLst/>
          </p:spPr>
        </p:pic>
        <p:sp>
          <p:nvSpPr>
            <p:cNvPr id="213015" name="Rectangle 23"/>
            <p:cNvSpPr>
              <a:spLocks noChangeArrowheads="1"/>
            </p:cNvSpPr>
            <p:nvPr/>
          </p:nvSpPr>
          <p:spPr bwMode="auto">
            <a:xfrm>
              <a:off x="3102" y="281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C</a:t>
              </a:r>
            </a:p>
          </p:txBody>
        </p:sp>
      </p:grpSp>
      <p:grpSp>
        <p:nvGrpSpPr>
          <p:cNvPr id="5" name="Group 24"/>
          <p:cNvGrpSpPr>
            <a:grpSpLocks/>
          </p:cNvGrpSpPr>
          <p:nvPr/>
        </p:nvGrpSpPr>
        <p:grpSpPr bwMode="auto">
          <a:xfrm>
            <a:off x="3171825" y="2622550"/>
            <a:ext cx="904875" cy="628650"/>
            <a:chOff x="1714" y="1109"/>
            <a:chExt cx="570" cy="396"/>
          </a:xfrm>
        </p:grpSpPr>
        <p:sp>
          <p:nvSpPr>
            <p:cNvPr id="213017" name="Arc 25"/>
            <p:cNvSpPr>
              <a:spLocks/>
            </p:cNvSpPr>
            <p:nvPr/>
          </p:nvSpPr>
          <p:spPr bwMode="auto">
            <a:xfrm>
              <a:off x="1900" y="1256"/>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3018" name="Text Box 26"/>
            <p:cNvSpPr txBox="1">
              <a:spLocks noChangeArrowheads="1"/>
            </p:cNvSpPr>
            <p:nvPr/>
          </p:nvSpPr>
          <p:spPr bwMode="auto">
            <a:xfrm>
              <a:off x="1714" y="110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105.10.7.1</a:t>
              </a:r>
            </a:p>
          </p:txBody>
        </p:sp>
      </p:grpSp>
      <p:grpSp>
        <p:nvGrpSpPr>
          <p:cNvPr id="6" name="Group 27"/>
          <p:cNvGrpSpPr>
            <a:grpSpLocks/>
          </p:cNvGrpSpPr>
          <p:nvPr/>
        </p:nvGrpSpPr>
        <p:grpSpPr bwMode="auto">
          <a:xfrm>
            <a:off x="6883400" y="2476500"/>
            <a:ext cx="904875" cy="617538"/>
            <a:chOff x="4052" y="1017"/>
            <a:chExt cx="570" cy="389"/>
          </a:xfrm>
        </p:grpSpPr>
        <p:sp>
          <p:nvSpPr>
            <p:cNvPr id="213020" name="Arc 28"/>
            <p:cNvSpPr>
              <a:spLocks/>
            </p:cNvSpPr>
            <p:nvPr/>
          </p:nvSpPr>
          <p:spPr bwMode="auto">
            <a:xfrm flipH="1">
              <a:off x="4287" y="1157"/>
              <a:ext cx="171" cy="249"/>
            </a:xfrm>
            <a:custGeom>
              <a:avLst/>
              <a:gdLst>
                <a:gd name="G0" fmla="+- 21600 0 0"/>
                <a:gd name="G1" fmla="+- 21600 0 0"/>
                <a:gd name="G2" fmla="+- 21600 0 0"/>
                <a:gd name="T0" fmla="*/ 519 w 43200"/>
                <a:gd name="T1" fmla="*/ 26308 h 26308"/>
                <a:gd name="T2" fmla="*/ 43200 w 43200"/>
                <a:gd name="T3" fmla="*/ 21481 h 26308"/>
                <a:gd name="T4" fmla="*/ 21600 w 43200"/>
                <a:gd name="T5" fmla="*/ 21600 h 26308"/>
              </a:gdLst>
              <a:ahLst/>
              <a:cxnLst>
                <a:cxn ang="0">
                  <a:pos x="T0" y="T1"/>
                </a:cxn>
                <a:cxn ang="0">
                  <a:pos x="T2" y="T3"/>
                </a:cxn>
                <a:cxn ang="0">
                  <a:pos x="T4" y="T5"/>
                </a:cxn>
              </a:cxnLst>
              <a:rect l="0" t="0" r="r" b="b"/>
              <a:pathLst>
                <a:path w="43200" h="26308" fill="none" extrusionOk="0">
                  <a:moveTo>
                    <a:pt x="519" y="26307"/>
                  </a:moveTo>
                  <a:cubicBezTo>
                    <a:pt x="174" y="24762"/>
                    <a:pt x="0" y="23183"/>
                    <a:pt x="0" y="21600"/>
                  </a:cubicBezTo>
                  <a:cubicBezTo>
                    <a:pt x="0" y="9670"/>
                    <a:pt x="9670" y="0"/>
                    <a:pt x="21600" y="0"/>
                  </a:cubicBezTo>
                  <a:cubicBezTo>
                    <a:pt x="33482" y="0"/>
                    <a:pt x="43134" y="9598"/>
                    <a:pt x="43199" y="21481"/>
                  </a:cubicBezTo>
                </a:path>
                <a:path w="43200" h="26308" stroke="0" extrusionOk="0">
                  <a:moveTo>
                    <a:pt x="519" y="26307"/>
                  </a:moveTo>
                  <a:cubicBezTo>
                    <a:pt x="174" y="24762"/>
                    <a:pt x="0" y="23183"/>
                    <a:pt x="0" y="21600"/>
                  </a:cubicBezTo>
                  <a:cubicBezTo>
                    <a:pt x="0" y="9670"/>
                    <a:pt x="9670" y="0"/>
                    <a:pt x="21600" y="0"/>
                  </a:cubicBezTo>
                  <a:cubicBezTo>
                    <a:pt x="33482" y="0"/>
                    <a:pt x="43134" y="9598"/>
                    <a:pt x="43199" y="21481"/>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3021" name="Text Box 29"/>
            <p:cNvSpPr txBox="1">
              <a:spLocks noChangeArrowheads="1"/>
            </p:cNvSpPr>
            <p:nvPr/>
          </p:nvSpPr>
          <p:spPr bwMode="auto">
            <a:xfrm>
              <a:off x="4052" y="1017"/>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105.10.7.2</a:t>
              </a:r>
            </a:p>
          </p:txBody>
        </p:sp>
      </p:grpSp>
      <p:grpSp>
        <p:nvGrpSpPr>
          <p:cNvPr id="7" name="Group 30"/>
          <p:cNvGrpSpPr>
            <a:grpSpLocks/>
          </p:cNvGrpSpPr>
          <p:nvPr/>
        </p:nvGrpSpPr>
        <p:grpSpPr bwMode="auto">
          <a:xfrm>
            <a:off x="5065713" y="4479925"/>
            <a:ext cx="904875" cy="627063"/>
            <a:chOff x="2907" y="2279"/>
            <a:chExt cx="570" cy="395"/>
          </a:xfrm>
        </p:grpSpPr>
        <p:sp>
          <p:nvSpPr>
            <p:cNvPr id="213023" name="Arc 31"/>
            <p:cNvSpPr>
              <a:spLocks/>
            </p:cNvSpPr>
            <p:nvPr/>
          </p:nvSpPr>
          <p:spPr bwMode="auto">
            <a:xfrm>
              <a:off x="3099" y="2425"/>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3024" name="Text Box 32"/>
            <p:cNvSpPr txBox="1">
              <a:spLocks noChangeArrowheads="1"/>
            </p:cNvSpPr>
            <p:nvPr/>
          </p:nvSpPr>
          <p:spPr bwMode="auto">
            <a:xfrm>
              <a:off x="2907" y="227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105.10.7.3</a:t>
              </a:r>
            </a:p>
          </p:txBody>
        </p:sp>
      </p:grpSp>
      <p:grpSp>
        <p:nvGrpSpPr>
          <p:cNvPr id="8" name="Group 33"/>
          <p:cNvGrpSpPr>
            <a:grpSpLocks/>
          </p:cNvGrpSpPr>
          <p:nvPr/>
        </p:nvGrpSpPr>
        <p:grpSpPr bwMode="auto">
          <a:xfrm>
            <a:off x="4713288" y="3622675"/>
            <a:ext cx="4332287" cy="3130550"/>
            <a:chOff x="2969" y="2282"/>
            <a:chExt cx="2729" cy="1972"/>
          </a:xfrm>
        </p:grpSpPr>
        <p:sp>
          <p:nvSpPr>
            <p:cNvPr id="213026" name="Freeform 34"/>
            <p:cNvSpPr>
              <a:spLocks/>
            </p:cNvSpPr>
            <p:nvPr/>
          </p:nvSpPr>
          <p:spPr bwMode="auto">
            <a:xfrm>
              <a:off x="2972" y="2282"/>
              <a:ext cx="2726" cy="880"/>
            </a:xfrm>
            <a:custGeom>
              <a:avLst/>
              <a:gdLst/>
              <a:ahLst/>
              <a:cxnLst>
                <a:cxn ang="0">
                  <a:pos x="1539" y="0"/>
                </a:cxn>
                <a:cxn ang="0">
                  <a:pos x="1643" y="561"/>
                </a:cxn>
                <a:cxn ang="0">
                  <a:pos x="0" y="880"/>
                </a:cxn>
                <a:cxn ang="0">
                  <a:pos x="2726" y="874"/>
                </a:cxn>
                <a:cxn ang="0">
                  <a:pos x="1905" y="561"/>
                </a:cxn>
                <a:cxn ang="0">
                  <a:pos x="1539" y="0"/>
                </a:cxn>
              </a:cxnLst>
              <a:rect l="0" t="0" r="r" b="b"/>
              <a:pathLst>
                <a:path w="2726" h="880">
                  <a:moveTo>
                    <a:pt x="1539" y="0"/>
                  </a:moveTo>
                  <a:lnTo>
                    <a:pt x="1643" y="561"/>
                  </a:lnTo>
                  <a:lnTo>
                    <a:pt x="0" y="880"/>
                  </a:lnTo>
                  <a:lnTo>
                    <a:pt x="2726" y="874"/>
                  </a:lnTo>
                  <a:lnTo>
                    <a:pt x="1905" y="561"/>
                  </a:lnTo>
                  <a:lnTo>
                    <a:pt x="1539" y="0"/>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13027" name="Text Box 35"/>
            <p:cNvSpPr txBox="1">
              <a:spLocks noChangeArrowheads="1"/>
            </p:cNvSpPr>
            <p:nvPr/>
          </p:nvSpPr>
          <p:spPr bwMode="auto">
            <a:xfrm>
              <a:off x="2969" y="3153"/>
              <a:ext cx="2716" cy="1101"/>
            </a:xfrm>
            <a:prstGeom prst="rect">
              <a:avLst/>
            </a:prstGeom>
            <a:gradFill rotWithShape="0">
              <a:gsLst>
                <a:gs pos="0">
                  <a:schemeClr val="folHlink">
                    <a:gamma/>
                    <a:shade val="87059"/>
                    <a:invGamma/>
                  </a:schemeClr>
                </a:gs>
                <a:gs pos="100000">
                  <a:schemeClr val="folHlink"/>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 interface loopback 0</a:t>
              </a:r>
            </a:p>
            <a:p>
              <a:pPr algn="l"/>
              <a:r>
                <a:rPr lang="en-GB" sz="1200">
                  <a:solidFill>
                    <a:schemeClr val="bg1"/>
                  </a:solidFill>
                  <a:latin typeface="Courier New" charset="0"/>
                </a:rPr>
                <a:t>  ip address 105.10.7.2 255.255.255.255</a:t>
              </a:r>
            </a:p>
            <a:p>
              <a:pPr algn="l"/>
              <a:endParaRPr lang="en-GB" sz="1200">
                <a:solidFill>
                  <a:schemeClr val="bg1"/>
                </a:solidFill>
                <a:latin typeface="Courier New" charset="0"/>
              </a:endParaRPr>
            </a:p>
            <a:p>
              <a:pPr algn="l"/>
              <a:r>
                <a:rPr lang="en-GB" sz="1200">
                  <a:solidFill>
                    <a:schemeClr val="bg1"/>
                  </a:solidFill>
                  <a:latin typeface="Courier New" charset="0"/>
                </a:rPr>
                <a:t> router bgp 100</a:t>
              </a:r>
            </a:p>
            <a:p>
              <a:pPr algn="l"/>
              <a:r>
                <a:rPr lang="en-GB" sz="1200">
                  <a:solidFill>
                    <a:schemeClr val="bg1"/>
                  </a:solidFill>
                  <a:latin typeface="Courier New" charset="0"/>
                </a:rPr>
                <a:t>  network 105.10.7.0 mask 255.255.255.0</a:t>
              </a:r>
            </a:p>
            <a:p>
              <a:pPr algn="l"/>
              <a:r>
                <a:rPr lang="en-GB" sz="1200">
                  <a:solidFill>
                    <a:schemeClr val="bg1"/>
                  </a:solidFill>
                  <a:latin typeface="Courier New" charset="0"/>
                </a:rPr>
                <a:t>  neighbor 105.10.7.1 remote-as 100</a:t>
              </a:r>
            </a:p>
            <a:p>
              <a:pPr algn="l"/>
              <a:r>
                <a:rPr lang="en-GB" sz="1200">
                  <a:effectLst>
                    <a:outerShdw blurRad="38100" dist="38100" dir="2700000" algn="tl">
                      <a:srgbClr val="FFFFFF"/>
                    </a:outerShdw>
                  </a:effectLst>
                  <a:latin typeface="Courier New" charset="0"/>
                </a:rPr>
                <a:t>  neighbor 105.10.7.1 update-source loopback0</a:t>
              </a:r>
              <a:endParaRPr lang="en-GB" sz="1200">
                <a:latin typeface="Courier New" charset="0"/>
              </a:endParaRPr>
            </a:p>
            <a:p>
              <a:pPr algn="l"/>
              <a:r>
                <a:rPr lang="en-GB" sz="1200">
                  <a:solidFill>
                    <a:schemeClr val="bg1"/>
                  </a:solidFill>
                  <a:latin typeface="Courier New" charset="0"/>
                </a:rPr>
                <a:t>  neighbor 105.10.7.3 remote-as 100</a:t>
              </a:r>
            </a:p>
            <a:p>
              <a:pPr algn="l"/>
              <a:r>
                <a:rPr lang="en-GB" sz="1200">
                  <a:effectLst>
                    <a:outerShdw blurRad="38100" dist="38100" dir="2700000" algn="tl">
                      <a:srgbClr val="FFFFFF"/>
                    </a:outerShdw>
                  </a:effectLst>
                  <a:latin typeface="Courier New" charset="0"/>
                </a:rPr>
                <a:t>  neighbor 105.10.7.3 update-source loopback0</a:t>
              </a:r>
              <a:endParaRPr lang="en-US" sz="1200">
                <a:effectLst>
                  <a:outerShdw blurRad="38100" dist="38100" dir="2700000" algn="tl">
                    <a:srgbClr val="FFFFFF"/>
                  </a:outerShdw>
                </a:effectLst>
                <a:latin typeface="Courier New" charset="0"/>
              </a:endParaRPr>
            </a:p>
          </p:txBody>
        </p:sp>
      </p:grpSp>
      <p:grpSp>
        <p:nvGrpSpPr>
          <p:cNvPr id="9" name="Group 36"/>
          <p:cNvGrpSpPr>
            <a:grpSpLocks/>
          </p:cNvGrpSpPr>
          <p:nvPr/>
        </p:nvGrpSpPr>
        <p:grpSpPr bwMode="auto">
          <a:xfrm>
            <a:off x="411163" y="4618038"/>
            <a:ext cx="1892300" cy="603250"/>
            <a:chOff x="455" y="3317"/>
            <a:chExt cx="1192" cy="380"/>
          </a:xfrm>
        </p:grpSpPr>
        <p:sp>
          <p:nvSpPr>
            <p:cNvPr id="213029" name="Text Box 37"/>
            <p:cNvSpPr txBox="1">
              <a:spLocks noChangeArrowheads="1"/>
            </p:cNvSpPr>
            <p:nvPr/>
          </p:nvSpPr>
          <p:spPr bwMode="auto">
            <a:xfrm>
              <a:off x="551" y="3317"/>
              <a:ext cx="1006"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iBGP TCP/IP</a:t>
              </a:r>
            </a:p>
            <a:p>
              <a:pPr>
                <a:lnSpc>
                  <a:spcPct val="120000"/>
                </a:lnSpc>
              </a:pPr>
              <a:r>
                <a:rPr lang="en-US"/>
                <a:t>Peer Connection</a:t>
              </a:r>
            </a:p>
          </p:txBody>
        </p:sp>
        <p:sp>
          <p:nvSpPr>
            <p:cNvPr id="213030" name="Line 38"/>
            <p:cNvSpPr>
              <a:spLocks noChangeShapeType="1"/>
            </p:cNvSpPr>
            <p:nvPr/>
          </p:nvSpPr>
          <p:spPr bwMode="auto">
            <a:xfrm>
              <a:off x="455" y="3564"/>
              <a:ext cx="1192" cy="0"/>
            </a:xfrm>
            <a:prstGeom prst="line">
              <a:avLst/>
            </a:pr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noFill/>
          <a:ln/>
        </p:spPr>
        <p:txBody>
          <a:bodyPr/>
          <a:lstStyle/>
          <a:p>
            <a:pPr eaLnBrk="0" hangingPunct="0"/>
            <a:r>
              <a:rPr lang="en-US"/>
              <a:t>RIB Construction</a:t>
            </a:r>
          </a:p>
        </p:txBody>
      </p:sp>
      <p:sp>
        <p:nvSpPr>
          <p:cNvPr id="169987" name="Rectangle 3"/>
          <p:cNvSpPr>
            <a:spLocks noGrp="1" noChangeArrowheads="1"/>
          </p:cNvSpPr>
          <p:nvPr>
            <p:ph type="body" idx="1"/>
          </p:nvPr>
        </p:nvSpPr>
        <p:spPr>
          <a:noFill/>
          <a:ln/>
        </p:spPr>
        <p:txBody>
          <a:bodyPr/>
          <a:lstStyle/>
          <a:p>
            <a:pPr eaLnBrk="0" hangingPunct="0"/>
            <a:r>
              <a:rPr lang="en-US" dirty="0"/>
              <a:t>Each routing protocol builds its own Routing Information Base (RIB)</a:t>
            </a:r>
          </a:p>
          <a:p>
            <a:pPr eaLnBrk="0" hangingPunct="0"/>
            <a:r>
              <a:rPr lang="en-US" dirty="0"/>
              <a:t>Each protocol has its own “view” of “costs”</a:t>
            </a:r>
          </a:p>
          <a:p>
            <a:pPr lvl="1" eaLnBrk="0" hangingPunct="0"/>
            <a:r>
              <a:rPr lang="en-US" dirty="0"/>
              <a:t>e.g.,</a:t>
            </a:r>
            <a:r>
              <a:rPr lang="en-US" dirty="0" smtClean="0"/>
              <a:t> ISIS is </a:t>
            </a:r>
            <a:r>
              <a:rPr lang="en-US" dirty="0"/>
              <a:t>administrative weights</a:t>
            </a:r>
          </a:p>
          <a:p>
            <a:pPr lvl="1" eaLnBrk="0" hangingPunct="0"/>
            <a:r>
              <a:rPr lang="en-US" dirty="0"/>
              <a:t>e.g., BGP4 is Autonomous System path length</a:t>
            </a: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t>Configuring iBGP peers</a:t>
            </a:r>
            <a:endParaRPr lang="en-GB"/>
          </a:p>
        </p:txBody>
      </p:sp>
      <p:pic>
        <p:nvPicPr>
          <p:cNvPr id="214019"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014538" y="1793875"/>
            <a:ext cx="6256337" cy="4043363"/>
          </a:xfrm>
          <a:prstGeom prst="rect">
            <a:avLst/>
          </a:prstGeom>
          <a:noFill/>
          <a:ln w="12700">
            <a:noFill/>
            <a:miter lim="800000"/>
            <a:headEnd/>
            <a:tailEnd/>
          </a:ln>
          <a:effectLst/>
        </p:spPr>
      </p:pic>
      <p:sp>
        <p:nvSpPr>
          <p:cNvPr id="214020" name="Line 4"/>
          <p:cNvSpPr>
            <a:spLocks noChangeShapeType="1"/>
          </p:cNvSpPr>
          <p:nvPr/>
        </p:nvSpPr>
        <p:spPr bwMode="auto">
          <a:xfrm>
            <a:off x="5530850" y="3378200"/>
            <a:ext cx="1633538"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4021" name="Freeform 5"/>
          <p:cNvSpPr>
            <a:spLocks/>
          </p:cNvSpPr>
          <p:nvPr/>
        </p:nvSpPr>
        <p:spPr bwMode="auto">
          <a:xfrm>
            <a:off x="3789363" y="3484563"/>
            <a:ext cx="3455987" cy="1951037"/>
          </a:xfrm>
          <a:custGeom>
            <a:avLst/>
            <a:gdLst/>
            <a:ahLst/>
            <a:cxnLst>
              <a:cxn ang="0">
                <a:pos x="0" y="0"/>
              </a:cxn>
              <a:cxn ang="0">
                <a:pos x="967" y="1091"/>
              </a:cxn>
              <a:cxn ang="0">
                <a:pos x="1934" y="0"/>
              </a:cxn>
            </a:cxnLst>
            <a:rect l="0" t="0" r="r" b="b"/>
            <a:pathLst>
              <a:path w="1935" h="1092">
                <a:moveTo>
                  <a:pt x="0" y="0"/>
                </a:moveTo>
                <a:lnTo>
                  <a:pt x="967" y="1091"/>
                </a:lnTo>
                <a:lnTo>
                  <a:pt x="1934" y="0"/>
                </a:lnTo>
              </a:path>
            </a:pathLst>
          </a:custGeom>
          <a:noFill/>
          <a:ln w="25400" cap="rnd" cmpd="sng">
            <a:solidFill>
              <a:schemeClr val="accent2"/>
            </a:solidFill>
            <a:prstDash val="solid"/>
            <a:round/>
            <a:headEnd type="none" w="med" len="med"/>
            <a:tailEnd type="non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4022" name="Rectangle 6"/>
          <p:cNvSpPr>
            <a:spLocks noChangeArrowheads="1"/>
          </p:cNvSpPr>
          <p:nvPr/>
        </p:nvSpPr>
        <p:spPr bwMode="auto">
          <a:xfrm>
            <a:off x="4592638" y="2354263"/>
            <a:ext cx="1752600" cy="4111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22350">
              <a:spcBef>
                <a:spcPct val="50000"/>
              </a:spcBef>
            </a:pPr>
            <a:r>
              <a:rPr lang="en-US" sz="2700">
                <a:solidFill>
                  <a:schemeClr val="tx2"/>
                </a:solidFill>
              </a:rPr>
              <a:t>AS 100</a:t>
            </a:r>
          </a:p>
        </p:txBody>
      </p:sp>
      <p:sp>
        <p:nvSpPr>
          <p:cNvPr id="214023" name="Line 7"/>
          <p:cNvSpPr>
            <a:spLocks noChangeShapeType="1"/>
          </p:cNvSpPr>
          <p:nvPr/>
        </p:nvSpPr>
        <p:spPr bwMode="auto">
          <a:xfrm>
            <a:off x="3952875" y="3568700"/>
            <a:ext cx="1549400" cy="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4024" name="Freeform 8"/>
          <p:cNvSpPr>
            <a:spLocks/>
          </p:cNvSpPr>
          <p:nvPr/>
        </p:nvSpPr>
        <p:spPr bwMode="auto">
          <a:xfrm>
            <a:off x="7648575" y="3144838"/>
            <a:ext cx="750888" cy="171450"/>
          </a:xfrm>
          <a:custGeom>
            <a:avLst/>
            <a:gdLst/>
            <a:ahLst/>
            <a:cxnLst>
              <a:cxn ang="0">
                <a:pos x="0" y="95"/>
              </a:cxn>
              <a:cxn ang="0">
                <a:pos x="210" y="95"/>
              </a:cxn>
              <a:cxn ang="0">
                <a:pos x="125" y="0"/>
              </a:cxn>
              <a:cxn ang="0">
                <a:pos x="420" y="0"/>
              </a:cxn>
            </a:cxnLst>
            <a:rect l="0" t="0" r="r" b="b"/>
            <a:pathLst>
              <a:path w="421" h="96">
                <a:moveTo>
                  <a:pt x="0" y="95"/>
                </a:moveTo>
                <a:lnTo>
                  <a:pt x="210" y="95"/>
                </a:lnTo>
                <a:lnTo>
                  <a:pt x="125" y="0"/>
                </a:lnTo>
                <a:lnTo>
                  <a:pt x="42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4025" name="Freeform 9"/>
          <p:cNvSpPr>
            <a:spLocks/>
          </p:cNvSpPr>
          <p:nvPr/>
        </p:nvSpPr>
        <p:spPr bwMode="auto">
          <a:xfrm>
            <a:off x="1849438" y="3451225"/>
            <a:ext cx="1408112" cy="150813"/>
          </a:xfrm>
          <a:custGeom>
            <a:avLst/>
            <a:gdLst/>
            <a:ahLst/>
            <a:cxnLst>
              <a:cxn ang="0">
                <a:pos x="887" y="95"/>
              </a:cxn>
              <a:cxn ang="0">
                <a:pos x="452" y="95"/>
              </a:cxn>
              <a:cxn ang="0">
                <a:pos x="539" y="0"/>
              </a:cxn>
              <a:cxn ang="0">
                <a:pos x="0" y="0"/>
              </a:cxn>
            </a:cxnLst>
            <a:rect l="0" t="0" r="r" b="b"/>
            <a:pathLst>
              <a:path w="887" h="95">
                <a:moveTo>
                  <a:pt x="887" y="95"/>
                </a:moveTo>
                <a:lnTo>
                  <a:pt x="452" y="95"/>
                </a:lnTo>
                <a:lnTo>
                  <a:pt x="539" y="0"/>
                </a:lnTo>
                <a:lnTo>
                  <a:pt x="0" y="0"/>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4026" name="Freeform 10"/>
          <p:cNvSpPr>
            <a:spLocks/>
          </p:cNvSpPr>
          <p:nvPr/>
        </p:nvSpPr>
        <p:spPr bwMode="auto">
          <a:xfrm>
            <a:off x="5456238" y="5538788"/>
            <a:ext cx="150812" cy="849312"/>
          </a:xfrm>
          <a:custGeom>
            <a:avLst/>
            <a:gdLst/>
            <a:ahLst/>
            <a:cxnLst>
              <a:cxn ang="0">
                <a:pos x="0" y="0"/>
              </a:cxn>
              <a:cxn ang="0">
                <a:pos x="0" y="237"/>
              </a:cxn>
              <a:cxn ang="0">
                <a:pos x="84" y="141"/>
              </a:cxn>
              <a:cxn ang="0">
                <a:pos x="84" y="475"/>
              </a:cxn>
            </a:cxnLst>
            <a:rect l="0" t="0" r="r" b="b"/>
            <a:pathLst>
              <a:path w="85" h="476">
                <a:moveTo>
                  <a:pt x="0" y="0"/>
                </a:moveTo>
                <a:lnTo>
                  <a:pt x="0" y="237"/>
                </a:lnTo>
                <a:lnTo>
                  <a:pt x="84" y="141"/>
                </a:lnTo>
                <a:lnTo>
                  <a:pt x="84" y="475"/>
                </a:lnTo>
              </a:path>
            </a:pathLst>
          </a:custGeom>
          <a:noFill/>
          <a:ln w="25400" cap="rnd" cmpd="sng">
            <a:solidFill>
              <a:schemeClr val="accent2"/>
            </a:solidFill>
            <a:prstDash val="solid"/>
            <a:round/>
            <a:headEnd type="none" w="med" len="med"/>
            <a:tailEnd type="triangle" w="med" len="med"/>
          </a:ln>
          <a:effectLst>
            <a:outerShdw blurRad="63500" dist="17961" dir="2700000" algn="ctr" rotWithShape="0">
              <a:schemeClr val="tx1"/>
            </a:outerShdw>
          </a:effectLst>
        </p:spPr>
        <p:txBody>
          <a:bodyPr>
            <a:prstTxWarp prst="textNoShape">
              <a:avLst/>
            </a:prstTxWarp>
          </a:bodyPr>
          <a:lstStyle/>
          <a:p>
            <a:endParaRPr lang="en-GB"/>
          </a:p>
        </p:txBody>
      </p:sp>
      <p:sp>
        <p:nvSpPr>
          <p:cNvPr id="214027" name="Line 11"/>
          <p:cNvSpPr>
            <a:spLocks noChangeShapeType="1"/>
          </p:cNvSpPr>
          <p:nvPr/>
        </p:nvSpPr>
        <p:spPr bwMode="auto">
          <a:xfrm>
            <a:off x="5516563" y="2990850"/>
            <a:ext cx="0" cy="8191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14028" name="Arc 12"/>
          <p:cNvSpPr>
            <a:spLocks/>
          </p:cNvSpPr>
          <p:nvPr/>
        </p:nvSpPr>
        <p:spPr bwMode="auto">
          <a:xfrm rot="15994383" flipH="1">
            <a:off x="3645694" y="3763169"/>
            <a:ext cx="1652588" cy="17653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4029" name="Arc 13"/>
          <p:cNvSpPr>
            <a:spLocks/>
          </p:cNvSpPr>
          <p:nvPr/>
        </p:nvSpPr>
        <p:spPr bwMode="auto">
          <a:xfrm rot="9969905" flipH="1">
            <a:off x="5824538" y="3375025"/>
            <a:ext cx="1752600" cy="1828800"/>
          </a:xfrm>
          <a:custGeom>
            <a:avLst/>
            <a:gdLst>
              <a:gd name="G0" fmla="+- 0 0 0"/>
              <a:gd name="G1" fmla="+- 21600 0 0"/>
              <a:gd name="G2" fmla="+- 21600 0 0"/>
              <a:gd name="T0" fmla="*/ 0 w 20841"/>
              <a:gd name="T1" fmla="*/ 0 h 21600"/>
              <a:gd name="T2" fmla="*/ 20841 w 20841"/>
              <a:gd name="T3" fmla="*/ 15923 h 21600"/>
              <a:gd name="T4" fmla="*/ 0 w 20841"/>
              <a:gd name="T5" fmla="*/ 21600 h 21600"/>
            </a:gdLst>
            <a:ahLst/>
            <a:cxnLst>
              <a:cxn ang="0">
                <a:pos x="T0" y="T1"/>
              </a:cxn>
              <a:cxn ang="0">
                <a:pos x="T2" y="T3"/>
              </a:cxn>
              <a:cxn ang="0">
                <a:pos x="T4" y="T5"/>
              </a:cxn>
            </a:cxnLst>
            <a:rect l="0" t="0" r="r" b="b"/>
            <a:pathLst>
              <a:path w="20841" h="21600" fill="none" extrusionOk="0">
                <a:moveTo>
                  <a:pt x="0" y="-1"/>
                </a:moveTo>
                <a:cubicBezTo>
                  <a:pt x="9743" y="-1"/>
                  <a:pt x="18279" y="6522"/>
                  <a:pt x="20840" y="15923"/>
                </a:cubicBezTo>
              </a:path>
              <a:path w="20841" h="21600" stroke="0" extrusionOk="0">
                <a:moveTo>
                  <a:pt x="0" y="-1"/>
                </a:moveTo>
                <a:cubicBezTo>
                  <a:pt x="9743" y="-1"/>
                  <a:pt x="18279" y="6522"/>
                  <a:pt x="20840" y="15923"/>
                </a:cubicBezTo>
                <a:lnTo>
                  <a:pt x="0"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sp>
        <p:nvSpPr>
          <p:cNvPr id="214030" name="Arc 14"/>
          <p:cNvSpPr>
            <a:spLocks/>
          </p:cNvSpPr>
          <p:nvPr/>
        </p:nvSpPr>
        <p:spPr bwMode="auto">
          <a:xfrm rot="21360000">
            <a:off x="3830638" y="2138363"/>
            <a:ext cx="3375025" cy="2697162"/>
          </a:xfrm>
          <a:custGeom>
            <a:avLst/>
            <a:gdLst>
              <a:gd name="G0" fmla="+- 17128 0 0"/>
              <a:gd name="G1" fmla="+- 21600 0 0"/>
              <a:gd name="G2" fmla="+- 21600 0 0"/>
              <a:gd name="T0" fmla="*/ 0 w 34583"/>
              <a:gd name="T1" fmla="*/ 8440 h 21600"/>
              <a:gd name="T2" fmla="*/ 34583 w 34583"/>
              <a:gd name="T3" fmla="*/ 8877 h 21600"/>
              <a:gd name="T4" fmla="*/ 17128 w 34583"/>
              <a:gd name="T5" fmla="*/ 21600 h 21600"/>
            </a:gdLst>
            <a:ahLst/>
            <a:cxnLst>
              <a:cxn ang="0">
                <a:pos x="T0" y="T1"/>
              </a:cxn>
              <a:cxn ang="0">
                <a:pos x="T2" y="T3"/>
              </a:cxn>
              <a:cxn ang="0">
                <a:pos x="T4" y="T5"/>
              </a:cxn>
            </a:cxnLst>
            <a:rect l="0" t="0" r="r" b="b"/>
            <a:pathLst>
              <a:path w="34583" h="21600" fill="none" extrusionOk="0">
                <a:moveTo>
                  <a:pt x="-1" y="8439"/>
                </a:moveTo>
                <a:cubicBezTo>
                  <a:pt x="4088" y="3118"/>
                  <a:pt x="10417" y="-1"/>
                  <a:pt x="17128" y="-1"/>
                </a:cubicBezTo>
                <a:cubicBezTo>
                  <a:pt x="24030" y="-1"/>
                  <a:pt x="30517" y="3298"/>
                  <a:pt x="34583" y="8876"/>
                </a:cubicBezTo>
              </a:path>
              <a:path w="34583" h="21600" stroke="0" extrusionOk="0">
                <a:moveTo>
                  <a:pt x="-1" y="8439"/>
                </a:moveTo>
                <a:cubicBezTo>
                  <a:pt x="4088" y="3118"/>
                  <a:pt x="10417" y="-1"/>
                  <a:pt x="17128" y="-1"/>
                </a:cubicBezTo>
                <a:cubicBezTo>
                  <a:pt x="24030" y="-1"/>
                  <a:pt x="30517" y="3298"/>
                  <a:pt x="34583" y="8876"/>
                </a:cubicBezTo>
                <a:lnTo>
                  <a:pt x="17128" y="21600"/>
                </a:lnTo>
                <a:close/>
              </a:path>
            </a:pathLst>
          </a:custGeom>
          <a:noFill/>
          <a:ln w="38100">
            <a:solidFill>
              <a:srgbClr val="00B17A"/>
            </a:solidFill>
            <a:round/>
            <a:headEnd type="triangle" w="med" len="me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nvGrpSpPr>
          <p:cNvPr id="2" name="Group 15"/>
          <p:cNvGrpSpPr>
            <a:grpSpLocks/>
          </p:cNvGrpSpPr>
          <p:nvPr/>
        </p:nvGrpSpPr>
        <p:grpSpPr bwMode="auto">
          <a:xfrm>
            <a:off x="3084513" y="3306763"/>
            <a:ext cx="1069975" cy="592137"/>
            <a:chOff x="1651" y="1508"/>
            <a:chExt cx="674" cy="373"/>
          </a:xfrm>
        </p:grpSpPr>
        <p:pic>
          <p:nvPicPr>
            <p:cNvPr id="214032" name="Picture 1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651" y="1508"/>
              <a:ext cx="674" cy="362"/>
            </a:xfrm>
            <a:prstGeom prst="rect">
              <a:avLst/>
            </a:prstGeom>
            <a:noFill/>
            <a:ln w="12700">
              <a:noFill/>
              <a:miter lim="800000"/>
              <a:headEnd/>
              <a:tailEnd/>
            </a:ln>
            <a:effectLst/>
          </p:spPr>
        </p:pic>
        <p:sp>
          <p:nvSpPr>
            <p:cNvPr id="214033" name="Rectangle 17"/>
            <p:cNvSpPr>
              <a:spLocks noChangeArrowheads="1"/>
            </p:cNvSpPr>
            <p:nvPr/>
          </p:nvSpPr>
          <p:spPr bwMode="auto">
            <a:xfrm>
              <a:off x="1918" y="168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A</a:t>
              </a:r>
            </a:p>
          </p:txBody>
        </p:sp>
      </p:grpSp>
      <p:grpSp>
        <p:nvGrpSpPr>
          <p:cNvPr id="3" name="Group 18"/>
          <p:cNvGrpSpPr>
            <a:grpSpLocks/>
          </p:cNvGrpSpPr>
          <p:nvPr/>
        </p:nvGrpSpPr>
        <p:grpSpPr bwMode="auto">
          <a:xfrm>
            <a:off x="6772275" y="3135313"/>
            <a:ext cx="1068388" cy="601662"/>
            <a:chOff x="3974" y="1400"/>
            <a:chExt cx="673" cy="379"/>
          </a:xfrm>
        </p:grpSpPr>
        <p:pic>
          <p:nvPicPr>
            <p:cNvPr id="214035"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974" y="1400"/>
              <a:ext cx="673" cy="362"/>
            </a:xfrm>
            <a:prstGeom prst="rect">
              <a:avLst/>
            </a:prstGeom>
            <a:noFill/>
            <a:ln w="12700">
              <a:noFill/>
              <a:miter lim="800000"/>
              <a:headEnd/>
              <a:tailEnd/>
            </a:ln>
            <a:effectLst/>
          </p:spPr>
        </p:pic>
        <p:sp>
          <p:nvSpPr>
            <p:cNvPr id="214036" name="Rectangle 20"/>
            <p:cNvSpPr>
              <a:spLocks noChangeArrowheads="1"/>
            </p:cNvSpPr>
            <p:nvPr/>
          </p:nvSpPr>
          <p:spPr bwMode="auto">
            <a:xfrm>
              <a:off x="4279" y="1587"/>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B</a:t>
              </a:r>
            </a:p>
          </p:txBody>
        </p:sp>
      </p:grpSp>
      <p:grpSp>
        <p:nvGrpSpPr>
          <p:cNvPr id="4" name="Group 21"/>
          <p:cNvGrpSpPr>
            <a:grpSpLocks/>
          </p:cNvGrpSpPr>
          <p:nvPr/>
        </p:nvGrpSpPr>
        <p:grpSpPr bwMode="auto">
          <a:xfrm>
            <a:off x="4970463" y="5106988"/>
            <a:ext cx="1071562" cy="585787"/>
            <a:chOff x="2839" y="2642"/>
            <a:chExt cx="675" cy="369"/>
          </a:xfrm>
        </p:grpSpPr>
        <p:pic>
          <p:nvPicPr>
            <p:cNvPr id="214038"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839" y="2642"/>
              <a:ext cx="675" cy="362"/>
            </a:xfrm>
            <a:prstGeom prst="rect">
              <a:avLst/>
            </a:prstGeom>
            <a:noFill/>
            <a:ln w="12700">
              <a:noFill/>
              <a:miter lim="800000"/>
              <a:headEnd/>
              <a:tailEnd/>
            </a:ln>
            <a:effectLst/>
          </p:spPr>
        </p:pic>
        <p:sp>
          <p:nvSpPr>
            <p:cNvPr id="214039" name="Rectangle 23"/>
            <p:cNvSpPr>
              <a:spLocks noChangeArrowheads="1"/>
            </p:cNvSpPr>
            <p:nvPr/>
          </p:nvSpPr>
          <p:spPr bwMode="auto">
            <a:xfrm>
              <a:off x="3102" y="2819"/>
              <a:ext cx="117" cy="19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762000">
                <a:spcBef>
                  <a:spcPct val="50000"/>
                </a:spcBef>
              </a:pPr>
              <a:r>
                <a:rPr lang="en-US" sz="2000">
                  <a:solidFill>
                    <a:schemeClr val="bg1"/>
                  </a:solidFill>
                  <a:effectLst>
                    <a:outerShdw blurRad="38100" dist="38100" dir="2700000" algn="tl">
                      <a:srgbClr val="DDDDDD"/>
                    </a:outerShdw>
                  </a:effectLst>
                </a:rPr>
                <a:t>C</a:t>
              </a:r>
            </a:p>
          </p:txBody>
        </p:sp>
      </p:grpSp>
      <p:grpSp>
        <p:nvGrpSpPr>
          <p:cNvPr id="5" name="Group 24"/>
          <p:cNvGrpSpPr>
            <a:grpSpLocks/>
          </p:cNvGrpSpPr>
          <p:nvPr/>
        </p:nvGrpSpPr>
        <p:grpSpPr bwMode="auto">
          <a:xfrm>
            <a:off x="3171825" y="2622550"/>
            <a:ext cx="904875" cy="628650"/>
            <a:chOff x="1714" y="1109"/>
            <a:chExt cx="570" cy="396"/>
          </a:xfrm>
        </p:grpSpPr>
        <p:sp>
          <p:nvSpPr>
            <p:cNvPr id="214041" name="Arc 25"/>
            <p:cNvSpPr>
              <a:spLocks/>
            </p:cNvSpPr>
            <p:nvPr/>
          </p:nvSpPr>
          <p:spPr bwMode="auto">
            <a:xfrm>
              <a:off x="1900" y="1256"/>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4042" name="Text Box 26"/>
            <p:cNvSpPr txBox="1">
              <a:spLocks noChangeArrowheads="1"/>
            </p:cNvSpPr>
            <p:nvPr/>
          </p:nvSpPr>
          <p:spPr bwMode="auto">
            <a:xfrm>
              <a:off x="1714" y="110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105.10.7.1</a:t>
              </a:r>
            </a:p>
          </p:txBody>
        </p:sp>
      </p:grpSp>
      <p:grpSp>
        <p:nvGrpSpPr>
          <p:cNvPr id="6" name="Group 27"/>
          <p:cNvGrpSpPr>
            <a:grpSpLocks/>
          </p:cNvGrpSpPr>
          <p:nvPr/>
        </p:nvGrpSpPr>
        <p:grpSpPr bwMode="auto">
          <a:xfrm>
            <a:off x="6883400" y="2476500"/>
            <a:ext cx="904875" cy="617538"/>
            <a:chOff x="4052" y="1017"/>
            <a:chExt cx="570" cy="389"/>
          </a:xfrm>
        </p:grpSpPr>
        <p:sp>
          <p:nvSpPr>
            <p:cNvPr id="214044" name="Arc 28"/>
            <p:cNvSpPr>
              <a:spLocks/>
            </p:cNvSpPr>
            <p:nvPr/>
          </p:nvSpPr>
          <p:spPr bwMode="auto">
            <a:xfrm flipH="1">
              <a:off x="4287" y="1157"/>
              <a:ext cx="171" cy="249"/>
            </a:xfrm>
            <a:custGeom>
              <a:avLst/>
              <a:gdLst>
                <a:gd name="G0" fmla="+- 21600 0 0"/>
                <a:gd name="G1" fmla="+- 21600 0 0"/>
                <a:gd name="G2" fmla="+- 21600 0 0"/>
                <a:gd name="T0" fmla="*/ 519 w 43200"/>
                <a:gd name="T1" fmla="*/ 26308 h 26308"/>
                <a:gd name="T2" fmla="*/ 43200 w 43200"/>
                <a:gd name="T3" fmla="*/ 21481 h 26308"/>
                <a:gd name="T4" fmla="*/ 21600 w 43200"/>
                <a:gd name="T5" fmla="*/ 21600 h 26308"/>
              </a:gdLst>
              <a:ahLst/>
              <a:cxnLst>
                <a:cxn ang="0">
                  <a:pos x="T0" y="T1"/>
                </a:cxn>
                <a:cxn ang="0">
                  <a:pos x="T2" y="T3"/>
                </a:cxn>
                <a:cxn ang="0">
                  <a:pos x="T4" y="T5"/>
                </a:cxn>
              </a:cxnLst>
              <a:rect l="0" t="0" r="r" b="b"/>
              <a:pathLst>
                <a:path w="43200" h="26308" fill="none" extrusionOk="0">
                  <a:moveTo>
                    <a:pt x="519" y="26307"/>
                  </a:moveTo>
                  <a:cubicBezTo>
                    <a:pt x="174" y="24762"/>
                    <a:pt x="0" y="23183"/>
                    <a:pt x="0" y="21600"/>
                  </a:cubicBezTo>
                  <a:cubicBezTo>
                    <a:pt x="0" y="9670"/>
                    <a:pt x="9670" y="0"/>
                    <a:pt x="21600" y="0"/>
                  </a:cubicBezTo>
                  <a:cubicBezTo>
                    <a:pt x="33482" y="0"/>
                    <a:pt x="43134" y="9598"/>
                    <a:pt x="43199" y="21481"/>
                  </a:cubicBezTo>
                </a:path>
                <a:path w="43200" h="26308" stroke="0" extrusionOk="0">
                  <a:moveTo>
                    <a:pt x="519" y="26307"/>
                  </a:moveTo>
                  <a:cubicBezTo>
                    <a:pt x="174" y="24762"/>
                    <a:pt x="0" y="23183"/>
                    <a:pt x="0" y="21600"/>
                  </a:cubicBezTo>
                  <a:cubicBezTo>
                    <a:pt x="0" y="9670"/>
                    <a:pt x="9670" y="0"/>
                    <a:pt x="21600" y="0"/>
                  </a:cubicBezTo>
                  <a:cubicBezTo>
                    <a:pt x="33482" y="0"/>
                    <a:pt x="43134" y="9598"/>
                    <a:pt x="43199" y="21481"/>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4045" name="Text Box 29"/>
            <p:cNvSpPr txBox="1">
              <a:spLocks noChangeArrowheads="1"/>
            </p:cNvSpPr>
            <p:nvPr/>
          </p:nvSpPr>
          <p:spPr bwMode="auto">
            <a:xfrm>
              <a:off x="4052" y="1017"/>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105.10.7.2</a:t>
              </a:r>
            </a:p>
          </p:txBody>
        </p:sp>
      </p:grpSp>
      <p:grpSp>
        <p:nvGrpSpPr>
          <p:cNvPr id="7" name="Group 30"/>
          <p:cNvGrpSpPr>
            <a:grpSpLocks/>
          </p:cNvGrpSpPr>
          <p:nvPr/>
        </p:nvGrpSpPr>
        <p:grpSpPr bwMode="auto">
          <a:xfrm>
            <a:off x="5065713" y="4479925"/>
            <a:ext cx="904875" cy="627063"/>
            <a:chOff x="2907" y="2279"/>
            <a:chExt cx="570" cy="395"/>
          </a:xfrm>
        </p:grpSpPr>
        <p:sp>
          <p:nvSpPr>
            <p:cNvPr id="214047" name="Arc 31"/>
            <p:cNvSpPr>
              <a:spLocks/>
            </p:cNvSpPr>
            <p:nvPr/>
          </p:nvSpPr>
          <p:spPr bwMode="auto">
            <a:xfrm>
              <a:off x="3099" y="2425"/>
              <a:ext cx="171" cy="249"/>
            </a:xfrm>
            <a:custGeom>
              <a:avLst/>
              <a:gdLst>
                <a:gd name="G0" fmla="+- 21600 0 0"/>
                <a:gd name="G1" fmla="+- 21600 0 0"/>
                <a:gd name="G2" fmla="+- 21600 0 0"/>
                <a:gd name="T0" fmla="*/ 517 w 43200"/>
                <a:gd name="T1" fmla="*/ 26296 h 26296"/>
                <a:gd name="T2" fmla="*/ 43200 w 43200"/>
                <a:gd name="T3" fmla="*/ 21600 h 26296"/>
                <a:gd name="T4" fmla="*/ 21600 w 43200"/>
                <a:gd name="T5" fmla="*/ 21600 h 26296"/>
              </a:gdLst>
              <a:ahLst/>
              <a:cxnLst>
                <a:cxn ang="0">
                  <a:pos x="T0" y="T1"/>
                </a:cxn>
                <a:cxn ang="0">
                  <a:pos x="T2" y="T3"/>
                </a:cxn>
                <a:cxn ang="0">
                  <a:pos x="T4" y="T5"/>
                </a:cxn>
              </a:cxnLst>
              <a:rect l="0" t="0" r="r" b="b"/>
              <a:pathLst>
                <a:path w="43200" h="26296" fill="none" extrusionOk="0">
                  <a:moveTo>
                    <a:pt x="516" y="26296"/>
                  </a:moveTo>
                  <a:cubicBezTo>
                    <a:pt x="173" y="24754"/>
                    <a:pt x="0" y="23179"/>
                    <a:pt x="0" y="21600"/>
                  </a:cubicBezTo>
                  <a:cubicBezTo>
                    <a:pt x="0" y="9670"/>
                    <a:pt x="9670" y="0"/>
                    <a:pt x="21600" y="0"/>
                  </a:cubicBezTo>
                  <a:cubicBezTo>
                    <a:pt x="33529" y="0"/>
                    <a:pt x="43199" y="9670"/>
                    <a:pt x="43199" y="21599"/>
                  </a:cubicBezTo>
                </a:path>
                <a:path w="43200" h="26296" stroke="0" extrusionOk="0">
                  <a:moveTo>
                    <a:pt x="516" y="26296"/>
                  </a:moveTo>
                  <a:cubicBezTo>
                    <a:pt x="173" y="24754"/>
                    <a:pt x="0" y="23179"/>
                    <a:pt x="0" y="21600"/>
                  </a:cubicBezTo>
                  <a:cubicBezTo>
                    <a:pt x="0" y="9670"/>
                    <a:pt x="9670" y="0"/>
                    <a:pt x="21600" y="0"/>
                  </a:cubicBezTo>
                  <a:cubicBezTo>
                    <a:pt x="33529" y="0"/>
                    <a:pt x="43199" y="9670"/>
                    <a:pt x="43199" y="21599"/>
                  </a:cubicBezTo>
                  <a:lnTo>
                    <a:pt x="21600" y="21600"/>
                  </a:lnTo>
                  <a:close/>
                </a:path>
              </a:pathLst>
            </a:custGeom>
            <a:noFill/>
            <a:ln w="25400" cap="rnd">
              <a:solidFill>
                <a:schemeClr val="tx1"/>
              </a:solidFill>
              <a:round/>
              <a:headEnd/>
              <a:tailEnd type="triangle" w="med" len="med"/>
            </a:ln>
            <a:effectLst/>
          </p:spPr>
          <p:txBody>
            <a:bodyPr wrap="none" anchor="ctr">
              <a:prstTxWarp prst="textNoShape">
                <a:avLst/>
              </a:prstTxWarp>
            </a:bodyPr>
            <a:lstStyle/>
            <a:p>
              <a:endParaRPr lang="en-GB"/>
            </a:p>
          </p:txBody>
        </p:sp>
        <p:sp>
          <p:nvSpPr>
            <p:cNvPr id="214048" name="Text Box 32"/>
            <p:cNvSpPr txBox="1">
              <a:spLocks noChangeArrowheads="1"/>
            </p:cNvSpPr>
            <p:nvPr/>
          </p:nvSpPr>
          <p:spPr bwMode="auto">
            <a:xfrm>
              <a:off x="2907" y="2279"/>
              <a:ext cx="570" cy="17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t>105.10.7.3</a:t>
              </a:r>
            </a:p>
          </p:txBody>
        </p:sp>
      </p:grpSp>
      <p:grpSp>
        <p:nvGrpSpPr>
          <p:cNvPr id="8" name="Group 33"/>
          <p:cNvGrpSpPr>
            <a:grpSpLocks/>
          </p:cNvGrpSpPr>
          <p:nvPr/>
        </p:nvGrpSpPr>
        <p:grpSpPr bwMode="auto">
          <a:xfrm>
            <a:off x="66675" y="5035550"/>
            <a:ext cx="5016500" cy="1757363"/>
            <a:chOff x="42" y="3172"/>
            <a:chExt cx="3160" cy="1107"/>
          </a:xfrm>
        </p:grpSpPr>
        <p:sp>
          <p:nvSpPr>
            <p:cNvPr id="214050" name="Freeform 34"/>
            <p:cNvSpPr>
              <a:spLocks/>
            </p:cNvSpPr>
            <p:nvPr/>
          </p:nvSpPr>
          <p:spPr bwMode="auto">
            <a:xfrm>
              <a:off x="2763" y="3189"/>
              <a:ext cx="439" cy="1090"/>
            </a:xfrm>
            <a:custGeom>
              <a:avLst/>
              <a:gdLst/>
              <a:ahLst/>
              <a:cxnLst>
                <a:cxn ang="0">
                  <a:pos x="439" y="245"/>
                </a:cxn>
                <a:cxn ang="0">
                  <a:pos x="192" y="461"/>
                </a:cxn>
                <a:cxn ang="0">
                  <a:pos x="12" y="1090"/>
                </a:cxn>
                <a:cxn ang="0">
                  <a:pos x="0" y="0"/>
                </a:cxn>
                <a:cxn ang="0">
                  <a:pos x="162" y="364"/>
                </a:cxn>
                <a:cxn ang="0">
                  <a:pos x="439" y="245"/>
                </a:cxn>
              </a:cxnLst>
              <a:rect l="0" t="0" r="r" b="b"/>
              <a:pathLst>
                <a:path w="439" h="1090">
                  <a:moveTo>
                    <a:pt x="439" y="245"/>
                  </a:moveTo>
                  <a:lnTo>
                    <a:pt x="192" y="461"/>
                  </a:lnTo>
                  <a:lnTo>
                    <a:pt x="12" y="1090"/>
                  </a:lnTo>
                  <a:lnTo>
                    <a:pt x="0" y="0"/>
                  </a:lnTo>
                  <a:lnTo>
                    <a:pt x="162" y="364"/>
                  </a:lnTo>
                  <a:lnTo>
                    <a:pt x="439" y="245"/>
                  </a:lnTo>
                  <a:close/>
                </a:path>
              </a:pathLst>
            </a:custGeom>
            <a:solidFill>
              <a:schemeClr val="folHlink"/>
            </a:solidFill>
            <a:ln w="12700" cap="flat" cmpd="sng">
              <a:solidFill>
                <a:schemeClr val="tx1"/>
              </a:solidFill>
              <a:prstDash val="solid"/>
              <a:round/>
              <a:headEnd type="none" w="sm" len="sm"/>
              <a:tailEnd type="none" w="sm" len="sm"/>
            </a:ln>
            <a:effectLst/>
          </p:spPr>
          <p:txBody>
            <a:bodyPr wrap="none" anchor="ctr">
              <a:prstTxWarp prst="textNoShape">
                <a:avLst/>
              </a:prstTxWarp>
            </a:bodyPr>
            <a:lstStyle/>
            <a:p>
              <a:endParaRPr lang="en-GB"/>
            </a:p>
          </p:txBody>
        </p:sp>
        <p:sp>
          <p:nvSpPr>
            <p:cNvPr id="214051" name="Text Box 35"/>
            <p:cNvSpPr txBox="1">
              <a:spLocks noChangeArrowheads="1"/>
            </p:cNvSpPr>
            <p:nvPr/>
          </p:nvSpPr>
          <p:spPr bwMode="auto">
            <a:xfrm>
              <a:off x="42" y="3172"/>
              <a:ext cx="2716" cy="1101"/>
            </a:xfrm>
            <a:prstGeom prst="rect">
              <a:avLst/>
            </a:prstGeom>
            <a:gradFill rotWithShape="0">
              <a:gsLst>
                <a:gs pos="0">
                  <a:schemeClr val="folHlink"/>
                </a:gs>
                <a:gs pos="100000">
                  <a:schemeClr val="folHlink">
                    <a:gamma/>
                    <a:shade val="87059"/>
                    <a:invGamma/>
                  </a:schemeClr>
                </a:gs>
              </a:gsLst>
              <a:lin ang="5400000" scaled="1"/>
            </a:gradFill>
            <a:ln w="12700">
              <a:solidFill>
                <a:schemeClr val="tx1"/>
              </a:solid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 interface loopback 0</a:t>
              </a:r>
            </a:p>
            <a:p>
              <a:pPr algn="l"/>
              <a:r>
                <a:rPr lang="en-GB" sz="1200">
                  <a:solidFill>
                    <a:schemeClr val="bg1"/>
                  </a:solidFill>
                  <a:latin typeface="Courier New" charset="0"/>
                </a:rPr>
                <a:t>  ip address 105.10.7.3 255.255.255.255</a:t>
              </a:r>
            </a:p>
            <a:p>
              <a:pPr algn="l"/>
              <a:endParaRPr lang="en-GB" sz="1200">
                <a:solidFill>
                  <a:schemeClr val="bg1"/>
                </a:solidFill>
                <a:latin typeface="Courier New" charset="0"/>
              </a:endParaRPr>
            </a:p>
            <a:p>
              <a:pPr algn="l"/>
              <a:r>
                <a:rPr lang="en-GB" sz="1200">
                  <a:solidFill>
                    <a:schemeClr val="bg1"/>
                  </a:solidFill>
                  <a:latin typeface="Courier New" charset="0"/>
                </a:rPr>
                <a:t> router bgp 100</a:t>
              </a:r>
            </a:p>
            <a:p>
              <a:pPr algn="l"/>
              <a:r>
                <a:rPr lang="en-GB" sz="1200">
                  <a:solidFill>
                    <a:schemeClr val="bg1"/>
                  </a:solidFill>
                  <a:latin typeface="Courier New" charset="0"/>
                </a:rPr>
                <a:t>  network 105.10.7.0 mask 255.255.255.0</a:t>
              </a:r>
            </a:p>
            <a:p>
              <a:pPr algn="l"/>
              <a:r>
                <a:rPr lang="en-GB" sz="1200">
                  <a:solidFill>
                    <a:schemeClr val="bg1"/>
                  </a:solidFill>
                  <a:latin typeface="Courier New" charset="0"/>
                </a:rPr>
                <a:t>  neighbor 105.10.7.1 remote-as 100</a:t>
              </a:r>
            </a:p>
            <a:p>
              <a:pPr algn="l"/>
              <a:r>
                <a:rPr lang="en-GB" sz="1200">
                  <a:latin typeface="Courier New" charset="0"/>
                </a:rPr>
                <a:t>  </a:t>
              </a:r>
              <a:r>
                <a:rPr lang="en-GB" sz="1200">
                  <a:effectLst>
                    <a:outerShdw blurRad="38100" dist="38100" dir="2700000" algn="tl">
                      <a:srgbClr val="FFFFFF"/>
                    </a:outerShdw>
                  </a:effectLst>
                  <a:latin typeface="Courier New" charset="0"/>
                </a:rPr>
                <a:t>neighbor 105.10.7.1 update-source loopback0</a:t>
              </a:r>
              <a:endParaRPr lang="en-GB" sz="1200">
                <a:latin typeface="Courier New" charset="0"/>
              </a:endParaRPr>
            </a:p>
            <a:p>
              <a:pPr algn="l"/>
              <a:r>
                <a:rPr lang="en-GB" sz="1200">
                  <a:solidFill>
                    <a:schemeClr val="bg1"/>
                  </a:solidFill>
                  <a:latin typeface="Courier New" charset="0"/>
                </a:rPr>
                <a:t>  neighbor 105.10.7.2 remote-as 100</a:t>
              </a:r>
            </a:p>
            <a:p>
              <a:pPr algn="l"/>
              <a:r>
                <a:rPr lang="en-GB" sz="1200">
                  <a:effectLst>
                    <a:outerShdw blurRad="38100" dist="38100" dir="2700000" algn="tl">
                      <a:srgbClr val="FFFFFF"/>
                    </a:outerShdw>
                  </a:effectLst>
                  <a:latin typeface="Courier New" charset="0"/>
                </a:rPr>
                <a:t>  neighbor 105.10.7.2 update-source loopback0</a:t>
              </a:r>
              <a:endParaRPr lang="en-US" sz="1200">
                <a:effectLst>
                  <a:outerShdw blurRad="38100" dist="38100" dir="2700000" algn="tl">
                    <a:srgbClr val="FFFFFF"/>
                  </a:outerShdw>
                </a:effectLst>
                <a:latin typeface="Courier New"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38305" y="1900224"/>
            <a:ext cx="5430162" cy="4461997"/>
          </a:xfrm>
          <a:prstGeom prst="rect">
            <a:avLst/>
          </a:prstGeom>
          <a:noFill/>
          <a:ln w="12700">
            <a:noFill/>
            <a:miter lim="800000"/>
            <a:headEnd/>
            <a:tailEnd/>
          </a:ln>
          <a:effectLst/>
        </p:spPr>
      </p:pic>
      <p:sp>
        <p:nvSpPr>
          <p:cNvPr id="71736" name="Rectangle 56"/>
          <p:cNvSpPr>
            <a:spLocks noGrp="1" noChangeArrowheads="1"/>
          </p:cNvSpPr>
          <p:nvPr>
            <p:ph type="title"/>
          </p:nvPr>
        </p:nvSpPr>
        <p:spPr/>
        <p:txBody>
          <a:bodyPr/>
          <a:lstStyle/>
          <a:p>
            <a:r>
              <a:rPr lang="en-US" smtClean="0"/>
              <a:t>Route Reflectors</a:t>
            </a:r>
            <a:endParaRPr lang="en-US"/>
          </a:p>
        </p:txBody>
      </p:sp>
      <p:sp>
        <p:nvSpPr>
          <p:cNvPr id="71707" name="Line 27"/>
          <p:cNvSpPr>
            <a:spLocks noChangeShapeType="1"/>
          </p:cNvSpPr>
          <p:nvPr/>
        </p:nvSpPr>
        <p:spPr bwMode="auto">
          <a:xfrm flipV="1">
            <a:off x="1896600" y="4584598"/>
            <a:ext cx="838200" cy="5334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pic>
        <p:nvPicPr>
          <p:cNvPr id="71708" name="Picture 28"/>
          <p:cNvPicPr>
            <a:picLocks noChangeArrowheads="1"/>
          </p:cNvPicPr>
          <p:nvPr/>
        </p:nvPicPr>
        <p:blipFill>
          <a:blip r:embed="rId5"/>
          <a:srcRect/>
          <a:stretch>
            <a:fillRect/>
          </a:stretch>
        </p:blipFill>
        <p:spPr bwMode="auto">
          <a:xfrm>
            <a:off x="3192000" y="2222398"/>
            <a:ext cx="919163" cy="573088"/>
          </a:xfrm>
          <a:prstGeom prst="rect">
            <a:avLst/>
          </a:prstGeom>
          <a:noFill/>
          <a:ln w="9525">
            <a:noFill/>
            <a:miter lim="800000"/>
            <a:headEnd/>
            <a:tailEnd/>
          </a:ln>
          <a:effectLst/>
        </p:spPr>
      </p:pic>
      <p:sp>
        <p:nvSpPr>
          <p:cNvPr id="71709" name="Line 29"/>
          <p:cNvSpPr>
            <a:spLocks noChangeShapeType="1"/>
          </p:cNvSpPr>
          <p:nvPr/>
        </p:nvSpPr>
        <p:spPr bwMode="auto">
          <a:xfrm flipH="1" flipV="1">
            <a:off x="4258800" y="4660798"/>
            <a:ext cx="533400" cy="6096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pic>
        <p:nvPicPr>
          <p:cNvPr id="71710" name="Picture 30"/>
          <p:cNvPicPr>
            <a:picLocks noChangeArrowheads="1"/>
          </p:cNvPicPr>
          <p:nvPr/>
        </p:nvPicPr>
        <p:blipFill>
          <a:blip r:embed="rId5"/>
          <a:srcRect/>
          <a:stretch>
            <a:fillRect/>
          </a:stretch>
        </p:blipFill>
        <p:spPr bwMode="auto">
          <a:xfrm>
            <a:off x="2731625" y="5767286"/>
            <a:ext cx="919163" cy="573087"/>
          </a:xfrm>
          <a:prstGeom prst="rect">
            <a:avLst/>
          </a:prstGeom>
          <a:noFill/>
          <a:ln w="9525">
            <a:noFill/>
            <a:miter lim="800000"/>
            <a:headEnd/>
            <a:tailEnd/>
          </a:ln>
          <a:effectLst/>
        </p:spPr>
      </p:pic>
      <p:pic>
        <p:nvPicPr>
          <p:cNvPr id="71711" name="Picture 31"/>
          <p:cNvPicPr>
            <a:picLocks noChangeArrowheads="1"/>
          </p:cNvPicPr>
          <p:nvPr/>
        </p:nvPicPr>
        <p:blipFill>
          <a:blip r:embed="rId5"/>
          <a:srcRect/>
          <a:stretch>
            <a:fillRect/>
          </a:stretch>
        </p:blipFill>
        <p:spPr bwMode="auto">
          <a:xfrm>
            <a:off x="1360025" y="4929086"/>
            <a:ext cx="919163" cy="573087"/>
          </a:xfrm>
          <a:prstGeom prst="rect">
            <a:avLst/>
          </a:prstGeom>
          <a:noFill/>
          <a:ln w="9525">
            <a:noFill/>
            <a:miter lim="800000"/>
            <a:headEnd/>
            <a:tailEnd/>
          </a:ln>
          <a:effectLst/>
        </p:spPr>
      </p:pic>
      <p:pic>
        <p:nvPicPr>
          <p:cNvPr id="71712" name="Picture 32"/>
          <p:cNvPicPr>
            <a:picLocks noChangeArrowheads="1"/>
          </p:cNvPicPr>
          <p:nvPr/>
        </p:nvPicPr>
        <p:blipFill>
          <a:blip r:embed="rId5"/>
          <a:srcRect/>
          <a:stretch>
            <a:fillRect/>
          </a:stretch>
        </p:blipFill>
        <p:spPr bwMode="auto">
          <a:xfrm>
            <a:off x="4487400" y="5041798"/>
            <a:ext cx="919163" cy="573088"/>
          </a:xfrm>
          <a:prstGeom prst="rect">
            <a:avLst/>
          </a:prstGeom>
          <a:noFill/>
          <a:ln w="9525">
            <a:noFill/>
            <a:miter lim="800000"/>
            <a:headEnd/>
            <a:tailEnd/>
          </a:ln>
          <a:effectLst/>
        </p:spPr>
      </p:pic>
      <p:sp>
        <p:nvSpPr>
          <p:cNvPr id="71713" name="Rectangle 33"/>
          <p:cNvSpPr>
            <a:spLocks noChangeArrowheads="1"/>
          </p:cNvSpPr>
          <p:nvPr/>
        </p:nvSpPr>
        <p:spPr bwMode="auto">
          <a:xfrm>
            <a:off x="6062113" y="1746344"/>
            <a:ext cx="2894205" cy="1875806"/>
          </a:xfrm>
          <a:prstGeom prst="rect">
            <a:avLst/>
          </a:prstGeom>
          <a:solidFill>
            <a:schemeClr val="accent6">
              <a:lumMod val="60000"/>
              <a:lumOff val="40000"/>
            </a:schemeClr>
          </a:solidFill>
          <a:ln w="9525">
            <a:noFill/>
            <a:miter lim="800000"/>
            <a:headEnd/>
            <a:tailEnd/>
          </a:ln>
          <a:effectLst/>
        </p:spPr>
        <p:txBody>
          <a:bodyPr lIns="92075" tIns="46038" rIns="92075" bIns="46038">
            <a:prstTxWarp prst="textNoShape">
              <a:avLst/>
            </a:prstTxWarp>
          </a:bodyPr>
          <a:lstStyle/>
          <a:p>
            <a:pPr marL="342900" indent="-342900" eaLnBrk="0" hangingPunct="0">
              <a:spcBef>
                <a:spcPts val="0"/>
              </a:spcBef>
              <a:buFontTx/>
              <a:buChar char="•"/>
            </a:pPr>
            <a:r>
              <a:rPr lang="en-US" sz="1400" dirty="0">
                <a:solidFill>
                  <a:schemeClr val="bg1"/>
                </a:solidFill>
                <a:latin typeface="Verdana"/>
                <a:cs typeface="Verdana"/>
              </a:rPr>
              <a:t>Route reflectors can pass on </a:t>
            </a:r>
            <a:r>
              <a:rPr lang="en-US" sz="1400" dirty="0" err="1" smtClean="0">
                <a:solidFill>
                  <a:schemeClr val="bg1"/>
                </a:solidFill>
                <a:latin typeface="Verdana"/>
                <a:cs typeface="Verdana"/>
              </a:rPr>
              <a:t>iBGP</a:t>
            </a:r>
            <a:r>
              <a:rPr lang="en-US" sz="1400" dirty="0" smtClean="0">
                <a:solidFill>
                  <a:schemeClr val="bg1"/>
                </a:solidFill>
                <a:latin typeface="Verdana"/>
                <a:cs typeface="Verdana"/>
              </a:rPr>
              <a:t> updates </a:t>
            </a:r>
            <a:r>
              <a:rPr lang="en-US" sz="1400" dirty="0">
                <a:solidFill>
                  <a:schemeClr val="bg1"/>
                </a:solidFill>
                <a:latin typeface="Verdana"/>
                <a:cs typeface="Verdana"/>
              </a:rPr>
              <a:t>to clients</a:t>
            </a:r>
          </a:p>
          <a:p>
            <a:pPr marL="342900" indent="-342900" eaLnBrk="0" hangingPunct="0">
              <a:lnSpc>
                <a:spcPct val="130000"/>
              </a:lnSpc>
              <a:spcBef>
                <a:spcPts val="0"/>
              </a:spcBef>
              <a:buFontTx/>
              <a:buChar char="•"/>
            </a:pPr>
            <a:r>
              <a:rPr lang="en-US" sz="1400" dirty="0">
                <a:solidFill>
                  <a:schemeClr val="bg1"/>
                </a:solidFill>
                <a:latin typeface="Verdana"/>
                <a:cs typeface="Verdana"/>
              </a:rPr>
              <a:t>Each RR passes along ONLY best routes </a:t>
            </a:r>
          </a:p>
          <a:p>
            <a:pPr marL="342900" indent="-342900">
              <a:spcBef>
                <a:spcPts val="0"/>
              </a:spcBef>
              <a:buFontTx/>
              <a:buChar char="•"/>
            </a:pPr>
            <a:r>
              <a:rPr lang="en-US" sz="1400" dirty="0">
                <a:solidFill>
                  <a:schemeClr val="bg1"/>
                </a:solidFill>
                <a:latin typeface="Verdana"/>
                <a:cs typeface="Verdana"/>
              </a:rPr>
              <a:t>ORIGINATOR_ID and CLUSTER_LIST attributes are needed to avoid loops</a:t>
            </a:r>
          </a:p>
        </p:txBody>
      </p:sp>
      <p:sp>
        <p:nvSpPr>
          <p:cNvPr id="71714" name="Line 34"/>
          <p:cNvSpPr>
            <a:spLocks noChangeShapeType="1"/>
          </p:cNvSpPr>
          <p:nvPr/>
        </p:nvSpPr>
        <p:spPr bwMode="auto">
          <a:xfrm flipH="1" flipV="1">
            <a:off x="3725400" y="2755798"/>
            <a:ext cx="0" cy="6096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15" name="Line 35"/>
          <p:cNvSpPr>
            <a:spLocks noChangeShapeType="1"/>
          </p:cNvSpPr>
          <p:nvPr/>
        </p:nvSpPr>
        <p:spPr bwMode="auto">
          <a:xfrm flipH="1">
            <a:off x="4030200" y="3365398"/>
            <a:ext cx="685800" cy="762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16" name="Line 36"/>
          <p:cNvSpPr>
            <a:spLocks noChangeShapeType="1"/>
          </p:cNvSpPr>
          <p:nvPr/>
        </p:nvSpPr>
        <p:spPr bwMode="auto">
          <a:xfrm flipV="1">
            <a:off x="2277600" y="4736998"/>
            <a:ext cx="533400" cy="3810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17" name="Line 37"/>
          <p:cNvSpPr>
            <a:spLocks noChangeShapeType="1"/>
          </p:cNvSpPr>
          <p:nvPr/>
        </p:nvSpPr>
        <p:spPr bwMode="auto">
          <a:xfrm flipH="1" flipV="1">
            <a:off x="3877800" y="3746398"/>
            <a:ext cx="381000" cy="4572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18" name="Line 38"/>
          <p:cNvSpPr>
            <a:spLocks noChangeShapeType="1"/>
          </p:cNvSpPr>
          <p:nvPr/>
        </p:nvSpPr>
        <p:spPr bwMode="auto">
          <a:xfrm flipV="1">
            <a:off x="3496800" y="4813198"/>
            <a:ext cx="609600" cy="9906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19" name="Line 39"/>
          <p:cNvSpPr>
            <a:spLocks noChangeShapeType="1"/>
          </p:cNvSpPr>
          <p:nvPr/>
        </p:nvSpPr>
        <p:spPr bwMode="auto">
          <a:xfrm flipH="1" flipV="1">
            <a:off x="4639800" y="4660798"/>
            <a:ext cx="381000" cy="3810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20" name="Line 40"/>
          <p:cNvSpPr>
            <a:spLocks noChangeShapeType="1"/>
          </p:cNvSpPr>
          <p:nvPr/>
        </p:nvSpPr>
        <p:spPr bwMode="auto">
          <a:xfrm flipH="1" flipV="1">
            <a:off x="3039600" y="4508398"/>
            <a:ext cx="1143000" cy="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71721" name="Line 41"/>
          <p:cNvSpPr>
            <a:spLocks noChangeShapeType="1"/>
          </p:cNvSpPr>
          <p:nvPr/>
        </p:nvSpPr>
        <p:spPr bwMode="auto">
          <a:xfrm flipH="1">
            <a:off x="2811000" y="3593998"/>
            <a:ext cx="762000" cy="6858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71722" name="Line 42"/>
          <p:cNvSpPr>
            <a:spLocks noChangeShapeType="1"/>
          </p:cNvSpPr>
          <p:nvPr/>
        </p:nvSpPr>
        <p:spPr bwMode="auto">
          <a:xfrm>
            <a:off x="3573000" y="3593998"/>
            <a:ext cx="685800" cy="7620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71723" name="Line 43"/>
          <p:cNvSpPr>
            <a:spLocks noChangeShapeType="1"/>
          </p:cNvSpPr>
          <p:nvPr/>
        </p:nvSpPr>
        <p:spPr bwMode="auto">
          <a:xfrm flipH="1" flipV="1">
            <a:off x="1820400" y="3441598"/>
            <a:ext cx="838200" cy="8382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71724" name="Line 44"/>
          <p:cNvSpPr>
            <a:spLocks noChangeShapeType="1"/>
          </p:cNvSpPr>
          <p:nvPr/>
        </p:nvSpPr>
        <p:spPr bwMode="auto">
          <a:xfrm flipV="1">
            <a:off x="3344400" y="4660798"/>
            <a:ext cx="762000" cy="11430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71725" name="Line 45"/>
          <p:cNvSpPr>
            <a:spLocks noChangeShapeType="1"/>
          </p:cNvSpPr>
          <p:nvPr/>
        </p:nvSpPr>
        <p:spPr bwMode="auto">
          <a:xfrm flipV="1">
            <a:off x="3801600" y="3517798"/>
            <a:ext cx="1219200" cy="762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71726" name="Line 46"/>
          <p:cNvSpPr>
            <a:spLocks noChangeShapeType="1"/>
          </p:cNvSpPr>
          <p:nvPr/>
        </p:nvSpPr>
        <p:spPr bwMode="auto">
          <a:xfrm flipH="1" flipV="1">
            <a:off x="3573000" y="2679598"/>
            <a:ext cx="0" cy="838200"/>
          </a:xfrm>
          <a:prstGeom prst="line">
            <a:avLst/>
          </a:prstGeom>
          <a:noFill/>
          <a:ln w="38100" cmpd="dbl">
            <a:solidFill>
              <a:srgbClr val="FF0033"/>
            </a:solidFill>
            <a:round/>
            <a:headEnd type="none" w="sm" len="sm"/>
            <a:tailEnd type="none" w="sm" len="sm"/>
          </a:ln>
          <a:effectLst/>
        </p:spPr>
        <p:txBody>
          <a:bodyPr wrap="none" anchor="ctr">
            <a:prstTxWarp prst="textNoShape">
              <a:avLst/>
            </a:prstTxWarp>
          </a:bodyPr>
          <a:lstStyle/>
          <a:p>
            <a:endParaRPr lang="en-GB"/>
          </a:p>
        </p:txBody>
      </p:sp>
      <p:pic>
        <p:nvPicPr>
          <p:cNvPr id="71727" name="Picture 47"/>
          <p:cNvPicPr>
            <a:picLocks noChangeArrowheads="1"/>
          </p:cNvPicPr>
          <p:nvPr/>
        </p:nvPicPr>
        <p:blipFill>
          <a:blip r:embed="rId5"/>
          <a:srcRect/>
          <a:stretch>
            <a:fillRect/>
          </a:stretch>
        </p:blipFill>
        <p:spPr bwMode="auto">
          <a:xfrm>
            <a:off x="3039600" y="3365398"/>
            <a:ext cx="919163" cy="573088"/>
          </a:xfrm>
          <a:prstGeom prst="rect">
            <a:avLst/>
          </a:prstGeom>
          <a:noFill/>
          <a:ln w="9525">
            <a:noFill/>
            <a:miter lim="800000"/>
            <a:headEnd/>
            <a:tailEnd/>
          </a:ln>
          <a:effectLst/>
        </p:spPr>
      </p:pic>
      <p:pic>
        <p:nvPicPr>
          <p:cNvPr id="71728" name="Picture 48"/>
          <p:cNvPicPr>
            <a:picLocks noChangeArrowheads="1"/>
          </p:cNvPicPr>
          <p:nvPr/>
        </p:nvPicPr>
        <p:blipFill>
          <a:blip r:embed="rId5"/>
          <a:srcRect/>
          <a:stretch>
            <a:fillRect/>
          </a:stretch>
        </p:blipFill>
        <p:spPr bwMode="auto">
          <a:xfrm>
            <a:off x="2353800" y="4203598"/>
            <a:ext cx="919163" cy="573088"/>
          </a:xfrm>
          <a:prstGeom prst="rect">
            <a:avLst/>
          </a:prstGeom>
          <a:noFill/>
          <a:ln w="9525">
            <a:noFill/>
            <a:miter lim="800000"/>
            <a:headEnd/>
            <a:tailEnd/>
          </a:ln>
          <a:effectLst/>
        </p:spPr>
      </p:pic>
      <p:pic>
        <p:nvPicPr>
          <p:cNvPr id="71729" name="Picture 49"/>
          <p:cNvPicPr>
            <a:picLocks noChangeArrowheads="1"/>
          </p:cNvPicPr>
          <p:nvPr/>
        </p:nvPicPr>
        <p:blipFill>
          <a:blip r:embed="rId5"/>
          <a:srcRect/>
          <a:stretch>
            <a:fillRect/>
          </a:stretch>
        </p:blipFill>
        <p:spPr bwMode="auto">
          <a:xfrm>
            <a:off x="3801600" y="4203598"/>
            <a:ext cx="919163" cy="573088"/>
          </a:xfrm>
          <a:prstGeom prst="rect">
            <a:avLst/>
          </a:prstGeom>
          <a:noFill/>
          <a:ln w="9525">
            <a:noFill/>
            <a:miter lim="800000"/>
            <a:headEnd/>
            <a:tailEnd/>
          </a:ln>
          <a:effectLst/>
        </p:spPr>
      </p:pic>
      <p:pic>
        <p:nvPicPr>
          <p:cNvPr id="71730" name="Picture 50"/>
          <p:cNvPicPr>
            <a:picLocks noChangeArrowheads="1"/>
          </p:cNvPicPr>
          <p:nvPr/>
        </p:nvPicPr>
        <p:blipFill>
          <a:blip r:embed="rId5"/>
          <a:srcRect/>
          <a:stretch>
            <a:fillRect/>
          </a:stretch>
        </p:blipFill>
        <p:spPr bwMode="auto">
          <a:xfrm>
            <a:off x="4792200" y="3365398"/>
            <a:ext cx="919163" cy="573088"/>
          </a:xfrm>
          <a:prstGeom prst="rect">
            <a:avLst/>
          </a:prstGeom>
          <a:noFill/>
          <a:ln w="9525">
            <a:noFill/>
            <a:miter lim="800000"/>
            <a:headEnd/>
            <a:tailEnd/>
          </a:ln>
          <a:effectLst/>
        </p:spPr>
      </p:pic>
      <p:pic>
        <p:nvPicPr>
          <p:cNvPr id="71731" name="Picture 51"/>
          <p:cNvPicPr>
            <a:picLocks noChangeArrowheads="1"/>
          </p:cNvPicPr>
          <p:nvPr/>
        </p:nvPicPr>
        <p:blipFill>
          <a:blip r:embed="rId5"/>
          <a:srcRect/>
          <a:stretch>
            <a:fillRect/>
          </a:stretch>
        </p:blipFill>
        <p:spPr bwMode="auto">
          <a:xfrm>
            <a:off x="1360025" y="3176486"/>
            <a:ext cx="919163" cy="573087"/>
          </a:xfrm>
          <a:prstGeom prst="rect">
            <a:avLst/>
          </a:prstGeom>
          <a:noFill/>
          <a:ln w="9525">
            <a:noFill/>
            <a:miter lim="800000"/>
            <a:headEnd/>
            <a:tailEnd/>
          </a:ln>
          <a:effectLst/>
        </p:spPr>
      </p:pic>
      <p:sp>
        <p:nvSpPr>
          <p:cNvPr id="71732" name="Text Box 52"/>
          <p:cNvSpPr txBox="1">
            <a:spLocks noChangeArrowheads="1"/>
          </p:cNvSpPr>
          <p:nvPr/>
        </p:nvSpPr>
        <p:spPr bwMode="auto">
          <a:xfrm>
            <a:off x="2430000" y="4203598"/>
            <a:ext cx="736600" cy="519113"/>
          </a:xfrm>
          <a:prstGeom prst="rect">
            <a:avLst/>
          </a:prstGeom>
          <a:noFill/>
          <a:ln w="9525">
            <a:noFill/>
            <a:miter lim="800000"/>
            <a:headEnd/>
            <a:tailEnd/>
          </a:ln>
          <a:effectLst/>
        </p:spPr>
        <p:txBody>
          <a:bodyPr wrap="none">
            <a:prstTxWarp prst="textNoShape">
              <a:avLst/>
            </a:prstTxWarp>
            <a:spAutoFit/>
          </a:bodyPr>
          <a:lstStyle/>
          <a:p>
            <a:r>
              <a:rPr lang="en-US" sz="2800">
                <a:latin typeface="Arial Black" charset="0"/>
              </a:rPr>
              <a:t>RR</a:t>
            </a:r>
          </a:p>
        </p:txBody>
      </p:sp>
      <p:sp>
        <p:nvSpPr>
          <p:cNvPr id="71733" name="Text Box 53"/>
          <p:cNvSpPr txBox="1">
            <a:spLocks noChangeArrowheads="1"/>
          </p:cNvSpPr>
          <p:nvPr/>
        </p:nvSpPr>
        <p:spPr bwMode="auto">
          <a:xfrm>
            <a:off x="3877800" y="4203598"/>
            <a:ext cx="736600" cy="519113"/>
          </a:xfrm>
          <a:prstGeom prst="rect">
            <a:avLst/>
          </a:prstGeom>
          <a:noFill/>
          <a:ln w="9525">
            <a:noFill/>
            <a:miter lim="800000"/>
            <a:headEnd/>
            <a:tailEnd/>
          </a:ln>
          <a:effectLst/>
        </p:spPr>
        <p:txBody>
          <a:bodyPr wrap="none">
            <a:prstTxWarp prst="textNoShape">
              <a:avLst/>
            </a:prstTxWarp>
            <a:spAutoFit/>
          </a:bodyPr>
          <a:lstStyle/>
          <a:p>
            <a:r>
              <a:rPr lang="en-US" sz="2800">
                <a:latin typeface="Arial Black" charset="0"/>
              </a:rPr>
              <a:t>RR</a:t>
            </a:r>
          </a:p>
        </p:txBody>
      </p:sp>
      <p:sp>
        <p:nvSpPr>
          <p:cNvPr id="71734" name="Text Box 54"/>
          <p:cNvSpPr txBox="1">
            <a:spLocks noChangeArrowheads="1"/>
          </p:cNvSpPr>
          <p:nvPr/>
        </p:nvSpPr>
        <p:spPr bwMode="auto">
          <a:xfrm>
            <a:off x="3115800" y="3365398"/>
            <a:ext cx="736600" cy="519113"/>
          </a:xfrm>
          <a:prstGeom prst="rect">
            <a:avLst/>
          </a:prstGeom>
          <a:noFill/>
          <a:ln w="9525">
            <a:noFill/>
            <a:miter lim="800000"/>
            <a:headEnd/>
            <a:tailEnd/>
          </a:ln>
          <a:effectLst/>
        </p:spPr>
        <p:txBody>
          <a:bodyPr wrap="none">
            <a:prstTxWarp prst="textNoShape">
              <a:avLst/>
            </a:prstTxWarp>
            <a:spAutoFit/>
          </a:bodyPr>
          <a:lstStyle/>
          <a:p>
            <a:r>
              <a:rPr lang="en-US" sz="2800">
                <a:latin typeface="Arial Black" charset="0"/>
              </a:rPr>
              <a:t>RR</a:t>
            </a:r>
          </a:p>
        </p:txBody>
      </p:sp>
      <p:sp>
        <p:nvSpPr>
          <p:cNvPr id="71735" name="AutoShape 55"/>
          <p:cNvSpPr>
            <a:spLocks noChangeArrowheads="1"/>
          </p:cNvSpPr>
          <p:nvPr/>
        </p:nvSpPr>
        <p:spPr bwMode="auto">
          <a:xfrm rot="5400000" flipV="1">
            <a:off x="3325350" y="1708048"/>
            <a:ext cx="647700" cy="457200"/>
          </a:xfrm>
          <a:prstGeom prst="rightArrow">
            <a:avLst>
              <a:gd name="adj1" fmla="val 50000"/>
              <a:gd name="adj2" fmla="val 35417"/>
            </a:avLst>
          </a:prstGeom>
          <a:solidFill>
            <a:schemeClr val="bg1"/>
          </a:solidFill>
          <a:ln w="76200">
            <a:solidFill>
              <a:schemeClr val="accent6">
                <a:lumMod val="60000"/>
                <a:lumOff val="40000"/>
              </a:schemeClr>
            </a:solidFill>
            <a:miter lim="800000"/>
            <a:headEnd/>
            <a:tailEnd/>
          </a:ln>
          <a:effectLst/>
        </p:spPr>
        <p:txBody>
          <a:bodyPr wrap="none" anchor="ctr">
            <a:prstTxWarp prst="textNoShape">
              <a:avLst/>
            </a:prstTxWarp>
          </a:bodyPr>
          <a:lstStyle/>
          <a:p>
            <a:endParaRPr lang="en-GB"/>
          </a:p>
        </p:txBody>
      </p:sp>
      <p:sp>
        <p:nvSpPr>
          <p:cNvPr id="71737" name="Line 57"/>
          <p:cNvSpPr>
            <a:spLocks noChangeShapeType="1"/>
          </p:cNvSpPr>
          <p:nvPr/>
        </p:nvSpPr>
        <p:spPr bwMode="auto">
          <a:xfrm flipV="1">
            <a:off x="2658600" y="3822598"/>
            <a:ext cx="381000" cy="3048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
        <p:nvSpPr>
          <p:cNvPr id="71738" name="Line 58"/>
          <p:cNvSpPr>
            <a:spLocks noChangeShapeType="1"/>
          </p:cNvSpPr>
          <p:nvPr/>
        </p:nvSpPr>
        <p:spPr bwMode="auto">
          <a:xfrm>
            <a:off x="1896600" y="3746398"/>
            <a:ext cx="533400" cy="533400"/>
          </a:xfrm>
          <a:prstGeom prst="line">
            <a:avLst/>
          </a:prstGeom>
          <a:noFill/>
          <a:ln w="76200">
            <a:solidFill>
              <a:schemeClr val="tx1"/>
            </a:solidFill>
            <a:round/>
            <a:headEnd type="triangle" w="med" len="med"/>
            <a:tailEnd type="none" w="med" len="lg"/>
          </a:ln>
          <a:effectLst/>
        </p:spPr>
        <p:txBody>
          <a:bodyPr wrap="none" anchor="ctr">
            <a:prstTxWarp prst="textNoShape">
              <a:avLst/>
            </a:prstTxWarp>
          </a:bodyPr>
          <a:lstStyle/>
          <a:p>
            <a:endParaRPr lang="en-GB"/>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p:txBody>
          <a:bodyPr/>
          <a:lstStyle/>
          <a:p>
            <a:r>
              <a:rPr lang="en-US" dirty="0" smtClean="0"/>
              <a:t>BGP Part III</a:t>
            </a:r>
            <a:endParaRPr lang="en-US" dirty="0"/>
          </a:p>
        </p:txBody>
      </p:sp>
      <p:sp>
        <p:nvSpPr>
          <p:cNvPr id="248835" name="Rectangle 3"/>
          <p:cNvSpPr>
            <a:spLocks noGrp="1" noChangeArrowheads="1"/>
          </p:cNvSpPr>
          <p:nvPr>
            <p:ph type="subTitle" idx="1"/>
          </p:nvPr>
        </p:nvSpPr>
        <p:spPr/>
        <p:txBody>
          <a:bodyPr/>
          <a:lstStyle/>
          <a:p>
            <a:r>
              <a:rPr lang="en-US" smtClean="0"/>
              <a:t>BGP Protocol – A little more detail</a:t>
            </a:r>
            <a:endParaRPr lang="en-US"/>
          </a:p>
        </p:txBody>
      </p:sp>
    </p:spTree>
  </p:cSld>
  <p:clrMapOvr>
    <a:masterClrMapping/>
  </p:clrMapOvr>
  <p:transition spd="slow"/>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r>
              <a:rPr lang="en-US"/>
              <a:t>BGP Updates — NLRI</a:t>
            </a:r>
          </a:p>
        </p:txBody>
      </p:sp>
      <p:sp>
        <p:nvSpPr>
          <p:cNvPr id="217091" name="Rectangle 3"/>
          <p:cNvSpPr>
            <a:spLocks noGrp="1" noChangeArrowheads="1"/>
          </p:cNvSpPr>
          <p:nvPr>
            <p:ph type="body" idx="1"/>
          </p:nvPr>
        </p:nvSpPr>
        <p:spPr/>
        <p:txBody>
          <a:bodyPr/>
          <a:lstStyle/>
          <a:p>
            <a:r>
              <a:rPr lang="en-US"/>
              <a:t>Network Layer Reachability Information</a:t>
            </a:r>
          </a:p>
          <a:p>
            <a:r>
              <a:rPr lang="en-US"/>
              <a:t>Used to advertise feasible routes</a:t>
            </a:r>
          </a:p>
          <a:p>
            <a:r>
              <a:rPr lang="en-US"/>
              <a:t>Composed of:</a:t>
            </a:r>
          </a:p>
          <a:p>
            <a:pPr lvl="1"/>
            <a:r>
              <a:rPr lang="en-US"/>
              <a:t>Network Prefix</a:t>
            </a:r>
          </a:p>
          <a:p>
            <a:pPr lvl="1"/>
            <a:r>
              <a:rPr lang="en-US"/>
              <a:t>Mask Length</a:t>
            </a:r>
          </a:p>
        </p:txBody>
      </p:sp>
    </p:spTree>
  </p:cSld>
  <p:clrMapOvr>
    <a:masterClrMapping/>
  </p:clrMapOvr>
  <p:transition spd="slow"/>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GB"/>
              <a:t>BGP </a:t>
            </a:r>
            <a:r>
              <a:rPr lang="en-US"/>
              <a:t>Updates — </a:t>
            </a:r>
            <a:r>
              <a:rPr lang="en-GB"/>
              <a:t>Attributes</a:t>
            </a:r>
          </a:p>
        </p:txBody>
      </p:sp>
      <p:sp>
        <p:nvSpPr>
          <p:cNvPr id="219139" name="Rectangle 3"/>
          <p:cNvSpPr>
            <a:spLocks noGrp="1" noChangeArrowheads="1"/>
          </p:cNvSpPr>
          <p:nvPr>
            <p:ph type="body" idx="1"/>
          </p:nvPr>
        </p:nvSpPr>
        <p:spPr/>
        <p:txBody>
          <a:bodyPr/>
          <a:lstStyle/>
          <a:p>
            <a:r>
              <a:rPr lang="en-GB"/>
              <a:t>Used to convey information associated with NLRI</a:t>
            </a:r>
          </a:p>
          <a:p>
            <a:pPr lvl="1"/>
            <a:r>
              <a:rPr lang="en-GB"/>
              <a:t>AS path</a:t>
            </a:r>
          </a:p>
          <a:p>
            <a:pPr lvl="1"/>
            <a:r>
              <a:rPr lang="en-GB"/>
              <a:t>Next hop</a:t>
            </a:r>
          </a:p>
          <a:p>
            <a:pPr lvl="1"/>
            <a:r>
              <a:rPr lang="en-GB">
                <a:solidFill>
                  <a:srgbClr val="969696"/>
                </a:solidFill>
              </a:rPr>
              <a:t>Local preference</a:t>
            </a:r>
          </a:p>
          <a:p>
            <a:pPr lvl="1"/>
            <a:r>
              <a:rPr lang="en-GB">
                <a:solidFill>
                  <a:srgbClr val="969696"/>
                </a:solidFill>
              </a:rPr>
              <a:t>Multi-Exit Discriminator (MED)</a:t>
            </a:r>
          </a:p>
          <a:p>
            <a:pPr lvl="1"/>
            <a:r>
              <a:rPr lang="en-GB">
                <a:solidFill>
                  <a:srgbClr val="969696"/>
                </a:solidFill>
              </a:rPr>
              <a:t>Community</a:t>
            </a:r>
          </a:p>
          <a:p>
            <a:pPr lvl="1"/>
            <a:r>
              <a:rPr lang="en-US">
                <a:solidFill>
                  <a:srgbClr val="969696"/>
                </a:solidFill>
              </a:rPr>
              <a:t>Origin </a:t>
            </a:r>
          </a:p>
          <a:p>
            <a:pPr lvl="1"/>
            <a:r>
              <a:rPr lang="en-US">
                <a:solidFill>
                  <a:srgbClr val="969696"/>
                </a:solidFill>
              </a:rPr>
              <a:t>Aggregator</a:t>
            </a:r>
          </a:p>
        </p:txBody>
      </p:sp>
    </p:spTree>
  </p:cSld>
  <p:clrMapOvr>
    <a:masterClrMapping/>
  </p:clrMapOvr>
  <p:transition spd="slow"/>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6137275" y="3371850"/>
            <a:ext cx="2830513" cy="762000"/>
          </a:xfrm>
          <a:prstGeom prst="rect">
            <a:avLst/>
          </a:prstGeom>
          <a:solidFill>
            <a:schemeClr val="accent6">
              <a:lumMod val="60000"/>
              <a:lumOff val="40000"/>
            </a:schemeClr>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221188" name="Line 4"/>
          <p:cNvSpPr>
            <a:spLocks noChangeShapeType="1"/>
          </p:cNvSpPr>
          <p:nvPr/>
        </p:nvSpPr>
        <p:spPr bwMode="auto">
          <a:xfrm flipV="1">
            <a:off x="3381375" y="4610100"/>
            <a:ext cx="830263" cy="936625"/>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21189" name="Line 5"/>
          <p:cNvSpPr>
            <a:spLocks noChangeShapeType="1"/>
          </p:cNvSpPr>
          <p:nvPr/>
        </p:nvSpPr>
        <p:spPr bwMode="auto">
          <a:xfrm flipH="1" flipV="1">
            <a:off x="4913313" y="4322763"/>
            <a:ext cx="1149350" cy="64770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21190" name="Line 6"/>
          <p:cNvSpPr>
            <a:spLocks noChangeShapeType="1"/>
          </p:cNvSpPr>
          <p:nvPr/>
        </p:nvSpPr>
        <p:spPr bwMode="auto">
          <a:xfrm>
            <a:off x="6638925" y="2779713"/>
            <a:ext cx="1211263"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21191" name="Line 7"/>
          <p:cNvSpPr>
            <a:spLocks noChangeShapeType="1"/>
          </p:cNvSpPr>
          <p:nvPr/>
        </p:nvSpPr>
        <p:spPr bwMode="auto">
          <a:xfrm flipV="1">
            <a:off x="4851400" y="2882900"/>
            <a:ext cx="830263" cy="935038"/>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221192" name="Picture 8"/>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428875" y="5343525"/>
            <a:ext cx="1825625" cy="1104900"/>
          </a:xfrm>
          <a:prstGeom prst="rect">
            <a:avLst/>
          </a:prstGeom>
          <a:noFill/>
          <a:ln w="9525">
            <a:noFill/>
            <a:miter lim="800000"/>
            <a:headEnd/>
            <a:tailEnd/>
          </a:ln>
          <a:effectLst/>
        </p:spPr>
      </p:pic>
      <p:pic>
        <p:nvPicPr>
          <p:cNvPr id="221193" name="Picture 9"/>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448050" y="3668713"/>
            <a:ext cx="1827213" cy="1104900"/>
          </a:xfrm>
          <a:prstGeom prst="rect">
            <a:avLst/>
          </a:prstGeom>
          <a:noFill/>
          <a:ln w="9525">
            <a:noFill/>
            <a:miter lim="800000"/>
            <a:headEnd/>
            <a:tailEnd/>
          </a:ln>
          <a:effectLst/>
        </p:spPr>
      </p:pic>
      <p:pic>
        <p:nvPicPr>
          <p:cNvPr id="221194" name="Picture 10"/>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235575" y="2206625"/>
            <a:ext cx="1825625" cy="1104900"/>
          </a:xfrm>
          <a:prstGeom prst="rect">
            <a:avLst/>
          </a:prstGeom>
          <a:noFill/>
          <a:ln w="9525">
            <a:noFill/>
            <a:miter lim="800000"/>
            <a:headEnd/>
            <a:tailEnd/>
          </a:ln>
          <a:effectLst/>
        </p:spPr>
      </p:pic>
      <p:pic>
        <p:nvPicPr>
          <p:cNvPr id="221195" name="Picture 11"/>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194550" y="2182813"/>
            <a:ext cx="1827213" cy="1103312"/>
          </a:xfrm>
          <a:prstGeom prst="rect">
            <a:avLst/>
          </a:prstGeom>
          <a:noFill/>
          <a:ln w="9525">
            <a:noFill/>
            <a:miter lim="800000"/>
            <a:headEnd/>
            <a:tailEnd/>
          </a:ln>
          <a:effectLst/>
        </p:spPr>
      </p:pic>
      <p:pic>
        <p:nvPicPr>
          <p:cNvPr id="221196" name="Picture 1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622925" y="4251325"/>
            <a:ext cx="1825625" cy="1104900"/>
          </a:xfrm>
          <a:prstGeom prst="rect">
            <a:avLst/>
          </a:prstGeom>
          <a:noFill/>
          <a:ln w="9525">
            <a:noFill/>
            <a:miter lim="800000"/>
            <a:headEnd/>
            <a:tailEnd/>
          </a:ln>
          <a:effectLst/>
        </p:spPr>
      </p:pic>
      <p:sp>
        <p:nvSpPr>
          <p:cNvPr id="221197" name="Line 13"/>
          <p:cNvSpPr>
            <a:spLocks noChangeShapeType="1"/>
          </p:cNvSpPr>
          <p:nvPr/>
        </p:nvSpPr>
        <p:spPr bwMode="auto">
          <a:xfrm flipH="1">
            <a:off x="3975100" y="5976938"/>
            <a:ext cx="1131888" cy="0"/>
          </a:xfrm>
          <a:prstGeom prst="line">
            <a:avLst/>
          </a:prstGeom>
          <a:noFill/>
          <a:ln w="25399">
            <a:solidFill>
              <a:schemeClr val="tx1"/>
            </a:solidFill>
            <a:round/>
            <a:headEnd type="none" w="sm" len="sm"/>
            <a:tailEnd type="stealth" w="med" len="lg"/>
          </a:ln>
          <a:effectLst/>
        </p:spPr>
        <p:txBody>
          <a:bodyPr wrap="none" anchor="ctr">
            <a:prstTxWarp prst="textNoShape">
              <a:avLst/>
            </a:prstTxWarp>
          </a:bodyPr>
          <a:lstStyle/>
          <a:p>
            <a:endParaRPr lang="en-GB"/>
          </a:p>
        </p:txBody>
      </p:sp>
      <p:sp>
        <p:nvSpPr>
          <p:cNvPr id="221198" name="Rectangle 14"/>
          <p:cNvSpPr>
            <a:spLocks noChangeArrowheads="1"/>
          </p:cNvSpPr>
          <p:nvPr/>
        </p:nvSpPr>
        <p:spPr bwMode="auto">
          <a:xfrm>
            <a:off x="4729163" y="5394325"/>
            <a:ext cx="3003550" cy="1033833"/>
          </a:xfrm>
          <a:prstGeom prst="rect">
            <a:avLst/>
          </a:prstGeom>
          <a:solidFill>
            <a:schemeClr val="accent6">
              <a:lumMod val="60000"/>
              <a:lumOff val="40000"/>
            </a:schemeClr>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221199" name="Rectangle 15"/>
          <p:cNvSpPr>
            <a:spLocks noChangeArrowheads="1"/>
          </p:cNvSpPr>
          <p:nvPr/>
        </p:nvSpPr>
        <p:spPr bwMode="auto">
          <a:xfrm>
            <a:off x="7510463" y="2443163"/>
            <a:ext cx="1273175" cy="304800"/>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2000"/>
              <a:t>AS 100</a:t>
            </a:r>
          </a:p>
        </p:txBody>
      </p:sp>
      <p:sp>
        <p:nvSpPr>
          <p:cNvPr id="221200" name="Rectangle 16"/>
          <p:cNvSpPr>
            <a:spLocks noChangeArrowheads="1"/>
          </p:cNvSpPr>
          <p:nvPr/>
        </p:nvSpPr>
        <p:spPr bwMode="auto">
          <a:xfrm>
            <a:off x="3851275" y="4098925"/>
            <a:ext cx="1112838" cy="304800"/>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2000"/>
              <a:t>AS 300</a:t>
            </a:r>
          </a:p>
        </p:txBody>
      </p:sp>
      <p:sp>
        <p:nvSpPr>
          <p:cNvPr id="221201" name="Rectangle 17"/>
          <p:cNvSpPr>
            <a:spLocks noChangeArrowheads="1"/>
          </p:cNvSpPr>
          <p:nvPr/>
        </p:nvSpPr>
        <p:spPr bwMode="auto">
          <a:xfrm>
            <a:off x="5487988" y="2443163"/>
            <a:ext cx="1406525" cy="304800"/>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2000"/>
              <a:t>AS 200</a:t>
            </a:r>
          </a:p>
        </p:txBody>
      </p:sp>
      <p:sp>
        <p:nvSpPr>
          <p:cNvPr id="221202" name="Rectangle 18"/>
          <p:cNvSpPr>
            <a:spLocks noChangeArrowheads="1"/>
          </p:cNvSpPr>
          <p:nvPr/>
        </p:nvSpPr>
        <p:spPr bwMode="auto">
          <a:xfrm>
            <a:off x="2749550" y="5745163"/>
            <a:ext cx="1147763" cy="304800"/>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2000"/>
              <a:t>AS 500</a:t>
            </a:r>
          </a:p>
        </p:txBody>
      </p:sp>
      <p:sp>
        <p:nvSpPr>
          <p:cNvPr id="221203" name="Rectangle 19"/>
          <p:cNvSpPr>
            <a:spLocks noChangeArrowheads="1"/>
          </p:cNvSpPr>
          <p:nvPr/>
        </p:nvSpPr>
        <p:spPr bwMode="auto">
          <a:xfrm>
            <a:off x="5918200" y="4560888"/>
            <a:ext cx="1292225" cy="304800"/>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2000"/>
              <a:t>AS 400</a:t>
            </a:r>
          </a:p>
        </p:txBody>
      </p:sp>
      <p:sp>
        <p:nvSpPr>
          <p:cNvPr id="221204" name="Rectangle 20"/>
          <p:cNvSpPr>
            <a:spLocks noChangeArrowheads="1"/>
          </p:cNvSpPr>
          <p:nvPr/>
        </p:nvSpPr>
        <p:spPr bwMode="auto">
          <a:xfrm>
            <a:off x="5465763" y="2762250"/>
            <a:ext cx="1452562" cy="2444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1600"/>
              <a:t>170.10.0.0/16</a:t>
            </a:r>
          </a:p>
        </p:txBody>
      </p:sp>
      <p:sp>
        <p:nvSpPr>
          <p:cNvPr id="221205" name="Rectangle 21"/>
          <p:cNvSpPr>
            <a:spLocks noChangeArrowheads="1"/>
          </p:cNvSpPr>
          <p:nvPr/>
        </p:nvSpPr>
        <p:spPr bwMode="auto">
          <a:xfrm>
            <a:off x="7419975" y="2762250"/>
            <a:ext cx="1452563" cy="2444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1600"/>
              <a:t>180.10.0.0/16</a:t>
            </a:r>
          </a:p>
        </p:txBody>
      </p:sp>
      <p:sp>
        <p:nvSpPr>
          <p:cNvPr id="221206" name="Rectangle 22"/>
          <p:cNvSpPr>
            <a:spLocks noChangeArrowheads="1"/>
          </p:cNvSpPr>
          <p:nvPr/>
        </p:nvSpPr>
        <p:spPr bwMode="auto">
          <a:xfrm>
            <a:off x="5838825" y="4879975"/>
            <a:ext cx="1452563" cy="2444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584200">
              <a:spcBef>
                <a:spcPct val="50000"/>
              </a:spcBef>
            </a:pPr>
            <a:r>
              <a:rPr lang="en-GB" sz="1600"/>
              <a:t>150.10.0.0/16</a:t>
            </a:r>
          </a:p>
        </p:txBody>
      </p:sp>
      <p:sp>
        <p:nvSpPr>
          <p:cNvPr id="221207" name="Rectangle 23"/>
          <p:cNvSpPr>
            <a:spLocks noChangeArrowheads="1"/>
          </p:cNvSpPr>
          <p:nvPr/>
        </p:nvSpPr>
        <p:spPr bwMode="auto">
          <a:xfrm>
            <a:off x="4824413" y="5454650"/>
            <a:ext cx="2597366" cy="834074"/>
          </a:xfrm>
          <a:prstGeom prst="rect">
            <a:avLst/>
          </a:prstGeom>
          <a:noFill/>
          <a:ln w="9525">
            <a:noFill/>
            <a:miter lim="800000"/>
            <a:headEnd/>
            <a:tailEnd/>
          </a:ln>
          <a:effectLst/>
        </p:spPr>
        <p:txBody>
          <a:bodyPr wrap="none" lIns="0" tIns="0" rIns="0" bIns="0">
            <a:prstTxWarp prst="textNoShape">
              <a:avLst/>
            </a:prstTxWarp>
            <a:spAutoFit/>
          </a:bodyPr>
          <a:lstStyle/>
          <a:p>
            <a:pPr algn="l" defTabSz="584200">
              <a:lnSpc>
                <a:spcPct val="90000"/>
              </a:lnSpc>
              <a:spcBef>
                <a:spcPct val="30000"/>
              </a:spcBef>
              <a:tabLst>
                <a:tab pos="1054100" algn="l"/>
                <a:tab pos="1474788" algn="l"/>
                <a:tab pos="1927225" algn="l"/>
              </a:tabLst>
            </a:pPr>
            <a:r>
              <a:rPr lang="en-GB" sz="1200" dirty="0">
                <a:solidFill>
                  <a:schemeClr val="bg1"/>
                </a:solidFill>
                <a:latin typeface="Courier"/>
                <a:cs typeface="Courier"/>
              </a:rPr>
              <a:t>Network        </a:t>
            </a:r>
            <a:r>
              <a:rPr lang="en-GB" sz="1200" dirty="0" smtClean="0">
                <a:solidFill>
                  <a:schemeClr val="bg1"/>
                </a:solidFill>
                <a:latin typeface="Courier"/>
                <a:cs typeface="Courier"/>
              </a:rPr>
              <a:t>  Path</a:t>
            </a:r>
            <a:endParaRPr lang="en-GB" sz="1200" dirty="0">
              <a:solidFill>
                <a:schemeClr val="bg1"/>
              </a:solidFill>
              <a:latin typeface="Courier"/>
              <a:cs typeface="Courier"/>
            </a:endParaRPr>
          </a:p>
          <a:p>
            <a:pPr algn="l" defTabSz="584200">
              <a:lnSpc>
                <a:spcPct val="90000"/>
              </a:lnSpc>
              <a:spcBef>
                <a:spcPct val="30000"/>
              </a:spcBef>
              <a:tabLst>
                <a:tab pos="1054100" algn="l"/>
                <a:tab pos="1474788" algn="l"/>
                <a:tab pos="1927225" algn="l"/>
              </a:tabLst>
            </a:pPr>
            <a:r>
              <a:rPr lang="en-GB" sz="1200" dirty="0">
                <a:solidFill>
                  <a:schemeClr val="bg1"/>
                </a:solidFill>
                <a:latin typeface="Courier"/>
                <a:cs typeface="Courier"/>
              </a:rPr>
              <a:t>180.10.0.0/16	300  200 100</a:t>
            </a:r>
          </a:p>
          <a:p>
            <a:pPr algn="l" defTabSz="584200">
              <a:lnSpc>
                <a:spcPct val="90000"/>
              </a:lnSpc>
              <a:spcBef>
                <a:spcPct val="30000"/>
              </a:spcBef>
              <a:tabLst>
                <a:tab pos="1054100" algn="l"/>
                <a:tab pos="1474788" algn="l"/>
                <a:tab pos="1927225" algn="l"/>
              </a:tabLst>
            </a:pPr>
            <a:r>
              <a:rPr lang="en-GB" sz="1200" dirty="0">
                <a:solidFill>
                  <a:schemeClr val="bg1"/>
                </a:solidFill>
                <a:latin typeface="Courier"/>
                <a:cs typeface="Courier"/>
              </a:rPr>
              <a:t>170.10.0.0/16	300  200</a:t>
            </a:r>
          </a:p>
          <a:p>
            <a:pPr algn="l" defTabSz="584200">
              <a:lnSpc>
                <a:spcPct val="90000"/>
              </a:lnSpc>
              <a:spcBef>
                <a:spcPct val="30000"/>
              </a:spcBef>
              <a:tabLst>
                <a:tab pos="1054100" algn="l"/>
                <a:tab pos="1474788" algn="l"/>
                <a:tab pos="1927225" algn="l"/>
              </a:tabLst>
            </a:pPr>
            <a:r>
              <a:rPr lang="en-GB" sz="1200" dirty="0">
                <a:solidFill>
                  <a:schemeClr val="bg1"/>
                </a:solidFill>
                <a:latin typeface="Courier"/>
                <a:cs typeface="Courier"/>
              </a:rPr>
              <a:t>150.10.0.0/16	300  400</a:t>
            </a:r>
          </a:p>
        </p:txBody>
      </p:sp>
      <p:sp>
        <p:nvSpPr>
          <p:cNvPr id="221208" name="Rectangle 24"/>
          <p:cNvSpPr>
            <a:spLocks noChangeArrowheads="1"/>
          </p:cNvSpPr>
          <p:nvPr/>
        </p:nvSpPr>
        <p:spPr bwMode="auto">
          <a:xfrm>
            <a:off x="6137275" y="3371850"/>
            <a:ext cx="2884488" cy="629710"/>
          </a:xfrm>
          <a:prstGeom prst="rect">
            <a:avLst/>
          </a:prstGeom>
          <a:noFill/>
          <a:ln w="9525">
            <a:noFill/>
            <a:miter lim="800000"/>
            <a:headEnd/>
            <a:tailEnd/>
          </a:ln>
          <a:effectLst/>
        </p:spPr>
        <p:txBody>
          <a:bodyPr lIns="74977" tIns="37490" rIns="74977" bIns="37490">
            <a:prstTxWarp prst="textNoShape">
              <a:avLst/>
            </a:prstTxWarp>
            <a:spAutoFit/>
          </a:bodyPr>
          <a:lstStyle/>
          <a:p>
            <a:pPr algn="l" defTabSz="584200"/>
            <a:r>
              <a:rPr lang="en-GB" sz="1200" dirty="0">
                <a:solidFill>
                  <a:schemeClr val="bg1"/>
                </a:solidFill>
                <a:latin typeface="Courier"/>
                <a:cs typeface="Courier"/>
              </a:rPr>
              <a:t>Network        </a:t>
            </a:r>
            <a:r>
              <a:rPr lang="en-GB" sz="1200" dirty="0" smtClean="0">
                <a:solidFill>
                  <a:schemeClr val="bg1"/>
                </a:solidFill>
                <a:latin typeface="Courier"/>
                <a:cs typeface="Courier"/>
              </a:rPr>
              <a:t> Path</a:t>
            </a:r>
            <a:endParaRPr lang="en-GB" sz="1200" dirty="0">
              <a:solidFill>
                <a:schemeClr val="bg1"/>
              </a:solidFill>
              <a:latin typeface="Courier"/>
              <a:cs typeface="Courier"/>
            </a:endParaRPr>
          </a:p>
          <a:p>
            <a:pPr algn="l" defTabSz="584200"/>
            <a:r>
              <a:rPr lang="en-GB" sz="1200" dirty="0">
                <a:solidFill>
                  <a:schemeClr val="bg1"/>
                </a:solidFill>
                <a:latin typeface="Courier"/>
                <a:cs typeface="Courier"/>
              </a:rPr>
              <a:t>180.10.0.0/16   300  200  100</a:t>
            </a:r>
          </a:p>
          <a:p>
            <a:pPr algn="l" defTabSz="584200"/>
            <a:r>
              <a:rPr lang="en-GB" sz="1200" dirty="0">
                <a:solidFill>
                  <a:schemeClr val="bg1"/>
                </a:solidFill>
                <a:latin typeface="Courier"/>
                <a:cs typeface="Courier"/>
              </a:rPr>
              <a:t>170.10.0.0/16   300  200 </a:t>
            </a:r>
          </a:p>
        </p:txBody>
      </p:sp>
      <p:sp>
        <p:nvSpPr>
          <p:cNvPr id="221209" name="Arc 25"/>
          <p:cNvSpPr>
            <a:spLocks/>
          </p:cNvSpPr>
          <p:nvPr/>
        </p:nvSpPr>
        <p:spPr bwMode="auto">
          <a:xfrm>
            <a:off x="7256463" y="4179888"/>
            <a:ext cx="446087" cy="650875"/>
          </a:xfrm>
          <a:custGeom>
            <a:avLst/>
            <a:gdLst>
              <a:gd name="G0" fmla="+- 21600 0 0"/>
              <a:gd name="G1" fmla="+- 21600 0 0"/>
              <a:gd name="G2" fmla="+- 21600 0 0"/>
              <a:gd name="T0" fmla="*/ 0 w 21600"/>
              <a:gd name="T1" fmla="*/ 21540 h 21600"/>
              <a:gd name="T2" fmla="*/ 2151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40"/>
                </a:moveTo>
                <a:cubicBezTo>
                  <a:pt x="33" y="9667"/>
                  <a:pt x="9641" y="47"/>
                  <a:pt x="21514" y="0"/>
                </a:cubicBezTo>
              </a:path>
              <a:path w="21600" h="21600" stroke="0" extrusionOk="0">
                <a:moveTo>
                  <a:pt x="0" y="21540"/>
                </a:moveTo>
                <a:cubicBezTo>
                  <a:pt x="33" y="9667"/>
                  <a:pt x="9641" y="47"/>
                  <a:pt x="21514" y="0"/>
                </a:cubicBezTo>
                <a:lnTo>
                  <a:pt x="21600" y="21600"/>
                </a:lnTo>
                <a:close/>
              </a:path>
            </a:pathLst>
          </a:custGeom>
          <a:noFill/>
          <a:ln w="25399" cap="rnd">
            <a:solidFill>
              <a:schemeClr val="tx1"/>
            </a:solidFill>
            <a:round/>
            <a:headEnd type="stealth" w="med" len="lg"/>
            <a:tailEnd type="none" w="sm" len="sm"/>
          </a:ln>
          <a:effectLst/>
        </p:spPr>
        <p:txBody>
          <a:bodyPr wrap="none" anchor="ctr">
            <a:prstTxWarp prst="textNoShape">
              <a:avLst/>
            </a:prstTxWarp>
          </a:bodyPr>
          <a:lstStyle/>
          <a:p>
            <a:endParaRPr lang="en-GB"/>
          </a:p>
        </p:txBody>
      </p:sp>
      <p:sp>
        <p:nvSpPr>
          <p:cNvPr id="221211" name="Rectangle 27"/>
          <p:cNvSpPr>
            <a:spLocks noGrp="1" noChangeArrowheads="1"/>
          </p:cNvSpPr>
          <p:nvPr>
            <p:ph type="title"/>
          </p:nvPr>
        </p:nvSpPr>
        <p:spPr/>
        <p:txBody>
          <a:bodyPr/>
          <a:lstStyle/>
          <a:p>
            <a:r>
              <a:rPr lang="en-GB"/>
              <a:t>AS-Path Attribute</a:t>
            </a:r>
          </a:p>
        </p:txBody>
      </p:sp>
      <p:sp>
        <p:nvSpPr>
          <p:cNvPr id="221212" name="Rectangle 28"/>
          <p:cNvSpPr>
            <a:spLocks noGrp="1" noChangeArrowheads="1"/>
          </p:cNvSpPr>
          <p:nvPr>
            <p:ph type="body" idx="1"/>
          </p:nvPr>
        </p:nvSpPr>
        <p:spPr>
          <a:xfrm>
            <a:off x="457200" y="1600200"/>
            <a:ext cx="4818063" cy="4530725"/>
          </a:xfrm>
        </p:spPr>
        <p:txBody>
          <a:bodyPr/>
          <a:lstStyle/>
          <a:p>
            <a:r>
              <a:rPr lang="en-GB"/>
              <a:t>Sequence of ASes a route has traversed</a:t>
            </a:r>
          </a:p>
          <a:p>
            <a:r>
              <a:rPr lang="en-GB"/>
              <a:t>Loop detection</a:t>
            </a:r>
          </a:p>
          <a:p>
            <a:r>
              <a:rPr lang="en-GB"/>
              <a:t>Apply policy</a:t>
            </a:r>
          </a:p>
        </p:txBody>
      </p:sp>
    </p:spTree>
  </p:cSld>
  <p:clrMapOvr>
    <a:masterClrMapping/>
  </p:clrMapOvr>
  <p:transition spd="slow"/>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6386" name="Rectangle 2"/>
          <p:cNvSpPr>
            <a:spLocks noGrp="1" noChangeArrowheads="1"/>
          </p:cNvSpPr>
          <p:nvPr>
            <p:ph type="title"/>
          </p:nvPr>
        </p:nvSpPr>
        <p:spPr/>
        <p:txBody>
          <a:bodyPr/>
          <a:lstStyle/>
          <a:p>
            <a:r>
              <a:rPr lang="en-GB"/>
              <a:t>AS-Path (with 16 and 32-bit ASNs)</a:t>
            </a:r>
          </a:p>
        </p:txBody>
      </p:sp>
      <p:sp>
        <p:nvSpPr>
          <p:cNvPr id="656387" name="Rectangle 3"/>
          <p:cNvSpPr>
            <a:spLocks noGrp="1" noChangeArrowheads="1"/>
          </p:cNvSpPr>
          <p:nvPr>
            <p:ph type="body" idx="1"/>
          </p:nvPr>
        </p:nvSpPr>
        <p:spPr>
          <a:xfrm>
            <a:off x="457200" y="1600200"/>
            <a:ext cx="4059238" cy="3143250"/>
          </a:xfrm>
        </p:spPr>
        <p:txBody>
          <a:bodyPr/>
          <a:lstStyle/>
          <a:p>
            <a:r>
              <a:rPr lang="en-GB"/>
              <a:t>Internet with 16-bit and 32-bit ASNs</a:t>
            </a:r>
          </a:p>
          <a:p>
            <a:r>
              <a:rPr lang="en-GB"/>
              <a:t>AS-PATH length maintained</a:t>
            </a:r>
          </a:p>
        </p:txBody>
      </p:sp>
      <p:sp>
        <p:nvSpPr>
          <p:cNvPr id="656389" name="Rectangle 5"/>
          <p:cNvSpPr>
            <a:spLocks noChangeArrowheads="1"/>
          </p:cNvSpPr>
          <p:nvPr/>
        </p:nvSpPr>
        <p:spPr bwMode="auto">
          <a:xfrm>
            <a:off x="5819775" y="3246438"/>
            <a:ext cx="3021426" cy="448653"/>
          </a:xfrm>
          <a:prstGeom prst="rect">
            <a:avLst/>
          </a:prstGeom>
          <a:solidFill>
            <a:schemeClr val="accent6">
              <a:lumMod val="40000"/>
              <a:lumOff val="60000"/>
            </a:schemeClr>
          </a:solidFill>
          <a:ln w="9525">
            <a:noFill/>
            <a:miter lim="800000"/>
            <a:headEnd/>
            <a:tailEnd/>
          </a:ln>
          <a:effectLst/>
        </p:spPr>
        <p:txBody>
          <a:bodyPr wrap="none" lIns="78552" tIns="39277" rIns="78552" bIns="39277">
            <a:prstTxWarp prst="textNoShape">
              <a:avLst/>
            </a:prstTxWarp>
            <a:spAutoFit/>
          </a:bodyPr>
          <a:lstStyle/>
          <a:p>
            <a:pPr algn="l" defTabSz="611188"/>
            <a:r>
              <a:rPr lang="en-GB" sz="1200">
                <a:solidFill>
                  <a:schemeClr val="bg1"/>
                </a:solidFill>
                <a:latin typeface="Courier"/>
                <a:cs typeface="Courier"/>
              </a:rPr>
              <a:t>180.10.0.0/16   300 23456 23456</a:t>
            </a:r>
          </a:p>
          <a:p>
            <a:pPr algn="l" defTabSz="611188"/>
            <a:r>
              <a:rPr lang="en-GB" sz="1200">
                <a:solidFill>
                  <a:schemeClr val="bg1"/>
                </a:solidFill>
                <a:latin typeface="Courier"/>
                <a:cs typeface="Courier"/>
              </a:rPr>
              <a:t>170.10.0.0/16   300 23456 </a:t>
            </a:r>
          </a:p>
        </p:txBody>
      </p:sp>
      <p:sp>
        <p:nvSpPr>
          <p:cNvPr id="656390" name="Line 6"/>
          <p:cNvSpPr>
            <a:spLocks noChangeShapeType="1"/>
          </p:cNvSpPr>
          <p:nvPr/>
        </p:nvSpPr>
        <p:spPr bwMode="auto">
          <a:xfrm flipV="1">
            <a:off x="3328988" y="4244975"/>
            <a:ext cx="831850" cy="936625"/>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656391" name="Line 7"/>
          <p:cNvSpPr>
            <a:spLocks noChangeShapeType="1"/>
          </p:cNvSpPr>
          <p:nvPr/>
        </p:nvSpPr>
        <p:spPr bwMode="auto">
          <a:xfrm flipH="1" flipV="1">
            <a:off x="4860925" y="3957638"/>
            <a:ext cx="1149350" cy="64770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656392" name="Line 8"/>
          <p:cNvSpPr>
            <a:spLocks noChangeShapeType="1"/>
          </p:cNvSpPr>
          <p:nvPr/>
        </p:nvSpPr>
        <p:spPr bwMode="auto">
          <a:xfrm>
            <a:off x="6584950" y="2589213"/>
            <a:ext cx="1212850"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656393" name="Line 9"/>
          <p:cNvSpPr>
            <a:spLocks noChangeShapeType="1"/>
          </p:cNvSpPr>
          <p:nvPr/>
        </p:nvSpPr>
        <p:spPr bwMode="auto">
          <a:xfrm flipV="1">
            <a:off x="4799013" y="2517775"/>
            <a:ext cx="830262" cy="935038"/>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656394" name="Picture 10"/>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376488" y="4978400"/>
            <a:ext cx="1825625" cy="1104900"/>
          </a:xfrm>
          <a:prstGeom prst="rect">
            <a:avLst/>
          </a:prstGeom>
          <a:noFill/>
          <a:ln w="9525">
            <a:noFill/>
            <a:miter lim="800000"/>
            <a:headEnd/>
            <a:tailEnd/>
          </a:ln>
          <a:effectLst/>
        </p:spPr>
      </p:pic>
      <p:pic>
        <p:nvPicPr>
          <p:cNvPr id="656395" name="Picture 11"/>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395663" y="3303588"/>
            <a:ext cx="1828800" cy="1104900"/>
          </a:xfrm>
          <a:prstGeom prst="rect">
            <a:avLst/>
          </a:prstGeom>
          <a:noFill/>
          <a:ln w="9525">
            <a:noFill/>
            <a:miter lim="800000"/>
            <a:headEnd/>
            <a:tailEnd/>
          </a:ln>
          <a:effectLst/>
        </p:spPr>
      </p:pic>
      <p:pic>
        <p:nvPicPr>
          <p:cNvPr id="656396" name="Picture 1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183188" y="2016125"/>
            <a:ext cx="1825625" cy="1104900"/>
          </a:xfrm>
          <a:prstGeom prst="rect">
            <a:avLst/>
          </a:prstGeom>
          <a:noFill/>
          <a:ln w="9525">
            <a:noFill/>
            <a:miter lim="800000"/>
            <a:headEnd/>
            <a:tailEnd/>
          </a:ln>
          <a:effectLst/>
        </p:spPr>
      </p:pic>
      <p:pic>
        <p:nvPicPr>
          <p:cNvPr id="656397" name="Picture 1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142163" y="1992313"/>
            <a:ext cx="1827212" cy="1103312"/>
          </a:xfrm>
          <a:prstGeom prst="rect">
            <a:avLst/>
          </a:prstGeom>
          <a:noFill/>
          <a:ln w="9525">
            <a:noFill/>
            <a:miter lim="800000"/>
            <a:headEnd/>
            <a:tailEnd/>
          </a:ln>
          <a:effectLst/>
        </p:spPr>
      </p:pic>
      <p:pic>
        <p:nvPicPr>
          <p:cNvPr id="656398" name="Picture 1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570538" y="3886200"/>
            <a:ext cx="1825625" cy="1104900"/>
          </a:xfrm>
          <a:prstGeom prst="rect">
            <a:avLst/>
          </a:prstGeom>
          <a:noFill/>
          <a:ln w="9525">
            <a:noFill/>
            <a:miter lim="800000"/>
            <a:headEnd/>
            <a:tailEnd/>
          </a:ln>
          <a:effectLst/>
        </p:spPr>
      </p:pic>
      <p:sp>
        <p:nvSpPr>
          <p:cNvPr id="656399" name="Line 15"/>
          <p:cNvSpPr>
            <a:spLocks noChangeShapeType="1"/>
          </p:cNvSpPr>
          <p:nvPr/>
        </p:nvSpPr>
        <p:spPr bwMode="auto">
          <a:xfrm flipH="1">
            <a:off x="4095750" y="5611813"/>
            <a:ext cx="958850" cy="0"/>
          </a:xfrm>
          <a:prstGeom prst="line">
            <a:avLst/>
          </a:prstGeom>
          <a:noFill/>
          <a:ln w="25399">
            <a:solidFill>
              <a:schemeClr val="tx1"/>
            </a:solidFill>
            <a:round/>
            <a:headEnd type="none" w="sm" len="sm"/>
            <a:tailEnd type="stealth" w="med" len="lg"/>
          </a:ln>
          <a:effectLst/>
        </p:spPr>
        <p:txBody>
          <a:bodyPr wrap="none" anchor="ctr">
            <a:prstTxWarp prst="textNoShape">
              <a:avLst/>
            </a:prstTxWarp>
          </a:bodyPr>
          <a:lstStyle/>
          <a:p>
            <a:endParaRPr lang="en-GB"/>
          </a:p>
        </p:txBody>
      </p:sp>
      <p:sp>
        <p:nvSpPr>
          <p:cNvPr id="656401" name="Rectangle 17"/>
          <p:cNvSpPr>
            <a:spLocks noChangeArrowheads="1"/>
          </p:cNvSpPr>
          <p:nvPr/>
        </p:nvSpPr>
        <p:spPr bwMode="auto">
          <a:xfrm>
            <a:off x="7458075" y="2244725"/>
            <a:ext cx="1274763"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2100"/>
              <a:t>AS 80000</a:t>
            </a:r>
          </a:p>
        </p:txBody>
      </p:sp>
      <p:sp>
        <p:nvSpPr>
          <p:cNvPr id="656402" name="Rectangle 18"/>
          <p:cNvSpPr>
            <a:spLocks noChangeArrowheads="1"/>
          </p:cNvSpPr>
          <p:nvPr/>
        </p:nvSpPr>
        <p:spPr bwMode="auto">
          <a:xfrm>
            <a:off x="3798888" y="3725863"/>
            <a:ext cx="1111250"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2100"/>
              <a:t>AS 300</a:t>
            </a:r>
          </a:p>
        </p:txBody>
      </p:sp>
      <p:sp>
        <p:nvSpPr>
          <p:cNvPr id="656403" name="Rectangle 19"/>
          <p:cNvSpPr>
            <a:spLocks noChangeArrowheads="1"/>
          </p:cNvSpPr>
          <p:nvPr/>
        </p:nvSpPr>
        <p:spPr bwMode="auto">
          <a:xfrm>
            <a:off x="5437188" y="2244725"/>
            <a:ext cx="1406525"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2100"/>
              <a:t>AS 70000</a:t>
            </a:r>
          </a:p>
        </p:txBody>
      </p:sp>
      <p:sp>
        <p:nvSpPr>
          <p:cNvPr id="656404" name="Rectangle 20"/>
          <p:cNvSpPr>
            <a:spLocks noChangeArrowheads="1"/>
          </p:cNvSpPr>
          <p:nvPr/>
        </p:nvSpPr>
        <p:spPr bwMode="auto">
          <a:xfrm>
            <a:off x="2697163" y="5373688"/>
            <a:ext cx="1398587"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2100"/>
              <a:t>AS 90000</a:t>
            </a:r>
          </a:p>
        </p:txBody>
      </p:sp>
      <p:sp>
        <p:nvSpPr>
          <p:cNvPr id="656405" name="Rectangle 21"/>
          <p:cNvSpPr>
            <a:spLocks noChangeArrowheads="1"/>
          </p:cNvSpPr>
          <p:nvPr/>
        </p:nvSpPr>
        <p:spPr bwMode="auto">
          <a:xfrm>
            <a:off x="5865813" y="4187825"/>
            <a:ext cx="1292225"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2100"/>
              <a:t>AS 400</a:t>
            </a:r>
          </a:p>
        </p:txBody>
      </p:sp>
      <p:sp>
        <p:nvSpPr>
          <p:cNvPr id="656406" name="Rectangle 22"/>
          <p:cNvSpPr>
            <a:spLocks noChangeArrowheads="1"/>
          </p:cNvSpPr>
          <p:nvPr/>
        </p:nvSpPr>
        <p:spPr bwMode="auto">
          <a:xfrm>
            <a:off x="5413375" y="2571750"/>
            <a:ext cx="1452563" cy="2444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1600"/>
              <a:t>170.10.0.0/16</a:t>
            </a:r>
          </a:p>
        </p:txBody>
      </p:sp>
      <p:sp>
        <p:nvSpPr>
          <p:cNvPr id="656407" name="Rectangle 23"/>
          <p:cNvSpPr>
            <a:spLocks noChangeArrowheads="1"/>
          </p:cNvSpPr>
          <p:nvPr/>
        </p:nvSpPr>
        <p:spPr bwMode="auto">
          <a:xfrm>
            <a:off x="7367588" y="2571750"/>
            <a:ext cx="1452562" cy="2444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1600"/>
              <a:t>180.10.0.0/16</a:t>
            </a:r>
          </a:p>
        </p:txBody>
      </p:sp>
      <p:sp>
        <p:nvSpPr>
          <p:cNvPr id="656408" name="Rectangle 24"/>
          <p:cNvSpPr>
            <a:spLocks noChangeArrowheads="1"/>
          </p:cNvSpPr>
          <p:nvPr/>
        </p:nvSpPr>
        <p:spPr bwMode="auto">
          <a:xfrm>
            <a:off x="5784850" y="4514850"/>
            <a:ext cx="1454150" cy="2444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611188">
              <a:spcBef>
                <a:spcPct val="50000"/>
              </a:spcBef>
            </a:pPr>
            <a:r>
              <a:rPr lang="en-GB" sz="1600"/>
              <a:t>150.10.0.0/16</a:t>
            </a:r>
          </a:p>
        </p:txBody>
      </p:sp>
      <p:sp>
        <p:nvSpPr>
          <p:cNvPr id="656409" name="Rectangle 25"/>
          <p:cNvSpPr>
            <a:spLocks noChangeArrowheads="1"/>
          </p:cNvSpPr>
          <p:nvPr/>
        </p:nvSpPr>
        <p:spPr bwMode="auto">
          <a:xfrm>
            <a:off x="4799013" y="5388919"/>
            <a:ext cx="3276600" cy="612475"/>
          </a:xfrm>
          <a:prstGeom prst="rect">
            <a:avLst/>
          </a:prstGeom>
          <a:solidFill>
            <a:schemeClr val="accent6">
              <a:lumMod val="40000"/>
              <a:lumOff val="60000"/>
            </a:schemeClr>
          </a:solidFill>
          <a:ln w="9525">
            <a:noFill/>
            <a:miter lim="800000"/>
            <a:headEnd/>
            <a:tailEnd/>
          </a:ln>
          <a:effectLst/>
        </p:spPr>
        <p:txBody>
          <a:bodyPr lIns="0" tIns="0" rIns="0" bIns="0" anchor="ctr" anchorCtr="1">
            <a:prstTxWarp prst="textNoShape">
              <a:avLst/>
            </a:prstTxWarp>
            <a:spAutoFit/>
          </a:bodyPr>
          <a:lstStyle/>
          <a:p>
            <a:pPr algn="l" defTabSz="611188">
              <a:lnSpc>
                <a:spcPct val="90000"/>
              </a:lnSpc>
              <a:spcBef>
                <a:spcPct val="30000"/>
              </a:spcBef>
              <a:tabLst>
                <a:tab pos="1104900" algn="l"/>
                <a:tab pos="1544638" algn="l"/>
                <a:tab pos="2019300" algn="l"/>
              </a:tabLst>
            </a:pPr>
            <a:r>
              <a:rPr lang="en-GB" sz="1200" dirty="0">
                <a:solidFill>
                  <a:schemeClr val="bg1"/>
                </a:solidFill>
                <a:latin typeface="Courier"/>
                <a:cs typeface="Courier"/>
              </a:rPr>
              <a:t>180.10.0.0/16	300 70000 80000</a:t>
            </a:r>
          </a:p>
          <a:p>
            <a:pPr algn="l" defTabSz="611188">
              <a:lnSpc>
                <a:spcPct val="90000"/>
              </a:lnSpc>
              <a:spcBef>
                <a:spcPct val="30000"/>
              </a:spcBef>
              <a:tabLst>
                <a:tab pos="1104900" algn="l"/>
                <a:tab pos="1544638" algn="l"/>
                <a:tab pos="2019300" algn="l"/>
              </a:tabLst>
            </a:pPr>
            <a:r>
              <a:rPr lang="en-GB" sz="1200" dirty="0">
                <a:solidFill>
                  <a:schemeClr val="bg1"/>
                </a:solidFill>
                <a:latin typeface="Courier"/>
                <a:cs typeface="Courier"/>
              </a:rPr>
              <a:t>170.10.0.0/16	300 70000</a:t>
            </a:r>
          </a:p>
          <a:p>
            <a:pPr algn="l" defTabSz="611188">
              <a:lnSpc>
                <a:spcPct val="90000"/>
              </a:lnSpc>
              <a:spcBef>
                <a:spcPct val="30000"/>
              </a:spcBef>
              <a:tabLst>
                <a:tab pos="1104900" algn="l"/>
                <a:tab pos="1544638" algn="l"/>
                <a:tab pos="2019300" algn="l"/>
              </a:tabLst>
            </a:pPr>
            <a:r>
              <a:rPr lang="en-GB" sz="1200" dirty="0">
                <a:solidFill>
                  <a:schemeClr val="bg1"/>
                </a:solidFill>
                <a:latin typeface="Courier"/>
                <a:cs typeface="Courier"/>
              </a:rPr>
              <a:t>150.10.0.0/16	300 400</a:t>
            </a:r>
          </a:p>
        </p:txBody>
      </p:sp>
      <p:sp>
        <p:nvSpPr>
          <p:cNvPr id="656410" name="Arc 26"/>
          <p:cNvSpPr>
            <a:spLocks/>
          </p:cNvSpPr>
          <p:nvPr/>
        </p:nvSpPr>
        <p:spPr bwMode="auto">
          <a:xfrm>
            <a:off x="7204075" y="3814763"/>
            <a:ext cx="444500" cy="650875"/>
          </a:xfrm>
          <a:custGeom>
            <a:avLst/>
            <a:gdLst>
              <a:gd name="G0" fmla="+- 21600 0 0"/>
              <a:gd name="G1" fmla="+- 21600 0 0"/>
              <a:gd name="G2" fmla="+- 21600 0 0"/>
              <a:gd name="T0" fmla="*/ 0 w 21600"/>
              <a:gd name="T1" fmla="*/ 21540 h 21600"/>
              <a:gd name="T2" fmla="*/ 21514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540"/>
                </a:moveTo>
                <a:cubicBezTo>
                  <a:pt x="33" y="9667"/>
                  <a:pt x="9641" y="47"/>
                  <a:pt x="21514" y="0"/>
                </a:cubicBezTo>
              </a:path>
              <a:path w="21600" h="21600" stroke="0" extrusionOk="0">
                <a:moveTo>
                  <a:pt x="0" y="21540"/>
                </a:moveTo>
                <a:cubicBezTo>
                  <a:pt x="33" y="9667"/>
                  <a:pt x="9641" y="47"/>
                  <a:pt x="21514" y="0"/>
                </a:cubicBezTo>
                <a:lnTo>
                  <a:pt x="21600" y="21600"/>
                </a:lnTo>
                <a:close/>
              </a:path>
            </a:pathLst>
          </a:custGeom>
          <a:noFill/>
          <a:ln w="25399" cap="rnd">
            <a:solidFill>
              <a:schemeClr val="tx1"/>
            </a:solidFill>
            <a:round/>
            <a:headEnd type="stealth" w="med" len="lg"/>
            <a:tailEnd type="none" w="sm" len="sm"/>
          </a:ln>
          <a:effectLst/>
        </p:spPr>
        <p:txBody>
          <a:bodyPr wrap="none" anchor="ctr">
            <a:prstTxWarp prst="textNoShape">
              <a:avLst/>
            </a:prstTxWarp>
          </a:bodyPr>
          <a:lstStyle/>
          <a:p>
            <a:endParaRPr lang="en-GB"/>
          </a:p>
        </p:txBody>
      </p:sp>
    </p:spTree>
  </p:cSld>
  <p:clrMapOvr>
    <a:masterClrMapping/>
  </p:clrMapOvr>
  <p:transition spd="med"/>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500" name="Rectangle 28"/>
          <p:cNvSpPr>
            <a:spLocks noGrp="1" noChangeArrowheads="1"/>
          </p:cNvSpPr>
          <p:nvPr>
            <p:ph type="title"/>
          </p:nvPr>
        </p:nvSpPr>
        <p:spPr/>
        <p:txBody>
          <a:bodyPr/>
          <a:lstStyle/>
          <a:p>
            <a:r>
              <a:rPr lang="en-US" smtClean="0"/>
              <a:t>Shorter Doesn’t Always Mean Shorter</a:t>
            </a:r>
            <a:endParaRPr lang="en-US"/>
          </a:p>
        </p:txBody>
      </p:sp>
      <p:grpSp>
        <p:nvGrpSpPr>
          <p:cNvPr id="2" name="Group 2"/>
          <p:cNvGrpSpPr>
            <a:grpSpLocks/>
          </p:cNvGrpSpPr>
          <p:nvPr/>
        </p:nvGrpSpPr>
        <p:grpSpPr bwMode="auto">
          <a:xfrm>
            <a:off x="1475984" y="5633673"/>
            <a:ext cx="2133600" cy="685800"/>
            <a:chOff x="676" y="1108"/>
            <a:chExt cx="2968" cy="1192"/>
          </a:xfrm>
        </p:grpSpPr>
        <p:grpSp>
          <p:nvGrpSpPr>
            <p:cNvPr id="3" name="Group 3"/>
            <p:cNvGrpSpPr>
              <a:grpSpLocks/>
            </p:cNvGrpSpPr>
            <p:nvPr/>
          </p:nvGrpSpPr>
          <p:grpSpPr bwMode="auto">
            <a:xfrm>
              <a:off x="739" y="1108"/>
              <a:ext cx="2905" cy="1192"/>
              <a:chOff x="739" y="1108"/>
              <a:chExt cx="2905" cy="1192"/>
            </a:xfrm>
          </p:grpSpPr>
          <p:sp>
            <p:nvSpPr>
              <p:cNvPr id="105476" name="Oval 4"/>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77" name="Oval 5"/>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78" name="Oval 6"/>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79" name="Oval 7"/>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0" name="Oval 8"/>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1" name="Oval 9"/>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2" name="Oval 10"/>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3" name="Oval 11"/>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4" name="Oval 12"/>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5" name="Oval 13"/>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486" name="Oval 14"/>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4" name="Group 15"/>
            <p:cNvGrpSpPr>
              <a:grpSpLocks/>
            </p:cNvGrpSpPr>
            <p:nvPr/>
          </p:nvGrpSpPr>
          <p:grpSpPr bwMode="auto">
            <a:xfrm>
              <a:off x="676" y="1108"/>
              <a:ext cx="2905" cy="1192"/>
              <a:chOff x="676" y="1108"/>
              <a:chExt cx="2905" cy="1192"/>
            </a:xfrm>
          </p:grpSpPr>
          <p:sp>
            <p:nvSpPr>
              <p:cNvPr id="105488" name="Oval 16"/>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89" name="Oval 17"/>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0" name="Oval 18"/>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1" name="Oval 19"/>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2" name="Oval 20"/>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3" name="Oval 21"/>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4" name="Oval 22"/>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5" name="Oval 23"/>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6" name="Oval 24"/>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7" name="Oval 25"/>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498" name="Oval 26"/>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sp>
        <p:nvSpPr>
          <p:cNvPr id="105499" name="Text Box 27"/>
          <p:cNvSpPr txBox="1">
            <a:spLocks noChangeArrowheads="1"/>
          </p:cNvSpPr>
          <p:nvPr/>
        </p:nvSpPr>
        <p:spPr bwMode="auto">
          <a:xfrm>
            <a:off x="6787815" y="1608537"/>
            <a:ext cx="2152081" cy="4401205"/>
          </a:xfrm>
          <a:prstGeom prst="rect">
            <a:avLst/>
          </a:prstGeom>
          <a:solidFill>
            <a:schemeClr val="accent6">
              <a:lumMod val="60000"/>
              <a:lumOff val="40000"/>
            </a:schemeClr>
          </a:solidFill>
          <a:ln w="9525">
            <a:noFill/>
            <a:miter lim="800000"/>
            <a:headEnd/>
            <a:tailEnd/>
          </a:ln>
          <a:effectLst/>
        </p:spPr>
        <p:txBody>
          <a:bodyPr wrap="square">
            <a:prstTxWarp prst="textNoShape">
              <a:avLst/>
            </a:prstTxWarp>
            <a:spAutoFit/>
          </a:bodyPr>
          <a:lstStyle/>
          <a:p>
            <a:r>
              <a:rPr lang="en-US" sz="2000" dirty="0">
                <a:solidFill>
                  <a:schemeClr val="bg1"/>
                </a:solidFill>
                <a:latin typeface="Verdana"/>
                <a:cs typeface="Verdana"/>
              </a:rPr>
              <a:t>In fairness: </a:t>
            </a:r>
          </a:p>
          <a:p>
            <a:r>
              <a:rPr lang="en-US" sz="2000" dirty="0">
                <a:solidFill>
                  <a:schemeClr val="bg1"/>
                </a:solidFill>
                <a:latin typeface="Verdana"/>
                <a:cs typeface="Verdana"/>
              </a:rPr>
              <a:t>could you do </a:t>
            </a:r>
          </a:p>
          <a:p>
            <a:r>
              <a:rPr lang="en-US" sz="2000" dirty="0">
                <a:solidFill>
                  <a:schemeClr val="bg1"/>
                </a:solidFill>
                <a:latin typeface="Verdana"/>
                <a:cs typeface="Verdana"/>
              </a:rPr>
              <a:t>this “right” and </a:t>
            </a:r>
          </a:p>
          <a:p>
            <a:r>
              <a:rPr lang="en-US" sz="2000" dirty="0">
                <a:solidFill>
                  <a:schemeClr val="bg1"/>
                </a:solidFill>
                <a:latin typeface="Verdana"/>
                <a:cs typeface="Verdana"/>
              </a:rPr>
              <a:t>still scale?</a:t>
            </a:r>
          </a:p>
          <a:p>
            <a:endParaRPr lang="en-US" sz="2000" dirty="0">
              <a:solidFill>
                <a:schemeClr val="bg1"/>
              </a:solidFill>
              <a:latin typeface="Verdana"/>
              <a:cs typeface="Verdana"/>
            </a:endParaRPr>
          </a:p>
          <a:p>
            <a:r>
              <a:rPr lang="en-US" sz="2000" dirty="0">
                <a:solidFill>
                  <a:schemeClr val="bg1"/>
                </a:solidFill>
                <a:latin typeface="Verdana"/>
                <a:cs typeface="Verdana"/>
              </a:rPr>
              <a:t>Exporting internal</a:t>
            </a:r>
          </a:p>
          <a:p>
            <a:r>
              <a:rPr lang="en-US" sz="2000" dirty="0">
                <a:solidFill>
                  <a:schemeClr val="bg1"/>
                </a:solidFill>
                <a:latin typeface="Verdana"/>
                <a:cs typeface="Verdana"/>
              </a:rPr>
              <a:t>state would </a:t>
            </a:r>
          </a:p>
          <a:p>
            <a:r>
              <a:rPr lang="en-US" sz="2000" dirty="0">
                <a:solidFill>
                  <a:schemeClr val="bg1"/>
                </a:solidFill>
                <a:latin typeface="Verdana"/>
                <a:cs typeface="Verdana"/>
              </a:rPr>
              <a:t>dramatically </a:t>
            </a:r>
          </a:p>
          <a:p>
            <a:r>
              <a:rPr lang="en-US" sz="2000" dirty="0">
                <a:solidFill>
                  <a:schemeClr val="bg1"/>
                </a:solidFill>
                <a:latin typeface="Verdana"/>
                <a:cs typeface="Verdana"/>
              </a:rPr>
              <a:t>increase global </a:t>
            </a:r>
          </a:p>
          <a:p>
            <a:r>
              <a:rPr lang="en-US" sz="2000" dirty="0">
                <a:solidFill>
                  <a:schemeClr val="bg1"/>
                </a:solidFill>
                <a:latin typeface="Verdana"/>
                <a:cs typeface="Verdana"/>
              </a:rPr>
              <a:t>instability and </a:t>
            </a:r>
          </a:p>
          <a:p>
            <a:r>
              <a:rPr lang="en-US" sz="2000" dirty="0">
                <a:solidFill>
                  <a:schemeClr val="bg1"/>
                </a:solidFill>
                <a:latin typeface="Verdana"/>
                <a:cs typeface="Verdana"/>
              </a:rPr>
              <a:t>amount of routing</a:t>
            </a:r>
          </a:p>
          <a:p>
            <a:r>
              <a:rPr lang="en-US" sz="2000" dirty="0">
                <a:solidFill>
                  <a:schemeClr val="bg1"/>
                </a:solidFill>
                <a:latin typeface="Verdana"/>
                <a:cs typeface="Verdana"/>
              </a:rPr>
              <a:t>state</a:t>
            </a:r>
          </a:p>
        </p:txBody>
      </p:sp>
      <p:grpSp>
        <p:nvGrpSpPr>
          <p:cNvPr id="5" name="Group 29"/>
          <p:cNvGrpSpPr>
            <a:grpSpLocks/>
          </p:cNvGrpSpPr>
          <p:nvPr/>
        </p:nvGrpSpPr>
        <p:grpSpPr bwMode="auto">
          <a:xfrm>
            <a:off x="104384" y="1518873"/>
            <a:ext cx="4800600" cy="1752600"/>
            <a:chOff x="676" y="1108"/>
            <a:chExt cx="2968" cy="1192"/>
          </a:xfrm>
        </p:grpSpPr>
        <p:grpSp>
          <p:nvGrpSpPr>
            <p:cNvPr id="6" name="Group 30"/>
            <p:cNvGrpSpPr>
              <a:grpSpLocks/>
            </p:cNvGrpSpPr>
            <p:nvPr/>
          </p:nvGrpSpPr>
          <p:grpSpPr bwMode="auto">
            <a:xfrm>
              <a:off x="739" y="1108"/>
              <a:ext cx="2905" cy="1192"/>
              <a:chOff x="739" y="1108"/>
              <a:chExt cx="2905" cy="1192"/>
            </a:xfrm>
          </p:grpSpPr>
          <p:sp>
            <p:nvSpPr>
              <p:cNvPr id="105503" name="Oval 31"/>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04" name="Oval 32"/>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05" name="Oval 33"/>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06" name="Oval 34"/>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07" name="Oval 35"/>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08" name="Oval 36"/>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09" name="Oval 37"/>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10" name="Oval 38"/>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11" name="Oval 39"/>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12" name="Oval 40"/>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13" name="Oval 41"/>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7" name="Group 42"/>
            <p:cNvGrpSpPr>
              <a:grpSpLocks/>
            </p:cNvGrpSpPr>
            <p:nvPr/>
          </p:nvGrpSpPr>
          <p:grpSpPr bwMode="auto">
            <a:xfrm>
              <a:off x="676" y="1108"/>
              <a:ext cx="2905" cy="1192"/>
              <a:chOff x="676" y="1108"/>
              <a:chExt cx="2905" cy="1192"/>
            </a:xfrm>
          </p:grpSpPr>
          <p:sp>
            <p:nvSpPr>
              <p:cNvPr id="105515" name="Oval 43"/>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16" name="Oval 44"/>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17" name="Oval 45"/>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18" name="Oval 46"/>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19" name="Oval 47"/>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20" name="Oval 48"/>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21" name="Oval 49"/>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22" name="Oval 50"/>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23" name="Oval 51"/>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24" name="Oval 52"/>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25" name="Oval 53"/>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grpSp>
        <p:nvGrpSpPr>
          <p:cNvPr id="8" name="Group 54"/>
          <p:cNvGrpSpPr>
            <a:grpSpLocks/>
          </p:cNvGrpSpPr>
          <p:nvPr/>
        </p:nvGrpSpPr>
        <p:grpSpPr bwMode="auto">
          <a:xfrm>
            <a:off x="332984" y="3500073"/>
            <a:ext cx="2133600" cy="685800"/>
            <a:chOff x="676" y="1108"/>
            <a:chExt cx="2968" cy="1192"/>
          </a:xfrm>
        </p:grpSpPr>
        <p:grpSp>
          <p:nvGrpSpPr>
            <p:cNvPr id="9" name="Group 55"/>
            <p:cNvGrpSpPr>
              <a:grpSpLocks/>
            </p:cNvGrpSpPr>
            <p:nvPr/>
          </p:nvGrpSpPr>
          <p:grpSpPr bwMode="auto">
            <a:xfrm>
              <a:off x="739" y="1108"/>
              <a:ext cx="2905" cy="1192"/>
              <a:chOff x="739" y="1108"/>
              <a:chExt cx="2905" cy="1192"/>
            </a:xfrm>
          </p:grpSpPr>
          <p:sp>
            <p:nvSpPr>
              <p:cNvPr id="105528" name="Oval 56"/>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29" name="Oval 57"/>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0" name="Oval 58"/>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1" name="Oval 59"/>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2" name="Oval 60"/>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3" name="Oval 61"/>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4" name="Oval 62"/>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5" name="Oval 63"/>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6" name="Oval 64"/>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7" name="Oval 65"/>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38" name="Oval 66"/>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10" name="Group 67"/>
            <p:cNvGrpSpPr>
              <a:grpSpLocks/>
            </p:cNvGrpSpPr>
            <p:nvPr/>
          </p:nvGrpSpPr>
          <p:grpSpPr bwMode="auto">
            <a:xfrm>
              <a:off x="676" y="1108"/>
              <a:ext cx="2905" cy="1192"/>
              <a:chOff x="676" y="1108"/>
              <a:chExt cx="2905" cy="1192"/>
            </a:xfrm>
          </p:grpSpPr>
          <p:sp>
            <p:nvSpPr>
              <p:cNvPr id="105540" name="Oval 68"/>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1" name="Oval 69"/>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2" name="Oval 70"/>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3" name="Oval 71"/>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4" name="Oval 72"/>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5" name="Oval 73"/>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6" name="Oval 74"/>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7" name="Oval 75"/>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8" name="Oval 76"/>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49" name="Oval 77"/>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50" name="Oval 78"/>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grpSp>
        <p:nvGrpSpPr>
          <p:cNvPr id="11" name="Group 79"/>
          <p:cNvGrpSpPr>
            <a:grpSpLocks/>
          </p:cNvGrpSpPr>
          <p:nvPr/>
        </p:nvGrpSpPr>
        <p:grpSpPr bwMode="auto">
          <a:xfrm>
            <a:off x="790184" y="4338273"/>
            <a:ext cx="2133600" cy="685800"/>
            <a:chOff x="676" y="1108"/>
            <a:chExt cx="2968" cy="1192"/>
          </a:xfrm>
        </p:grpSpPr>
        <p:grpSp>
          <p:nvGrpSpPr>
            <p:cNvPr id="12" name="Group 80"/>
            <p:cNvGrpSpPr>
              <a:grpSpLocks/>
            </p:cNvGrpSpPr>
            <p:nvPr/>
          </p:nvGrpSpPr>
          <p:grpSpPr bwMode="auto">
            <a:xfrm>
              <a:off x="739" y="1108"/>
              <a:ext cx="2905" cy="1192"/>
              <a:chOff x="739" y="1108"/>
              <a:chExt cx="2905" cy="1192"/>
            </a:xfrm>
          </p:grpSpPr>
          <p:sp>
            <p:nvSpPr>
              <p:cNvPr id="105553" name="Oval 81"/>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54" name="Oval 82"/>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55" name="Oval 83"/>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56" name="Oval 84"/>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57" name="Oval 85"/>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58" name="Oval 86"/>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59" name="Oval 87"/>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60" name="Oval 88"/>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61" name="Oval 89"/>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62" name="Oval 90"/>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63" name="Oval 91"/>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13" name="Group 92"/>
            <p:cNvGrpSpPr>
              <a:grpSpLocks/>
            </p:cNvGrpSpPr>
            <p:nvPr/>
          </p:nvGrpSpPr>
          <p:grpSpPr bwMode="auto">
            <a:xfrm>
              <a:off x="676" y="1108"/>
              <a:ext cx="2905" cy="1192"/>
              <a:chOff x="676" y="1108"/>
              <a:chExt cx="2905" cy="1192"/>
            </a:xfrm>
          </p:grpSpPr>
          <p:sp>
            <p:nvSpPr>
              <p:cNvPr id="105565" name="Oval 93"/>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66" name="Oval 94"/>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67" name="Oval 95"/>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68" name="Oval 96"/>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69" name="Oval 97"/>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70" name="Oval 98"/>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71" name="Oval 99"/>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72" name="Oval 100"/>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73" name="Oval 101"/>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74" name="Oval 102"/>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75" name="Oval 103"/>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grpSp>
        <p:nvGrpSpPr>
          <p:cNvPr id="14" name="Group 104"/>
          <p:cNvGrpSpPr>
            <a:grpSpLocks/>
          </p:cNvGrpSpPr>
          <p:nvPr/>
        </p:nvGrpSpPr>
        <p:grpSpPr bwMode="auto">
          <a:xfrm>
            <a:off x="4142984" y="2738073"/>
            <a:ext cx="2514600" cy="3276600"/>
            <a:chOff x="676" y="1108"/>
            <a:chExt cx="2968" cy="1192"/>
          </a:xfrm>
        </p:grpSpPr>
        <p:grpSp>
          <p:nvGrpSpPr>
            <p:cNvPr id="15" name="Group 105"/>
            <p:cNvGrpSpPr>
              <a:grpSpLocks/>
            </p:cNvGrpSpPr>
            <p:nvPr/>
          </p:nvGrpSpPr>
          <p:grpSpPr bwMode="auto">
            <a:xfrm>
              <a:off x="739" y="1108"/>
              <a:ext cx="2905" cy="1192"/>
              <a:chOff x="739" y="1108"/>
              <a:chExt cx="2905" cy="1192"/>
            </a:xfrm>
          </p:grpSpPr>
          <p:sp>
            <p:nvSpPr>
              <p:cNvPr id="105578" name="Oval 106"/>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79" name="Oval 107"/>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0" name="Oval 108"/>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1" name="Oval 109"/>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2" name="Oval 110"/>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3" name="Oval 111"/>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4" name="Oval 112"/>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5" name="Oval 113"/>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6" name="Oval 114"/>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7" name="Oval 115"/>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05588" name="Oval 116"/>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16" name="Group 117"/>
            <p:cNvGrpSpPr>
              <a:grpSpLocks/>
            </p:cNvGrpSpPr>
            <p:nvPr/>
          </p:nvGrpSpPr>
          <p:grpSpPr bwMode="auto">
            <a:xfrm>
              <a:off x="676" y="1108"/>
              <a:ext cx="2905" cy="1192"/>
              <a:chOff x="676" y="1108"/>
              <a:chExt cx="2905" cy="1192"/>
            </a:xfrm>
          </p:grpSpPr>
          <p:sp>
            <p:nvSpPr>
              <p:cNvPr id="105590" name="Oval 118"/>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1" name="Oval 119"/>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2" name="Oval 120"/>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3" name="Oval 121"/>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4" name="Oval 122"/>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5" name="Oval 123"/>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6" name="Oval 124"/>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7" name="Oval 125"/>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8" name="Oval 126"/>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599" name="Oval 127"/>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05600" name="Oval 128"/>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sp>
        <p:nvSpPr>
          <p:cNvPr id="105601" name="Line 129"/>
          <p:cNvSpPr>
            <a:spLocks noChangeShapeType="1"/>
          </p:cNvSpPr>
          <p:nvPr/>
        </p:nvSpPr>
        <p:spPr bwMode="auto">
          <a:xfrm>
            <a:off x="3685784" y="2814273"/>
            <a:ext cx="990600" cy="5334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2" name="Line 130"/>
          <p:cNvSpPr>
            <a:spLocks noChangeShapeType="1"/>
          </p:cNvSpPr>
          <p:nvPr/>
        </p:nvSpPr>
        <p:spPr bwMode="auto">
          <a:xfrm>
            <a:off x="4828784" y="3347673"/>
            <a:ext cx="990600" cy="3810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3" name="Line 131"/>
          <p:cNvSpPr>
            <a:spLocks noChangeShapeType="1"/>
          </p:cNvSpPr>
          <p:nvPr/>
        </p:nvSpPr>
        <p:spPr bwMode="auto">
          <a:xfrm flipV="1">
            <a:off x="4752584" y="3728673"/>
            <a:ext cx="1066800" cy="2286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4" name="Line 132"/>
          <p:cNvSpPr>
            <a:spLocks noChangeShapeType="1"/>
          </p:cNvSpPr>
          <p:nvPr/>
        </p:nvSpPr>
        <p:spPr bwMode="auto">
          <a:xfrm>
            <a:off x="4752584" y="3957273"/>
            <a:ext cx="1219200" cy="2286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5" name="Line 133"/>
          <p:cNvSpPr>
            <a:spLocks noChangeShapeType="1"/>
          </p:cNvSpPr>
          <p:nvPr/>
        </p:nvSpPr>
        <p:spPr bwMode="auto">
          <a:xfrm flipV="1">
            <a:off x="4676384" y="4185873"/>
            <a:ext cx="1219200" cy="3048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6" name="Line 134"/>
          <p:cNvSpPr>
            <a:spLocks noChangeShapeType="1"/>
          </p:cNvSpPr>
          <p:nvPr/>
        </p:nvSpPr>
        <p:spPr bwMode="auto">
          <a:xfrm>
            <a:off x="4752584" y="4490673"/>
            <a:ext cx="1219200" cy="2286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7" name="Line 135"/>
          <p:cNvSpPr>
            <a:spLocks noChangeShapeType="1"/>
          </p:cNvSpPr>
          <p:nvPr/>
        </p:nvSpPr>
        <p:spPr bwMode="auto">
          <a:xfrm flipV="1">
            <a:off x="4676384" y="4643073"/>
            <a:ext cx="1219200" cy="3048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8" name="Line 136"/>
          <p:cNvSpPr>
            <a:spLocks noChangeShapeType="1"/>
          </p:cNvSpPr>
          <p:nvPr/>
        </p:nvSpPr>
        <p:spPr bwMode="auto">
          <a:xfrm>
            <a:off x="4752584" y="4947873"/>
            <a:ext cx="1219200" cy="2286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09" name="Line 137"/>
          <p:cNvSpPr>
            <a:spLocks noChangeShapeType="1"/>
          </p:cNvSpPr>
          <p:nvPr/>
        </p:nvSpPr>
        <p:spPr bwMode="auto">
          <a:xfrm flipV="1">
            <a:off x="5057384" y="5176473"/>
            <a:ext cx="838200" cy="3810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10" name="Line 138"/>
          <p:cNvSpPr>
            <a:spLocks noChangeShapeType="1"/>
          </p:cNvSpPr>
          <p:nvPr/>
        </p:nvSpPr>
        <p:spPr bwMode="auto">
          <a:xfrm flipV="1">
            <a:off x="2923784" y="5557473"/>
            <a:ext cx="2209800" cy="3048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11" name="Line 139"/>
          <p:cNvSpPr>
            <a:spLocks noChangeShapeType="1"/>
          </p:cNvSpPr>
          <p:nvPr/>
        </p:nvSpPr>
        <p:spPr bwMode="auto">
          <a:xfrm>
            <a:off x="1628384" y="2890473"/>
            <a:ext cx="76200" cy="8382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12" name="Line 140"/>
          <p:cNvSpPr>
            <a:spLocks noChangeShapeType="1"/>
          </p:cNvSpPr>
          <p:nvPr/>
        </p:nvSpPr>
        <p:spPr bwMode="auto">
          <a:xfrm>
            <a:off x="1704584" y="3652473"/>
            <a:ext cx="457200" cy="9906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05613" name="Line 141"/>
          <p:cNvSpPr>
            <a:spLocks noChangeShapeType="1"/>
          </p:cNvSpPr>
          <p:nvPr/>
        </p:nvSpPr>
        <p:spPr bwMode="auto">
          <a:xfrm>
            <a:off x="2237984" y="4719273"/>
            <a:ext cx="533400" cy="1066800"/>
          </a:xfrm>
          <a:prstGeom prst="line">
            <a:avLst/>
          </a:prstGeom>
          <a:noFill/>
          <a:ln w="50800">
            <a:solidFill>
              <a:srgbClr val="FF0033"/>
            </a:solidFill>
            <a:round/>
            <a:headEnd type="none" w="sm" len="sm"/>
            <a:tailEnd type="none" w="sm" len="sm"/>
          </a:ln>
          <a:effectLst/>
        </p:spPr>
        <p:txBody>
          <a:bodyPr wrap="none" anchor="ctr">
            <a:prstTxWarp prst="textNoShape">
              <a:avLst/>
            </a:prstTxWarp>
          </a:bodyPr>
          <a:lstStyle/>
          <a:p>
            <a:endParaRPr lang="en-GB"/>
          </a:p>
        </p:txBody>
      </p:sp>
      <p:pic>
        <p:nvPicPr>
          <p:cNvPr id="105614" name="Picture 142"/>
          <p:cNvPicPr>
            <a:picLocks noChangeArrowheads="1"/>
          </p:cNvPicPr>
          <p:nvPr/>
        </p:nvPicPr>
        <p:blipFill>
          <a:blip r:embed="rId3"/>
          <a:srcRect/>
          <a:stretch>
            <a:fillRect/>
          </a:stretch>
        </p:blipFill>
        <p:spPr bwMode="auto">
          <a:xfrm>
            <a:off x="1933184" y="4490673"/>
            <a:ext cx="547688" cy="341313"/>
          </a:xfrm>
          <a:prstGeom prst="rect">
            <a:avLst/>
          </a:prstGeom>
          <a:noFill/>
          <a:ln w="9525">
            <a:noFill/>
            <a:miter lim="800000"/>
            <a:headEnd/>
            <a:tailEnd/>
          </a:ln>
          <a:effectLst/>
        </p:spPr>
      </p:pic>
      <p:pic>
        <p:nvPicPr>
          <p:cNvPr id="105615" name="Picture 143"/>
          <p:cNvPicPr>
            <a:picLocks noChangeArrowheads="1"/>
          </p:cNvPicPr>
          <p:nvPr/>
        </p:nvPicPr>
        <p:blipFill>
          <a:blip r:embed="rId3"/>
          <a:srcRect/>
          <a:stretch>
            <a:fillRect/>
          </a:stretch>
        </p:blipFill>
        <p:spPr bwMode="auto">
          <a:xfrm>
            <a:off x="1399784" y="3652473"/>
            <a:ext cx="547688" cy="341313"/>
          </a:xfrm>
          <a:prstGeom prst="rect">
            <a:avLst/>
          </a:prstGeom>
          <a:noFill/>
          <a:ln w="9525">
            <a:noFill/>
            <a:miter lim="800000"/>
            <a:headEnd/>
            <a:tailEnd/>
          </a:ln>
          <a:effectLst/>
        </p:spPr>
      </p:pic>
      <p:pic>
        <p:nvPicPr>
          <p:cNvPr id="105616" name="Picture 144"/>
          <p:cNvPicPr>
            <a:picLocks noChangeArrowheads="1"/>
          </p:cNvPicPr>
          <p:nvPr/>
        </p:nvPicPr>
        <p:blipFill>
          <a:blip r:embed="rId3"/>
          <a:srcRect/>
          <a:stretch>
            <a:fillRect/>
          </a:stretch>
        </p:blipFill>
        <p:spPr bwMode="auto">
          <a:xfrm>
            <a:off x="1323584" y="2661873"/>
            <a:ext cx="547688" cy="341313"/>
          </a:xfrm>
          <a:prstGeom prst="rect">
            <a:avLst/>
          </a:prstGeom>
          <a:noFill/>
          <a:ln w="9525">
            <a:noFill/>
            <a:miter lim="800000"/>
            <a:headEnd/>
            <a:tailEnd/>
          </a:ln>
          <a:effectLst/>
        </p:spPr>
      </p:pic>
      <p:pic>
        <p:nvPicPr>
          <p:cNvPr id="105617" name="Picture 145"/>
          <p:cNvPicPr>
            <a:picLocks noChangeArrowheads="1"/>
          </p:cNvPicPr>
          <p:nvPr/>
        </p:nvPicPr>
        <p:blipFill>
          <a:blip r:embed="rId3"/>
          <a:srcRect/>
          <a:stretch>
            <a:fillRect/>
          </a:stretch>
        </p:blipFill>
        <p:spPr bwMode="auto">
          <a:xfrm>
            <a:off x="3457184" y="2661873"/>
            <a:ext cx="547688" cy="341313"/>
          </a:xfrm>
          <a:prstGeom prst="rect">
            <a:avLst/>
          </a:prstGeom>
          <a:noFill/>
          <a:ln w="9525">
            <a:noFill/>
            <a:miter lim="800000"/>
            <a:headEnd/>
            <a:tailEnd/>
          </a:ln>
          <a:effectLst/>
        </p:spPr>
      </p:pic>
      <p:pic>
        <p:nvPicPr>
          <p:cNvPr id="105618" name="Picture 146"/>
          <p:cNvPicPr>
            <a:picLocks noChangeArrowheads="1"/>
          </p:cNvPicPr>
          <p:nvPr/>
        </p:nvPicPr>
        <p:blipFill>
          <a:blip r:embed="rId3"/>
          <a:srcRect/>
          <a:stretch>
            <a:fillRect/>
          </a:stretch>
        </p:blipFill>
        <p:spPr bwMode="auto">
          <a:xfrm>
            <a:off x="4447784" y="3195273"/>
            <a:ext cx="547688" cy="341313"/>
          </a:xfrm>
          <a:prstGeom prst="rect">
            <a:avLst/>
          </a:prstGeom>
          <a:noFill/>
          <a:ln w="9525">
            <a:noFill/>
            <a:miter lim="800000"/>
            <a:headEnd/>
            <a:tailEnd/>
          </a:ln>
          <a:effectLst/>
        </p:spPr>
      </p:pic>
      <p:pic>
        <p:nvPicPr>
          <p:cNvPr id="105619" name="Picture 147"/>
          <p:cNvPicPr>
            <a:picLocks noChangeArrowheads="1"/>
          </p:cNvPicPr>
          <p:nvPr/>
        </p:nvPicPr>
        <p:blipFill>
          <a:blip r:embed="rId3"/>
          <a:srcRect/>
          <a:stretch>
            <a:fillRect/>
          </a:stretch>
        </p:blipFill>
        <p:spPr bwMode="auto">
          <a:xfrm>
            <a:off x="4447784" y="3804873"/>
            <a:ext cx="547688" cy="341313"/>
          </a:xfrm>
          <a:prstGeom prst="rect">
            <a:avLst/>
          </a:prstGeom>
          <a:noFill/>
          <a:ln w="9525">
            <a:noFill/>
            <a:miter lim="800000"/>
            <a:headEnd/>
            <a:tailEnd/>
          </a:ln>
          <a:effectLst/>
        </p:spPr>
      </p:pic>
      <p:pic>
        <p:nvPicPr>
          <p:cNvPr id="105620" name="Picture 148"/>
          <p:cNvPicPr>
            <a:picLocks noChangeArrowheads="1"/>
          </p:cNvPicPr>
          <p:nvPr/>
        </p:nvPicPr>
        <p:blipFill>
          <a:blip r:embed="rId3"/>
          <a:srcRect/>
          <a:stretch>
            <a:fillRect/>
          </a:stretch>
        </p:blipFill>
        <p:spPr bwMode="auto">
          <a:xfrm>
            <a:off x="5590784" y="3576273"/>
            <a:ext cx="547688" cy="341313"/>
          </a:xfrm>
          <a:prstGeom prst="rect">
            <a:avLst/>
          </a:prstGeom>
          <a:noFill/>
          <a:ln w="9525">
            <a:noFill/>
            <a:miter lim="800000"/>
            <a:headEnd/>
            <a:tailEnd/>
          </a:ln>
          <a:effectLst/>
        </p:spPr>
      </p:pic>
      <p:pic>
        <p:nvPicPr>
          <p:cNvPr id="105621" name="Picture 149"/>
          <p:cNvPicPr>
            <a:picLocks noChangeArrowheads="1"/>
          </p:cNvPicPr>
          <p:nvPr/>
        </p:nvPicPr>
        <p:blipFill>
          <a:blip r:embed="rId3"/>
          <a:srcRect/>
          <a:stretch>
            <a:fillRect/>
          </a:stretch>
        </p:blipFill>
        <p:spPr bwMode="auto">
          <a:xfrm>
            <a:off x="4371584" y="4338273"/>
            <a:ext cx="547688" cy="341313"/>
          </a:xfrm>
          <a:prstGeom prst="rect">
            <a:avLst/>
          </a:prstGeom>
          <a:noFill/>
          <a:ln w="9525">
            <a:noFill/>
            <a:miter lim="800000"/>
            <a:headEnd/>
            <a:tailEnd/>
          </a:ln>
          <a:effectLst/>
        </p:spPr>
      </p:pic>
      <p:pic>
        <p:nvPicPr>
          <p:cNvPr id="105622" name="Picture 150"/>
          <p:cNvPicPr>
            <a:picLocks noChangeArrowheads="1"/>
          </p:cNvPicPr>
          <p:nvPr/>
        </p:nvPicPr>
        <p:blipFill>
          <a:blip r:embed="rId3"/>
          <a:srcRect/>
          <a:stretch>
            <a:fillRect/>
          </a:stretch>
        </p:blipFill>
        <p:spPr bwMode="auto">
          <a:xfrm>
            <a:off x="5666984" y="4033473"/>
            <a:ext cx="547688" cy="341313"/>
          </a:xfrm>
          <a:prstGeom prst="rect">
            <a:avLst/>
          </a:prstGeom>
          <a:noFill/>
          <a:ln w="9525">
            <a:noFill/>
            <a:miter lim="800000"/>
            <a:headEnd/>
            <a:tailEnd/>
          </a:ln>
          <a:effectLst/>
        </p:spPr>
      </p:pic>
      <p:pic>
        <p:nvPicPr>
          <p:cNvPr id="105623" name="Picture 151"/>
          <p:cNvPicPr>
            <a:picLocks noChangeArrowheads="1"/>
          </p:cNvPicPr>
          <p:nvPr/>
        </p:nvPicPr>
        <p:blipFill>
          <a:blip r:embed="rId3"/>
          <a:srcRect/>
          <a:stretch>
            <a:fillRect/>
          </a:stretch>
        </p:blipFill>
        <p:spPr bwMode="auto">
          <a:xfrm>
            <a:off x="5590784" y="4566873"/>
            <a:ext cx="547688" cy="341313"/>
          </a:xfrm>
          <a:prstGeom prst="rect">
            <a:avLst/>
          </a:prstGeom>
          <a:noFill/>
          <a:ln w="9525">
            <a:noFill/>
            <a:miter lim="800000"/>
            <a:headEnd/>
            <a:tailEnd/>
          </a:ln>
          <a:effectLst/>
        </p:spPr>
      </p:pic>
      <p:pic>
        <p:nvPicPr>
          <p:cNvPr id="105624" name="Picture 152"/>
          <p:cNvPicPr>
            <a:picLocks noChangeArrowheads="1"/>
          </p:cNvPicPr>
          <p:nvPr/>
        </p:nvPicPr>
        <p:blipFill>
          <a:blip r:embed="rId3"/>
          <a:srcRect/>
          <a:stretch>
            <a:fillRect/>
          </a:stretch>
        </p:blipFill>
        <p:spPr bwMode="auto">
          <a:xfrm>
            <a:off x="4447784" y="4795473"/>
            <a:ext cx="547688" cy="341313"/>
          </a:xfrm>
          <a:prstGeom prst="rect">
            <a:avLst/>
          </a:prstGeom>
          <a:noFill/>
          <a:ln w="9525">
            <a:noFill/>
            <a:miter lim="800000"/>
            <a:headEnd/>
            <a:tailEnd/>
          </a:ln>
          <a:effectLst/>
        </p:spPr>
      </p:pic>
      <p:pic>
        <p:nvPicPr>
          <p:cNvPr id="105625" name="Picture 153"/>
          <p:cNvPicPr>
            <a:picLocks noChangeArrowheads="1"/>
          </p:cNvPicPr>
          <p:nvPr/>
        </p:nvPicPr>
        <p:blipFill>
          <a:blip r:embed="rId3"/>
          <a:srcRect/>
          <a:stretch>
            <a:fillRect/>
          </a:stretch>
        </p:blipFill>
        <p:spPr bwMode="auto">
          <a:xfrm>
            <a:off x="5590784" y="5024073"/>
            <a:ext cx="547688" cy="341313"/>
          </a:xfrm>
          <a:prstGeom prst="rect">
            <a:avLst/>
          </a:prstGeom>
          <a:noFill/>
          <a:ln w="9525">
            <a:noFill/>
            <a:miter lim="800000"/>
            <a:headEnd/>
            <a:tailEnd/>
          </a:ln>
          <a:effectLst/>
        </p:spPr>
      </p:pic>
      <p:pic>
        <p:nvPicPr>
          <p:cNvPr id="105626" name="Picture 154"/>
          <p:cNvPicPr>
            <a:picLocks noChangeArrowheads="1"/>
          </p:cNvPicPr>
          <p:nvPr/>
        </p:nvPicPr>
        <p:blipFill>
          <a:blip r:embed="rId3"/>
          <a:srcRect/>
          <a:stretch>
            <a:fillRect/>
          </a:stretch>
        </p:blipFill>
        <p:spPr bwMode="auto">
          <a:xfrm>
            <a:off x="4981184" y="5405073"/>
            <a:ext cx="547688" cy="341313"/>
          </a:xfrm>
          <a:prstGeom prst="rect">
            <a:avLst/>
          </a:prstGeom>
          <a:noFill/>
          <a:ln w="9525">
            <a:noFill/>
            <a:miter lim="800000"/>
            <a:headEnd/>
            <a:tailEnd/>
          </a:ln>
          <a:effectLst/>
        </p:spPr>
      </p:pic>
      <p:sp>
        <p:nvSpPr>
          <p:cNvPr id="105627" name="Rectangle 155"/>
          <p:cNvSpPr>
            <a:spLocks noChangeArrowheads="1"/>
          </p:cNvSpPr>
          <p:nvPr/>
        </p:nvSpPr>
        <p:spPr bwMode="auto">
          <a:xfrm>
            <a:off x="5514584" y="3119073"/>
            <a:ext cx="673261"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600">
                <a:latin typeface="Verdana"/>
                <a:cs typeface="Verdana"/>
              </a:rPr>
              <a:t>AS 4</a:t>
            </a:r>
          </a:p>
        </p:txBody>
      </p:sp>
      <p:sp>
        <p:nvSpPr>
          <p:cNvPr id="105628" name="Rectangle 156"/>
          <p:cNvSpPr>
            <a:spLocks noChangeArrowheads="1"/>
          </p:cNvSpPr>
          <p:nvPr/>
        </p:nvSpPr>
        <p:spPr bwMode="auto">
          <a:xfrm>
            <a:off x="637784" y="3652473"/>
            <a:ext cx="669053"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600">
                <a:latin typeface="Verdana"/>
                <a:cs typeface="Verdana"/>
              </a:rPr>
              <a:t>AS 3</a:t>
            </a:r>
          </a:p>
        </p:txBody>
      </p:sp>
      <p:sp>
        <p:nvSpPr>
          <p:cNvPr id="105629" name="Rectangle 157"/>
          <p:cNvSpPr>
            <a:spLocks noChangeArrowheads="1"/>
          </p:cNvSpPr>
          <p:nvPr/>
        </p:nvSpPr>
        <p:spPr bwMode="auto">
          <a:xfrm>
            <a:off x="1247384" y="4490673"/>
            <a:ext cx="669053"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600">
                <a:latin typeface="Verdana"/>
                <a:cs typeface="Verdana"/>
              </a:rPr>
              <a:t>AS 2</a:t>
            </a:r>
          </a:p>
        </p:txBody>
      </p:sp>
      <p:sp>
        <p:nvSpPr>
          <p:cNvPr id="105630" name="Rectangle 158"/>
          <p:cNvSpPr>
            <a:spLocks noChangeArrowheads="1"/>
          </p:cNvSpPr>
          <p:nvPr/>
        </p:nvSpPr>
        <p:spPr bwMode="auto">
          <a:xfrm>
            <a:off x="2009384" y="5938473"/>
            <a:ext cx="669053" cy="339196"/>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600">
                <a:latin typeface="Verdana"/>
                <a:cs typeface="Verdana"/>
              </a:rPr>
              <a:t>AS 1</a:t>
            </a:r>
          </a:p>
        </p:txBody>
      </p:sp>
      <p:sp>
        <p:nvSpPr>
          <p:cNvPr id="105631" name="Text Box 159"/>
          <p:cNvSpPr txBox="1">
            <a:spLocks noChangeArrowheads="1"/>
          </p:cNvSpPr>
          <p:nvPr/>
        </p:nvSpPr>
        <p:spPr bwMode="auto">
          <a:xfrm>
            <a:off x="1018784" y="1671273"/>
            <a:ext cx="2800767" cy="1015663"/>
          </a:xfrm>
          <a:prstGeom prst="rect">
            <a:avLst/>
          </a:prstGeom>
          <a:noFill/>
          <a:ln w="9525">
            <a:noFill/>
            <a:miter lim="800000"/>
            <a:headEnd/>
            <a:tailEnd/>
          </a:ln>
          <a:effectLst/>
        </p:spPr>
        <p:txBody>
          <a:bodyPr wrap="none">
            <a:prstTxWarp prst="textNoShape">
              <a:avLst/>
            </a:prstTxWarp>
            <a:spAutoFit/>
          </a:bodyPr>
          <a:lstStyle/>
          <a:p>
            <a:r>
              <a:rPr lang="en-US" sz="2000" dirty="0">
                <a:latin typeface="Verdana"/>
                <a:cs typeface="Verdana"/>
              </a:rPr>
              <a:t>   Mr. BGP says that </a:t>
            </a:r>
          </a:p>
          <a:p>
            <a:r>
              <a:rPr lang="en-US" sz="2000" dirty="0">
                <a:latin typeface="Verdana"/>
                <a:cs typeface="Verdana"/>
              </a:rPr>
              <a:t>    path </a:t>
            </a:r>
            <a:r>
              <a:rPr lang="en-US" sz="2000" u="sng" dirty="0">
                <a:latin typeface="Verdana"/>
                <a:cs typeface="Verdana"/>
              </a:rPr>
              <a:t>4 1</a:t>
            </a:r>
            <a:r>
              <a:rPr lang="en-US" sz="2000" dirty="0">
                <a:latin typeface="Verdana"/>
                <a:cs typeface="Verdana"/>
              </a:rPr>
              <a:t> is better</a:t>
            </a:r>
          </a:p>
          <a:p>
            <a:r>
              <a:rPr lang="en-US" sz="2000" dirty="0">
                <a:latin typeface="Verdana"/>
                <a:cs typeface="Verdana"/>
              </a:rPr>
              <a:t>     than path </a:t>
            </a:r>
            <a:r>
              <a:rPr lang="en-US" sz="2000" u="sng" dirty="0">
                <a:latin typeface="Verdana"/>
                <a:cs typeface="Verdana"/>
              </a:rPr>
              <a:t>3 2 1</a:t>
            </a:r>
          </a:p>
        </p:txBody>
      </p:sp>
      <p:sp>
        <p:nvSpPr>
          <p:cNvPr id="105632" name="Text Box 160"/>
          <p:cNvSpPr txBox="1">
            <a:spLocks noChangeArrowheads="1"/>
          </p:cNvSpPr>
          <p:nvPr/>
        </p:nvSpPr>
        <p:spPr bwMode="auto">
          <a:xfrm>
            <a:off x="2009384" y="2661873"/>
            <a:ext cx="745517" cy="369332"/>
          </a:xfrm>
          <a:prstGeom prst="rect">
            <a:avLst/>
          </a:prstGeom>
          <a:noFill/>
          <a:ln w="9525">
            <a:noFill/>
            <a:miter lim="800000"/>
            <a:headEnd/>
            <a:tailEnd/>
          </a:ln>
          <a:effectLst/>
        </p:spPr>
        <p:txBody>
          <a:bodyPr wrap="none">
            <a:prstTxWarp prst="textNoShape">
              <a:avLst/>
            </a:prstTxWarp>
            <a:spAutoFit/>
          </a:bodyPr>
          <a:lstStyle/>
          <a:p>
            <a:r>
              <a:rPr lang="en-US">
                <a:solidFill>
                  <a:srgbClr val="FF3300"/>
                </a:solidFill>
                <a:latin typeface="Verdana"/>
                <a:cs typeface="Verdana"/>
              </a:rPr>
              <a:t>Duh!</a:t>
            </a:r>
          </a:p>
        </p:txBody>
      </p:sp>
      <p:pic>
        <p:nvPicPr>
          <p:cNvPr id="105633" name="Picture 161"/>
          <p:cNvPicPr>
            <a:picLocks noChangeArrowheads="1"/>
          </p:cNvPicPr>
          <p:nvPr/>
        </p:nvPicPr>
        <p:blipFill>
          <a:blip r:embed="rId3"/>
          <a:srcRect/>
          <a:stretch>
            <a:fillRect/>
          </a:stretch>
        </p:blipFill>
        <p:spPr bwMode="auto">
          <a:xfrm>
            <a:off x="2542784" y="5709873"/>
            <a:ext cx="547688" cy="341313"/>
          </a:xfrm>
          <a:prstGeom prst="rect">
            <a:avLst/>
          </a:prstGeom>
          <a:noFill/>
          <a:ln w="9525">
            <a:noFill/>
            <a:miter lim="800000"/>
            <a:headEnd/>
            <a:tailEnd/>
          </a:ln>
          <a:effectLst/>
        </p:spPr>
      </p:pic>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smtClean="0"/>
              <a:t>ASPATH Padding</a:t>
            </a:r>
            <a:endParaRPr lang="en-US" dirty="0"/>
          </a:p>
        </p:txBody>
      </p:sp>
      <p:sp>
        <p:nvSpPr>
          <p:cNvPr id="117763" name="Rectangle 3"/>
          <p:cNvSpPr>
            <a:spLocks noChangeArrowheads="1"/>
          </p:cNvSpPr>
          <p:nvPr/>
        </p:nvSpPr>
        <p:spPr bwMode="auto">
          <a:xfrm>
            <a:off x="5867400" y="4558880"/>
            <a:ext cx="2945869" cy="1324081"/>
          </a:xfrm>
          <a:prstGeom prst="rect">
            <a:avLst/>
          </a:prstGeom>
          <a:solidFill>
            <a:schemeClr val="accent6">
              <a:lumMod val="60000"/>
              <a:lumOff val="40000"/>
            </a:schemeClr>
          </a:solidFill>
          <a:ln w="9525">
            <a:noFill/>
            <a:miter lim="800000"/>
            <a:headEnd/>
            <a:tailEnd/>
          </a:ln>
          <a:effectLst/>
        </p:spPr>
        <p:txBody>
          <a:bodyPr wrap="none" lIns="92075" tIns="46038" rIns="92075" bIns="46038">
            <a:prstTxWarp prst="textNoShape">
              <a:avLst/>
            </a:prstTxWarp>
            <a:spAutoFit/>
          </a:bodyPr>
          <a:lstStyle/>
          <a:p>
            <a:pPr eaLnBrk="0" hangingPunct="0"/>
            <a:r>
              <a:rPr lang="en-US" sz="2000" dirty="0">
                <a:solidFill>
                  <a:schemeClr val="bg1"/>
                </a:solidFill>
                <a:latin typeface="Verdana"/>
                <a:cs typeface="Verdana"/>
              </a:rPr>
              <a:t>Padding will (usually) </a:t>
            </a:r>
          </a:p>
          <a:p>
            <a:pPr eaLnBrk="0" hangingPunct="0"/>
            <a:r>
              <a:rPr lang="en-US" sz="2000" dirty="0">
                <a:solidFill>
                  <a:schemeClr val="bg1"/>
                </a:solidFill>
                <a:latin typeface="Verdana"/>
                <a:cs typeface="Verdana"/>
              </a:rPr>
              <a:t>force inbound </a:t>
            </a:r>
          </a:p>
          <a:p>
            <a:pPr eaLnBrk="0" hangingPunct="0"/>
            <a:r>
              <a:rPr lang="en-US" sz="2000" dirty="0">
                <a:solidFill>
                  <a:schemeClr val="bg1"/>
                </a:solidFill>
                <a:latin typeface="Verdana"/>
                <a:cs typeface="Verdana"/>
              </a:rPr>
              <a:t>traffic from AS 1</a:t>
            </a:r>
          </a:p>
          <a:p>
            <a:pPr eaLnBrk="0" hangingPunct="0"/>
            <a:r>
              <a:rPr lang="en-US" sz="2000" dirty="0">
                <a:solidFill>
                  <a:schemeClr val="bg1"/>
                </a:solidFill>
                <a:latin typeface="Verdana"/>
                <a:cs typeface="Verdana"/>
              </a:rPr>
              <a:t>to take primary link</a:t>
            </a:r>
          </a:p>
        </p:txBody>
      </p:sp>
      <p:grpSp>
        <p:nvGrpSpPr>
          <p:cNvPr id="2" name="Group 4"/>
          <p:cNvGrpSpPr>
            <a:grpSpLocks/>
          </p:cNvGrpSpPr>
          <p:nvPr/>
        </p:nvGrpSpPr>
        <p:grpSpPr bwMode="auto">
          <a:xfrm>
            <a:off x="449816" y="1891880"/>
            <a:ext cx="5257800" cy="1739900"/>
            <a:chOff x="676" y="1108"/>
            <a:chExt cx="2968" cy="1192"/>
          </a:xfrm>
        </p:grpSpPr>
        <p:grpSp>
          <p:nvGrpSpPr>
            <p:cNvPr id="3" name="Group 5"/>
            <p:cNvGrpSpPr>
              <a:grpSpLocks/>
            </p:cNvGrpSpPr>
            <p:nvPr/>
          </p:nvGrpSpPr>
          <p:grpSpPr bwMode="auto">
            <a:xfrm>
              <a:off x="739" y="1108"/>
              <a:ext cx="2905" cy="1192"/>
              <a:chOff x="739" y="1108"/>
              <a:chExt cx="2905" cy="1192"/>
            </a:xfrm>
          </p:grpSpPr>
          <p:sp>
            <p:nvSpPr>
              <p:cNvPr id="117766" name="Oval 6"/>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67" name="Oval 7"/>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68" name="Oval 8"/>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69" name="Oval 9"/>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0" name="Oval 10"/>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1" name="Oval 11"/>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2" name="Oval 12"/>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3" name="Oval 13"/>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4" name="Oval 14"/>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5" name="Oval 15"/>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76" name="Oval 16"/>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4" name="Group 17"/>
            <p:cNvGrpSpPr>
              <a:grpSpLocks/>
            </p:cNvGrpSpPr>
            <p:nvPr/>
          </p:nvGrpSpPr>
          <p:grpSpPr bwMode="auto">
            <a:xfrm>
              <a:off x="676" y="1108"/>
              <a:ext cx="2905" cy="1192"/>
              <a:chOff x="676" y="1108"/>
              <a:chExt cx="2905" cy="1192"/>
            </a:xfrm>
          </p:grpSpPr>
          <p:sp>
            <p:nvSpPr>
              <p:cNvPr id="117778" name="Oval 18"/>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79" name="Oval 19"/>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0" name="Oval 20"/>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1" name="Oval 21"/>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2" name="Oval 22"/>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3" name="Oval 23"/>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4" name="Oval 24"/>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5" name="Oval 25"/>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6" name="Oval 26"/>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7" name="Oval 27"/>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788" name="Oval 28"/>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sp>
        <p:nvSpPr>
          <p:cNvPr id="117789" name="Rectangle 29"/>
          <p:cNvSpPr>
            <a:spLocks noChangeArrowheads="1"/>
          </p:cNvSpPr>
          <p:nvPr/>
        </p:nvSpPr>
        <p:spPr bwMode="auto">
          <a:xfrm>
            <a:off x="1745216" y="2120480"/>
            <a:ext cx="902428" cy="431529"/>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2200" b="1">
                <a:latin typeface="Verdana"/>
                <a:cs typeface="Verdana"/>
              </a:rPr>
              <a:t>AS 1</a:t>
            </a:r>
          </a:p>
        </p:txBody>
      </p:sp>
      <p:grpSp>
        <p:nvGrpSpPr>
          <p:cNvPr id="5" name="Group 30"/>
          <p:cNvGrpSpPr>
            <a:grpSpLocks/>
          </p:cNvGrpSpPr>
          <p:nvPr/>
        </p:nvGrpSpPr>
        <p:grpSpPr bwMode="auto">
          <a:xfrm>
            <a:off x="907016" y="4177880"/>
            <a:ext cx="4572000" cy="1816100"/>
            <a:chOff x="244" y="2596"/>
            <a:chExt cx="4120" cy="1144"/>
          </a:xfrm>
        </p:grpSpPr>
        <p:grpSp>
          <p:nvGrpSpPr>
            <p:cNvPr id="6" name="Group 31"/>
            <p:cNvGrpSpPr>
              <a:grpSpLocks/>
            </p:cNvGrpSpPr>
            <p:nvPr/>
          </p:nvGrpSpPr>
          <p:grpSpPr bwMode="auto">
            <a:xfrm>
              <a:off x="331" y="2596"/>
              <a:ext cx="4033" cy="1144"/>
              <a:chOff x="331" y="2596"/>
              <a:chExt cx="4033" cy="1144"/>
            </a:xfrm>
          </p:grpSpPr>
          <p:sp>
            <p:nvSpPr>
              <p:cNvPr id="117792" name="Oval 32"/>
              <p:cNvSpPr>
                <a:spLocks noChangeArrowheads="1"/>
              </p:cNvSpPr>
              <p:nvPr/>
            </p:nvSpPr>
            <p:spPr bwMode="auto">
              <a:xfrm>
                <a:off x="675" y="2698"/>
                <a:ext cx="3460" cy="87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3" name="Oval 33"/>
              <p:cNvSpPr>
                <a:spLocks noChangeArrowheads="1"/>
              </p:cNvSpPr>
              <p:nvPr/>
            </p:nvSpPr>
            <p:spPr bwMode="auto">
              <a:xfrm>
                <a:off x="791" y="2698"/>
                <a:ext cx="803" cy="12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4" name="Oval 34"/>
              <p:cNvSpPr>
                <a:spLocks noChangeArrowheads="1"/>
              </p:cNvSpPr>
              <p:nvPr/>
            </p:nvSpPr>
            <p:spPr bwMode="auto">
              <a:xfrm>
                <a:off x="2872" y="2664"/>
                <a:ext cx="1147" cy="22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5" name="Oval 35"/>
              <p:cNvSpPr>
                <a:spLocks noChangeArrowheads="1"/>
              </p:cNvSpPr>
              <p:nvPr/>
            </p:nvSpPr>
            <p:spPr bwMode="auto">
              <a:xfrm>
                <a:off x="1833" y="2596"/>
                <a:ext cx="1377" cy="46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6" name="Oval 36"/>
              <p:cNvSpPr>
                <a:spLocks noChangeArrowheads="1"/>
              </p:cNvSpPr>
              <p:nvPr/>
            </p:nvSpPr>
            <p:spPr bwMode="auto">
              <a:xfrm>
                <a:off x="331" y="2799"/>
                <a:ext cx="2533" cy="26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7" name="Oval 37"/>
              <p:cNvSpPr>
                <a:spLocks noChangeArrowheads="1"/>
              </p:cNvSpPr>
              <p:nvPr/>
            </p:nvSpPr>
            <p:spPr bwMode="auto">
              <a:xfrm>
                <a:off x="1602" y="3206"/>
                <a:ext cx="1376" cy="534"/>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8" name="Oval 38"/>
              <p:cNvSpPr>
                <a:spLocks noChangeArrowheads="1"/>
              </p:cNvSpPr>
              <p:nvPr/>
            </p:nvSpPr>
            <p:spPr bwMode="auto">
              <a:xfrm>
                <a:off x="3332" y="2833"/>
                <a:ext cx="1032" cy="29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799" name="Oval 39"/>
              <p:cNvSpPr>
                <a:spLocks noChangeArrowheads="1"/>
              </p:cNvSpPr>
              <p:nvPr/>
            </p:nvSpPr>
            <p:spPr bwMode="auto">
              <a:xfrm>
                <a:off x="562" y="2969"/>
                <a:ext cx="686" cy="534"/>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800" name="Oval 40"/>
              <p:cNvSpPr>
                <a:spLocks noChangeArrowheads="1"/>
              </p:cNvSpPr>
              <p:nvPr/>
            </p:nvSpPr>
            <p:spPr bwMode="auto">
              <a:xfrm>
                <a:off x="3448" y="3240"/>
                <a:ext cx="687" cy="19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801" name="Oval 41"/>
              <p:cNvSpPr>
                <a:spLocks noChangeArrowheads="1"/>
              </p:cNvSpPr>
              <p:nvPr/>
            </p:nvSpPr>
            <p:spPr bwMode="auto">
              <a:xfrm>
                <a:off x="1140" y="3375"/>
                <a:ext cx="685" cy="19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sp>
            <p:nvSpPr>
              <p:cNvPr id="117802" name="Oval 42"/>
              <p:cNvSpPr>
                <a:spLocks noChangeArrowheads="1"/>
              </p:cNvSpPr>
              <p:nvPr/>
            </p:nvSpPr>
            <p:spPr bwMode="auto">
              <a:xfrm>
                <a:off x="2756" y="3375"/>
                <a:ext cx="1032" cy="19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p>
            </p:txBody>
          </p:sp>
        </p:grpSp>
        <p:grpSp>
          <p:nvGrpSpPr>
            <p:cNvPr id="7" name="Group 43"/>
            <p:cNvGrpSpPr>
              <a:grpSpLocks/>
            </p:cNvGrpSpPr>
            <p:nvPr/>
          </p:nvGrpSpPr>
          <p:grpSpPr bwMode="auto">
            <a:xfrm>
              <a:off x="244" y="2596"/>
              <a:ext cx="4033" cy="1144"/>
              <a:chOff x="244" y="2596"/>
              <a:chExt cx="4033" cy="1144"/>
            </a:xfrm>
          </p:grpSpPr>
          <p:sp>
            <p:nvSpPr>
              <p:cNvPr id="117804" name="Oval 44"/>
              <p:cNvSpPr>
                <a:spLocks noChangeArrowheads="1"/>
              </p:cNvSpPr>
              <p:nvPr/>
            </p:nvSpPr>
            <p:spPr bwMode="auto">
              <a:xfrm>
                <a:off x="589" y="2698"/>
                <a:ext cx="3457" cy="87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05" name="Oval 45"/>
              <p:cNvSpPr>
                <a:spLocks noChangeArrowheads="1"/>
              </p:cNvSpPr>
              <p:nvPr/>
            </p:nvSpPr>
            <p:spPr bwMode="auto">
              <a:xfrm>
                <a:off x="704" y="2698"/>
                <a:ext cx="802" cy="12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06" name="Oval 46"/>
              <p:cNvSpPr>
                <a:spLocks noChangeArrowheads="1"/>
              </p:cNvSpPr>
              <p:nvPr/>
            </p:nvSpPr>
            <p:spPr bwMode="auto">
              <a:xfrm>
                <a:off x="2783" y="2664"/>
                <a:ext cx="1150" cy="22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07" name="Oval 47"/>
              <p:cNvSpPr>
                <a:spLocks noChangeArrowheads="1"/>
              </p:cNvSpPr>
              <p:nvPr/>
            </p:nvSpPr>
            <p:spPr bwMode="auto">
              <a:xfrm>
                <a:off x="1744" y="2596"/>
                <a:ext cx="1378" cy="46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08" name="Oval 48"/>
              <p:cNvSpPr>
                <a:spLocks noChangeArrowheads="1"/>
              </p:cNvSpPr>
              <p:nvPr/>
            </p:nvSpPr>
            <p:spPr bwMode="auto">
              <a:xfrm>
                <a:off x="244" y="2799"/>
                <a:ext cx="2531" cy="26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09" name="Oval 49"/>
              <p:cNvSpPr>
                <a:spLocks noChangeArrowheads="1"/>
              </p:cNvSpPr>
              <p:nvPr/>
            </p:nvSpPr>
            <p:spPr bwMode="auto">
              <a:xfrm>
                <a:off x="1514" y="3206"/>
                <a:ext cx="1378" cy="534"/>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10" name="Oval 50"/>
              <p:cNvSpPr>
                <a:spLocks noChangeArrowheads="1"/>
              </p:cNvSpPr>
              <p:nvPr/>
            </p:nvSpPr>
            <p:spPr bwMode="auto">
              <a:xfrm>
                <a:off x="3244" y="2833"/>
                <a:ext cx="1033" cy="29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11" name="Oval 51"/>
              <p:cNvSpPr>
                <a:spLocks noChangeArrowheads="1"/>
              </p:cNvSpPr>
              <p:nvPr/>
            </p:nvSpPr>
            <p:spPr bwMode="auto">
              <a:xfrm>
                <a:off x="473" y="2969"/>
                <a:ext cx="687" cy="534"/>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12" name="Oval 52"/>
              <p:cNvSpPr>
                <a:spLocks noChangeArrowheads="1"/>
              </p:cNvSpPr>
              <p:nvPr/>
            </p:nvSpPr>
            <p:spPr bwMode="auto">
              <a:xfrm>
                <a:off x="3360" y="3240"/>
                <a:ext cx="686" cy="19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13" name="Oval 53"/>
              <p:cNvSpPr>
                <a:spLocks noChangeArrowheads="1"/>
              </p:cNvSpPr>
              <p:nvPr/>
            </p:nvSpPr>
            <p:spPr bwMode="auto">
              <a:xfrm>
                <a:off x="1054" y="3375"/>
                <a:ext cx="682" cy="19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sp>
            <p:nvSpPr>
              <p:cNvPr id="117814" name="Oval 54"/>
              <p:cNvSpPr>
                <a:spLocks noChangeArrowheads="1"/>
              </p:cNvSpPr>
              <p:nvPr/>
            </p:nvSpPr>
            <p:spPr bwMode="auto">
              <a:xfrm>
                <a:off x="2670" y="3375"/>
                <a:ext cx="1028" cy="19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p>
            </p:txBody>
          </p:sp>
        </p:grpSp>
      </p:grpSp>
      <p:sp>
        <p:nvSpPr>
          <p:cNvPr id="117815" name="Line 55"/>
          <p:cNvSpPr>
            <a:spLocks noChangeShapeType="1"/>
          </p:cNvSpPr>
          <p:nvPr/>
        </p:nvSpPr>
        <p:spPr bwMode="auto">
          <a:xfrm>
            <a:off x="4101066" y="3257130"/>
            <a:ext cx="82550" cy="1073150"/>
          </a:xfrm>
          <a:prstGeom prst="line">
            <a:avLst/>
          </a:prstGeom>
          <a:noFill/>
          <a:ln w="57150" cmpd="thinThick">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17816" name="Line 56"/>
          <p:cNvSpPr>
            <a:spLocks noChangeShapeType="1"/>
          </p:cNvSpPr>
          <p:nvPr/>
        </p:nvSpPr>
        <p:spPr bwMode="auto">
          <a:xfrm>
            <a:off x="2583416" y="3339680"/>
            <a:ext cx="0" cy="1143000"/>
          </a:xfrm>
          <a:prstGeom prst="line">
            <a:avLst/>
          </a:prstGeom>
          <a:noFill/>
          <a:ln w="57150" cmpd="thickThin">
            <a:solidFill>
              <a:srgbClr val="FF0033"/>
            </a:solidFill>
            <a:round/>
            <a:headEnd type="none" w="sm" len="sm"/>
            <a:tailEnd type="none" w="sm" len="sm"/>
          </a:ln>
          <a:effectLst/>
        </p:spPr>
        <p:txBody>
          <a:bodyPr wrap="none" anchor="ctr">
            <a:prstTxWarp prst="textNoShape">
              <a:avLst/>
            </a:prstTxWarp>
          </a:bodyPr>
          <a:lstStyle/>
          <a:p>
            <a:endParaRPr lang="en-GB"/>
          </a:p>
        </p:txBody>
      </p:sp>
      <p:pic>
        <p:nvPicPr>
          <p:cNvPr id="117817" name="Picture 57"/>
          <p:cNvPicPr>
            <a:picLocks noChangeArrowheads="1"/>
          </p:cNvPicPr>
          <p:nvPr/>
        </p:nvPicPr>
        <p:blipFill>
          <a:blip r:embed="rId3"/>
          <a:srcRect/>
          <a:stretch>
            <a:fillRect/>
          </a:stretch>
        </p:blipFill>
        <p:spPr bwMode="auto">
          <a:xfrm>
            <a:off x="2354816" y="3187280"/>
            <a:ext cx="547688" cy="341313"/>
          </a:xfrm>
          <a:prstGeom prst="rect">
            <a:avLst/>
          </a:prstGeom>
          <a:noFill/>
          <a:ln w="9525">
            <a:noFill/>
            <a:miter lim="800000"/>
            <a:headEnd/>
            <a:tailEnd/>
          </a:ln>
          <a:effectLst/>
        </p:spPr>
      </p:pic>
      <p:pic>
        <p:nvPicPr>
          <p:cNvPr id="117818" name="Picture 58"/>
          <p:cNvPicPr>
            <a:picLocks noChangeArrowheads="1"/>
          </p:cNvPicPr>
          <p:nvPr/>
        </p:nvPicPr>
        <p:blipFill>
          <a:blip r:embed="rId3"/>
          <a:srcRect/>
          <a:stretch>
            <a:fillRect/>
          </a:stretch>
        </p:blipFill>
        <p:spPr bwMode="auto">
          <a:xfrm>
            <a:off x="2354816" y="4254080"/>
            <a:ext cx="547688" cy="341313"/>
          </a:xfrm>
          <a:prstGeom prst="rect">
            <a:avLst/>
          </a:prstGeom>
          <a:noFill/>
          <a:ln w="9525">
            <a:noFill/>
            <a:miter lim="800000"/>
            <a:headEnd/>
            <a:tailEnd/>
          </a:ln>
          <a:effectLst/>
        </p:spPr>
      </p:pic>
      <p:pic>
        <p:nvPicPr>
          <p:cNvPr id="117819" name="Picture 59"/>
          <p:cNvPicPr>
            <a:picLocks noChangeArrowheads="1"/>
          </p:cNvPicPr>
          <p:nvPr/>
        </p:nvPicPr>
        <p:blipFill>
          <a:blip r:embed="rId3"/>
          <a:srcRect/>
          <a:stretch>
            <a:fillRect/>
          </a:stretch>
        </p:blipFill>
        <p:spPr bwMode="auto">
          <a:xfrm>
            <a:off x="3878816" y="4254080"/>
            <a:ext cx="547688" cy="341313"/>
          </a:xfrm>
          <a:prstGeom prst="rect">
            <a:avLst/>
          </a:prstGeom>
          <a:noFill/>
          <a:ln w="9525">
            <a:noFill/>
            <a:miter lim="800000"/>
            <a:headEnd/>
            <a:tailEnd/>
          </a:ln>
          <a:effectLst/>
        </p:spPr>
      </p:pic>
      <p:pic>
        <p:nvPicPr>
          <p:cNvPr id="117820" name="Picture 60"/>
          <p:cNvPicPr>
            <a:picLocks noChangeArrowheads="1"/>
          </p:cNvPicPr>
          <p:nvPr/>
        </p:nvPicPr>
        <p:blipFill>
          <a:blip r:embed="rId3"/>
          <a:srcRect/>
          <a:stretch>
            <a:fillRect/>
          </a:stretch>
        </p:blipFill>
        <p:spPr bwMode="auto">
          <a:xfrm>
            <a:off x="3867704" y="3068218"/>
            <a:ext cx="547687" cy="341312"/>
          </a:xfrm>
          <a:prstGeom prst="rect">
            <a:avLst/>
          </a:prstGeom>
          <a:noFill/>
          <a:ln w="9525">
            <a:noFill/>
            <a:miter lim="800000"/>
            <a:headEnd/>
            <a:tailEnd/>
          </a:ln>
          <a:effectLst/>
        </p:spPr>
      </p:pic>
      <p:sp>
        <p:nvSpPr>
          <p:cNvPr id="117821" name="Rectangle 61"/>
          <p:cNvSpPr>
            <a:spLocks noChangeArrowheads="1"/>
          </p:cNvSpPr>
          <p:nvPr/>
        </p:nvSpPr>
        <p:spPr bwMode="auto">
          <a:xfrm>
            <a:off x="4640816" y="3568280"/>
            <a:ext cx="2003153" cy="585418"/>
          </a:xfrm>
          <a:prstGeom prst="rect">
            <a:avLst/>
          </a:prstGeom>
          <a:solidFill>
            <a:srgbClr val="0000FF"/>
          </a:solidFill>
          <a:ln w="9525">
            <a:noFill/>
            <a:miter lim="800000"/>
            <a:headEnd/>
            <a:tailEnd/>
          </a:ln>
          <a:effectLst/>
        </p:spPr>
        <p:txBody>
          <a:bodyPr wrap="none" lIns="92075" tIns="46038" rIns="92075" bIns="46038">
            <a:prstTxWarp prst="textNoShape">
              <a:avLst/>
            </a:prstTxWarp>
            <a:spAutoFit/>
          </a:bodyPr>
          <a:lstStyle/>
          <a:p>
            <a:pPr eaLnBrk="0" hangingPunct="0"/>
            <a:r>
              <a:rPr lang="en-US" sz="1600">
                <a:solidFill>
                  <a:schemeClr val="bg1"/>
                </a:solidFill>
                <a:latin typeface="Verdana"/>
                <a:cs typeface="Verdana"/>
              </a:rPr>
              <a:t>192.0.2.0/24</a:t>
            </a:r>
          </a:p>
          <a:p>
            <a:pPr eaLnBrk="0" hangingPunct="0"/>
            <a:r>
              <a:rPr lang="en-US" sz="1600">
                <a:solidFill>
                  <a:schemeClr val="bg1"/>
                </a:solidFill>
                <a:latin typeface="Verdana"/>
                <a:cs typeface="Verdana"/>
              </a:rPr>
              <a:t>ASPATH = 2  2  2</a:t>
            </a:r>
          </a:p>
        </p:txBody>
      </p:sp>
      <p:sp>
        <p:nvSpPr>
          <p:cNvPr id="117822" name="Rectangle 62"/>
          <p:cNvSpPr>
            <a:spLocks noChangeArrowheads="1"/>
          </p:cNvSpPr>
          <p:nvPr/>
        </p:nvSpPr>
        <p:spPr bwMode="auto">
          <a:xfrm>
            <a:off x="1211816" y="5092280"/>
            <a:ext cx="1264143"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a:latin typeface="Verdana"/>
                <a:cs typeface="Verdana"/>
              </a:rPr>
              <a:t>customer</a:t>
            </a:r>
          </a:p>
        </p:txBody>
      </p:sp>
      <p:sp>
        <p:nvSpPr>
          <p:cNvPr id="117823" name="Text Box 63"/>
          <p:cNvSpPr txBox="1">
            <a:spLocks noChangeArrowheads="1"/>
          </p:cNvSpPr>
          <p:nvPr/>
        </p:nvSpPr>
        <p:spPr bwMode="auto">
          <a:xfrm>
            <a:off x="2659616" y="5473280"/>
            <a:ext cx="901146" cy="430887"/>
          </a:xfrm>
          <a:prstGeom prst="rect">
            <a:avLst/>
          </a:prstGeom>
          <a:noFill/>
          <a:ln w="9525">
            <a:noFill/>
            <a:miter lim="800000"/>
            <a:headEnd/>
            <a:tailEnd/>
          </a:ln>
          <a:effectLst/>
        </p:spPr>
        <p:txBody>
          <a:bodyPr wrap="none">
            <a:prstTxWarp prst="textNoShape">
              <a:avLst/>
            </a:prstTxWarp>
            <a:spAutoFit/>
          </a:bodyPr>
          <a:lstStyle/>
          <a:p>
            <a:r>
              <a:rPr lang="en-US" sz="2200" b="1" dirty="0">
                <a:latin typeface="Verdana"/>
                <a:cs typeface="Verdana"/>
              </a:rPr>
              <a:t>AS 2</a:t>
            </a:r>
          </a:p>
        </p:txBody>
      </p:sp>
      <p:sp>
        <p:nvSpPr>
          <p:cNvPr id="117824" name="Rectangle 64"/>
          <p:cNvSpPr>
            <a:spLocks noChangeArrowheads="1"/>
          </p:cNvSpPr>
          <p:nvPr/>
        </p:nvSpPr>
        <p:spPr bwMode="auto">
          <a:xfrm>
            <a:off x="3116816" y="2120480"/>
            <a:ext cx="1148163" cy="369974"/>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a:latin typeface="Verdana"/>
                <a:cs typeface="Verdana"/>
              </a:rPr>
              <a:t>provider</a:t>
            </a:r>
          </a:p>
        </p:txBody>
      </p:sp>
      <p:sp>
        <p:nvSpPr>
          <p:cNvPr id="117825" name="Text Box 65"/>
          <p:cNvSpPr txBox="1">
            <a:spLocks noChangeArrowheads="1"/>
          </p:cNvSpPr>
          <p:nvPr/>
        </p:nvSpPr>
        <p:spPr bwMode="auto">
          <a:xfrm>
            <a:off x="3421616" y="5168480"/>
            <a:ext cx="1715396" cy="369332"/>
          </a:xfrm>
          <a:prstGeom prst="rect">
            <a:avLst/>
          </a:prstGeom>
          <a:solidFill>
            <a:schemeClr val="accent2"/>
          </a:solidFill>
          <a:ln w="9525">
            <a:noFill/>
            <a:miter lim="800000"/>
            <a:headEnd/>
            <a:tailEnd/>
          </a:ln>
          <a:effectLst/>
        </p:spPr>
        <p:txBody>
          <a:bodyPr wrap="none">
            <a:prstTxWarp prst="textNoShape">
              <a:avLst/>
            </a:prstTxWarp>
            <a:spAutoFit/>
          </a:bodyPr>
          <a:lstStyle/>
          <a:p>
            <a:r>
              <a:rPr lang="en-US" sz="1800">
                <a:solidFill>
                  <a:schemeClr val="bg1"/>
                </a:solidFill>
                <a:latin typeface="Verdana"/>
                <a:cs typeface="Verdana"/>
              </a:rPr>
              <a:t>192.0.2.0/24</a:t>
            </a:r>
          </a:p>
        </p:txBody>
      </p:sp>
      <p:sp>
        <p:nvSpPr>
          <p:cNvPr id="117826" name="Text Box 66"/>
          <p:cNvSpPr txBox="1">
            <a:spLocks noChangeArrowheads="1"/>
          </p:cNvSpPr>
          <p:nvPr/>
        </p:nvSpPr>
        <p:spPr bwMode="auto">
          <a:xfrm>
            <a:off x="3802616" y="4558880"/>
            <a:ext cx="1013882" cy="369332"/>
          </a:xfrm>
          <a:prstGeom prst="rect">
            <a:avLst/>
          </a:prstGeom>
          <a:noFill/>
          <a:ln w="9525">
            <a:noFill/>
            <a:miter lim="800000"/>
            <a:headEnd/>
            <a:tailEnd/>
          </a:ln>
          <a:effectLst/>
        </p:spPr>
        <p:txBody>
          <a:bodyPr wrap="none">
            <a:prstTxWarp prst="textNoShape">
              <a:avLst/>
            </a:prstTxWarp>
            <a:spAutoFit/>
          </a:bodyPr>
          <a:lstStyle/>
          <a:p>
            <a:r>
              <a:rPr lang="en-US" sz="1800">
                <a:latin typeface="Verdana"/>
                <a:cs typeface="Verdana"/>
              </a:rPr>
              <a:t>backup</a:t>
            </a:r>
          </a:p>
        </p:txBody>
      </p:sp>
      <p:sp>
        <p:nvSpPr>
          <p:cNvPr id="117827" name="Text Box 67"/>
          <p:cNvSpPr txBox="1">
            <a:spLocks noChangeArrowheads="1"/>
          </p:cNvSpPr>
          <p:nvPr/>
        </p:nvSpPr>
        <p:spPr bwMode="auto">
          <a:xfrm>
            <a:off x="1592816" y="4558880"/>
            <a:ext cx="1088609" cy="369332"/>
          </a:xfrm>
          <a:prstGeom prst="rect">
            <a:avLst/>
          </a:prstGeom>
          <a:noFill/>
          <a:ln w="9525">
            <a:noFill/>
            <a:miter lim="800000"/>
            <a:headEnd/>
            <a:tailEnd/>
          </a:ln>
          <a:effectLst/>
        </p:spPr>
        <p:txBody>
          <a:bodyPr wrap="none">
            <a:prstTxWarp prst="textNoShape">
              <a:avLst/>
            </a:prstTxWarp>
            <a:spAutoFit/>
          </a:bodyPr>
          <a:lstStyle/>
          <a:p>
            <a:r>
              <a:rPr lang="en-US" sz="1800">
                <a:latin typeface="Verdana"/>
                <a:cs typeface="Verdana"/>
              </a:rPr>
              <a:t>primary</a:t>
            </a:r>
          </a:p>
        </p:txBody>
      </p:sp>
      <p:sp>
        <p:nvSpPr>
          <p:cNvPr id="117828" name="AutoShape 68"/>
          <p:cNvSpPr>
            <a:spLocks noChangeArrowheads="1"/>
          </p:cNvSpPr>
          <p:nvPr/>
        </p:nvSpPr>
        <p:spPr bwMode="auto">
          <a:xfrm>
            <a:off x="2202416" y="3644480"/>
            <a:ext cx="228600" cy="533400"/>
          </a:xfrm>
          <a:prstGeom prst="upArrow">
            <a:avLst>
              <a:gd name="adj1" fmla="val 50000"/>
              <a:gd name="adj2" fmla="val 58333"/>
            </a:avLst>
          </a:prstGeom>
          <a:solidFill>
            <a:schemeClr val="bg1"/>
          </a:solidFill>
          <a:ln w="57150">
            <a:solidFill>
              <a:srgbClr val="FF6699"/>
            </a:solidFill>
            <a:miter lim="800000"/>
            <a:headEnd/>
            <a:tailEnd/>
          </a:ln>
          <a:effectLst/>
        </p:spPr>
        <p:txBody>
          <a:bodyPr wrap="none" anchor="ctr">
            <a:prstTxWarp prst="textNoShape">
              <a:avLst/>
            </a:prstTxWarp>
          </a:bodyPr>
          <a:lstStyle/>
          <a:p>
            <a:endParaRPr lang="en-GB"/>
          </a:p>
        </p:txBody>
      </p:sp>
      <p:sp>
        <p:nvSpPr>
          <p:cNvPr id="117829" name="Rectangle 69"/>
          <p:cNvSpPr>
            <a:spLocks noChangeArrowheads="1"/>
          </p:cNvSpPr>
          <p:nvPr/>
        </p:nvSpPr>
        <p:spPr bwMode="auto">
          <a:xfrm>
            <a:off x="602216" y="3644480"/>
            <a:ext cx="1546597" cy="585418"/>
          </a:xfrm>
          <a:prstGeom prst="rect">
            <a:avLst/>
          </a:prstGeom>
          <a:solidFill>
            <a:srgbClr val="0000FF"/>
          </a:solidFill>
          <a:ln w="9525">
            <a:noFill/>
            <a:miter lim="800000"/>
            <a:headEnd/>
            <a:tailEnd/>
          </a:ln>
          <a:effectLst/>
        </p:spPr>
        <p:txBody>
          <a:bodyPr wrap="none" lIns="92075" tIns="46038" rIns="92075" bIns="46038">
            <a:prstTxWarp prst="textNoShape">
              <a:avLst/>
            </a:prstTxWarp>
            <a:spAutoFit/>
          </a:bodyPr>
          <a:lstStyle/>
          <a:p>
            <a:pPr eaLnBrk="0" hangingPunct="0"/>
            <a:r>
              <a:rPr lang="en-US" sz="1600">
                <a:solidFill>
                  <a:schemeClr val="bg1"/>
                </a:solidFill>
                <a:latin typeface="Verdana"/>
                <a:cs typeface="Verdana"/>
              </a:rPr>
              <a:t>192.0.2.0/24</a:t>
            </a:r>
          </a:p>
          <a:p>
            <a:pPr eaLnBrk="0" hangingPunct="0"/>
            <a:r>
              <a:rPr lang="en-US" sz="1600">
                <a:solidFill>
                  <a:schemeClr val="bg1"/>
                </a:solidFill>
                <a:latin typeface="Verdana"/>
                <a:cs typeface="Verdana"/>
              </a:rPr>
              <a:t>ASPATH = 2</a:t>
            </a:r>
          </a:p>
        </p:txBody>
      </p:sp>
      <p:sp>
        <p:nvSpPr>
          <p:cNvPr id="117830" name="AutoShape 70"/>
          <p:cNvSpPr>
            <a:spLocks noChangeArrowheads="1"/>
          </p:cNvSpPr>
          <p:nvPr/>
        </p:nvSpPr>
        <p:spPr bwMode="auto">
          <a:xfrm>
            <a:off x="4336016" y="3568280"/>
            <a:ext cx="228600" cy="533400"/>
          </a:xfrm>
          <a:prstGeom prst="upArrow">
            <a:avLst>
              <a:gd name="adj1" fmla="val 50000"/>
              <a:gd name="adj2" fmla="val 58333"/>
            </a:avLst>
          </a:prstGeom>
          <a:solidFill>
            <a:schemeClr val="bg1"/>
          </a:solidFill>
          <a:ln w="57150">
            <a:solidFill>
              <a:srgbClr val="FF6699"/>
            </a:solidFill>
            <a:miter lim="800000"/>
            <a:headEnd/>
            <a:tailEnd/>
          </a:ln>
          <a:effectLst/>
        </p:spPr>
        <p:txBody>
          <a:bodyPr wrap="none" anchor="ctr">
            <a:prstTxWarp prst="textNoShape">
              <a:avLst/>
            </a:prstTxWarp>
          </a:bodyPr>
          <a:lstStyle/>
          <a:p>
            <a:endParaRPr lang="en-GB"/>
          </a:p>
        </p:txBody>
      </p:sp>
      <p:sp>
        <p:nvSpPr>
          <p:cNvPr id="117831" name="Line 71"/>
          <p:cNvSpPr>
            <a:spLocks noChangeShapeType="1"/>
          </p:cNvSpPr>
          <p:nvPr/>
        </p:nvSpPr>
        <p:spPr bwMode="auto">
          <a:xfrm flipH="1">
            <a:off x="2812016" y="3263480"/>
            <a:ext cx="1066800" cy="76200"/>
          </a:xfrm>
          <a:prstGeom prst="line">
            <a:avLst/>
          </a:prstGeom>
          <a:noFill/>
          <a:ln w="57150" cmpd="thickThin">
            <a:solidFill>
              <a:srgbClr val="FF0033"/>
            </a:solidFill>
            <a:round/>
            <a:headEnd type="none" w="sm" len="sm"/>
            <a:tailEnd type="none" w="sm" len="sm"/>
          </a:ln>
          <a:effectLst/>
        </p:spPr>
        <p:txBody>
          <a:bodyPr wrap="none" anchor="ctr">
            <a:prstTxWarp prst="textNoShape">
              <a:avLst/>
            </a:prstTxWarp>
          </a:bodyPr>
          <a:lstStyle/>
          <a:p>
            <a:endParaRPr lang="en-GB"/>
          </a:p>
        </p:txBody>
      </p:sp>
      <p:sp>
        <p:nvSpPr>
          <p:cNvPr id="117832" name="Freeform 72"/>
          <p:cNvSpPr>
            <a:spLocks/>
          </p:cNvSpPr>
          <p:nvPr/>
        </p:nvSpPr>
        <p:spPr bwMode="auto">
          <a:xfrm>
            <a:off x="2659616" y="2577680"/>
            <a:ext cx="533400" cy="2057400"/>
          </a:xfrm>
          <a:custGeom>
            <a:avLst/>
            <a:gdLst/>
            <a:ahLst/>
            <a:cxnLst>
              <a:cxn ang="0">
                <a:pos x="336" y="0"/>
              </a:cxn>
              <a:cxn ang="0">
                <a:pos x="48" y="672"/>
              </a:cxn>
              <a:cxn ang="0">
                <a:pos x="48" y="912"/>
              </a:cxn>
              <a:cxn ang="0">
                <a:pos x="288" y="1296"/>
              </a:cxn>
            </a:cxnLst>
            <a:rect l="0" t="0" r="r" b="b"/>
            <a:pathLst>
              <a:path w="336" h="1296">
                <a:moveTo>
                  <a:pt x="336" y="0"/>
                </a:moveTo>
                <a:cubicBezTo>
                  <a:pt x="216" y="260"/>
                  <a:pt x="96" y="520"/>
                  <a:pt x="48" y="672"/>
                </a:cubicBezTo>
                <a:cubicBezTo>
                  <a:pt x="0" y="824"/>
                  <a:pt x="8" y="808"/>
                  <a:pt x="48" y="912"/>
                </a:cubicBezTo>
                <a:cubicBezTo>
                  <a:pt x="88" y="1016"/>
                  <a:pt x="188" y="1156"/>
                  <a:pt x="288" y="1296"/>
                </a:cubicBezTo>
              </a:path>
            </a:pathLst>
          </a:custGeom>
          <a:noFill/>
          <a:ln w="76200" cmpd="sng">
            <a:solidFill>
              <a:schemeClr val="accent2"/>
            </a:solidFill>
            <a:round/>
            <a:headEnd type="none" w="med" len="med"/>
            <a:tailEnd type="triangle" w="med" len="med"/>
          </a:ln>
          <a:effectLst/>
        </p:spPr>
        <p:txBody>
          <a:bodyPr>
            <a:prstTxWarp prst="textNoShape">
              <a:avLst/>
            </a:prstTxWarp>
          </a:bodyPr>
          <a:lstStyle/>
          <a:p>
            <a:endParaRPr lang="en-GB"/>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Line 2"/>
          <p:cNvSpPr>
            <a:spLocks noChangeShapeType="1"/>
          </p:cNvSpPr>
          <p:nvPr/>
        </p:nvSpPr>
        <p:spPr bwMode="auto">
          <a:xfrm flipV="1">
            <a:off x="1700213" y="3343275"/>
            <a:ext cx="779462" cy="1592263"/>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lIns="251550" tIns="128338" rIns="251550" bIns="128338">
            <a:prstTxWarp prst="textNoShape">
              <a:avLst/>
            </a:prstTxWarp>
            <a:spAutoFit/>
          </a:bodyPr>
          <a:lstStyle/>
          <a:p>
            <a:endParaRPr lang="en-GB"/>
          </a:p>
        </p:txBody>
      </p:sp>
      <p:sp>
        <p:nvSpPr>
          <p:cNvPr id="223235" name="Line 3"/>
          <p:cNvSpPr>
            <a:spLocks noChangeShapeType="1"/>
          </p:cNvSpPr>
          <p:nvPr/>
        </p:nvSpPr>
        <p:spPr bwMode="auto">
          <a:xfrm>
            <a:off x="3381375" y="2762250"/>
            <a:ext cx="2101850"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lIns="251550" tIns="128338" rIns="251550" bIns="128338">
            <a:prstTxWarp prst="textNoShape">
              <a:avLst/>
            </a:prstTxWarp>
            <a:spAutoFit/>
          </a:bodyPr>
          <a:lstStyle/>
          <a:p>
            <a:endParaRPr lang="en-GB"/>
          </a:p>
        </p:txBody>
      </p:sp>
      <p:pic>
        <p:nvPicPr>
          <p:cNvPr id="223236"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30188" y="4875213"/>
            <a:ext cx="2784475" cy="1785937"/>
          </a:xfrm>
          <a:prstGeom prst="rect">
            <a:avLst/>
          </a:prstGeom>
          <a:noFill/>
          <a:ln w="9525">
            <a:noFill/>
            <a:miter lim="800000"/>
            <a:headEnd/>
            <a:tailEnd/>
          </a:ln>
          <a:effectLst/>
        </p:spPr>
      </p:pic>
      <p:pic>
        <p:nvPicPr>
          <p:cNvPr id="223237"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73113" y="1887538"/>
            <a:ext cx="2784475" cy="1785937"/>
          </a:xfrm>
          <a:prstGeom prst="rect">
            <a:avLst/>
          </a:prstGeom>
          <a:noFill/>
          <a:ln w="9525">
            <a:noFill/>
            <a:miter lim="800000"/>
            <a:headEnd/>
            <a:tailEnd/>
          </a:ln>
          <a:effectLst/>
        </p:spPr>
      </p:pic>
      <p:pic>
        <p:nvPicPr>
          <p:cNvPr id="223238"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229225" y="1830388"/>
            <a:ext cx="2784475" cy="1785937"/>
          </a:xfrm>
          <a:prstGeom prst="rect">
            <a:avLst/>
          </a:prstGeom>
          <a:noFill/>
          <a:ln w="9525">
            <a:noFill/>
            <a:miter lim="800000"/>
            <a:headEnd/>
            <a:tailEnd/>
          </a:ln>
          <a:effectLst/>
        </p:spPr>
      </p:pic>
      <p:sp>
        <p:nvSpPr>
          <p:cNvPr id="223239" name="Rectangle 7"/>
          <p:cNvSpPr>
            <a:spLocks noChangeArrowheads="1"/>
          </p:cNvSpPr>
          <p:nvPr/>
        </p:nvSpPr>
        <p:spPr bwMode="auto">
          <a:xfrm>
            <a:off x="836613" y="5762625"/>
            <a:ext cx="1900237" cy="531813"/>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spcBef>
                <a:spcPct val="50000"/>
              </a:spcBef>
            </a:pPr>
            <a:r>
              <a:rPr lang="en-GB" sz="1800"/>
              <a:t>160.10.0.0/16</a:t>
            </a:r>
          </a:p>
        </p:txBody>
      </p:sp>
      <p:sp>
        <p:nvSpPr>
          <p:cNvPr id="223240" name="Rectangle 8"/>
          <p:cNvSpPr>
            <a:spLocks noChangeArrowheads="1"/>
          </p:cNvSpPr>
          <p:nvPr/>
        </p:nvSpPr>
        <p:spPr bwMode="auto">
          <a:xfrm>
            <a:off x="1138238" y="2667000"/>
            <a:ext cx="1900237" cy="531813"/>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spcBef>
                <a:spcPct val="50000"/>
              </a:spcBef>
            </a:pPr>
            <a:r>
              <a:rPr lang="en-GB" sz="1800"/>
              <a:t>150.10.0.0/16</a:t>
            </a:r>
          </a:p>
        </p:txBody>
      </p:sp>
      <p:sp>
        <p:nvSpPr>
          <p:cNvPr id="223241" name="Rectangle 9"/>
          <p:cNvSpPr>
            <a:spLocks noChangeArrowheads="1"/>
          </p:cNvSpPr>
          <p:nvPr/>
        </p:nvSpPr>
        <p:spPr bwMode="auto">
          <a:xfrm>
            <a:off x="3933825" y="2536825"/>
            <a:ext cx="1009650" cy="198438"/>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192.10.1.0/30</a:t>
            </a:r>
          </a:p>
        </p:txBody>
      </p:sp>
      <p:sp>
        <p:nvSpPr>
          <p:cNvPr id="223242" name="Rectangle 10"/>
          <p:cNvSpPr>
            <a:spLocks noChangeArrowheads="1"/>
          </p:cNvSpPr>
          <p:nvPr/>
        </p:nvSpPr>
        <p:spPr bwMode="auto">
          <a:xfrm>
            <a:off x="5057775" y="2786063"/>
            <a:ext cx="138113"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.2</a:t>
            </a:r>
          </a:p>
        </p:txBody>
      </p:sp>
      <p:sp>
        <p:nvSpPr>
          <p:cNvPr id="223243" name="Rectangle 11"/>
          <p:cNvSpPr>
            <a:spLocks noChangeArrowheads="1"/>
          </p:cNvSpPr>
          <p:nvPr/>
        </p:nvSpPr>
        <p:spPr bwMode="auto">
          <a:xfrm>
            <a:off x="950913" y="5448300"/>
            <a:ext cx="1349375" cy="561975"/>
          </a:xfrm>
          <a:prstGeom prst="rect">
            <a:avLst/>
          </a:prstGeom>
          <a:noFill/>
          <a:ln w="9525">
            <a:noFill/>
            <a:miter lim="800000"/>
            <a:headEnd/>
            <a:tailEnd/>
          </a:ln>
          <a:effectLst/>
        </p:spPr>
        <p:txBody>
          <a:bodyPr wrap="none" lIns="251550" tIns="128338" rIns="251550" bIns="128338">
            <a:prstTxWarp prst="textNoShape">
              <a:avLst/>
            </a:prstTxWarp>
            <a:spAutoFit/>
          </a:bodyPr>
          <a:lstStyle/>
          <a:p>
            <a:pPr defTabSz="808038">
              <a:spcBef>
                <a:spcPct val="50000"/>
              </a:spcBef>
            </a:pPr>
            <a:r>
              <a:rPr lang="en-GB" sz="2000"/>
              <a:t>AS 100</a:t>
            </a:r>
          </a:p>
        </p:txBody>
      </p:sp>
      <p:sp>
        <p:nvSpPr>
          <p:cNvPr id="223244" name="Rectangle 12"/>
          <p:cNvSpPr>
            <a:spLocks noChangeArrowheads="1"/>
          </p:cNvSpPr>
          <p:nvPr/>
        </p:nvSpPr>
        <p:spPr bwMode="auto">
          <a:xfrm>
            <a:off x="1250950" y="2351088"/>
            <a:ext cx="1349375" cy="561975"/>
          </a:xfrm>
          <a:prstGeom prst="rect">
            <a:avLst/>
          </a:prstGeom>
          <a:noFill/>
          <a:ln w="9525">
            <a:noFill/>
            <a:miter lim="800000"/>
            <a:headEnd/>
            <a:tailEnd/>
          </a:ln>
          <a:effectLst/>
        </p:spPr>
        <p:txBody>
          <a:bodyPr wrap="none" lIns="251550" tIns="128338" rIns="251550" bIns="128338">
            <a:prstTxWarp prst="textNoShape">
              <a:avLst/>
            </a:prstTxWarp>
            <a:spAutoFit/>
          </a:bodyPr>
          <a:lstStyle/>
          <a:p>
            <a:pPr defTabSz="808038">
              <a:spcBef>
                <a:spcPct val="50000"/>
              </a:spcBef>
            </a:pPr>
            <a:r>
              <a:rPr lang="en-GB" sz="2000"/>
              <a:t>AS 200</a:t>
            </a:r>
          </a:p>
        </p:txBody>
      </p:sp>
      <p:sp>
        <p:nvSpPr>
          <p:cNvPr id="223247" name="Rectangle 15"/>
          <p:cNvSpPr>
            <a:spLocks noChangeArrowheads="1"/>
          </p:cNvSpPr>
          <p:nvPr/>
        </p:nvSpPr>
        <p:spPr bwMode="auto">
          <a:xfrm>
            <a:off x="3376613" y="3729038"/>
            <a:ext cx="4171150" cy="690070"/>
          </a:xfrm>
          <a:prstGeom prst="rect">
            <a:avLst/>
          </a:prstGeom>
          <a:solidFill>
            <a:schemeClr val="accent6">
              <a:lumMod val="40000"/>
              <a:lumOff val="60000"/>
            </a:schemeClr>
          </a:solidFill>
          <a:ln w="9525">
            <a:noFill/>
            <a:miter lim="800000"/>
            <a:headEnd/>
            <a:tailEnd/>
          </a:ln>
          <a:effectLst/>
        </p:spPr>
        <p:txBody>
          <a:bodyPr wrap="none" lIns="251550" tIns="128338" rIns="251550" bIns="128338">
            <a:prstTxWarp prst="textNoShape">
              <a:avLst/>
            </a:prstTxWarp>
            <a:spAutoFit/>
          </a:bodyPr>
          <a:lstStyle/>
          <a:p>
            <a:pPr algn="l" defTabSz="808038"/>
            <a:r>
              <a:rPr lang="en-GB" sz="1400" dirty="0">
                <a:solidFill>
                  <a:schemeClr val="bg1"/>
                </a:solidFill>
                <a:latin typeface="Courier"/>
                <a:cs typeface="Courier"/>
              </a:rPr>
              <a:t>Network       </a:t>
            </a:r>
            <a:r>
              <a:rPr lang="en-GB" sz="1400" dirty="0" smtClean="0">
                <a:solidFill>
                  <a:schemeClr val="bg1"/>
                </a:solidFill>
                <a:latin typeface="Courier"/>
                <a:cs typeface="Courier"/>
              </a:rPr>
              <a:t>  </a:t>
            </a:r>
            <a:r>
              <a:rPr lang="en-GB" sz="1400" dirty="0">
                <a:solidFill>
                  <a:schemeClr val="bg1"/>
                </a:solidFill>
                <a:latin typeface="Courier"/>
                <a:cs typeface="Courier"/>
              </a:rPr>
              <a:t>Next-Hop      Path</a:t>
            </a:r>
          </a:p>
          <a:p>
            <a:pPr algn="l" defTabSz="808038"/>
            <a:r>
              <a:rPr lang="en-GB" sz="1400" dirty="0">
                <a:solidFill>
                  <a:schemeClr val="bg1"/>
                </a:solidFill>
                <a:latin typeface="Courier"/>
                <a:cs typeface="Courier"/>
              </a:rPr>
              <a:t>160.10.0.0/16  </a:t>
            </a:r>
            <a:r>
              <a:rPr lang="en-GB" sz="1400" dirty="0" smtClean="0">
                <a:solidFill>
                  <a:schemeClr val="bg1"/>
                </a:solidFill>
                <a:latin typeface="Courier"/>
                <a:cs typeface="Courier"/>
              </a:rPr>
              <a:t> 192.20.2.1    100</a:t>
            </a:r>
            <a:endParaRPr lang="en-GB" sz="1400" dirty="0">
              <a:solidFill>
                <a:schemeClr val="bg1"/>
              </a:solidFill>
              <a:latin typeface="Courier"/>
              <a:cs typeface="Courier"/>
            </a:endParaRPr>
          </a:p>
        </p:txBody>
      </p:sp>
      <p:sp>
        <p:nvSpPr>
          <p:cNvPr id="223248" name="Line 16"/>
          <p:cNvSpPr>
            <a:spLocks noChangeShapeType="1"/>
          </p:cNvSpPr>
          <p:nvPr/>
        </p:nvSpPr>
        <p:spPr bwMode="auto">
          <a:xfrm flipH="1">
            <a:off x="2330450" y="4051300"/>
            <a:ext cx="1096963" cy="314325"/>
          </a:xfrm>
          <a:prstGeom prst="line">
            <a:avLst/>
          </a:prstGeom>
          <a:noFill/>
          <a:ln w="12700">
            <a:solidFill>
              <a:schemeClr val="tx1"/>
            </a:solidFill>
            <a:round/>
            <a:headEnd type="none" w="sm" len="sm"/>
            <a:tailEnd type="stealth" w="med" len="lg"/>
          </a:ln>
          <a:effectLst/>
        </p:spPr>
        <p:txBody>
          <a:bodyPr lIns="251550" tIns="128338" rIns="251550" bIns="128338">
            <a:prstTxWarp prst="textNoShape">
              <a:avLst/>
            </a:prstTxWarp>
            <a:spAutoFit/>
          </a:bodyPr>
          <a:lstStyle/>
          <a:p>
            <a:endParaRPr lang="en-GB"/>
          </a:p>
        </p:txBody>
      </p:sp>
      <p:grpSp>
        <p:nvGrpSpPr>
          <p:cNvPr id="2" name="Group 17"/>
          <p:cNvGrpSpPr>
            <a:grpSpLocks/>
          </p:cNvGrpSpPr>
          <p:nvPr/>
        </p:nvGrpSpPr>
        <p:grpSpPr bwMode="auto">
          <a:xfrm>
            <a:off x="2947988" y="2560638"/>
            <a:ext cx="698500" cy="452437"/>
            <a:chOff x="1880" y="1429"/>
            <a:chExt cx="440" cy="285"/>
          </a:xfrm>
        </p:grpSpPr>
        <p:pic>
          <p:nvPicPr>
            <p:cNvPr id="223250" name="Picture 1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3251" name="Rectangle 19"/>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C</a:t>
              </a:r>
            </a:p>
          </p:txBody>
        </p:sp>
      </p:grpSp>
      <p:sp>
        <p:nvSpPr>
          <p:cNvPr id="223253" name="Rectangle 21"/>
          <p:cNvSpPr>
            <a:spLocks noChangeArrowheads="1"/>
          </p:cNvSpPr>
          <p:nvPr/>
        </p:nvSpPr>
        <p:spPr bwMode="auto">
          <a:xfrm>
            <a:off x="3648075" y="2786063"/>
            <a:ext cx="138113"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a:t>
            </a:r>
          </a:p>
        </p:txBody>
      </p:sp>
      <p:grpSp>
        <p:nvGrpSpPr>
          <p:cNvPr id="3" name="Group 22"/>
          <p:cNvGrpSpPr>
            <a:grpSpLocks/>
          </p:cNvGrpSpPr>
          <p:nvPr/>
        </p:nvGrpSpPr>
        <p:grpSpPr bwMode="auto">
          <a:xfrm>
            <a:off x="1985963" y="3336925"/>
            <a:ext cx="698500" cy="452438"/>
            <a:chOff x="1880" y="1429"/>
            <a:chExt cx="440" cy="285"/>
          </a:xfrm>
        </p:grpSpPr>
        <p:pic>
          <p:nvPicPr>
            <p:cNvPr id="223255" name="Picture 2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3256" name="Rectangle 24"/>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B</a:t>
              </a:r>
            </a:p>
          </p:txBody>
        </p:sp>
      </p:grpSp>
      <p:grpSp>
        <p:nvGrpSpPr>
          <p:cNvPr id="4" name="Group 25"/>
          <p:cNvGrpSpPr>
            <a:grpSpLocks/>
          </p:cNvGrpSpPr>
          <p:nvPr/>
        </p:nvGrpSpPr>
        <p:grpSpPr bwMode="auto">
          <a:xfrm>
            <a:off x="1374775" y="4789488"/>
            <a:ext cx="698500" cy="452437"/>
            <a:chOff x="1880" y="1429"/>
            <a:chExt cx="440" cy="285"/>
          </a:xfrm>
        </p:grpSpPr>
        <p:pic>
          <p:nvPicPr>
            <p:cNvPr id="223258" name="Picture 2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3259" name="Rectangle 27"/>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A</a:t>
              </a:r>
            </a:p>
          </p:txBody>
        </p:sp>
      </p:grpSp>
      <p:sp>
        <p:nvSpPr>
          <p:cNvPr id="223260" name="Rectangle 28"/>
          <p:cNvSpPr>
            <a:spLocks noChangeArrowheads="1"/>
          </p:cNvSpPr>
          <p:nvPr/>
        </p:nvSpPr>
        <p:spPr bwMode="auto">
          <a:xfrm>
            <a:off x="1866900" y="4616450"/>
            <a:ext cx="138113" cy="198438"/>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a:t>
            </a:r>
          </a:p>
        </p:txBody>
      </p:sp>
      <p:sp>
        <p:nvSpPr>
          <p:cNvPr id="223261" name="Rectangle 29"/>
          <p:cNvSpPr>
            <a:spLocks noChangeArrowheads="1"/>
          </p:cNvSpPr>
          <p:nvPr/>
        </p:nvSpPr>
        <p:spPr bwMode="auto">
          <a:xfrm>
            <a:off x="2287588" y="3751263"/>
            <a:ext cx="138112"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.2</a:t>
            </a:r>
          </a:p>
        </p:txBody>
      </p:sp>
      <p:sp>
        <p:nvSpPr>
          <p:cNvPr id="223262" name="Rectangle 30"/>
          <p:cNvSpPr>
            <a:spLocks noChangeArrowheads="1"/>
          </p:cNvSpPr>
          <p:nvPr/>
        </p:nvSpPr>
        <p:spPr bwMode="auto">
          <a:xfrm rot="-3813179">
            <a:off x="1418432" y="4156869"/>
            <a:ext cx="1009650"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192.20.2.0/30</a:t>
            </a:r>
          </a:p>
        </p:txBody>
      </p:sp>
      <p:sp>
        <p:nvSpPr>
          <p:cNvPr id="223263" name="Line 31"/>
          <p:cNvSpPr>
            <a:spLocks noChangeShapeType="1"/>
          </p:cNvSpPr>
          <p:nvPr/>
        </p:nvSpPr>
        <p:spPr bwMode="auto">
          <a:xfrm flipV="1">
            <a:off x="2116138" y="3990975"/>
            <a:ext cx="296862" cy="655638"/>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23264" name="Rectangle 32"/>
          <p:cNvSpPr>
            <a:spLocks noChangeArrowheads="1"/>
          </p:cNvSpPr>
          <p:nvPr/>
        </p:nvSpPr>
        <p:spPr bwMode="auto">
          <a:xfrm>
            <a:off x="6543675" y="2147888"/>
            <a:ext cx="847725" cy="304800"/>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2000"/>
              <a:t>AS 300</a:t>
            </a:r>
          </a:p>
        </p:txBody>
      </p:sp>
      <p:sp>
        <p:nvSpPr>
          <p:cNvPr id="223265" name="Line 33"/>
          <p:cNvSpPr>
            <a:spLocks noChangeShapeType="1"/>
          </p:cNvSpPr>
          <p:nvPr/>
        </p:nvSpPr>
        <p:spPr bwMode="auto">
          <a:xfrm>
            <a:off x="5570538" y="2717800"/>
            <a:ext cx="2136775" cy="376238"/>
          </a:xfrm>
          <a:prstGeom prst="line">
            <a:avLst/>
          </a:prstGeom>
          <a:noFill/>
          <a:ln w="50799">
            <a:solidFill>
              <a:srgbClr val="00B17A"/>
            </a:solidFill>
            <a:round/>
            <a:headEnd type="none" w="sm" len="sm"/>
            <a:tailEnd type="none" w="sm" len="sm"/>
          </a:ln>
          <a:effectLst>
            <a:outerShdw blurRad="63500" dist="17961" dir="2700000" algn="ctr" rotWithShape="0">
              <a:schemeClr val="tx1">
                <a:alpha val="74998"/>
              </a:schemeClr>
            </a:outerShdw>
          </a:effectLst>
        </p:spPr>
        <p:txBody>
          <a:bodyPr lIns="0" tIns="0" rIns="0" bIns="0">
            <a:prstTxWarp prst="textNoShape">
              <a:avLst/>
            </a:prstTxWarp>
            <a:spAutoFit/>
          </a:bodyPr>
          <a:lstStyle/>
          <a:p>
            <a:endParaRPr lang="en-GB"/>
          </a:p>
        </p:txBody>
      </p:sp>
      <p:grpSp>
        <p:nvGrpSpPr>
          <p:cNvPr id="5" name="Group 34"/>
          <p:cNvGrpSpPr>
            <a:grpSpLocks/>
          </p:cNvGrpSpPr>
          <p:nvPr/>
        </p:nvGrpSpPr>
        <p:grpSpPr bwMode="auto">
          <a:xfrm>
            <a:off x="7392988" y="2917825"/>
            <a:ext cx="696912" cy="452438"/>
            <a:chOff x="3293" y="1429"/>
            <a:chExt cx="439" cy="285"/>
          </a:xfrm>
        </p:grpSpPr>
        <p:pic>
          <p:nvPicPr>
            <p:cNvPr id="223267" name="Picture 3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93" y="1429"/>
              <a:ext cx="439" cy="255"/>
            </a:xfrm>
            <a:prstGeom prst="rect">
              <a:avLst/>
            </a:prstGeom>
            <a:noFill/>
            <a:ln w="9525">
              <a:noFill/>
              <a:miter lim="800000"/>
              <a:headEnd/>
              <a:tailEnd/>
            </a:ln>
            <a:effectLst/>
          </p:spPr>
        </p:pic>
        <p:sp>
          <p:nvSpPr>
            <p:cNvPr id="223268" name="Rectangle 36"/>
            <p:cNvSpPr>
              <a:spLocks noChangeArrowheads="1"/>
            </p:cNvSpPr>
            <p:nvPr/>
          </p:nvSpPr>
          <p:spPr bwMode="auto">
            <a:xfrm>
              <a:off x="3464" y="1541"/>
              <a:ext cx="96"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E</a:t>
              </a:r>
            </a:p>
          </p:txBody>
        </p:sp>
      </p:grpSp>
      <p:grpSp>
        <p:nvGrpSpPr>
          <p:cNvPr id="6" name="Group 37"/>
          <p:cNvGrpSpPr>
            <a:grpSpLocks/>
          </p:cNvGrpSpPr>
          <p:nvPr/>
        </p:nvGrpSpPr>
        <p:grpSpPr bwMode="auto">
          <a:xfrm>
            <a:off x="5191125" y="2560638"/>
            <a:ext cx="696913" cy="452437"/>
            <a:chOff x="3293" y="1429"/>
            <a:chExt cx="439" cy="285"/>
          </a:xfrm>
        </p:grpSpPr>
        <p:pic>
          <p:nvPicPr>
            <p:cNvPr id="223270" name="Picture 3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93" y="1429"/>
              <a:ext cx="439" cy="255"/>
            </a:xfrm>
            <a:prstGeom prst="rect">
              <a:avLst/>
            </a:prstGeom>
            <a:noFill/>
            <a:ln w="9525">
              <a:noFill/>
              <a:miter lim="800000"/>
              <a:headEnd/>
              <a:tailEnd/>
            </a:ln>
            <a:effectLst/>
          </p:spPr>
        </p:pic>
        <p:sp>
          <p:nvSpPr>
            <p:cNvPr id="223271" name="Rectangle 39"/>
            <p:cNvSpPr>
              <a:spLocks noChangeArrowheads="1"/>
            </p:cNvSpPr>
            <p:nvPr/>
          </p:nvSpPr>
          <p:spPr bwMode="auto">
            <a:xfrm>
              <a:off x="3460"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D</a:t>
              </a:r>
            </a:p>
          </p:txBody>
        </p:sp>
      </p:grpSp>
      <p:sp>
        <p:nvSpPr>
          <p:cNvPr id="223273" name="Rectangle 41"/>
          <p:cNvSpPr>
            <a:spLocks noChangeArrowheads="1"/>
          </p:cNvSpPr>
          <p:nvPr/>
        </p:nvSpPr>
        <p:spPr bwMode="auto">
          <a:xfrm>
            <a:off x="6346825" y="2408238"/>
            <a:ext cx="1398588" cy="2746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800"/>
              <a:t>140.10.0.0/16</a:t>
            </a:r>
          </a:p>
        </p:txBody>
      </p:sp>
      <p:grpSp>
        <p:nvGrpSpPr>
          <p:cNvPr id="7" name="Group 42"/>
          <p:cNvGrpSpPr>
            <a:grpSpLocks/>
          </p:cNvGrpSpPr>
          <p:nvPr/>
        </p:nvGrpSpPr>
        <p:grpSpPr bwMode="auto">
          <a:xfrm>
            <a:off x="306388" y="3605213"/>
            <a:ext cx="1363662" cy="603250"/>
            <a:chOff x="669" y="3691"/>
            <a:chExt cx="859" cy="380"/>
          </a:xfrm>
        </p:grpSpPr>
        <p:sp>
          <p:nvSpPr>
            <p:cNvPr id="223275" name="Text Box 43"/>
            <p:cNvSpPr txBox="1">
              <a:spLocks noChangeArrowheads="1"/>
            </p:cNvSpPr>
            <p:nvPr/>
          </p:nvSpPr>
          <p:spPr bwMode="auto">
            <a:xfrm>
              <a:off x="669" y="3691"/>
              <a:ext cx="769"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BGP Update</a:t>
              </a:r>
            </a:p>
            <a:p>
              <a:pPr>
                <a:lnSpc>
                  <a:spcPct val="120000"/>
                </a:lnSpc>
              </a:pPr>
              <a:r>
                <a:rPr lang="en-US"/>
                <a:t>Messages</a:t>
              </a:r>
            </a:p>
          </p:txBody>
        </p:sp>
        <p:sp>
          <p:nvSpPr>
            <p:cNvPr id="223276" name="Line 44"/>
            <p:cNvSpPr>
              <a:spLocks noChangeShapeType="1"/>
            </p:cNvSpPr>
            <p:nvPr/>
          </p:nvSpPr>
          <p:spPr bwMode="auto">
            <a:xfrm>
              <a:off x="701" y="3930"/>
              <a:ext cx="827" cy="0"/>
            </a:xfrm>
            <a:prstGeom prst="line">
              <a:avLst/>
            </a:prstGeom>
            <a:noFill/>
            <a:ln w="38100">
              <a:solidFill>
                <a:srgbClr val="F35B1B"/>
              </a:solidFill>
              <a:round/>
              <a:headEn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sp>
        <p:nvSpPr>
          <p:cNvPr id="223279" name="Rectangle 47"/>
          <p:cNvSpPr>
            <a:spLocks noGrp="1" noChangeArrowheads="1"/>
          </p:cNvSpPr>
          <p:nvPr>
            <p:ph type="title"/>
          </p:nvPr>
        </p:nvSpPr>
        <p:spPr/>
        <p:txBody>
          <a:bodyPr/>
          <a:lstStyle/>
          <a:p>
            <a:r>
              <a:rPr lang="en-GB"/>
              <a:t>Next Hop Attribute</a:t>
            </a:r>
          </a:p>
        </p:txBody>
      </p:sp>
      <p:sp>
        <p:nvSpPr>
          <p:cNvPr id="223280" name="Rectangle 48"/>
          <p:cNvSpPr>
            <a:spLocks noGrp="1" noChangeArrowheads="1"/>
          </p:cNvSpPr>
          <p:nvPr>
            <p:ph type="body" idx="1"/>
          </p:nvPr>
        </p:nvSpPr>
        <p:spPr>
          <a:xfrm>
            <a:off x="3376613" y="4935538"/>
            <a:ext cx="5310187" cy="1541462"/>
          </a:xfrm>
        </p:spPr>
        <p:txBody>
          <a:bodyPr/>
          <a:lstStyle/>
          <a:p>
            <a:r>
              <a:rPr lang="en-GB" sz="2400"/>
              <a:t>Next hop to reach a network</a:t>
            </a:r>
          </a:p>
          <a:p>
            <a:r>
              <a:rPr lang="en-GB" sz="2400"/>
              <a:t>Usually a local network is the next hop in eBGP session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23263"/>
                                        </p:tgtEl>
                                        <p:attrNameLst>
                                          <p:attrName>style.visibility</p:attrName>
                                        </p:attrNameLst>
                                      </p:cBhvr>
                                      <p:to>
                                        <p:strVal val="visible"/>
                                      </p:to>
                                    </p:set>
                                    <p:animEffect transition="in" filter="wipe(down)">
                                      <p:cBhvr>
                                        <p:cTn id="7" dur="500"/>
                                        <p:tgtEl>
                                          <p:spTgt spid="223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6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mtClean="0"/>
              <a:t>FIB Construction</a:t>
            </a:r>
            <a:endParaRPr lang="en-US"/>
          </a:p>
        </p:txBody>
      </p:sp>
      <p:sp>
        <p:nvSpPr>
          <p:cNvPr id="172035" name="Rectangle 3"/>
          <p:cNvSpPr>
            <a:spLocks noGrp="1" noChangeArrowheads="1"/>
          </p:cNvSpPr>
          <p:nvPr>
            <p:ph type="body" idx="1"/>
          </p:nvPr>
        </p:nvSpPr>
        <p:spPr/>
        <p:txBody>
          <a:bodyPr/>
          <a:lstStyle/>
          <a:p>
            <a:r>
              <a:rPr lang="en-US" dirty="0" smtClean="0">
                <a:solidFill>
                  <a:srgbClr val="FF0000"/>
                </a:solidFill>
              </a:rPr>
              <a:t>There is only ONE forwarding table!</a:t>
            </a:r>
          </a:p>
          <a:p>
            <a:r>
              <a:rPr lang="en-US" dirty="0" smtClean="0"/>
              <a:t>An algorithm is used to choose one next-hop toward each IP destination known by any routing protocol</a:t>
            </a:r>
          </a:p>
          <a:p>
            <a:pPr lvl="1"/>
            <a:r>
              <a:rPr lang="en-US" dirty="0" smtClean="0"/>
              <a:t>the set of IP destinations present in any RIB are collected</a:t>
            </a:r>
          </a:p>
          <a:p>
            <a:pPr lvl="1"/>
            <a:r>
              <a:rPr lang="en-US" dirty="0" smtClean="0"/>
              <a:t>if a particular IP destination is present in only one RIB, that RIB determines the next hop forwarding path for that destination</a:t>
            </a:r>
            <a:endParaRPr lang="en-US" dirty="0"/>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Line 2"/>
          <p:cNvSpPr>
            <a:spLocks noChangeShapeType="1"/>
          </p:cNvSpPr>
          <p:nvPr/>
        </p:nvSpPr>
        <p:spPr bwMode="auto">
          <a:xfrm flipV="1">
            <a:off x="1700213" y="3343275"/>
            <a:ext cx="779462" cy="1592263"/>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lIns="251550" tIns="128338" rIns="251550" bIns="128338">
            <a:prstTxWarp prst="textNoShape">
              <a:avLst/>
            </a:prstTxWarp>
            <a:spAutoFit/>
          </a:bodyPr>
          <a:lstStyle/>
          <a:p>
            <a:endParaRPr lang="en-GB"/>
          </a:p>
        </p:txBody>
      </p:sp>
      <p:sp>
        <p:nvSpPr>
          <p:cNvPr id="225283" name="Line 3"/>
          <p:cNvSpPr>
            <a:spLocks noChangeShapeType="1"/>
          </p:cNvSpPr>
          <p:nvPr/>
        </p:nvSpPr>
        <p:spPr bwMode="auto">
          <a:xfrm>
            <a:off x="3381375" y="2762250"/>
            <a:ext cx="2101850"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lIns="251550" tIns="128338" rIns="251550" bIns="128338">
            <a:prstTxWarp prst="textNoShape">
              <a:avLst/>
            </a:prstTxWarp>
            <a:spAutoFit/>
          </a:bodyPr>
          <a:lstStyle/>
          <a:p>
            <a:endParaRPr lang="en-GB"/>
          </a:p>
        </p:txBody>
      </p:sp>
      <p:pic>
        <p:nvPicPr>
          <p:cNvPr id="225284"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30188" y="4875213"/>
            <a:ext cx="2784475" cy="1785937"/>
          </a:xfrm>
          <a:prstGeom prst="rect">
            <a:avLst/>
          </a:prstGeom>
          <a:noFill/>
          <a:ln w="9525">
            <a:noFill/>
            <a:miter lim="800000"/>
            <a:headEnd/>
            <a:tailEnd/>
          </a:ln>
          <a:effectLst/>
        </p:spPr>
      </p:pic>
      <p:pic>
        <p:nvPicPr>
          <p:cNvPr id="225285"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73113" y="1887538"/>
            <a:ext cx="2784475" cy="1785937"/>
          </a:xfrm>
          <a:prstGeom prst="rect">
            <a:avLst/>
          </a:prstGeom>
          <a:noFill/>
          <a:ln w="9525">
            <a:noFill/>
            <a:miter lim="800000"/>
            <a:headEnd/>
            <a:tailEnd/>
          </a:ln>
          <a:effectLst/>
        </p:spPr>
      </p:pic>
      <p:pic>
        <p:nvPicPr>
          <p:cNvPr id="225286"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229225" y="1830388"/>
            <a:ext cx="2784475" cy="1785937"/>
          </a:xfrm>
          <a:prstGeom prst="rect">
            <a:avLst/>
          </a:prstGeom>
          <a:noFill/>
          <a:ln w="9525">
            <a:noFill/>
            <a:miter lim="800000"/>
            <a:headEnd/>
            <a:tailEnd/>
          </a:ln>
          <a:effectLst/>
        </p:spPr>
      </p:pic>
      <p:sp>
        <p:nvSpPr>
          <p:cNvPr id="225287" name="Rectangle 7"/>
          <p:cNvSpPr>
            <a:spLocks noChangeArrowheads="1"/>
          </p:cNvSpPr>
          <p:nvPr/>
        </p:nvSpPr>
        <p:spPr bwMode="auto">
          <a:xfrm>
            <a:off x="836613" y="5762625"/>
            <a:ext cx="1900237" cy="531813"/>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spcBef>
                <a:spcPct val="50000"/>
              </a:spcBef>
            </a:pPr>
            <a:r>
              <a:rPr lang="en-GB" sz="1800"/>
              <a:t>160.10.0.0/16</a:t>
            </a:r>
          </a:p>
        </p:txBody>
      </p:sp>
      <p:sp>
        <p:nvSpPr>
          <p:cNvPr id="225288" name="Rectangle 8"/>
          <p:cNvSpPr>
            <a:spLocks noChangeArrowheads="1"/>
          </p:cNvSpPr>
          <p:nvPr/>
        </p:nvSpPr>
        <p:spPr bwMode="auto">
          <a:xfrm>
            <a:off x="1138238" y="2667000"/>
            <a:ext cx="1900237" cy="531813"/>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spcBef>
                <a:spcPct val="50000"/>
              </a:spcBef>
            </a:pPr>
            <a:r>
              <a:rPr lang="en-GB" sz="1800"/>
              <a:t>150.10.0.0/16</a:t>
            </a:r>
          </a:p>
        </p:txBody>
      </p:sp>
      <p:sp>
        <p:nvSpPr>
          <p:cNvPr id="225289" name="Rectangle 9"/>
          <p:cNvSpPr>
            <a:spLocks noChangeArrowheads="1"/>
          </p:cNvSpPr>
          <p:nvPr/>
        </p:nvSpPr>
        <p:spPr bwMode="auto">
          <a:xfrm>
            <a:off x="3933825" y="2536825"/>
            <a:ext cx="1009650" cy="198438"/>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192.10.1.0/30</a:t>
            </a:r>
          </a:p>
        </p:txBody>
      </p:sp>
      <p:sp>
        <p:nvSpPr>
          <p:cNvPr id="225290" name="Rectangle 10"/>
          <p:cNvSpPr>
            <a:spLocks noChangeArrowheads="1"/>
          </p:cNvSpPr>
          <p:nvPr/>
        </p:nvSpPr>
        <p:spPr bwMode="auto">
          <a:xfrm>
            <a:off x="5057775" y="2786063"/>
            <a:ext cx="138113"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.2</a:t>
            </a:r>
          </a:p>
        </p:txBody>
      </p:sp>
      <p:sp>
        <p:nvSpPr>
          <p:cNvPr id="225291" name="Rectangle 11"/>
          <p:cNvSpPr>
            <a:spLocks noChangeArrowheads="1"/>
          </p:cNvSpPr>
          <p:nvPr/>
        </p:nvSpPr>
        <p:spPr bwMode="auto">
          <a:xfrm>
            <a:off x="950913" y="5448300"/>
            <a:ext cx="1349375" cy="561975"/>
          </a:xfrm>
          <a:prstGeom prst="rect">
            <a:avLst/>
          </a:prstGeom>
          <a:noFill/>
          <a:ln w="9525">
            <a:noFill/>
            <a:miter lim="800000"/>
            <a:headEnd/>
            <a:tailEnd/>
          </a:ln>
          <a:effectLst/>
        </p:spPr>
        <p:txBody>
          <a:bodyPr wrap="none" lIns="251550" tIns="128338" rIns="251550" bIns="128338">
            <a:prstTxWarp prst="textNoShape">
              <a:avLst/>
            </a:prstTxWarp>
            <a:spAutoFit/>
          </a:bodyPr>
          <a:lstStyle/>
          <a:p>
            <a:pPr defTabSz="808038">
              <a:spcBef>
                <a:spcPct val="50000"/>
              </a:spcBef>
            </a:pPr>
            <a:r>
              <a:rPr lang="en-GB" sz="2000"/>
              <a:t>AS 100</a:t>
            </a:r>
          </a:p>
        </p:txBody>
      </p:sp>
      <p:sp>
        <p:nvSpPr>
          <p:cNvPr id="225292" name="Rectangle 12"/>
          <p:cNvSpPr>
            <a:spLocks noChangeArrowheads="1"/>
          </p:cNvSpPr>
          <p:nvPr/>
        </p:nvSpPr>
        <p:spPr bwMode="auto">
          <a:xfrm>
            <a:off x="1250950" y="2351088"/>
            <a:ext cx="1349375" cy="561975"/>
          </a:xfrm>
          <a:prstGeom prst="rect">
            <a:avLst/>
          </a:prstGeom>
          <a:noFill/>
          <a:ln w="9525">
            <a:noFill/>
            <a:miter lim="800000"/>
            <a:headEnd/>
            <a:tailEnd/>
          </a:ln>
          <a:effectLst/>
        </p:spPr>
        <p:txBody>
          <a:bodyPr wrap="none" lIns="251550" tIns="128338" rIns="251550" bIns="128338">
            <a:prstTxWarp prst="textNoShape">
              <a:avLst/>
            </a:prstTxWarp>
            <a:spAutoFit/>
          </a:bodyPr>
          <a:lstStyle/>
          <a:p>
            <a:pPr defTabSz="808038">
              <a:spcBef>
                <a:spcPct val="50000"/>
              </a:spcBef>
            </a:pPr>
            <a:r>
              <a:rPr lang="en-GB" sz="2000"/>
              <a:t>AS 200</a:t>
            </a:r>
          </a:p>
        </p:txBody>
      </p:sp>
      <p:grpSp>
        <p:nvGrpSpPr>
          <p:cNvPr id="2" name="Group 13"/>
          <p:cNvGrpSpPr>
            <a:grpSpLocks/>
          </p:cNvGrpSpPr>
          <p:nvPr/>
        </p:nvGrpSpPr>
        <p:grpSpPr bwMode="auto">
          <a:xfrm>
            <a:off x="2947988" y="2560638"/>
            <a:ext cx="698500" cy="452437"/>
            <a:chOff x="1880" y="1429"/>
            <a:chExt cx="440" cy="285"/>
          </a:xfrm>
        </p:grpSpPr>
        <p:pic>
          <p:nvPicPr>
            <p:cNvPr id="225294" name="Picture 1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5295" name="Rectangle 15"/>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C</a:t>
              </a:r>
            </a:p>
          </p:txBody>
        </p:sp>
      </p:grpSp>
      <p:sp>
        <p:nvSpPr>
          <p:cNvPr id="225297" name="Rectangle 17"/>
          <p:cNvSpPr>
            <a:spLocks noChangeArrowheads="1"/>
          </p:cNvSpPr>
          <p:nvPr/>
        </p:nvSpPr>
        <p:spPr bwMode="auto">
          <a:xfrm>
            <a:off x="3648075" y="2786063"/>
            <a:ext cx="138113"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a:t>
            </a:r>
          </a:p>
        </p:txBody>
      </p:sp>
      <p:grpSp>
        <p:nvGrpSpPr>
          <p:cNvPr id="3" name="Group 18"/>
          <p:cNvGrpSpPr>
            <a:grpSpLocks/>
          </p:cNvGrpSpPr>
          <p:nvPr/>
        </p:nvGrpSpPr>
        <p:grpSpPr bwMode="auto">
          <a:xfrm>
            <a:off x="1985963" y="3336925"/>
            <a:ext cx="698500" cy="452438"/>
            <a:chOff x="1880" y="1429"/>
            <a:chExt cx="440" cy="285"/>
          </a:xfrm>
        </p:grpSpPr>
        <p:pic>
          <p:nvPicPr>
            <p:cNvPr id="225299"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5300" name="Rectangle 20"/>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B</a:t>
              </a:r>
            </a:p>
          </p:txBody>
        </p:sp>
      </p:grpSp>
      <p:grpSp>
        <p:nvGrpSpPr>
          <p:cNvPr id="4" name="Group 21"/>
          <p:cNvGrpSpPr>
            <a:grpSpLocks/>
          </p:cNvGrpSpPr>
          <p:nvPr/>
        </p:nvGrpSpPr>
        <p:grpSpPr bwMode="auto">
          <a:xfrm>
            <a:off x="1374775" y="4789488"/>
            <a:ext cx="698500" cy="452437"/>
            <a:chOff x="1880" y="1429"/>
            <a:chExt cx="440" cy="285"/>
          </a:xfrm>
        </p:grpSpPr>
        <p:pic>
          <p:nvPicPr>
            <p:cNvPr id="225302"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5303" name="Rectangle 23"/>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A</a:t>
              </a:r>
            </a:p>
          </p:txBody>
        </p:sp>
      </p:grpSp>
      <p:sp>
        <p:nvSpPr>
          <p:cNvPr id="225304" name="Rectangle 24"/>
          <p:cNvSpPr>
            <a:spLocks noChangeArrowheads="1"/>
          </p:cNvSpPr>
          <p:nvPr/>
        </p:nvSpPr>
        <p:spPr bwMode="auto">
          <a:xfrm>
            <a:off x="1866900" y="4616450"/>
            <a:ext cx="138113" cy="198438"/>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a:t>
            </a:r>
          </a:p>
        </p:txBody>
      </p:sp>
      <p:sp>
        <p:nvSpPr>
          <p:cNvPr id="225305" name="Rectangle 25"/>
          <p:cNvSpPr>
            <a:spLocks noChangeArrowheads="1"/>
          </p:cNvSpPr>
          <p:nvPr/>
        </p:nvSpPr>
        <p:spPr bwMode="auto">
          <a:xfrm>
            <a:off x="2287588" y="3751263"/>
            <a:ext cx="138112"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.2</a:t>
            </a:r>
          </a:p>
        </p:txBody>
      </p:sp>
      <p:sp>
        <p:nvSpPr>
          <p:cNvPr id="225306" name="Rectangle 26"/>
          <p:cNvSpPr>
            <a:spLocks noChangeArrowheads="1"/>
          </p:cNvSpPr>
          <p:nvPr/>
        </p:nvSpPr>
        <p:spPr bwMode="auto">
          <a:xfrm rot="-3813179">
            <a:off x="1418432" y="4156869"/>
            <a:ext cx="1009650"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192.20.2.0/30</a:t>
            </a:r>
          </a:p>
        </p:txBody>
      </p:sp>
      <p:sp>
        <p:nvSpPr>
          <p:cNvPr id="225307" name="Line 27"/>
          <p:cNvSpPr>
            <a:spLocks noChangeShapeType="1"/>
          </p:cNvSpPr>
          <p:nvPr/>
        </p:nvSpPr>
        <p:spPr bwMode="auto">
          <a:xfrm flipV="1">
            <a:off x="2116138" y="3990975"/>
            <a:ext cx="296862" cy="655638"/>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25308" name="Rectangle 28"/>
          <p:cNvSpPr>
            <a:spLocks noChangeArrowheads="1"/>
          </p:cNvSpPr>
          <p:nvPr/>
        </p:nvSpPr>
        <p:spPr bwMode="auto">
          <a:xfrm>
            <a:off x="6543675" y="2147888"/>
            <a:ext cx="847725" cy="304800"/>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2000"/>
              <a:t>AS 300</a:t>
            </a:r>
          </a:p>
        </p:txBody>
      </p:sp>
      <p:sp>
        <p:nvSpPr>
          <p:cNvPr id="225309" name="Line 29"/>
          <p:cNvSpPr>
            <a:spLocks noChangeShapeType="1"/>
          </p:cNvSpPr>
          <p:nvPr/>
        </p:nvSpPr>
        <p:spPr bwMode="auto">
          <a:xfrm>
            <a:off x="5570538" y="2717800"/>
            <a:ext cx="2136775" cy="376238"/>
          </a:xfrm>
          <a:prstGeom prst="line">
            <a:avLst/>
          </a:prstGeom>
          <a:noFill/>
          <a:ln w="50799">
            <a:solidFill>
              <a:srgbClr val="00B17A"/>
            </a:solidFill>
            <a:round/>
            <a:headEnd type="none" w="sm" len="sm"/>
            <a:tailEnd type="none" w="sm" len="sm"/>
          </a:ln>
          <a:effectLst>
            <a:outerShdw blurRad="63500" dist="17961" dir="2700000" algn="ctr" rotWithShape="0">
              <a:schemeClr val="tx1">
                <a:alpha val="74998"/>
              </a:schemeClr>
            </a:outerShdw>
          </a:effectLst>
        </p:spPr>
        <p:txBody>
          <a:bodyPr lIns="0" tIns="0" rIns="0" bIns="0">
            <a:prstTxWarp prst="textNoShape">
              <a:avLst/>
            </a:prstTxWarp>
            <a:spAutoFit/>
          </a:bodyPr>
          <a:lstStyle/>
          <a:p>
            <a:endParaRPr lang="en-GB"/>
          </a:p>
        </p:txBody>
      </p:sp>
      <p:grpSp>
        <p:nvGrpSpPr>
          <p:cNvPr id="5" name="Group 30"/>
          <p:cNvGrpSpPr>
            <a:grpSpLocks/>
          </p:cNvGrpSpPr>
          <p:nvPr/>
        </p:nvGrpSpPr>
        <p:grpSpPr bwMode="auto">
          <a:xfrm>
            <a:off x="7392988" y="2917825"/>
            <a:ext cx="696912" cy="452438"/>
            <a:chOff x="3293" y="1429"/>
            <a:chExt cx="439" cy="285"/>
          </a:xfrm>
        </p:grpSpPr>
        <p:pic>
          <p:nvPicPr>
            <p:cNvPr id="225311" name="Picture 3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93" y="1429"/>
              <a:ext cx="439" cy="255"/>
            </a:xfrm>
            <a:prstGeom prst="rect">
              <a:avLst/>
            </a:prstGeom>
            <a:noFill/>
            <a:ln w="9525">
              <a:noFill/>
              <a:miter lim="800000"/>
              <a:headEnd/>
              <a:tailEnd/>
            </a:ln>
            <a:effectLst/>
          </p:spPr>
        </p:pic>
        <p:sp>
          <p:nvSpPr>
            <p:cNvPr id="225312" name="Rectangle 32"/>
            <p:cNvSpPr>
              <a:spLocks noChangeArrowheads="1"/>
            </p:cNvSpPr>
            <p:nvPr/>
          </p:nvSpPr>
          <p:spPr bwMode="auto">
            <a:xfrm>
              <a:off x="3464" y="1541"/>
              <a:ext cx="96"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E</a:t>
              </a:r>
            </a:p>
          </p:txBody>
        </p:sp>
      </p:grpSp>
      <p:grpSp>
        <p:nvGrpSpPr>
          <p:cNvPr id="6" name="Group 33"/>
          <p:cNvGrpSpPr>
            <a:grpSpLocks/>
          </p:cNvGrpSpPr>
          <p:nvPr/>
        </p:nvGrpSpPr>
        <p:grpSpPr bwMode="auto">
          <a:xfrm>
            <a:off x="5191125" y="2560638"/>
            <a:ext cx="696913" cy="452437"/>
            <a:chOff x="3293" y="1429"/>
            <a:chExt cx="439" cy="285"/>
          </a:xfrm>
        </p:grpSpPr>
        <p:pic>
          <p:nvPicPr>
            <p:cNvPr id="225314" name="Picture 3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93" y="1429"/>
              <a:ext cx="439" cy="255"/>
            </a:xfrm>
            <a:prstGeom prst="rect">
              <a:avLst/>
            </a:prstGeom>
            <a:noFill/>
            <a:ln w="9525">
              <a:noFill/>
              <a:miter lim="800000"/>
              <a:headEnd/>
              <a:tailEnd/>
            </a:ln>
            <a:effectLst/>
          </p:spPr>
        </p:pic>
        <p:sp>
          <p:nvSpPr>
            <p:cNvPr id="225315" name="Rectangle 35"/>
            <p:cNvSpPr>
              <a:spLocks noChangeArrowheads="1"/>
            </p:cNvSpPr>
            <p:nvPr/>
          </p:nvSpPr>
          <p:spPr bwMode="auto">
            <a:xfrm>
              <a:off x="3460"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D</a:t>
              </a:r>
            </a:p>
          </p:txBody>
        </p:sp>
      </p:grpSp>
      <p:sp>
        <p:nvSpPr>
          <p:cNvPr id="225317" name="Rectangle 37"/>
          <p:cNvSpPr>
            <a:spLocks noChangeArrowheads="1"/>
          </p:cNvSpPr>
          <p:nvPr/>
        </p:nvSpPr>
        <p:spPr bwMode="auto">
          <a:xfrm>
            <a:off x="6346825" y="2408238"/>
            <a:ext cx="1398588" cy="2746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800"/>
              <a:t>140.10.0.0/16</a:t>
            </a:r>
          </a:p>
        </p:txBody>
      </p:sp>
      <p:grpSp>
        <p:nvGrpSpPr>
          <p:cNvPr id="7" name="Group 38"/>
          <p:cNvGrpSpPr>
            <a:grpSpLocks/>
          </p:cNvGrpSpPr>
          <p:nvPr/>
        </p:nvGrpSpPr>
        <p:grpSpPr bwMode="auto">
          <a:xfrm>
            <a:off x="306388" y="3605213"/>
            <a:ext cx="1363662" cy="603250"/>
            <a:chOff x="669" y="3691"/>
            <a:chExt cx="859" cy="380"/>
          </a:xfrm>
        </p:grpSpPr>
        <p:sp>
          <p:nvSpPr>
            <p:cNvPr id="225319" name="Text Box 39"/>
            <p:cNvSpPr txBox="1">
              <a:spLocks noChangeArrowheads="1"/>
            </p:cNvSpPr>
            <p:nvPr/>
          </p:nvSpPr>
          <p:spPr bwMode="auto">
            <a:xfrm>
              <a:off x="669" y="3691"/>
              <a:ext cx="769"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BGP Update</a:t>
              </a:r>
            </a:p>
            <a:p>
              <a:pPr>
                <a:lnSpc>
                  <a:spcPct val="120000"/>
                </a:lnSpc>
              </a:pPr>
              <a:r>
                <a:rPr lang="en-US"/>
                <a:t>Messages</a:t>
              </a:r>
            </a:p>
          </p:txBody>
        </p:sp>
        <p:sp>
          <p:nvSpPr>
            <p:cNvPr id="225320" name="Line 40"/>
            <p:cNvSpPr>
              <a:spLocks noChangeShapeType="1"/>
            </p:cNvSpPr>
            <p:nvPr/>
          </p:nvSpPr>
          <p:spPr bwMode="auto">
            <a:xfrm>
              <a:off x="701" y="3945"/>
              <a:ext cx="827" cy="0"/>
            </a:xfrm>
            <a:prstGeom prst="line">
              <a:avLst/>
            </a:prstGeom>
            <a:noFill/>
            <a:ln w="38100">
              <a:solidFill>
                <a:srgbClr val="F35B1B"/>
              </a:solidFill>
              <a:round/>
              <a:headEn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sp>
        <p:nvSpPr>
          <p:cNvPr id="225322" name="Line 42"/>
          <p:cNvSpPr>
            <a:spLocks noChangeShapeType="1"/>
          </p:cNvSpPr>
          <p:nvPr/>
        </p:nvSpPr>
        <p:spPr bwMode="auto">
          <a:xfrm flipH="1" flipV="1">
            <a:off x="4545013" y="3052763"/>
            <a:ext cx="719137" cy="736600"/>
          </a:xfrm>
          <a:prstGeom prst="line">
            <a:avLst/>
          </a:prstGeom>
          <a:noFill/>
          <a:ln w="12700">
            <a:solidFill>
              <a:schemeClr val="tx1"/>
            </a:solidFill>
            <a:round/>
            <a:headEnd type="none" w="sm" len="sm"/>
            <a:tailEnd type="stealth" w="med" len="lg"/>
          </a:ln>
          <a:effectLst/>
        </p:spPr>
        <p:txBody>
          <a:bodyPr lIns="251550" tIns="128338" rIns="251550" bIns="128338">
            <a:prstTxWarp prst="textNoShape">
              <a:avLst/>
            </a:prstTxWarp>
            <a:spAutoFit/>
          </a:bodyPr>
          <a:lstStyle/>
          <a:p>
            <a:endParaRPr lang="en-GB"/>
          </a:p>
        </p:txBody>
      </p:sp>
      <p:sp>
        <p:nvSpPr>
          <p:cNvPr id="225324" name="Rectangle 44"/>
          <p:cNvSpPr>
            <a:spLocks noChangeArrowheads="1"/>
          </p:cNvSpPr>
          <p:nvPr/>
        </p:nvSpPr>
        <p:spPr bwMode="auto">
          <a:xfrm>
            <a:off x="3786188" y="3713163"/>
            <a:ext cx="4645025" cy="905513"/>
          </a:xfrm>
          <a:prstGeom prst="rect">
            <a:avLst/>
          </a:prstGeom>
          <a:solidFill>
            <a:schemeClr val="accent6">
              <a:lumMod val="60000"/>
              <a:lumOff val="40000"/>
            </a:schemeClr>
          </a:solidFill>
          <a:ln w="9525">
            <a:noFill/>
            <a:miter lim="800000"/>
            <a:headEnd/>
            <a:tailEnd/>
          </a:ln>
          <a:effectLst/>
        </p:spPr>
        <p:txBody>
          <a:bodyPr lIns="251550" tIns="128338" rIns="251550" bIns="128338">
            <a:prstTxWarp prst="textNoShape">
              <a:avLst/>
            </a:prstTxWarp>
            <a:spAutoFit/>
          </a:bodyPr>
          <a:lstStyle/>
          <a:p>
            <a:pPr algn="l" defTabSz="808038"/>
            <a:r>
              <a:rPr lang="en-GB" sz="1400" dirty="0">
                <a:solidFill>
                  <a:schemeClr val="bg1"/>
                </a:solidFill>
                <a:latin typeface="Courier"/>
                <a:cs typeface="Courier"/>
              </a:rPr>
              <a:t>Network        </a:t>
            </a:r>
            <a:r>
              <a:rPr lang="en-GB" sz="1400" dirty="0" smtClean="0">
                <a:solidFill>
                  <a:schemeClr val="bg1"/>
                </a:solidFill>
                <a:latin typeface="Courier"/>
                <a:cs typeface="Courier"/>
              </a:rPr>
              <a:t> Next</a:t>
            </a:r>
            <a:r>
              <a:rPr lang="en-GB" sz="1400" dirty="0">
                <a:solidFill>
                  <a:schemeClr val="bg1"/>
                </a:solidFill>
                <a:latin typeface="Courier"/>
                <a:cs typeface="Courier"/>
              </a:rPr>
              <a:t>-Hop    </a:t>
            </a:r>
            <a:r>
              <a:rPr lang="en-GB" sz="1400" dirty="0" smtClean="0">
                <a:solidFill>
                  <a:schemeClr val="bg1"/>
                </a:solidFill>
                <a:latin typeface="Courier"/>
                <a:cs typeface="Courier"/>
              </a:rPr>
              <a:t>   Path</a:t>
            </a:r>
            <a:endParaRPr lang="en-GB" sz="1400" dirty="0">
              <a:solidFill>
                <a:schemeClr val="bg1"/>
              </a:solidFill>
              <a:latin typeface="Courier"/>
              <a:cs typeface="Courier"/>
            </a:endParaRPr>
          </a:p>
          <a:p>
            <a:pPr algn="l" defTabSz="808038"/>
            <a:r>
              <a:rPr lang="en-GB" sz="1400" dirty="0">
                <a:solidFill>
                  <a:schemeClr val="bg1"/>
                </a:solidFill>
                <a:latin typeface="Courier"/>
                <a:cs typeface="Courier"/>
              </a:rPr>
              <a:t>150.10.0.0/16   192.10.1.1     200</a:t>
            </a:r>
          </a:p>
          <a:p>
            <a:pPr algn="l" defTabSz="808038"/>
            <a:r>
              <a:rPr lang="en-GB" sz="1400" dirty="0">
                <a:solidFill>
                  <a:schemeClr val="bg1"/>
                </a:solidFill>
                <a:latin typeface="Courier"/>
                <a:cs typeface="Courier"/>
              </a:rPr>
              <a:t>160.10.0.0/16   192.10.1.1     200 100</a:t>
            </a:r>
            <a:endParaRPr lang="en-GB" sz="1400" dirty="0">
              <a:latin typeface="Courier"/>
              <a:cs typeface="Courier"/>
            </a:endParaRPr>
          </a:p>
        </p:txBody>
      </p:sp>
      <p:sp>
        <p:nvSpPr>
          <p:cNvPr id="225325" name="Line 45"/>
          <p:cNvSpPr>
            <a:spLocks noChangeShapeType="1"/>
          </p:cNvSpPr>
          <p:nvPr/>
        </p:nvSpPr>
        <p:spPr bwMode="auto">
          <a:xfrm>
            <a:off x="3897313" y="2986088"/>
            <a:ext cx="1127125" cy="0"/>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25330" name="Rectangle 50"/>
          <p:cNvSpPr>
            <a:spLocks noGrp="1" noChangeArrowheads="1"/>
          </p:cNvSpPr>
          <p:nvPr>
            <p:ph type="title"/>
          </p:nvPr>
        </p:nvSpPr>
        <p:spPr/>
        <p:txBody>
          <a:bodyPr/>
          <a:lstStyle/>
          <a:p>
            <a:r>
              <a:rPr lang="en-GB"/>
              <a:t>Next Hop Attribute</a:t>
            </a:r>
          </a:p>
        </p:txBody>
      </p:sp>
      <p:sp>
        <p:nvSpPr>
          <p:cNvPr id="225331" name="Rectangle 51"/>
          <p:cNvSpPr>
            <a:spLocks noGrp="1" noChangeArrowheads="1"/>
          </p:cNvSpPr>
          <p:nvPr>
            <p:ph type="body" idx="1"/>
          </p:nvPr>
        </p:nvSpPr>
        <p:spPr>
          <a:xfrm>
            <a:off x="3381375" y="4760913"/>
            <a:ext cx="5305425" cy="1900237"/>
          </a:xfrm>
        </p:spPr>
        <p:txBody>
          <a:bodyPr/>
          <a:lstStyle/>
          <a:p>
            <a:pPr>
              <a:lnSpc>
                <a:spcPct val="90000"/>
              </a:lnSpc>
            </a:pPr>
            <a:r>
              <a:rPr lang="en-GB" sz="2400"/>
              <a:t>Next hop to reach a network</a:t>
            </a:r>
          </a:p>
          <a:p>
            <a:pPr>
              <a:lnSpc>
                <a:spcPct val="90000"/>
              </a:lnSpc>
            </a:pPr>
            <a:r>
              <a:rPr lang="en-GB" sz="2400"/>
              <a:t>Usually a local network is the next hop in eBGP session</a:t>
            </a:r>
          </a:p>
          <a:p>
            <a:pPr>
              <a:lnSpc>
                <a:spcPct val="90000"/>
              </a:lnSpc>
            </a:pPr>
            <a:r>
              <a:rPr lang="en-GB" sz="2400"/>
              <a:t>Next Hop updated between</a:t>
            </a:r>
            <a:br>
              <a:rPr lang="en-GB" sz="2400"/>
            </a:br>
            <a:r>
              <a:rPr lang="en-GB" sz="2400"/>
              <a:t>eBGP Peers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25"/>
                                        </p:tgtEl>
                                        <p:attrNameLst>
                                          <p:attrName>style.visibility</p:attrName>
                                        </p:attrNameLst>
                                      </p:cBhvr>
                                      <p:to>
                                        <p:strVal val="visible"/>
                                      </p:to>
                                    </p:set>
                                    <p:animEffect transition="in" filter="wipe(left)">
                                      <p:cBhvr>
                                        <p:cTn id="7" dur="500"/>
                                        <p:tgtEl>
                                          <p:spTgt spid="225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5" grpId="0" animBg="1"/>
    </p:bld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Line 2"/>
          <p:cNvSpPr>
            <a:spLocks noChangeShapeType="1"/>
          </p:cNvSpPr>
          <p:nvPr/>
        </p:nvSpPr>
        <p:spPr bwMode="auto">
          <a:xfrm flipV="1">
            <a:off x="1700213" y="3343275"/>
            <a:ext cx="779462" cy="1592263"/>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lIns="251550" tIns="128338" rIns="251550" bIns="128338">
            <a:prstTxWarp prst="textNoShape">
              <a:avLst/>
            </a:prstTxWarp>
            <a:spAutoFit/>
          </a:bodyPr>
          <a:lstStyle/>
          <a:p>
            <a:endParaRPr lang="en-GB"/>
          </a:p>
        </p:txBody>
      </p:sp>
      <p:sp>
        <p:nvSpPr>
          <p:cNvPr id="227331" name="Line 3"/>
          <p:cNvSpPr>
            <a:spLocks noChangeShapeType="1"/>
          </p:cNvSpPr>
          <p:nvPr/>
        </p:nvSpPr>
        <p:spPr bwMode="auto">
          <a:xfrm>
            <a:off x="3381375" y="2762250"/>
            <a:ext cx="2101850"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lIns="251550" tIns="128338" rIns="251550" bIns="128338">
            <a:prstTxWarp prst="textNoShape">
              <a:avLst/>
            </a:prstTxWarp>
            <a:spAutoFit/>
          </a:bodyPr>
          <a:lstStyle/>
          <a:p>
            <a:endParaRPr lang="en-GB"/>
          </a:p>
        </p:txBody>
      </p:sp>
      <p:pic>
        <p:nvPicPr>
          <p:cNvPr id="227332"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30188" y="4875213"/>
            <a:ext cx="2784475" cy="1785937"/>
          </a:xfrm>
          <a:prstGeom prst="rect">
            <a:avLst/>
          </a:prstGeom>
          <a:noFill/>
          <a:ln w="9525">
            <a:noFill/>
            <a:miter lim="800000"/>
            <a:headEnd/>
            <a:tailEnd/>
          </a:ln>
          <a:effectLst/>
        </p:spPr>
      </p:pic>
      <p:pic>
        <p:nvPicPr>
          <p:cNvPr id="227333"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773113" y="1887538"/>
            <a:ext cx="2784475" cy="1785937"/>
          </a:xfrm>
          <a:prstGeom prst="rect">
            <a:avLst/>
          </a:prstGeom>
          <a:noFill/>
          <a:ln w="9525">
            <a:noFill/>
            <a:miter lim="800000"/>
            <a:headEnd/>
            <a:tailEnd/>
          </a:ln>
          <a:effectLst/>
        </p:spPr>
      </p:pic>
      <p:pic>
        <p:nvPicPr>
          <p:cNvPr id="227334"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229225" y="1830388"/>
            <a:ext cx="2784475" cy="1785937"/>
          </a:xfrm>
          <a:prstGeom prst="rect">
            <a:avLst/>
          </a:prstGeom>
          <a:noFill/>
          <a:ln w="9525">
            <a:noFill/>
            <a:miter lim="800000"/>
            <a:headEnd/>
            <a:tailEnd/>
          </a:ln>
          <a:effectLst/>
        </p:spPr>
      </p:pic>
      <p:sp>
        <p:nvSpPr>
          <p:cNvPr id="227335" name="Rectangle 7"/>
          <p:cNvSpPr>
            <a:spLocks noChangeArrowheads="1"/>
          </p:cNvSpPr>
          <p:nvPr/>
        </p:nvSpPr>
        <p:spPr bwMode="auto">
          <a:xfrm>
            <a:off x="836613" y="5762625"/>
            <a:ext cx="1900237" cy="531813"/>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spcBef>
                <a:spcPct val="50000"/>
              </a:spcBef>
            </a:pPr>
            <a:r>
              <a:rPr lang="en-GB" sz="1800"/>
              <a:t>160.10.0.0/16</a:t>
            </a:r>
          </a:p>
        </p:txBody>
      </p:sp>
      <p:sp>
        <p:nvSpPr>
          <p:cNvPr id="227336" name="Rectangle 8"/>
          <p:cNvSpPr>
            <a:spLocks noChangeArrowheads="1"/>
          </p:cNvSpPr>
          <p:nvPr/>
        </p:nvSpPr>
        <p:spPr bwMode="auto">
          <a:xfrm>
            <a:off x="1138238" y="2667000"/>
            <a:ext cx="1900237" cy="531813"/>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spcBef>
                <a:spcPct val="50000"/>
              </a:spcBef>
            </a:pPr>
            <a:r>
              <a:rPr lang="en-GB" sz="1800"/>
              <a:t>150.10.0.0/16</a:t>
            </a:r>
          </a:p>
        </p:txBody>
      </p:sp>
      <p:sp>
        <p:nvSpPr>
          <p:cNvPr id="227337" name="Rectangle 9"/>
          <p:cNvSpPr>
            <a:spLocks noChangeArrowheads="1"/>
          </p:cNvSpPr>
          <p:nvPr/>
        </p:nvSpPr>
        <p:spPr bwMode="auto">
          <a:xfrm>
            <a:off x="3933825" y="2536825"/>
            <a:ext cx="1009650" cy="198438"/>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192.10.1.0/30</a:t>
            </a:r>
          </a:p>
        </p:txBody>
      </p:sp>
      <p:sp>
        <p:nvSpPr>
          <p:cNvPr id="227338" name="Rectangle 10"/>
          <p:cNvSpPr>
            <a:spLocks noChangeArrowheads="1"/>
          </p:cNvSpPr>
          <p:nvPr/>
        </p:nvSpPr>
        <p:spPr bwMode="auto">
          <a:xfrm>
            <a:off x="5057775" y="2786063"/>
            <a:ext cx="138113"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.2</a:t>
            </a:r>
          </a:p>
        </p:txBody>
      </p:sp>
      <p:sp>
        <p:nvSpPr>
          <p:cNvPr id="227339" name="Rectangle 11"/>
          <p:cNvSpPr>
            <a:spLocks noChangeArrowheads="1"/>
          </p:cNvSpPr>
          <p:nvPr/>
        </p:nvSpPr>
        <p:spPr bwMode="auto">
          <a:xfrm>
            <a:off x="950913" y="5448300"/>
            <a:ext cx="1349375" cy="561975"/>
          </a:xfrm>
          <a:prstGeom prst="rect">
            <a:avLst/>
          </a:prstGeom>
          <a:noFill/>
          <a:ln w="9525">
            <a:noFill/>
            <a:miter lim="800000"/>
            <a:headEnd/>
            <a:tailEnd/>
          </a:ln>
          <a:effectLst/>
        </p:spPr>
        <p:txBody>
          <a:bodyPr wrap="none" lIns="251550" tIns="128338" rIns="251550" bIns="128338">
            <a:prstTxWarp prst="textNoShape">
              <a:avLst/>
            </a:prstTxWarp>
            <a:spAutoFit/>
          </a:bodyPr>
          <a:lstStyle/>
          <a:p>
            <a:pPr defTabSz="808038">
              <a:spcBef>
                <a:spcPct val="50000"/>
              </a:spcBef>
            </a:pPr>
            <a:r>
              <a:rPr lang="en-GB" sz="2000"/>
              <a:t>AS 100</a:t>
            </a:r>
          </a:p>
        </p:txBody>
      </p:sp>
      <p:sp>
        <p:nvSpPr>
          <p:cNvPr id="227340" name="Rectangle 12"/>
          <p:cNvSpPr>
            <a:spLocks noChangeArrowheads="1"/>
          </p:cNvSpPr>
          <p:nvPr/>
        </p:nvSpPr>
        <p:spPr bwMode="auto">
          <a:xfrm>
            <a:off x="1250950" y="2351088"/>
            <a:ext cx="1349375" cy="561975"/>
          </a:xfrm>
          <a:prstGeom prst="rect">
            <a:avLst/>
          </a:prstGeom>
          <a:noFill/>
          <a:ln w="9525">
            <a:noFill/>
            <a:miter lim="800000"/>
            <a:headEnd/>
            <a:tailEnd/>
          </a:ln>
          <a:effectLst/>
        </p:spPr>
        <p:txBody>
          <a:bodyPr wrap="none" lIns="251550" tIns="128338" rIns="251550" bIns="128338">
            <a:prstTxWarp prst="textNoShape">
              <a:avLst/>
            </a:prstTxWarp>
            <a:spAutoFit/>
          </a:bodyPr>
          <a:lstStyle/>
          <a:p>
            <a:pPr defTabSz="808038">
              <a:spcBef>
                <a:spcPct val="50000"/>
              </a:spcBef>
            </a:pPr>
            <a:r>
              <a:rPr lang="en-GB" sz="2000"/>
              <a:t>AS 200</a:t>
            </a:r>
          </a:p>
        </p:txBody>
      </p:sp>
      <p:grpSp>
        <p:nvGrpSpPr>
          <p:cNvPr id="2" name="Group 13"/>
          <p:cNvGrpSpPr>
            <a:grpSpLocks/>
          </p:cNvGrpSpPr>
          <p:nvPr/>
        </p:nvGrpSpPr>
        <p:grpSpPr bwMode="auto">
          <a:xfrm>
            <a:off x="2947988" y="2560638"/>
            <a:ext cx="698500" cy="452437"/>
            <a:chOff x="1880" y="1429"/>
            <a:chExt cx="440" cy="285"/>
          </a:xfrm>
        </p:grpSpPr>
        <p:pic>
          <p:nvPicPr>
            <p:cNvPr id="227342" name="Picture 1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7343" name="Rectangle 15"/>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C</a:t>
              </a:r>
            </a:p>
          </p:txBody>
        </p:sp>
      </p:grpSp>
      <p:sp>
        <p:nvSpPr>
          <p:cNvPr id="227345" name="Rectangle 17"/>
          <p:cNvSpPr>
            <a:spLocks noChangeArrowheads="1"/>
          </p:cNvSpPr>
          <p:nvPr/>
        </p:nvSpPr>
        <p:spPr bwMode="auto">
          <a:xfrm>
            <a:off x="3648075" y="2786063"/>
            <a:ext cx="138113"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a:t>
            </a:r>
          </a:p>
        </p:txBody>
      </p:sp>
      <p:grpSp>
        <p:nvGrpSpPr>
          <p:cNvPr id="3" name="Group 18"/>
          <p:cNvGrpSpPr>
            <a:grpSpLocks/>
          </p:cNvGrpSpPr>
          <p:nvPr/>
        </p:nvGrpSpPr>
        <p:grpSpPr bwMode="auto">
          <a:xfrm>
            <a:off x="1985963" y="3336925"/>
            <a:ext cx="698500" cy="452438"/>
            <a:chOff x="1880" y="1429"/>
            <a:chExt cx="440" cy="285"/>
          </a:xfrm>
        </p:grpSpPr>
        <p:pic>
          <p:nvPicPr>
            <p:cNvPr id="227347" name="Picture 1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7348" name="Rectangle 20"/>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B</a:t>
              </a:r>
            </a:p>
          </p:txBody>
        </p:sp>
      </p:grpSp>
      <p:grpSp>
        <p:nvGrpSpPr>
          <p:cNvPr id="4" name="Group 21"/>
          <p:cNvGrpSpPr>
            <a:grpSpLocks/>
          </p:cNvGrpSpPr>
          <p:nvPr/>
        </p:nvGrpSpPr>
        <p:grpSpPr bwMode="auto">
          <a:xfrm>
            <a:off x="1374775" y="4789488"/>
            <a:ext cx="698500" cy="452437"/>
            <a:chOff x="1880" y="1429"/>
            <a:chExt cx="440" cy="285"/>
          </a:xfrm>
        </p:grpSpPr>
        <p:pic>
          <p:nvPicPr>
            <p:cNvPr id="227350"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880" y="1429"/>
              <a:ext cx="440" cy="255"/>
            </a:xfrm>
            <a:prstGeom prst="rect">
              <a:avLst/>
            </a:prstGeom>
            <a:noFill/>
            <a:ln w="9525">
              <a:noFill/>
              <a:miter lim="800000"/>
              <a:headEnd/>
              <a:tailEnd/>
            </a:ln>
            <a:effectLst/>
          </p:spPr>
        </p:pic>
        <p:sp>
          <p:nvSpPr>
            <p:cNvPr id="227351" name="Rectangle 23"/>
            <p:cNvSpPr>
              <a:spLocks noChangeArrowheads="1"/>
            </p:cNvSpPr>
            <p:nvPr/>
          </p:nvSpPr>
          <p:spPr bwMode="auto">
            <a:xfrm>
              <a:off x="2047"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A</a:t>
              </a:r>
            </a:p>
          </p:txBody>
        </p:sp>
      </p:grpSp>
      <p:sp>
        <p:nvSpPr>
          <p:cNvPr id="227352" name="Rectangle 24"/>
          <p:cNvSpPr>
            <a:spLocks noChangeArrowheads="1"/>
          </p:cNvSpPr>
          <p:nvPr/>
        </p:nvSpPr>
        <p:spPr bwMode="auto">
          <a:xfrm>
            <a:off x="1866900" y="4616450"/>
            <a:ext cx="138113" cy="198438"/>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a:t>
            </a:r>
          </a:p>
        </p:txBody>
      </p:sp>
      <p:sp>
        <p:nvSpPr>
          <p:cNvPr id="227353" name="Rectangle 25"/>
          <p:cNvSpPr>
            <a:spLocks noChangeArrowheads="1"/>
          </p:cNvSpPr>
          <p:nvPr/>
        </p:nvSpPr>
        <p:spPr bwMode="auto">
          <a:xfrm>
            <a:off x="2287588" y="3751263"/>
            <a:ext cx="138112"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.2</a:t>
            </a:r>
          </a:p>
        </p:txBody>
      </p:sp>
      <p:sp>
        <p:nvSpPr>
          <p:cNvPr id="227354" name="Rectangle 26"/>
          <p:cNvSpPr>
            <a:spLocks noChangeArrowheads="1"/>
          </p:cNvSpPr>
          <p:nvPr/>
        </p:nvSpPr>
        <p:spPr bwMode="auto">
          <a:xfrm rot="-3813179">
            <a:off x="1418432" y="4156869"/>
            <a:ext cx="1009650" cy="1984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300"/>
              <a:t>192.20.2.0/30</a:t>
            </a:r>
          </a:p>
        </p:txBody>
      </p:sp>
      <p:sp>
        <p:nvSpPr>
          <p:cNvPr id="227355" name="Rectangle 27"/>
          <p:cNvSpPr>
            <a:spLocks noChangeArrowheads="1"/>
          </p:cNvSpPr>
          <p:nvPr/>
        </p:nvSpPr>
        <p:spPr bwMode="auto">
          <a:xfrm>
            <a:off x="6543675" y="2147888"/>
            <a:ext cx="847725" cy="304800"/>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2000"/>
              <a:t>AS 300</a:t>
            </a:r>
          </a:p>
        </p:txBody>
      </p:sp>
      <p:sp>
        <p:nvSpPr>
          <p:cNvPr id="227356" name="Line 28"/>
          <p:cNvSpPr>
            <a:spLocks noChangeShapeType="1"/>
          </p:cNvSpPr>
          <p:nvPr/>
        </p:nvSpPr>
        <p:spPr bwMode="auto">
          <a:xfrm>
            <a:off x="5570538" y="2717800"/>
            <a:ext cx="2136775" cy="376238"/>
          </a:xfrm>
          <a:prstGeom prst="line">
            <a:avLst/>
          </a:prstGeom>
          <a:noFill/>
          <a:ln w="50799">
            <a:solidFill>
              <a:srgbClr val="00B17A"/>
            </a:solidFill>
            <a:round/>
            <a:headEnd type="none" w="sm" len="sm"/>
            <a:tailEnd type="none" w="sm" len="sm"/>
          </a:ln>
          <a:effectLst>
            <a:outerShdw blurRad="63500" dist="17961" dir="2700000" algn="ctr" rotWithShape="0">
              <a:schemeClr val="tx1">
                <a:alpha val="74998"/>
              </a:schemeClr>
            </a:outerShdw>
          </a:effectLst>
        </p:spPr>
        <p:txBody>
          <a:bodyPr lIns="0" tIns="0" rIns="0" bIns="0">
            <a:prstTxWarp prst="textNoShape">
              <a:avLst/>
            </a:prstTxWarp>
            <a:spAutoFit/>
          </a:bodyPr>
          <a:lstStyle/>
          <a:p>
            <a:endParaRPr lang="en-GB"/>
          </a:p>
        </p:txBody>
      </p:sp>
      <p:grpSp>
        <p:nvGrpSpPr>
          <p:cNvPr id="5" name="Group 29"/>
          <p:cNvGrpSpPr>
            <a:grpSpLocks/>
          </p:cNvGrpSpPr>
          <p:nvPr/>
        </p:nvGrpSpPr>
        <p:grpSpPr bwMode="auto">
          <a:xfrm>
            <a:off x="7392988" y="2917825"/>
            <a:ext cx="696912" cy="452438"/>
            <a:chOff x="3293" y="1429"/>
            <a:chExt cx="439" cy="285"/>
          </a:xfrm>
        </p:grpSpPr>
        <p:pic>
          <p:nvPicPr>
            <p:cNvPr id="227358" name="Picture 3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93" y="1429"/>
              <a:ext cx="439" cy="255"/>
            </a:xfrm>
            <a:prstGeom prst="rect">
              <a:avLst/>
            </a:prstGeom>
            <a:noFill/>
            <a:ln w="9525">
              <a:noFill/>
              <a:miter lim="800000"/>
              <a:headEnd/>
              <a:tailEnd/>
            </a:ln>
            <a:effectLst/>
          </p:spPr>
        </p:pic>
        <p:sp>
          <p:nvSpPr>
            <p:cNvPr id="227359" name="Rectangle 31"/>
            <p:cNvSpPr>
              <a:spLocks noChangeArrowheads="1"/>
            </p:cNvSpPr>
            <p:nvPr/>
          </p:nvSpPr>
          <p:spPr bwMode="auto">
            <a:xfrm>
              <a:off x="3464" y="1541"/>
              <a:ext cx="96"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E</a:t>
              </a:r>
            </a:p>
          </p:txBody>
        </p:sp>
      </p:grpSp>
      <p:grpSp>
        <p:nvGrpSpPr>
          <p:cNvPr id="6" name="Group 32"/>
          <p:cNvGrpSpPr>
            <a:grpSpLocks/>
          </p:cNvGrpSpPr>
          <p:nvPr/>
        </p:nvGrpSpPr>
        <p:grpSpPr bwMode="auto">
          <a:xfrm>
            <a:off x="5191125" y="2560638"/>
            <a:ext cx="696913" cy="452437"/>
            <a:chOff x="3293" y="1429"/>
            <a:chExt cx="439" cy="285"/>
          </a:xfrm>
        </p:grpSpPr>
        <p:pic>
          <p:nvPicPr>
            <p:cNvPr id="227361" name="Picture 3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93" y="1429"/>
              <a:ext cx="439" cy="255"/>
            </a:xfrm>
            <a:prstGeom prst="rect">
              <a:avLst/>
            </a:prstGeom>
            <a:noFill/>
            <a:ln w="9525">
              <a:noFill/>
              <a:miter lim="800000"/>
              <a:headEnd/>
              <a:tailEnd/>
            </a:ln>
            <a:effectLst/>
          </p:spPr>
        </p:pic>
        <p:sp>
          <p:nvSpPr>
            <p:cNvPr id="227362" name="Rectangle 34"/>
            <p:cNvSpPr>
              <a:spLocks noChangeArrowheads="1"/>
            </p:cNvSpPr>
            <p:nvPr/>
          </p:nvSpPr>
          <p:spPr bwMode="auto">
            <a:xfrm>
              <a:off x="3460" y="1541"/>
              <a:ext cx="104" cy="173"/>
            </a:xfrm>
            <a:prstGeom prst="rect">
              <a:avLst/>
            </a:prstGeom>
            <a:noFill/>
            <a:ln w="9525">
              <a:noFill/>
              <a:miter lim="800000"/>
              <a:headEnd/>
              <a:tailEnd/>
            </a:ln>
            <a:effectLst/>
          </p:spPr>
          <p:txBody>
            <a:bodyPr wrap="none" lIns="0" tIns="0" rIns="0" bIns="0">
              <a:prstTxWarp prst="textNoShape">
                <a:avLst/>
              </a:prstTxWarp>
              <a:spAutoFit/>
            </a:bodyPr>
            <a:lstStyle/>
            <a:p>
              <a:pPr defTabSz="808038">
                <a:spcBef>
                  <a:spcPct val="50000"/>
                </a:spcBef>
              </a:pPr>
              <a:r>
                <a:rPr lang="en-GB" sz="1800">
                  <a:solidFill>
                    <a:schemeClr val="bg1"/>
                  </a:solidFill>
                  <a:effectLst>
                    <a:outerShdw blurRad="38100" dist="38100" dir="2700000" algn="tl">
                      <a:srgbClr val="DDDDDD"/>
                    </a:outerShdw>
                  </a:effectLst>
                </a:rPr>
                <a:t>D</a:t>
              </a:r>
            </a:p>
          </p:txBody>
        </p:sp>
      </p:grpSp>
      <p:sp>
        <p:nvSpPr>
          <p:cNvPr id="227363" name="Rectangle 35"/>
          <p:cNvSpPr>
            <a:spLocks noChangeArrowheads="1"/>
          </p:cNvSpPr>
          <p:nvPr/>
        </p:nvSpPr>
        <p:spPr bwMode="auto">
          <a:xfrm>
            <a:off x="6346825" y="2408238"/>
            <a:ext cx="1398588" cy="274637"/>
          </a:xfrm>
          <a:prstGeom prst="rect">
            <a:avLst/>
          </a:prstGeom>
          <a:noFill/>
          <a:ln w="9525">
            <a:noFill/>
            <a:miter lim="800000"/>
            <a:headEnd/>
            <a:tailEnd/>
          </a:ln>
          <a:effectLst/>
        </p:spPr>
        <p:txBody>
          <a:bodyPr wrap="none" lIns="0" tIns="0" rIns="0" bIns="0">
            <a:prstTxWarp prst="textNoShape">
              <a:avLst/>
            </a:prstTxWarp>
            <a:spAutoFit/>
          </a:bodyPr>
          <a:lstStyle/>
          <a:p>
            <a:pPr algn="l" defTabSz="808038">
              <a:spcBef>
                <a:spcPct val="50000"/>
              </a:spcBef>
            </a:pPr>
            <a:r>
              <a:rPr lang="en-GB" sz="1800"/>
              <a:t>140.10.0.0/16</a:t>
            </a:r>
          </a:p>
        </p:txBody>
      </p:sp>
      <p:grpSp>
        <p:nvGrpSpPr>
          <p:cNvPr id="7" name="Group 36"/>
          <p:cNvGrpSpPr>
            <a:grpSpLocks/>
          </p:cNvGrpSpPr>
          <p:nvPr/>
        </p:nvGrpSpPr>
        <p:grpSpPr bwMode="auto">
          <a:xfrm>
            <a:off x="306388" y="3605213"/>
            <a:ext cx="1363662" cy="603250"/>
            <a:chOff x="669" y="3691"/>
            <a:chExt cx="859" cy="380"/>
          </a:xfrm>
        </p:grpSpPr>
        <p:sp>
          <p:nvSpPr>
            <p:cNvPr id="227365" name="Text Box 37"/>
            <p:cNvSpPr txBox="1">
              <a:spLocks noChangeArrowheads="1"/>
            </p:cNvSpPr>
            <p:nvPr/>
          </p:nvSpPr>
          <p:spPr bwMode="auto">
            <a:xfrm>
              <a:off x="669" y="3691"/>
              <a:ext cx="769"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BGP Update</a:t>
              </a:r>
            </a:p>
            <a:p>
              <a:pPr>
                <a:lnSpc>
                  <a:spcPct val="120000"/>
                </a:lnSpc>
              </a:pPr>
              <a:r>
                <a:rPr lang="en-US"/>
                <a:t>Messages</a:t>
              </a:r>
            </a:p>
          </p:txBody>
        </p:sp>
        <p:sp>
          <p:nvSpPr>
            <p:cNvPr id="227366" name="Line 38"/>
            <p:cNvSpPr>
              <a:spLocks noChangeShapeType="1"/>
            </p:cNvSpPr>
            <p:nvPr/>
          </p:nvSpPr>
          <p:spPr bwMode="auto">
            <a:xfrm>
              <a:off x="701" y="3941"/>
              <a:ext cx="827" cy="0"/>
            </a:xfrm>
            <a:prstGeom prst="line">
              <a:avLst/>
            </a:prstGeom>
            <a:noFill/>
            <a:ln w="38100">
              <a:solidFill>
                <a:srgbClr val="F35B1B"/>
              </a:solidFill>
              <a:round/>
              <a:headEnd/>
              <a:tailEnd type="triangle" w="med" len="med"/>
            </a:ln>
            <a:effectLst>
              <a:outerShdw blurRad="63500" dist="17961" dir="2700000" algn="ctr" rotWithShape="0">
                <a:schemeClr val="bg2">
                  <a:alpha val="74998"/>
                </a:schemeClr>
              </a:outerShdw>
            </a:effectLst>
          </p:spPr>
          <p:txBody>
            <a:bodyPr wrap="none" anchor="ctr">
              <a:prstTxWarp prst="textNoShape">
                <a:avLst/>
              </a:prstTxWarp>
            </a:bodyPr>
            <a:lstStyle/>
            <a:p>
              <a:endParaRPr lang="en-GB"/>
            </a:p>
          </p:txBody>
        </p:sp>
      </p:grpSp>
      <p:sp>
        <p:nvSpPr>
          <p:cNvPr id="227369" name="Rectangle 41"/>
          <p:cNvSpPr>
            <a:spLocks noChangeArrowheads="1"/>
          </p:cNvSpPr>
          <p:nvPr/>
        </p:nvSpPr>
        <p:spPr bwMode="auto">
          <a:xfrm>
            <a:off x="3624263" y="3824288"/>
            <a:ext cx="4602108" cy="905513"/>
          </a:xfrm>
          <a:prstGeom prst="rect">
            <a:avLst/>
          </a:prstGeom>
          <a:solidFill>
            <a:schemeClr val="accent6">
              <a:lumMod val="60000"/>
              <a:lumOff val="40000"/>
            </a:schemeClr>
          </a:solidFill>
          <a:ln w="9525">
            <a:noFill/>
            <a:miter lim="800000"/>
            <a:headEnd/>
            <a:tailEnd/>
          </a:ln>
          <a:effectLst/>
        </p:spPr>
        <p:txBody>
          <a:bodyPr wrap="none" lIns="251550" tIns="128338" rIns="251550" bIns="128338">
            <a:prstTxWarp prst="textNoShape">
              <a:avLst/>
            </a:prstTxWarp>
            <a:spAutoFit/>
          </a:bodyPr>
          <a:lstStyle/>
          <a:p>
            <a:pPr algn="l" defTabSz="808038"/>
            <a:r>
              <a:rPr lang="en-GB" sz="1400" dirty="0">
                <a:solidFill>
                  <a:schemeClr val="bg1"/>
                </a:solidFill>
                <a:latin typeface="Courier"/>
                <a:cs typeface="Courier"/>
              </a:rPr>
              <a:t>Network        </a:t>
            </a:r>
            <a:r>
              <a:rPr lang="en-GB" sz="1400" dirty="0" smtClean="0">
                <a:solidFill>
                  <a:schemeClr val="bg1"/>
                </a:solidFill>
                <a:latin typeface="Courier"/>
                <a:cs typeface="Courier"/>
              </a:rPr>
              <a:t> Next</a:t>
            </a:r>
            <a:r>
              <a:rPr lang="en-GB" sz="1400" dirty="0">
                <a:solidFill>
                  <a:schemeClr val="bg1"/>
                </a:solidFill>
                <a:latin typeface="Courier"/>
                <a:cs typeface="Courier"/>
              </a:rPr>
              <a:t>-Hop   </a:t>
            </a:r>
            <a:r>
              <a:rPr lang="en-GB" sz="1400" dirty="0" smtClean="0">
                <a:solidFill>
                  <a:schemeClr val="bg1"/>
                </a:solidFill>
                <a:latin typeface="Courier"/>
                <a:cs typeface="Courier"/>
              </a:rPr>
              <a:t>    Path</a:t>
            </a:r>
            <a:endParaRPr lang="en-GB" sz="1400" dirty="0">
              <a:solidFill>
                <a:schemeClr val="bg1"/>
              </a:solidFill>
              <a:latin typeface="Courier"/>
              <a:cs typeface="Courier"/>
            </a:endParaRPr>
          </a:p>
          <a:p>
            <a:pPr algn="l" defTabSz="808038"/>
            <a:r>
              <a:rPr lang="en-GB" sz="1400" dirty="0">
                <a:solidFill>
                  <a:schemeClr val="bg1"/>
                </a:solidFill>
                <a:latin typeface="Courier"/>
                <a:cs typeface="Courier"/>
              </a:rPr>
              <a:t>150.10.0.0/16   192.10.1.1     200</a:t>
            </a:r>
          </a:p>
          <a:p>
            <a:pPr algn="l" defTabSz="808038"/>
            <a:r>
              <a:rPr lang="en-GB" sz="1400" dirty="0">
                <a:solidFill>
                  <a:schemeClr val="bg1"/>
                </a:solidFill>
                <a:latin typeface="Courier"/>
                <a:cs typeface="Courier"/>
              </a:rPr>
              <a:t>160.10.0.0/16   192.10.1.1     200 100</a:t>
            </a:r>
          </a:p>
        </p:txBody>
      </p:sp>
      <p:sp>
        <p:nvSpPr>
          <p:cNvPr id="227370" name="Line 42"/>
          <p:cNvSpPr>
            <a:spLocks noChangeShapeType="1"/>
          </p:cNvSpPr>
          <p:nvPr/>
        </p:nvSpPr>
        <p:spPr bwMode="auto">
          <a:xfrm flipV="1">
            <a:off x="5484813" y="3198813"/>
            <a:ext cx="1117600" cy="687387"/>
          </a:xfrm>
          <a:prstGeom prst="line">
            <a:avLst/>
          </a:prstGeom>
          <a:noFill/>
          <a:ln w="12700">
            <a:solidFill>
              <a:schemeClr val="tx1"/>
            </a:solidFill>
            <a:round/>
            <a:headEnd type="none" w="sm" len="sm"/>
            <a:tailEnd type="stealth" w="med" len="lg"/>
          </a:ln>
          <a:effectLst/>
        </p:spPr>
        <p:txBody>
          <a:bodyPr lIns="251550" tIns="128338" rIns="251550" bIns="128338">
            <a:prstTxWarp prst="textNoShape">
              <a:avLst/>
            </a:prstTxWarp>
            <a:spAutoFit/>
          </a:bodyPr>
          <a:lstStyle/>
          <a:p>
            <a:endParaRPr lang="en-GB"/>
          </a:p>
        </p:txBody>
      </p:sp>
      <p:sp>
        <p:nvSpPr>
          <p:cNvPr id="227371" name="Line 43"/>
          <p:cNvSpPr>
            <a:spLocks noChangeShapeType="1"/>
          </p:cNvSpPr>
          <p:nvPr/>
        </p:nvSpPr>
        <p:spPr bwMode="auto">
          <a:xfrm>
            <a:off x="5986463" y="2965450"/>
            <a:ext cx="1114425" cy="198438"/>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27375" name="Rectangle 47"/>
          <p:cNvSpPr>
            <a:spLocks noGrp="1" noChangeArrowheads="1"/>
          </p:cNvSpPr>
          <p:nvPr>
            <p:ph type="title"/>
          </p:nvPr>
        </p:nvSpPr>
        <p:spPr/>
        <p:txBody>
          <a:bodyPr/>
          <a:lstStyle/>
          <a:p>
            <a:r>
              <a:rPr lang="en-GB"/>
              <a:t>Next Hop Attribute</a:t>
            </a:r>
          </a:p>
        </p:txBody>
      </p:sp>
      <p:sp>
        <p:nvSpPr>
          <p:cNvPr id="227376" name="Rectangle 48"/>
          <p:cNvSpPr>
            <a:spLocks noGrp="1" noChangeArrowheads="1"/>
          </p:cNvSpPr>
          <p:nvPr>
            <p:ph type="body" idx="1"/>
          </p:nvPr>
        </p:nvSpPr>
        <p:spPr>
          <a:xfrm>
            <a:off x="3557588" y="5130800"/>
            <a:ext cx="5129212" cy="1163638"/>
          </a:xfrm>
        </p:spPr>
        <p:txBody>
          <a:bodyPr/>
          <a:lstStyle/>
          <a:p>
            <a:r>
              <a:rPr lang="en-GB"/>
              <a:t>Next hop not changed</a:t>
            </a:r>
            <a:br>
              <a:rPr lang="en-GB"/>
            </a:br>
            <a:r>
              <a:rPr lang="en-GB"/>
              <a:t>between iBGP peers</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7371"/>
                                        </p:tgtEl>
                                        <p:attrNameLst>
                                          <p:attrName>style.visibility</p:attrName>
                                        </p:attrNameLst>
                                      </p:cBhvr>
                                      <p:to>
                                        <p:strVal val="visible"/>
                                      </p:to>
                                    </p:set>
                                    <p:animEffect transition="in" filter="wipe(left)">
                                      <p:cBhvr>
                                        <p:cTn id="7" dur="500"/>
                                        <p:tgtEl>
                                          <p:spTgt spid="227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71" grpId="0" animBg="1"/>
    </p:bld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GB"/>
              <a:t>Next Hop Attribute (more)</a:t>
            </a:r>
          </a:p>
        </p:txBody>
      </p:sp>
      <p:sp>
        <p:nvSpPr>
          <p:cNvPr id="229379" name="Rectangle 3"/>
          <p:cNvSpPr>
            <a:spLocks noGrp="1" noChangeArrowheads="1"/>
          </p:cNvSpPr>
          <p:nvPr>
            <p:ph type="body" idx="1"/>
          </p:nvPr>
        </p:nvSpPr>
        <p:spPr/>
        <p:txBody>
          <a:bodyPr/>
          <a:lstStyle/>
          <a:p>
            <a:r>
              <a:rPr lang="en-GB"/>
              <a:t>IGP is used to carry route to next hops</a:t>
            </a:r>
          </a:p>
          <a:p>
            <a:r>
              <a:rPr lang="en-GB"/>
              <a:t>Recursive route look-up</a:t>
            </a:r>
          </a:p>
          <a:p>
            <a:pPr lvl="1"/>
            <a:r>
              <a:rPr lang="en-GB"/>
              <a:t>BGP looks into IGP to find out next hop information</a:t>
            </a:r>
          </a:p>
          <a:p>
            <a:pPr lvl="1"/>
            <a:r>
              <a:rPr lang="en-GB"/>
              <a:t>BGP is not permitted to use a BGP route as the next hop</a:t>
            </a:r>
          </a:p>
          <a:p>
            <a:r>
              <a:rPr lang="en-GB"/>
              <a:t>Unlinks BGP from actual physical topology</a:t>
            </a:r>
          </a:p>
          <a:p>
            <a:r>
              <a:rPr lang="en-GB"/>
              <a:t>Allows IGP to make intelligent forwarding decision</a:t>
            </a:r>
          </a:p>
        </p:txBody>
      </p:sp>
    </p:spTree>
  </p:cSld>
  <p:clrMapOvr>
    <a:masterClrMapping/>
  </p:clrMapOvr>
  <p:transition spd="slow"/>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p:txBody>
          <a:bodyPr/>
          <a:lstStyle/>
          <a:p>
            <a:r>
              <a:rPr lang="en-GB"/>
              <a:t>Next Hop Best Practice</a:t>
            </a:r>
          </a:p>
        </p:txBody>
      </p:sp>
      <p:sp>
        <p:nvSpPr>
          <p:cNvPr id="531459" name="Rectangle 3"/>
          <p:cNvSpPr>
            <a:spLocks noGrp="1" noChangeArrowheads="1"/>
          </p:cNvSpPr>
          <p:nvPr>
            <p:ph type="body" idx="1"/>
          </p:nvPr>
        </p:nvSpPr>
        <p:spPr>
          <a:xfrm>
            <a:off x="515427" y="1600200"/>
            <a:ext cx="8230941" cy="4648200"/>
          </a:xfrm>
        </p:spPr>
        <p:txBody>
          <a:bodyPr/>
          <a:lstStyle/>
          <a:p>
            <a:r>
              <a:rPr lang="en-GB" dirty="0"/>
              <a:t>Cisco IOS default is for external next-hop to be propagated unchanged to </a:t>
            </a:r>
            <a:r>
              <a:rPr lang="en-GB" dirty="0" err="1"/>
              <a:t>iBGP</a:t>
            </a:r>
            <a:r>
              <a:rPr lang="en-GB" dirty="0"/>
              <a:t> peers</a:t>
            </a:r>
          </a:p>
          <a:p>
            <a:pPr lvl="1"/>
            <a:r>
              <a:rPr lang="en-GB" dirty="0"/>
              <a:t>This means that IGP has to carry external next-hops</a:t>
            </a:r>
          </a:p>
          <a:p>
            <a:pPr lvl="1"/>
            <a:r>
              <a:rPr lang="en-GB" dirty="0"/>
              <a:t>Forgetting means external network is invisible</a:t>
            </a:r>
          </a:p>
          <a:p>
            <a:pPr lvl="1"/>
            <a:r>
              <a:rPr lang="en-GB" dirty="0"/>
              <a:t>With many </a:t>
            </a:r>
            <a:r>
              <a:rPr lang="en-GB" dirty="0" err="1"/>
              <a:t>eBGP</a:t>
            </a:r>
            <a:r>
              <a:rPr lang="en-GB" dirty="0"/>
              <a:t> peers, it is extra load on IGP</a:t>
            </a:r>
          </a:p>
          <a:p>
            <a:r>
              <a:rPr lang="en-GB" dirty="0">
                <a:solidFill>
                  <a:srgbClr val="FF0000"/>
                </a:solidFill>
              </a:rPr>
              <a:t>ISP best practice is to change external next-hop to be that of the local router</a:t>
            </a:r>
            <a:endParaRPr lang="en-GB" dirty="0"/>
          </a:p>
          <a:p>
            <a:pPr lvl="1">
              <a:buFont typeface="Wingdings" charset="2"/>
              <a:buNone/>
            </a:pPr>
            <a:r>
              <a:rPr lang="en-GB" b="1" dirty="0">
                <a:latin typeface="Courier New" charset="0"/>
              </a:rPr>
              <a:t>  </a:t>
            </a:r>
            <a:r>
              <a:rPr lang="en-GB" b="1" dirty="0" err="1">
                <a:latin typeface="Courier New" charset="0"/>
              </a:rPr>
              <a:t>neighbor</a:t>
            </a:r>
            <a:r>
              <a:rPr lang="en-GB" b="1" dirty="0">
                <a:latin typeface="Courier New" charset="0"/>
              </a:rPr>
              <a:t> </a:t>
            </a:r>
            <a:r>
              <a:rPr lang="en-GB" b="1" dirty="0" err="1">
                <a:latin typeface="Courier New" charset="0"/>
              </a:rPr>
              <a:t>x.x.x.x</a:t>
            </a:r>
            <a:r>
              <a:rPr lang="en-GB" b="1" dirty="0">
                <a:latin typeface="Courier New" charset="0"/>
              </a:rPr>
              <a:t> next-hop-self</a:t>
            </a:r>
            <a:endParaRPr lang="en-GB" dirty="0"/>
          </a:p>
        </p:txBody>
      </p:sp>
    </p:spTree>
  </p:cSld>
  <p:clrMapOvr>
    <a:masterClrMapping/>
  </p:clrMapOvr>
  <p:transition spd="slow"/>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GB" sz="4000"/>
              <a:t>Community Attribute</a:t>
            </a:r>
          </a:p>
        </p:txBody>
      </p:sp>
      <p:sp>
        <p:nvSpPr>
          <p:cNvPr id="300035" name="Rectangle 3"/>
          <p:cNvSpPr>
            <a:spLocks noGrp="1" noChangeArrowheads="1"/>
          </p:cNvSpPr>
          <p:nvPr>
            <p:ph type="body" idx="1"/>
          </p:nvPr>
        </p:nvSpPr>
        <p:spPr/>
        <p:txBody>
          <a:bodyPr/>
          <a:lstStyle/>
          <a:p>
            <a:r>
              <a:rPr lang="en-GB"/>
              <a:t>32-bit number</a:t>
            </a:r>
          </a:p>
          <a:p>
            <a:r>
              <a:rPr lang="en-GB"/>
              <a:t>Conventionally written as two 16-bit numbers separated by colon</a:t>
            </a:r>
          </a:p>
          <a:p>
            <a:pPr lvl="1"/>
            <a:r>
              <a:rPr lang="en-GB"/>
              <a:t>First half is usually an AS number</a:t>
            </a:r>
          </a:p>
          <a:p>
            <a:pPr lvl="1"/>
            <a:r>
              <a:rPr lang="en-GB"/>
              <a:t>ISP determines the meaning (if any) of the second half</a:t>
            </a:r>
          </a:p>
          <a:p>
            <a:r>
              <a:rPr lang="en-GB"/>
              <a:t>Carried in BGP protocol messages</a:t>
            </a:r>
          </a:p>
          <a:p>
            <a:pPr lvl="1"/>
            <a:r>
              <a:rPr lang="en-GB"/>
              <a:t>Used by administratively-defined filters</a:t>
            </a:r>
          </a:p>
          <a:p>
            <a:pPr lvl="1"/>
            <a:r>
              <a:rPr lang="en-GB"/>
              <a:t>Not directly used by BGP protocol (except for a few “well known” communities)</a:t>
            </a:r>
          </a:p>
        </p:txBody>
      </p:sp>
    </p:spTree>
  </p:cSld>
  <p:clrMapOvr>
    <a:masterClrMapping/>
  </p:clrMapOvr>
  <p:transition spd="slow"/>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t>BGP Updates:</a:t>
            </a:r>
            <a:br>
              <a:rPr lang="en-US"/>
            </a:br>
            <a:r>
              <a:rPr lang="en-US"/>
              <a:t>Withdrawn Routes</a:t>
            </a:r>
            <a:endParaRPr lang="en-GB"/>
          </a:p>
        </p:txBody>
      </p:sp>
      <p:sp>
        <p:nvSpPr>
          <p:cNvPr id="231427" name="Rectangle 3"/>
          <p:cNvSpPr>
            <a:spLocks noGrp="1" noChangeArrowheads="1"/>
          </p:cNvSpPr>
          <p:nvPr>
            <p:ph type="body" idx="1"/>
          </p:nvPr>
        </p:nvSpPr>
        <p:spPr/>
        <p:txBody>
          <a:bodyPr/>
          <a:lstStyle/>
          <a:p>
            <a:r>
              <a:rPr lang="en-US"/>
              <a:t>Used to “withdraw” network reachability</a:t>
            </a:r>
          </a:p>
          <a:p>
            <a:r>
              <a:rPr lang="en-US"/>
              <a:t>Each withdrawn route is composed of:</a:t>
            </a:r>
          </a:p>
          <a:p>
            <a:pPr lvl="1"/>
            <a:r>
              <a:rPr lang="en-GB"/>
              <a:t>Network Prefix</a:t>
            </a:r>
          </a:p>
          <a:p>
            <a:pPr lvl="1"/>
            <a:r>
              <a:rPr lang="en-GB"/>
              <a:t>Mask Length</a:t>
            </a:r>
          </a:p>
        </p:txBody>
      </p:sp>
    </p:spTree>
  </p:cSld>
  <p:clrMapOvr>
    <a:masterClrMapping/>
  </p:clrMapOvr>
  <p:transition spd="slow"/>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2451"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23838" y="2735263"/>
            <a:ext cx="2474912" cy="3205162"/>
          </a:xfrm>
          <a:prstGeom prst="rect">
            <a:avLst/>
          </a:prstGeom>
          <a:noFill/>
          <a:ln w="9525">
            <a:noFill/>
            <a:miter lim="800000"/>
            <a:headEnd/>
            <a:tailEnd/>
          </a:ln>
          <a:effectLst/>
        </p:spPr>
      </p:pic>
      <p:sp>
        <p:nvSpPr>
          <p:cNvPr id="232450" name="Rectangle 2"/>
          <p:cNvSpPr>
            <a:spLocks noGrp="1" noChangeArrowheads="1"/>
          </p:cNvSpPr>
          <p:nvPr>
            <p:ph type="title"/>
          </p:nvPr>
        </p:nvSpPr>
        <p:spPr/>
        <p:txBody>
          <a:bodyPr/>
          <a:lstStyle/>
          <a:p>
            <a:r>
              <a:rPr lang="en-US"/>
              <a:t>BGP Updates:</a:t>
            </a:r>
            <a:br>
              <a:rPr lang="en-US"/>
            </a:br>
            <a:r>
              <a:rPr lang="en-US"/>
              <a:t>Withdrawn Routes</a:t>
            </a:r>
            <a:endParaRPr lang="en-GB"/>
          </a:p>
        </p:txBody>
      </p:sp>
      <p:pic>
        <p:nvPicPr>
          <p:cNvPr id="232452"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173788" y="2735263"/>
            <a:ext cx="2668587" cy="3205162"/>
          </a:xfrm>
          <a:prstGeom prst="rect">
            <a:avLst/>
          </a:prstGeom>
          <a:noFill/>
          <a:ln w="9525">
            <a:noFill/>
            <a:miter lim="800000"/>
            <a:headEnd/>
            <a:tailEnd/>
          </a:ln>
          <a:effectLst/>
        </p:spPr>
      </p:pic>
      <p:sp>
        <p:nvSpPr>
          <p:cNvPr id="232453" name="Rectangle 5"/>
          <p:cNvSpPr>
            <a:spLocks noChangeArrowheads="1"/>
          </p:cNvSpPr>
          <p:nvPr/>
        </p:nvSpPr>
        <p:spPr bwMode="auto">
          <a:xfrm>
            <a:off x="6924675" y="2136775"/>
            <a:ext cx="1065213" cy="366713"/>
          </a:xfrm>
          <a:prstGeom prst="rect">
            <a:avLst/>
          </a:prstGeom>
          <a:noFill/>
          <a:ln w="9525">
            <a:noFill/>
            <a:miter lim="800000"/>
            <a:headEnd/>
            <a:tailEnd/>
          </a:ln>
          <a:effectLst/>
        </p:spPr>
        <p:txBody>
          <a:bodyPr lIns="88890" tIns="46032" rIns="88890" bIns="46032">
            <a:prstTxWarp prst="textNoShape">
              <a:avLst/>
            </a:prstTxWarp>
            <a:spAutoFit/>
          </a:bodyPr>
          <a:lstStyle/>
          <a:p>
            <a:pPr defTabSz="974725">
              <a:spcBef>
                <a:spcPct val="50000"/>
              </a:spcBef>
            </a:pPr>
            <a:r>
              <a:rPr lang="en-GB" sz="1800"/>
              <a:t>AS 321</a:t>
            </a:r>
          </a:p>
        </p:txBody>
      </p:sp>
      <p:sp>
        <p:nvSpPr>
          <p:cNvPr id="232454" name="Rectangle 6"/>
          <p:cNvSpPr>
            <a:spLocks noChangeArrowheads="1"/>
          </p:cNvSpPr>
          <p:nvPr/>
        </p:nvSpPr>
        <p:spPr bwMode="auto">
          <a:xfrm>
            <a:off x="688975" y="2338388"/>
            <a:ext cx="1028700" cy="366712"/>
          </a:xfrm>
          <a:prstGeom prst="rect">
            <a:avLst/>
          </a:prstGeom>
          <a:noFill/>
          <a:ln w="9525">
            <a:noFill/>
            <a:miter lim="800000"/>
            <a:headEnd/>
            <a:tailEnd/>
          </a:ln>
          <a:effectLst/>
        </p:spPr>
        <p:txBody>
          <a:bodyPr lIns="88890" tIns="46032" rIns="88890" bIns="46032">
            <a:prstTxWarp prst="textNoShape">
              <a:avLst/>
            </a:prstTxWarp>
            <a:spAutoFit/>
          </a:bodyPr>
          <a:lstStyle/>
          <a:p>
            <a:pPr defTabSz="974725">
              <a:spcBef>
                <a:spcPct val="50000"/>
              </a:spcBef>
            </a:pPr>
            <a:r>
              <a:rPr lang="en-GB" sz="1800"/>
              <a:t>AS 123</a:t>
            </a:r>
          </a:p>
        </p:txBody>
      </p:sp>
      <p:sp>
        <p:nvSpPr>
          <p:cNvPr id="232455" name="Line 7"/>
          <p:cNvSpPr>
            <a:spLocks noChangeShapeType="1"/>
          </p:cNvSpPr>
          <p:nvPr/>
        </p:nvSpPr>
        <p:spPr bwMode="auto">
          <a:xfrm flipV="1">
            <a:off x="1982788" y="2921000"/>
            <a:ext cx="4502150" cy="11113"/>
          </a:xfrm>
          <a:prstGeom prst="line">
            <a:avLst/>
          </a:prstGeom>
          <a:noFill/>
          <a:ln w="50800">
            <a:solidFill>
              <a:schemeClr val="accent2"/>
            </a:solidFill>
            <a:round/>
            <a:headEnd type="none" w="sm" len="sm"/>
            <a:tailEnd type="none" w="sm" len="sm"/>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232456" name="Line 8"/>
          <p:cNvSpPr>
            <a:spLocks noChangeShapeType="1"/>
          </p:cNvSpPr>
          <p:nvPr/>
        </p:nvSpPr>
        <p:spPr bwMode="auto">
          <a:xfrm flipH="1" flipV="1">
            <a:off x="6753225" y="2960688"/>
            <a:ext cx="833438" cy="923925"/>
          </a:xfrm>
          <a:prstGeom prst="line">
            <a:avLst/>
          </a:prstGeom>
          <a:noFill/>
          <a:ln w="50800">
            <a:solidFill>
              <a:schemeClr val="accent2"/>
            </a:solidFill>
            <a:round/>
            <a:headEnd type="none" w="sm" len="sm"/>
            <a:tailEnd type="none" w="sm" len="sm"/>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232457" name="Line 9"/>
          <p:cNvSpPr>
            <a:spLocks noChangeShapeType="1"/>
          </p:cNvSpPr>
          <p:nvPr/>
        </p:nvSpPr>
        <p:spPr bwMode="auto">
          <a:xfrm flipH="1" flipV="1">
            <a:off x="7573963" y="3911600"/>
            <a:ext cx="0" cy="569913"/>
          </a:xfrm>
          <a:prstGeom prst="line">
            <a:avLst/>
          </a:prstGeom>
          <a:noFill/>
          <a:ln w="508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232458" name="Picture 1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7229475" y="3698875"/>
            <a:ext cx="658813" cy="414338"/>
          </a:xfrm>
          <a:prstGeom prst="rect">
            <a:avLst/>
          </a:prstGeom>
          <a:noFill/>
          <a:ln w="9525">
            <a:noFill/>
            <a:miter lim="800000"/>
            <a:headEnd/>
            <a:tailEnd/>
          </a:ln>
          <a:effectLst/>
        </p:spPr>
      </p:pic>
      <p:sp>
        <p:nvSpPr>
          <p:cNvPr id="232459" name="Line 11"/>
          <p:cNvSpPr>
            <a:spLocks noChangeShapeType="1"/>
          </p:cNvSpPr>
          <p:nvPr/>
        </p:nvSpPr>
        <p:spPr bwMode="auto">
          <a:xfrm flipV="1">
            <a:off x="1290638" y="2895600"/>
            <a:ext cx="377825" cy="950913"/>
          </a:xfrm>
          <a:prstGeom prst="line">
            <a:avLst/>
          </a:prstGeom>
          <a:noFill/>
          <a:ln w="508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32460" name="Line 12"/>
          <p:cNvSpPr>
            <a:spLocks noChangeShapeType="1"/>
          </p:cNvSpPr>
          <p:nvPr/>
        </p:nvSpPr>
        <p:spPr bwMode="auto">
          <a:xfrm flipH="1" flipV="1">
            <a:off x="1279525" y="3937000"/>
            <a:ext cx="0" cy="571500"/>
          </a:xfrm>
          <a:prstGeom prst="line">
            <a:avLst/>
          </a:prstGeom>
          <a:noFill/>
          <a:ln w="508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232461" name="Picture 1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935038" y="3724275"/>
            <a:ext cx="657225" cy="414338"/>
          </a:xfrm>
          <a:prstGeom prst="rect">
            <a:avLst/>
          </a:prstGeom>
          <a:noFill/>
          <a:ln w="9525">
            <a:noFill/>
            <a:miter lim="800000"/>
            <a:headEnd/>
            <a:tailEnd/>
          </a:ln>
          <a:effectLst/>
        </p:spPr>
      </p:pic>
      <p:sp>
        <p:nvSpPr>
          <p:cNvPr id="232462" name="Rectangle 14"/>
          <p:cNvSpPr>
            <a:spLocks noChangeArrowheads="1"/>
          </p:cNvSpPr>
          <p:nvPr/>
        </p:nvSpPr>
        <p:spPr bwMode="auto">
          <a:xfrm>
            <a:off x="3465513" y="2632075"/>
            <a:ext cx="1738312" cy="290513"/>
          </a:xfrm>
          <a:prstGeom prst="rect">
            <a:avLst/>
          </a:prstGeom>
          <a:noFill/>
          <a:ln w="9525">
            <a:noFill/>
            <a:miter lim="800000"/>
            <a:headEnd/>
            <a:tailEnd/>
          </a:ln>
          <a:effectLst/>
        </p:spPr>
        <p:txBody>
          <a:bodyPr lIns="88890" tIns="46032" rIns="88890" bIns="46032">
            <a:prstTxWarp prst="textNoShape">
              <a:avLst/>
            </a:prstTxWarp>
            <a:spAutoFit/>
          </a:bodyPr>
          <a:lstStyle/>
          <a:p>
            <a:pPr defTabSz="974725">
              <a:spcBef>
                <a:spcPct val="50000"/>
              </a:spcBef>
            </a:pPr>
            <a:r>
              <a:rPr lang="en-GB" sz="1300"/>
              <a:t>192.168.10.0/24</a:t>
            </a:r>
          </a:p>
        </p:txBody>
      </p:sp>
      <p:sp>
        <p:nvSpPr>
          <p:cNvPr id="232463" name="Line 15"/>
          <p:cNvSpPr>
            <a:spLocks noChangeShapeType="1"/>
          </p:cNvSpPr>
          <p:nvPr/>
        </p:nvSpPr>
        <p:spPr bwMode="auto">
          <a:xfrm flipH="1">
            <a:off x="6942138" y="4468813"/>
            <a:ext cx="1147762" cy="1587"/>
          </a:xfrm>
          <a:prstGeom prst="line">
            <a:avLst/>
          </a:prstGeom>
          <a:noFill/>
          <a:ln w="508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32464" name="Line 16"/>
          <p:cNvSpPr>
            <a:spLocks noChangeShapeType="1"/>
          </p:cNvSpPr>
          <p:nvPr/>
        </p:nvSpPr>
        <p:spPr bwMode="auto">
          <a:xfrm flipH="1">
            <a:off x="646113" y="4495800"/>
            <a:ext cx="1150937" cy="0"/>
          </a:xfrm>
          <a:prstGeom prst="line">
            <a:avLst/>
          </a:prstGeom>
          <a:noFill/>
          <a:ln w="508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32465" name="Rectangle 17"/>
          <p:cNvSpPr>
            <a:spLocks noChangeArrowheads="1"/>
          </p:cNvSpPr>
          <p:nvPr/>
        </p:nvSpPr>
        <p:spPr bwMode="auto">
          <a:xfrm>
            <a:off x="7345363" y="4483100"/>
            <a:ext cx="1498600" cy="290513"/>
          </a:xfrm>
          <a:prstGeom prst="rect">
            <a:avLst/>
          </a:prstGeom>
          <a:noFill/>
          <a:ln w="9525">
            <a:noFill/>
            <a:miter lim="800000"/>
            <a:headEnd/>
            <a:tailEnd/>
          </a:ln>
          <a:effectLst/>
        </p:spPr>
        <p:txBody>
          <a:bodyPr lIns="88890" tIns="46032" rIns="88890" bIns="46032">
            <a:prstTxWarp prst="textNoShape">
              <a:avLst/>
            </a:prstTxWarp>
            <a:spAutoFit/>
          </a:bodyPr>
          <a:lstStyle/>
          <a:p>
            <a:pPr defTabSz="974725">
              <a:spcBef>
                <a:spcPct val="50000"/>
              </a:spcBef>
            </a:pPr>
            <a:r>
              <a:rPr lang="en-GB" sz="1300"/>
              <a:t>192.192.25.0/24</a:t>
            </a:r>
            <a:endParaRPr lang="en-GB" sz="1800"/>
          </a:p>
        </p:txBody>
      </p:sp>
      <p:pic>
        <p:nvPicPr>
          <p:cNvPr id="232466" name="Picture 1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397625" y="2759075"/>
            <a:ext cx="658813" cy="415925"/>
          </a:xfrm>
          <a:prstGeom prst="rect">
            <a:avLst/>
          </a:prstGeom>
          <a:noFill/>
          <a:ln w="9525">
            <a:noFill/>
            <a:miter lim="800000"/>
            <a:headEnd/>
            <a:tailEnd/>
          </a:ln>
          <a:effectLst/>
        </p:spPr>
      </p:pic>
      <p:sp>
        <p:nvSpPr>
          <p:cNvPr id="232467" name="Rectangle 19"/>
          <p:cNvSpPr>
            <a:spLocks noChangeArrowheads="1"/>
          </p:cNvSpPr>
          <p:nvPr/>
        </p:nvSpPr>
        <p:spPr bwMode="auto">
          <a:xfrm>
            <a:off x="1973263" y="2670175"/>
            <a:ext cx="315912" cy="290513"/>
          </a:xfrm>
          <a:prstGeom prst="rect">
            <a:avLst/>
          </a:prstGeom>
          <a:noFill/>
          <a:ln w="9525">
            <a:noFill/>
            <a:miter lim="800000"/>
            <a:headEnd/>
            <a:tailEnd/>
          </a:ln>
          <a:effectLst/>
        </p:spPr>
        <p:txBody>
          <a:bodyPr wrap="none" lIns="88890" tIns="46032" rIns="88890" bIns="46032">
            <a:prstTxWarp prst="textNoShape">
              <a:avLst/>
            </a:prstTxWarp>
            <a:spAutoFit/>
          </a:bodyPr>
          <a:lstStyle/>
          <a:p>
            <a:pPr defTabSz="974725">
              <a:spcBef>
                <a:spcPct val="50000"/>
              </a:spcBef>
            </a:pPr>
            <a:r>
              <a:rPr lang="en-GB" sz="1300"/>
              <a:t>.1</a:t>
            </a:r>
          </a:p>
        </p:txBody>
      </p:sp>
      <p:sp>
        <p:nvSpPr>
          <p:cNvPr id="232468" name="Rectangle 20"/>
          <p:cNvSpPr>
            <a:spLocks noChangeArrowheads="1"/>
          </p:cNvSpPr>
          <p:nvPr/>
        </p:nvSpPr>
        <p:spPr bwMode="auto">
          <a:xfrm>
            <a:off x="6127750" y="2670175"/>
            <a:ext cx="315913" cy="290513"/>
          </a:xfrm>
          <a:prstGeom prst="rect">
            <a:avLst/>
          </a:prstGeom>
          <a:noFill/>
          <a:ln w="9525">
            <a:noFill/>
            <a:miter lim="800000"/>
            <a:headEnd/>
            <a:tailEnd/>
          </a:ln>
          <a:effectLst/>
        </p:spPr>
        <p:txBody>
          <a:bodyPr wrap="none" lIns="88890" tIns="46032" rIns="88890" bIns="46032">
            <a:prstTxWarp prst="textNoShape">
              <a:avLst/>
            </a:prstTxWarp>
            <a:spAutoFit/>
          </a:bodyPr>
          <a:lstStyle/>
          <a:p>
            <a:pPr defTabSz="974725">
              <a:spcBef>
                <a:spcPct val="50000"/>
              </a:spcBef>
            </a:pPr>
            <a:r>
              <a:rPr lang="en-GB" sz="1300"/>
              <a:t>.2</a:t>
            </a:r>
          </a:p>
        </p:txBody>
      </p:sp>
      <p:pic>
        <p:nvPicPr>
          <p:cNvPr id="232469" name="Picture 2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374775" y="2759075"/>
            <a:ext cx="657225" cy="412750"/>
          </a:xfrm>
          <a:prstGeom prst="rect">
            <a:avLst/>
          </a:prstGeom>
          <a:noFill/>
          <a:ln w="9525">
            <a:noFill/>
            <a:miter lim="800000"/>
            <a:headEnd/>
            <a:tailEnd/>
          </a:ln>
          <a:effectLst/>
        </p:spPr>
      </p:pic>
      <p:sp>
        <p:nvSpPr>
          <p:cNvPr id="232470" name="Text Box 22"/>
          <p:cNvSpPr txBox="1">
            <a:spLocks noChangeArrowheads="1"/>
          </p:cNvSpPr>
          <p:nvPr/>
        </p:nvSpPr>
        <p:spPr bwMode="auto">
          <a:xfrm rot="5400000">
            <a:off x="7496969" y="4061619"/>
            <a:ext cx="225425" cy="487363"/>
          </a:xfrm>
          <a:prstGeom prst="rect">
            <a:avLst/>
          </a:prstGeom>
          <a:noFill/>
          <a:ln w="12700">
            <a:noFill/>
            <a:miter lim="800000"/>
            <a:headEnd type="none" w="sm" len="sm"/>
            <a:tailEnd type="none" w="sm" len="sm"/>
          </a:ln>
          <a:effectLst/>
        </p:spPr>
        <p:txBody>
          <a:bodyPr wrap="none" lIns="0" tIns="0" rIns="0" bIns="0">
            <a:prstTxWarp prst="textNoShape">
              <a:avLst/>
            </a:prstTxWarp>
            <a:spAutoFit/>
          </a:bodyPr>
          <a:lstStyle/>
          <a:p>
            <a:r>
              <a:rPr lang="en-US" sz="3200"/>
              <a:t>x</a:t>
            </a:r>
          </a:p>
        </p:txBody>
      </p:sp>
      <p:grpSp>
        <p:nvGrpSpPr>
          <p:cNvPr id="2" name="Group 23"/>
          <p:cNvGrpSpPr>
            <a:grpSpLocks/>
          </p:cNvGrpSpPr>
          <p:nvPr/>
        </p:nvGrpSpPr>
        <p:grpSpPr bwMode="auto">
          <a:xfrm>
            <a:off x="4262438" y="4278313"/>
            <a:ext cx="3197225" cy="493712"/>
            <a:chOff x="2685" y="2463"/>
            <a:chExt cx="2014" cy="311"/>
          </a:xfrm>
        </p:grpSpPr>
        <p:sp>
          <p:nvSpPr>
            <p:cNvPr id="232472" name="Text Box 24"/>
            <p:cNvSpPr txBox="1">
              <a:spLocks noChangeArrowheads="1"/>
            </p:cNvSpPr>
            <p:nvPr/>
          </p:nvSpPr>
          <p:spPr bwMode="auto">
            <a:xfrm>
              <a:off x="2685" y="2582"/>
              <a:ext cx="1018" cy="192"/>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a:t>Connectivity lost</a:t>
              </a:r>
            </a:p>
          </p:txBody>
        </p:sp>
        <p:sp>
          <p:nvSpPr>
            <p:cNvPr id="232473" name="Line 25"/>
            <p:cNvSpPr>
              <a:spLocks noChangeShapeType="1"/>
            </p:cNvSpPr>
            <p:nvPr/>
          </p:nvSpPr>
          <p:spPr bwMode="auto">
            <a:xfrm flipV="1">
              <a:off x="3686" y="2463"/>
              <a:ext cx="1013" cy="211"/>
            </a:xfrm>
            <a:prstGeom prst="line">
              <a:avLst/>
            </a:prstGeom>
            <a:noFill/>
            <a:ln w="12700">
              <a:solidFill>
                <a:schemeClr val="tx1"/>
              </a:solidFill>
              <a:round/>
              <a:headEnd type="none" w="sm" len="sm"/>
              <a:tailEnd type="triangle" w="med" len="lg"/>
            </a:ln>
            <a:effectLst/>
          </p:spPr>
          <p:txBody>
            <a:bodyPr wrap="none" anchor="ctr">
              <a:prstTxWarp prst="textNoShape">
                <a:avLst/>
              </a:prstTxWarp>
            </a:bodyPr>
            <a:lstStyle/>
            <a:p>
              <a:endParaRPr lang="en-GB"/>
            </a:p>
          </p:txBody>
        </p:sp>
      </p:grpSp>
      <p:grpSp>
        <p:nvGrpSpPr>
          <p:cNvPr id="3" name="Group 26"/>
          <p:cNvGrpSpPr>
            <a:grpSpLocks/>
          </p:cNvGrpSpPr>
          <p:nvPr/>
        </p:nvGrpSpPr>
        <p:grpSpPr bwMode="auto">
          <a:xfrm>
            <a:off x="3652838" y="2840812"/>
            <a:ext cx="1312862" cy="603250"/>
            <a:chOff x="2349" y="1599"/>
            <a:chExt cx="827" cy="380"/>
          </a:xfrm>
        </p:grpSpPr>
        <p:sp>
          <p:nvSpPr>
            <p:cNvPr id="232475" name="Line 27"/>
            <p:cNvSpPr>
              <a:spLocks noChangeShapeType="1"/>
            </p:cNvSpPr>
            <p:nvPr/>
          </p:nvSpPr>
          <p:spPr bwMode="auto">
            <a:xfrm flipH="1">
              <a:off x="2349" y="1874"/>
              <a:ext cx="710" cy="0"/>
            </a:xfrm>
            <a:prstGeom prst="line">
              <a:avLst/>
            </a:prstGeom>
            <a:noFill/>
            <a:ln w="38100">
              <a:solidFill>
                <a:srgbClr val="F35B1B"/>
              </a:solidFill>
              <a:round/>
              <a:headEnd type="none" w="sm" len="sm"/>
              <a:tailEnd type="triangle" w="med" len="med"/>
            </a:ln>
            <a:effectLst>
              <a:outerShdw blurRad="63500" dist="29783" dir="3885598" algn="ctr" rotWithShape="0">
                <a:schemeClr val="bg2">
                  <a:alpha val="74998"/>
                </a:schemeClr>
              </a:outerShdw>
            </a:effectLst>
          </p:spPr>
          <p:txBody>
            <a:bodyPr wrap="none" anchor="ctr">
              <a:prstTxWarp prst="textNoShape">
                <a:avLst/>
              </a:prstTxWarp>
            </a:bodyPr>
            <a:lstStyle/>
            <a:p>
              <a:endParaRPr lang="en-GB"/>
            </a:p>
          </p:txBody>
        </p:sp>
        <p:sp>
          <p:nvSpPr>
            <p:cNvPr id="232476" name="Text Box 28"/>
            <p:cNvSpPr txBox="1">
              <a:spLocks noChangeArrowheads="1"/>
            </p:cNvSpPr>
            <p:nvPr/>
          </p:nvSpPr>
          <p:spPr bwMode="auto">
            <a:xfrm>
              <a:off x="2407" y="1599"/>
              <a:ext cx="769" cy="380"/>
            </a:xfrm>
            <a:prstGeom prst="rect">
              <a:avLst/>
            </a:prstGeom>
            <a:noFill/>
            <a:ln w="12700">
              <a:noFill/>
              <a:miter lim="800000"/>
              <a:headEnd type="none" w="sm" len="sm"/>
              <a:tailEnd type="none" w="sm" len="sm"/>
            </a:ln>
            <a:effectLst/>
          </p:spPr>
          <p:txBody>
            <a:bodyPr wrap="none">
              <a:prstTxWarp prst="textNoShape">
                <a:avLst/>
              </a:prstTxWarp>
              <a:spAutoFit/>
            </a:bodyPr>
            <a:lstStyle/>
            <a:p>
              <a:pPr>
                <a:lnSpc>
                  <a:spcPct val="120000"/>
                </a:lnSpc>
              </a:pPr>
              <a:r>
                <a:rPr lang="en-US"/>
                <a:t>BGP Update</a:t>
              </a:r>
            </a:p>
            <a:p>
              <a:pPr>
                <a:lnSpc>
                  <a:spcPct val="120000"/>
                </a:lnSpc>
              </a:pPr>
              <a:r>
                <a:rPr lang="en-US"/>
                <a:t>Message</a:t>
              </a:r>
            </a:p>
          </p:txBody>
        </p:sp>
      </p:grpSp>
      <p:grpSp>
        <p:nvGrpSpPr>
          <p:cNvPr id="4" name="Group 29"/>
          <p:cNvGrpSpPr>
            <a:grpSpLocks/>
          </p:cNvGrpSpPr>
          <p:nvPr/>
        </p:nvGrpSpPr>
        <p:grpSpPr bwMode="auto">
          <a:xfrm>
            <a:off x="3944938" y="3232150"/>
            <a:ext cx="2173287" cy="1049338"/>
            <a:chOff x="2166" y="1749"/>
            <a:chExt cx="1369" cy="661"/>
          </a:xfrm>
        </p:grpSpPr>
        <p:sp>
          <p:nvSpPr>
            <p:cNvPr id="232478" name="Line 30"/>
            <p:cNvSpPr>
              <a:spLocks noChangeShapeType="1"/>
            </p:cNvSpPr>
            <p:nvPr/>
          </p:nvSpPr>
          <p:spPr bwMode="auto">
            <a:xfrm flipH="1" flipV="1">
              <a:off x="2698" y="1749"/>
              <a:ext cx="410" cy="401"/>
            </a:xfrm>
            <a:prstGeom prst="line">
              <a:avLst/>
            </a:prstGeom>
            <a:noFill/>
            <a:ln w="12700">
              <a:solidFill>
                <a:schemeClr val="tx1"/>
              </a:solidFill>
              <a:round/>
              <a:headEnd type="none" w="sm" len="sm"/>
              <a:tailEnd type="none" w="med" len="lg"/>
            </a:ln>
            <a:effectLst/>
          </p:spPr>
          <p:txBody>
            <a:bodyPr lIns="251550" tIns="128338" rIns="251550" bIns="128338">
              <a:prstTxWarp prst="textNoShape">
                <a:avLst/>
              </a:prstTxWarp>
              <a:spAutoFit/>
            </a:bodyPr>
            <a:lstStyle/>
            <a:p>
              <a:endParaRPr lang="en-GB"/>
            </a:p>
          </p:txBody>
        </p:sp>
        <p:sp>
          <p:nvSpPr>
            <p:cNvPr id="232479" name="Rectangle 31"/>
            <p:cNvSpPr>
              <a:spLocks noChangeArrowheads="1"/>
            </p:cNvSpPr>
            <p:nvPr/>
          </p:nvSpPr>
          <p:spPr bwMode="auto">
            <a:xfrm>
              <a:off x="2166" y="1932"/>
              <a:ext cx="1369" cy="478"/>
            </a:xfrm>
            <a:prstGeom prst="rect">
              <a:avLst/>
            </a:prstGeom>
            <a:solidFill>
              <a:srgbClr val="FFE59B"/>
            </a:solidFill>
            <a:ln w="12700">
              <a:solidFill>
                <a:schemeClr val="tx1"/>
              </a:solidFill>
              <a:miter lim="800000"/>
              <a:headEnd/>
              <a:tailEnd/>
            </a:ln>
            <a:effectLst>
              <a:outerShdw blurRad="63500" dist="38099" dir="2700000" algn="ctr" rotWithShape="0">
                <a:schemeClr val="tx1">
                  <a:alpha val="74998"/>
                </a:schemeClr>
              </a:outerShdw>
            </a:effectLst>
          </p:spPr>
          <p:txBody>
            <a:bodyPr wrap="none" lIns="251550" tIns="128338" rIns="251550" bIns="128338">
              <a:prstTxWarp prst="textNoShape">
                <a:avLst/>
              </a:prstTxWarp>
              <a:spAutoFit/>
            </a:bodyPr>
            <a:lstStyle/>
            <a:p>
              <a:pPr algn="l" defTabSz="808038"/>
              <a:r>
                <a:rPr lang="en-GB" sz="1600"/>
                <a:t>Withdraw Routes</a:t>
              </a:r>
            </a:p>
            <a:p>
              <a:pPr algn="l" defTabSz="808038"/>
              <a:r>
                <a:rPr lang="en-GB" sz="1600"/>
                <a:t>192.192.25.0/24</a:t>
              </a:r>
            </a:p>
          </p:txBody>
        </p:sp>
      </p:grpSp>
      <p:sp>
        <p:nvSpPr>
          <p:cNvPr id="232481" name="Rectangle 33"/>
          <p:cNvSpPr>
            <a:spLocks noChangeArrowheads="1"/>
          </p:cNvSpPr>
          <p:nvPr/>
        </p:nvSpPr>
        <p:spPr bwMode="auto">
          <a:xfrm>
            <a:off x="2728913" y="5738813"/>
            <a:ext cx="4017962" cy="860425"/>
          </a:xfrm>
          <a:prstGeom prst="rect">
            <a:avLst/>
          </a:prstGeom>
          <a:solidFill>
            <a:srgbClr val="FFE59B"/>
          </a:solidFill>
          <a:ln w="12699">
            <a:solidFill>
              <a:schemeClr val="tx1"/>
            </a:solidFill>
            <a:miter lim="800000"/>
            <a:headEnd/>
            <a:tailEnd/>
          </a:ln>
          <a:effectLst>
            <a:outerShdw blurRad="63500" dist="38099" dir="2700000" algn="ctr" rotWithShape="0">
              <a:schemeClr val="tx1">
                <a:alpha val="74998"/>
              </a:schemeClr>
            </a:outerShdw>
          </a:effectLst>
        </p:spPr>
        <p:txBody>
          <a:bodyPr lIns="251550" tIns="128338" rIns="251550" bIns="128338">
            <a:prstTxWarp prst="textNoShape">
              <a:avLst/>
            </a:prstTxWarp>
            <a:spAutoFit/>
          </a:bodyPr>
          <a:lstStyle/>
          <a:p>
            <a:endParaRPr lang="en-GB"/>
          </a:p>
        </p:txBody>
      </p:sp>
      <p:sp>
        <p:nvSpPr>
          <p:cNvPr id="232482" name="Rectangle 34"/>
          <p:cNvSpPr>
            <a:spLocks noChangeArrowheads="1"/>
          </p:cNvSpPr>
          <p:nvPr/>
        </p:nvSpPr>
        <p:spPr bwMode="auto">
          <a:xfrm>
            <a:off x="2660650" y="5675313"/>
            <a:ext cx="4230688" cy="990600"/>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r>
              <a:rPr lang="en-GB" sz="1600"/>
              <a:t>Network               Next-Hop        Path</a:t>
            </a:r>
          </a:p>
          <a:p>
            <a:pPr algn="l" defTabSz="808038"/>
            <a:r>
              <a:rPr lang="en-GB" sz="1600"/>
              <a:t>150.10.0.0/16       192.168.10.2   321 200</a:t>
            </a:r>
          </a:p>
          <a:p>
            <a:pPr algn="l" defTabSz="808038"/>
            <a:r>
              <a:rPr lang="en-GB" sz="1600"/>
              <a:t>192.192.25.0/24   192.168.10.2   321</a:t>
            </a:r>
          </a:p>
        </p:txBody>
      </p:sp>
      <p:sp>
        <p:nvSpPr>
          <p:cNvPr id="232483" name="Line 35"/>
          <p:cNvSpPr>
            <a:spLocks noChangeShapeType="1"/>
          </p:cNvSpPr>
          <p:nvPr/>
        </p:nvSpPr>
        <p:spPr bwMode="auto">
          <a:xfrm flipH="1" flipV="1">
            <a:off x="1717675" y="4192588"/>
            <a:ext cx="1003300" cy="1531937"/>
          </a:xfrm>
          <a:prstGeom prst="line">
            <a:avLst/>
          </a:prstGeom>
          <a:noFill/>
          <a:ln w="12700">
            <a:solidFill>
              <a:schemeClr val="tx1"/>
            </a:solidFill>
            <a:round/>
            <a:headEnd type="none" w="sm" len="sm"/>
            <a:tailEnd type="triangle" w="med" len="lg"/>
          </a:ln>
          <a:effectLst/>
        </p:spPr>
        <p:txBody>
          <a:bodyPr lIns="251550" tIns="128338" rIns="251550" bIns="128338">
            <a:prstTxWarp prst="textNoShape">
              <a:avLst/>
            </a:prstTxWarp>
            <a:spAutoFit/>
          </a:bodyPr>
          <a:lstStyle/>
          <a:p>
            <a:endParaRPr lang="en-GB"/>
          </a:p>
        </p:txBody>
      </p:sp>
      <p:sp>
        <p:nvSpPr>
          <p:cNvPr id="232484" name="Line 36"/>
          <p:cNvSpPr>
            <a:spLocks noChangeShapeType="1"/>
          </p:cNvSpPr>
          <p:nvPr/>
        </p:nvSpPr>
        <p:spPr bwMode="auto">
          <a:xfrm>
            <a:off x="2832100" y="6430245"/>
            <a:ext cx="3760788" cy="0"/>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2470"/>
                                        </p:tgtEl>
                                        <p:attrNameLst>
                                          <p:attrName>style.visibility</p:attrName>
                                        </p:attrNameLst>
                                      </p:cBhvr>
                                      <p:to>
                                        <p:strVal val="visible"/>
                                      </p:to>
                                    </p:set>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500"/>
                                        <p:tgtEl>
                                          <p:spTgt spid="3"/>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2484"/>
                                        </p:tgtEl>
                                        <p:attrNameLst>
                                          <p:attrName>style.visibility</p:attrName>
                                        </p:attrNameLst>
                                      </p:cBhvr>
                                      <p:to>
                                        <p:strVal val="visible"/>
                                      </p:to>
                                    </p:set>
                                    <p:animEffect transition="in" filter="wipe(left)">
                                      <p:cBhvr>
                                        <p:cTn id="23" dur="500"/>
                                        <p:tgtEl>
                                          <p:spTgt spid="23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0" grpId="0" autoUpdateAnimBg="0"/>
      <p:bldP spid="232484" grpId="0" animBg="1"/>
    </p:bld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1522413" y="2073275"/>
            <a:ext cx="3625850" cy="1362075"/>
          </a:xfrm>
          <a:prstGeom prst="rect">
            <a:avLst/>
          </a:prstGeom>
          <a:solidFill>
            <a:schemeClr val="folHlink"/>
          </a:solidFill>
          <a:ln w="12700">
            <a:solidFill>
              <a:schemeClr val="tx1"/>
            </a:solidFill>
            <a:miter lim="800000"/>
            <a:headEnd type="none" w="sm" len="sm"/>
            <a:tailEnd type="none" w="sm" len="sm"/>
          </a:ln>
          <a:effectLst>
            <a:outerShdw blurRad="63500" dist="38099" dir="2700000" algn="ctr" rotWithShape="0">
              <a:schemeClr val="tx1">
                <a:alpha val="74998"/>
              </a:schemeClr>
            </a:outerShdw>
          </a:effectLst>
        </p:spPr>
        <p:txBody>
          <a:bodyPr wrap="none" tIns="91440" bIns="91440">
            <a:prstTxWarp prst="textNoShape">
              <a:avLst/>
            </a:prstTxWarp>
          </a:bodyPr>
          <a:lstStyle/>
          <a:p>
            <a:endParaRPr lang="en-GB" sz="1800"/>
          </a:p>
        </p:txBody>
      </p:sp>
      <p:sp>
        <p:nvSpPr>
          <p:cNvPr id="233475" name="Rectangle 3"/>
          <p:cNvSpPr>
            <a:spLocks noGrp="1" noChangeArrowheads="1"/>
          </p:cNvSpPr>
          <p:nvPr>
            <p:ph type="title"/>
          </p:nvPr>
        </p:nvSpPr>
        <p:spPr>
          <a:xfrm>
            <a:off x="533400" y="228600"/>
            <a:ext cx="8428633" cy="1143000"/>
          </a:xfrm>
        </p:spPr>
        <p:txBody>
          <a:bodyPr/>
          <a:lstStyle/>
          <a:p>
            <a:r>
              <a:rPr lang="en-US" dirty="0"/>
              <a:t>BGP Routing Information Base</a:t>
            </a:r>
          </a:p>
        </p:txBody>
      </p:sp>
      <p:sp>
        <p:nvSpPr>
          <p:cNvPr id="233476" name="Text Box 4"/>
          <p:cNvSpPr txBox="1">
            <a:spLocks noChangeArrowheads="1"/>
          </p:cNvSpPr>
          <p:nvPr/>
        </p:nvSpPr>
        <p:spPr bwMode="auto">
          <a:xfrm>
            <a:off x="1765300" y="1760538"/>
            <a:ext cx="11366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BGP RIB</a:t>
            </a:r>
          </a:p>
        </p:txBody>
      </p:sp>
      <p:sp>
        <p:nvSpPr>
          <p:cNvPr id="233477" name="Rectangle 5"/>
          <p:cNvSpPr>
            <a:spLocks noChangeArrowheads="1"/>
          </p:cNvSpPr>
          <p:nvPr/>
        </p:nvSpPr>
        <p:spPr bwMode="auto">
          <a:xfrm>
            <a:off x="1449388" y="4500563"/>
            <a:ext cx="2325687" cy="1597025"/>
          </a:xfrm>
          <a:prstGeom prst="rect">
            <a:avLst/>
          </a:prstGeom>
          <a:solidFill>
            <a:srgbClr val="00B17A"/>
          </a:solidFill>
          <a:ln w="12700">
            <a:solidFill>
              <a:schemeClr val="tx1"/>
            </a:solidFill>
            <a:miter lim="800000"/>
            <a:headEnd type="none" w="sm" len="sm"/>
            <a:tailEnd type="none" w="sm" len="sm"/>
          </a:ln>
          <a:effectLst>
            <a:outerShdw blurRad="63500" dist="38099" dir="2700000" algn="ctr" rotWithShape="0">
              <a:schemeClr val="tx1">
                <a:alpha val="74998"/>
              </a:schemeClr>
            </a:outerShdw>
          </a:effectLst>
        </p:spPr>
        <p:txBody>
          <a:bodyPr wrap="none" tIns="91440" bIns="91440">
            <a:prstTxWarp prst="textNoShape">
              <a:avLst/>
            </a:prstTxWarp>
          </a:bodyPr>
          <a:lstStyle/>
          <a:p>
            <a:endParaRPr lang="en-GB" sz="1800"/>
          </a:p>
        </p:txBody>
      </p:sp>
      <p:grpSp>
        <p:nvGrpSpPr>
          <p:cNvPr id="2" name="Group 6"/>
          <p:cNvGrpSpPr>
            <a:grpSpLocks/>
          </p:cNvGrpSpPr>
          <p:nvPr/>
        </p:nvGrpSpPr>
        <p:grpSpPr bwMode="auto">
          <a:xfrm>
            <a:off x="1577975" y="2711961"/>
            <a:ext cx="1965325" cy="2487612"/>
            <a:chOff x="1238" y="1527"/>
            <a:chExt cx="1238" cy="1567"/>
          </a:xfrm>
        </p:grpSpPr>
        <p:sp>
          <p:nvSpPr>
            <p:cNvPr id="233479" name="Rectangle 7"/>
            <p:cNvSpPr>
              <a:spLocks noChangeArrowheads="1"/>
            </p:cNvSpPr>
            <p:nvPr/>
          </p:nvSpPr>
          <p:spPr bwMode="auto">
            <a:xfrm>
              <a:off x="1238" y="2883"/>
              <a:ext cx="1238" cy="211"/>
            </a:xfrm>
            <a:prstGeom prst="rect">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p>
          </p:txBody>
        </p:sp>
        <p:sp>
          <p:nvSpPr>
            <p:cNvPr id="233480" name="AutoShape 8"/>
            <p:cNvSpPr>
              <a:spLocks noChangeArrowheads="1"/>
            </p:cNvSpPr>
            <p:nvPr/>
          </p:nvSpPr>
          <p:spPr bwMode="auto">
            <a:xfrm>
              <a:off x="1578" y="1527"/>
              <a:ext cx="272" cy="1355"/>
            </a:xfrm>
            <a:prstGeom prst="upArrow">
              <a:avLst>
                <a:gd name="adj1" fmla="val 44852"/>
                <a:gd name="adj2" fmla="val 83557"/>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p>
          </p:txBody>
        </p:sp>
      </p:grpSp>
      <p:sp>
        <p:nvSpPr>
          <p:cNvPr id="233481" name="Text Box 9"/>
          <p:cNvSpPr txBox="1">
            <a:spLocks noChangeArrowheads="1"/>
          </p:cNvSpPr>
          <p:nvPr/>
        </p:nvSpPr>
        <p:spPr bwMode="auto">
          <a:xfrm>
            <a:off x="1550988" y="4618038"/>
            <a:ext cx="1738312" cy="1004887"/>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D   10.1.2.0/24</a:t>
            </a:r>
          </a:p>
          <a:p>
            <a:pPr algn="l"/>
            <a:r>
              <a:rPr lang="en-US" sz="1200">
                <a:solidFill>
                  <a:schemeClr val="bg1"/>
                </a:solidFill>
                <a:latin typeface="Courier New" charset="0"/>
              </a:rPr>
              <a:t>D   160.10.1.0/24</a:t>
            </a:r>
          </a:p>
          <a:p>
            <a:pPr algn="l"/>
            <a:r>
              <a:rPr lang="en-US" sz="1200">
                <a:solidFill>
                  <a:schemeClr val="bg1"/>
                </a:solidFill>
                <a:latin typeface="Courier New" charset="0"/>
              </a:rPr>
              <a:t>D   160.10.3.0/24</a:t>
            </a:r>
          </a:p>
          <a:p>
            <a:pPr algn="l"/>
            <a:r>
              <a:rPr lang="en-US" sz="1200">
                <a:solidFill>
                  <a:schemeClr val="bg1"/>
                </a:solidFill>
                <a:latin typeface="Courier New" charset="0"/>
              </a:rPr>
              <a:t>R   153.22.0.0/16</a:t>
            </a:r>
          </a:p>
          <a:p>
            <a:pPr algn="l"/>
            <a:r>
              <a:rPr lang="en-US" sz="1200">
                <a:solidFill>
                  <a:schemeClr val="bg1"/>
                </a:solidFill>
                <a:latin typeface="Courier New" charset="0"/>
              </a:rPr>
              <a:t>S   192.1.1.0/24</a:t>
            </a:r>
          </a:p>
        </p:txBody>
      </p:sp>
      <p:sp>
        <p:nvSpPr>
          <p:cNvPr id="233482" name="Text Box 10"/>
          <p:cNvSpPr txBox="1">
            <a:spLocks noChangeArrowheads="1"/>
          </p:cNvSpPr>
          <p:nvPr/>
        </p:nvSpPr>
        <p:spPr bwMode="auto">
          <a:xfrm>
            <a:off x="1550988" y="2132013"/>
            <a:ext cx="34766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Network           Next-Hop      Path</a:t>
            </a:r>
            <a:endParaRPr lang="en-US" sz="1200">
              <a:solidFill>
                <a:schemeClr val="bg1"/>
              </a:solidFill>
              <a:latin typeface="Courier New" charset="0"/>
            </a:endParaRPr>
          </a:p>
        </p:txBody>
      </p:sp>
      <p:grpSp>
        <p:nvGrpSpPr>
          <p:cNvPr id="3" name="Group 11"/>
          <p:cNvGrpSpPr>
            <a:grpSpLocks/>
          </p:cNvGrpSpPr>
          <p:nvPr/>
        </p:nvGrpSpPr>
        <p:grpSpPr bwMode="auto">
          <a:xfrm>
            <a:off x="3459163" y="3915286"/>
            <a:ext cx="3305175" cy="949325"/>
            <a:chOff x="2423" y="2285"/>
            <a:chExt cx="2082" cy="598"/>
          </a:xfrm>
        </p:grpSpPr>
        <p:sp>
          <p:nvSpPr>
            <p:cNvPr id="233484" name="Line 12"/>
            <p:cNvSpPr>
              <a:spLocks noChangeShapeType="1"/>
            </p:cNvSpPr>
            <p:nvPr/>
          </p:nvSpPr>
          <p:spPr bwMode="auto">
            <a:xfrm flipH="1">
              <a:off x="2423" y="2660"/>
              <a:ext cx="285" cy="223"/>
            </a:xfrm>
            <a:prstGeom prst="line">
              <a:avLst/>
            </a:prstGeom>
            <a:noFill/>
            <a:ln w="12700">
              <a:solidFill>
                <a:schemeClr val="tx1"/>
              </a:solidFill>
              <a:round/>
              <a:headEnd type="none" w="sm" len="sm"/>
              <a:tailEnd type="triangle" w="med" len="lg"/>
            </a:ln>
            <a:effectLst/>
          </p:spPr>
          <p:txBody>
            <a:bodyPr wrap="none" anchor="ctr">
              <a:prstTxWarp prst="textNoShape">
                <a:avLst/>
              </a:prstTxWarp>
            </a:bodyPr>
            <a:lstStyle/>
            <a:p>
              <a:endParaRPr lang="en-GB"/>
            </a:p>
          </p:txBody>
        </p:sp>
        <p:sp>
          <p:nvSpPr>
            <p:cNvPr id="233485" name="Text Box 13"/>
            <p:cNvSpPr txBox="1">
              <a:spLocks noChangeArrowheads="1"/>
            </p:cNvSpPr>
            <p:nvPr/>
          </p:nvSpPr>
          <p:spPr bwMode="auto">
            <a:xfrm>
              <a:off x="2590" y="2285"/>
              <a:ext cx="1915" cy="594"/>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dirty="0"/>
                <a:t>router </a:t>
              </a:r>
              <a:r>
                <a:rPr lang="en-US" dirty="0" err="1"/>
                <a:t>bgp</a:t>
              </a:r>
              <a:r>
                <a:rPr lang="en-US" dirty="0"/>
                <a:t> 100  </a:t>
              </a:r>
            </a:p>
            <a:p>
              <a:pPr algn="l"/>
              <a:r>
                <a:rPr lang="en-US" dirty="0"/>
                <a:t>  network 160.10.1.0 255.255.255.0</a:t>
              </a:r>
            </a:p>
            <a:p>
              <a:pPr algn="l"/>
              <a:r>
                <a:rPr lang="en-US" dirty="0"/>
                <a:t>  network 160.10.3.0 255.255.255.0</a:t>
              </a:r>
            </a:p>
            <a:p>
              <a:pPr algn="l"/>
              <a:r>
                <a:rPr lang="en-US" dirty="0"/>
                <a:t>  no auto-summary</a:t>
              </a:r>
            </a:p>
          </p:txBody>
        </p:sp>
        <p:sp>
          <p:nvSpPr>
            <p:cNvPr id="233486" name="Line 14"/>
            <p:cNvSpPr>
              <a:spLocks noChangeShapeType="1"/>
            </p:cNvSpPr>
            <p:nvPr/>
          </p:nvSpPr>
          <p:spPr bwMode="auto">
            <a:xfrm>
              <a:off x="2712" y="2662"/>
              <a:ext cx="1597"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grpSp>
      <p:sp>
        <p:nvSpPr>
          <p:cNvPr id="233487" name="Text Box 15"/>
          <p:cNvSpPr txBox="1">
            <a:spLocks noChangeArrowheads="1"/>
          </p:cNvSpPr>
          <p:nvPr/>
        </p:nvSpPr>
        <p:spPr bwMode="auto">
          <a:xfrm>
            <a:off x="1830388" y="6061075"/>
            <a:ext cx="14922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Route Table</a:t>
            </a:r>
          </a:p>
        </p:txBody>
      </p:sp>
      <p:sp>
        <p:nvSpPr>
          <p:cNvPr id="233488" name="Text Box 16"/>
          <p:cNvSpPr txBox="1">
            <a:spLocks noChangeArrowheads="1"/>
          </p:cNvSpPr>
          <p:nvPr/>
        </p:nvSpPr>
        <p:spPr bwMode="auto">
          <a:xfrm>
            <a:off x="1550988" y="2317750"/>
            <a:ext cx="3201987" cy="457200"/>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*&gt;i160.10.1.0/24  192.20.3.1    i</a:t>
            </a:r>
          </a:p>
          <a:p>
            <a:pPr algn="l"/>
            <a:r>
              <a:rPr lang="en-US" sz="1200">
                <a:solidFill>
                  <a:schemeClr val="bg1"/>
                </a:solidFill>
                <a:latin typeface="Courier New" charset="0"/>
              </a:rPr>
              <a:t>*&gt;i160.10.3.0/24  192.20.3.1    i</a:t>
            </a:r>
          </a:p>
        </p:txBody>
      </p:sp>
      <p:sp>
        <p:nvSpPr>
          <p:cNvPr id="233489" name="Text Box 17"/>
          <p:cNvSpPr txBox="1">
            <a:spLocks noChangeArrowheads="1"/>
          </p:cNvSpPr>
          <p:nvPr/>
        </p:nvSpPr>
        <p:spPr bwMode="auto">
          <a:xfrm>
            <a:off x="3965575" y="5494338"/>
            <a:ext cx="4922838" cy="1006475"/>
          </a:xfrm>
          <a:prstGeom prst="rect">
            <a:avLst/>
          </a:prstGeom>
          <a:noFill/>
          <a:ln w="12700">
            <a:noFill/>
            <a:miter lim="800000"/>
            <a:headEnd type="none" w="sm" len="sm"/>
            <a:tailEnd type="none" w="sm" len="sm"/>
          </a:ln>
          <a:effectLst/>
        </p:spPr>
        <p:txBody>
          <a:bodyPr>
            <a:prstTxWarp prst="textNoShape">
              <a:avLst/>
            </a:prstTxWarp>
          </a:bodyPr>
          <a:lstStyle/>
          <a:p>
            <a:pPr algn="l"/>
            <a:r>
              <a:rPr lang="en-US" sz="2000"/>
              <a:t>BGP ‘network’ commands are normally used to populate the BGP RIB with routes from the Route Table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3489"/>
                                        </p:tgtEl>
                                        <p:attrNameLst>
                                          <p:attrName>style.visibility</p:attrName>
                                        </p:attrNameLst>
                                      </p:cBhvr>
                                      <p:to>
                                        <p:strVal val="visible"/>
                                      </p:to>
                                    </p:set>
                                    <p:animEffect transition="in" filter="wipe(left)">
                                      <p:cBhvr>
                                        <p:cTn id="7" dur="500"/>
                                        <p:tgtEl>
                                          <p:spTgt spid="23348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233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8" grpId="0" autoUpdateAnimBg="0"/>
      <p:bldP spid="233489" grpId="0" autoUpdateAnimBg="0"/>
    </p:bld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a:t>BGP Routing Information Base</a:t>
            </a:r>
          </a:p>
        </p:txBody>
      </p:sp>
      <p:sp>
        <p:nvSpPr>
          <p:cNvPr id="239619" name="Rectangle 3"/>
          <p:cNvSpPr>
            <a:spLocks noChangeArrowheads="1"/>
          </p:cNvSpPr>
          <p:nvPr/>
        </p:nvSpPr>
        <p:spPr bwMode="auto">
          <a:xfrm>
            <a:off x="3081338" y="2371725"/>
            <a:ext cx="3625850" cy="1597025"/>
          </a:xfrm>
          <a:prstGeom prst="rect">
            <a:avLst/>
          </a:prstGeom>
          <a:solidFill>
            <a:schemeClr val="folHlink"/>
          </a:solidFill>
          <a:ln w="12700">
            <a:solidFill>
              <a:schemeClr val="tx1"/>
            </a:solidFill>
            <a:miter lim="800000"/>
            <a:headEnd type="none" w="sm" len="sm"/>
            <a:tailEnd type="none" w="sm" len="sm"/>
          </a:ln>
          <a:effectLst>
            <a:outerShdw blurRad="63500" dist="38099" dir="2700000" algn="ctr" rotWithShape="0">
              <a:schemeClr val="tx1">
                <a:alpha val="74998"/>
              </a:schemeClr>
            </a:outerShdw>
          </a:effectLst>
        </p:spPr>
        <p:txBody>
          <a:bodyPr wrap="none" tIns="91440" bIns="91440">
            <a:prstTxWarp prst="textNoShape">
              <a:avLst/>
            </a:prstTxWarp>
          </a:bodyPr>
          <a:lstStyle/>
          <a:p>
            <a:endParaRPr lang="en-GB" sz="1800"/>
          </a:p>
        </p:txBody>
      </p:sp>
      <p:sp>
        <p:nvSpPr>
          <p:cNvPr id="239620" name="Text Box 4"/>
          <p:cNvSpPr txBox="1">
            <a:spLocks noChangeArrowheads="1"/>
          </p:cNvSpPr>
          <p:nvPr/>
        </p:nvSpPr>
        <p:spPr bwMode="auto">
          <a:xfrm>
            <a:off x="4227513" y="2058988"/>
            <a:ext cx="11366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BGP RIB</a:t>
            </a:r>
          </a:p>
        </p:txBody>
      </p:sp>
      <p:sp>
        <p:nvSpPr>
          <p:cNvPr id="239621" name="Rectangle 5"/>
          <p:cNvSpPr>
            <a:spLocks noChangeArrowheads="1"/>
          </p:cNvSpPr>
          <p:nvPr/>
        </p:nvSpPr>
        <p:spPr bwMode="auto">
          <a:xfrm>
            <a:off x="1685925" y="2349500"/>
            <a:ext cx="469900" cy="1646238"/>
          </a:xfrm>
          <a:prstGeom prst="rect">
            <a:avLst/>
          </a:prstGeom>
          <a:solidFill>
            <a:schemeClr val="accent1"/>
          </a:solidFill>
          <a:ln w="12700">
            <a:miter lim="800000"/>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GB"/>
          </a:p>
        </p:txBody>
      </p:sp>
      <p:sp>
        <p:nvSpPr>
          <p:cNvPr id="239622" name="Text Box 6"/>
          <p:cNvSpPr txBox="1">
            <a:spLocks noChangeArrowheads="1"/>
          </p:cNvSpPr>
          <p:nvPr/>
        </p:nvSpPr>
        <p:spPr bwMode="auto">
          <a:xfrm>
            <a:off x="1423988" y="1862138"/>
            <a:ext cx="13652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IN Process</a:t>
            </a:r>
          </a:p>
        </p:txBody>
      </p:sp>
      <p:grpSp>
        <p:nvGrpSpPr>
          <p:cNvPr id="2" name="Group 10"/>
          <p:cNvGrpSpPr>
            <a:grpSpLocks/>
          </p:cNvGrpSpPr>
          <p:nvPr/>
        </p:nvGrpSpPr>
        <p:grpSpPr bwMode="auto">
          <a:xfrm>
            <a:off x="727075" y="4413250"/>
            <a:ext cx="2830513" cy="622300"/>
            <a:chOff x="390" y="2422"/>
            <a:chExt cx="1783" cy="392"/>
          </a:xfrm>
        </p:grpSpPr>
        <p:sp>
          <p:nvSpPr>
            <p:cNvPr id="239627" name="Rectangle 11"/>
            <p:cNvSpPr>
              <a:spLocks noChangeArrowheads="1"/>
            </p:cNvSpPr>
            <p:nvPr/>
          </p:nvSpPr>
          <p:spPr bwMode="auto">
            <a:xfrm>
              <a:off x="425" y="2462"/>
              <a:ext cx="1658" cy="316"/>
            </a:xfrm>
            <a:prstGeom prst="rect">
              <a:avLst/>
            </a:prstGeom>
            <a:solidFill>
              <a:schemeClr val="folHlink"/>
            </a:solidFill>
            <a:ln w="12699">
              <a:solidFill>
                <a:schemeClr val="tx1"/>
              </a:solidFill>
              <a:miter lim="800000"/>
              <a:headEnd/>
              <a:tailEnd/>
            </a:ln>
            <a:effectLst>
              <a:outerShdw blurRad="63500" dist="38099" dir="2700000" algn="ctr" rotWithShape="0">
                <a:schemeClr val="tx1">
                  <a:alpha val="74998"/>
                </a:schemeClr>
              </a:outerShdw>
            </a:effectLst>
          </p:spPr>
          <p:txBody>
            <a:bodyPr lIns="251550" tIns="128338" rIns="251550" bIns="128338">
              <a:prstTxWarp prst="textNoShape">
                <a:avLst/>
              </a:prstTxWarp>
              <a:spAutoFit/>
            </a:bodyPr>
            <a:lstStyle/>
            <a:p>
              <a:endParaRPr lang="en-GB"/>
            </a:p>
          </p:txBody>
        </p:sp>
        <p:sp>
          <p:nvSpPr>
            <p:cNvPr id="239628" name="Rectangle 12"/>
            <p:cNvSpPr>
              <a:spLocks noChangeArrowheads="1"/>
            </p:cNvSpPr>
            <p:nvPr/>
          </p:nvSpPr>
          <p:spPr bwMode="auto">
            <a:xfrm>
              <a:off x="390" y="2422"/>
              <a:ext cx="1783" cy="392"/>
            </a:xfrm>
            <a:prstGeom prst="rect">
              <a:avLst/>
            </a:prstGeom>
            <a:noFill/>
            <a:ln w="9525">
              <a:noFill/>
              <a:miter lim="800000"/>
              <a:headEnd/>
              <a:tailEnd/>
            </a:ln>
            <a:effectLst/>
          </p:spPr>
          <p:txBody>
            <a:bodyPr wrap="none" lIns="251550" tIns="128338" rIns="251550" bIns="128338">
              <a:prstTxWarp prst="textNoShape">
                <a:avLst/>
              </a:prstTxWarp>
              <a:spAutoFit/>
            </a:bodyPr>
            <a:lstStyle/>
            <a:p>
              <a:pPr algn="l" defTabSz="808038"/>
              <a:r>
                <a:rPr lang="en-GB" sz="1200">
                  <a:solidFill>
                    <a:schemeClr val="bg1"/>
                  </a:solidFill>
                </a:rPr>
                <a:t>Network           Next-Hop      Path</a:t>
              </a:r>
            </a:p>
            <a:p>
              <a:pPr algn="l" defTabSz="808038"/>
              <a:r>
                <a:rPr lang="en-GB" sz="1200">
                  <a:solidFill>
                    <a:schemeClr val="bg1"/>
                  </a:solidFill>
                </a:rPr>
                <a:t>173.21.0.0/16   192.20.2.1     100</a:t>
              </a:r>
            </a:p>
          </p:txBody>
        </p:sp>
      </p:grpSp>
      <p:grpSp>
        <p:nvGrpSpPr>
          <p:cNvPr id="3" name="Group 27"/>
          <p:cNvGrpSpPr>
            <a:grpSpLocks/>
          </p:cNvGrpSpPr>
          <p:nvPr/>
        </p:nvGrpSpPr>
        <p:grpSpPr bwMode="auto">
          <a:xfrm>
            <a:off x="857250" y="2874963"/>
            <a:ext cx="828675" cy="1601787"/>
            <a:chOff x="540" y="1805"/>
            <a:chExt cx="522" cy="1009"/>
          </a:xfrm>
        </p:grpSpPr>
        <p:sp>
          <p:nvSpPr>
            <p:cNvPr id="239624" name="AutoShape 8"/>
            <p:cNvSpPr>
              <a:spLocks noChangeArrowheads="1"/>
            </p:cNvSpPr>
            <p:nvPr/>
          </p:nvSpPr>
          <p:spPr bwMode="auto">
            <a:xfrm>
              <a:off x="540" y="1805"/>
              <a:ext cx="522" cy="327"/>
            </a:xfrm>
            <a:prstGeom prst="rightArrow">
              <a:avLst>
                <a:gd name="adj1" fmla="val 49843"/>
                <a:gd name="adj2" fmla="val 58052"/>
              </a:avLst>
            </a:prstGeom>
            <a:solidFill>
              <a:srgbClr val="F35B1B"/>
            </a:solidFill>
            <a:ln w="12700">
              <a:solidFill>
                <a:schemeClr val="tx1"/>
              </a:solidFill>
              <a:miter lim="800000"/>
              <a:headEnd type="none" w="sm" len="sm"/>
              <a:tailEnd type="none" w="sm" len="sm"/>
            </a:ln>
            <a:effectLst>
              <a:outerShdw blurRad="63500" dist="53882" dir="2700000" algn="ctr" rotWithShape="0">
                <a:schemeClr val="bg2">
                  <a:alpha val="74998"/>
                </a:schemeClr>
              </a:outerShdw>
            </a:effectLst>
          </p:spPr>
          <p:txBody>
            <a:bodyPr wrap="none" anchor="ctr">
              <a:prstTxWarp prst="textNoShape">
                <a:avLst/>
              </a:prstTxWarp>
            </a:bodyPr>
            <a:lstStyle/>
            <a:p>
              <a:endParaRPr lang="en-GB"/>
            </a:p>
          </p:txBody>
        </p:sp>
        <p:sp>
          <p:nvSpPr>
            <p:cNvPr id="239625" name="Text Box 9"/>
            <p:cNvSpPr txBox="1">
              <a:spLocks noChangeArrowheads="1"/>
            </p:cNvSpPr>
            <p:nvPr/>
          </p:nvSpPr>
          <p:spPr bwMode="auto">
            <a:xfrm>
              <a:off x="542" y="1882"/>
              <a:ext cx="496" cy="19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Update</a:t>
              </a:r>
            </a:p>
          </p:txBody>
        </p:sp>
        <p:sp>
          <p:nvSpPr>
            <p:cNvPr id="239629" name="Line 13"/>
            <p:cNvSpPr>
              <a:spLocks noChangeShapeType="1"/>
            </p:cNvSpPr>
            <p:nvPr/>
          </p:nvSpPr>
          <p:spPr bwMode="auto">
            <a:xfrm>
              <a:off x="794" y="2078"/>
              <a:ext cx="252" cy="736"/>
            </a:xfrm>
            <a:prstGeom prst="line">
              <a:avLst/>
            </a:prstGeom>
            <a:noFill/>
            <a:ln w="12700">
              <a:solidFill>
                <a:schemeClr val="tx1"/>
              </a:solidFill>
              <a:round/>
              <a:headEnd type="triangle" w="sm" len="sm"/>
              <a:tailEnd type="none" w="med" len="lg"/>
            </a:ln>
            <a:effectLst/>
          </p:spPr>
          <p:txBody>
            <a:bodyPr lIns="251550" tIns="128338" rIns="251550" bIns="128338">
              <a:prstTxWarp prst="textNoShape">
                <a:avLst/>
              </a:prstTxWarp>
              <a:spAutoFit/>
            </a:bodyPr>
            <a:lstStyle/>
            <a:p>
              <a:endParaRPr lang="en-GB"/>
            </a:p>
          </p:txBody>
        </p:sp>
      </p:grpSp>
      <p:sp>
        <p:nvSpPr>
          <p:cNvPr id="239630" name="Text Box 14"/>
          <p:cNvSpPr txBox="1">
            <a:spLocks noChangeArrowheads="1"/>
          </p:cNvSpPr>
          <p:nvPr/>
        </p:nvSpPr>
        <p:spPr bwMode="auto">
          <a:xfrm>
            <a:off x="3109913" y="2978150"/>
            <a:ext cx="3568700"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  173.21.0.0/16  192.20.2.1    100 i</a:t>
            </a:r>
          </a:p>
        </p:txBody>
      </p:sp>
      <p:sp>
        <p:nvSpPr>
          <p:cNvPr id="239632" name="Rectangle 16"/>
          <p:cNvSpPr>
            <a:spLocks noChangeArrowheads="1"/>
          </p:cNvSpPr>
          <p:nvPr/>
        </p:nvSpPr>
        <p:spPr bwMode="auto">
          <a:xfrm>
            <a:off x="1106488" y="5280025"/>
            <a:ext cx="4897437" cy="671513"/>
          </a:xfrm>
          <a:prstGeom prst="rect">
            <a:avLst/>
          </a:prstGeom>
          <a:noFill/>
          <a:ln w="12700">
            <a:noFill/>
            <a:miter lim="800000"/>
            <a:headEnd type="none" w="sm" len="sm"/>
            <a:tailEnd type="none" w="sm" len="sm"/>
          </a:ln>
          <a:effectLst/>
        </p:spPr>
        <p:txBody>
          <a:bodyPr wrap="none">
            <a:prstTxWarp prst="textNoShape">
              <a:avLst/>
            </a:prstTxWarp>
            <a:spAutoFit/>
          </a:bodyPr>
          <a:lstStyle/>
          <a:p>
            <a:pPr marL="222250" indent="-222250" algn="l">
              <a:spcBef>
                <a:spcPct val="50000"/>
              </a:spcBef>
              <a:buFontTx/>
              <a:buChar char="•"/>
            </a:pPr>
            <a:r>
              <a:rPr lang="en-GB" sz="2000" dirty="0"/>
              <a:t>BGP “in” process</a:t>
            </a:r>
          </a:p>
          <a:p>
            <a:pPr marL="685800" lvl="1" indent="-223838" algn="l">
              <a:buFontTx/>
              <a:buChar char="•"/>
            </a:pPr>
            <a:r>
              <a:rPr lang="en-GB" sz="1800" dirty="0"/>
              <a:t>receives path information from peers</a:t>
            </a:r>
            <a:endParaRPr lang="en-US" sz="1800" dirty="0"/>
          </a:p>
        </p:txBody>
      </p:sp>
      <p:sp>
        <p:nvSpPr>
          <p:cNvPr id="239633" name="Rectangle 17"/>
          <p:cNvSpPr>
            <a:spLocks noChangeArrowheads="1"/>
          </p:cNvSpPr>
          <p:nvPr/>
        </p:nvSpPr>
        <p:spPr bwMode="auto">
          <a:xfrm>
            <a:off x="1106488" y="5924550"/>
            <a:ext cx="6670675" cy="366713"/>
          </a:xfrm>
          <a:prstGeom prst="rect">
            <a:avLst/>
          </a:prstGeom>
          <a:noFill/>
          <a:ln w="12700">
            <a:noFill/>
            <a:miter lim="800000"/>
            <a:headEnd type="none" w="sm" len="sm"/>
            <a:tailEnd type="none" w="sm" len="sm"/>
          </a:ln>
          <a:effectLst/>
        </p:spPr>
        <p:txBody>
          <a:bodyPr wrap="none">
            <a:prstTxWarp prst="textNoShape">
              <a:avLst/>
            </a:prstTxWarp>
            <a:spAutoFit/>
          </a:bodyPr>
          <a:lstStyle/>
          <a:p>
            <a:pPr marL="681038" lvl="1" indent="-223838" algn="l">
              <a:buFontTx/>
              <a:buChar char="•"/>
            </a:pPr>
            <a:r>
              <a:rPr lang="en-GB" sz="1800" dirty="0"/>
              <a:t>results of BGP path selection placed in the BGP table</a:t>
            </a:r>
            <a:endParaRPr lang="en-US" sz="1800" dirty="0"/>
          </a:p>
        </p:txBody>
      </p:sp>
      <p:sp>
        <p:nvSpPr>
          <p:cNvPr id="239634" name="Rectangle 18"/>
          <p:cNvSpPr>
            <a:spLocks noChangeArrowheads="1"/>
          </p:cNvSpPr>
          <p:nvPr/>
        </p:nvSpPr>
        <p:spPr bwMode="auto">
          <a:xfrm>
            <a:off x="1106488" y="6270625"/>
            <a:ext cx="4846637" cy="366713"/>
          </a:xfrm>
          <a:prstGeom prst="rect">
            <a:avLst/>
          </a:prstGeom>
          <a:noFill/>
          <a:ln w="12700">
            <a:noFill/>
            <a:miter lim="800000"/>
            <a:headEnd type="none" w="sm" len="sm"/>
            <a:tailEnd type="none" w="sm" len="sm"/>
          </a:ln>
          <a:effectLst/>
        </p:spPr>
        <p:txBody>
          <a:bodyPr wrap="none">
            <a:prstTxWarp prst="textNoShape">
              <a:avLst/>
            </a:prstTxWarp>
            <a:spAutoFit/>
          </a:bodyPr>
          <a:lstStyle/>
          <a:p>
            <a:pPr marL="681038" lvl="1" indent="-223838" algn="l">
              <a:buFontTx/>
              <a:buChar char="•"/>
            </a:pPr>
            <a:r>
              <a:rPr lang="en-GB" sz="1800"/>
              <a:t>“best path” flagged (denoted by “&gt;”)</a:t>
            </a:r>
            <a:endParaRPr lang="en-US" sz="1800"/>
          </a:p>
        </p:txBody>
      </p:sp>
      <p:grpSp>
        <p:nvGrpSpPr>
          <p:cNvPr id="4" name="Group 28"/>
          <p:cNvGrpSpPr>
            <a:grpSpLocks/>
          </p:cNvGrpSpPr>
          <p:nvPr/>
        </p:nvGrpSpPr>
        <p:grpSpPr bwMode="auto">
          <a:xfrm>
            <a:off x="2217738" y="2865438"/>
            <a:ext cx="828675" cy="1601787"/>
            <a:chOff x="1397" y="1805"/>
            <a:chExt cx="522" cy="1009"/>
          </a:xfrm>
        </p:grpSpPr>
        <p:sp>
          <p:nvSpPr>
            <p:cNvPr id="239631" name="Line 15"/>
            <p:cNvSpPr>
              <a:spLocks noChangeShapeType="1"/>
            </p:cNvSpPr>
            <p:nvPr/>
          </p:nvSpPr>
          <p:spPr bwMode="auto">
            <a:xfrm flipH="1">
              <a:off x="1423" y="2078"/>
              <a:ext cx="252" cy="736"/>
            </a:xfrm>
            <a:prstGeom prst="line">
              <a:avLst/>
            </a:prstGeom>
            <a:noFill/>
            <a:ln w="12700">
              <a:solidFill>
                <a:schemeClr val="tx1"/>
              </a:solidFill>
              <a:round/>
              <a:headEnd type="triangle" w="sm" len="sm"/>
              <a:tailEnd type="none" w="med" len="lg"/>
            </a:ln>
            <a:effectLst/>
          </p:spPr>
          <p:txBody>
            <a:bodyPr lIns="251550" tIns="128338" rIns="251550" bIns="128338">
              <a:prstTxWarp prst="textNoShape">
                <a:avLst/>
              </a:prstTxWarp>
              <a:spAutoFit/>
            </a:bodyPr>
            <a:lstStyle/>
            <a:p>
              <a:endParaRPr lang="en-GB"/>
            </a:p>
          </p:txBody>
        </p:sp>
        <p:sp>
          <p:nvSpPr>
            <p:cNvPr id="239636" name="AutoShape 20"/>
            <p:cNvSpPr>
              <a:spLocks noChangeArrowheads="1"/>
            </p:cNvSpPr>
            <p:nvPr/>
          </p:nvSpPr>
          <p:spPr bwMode="auto">
            <a:xfrm>
              <a:off x="1397" y="1805"/>
              <a:ext cx="522" cy="327"/>
            </a:xfrm>
            <a:prstGeom prst="rightArrow">
              <a:avLst>
                <a:gd name="adj1" fmla="val 49843"/>
                <a:gd name="adj2" fmla="val 58052"/>
              </a:avLst>
            </a:prstGeom>
            <a:solidFill>
              <a:srgbClr val="F35B1B"/>
            </a:solidFill>
            <a:ln w="12700">
              <a:solidFill>
                <a:schemeClr val="tx1"/>
              </a:solidFill>
              <a:miter lim="800000"/>
              <a:headEnd type="none" w="sm" len="sm"/>
              <a:tailEnd type="none" w="sm" len="sm"/>
            </a:ln>
            <a:effectLst>
              <a:outerShdw blurRad="63500" dist="53882" dir="2700000" algn="ctr" rotWithShape="0">
                <a:schemeClr val="bg2">
                  <a:alpha val="74998"/>
                </a:schemeClr>
              </a:outerShdw>
            </a:effectLst>
          </p:spPr>
          <p:txBody>
            <a:bodyPr wrap="none" anchor="ctr">
              <a:prstTxWarp prst="textNoShape">
                <a:avLst/>
              </a:prstTxWarp>
            </a:bodyPr>
            <a:lstStyle/>
            <a:p>
              <a:endParaRPr lang="en-GB"/>
            </a:p>
          </p:txBody>
        </p:sp>
        <p:sp>
          <p:nvSpPr>
            <p:cNvPr id="239637" name="Text Box 21"/>
            <p:cNvSpPr txBox="1">
              <a:spLocks noChangeArrowheads="1"/>
            </p:cNvSpPr>
            <p:nvPr/>
          </p:nvSpPr>
          <p:spPr bwMode="auto">
            <a:xfrm>
              <a:off x="1399" y="1882"/>
              <a:ext cx="496" cy="19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Update</a:t>
              </a:r>
            </a:p>
          </p:txBody>
        </p:sp>
      </p:grpSp>
      <p:sp>
        <p:nvSpPr>
          <p:cNvPr id="239638" name="Text Box 22"/>
          <p:cNvSpPr txBox="1">
            <a:spLocks noChangeArrowheads="1"/>
          </p:cNvSpPr>
          <p:nvPr/>
        </p:nvSpPr>
        <p:spPr bwMode="auto">
          <a:xfrm>
            <a:off x="3109913" y="2430463"/>
            <a:ext cx="3476625" cy="639762"/>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Network           Next-Hop      Path</a:t>
            </a:r>
          </a:p>
          <a:p>
            <a:pPr algn="l"/>
            <a:r>
              <a:rPr lang="en-US" sz="1200">
                <a:solidFill>
                  <a:schemeClr val="bg1"/>
                </a:solidFill>
                <a:latin typeface="Courier New" charset="0"/>
              </a:rPr>
              <a:t>*&gt;i160.10.1.0/24  192.20.3.1    i</a:t>
            </a:r>
          </a:p>
          <a:p>
            <a:pPr algn="l"/>
            <a:r>
              <a:rPr lang="en-US" sz="1200">
                <a:solidFill>
                  <a:schemeClr val="bg1"/>
                </a:solidFill>
                <a:latin typeface="Courier New" charset="0"/>
              </a:rPr>
              <a:t>*&gt;i160.10.3.0/24  192.20.3.1    i</a:t>
            </a:r>
          </a:p>
        </p:txBody>
      </p:sp>
      <p:sp>
        <p:nvSpPr>
          <p:cNvPr id="239639" name="Text Box 23"/>
          <p:cNvSpPr txBox="1">
            <a:spLocks noChangeArrowheads="1"/>
          </p:cNvSpPr>
          <p:nvPr/>
        </p:nvSpPr>
        <p:spPr bwMode="auto">
          <a:xfrm>
            <a:off x="7223125" y="1862138"/>
            <a:ext cx="16192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OUT Process</a:t>
            </a:r>
          </a:p>
        </p:txBody>
      </p:sp>
      <p:sp>
        <p:nvSpPr>
          <p:cNvPr id="239640" name="Rectangle 24"/>
          <p:cNvSpPr>
            <a:spLocks noChangeArrowheads="1"/>
          </p:cNvSpPr>
          <p:nvPr/>
        </p:nvSpPr>
        <p:spPr bwMode="auto">
          <a:xfrm>
            <a:off x="7612063" y="2349500"/>
            <a:ext cx="469900" cy="1646238"/>
          </a:xfrm>
          <a:prstGeom prst="rect">
            <a:avLst/>
          </a:prstGeom>
          <a:solidFill>
            <a:schemeClr val="accent2"/>
          </a:solidFill>
          <a:ln w="12700">
            <a:miter lim="800000"/>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prstTxWarp prst="textNoShape">
              <a:avLst/>
            </a:prstTxWarp>
            <a:flatTx/>
          </a:bodyPr>
          <a:lstStyle/>
          <a:p>
            <a:endParaRPr lang="en-GB"/>
          </a:p>
        </p:txBody>
      </p:sp>
      <p:sp>
        <p:nvSpPr>
          <p:cNvPr id="239641" name="Text Box 25"/>
          <p:cNvSpPr txBox="1">
            <a:spLocks noChangeArrowheads="1"/>
          </p:cNvSpPr>
          <p:nvPr/>
        </p:nvSpPr>
        <p:spPr bwMode="auto">
          <a:xfrm>
            <a:off x="3211513" y="2970213"/>
            <a:ext cx="276225"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&gt;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9632"/>
                                        </p:tgtEl>
                                        <p:attrNameLst>
                                          <p:attrName>style.visibility</p:attrName>
                                        </p:attrNameLst>
                                      </p:cBhvr>
                                      <p:to>
                                        <p:strVal val="visible"/>
                                      </p:to>
                                    </p:set>
                                    <p:animEffect transition="in" filter="wipe(left)">
                                      <p:cBhvr>
                                        <p:cTn id="7" dur="500"/>
                                        <p:tgtEl>
                                          <p:spTgt spid="23963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9633"/>
                                        </p:tgtEl>
                                        <p:attrNameLst>
                                          <p:attrName>style.visibility</p:attrName>
                                        </p:attrNameLst>
                                      </p:cBhvr>
                                      <p:to>
                                        <p:strVal val="visible"/>
                                      </p:to>
                                    </p:set>
                                    <p:animEffect transition="in" filter="wipe(left)">
                                      <p:cBhvr>
                                        <p:cTn id="19" dur="500"/>
                                        <p:tgtEl>
                                          <p:spTgt spid="239633"/>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1000"/>
                            </p:stCondLst>
                            <p:childTnLst>
                              <p:par>
                                <p:cTn id="25" presetID="1" presetClass="entr" presetSubtype="0" fill="hold" grpId="0" nodeType="afterEffect">
                                  <p:stCondLst>
                                    <p:cond delay="0"/>
                                  </p:stCondLst>
                                  <p:childTnLst>
                                    <p:set>
                                      <p:cBhvr>
                                        <p:cTn id="26" dur="1" fill="hold">
                                          <p:stCondLst>
                                            <p:cond delay="499"/>
                                          </p:stCondLst>
                                        </p:cTn>
                                        <p:tgtEl>
                                          <p:spTgt spid="2396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39634"/>
                                        </p:tgtEl>
                                        <p:attrNameLst>
                                          <p:attrName>style.visibility</p:attrName>
                                        </p:attrNameLst>
                                      </p:cBhvr>
                                      <p:to>
                                        <p:strVal val="visible"/>
                                      </p:to>
                                    </p:set>
                                    <p:animEffect transition="in" filter="wipe(left)">
                                      <p:cBhvr>
                                        <p:cTn id="31" dur="500"/>
                                        <p:tgtEl>
                                          <p:spTgt spid="239634"/>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396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0" grpId="0" autoUpdateAnimBg="0"/>
      <p:bldP spid="239632" grpId="0" autoUpdateAnimBg="0"/>
      <p:bldP spid="239633" grpId="0" autoUpdateAnimBg="0"/>
      <p:bldP spid="239634" grpId="0" autoUpdateAnimBg="0"/>
      <p:bldP spid="239641" grpId="0" autoUpdateAnimBg="0"/>
    </p:bld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t>BGP Routing Information Base</a:t>
            </a:r>
          </a:p>
        </p:txBody>
      </p:sp>
      <p:sp>
        <p:nvSpPr>
          <p:cNvPr id="241667" name="Text Box 3"/>
          <p:cNvSpPr txBox="1">
            <a:spLocks noChangeArrowheads="1"/>
          </p:cNvSpPr>
          <p:nvPr/>
        </p:nvSpPr>
        <p:spPr bwMode="auto">
          <a:xfrm>
            <a:off x="7227888" y="1873250"/>
            <a:ext cx="16192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OUT Process</a:t>
            </a:r>
          </a:p>
        </p:txBody>
      </p:sp>
      <p:grpSp>
        <p:nvGrpSpPr>
          <p:cNvPr id="2" name="Group 34"/>
          <p:cNvGrpSpPr>
            <a:grpSpLocks/>
          </p:cNvGrpSpPr>
          <p:nvPr/>
        </p:nvGrpSpPr>
        <p:grpSpPr bwMode="auto">
          <a:xfrm>
            <a:off x="5699125" y="4424363"/>
            <a:ext cx="3179763" cy="987425"/>
            <a:chOff x="3590" y="2787"/>
            <a:chExt cx="2003" cy="622"/>
          </a:xfrm>
        </p:grpSpPr>
        <p:sp>
          <p:nvSpPr>
            <p:cNvPr id="241669" name="Rectangle 5"/>
            <p:cNvSpPr>
              <a:spLocks noChangeArrowheads="1"/>
            </p:cNvSpPr>
            <p:nvPr/>
          </p:nvSpPr>
          <p:spPr bwMode="auto">
            <a:xfrm>
              <a:off x="3625" y="2827"/>
              <a:ext cx="1856" cy="535"/>
            </a:xfrm>
            <a:prstGeom prst="rect">
              <a:avLst/>
            </a:prstGeom>
            <a:solidFill>
              <a:schemeClr val="folHlink"/>
            </a:solidFill>
            <a:ln w="12699">
              <a:solidFill>
                <a:schemeClr val="tx1"/>
              </a:solidFill>
              <a:miter lim="800000"/>
              <a:headEnd/>
              <a:tailEnd/>
            </a:ln>
            <a:effectLst>
              <a:outerShdw blurRad="63500" dist="38099" dir="2700000" algn="ctr" rotWithShape="0">
                <a:schemeClr val="tx1">
                  <a:alpha val="74998"/>
                </a:schemeClr>
              </a:outerShdw>
            </a:effectLst>
          </p:spPr>
          <p:txBody>
            <a:bodyPr lIns="251550" tIns="128338" rIns="251550" bIns="128338">
              <a:prstTxWarp prst="textNoShape">
                <a:avLst/>
              </a:prstTxWarp>
              <a:spAutoFit/>
            </a:bodyPr>
            <a:lstStyle/>
            <a:p>
              <a:endParaRPr lang="en-GB"/>
            </a:p>
          </p:txBody>
        </p:sp>
        <p:sp>
          <p:nvSpPr>
            <p:cNvPr id="241670" name="Rectangle 6"/>
            <p:cNvSpPr>
              <a:spLocks noChangeArrowheads="1"/>
            </p:cNvSpPr>
            <p:nvPr/>
          </p:nvSpPr>
          <p:spPr bwMode="auto">
            <a:xfrm>
              <a:off x="3590" y="2787"/>
              <a:ext cx="2003" cy="622"/>
            </a:xfrm>
            <a:prstGeom prst="rect">
              <a:avLst/>
            </a:prstGeom>
            <a:noFill/>
            <a:ln w="9525">
              <a:noFill/>
              <a:miter lim="800000"/>
              <a:headEnd/>
              <a:tailEnd/>
            </a:ln>
            <a:effectLst/>
          </p:spPr>
          <p:txBody>
            <a:bodyPr lIns="251550" tIns="128338" rIns="251550" bIns="128338">
              <a:prstTxWarp prst="textNoShape">
                <a:avLst/>
              </a:prstTxWarp>
              <a:spAutoFit/>
            </a:bodyPr>
            <a:lstStyle/>
            <a:p>
              <a:pPr algn="l" defTabSz="808038"/>
              <a:r>
                <a:rPr lang="en-GB" sz="1200">
                  <a:solidFill>
                    <a:schemeClr val="bg1"/>
                  </a:solidFill>
                </a:rPr>
                <a:t>Network           Next-Hop      Path</a:t>
              </a:r>
            </a:p>
            <a:p>
              <a:pPr algn="l" defTabSz="808038"/>
              <a:r>
                <a:rPr lang="en-GB" sz="1200">
                  <a:solidFill>
                    <a:schemeClr val="bg1"/>
                  </a:solidFill>
                </a:rPr>
                <a:t>160.10.1.0/24   192.20.3.1     200</a:t>
              </a:r>
            </a:p>
            <a:p>
              <a:pPr algn="l" defTabSz="808038"/>
              <a:r>
                <a:rPr lang="en-GB" sz="1200">
                  <a:solidFill>
                    <a:schemeClr val="bg1"/>
                  </a:solidFill>
                </a:rPr>
                <a:t>160.10.3.0/24   192.20.3.1     200</a:t>
              </a:r>
            </a:p>
            <a:p>
              <a:pPr algn="l" defTabSz="808038"/>
              <a:r>
                <a:rPr lang="en-GB" sz="1200">
                  <a:solidFill>
                    <a:schemeClr val="bg1"/>
                  </a:solidFill>
                </a:rPr>
                <a:t>173.21.0.0/16</a:t>
              </a:r>
              <a:r>
                <a:rPr lang="en-GB" sz="1200"/>
                <a:t>   </a:t>
              </a:r>
              <a:r>
                <a:rPr lang="en-GB" sz="1200">
                  <a:solidFill>
                    <a:schemeClr val="bg1"/>
                  </a:solidFill>
                </a:rPr>
                <a:t>192.20.2.1</a:t>
              </a:r>
              <a:r>
                <a:rPr lang="en-GB" sz="1200"/>
                <a:t>    </a:t>
              </a:r>
              <a:r>
                <a:rPr lang="en-GB" sz="1200">
                  <a:solidFill>
                    <a:schemeClr val="bg1"/>
                  </a:solidFill>
                </a:rPr>
                <a:t>200 100</a:t>
              </a:r>
            </a:p>
          </p:txBody>
        </p:sp>
      </p:grpSp>
      <p:sp>
        <p:nvSpPr>
          <p:cNvPr id="241674" name="Rectangle 10"/>
          <p:cNvSpPr>
            <a:spLocks noChangeArrowheads="1"/>
          </p:cNvSpPr>
          <p:nvPr/>
        </p:nvSpPr>
        <p:spPr bwMode="auto">
          <a:xfrm>
            <a:off x="3086100" y="2382838"/>
            <a:ext cx="3625850" cy="1597025"/>
          </a:xfrm>
          <a:prstGeom prst="rect">
            <a:avLst/>
          </a:prstGeom>
          <a:solidFill>
            <a:schemeClr val="folHlink"/>
          </a:solidFill>
          <a:ln w="12700">
            <a:solidFill>
              <a:schemeClr val="tx1"/>
            </a:solidFill>
            <a:miter lim="800000"/>
            <a:headEnd type="none" w="sm" len="sm"/>
            <a:tailEnd type="none" w="sm" len="sm"/>
          </a:ln>
          <a:effectLst>
            <a:outerShdw blurRad="63500" dist="38099" dir="2700000" algn="ctr" rotWithShape="0">
              <a:schemeClr val="tx1">
                <a:alpha val="74998"/>
              </a:schemeClr>
            </a:outerShdw>
          </a:effectLst>
        </p:spPr>
        <p:txBody>
          <a:bodyPr wrap="none" tIns="91440" bIns="91440">
            <a:prstTxWarp prst="textNoShape">
              <a:avLst/>
            </a:prstTxWarp>
          </a:bodyPr>
          <a:lstStyle/>
          <a:p>
            <a:endParaRPr lang="en-GB" sz="1800"/>
          </a:p>
        </p:txBody>
      </p:sp>
      <p:sp>
        <p:nvSpPr>
          <p:cNvPr id="241675" name="Text Box 11"/>
          <p:cNvSpPr txBox="1">
            <a:spLocks noChangeArrowheads="1"/>
          </p:cNvSpPr>
          <p:nvPr/>
        </p:nvSpPr>
        <p:spPr bwMode="auto">
          <a:xfrm>
            <a:off x="4232275" y="2070100"/>
            <a:ext cx="11366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BGP RIB</a:t>
            </a:r>
          </a:p>
        </p:txBody>
      </p:sp>
      <p:sp>
        <p:nvSpPr>
          <p:cNvPr id="241676" name="Text Box 12"/>
          <p:cNvSpPr txBox="1">
            <a:spLocks noChangeArrowheads="1"/>
          </p:cNvSpPr>
          <p:nvPr/>
        </p:nvSpPr>
        <p:spPr bwMode="auto">
          <a:xfrm>
            <a:off x="3114675" y="2989263"/>
            <a:ext cx="3384550" cy="274637"/>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 &gt; 173.21.0.0/16  192.20.2.1    100</a:t>
            </a:r>
          </a:p>
        </p:txBody>
      </p:sp>
      <p:sp>
        <p:nvSpPr>
          <p:cNvPr id="241677" name="Text Box 13"/>
          <p:cNvSpPr txBox="1">
            <a:spLocks noChangeArrowheads="1"/>
          </p:cNvSpPr>
          <p:nvPr/>
        </p:nvSpPr>
        <p:spPr bwMode="auto">
          <a:xfrm>
            <a:off x="3114675" y="2441575"/>
            <a:ext cx="3476625" cy="639763"/>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Network           Next-Hop      Path</a:t>
            </a:r>
          </a:p>
          <a:p>
            <a:pPr algn="l"/>
            <a:r>
              <a:rPr lang="en-US" sz="1200">
                <a:solidFill>
                  <a:schemeClr val="bg1"/>
                </a:solidFill>
                <a:latin typeface="Courier New" charset="0"/>
              </a:rPr>
              <a:t>*&gt;i160.10.1.0/24  192.20.3.1    i</a:t>
            </a:r>
          </a:p>
          <a:p>
            <a:pPr algn="l"/>
            <a:r>
              <a:rPr lang="en-US" sz="1200">
                <a:solidFill>
                  <a:schemeClr val="bg1"/>
                </a:solidFill>
                <a:latin typeface="Courier New" charset="0"/>
              </a:rPr>
              <a:t>*&gt;i160.10.3.0/24  192.20.3.1    i</a:t>
            </a:r>
          </a:p>
        </p:txBody>
      </p:sp>
      <p:sp>
        <p:nvSpPr>
          <p:cNvPr id="241678" name="Text Box 14"/>
          <p:cNvSpPr txBox="1">
            <a:spLocks noChangeArrowheads="1"/>
          </p:cNvSpPr>
          <p:nvPr/>
        </p:nvSpPr>
        <p:spPr bwMode="auto">
          <a:xfrm>
            <a:off x="3114675" y="2994025"/>
            <a:ext cx="276225"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a:t>
            </a:r>
          </a:p>
        </p:txBody>
      </p:sp>
      <p:sp>
        <p:nvSpPr>
          <p:cNvPr id="241679" name="Rectangle 15"/>
          <p:cNvSpPr>
            <a:spLocks noChangeArrowheads="1"/>
          </p:cNvSpPr>
          <p:nvPr/>
        </p:nvSpPr>
        <p:spPr bwMode="auto">
          <a:xfrm>
            <a:off x="1690688" y="2360613"/>
            <a:ext cx="469900" cy="1646237"/>
          </a:xfrm>
          <a:prstGeom prst="rect">
            <a:avLst/>
          </a:prstGeom>
          <a:solidFill>
            <a:schemeClr val="accent1"/>
          </a:solidFill>
          <a:ln w="12700">
            <a:miter lim="800000"/>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prstTxWarp prst="textNoShape">
              <a:avLst/>
            </a:prstTxWarp>
            <a:flatTx/>
          </a:bodyPr>
          <a:lstStyle/>
          <a:p>
            <a:endParaRPr lang="en-GB"/>
          </a:p>
        </p:txBody>
      </p:sp>
      <p:sp>
        <p:nvSpPr>
          <p:cNvPr id="241680" name="Text Box 16"/>
          <p:cNvSpPr txBox="1">
            <a:spLocks noChangeArrowheads="1"/>
          </p:cNvSpPr>
          <p:nvPr/>
        </p:nvSpPr>
        <p:spPr bwMode="auto">
          <a:xfrm>
            <a:off x="1428750" y="1873250"/>
            <a:ext cx="13652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IN Process</a:t>
            </a:r>
          </a:p>
        </p:txBody>
      </p:sp>
      <p:grpSp>
        <p:nvGrpSpPr>
          <p:cNvPr id="3" name="Group 32"/>
          <p:cNvGrpSpPr>
            <a:grpSpLocks/>
          </p:cNvGrpSpPr>
          <p:nvPr/>
        </p:nvGrpSpPr>
        <p:grpSpPr bwMode="auto">
          <a:xfrm>
            <a:off x="6775450" y="2876550"/>
            <a:ext cx="828675" cy="1601788"/>
            <a:chOff x="4268" y="1812"/>
            <a:chExt cx="522" cy="1009"/>
          </a:xfrm>
        </p:grpSpPr>
        <p:sp>
          <p:nvSpPr>
            <p:cNvPr id="241671" name="Line 7"/>
            <p:cNvSpPr>
              <a:spLocks noChangeShapeType="1"/>
            </p:cNvSpPr>
            <p:nvPr/>
          </p:nvSpPr>
          <p:spPr bwMode="auto">
            <a:xfrm>
              <a:off x="4487" y="2069"/>
              <a:ext cx="220" cy="752"/>
            </a:xfrm>
            <a:prstGeom prst="line">
              <a:avLst/>
            </a:prstGeom>
            <a:noFill/>
            <a:ln w="12700">
              <a:solidFill>
                <a:schemeClr val="tx1"/>
              </a:solidFill>
              <a:round/>
              <a:headEnd type="triangle" w="sm" len="sm"/>
              <a:tailEnd type="none" w="med" len="lg"/>
            </a:ln>
            <a:effectLst/>
          </p:spPr>
          <p:txBody>
            <a:bodyPr lIns="251550" tIns="128338" rIns="251550" bIns="128338">
              <a:prstTxWarp prst="textNoShape">
                <a:avLst/>
              </a:prstTxWarp>
              <a:spAutoFit/>
            </a:bodyPr>
            <a:lstStyle/>
            <a:p>
              <a:endParaRPr lang="en-GB"/>
            </a:p>
          </p:txBody>
        </p:sp>
        <p:sp>
          <p:nvSpPr>
            <p:cNvPr id="241682" name="AutoShape 18"/>
            <p:cNvSpPr>
              <a:spLocks noChangeArrowheads="1"/>
            </p:cNvSpPr>
            <p:nvPr/>
          </p:nvSpPr>
          <p:spPr bwMode="auto">
            <a:xfrm>
              <a:off x="4268" y="1812"/>
              <a:ext cx="522" cy="327"/>
            </a:xfrm>
            <a:prstGeom prst="rightArrow">
              <a:avLst>
                <a:gd name="adj1" fmla="val 49843"/>
                <a:gd name="adj2" fmla="val 58052"/>
              </a:avLst>
            </a:prstGeom>
            <a:solidFill>
              <a:srgbClr val="F35B1B"/>
            </a:solidFill>
            <a:ln w="12700">
              <a:solidFill>
                <a:schemeClr val="tx1"/>
              </a:solidFill>
              <a:miter lim="800000"/>
              <a:headEnd type="none" w="sm" len="sm"/>
              <a:tailEnd type="none" w="sm" len="sm"/>
            </a:ln>
            <a:effectLst>
              <a:outerShdw blurRad="63500" dist="53882" dir="2700000" algn="ctr" rotWithShape="0">
                <a:schemeClr val="bg2">
                  <a:alpha val="74998"/>
                </a:schemeClr>
              </a:outerShdw>
            </a:effectLst>
          </p:spPr>
          <p:txBody>
            <a:bodyPr wrap="none" anchor="ctr">
              <a:prstTxWarp prst="textNoShape">
                <a:avLst/>
              </a:prstTxWarp>
            </a:bodyPr>
            <a:lstStyle/>
            <a:p>
              <a:endParaRPr lang="en-GB"/>
            </a:p>
          </p:txBody>
        </p:sp>
        <p:sp>
          <p:nvSpPr>
            <p:cNvPr id="241683" name="Text Box 19"/>
            <p:cNvSpPr txBox="1">
              <a:spLocks noChangeArrowheads="1"/>
            </p:cNvSpPr>
            <p:nvPr/>
          </p:nvSpPr>
          <p:spPr bwMode="auto">
            <a:xfrm>
              <a:off x="4270" y="1889"/>
              <a:ext cx="496" cy="19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Update</a:t>
              </a:r>
            </a:p>
          </p:txBody>
        </p:sp>
      </p:grpSp>
      <p:sp>
        <p:nvSpPr>
          <p:cNvPr id="241684" name="Rectangle 20"/>
          <p:cNvSpPr>
            <a:spLocks noChangeArrowheads="1"/>
          </p:cNvSpPr>
          <p:nvPr/>
        </p:nvSpPr>
        <p:spPr bwMode="auto">
          <a:xfrm>
            <a:off x="7616825" y="2360613"/>
            <a:ext cx="469900" cy="1646237"/>
          </a:xfrm>
          <a:prstGeom prst="rect">
            <a:avLst/>
          </a:prstGeom>
          <a:solidFill>
            <a:schemeClr val="accent2"/>
          </a:solidFill>
          <a:ln w="12700">
            <a:miter lim="800000"/>
            <a:headEnd type="none" w="sm" len="sm"/>
            <a:tailEnd type="none" w="sm" len="sm"/>
          </a:ln>
          <a:effectLst/>
          <a:scene3d>
            <a:camera prst="legacyPerspectiveTopRight"/>
            <a:lightRig rig="legacyFlat3" dir="b"/>
          </a:scene3d>
          <a:sp3d extrusionH="887400" prstMaterial="legacyMatte">
            <a:bevelT w="13500" h="13500" prst="angle"/>
            <a:bevelB w="13500" h="13500" prst="angle"/>
            <a:extrusionClr>
              <a:schemeClr val="accent2"/>
            </a:extrusionClr>
          </a:sp3d>
        </p:spPr>
        <p:txBody>
          <a:bodyPr wrap="none" anchor="ctr">
            <a:prstTxWarp prst="textNoShape">
              <a:avLst/>
            </a:prstTxWarp>
            <a:flatTx/>
          </a:bodyPr>
          <a:lstStyle/>
          <a:p>
            <a:endParaRPr lang="en-GB"/>
          </a:p>
        </p:txBody>
      </p:sp>
      <p:grpSp>
        <p:nvGrpSpPr>
          <p:cNvPr id="4" name="Group 33"/>
          <p:cNvGrpSpPr>
            <a:grpSpLocks/>
          </p:cNvGrpSpPr>
          <p:nvPr/>
        </p:nvGrpSpPr>
        <p:grpSpPr bwMode="auto">
          <a:xfrm>
            <a:off x="8137525" y="2876550"/>
            <a:ext cx="828675" cy="1614488"/>
            <a:chOff x="5126" y="1812"/>
            <a:chExt cx="522" cy="1017"/>
          </a:xfrm>
        </p:grpSpPr>
        <p:sp>
          <p:nvSpPr>
            <p:cNvPr id="241672" name="Line 8"/>
            <p:cNvSpPr>
              <a:spLocks noChangeShapeType="1"/>
            </p:cNvSpPr>
            <p:nvPr/>
          </p:nvSpPr>
          <p:spPr bwMode="auto">
            <a:xfrm flipH="1">
              <a:off x="5174" y="2055"/>
              <a:ext cx="194" cy="774"/>
            </a:xfrm>
            <a:prstGeom prst="line">
              <a:avLst/>
            </a:prstGeom>
            <a:noFill/>
            <a:ln w="12700">
              <a:solidFill>
                <a:schemeClr val="tx1"/>
              </a:solidFill>
              <a:round/>
              <a:headEnd type="triangle" w="sm" len="sm"/>
              <a:tailEnd type="none" w="med" len="lg"/>
            </a:ln>
            <a:effectLst/>
          </p:spPr>
          <p:txBody>
            <a:bodyPr lIns="251550" tIns="128338" rIns="251550" bIns="128338">
              <a:prstTxWarp prst="textNoShape">
                <a:avLst/>
              </a:prstTxWarp>
              <a:spAutoFit/>
            </a:bodyPr>
            <a:lstStyle/>
            <a:p>
              <a:endParaRPr lang="en-GB"/>
            </a:p>
          </p:txBody>
        </p:sp>
        <p:sp>
          <p:nvSpPr>
            <p:cNvPr id="241686" name="AutoShape 22"/>
            <p:cNvSpPr>
              <a:spLocks noChangeArrowheads="1"/>
            </p:cNvSpPr>
            <p:nvPr/>
          </p:nvSpPr>
          <p:spPr bwMode="auto">
            <a:xfrm>
              <a:off x="5126" y="1812"/>
              <a:ext cx="522" cy="327"/>
            </a:xfrm>
            <a:prstGeom prst="rightArrow">
              <a:avLst>
                <a:gd name="adj1" fmla="val 49843"/>
                <a:gd name="adj2" fmla="val 58052"/>
              </a:avLst>
            </a:prstGeom>
            <a:solidFill>
              <a:srgbClr val="F35B1B"/>
            </a:solidFill>
            <a:ln w="12700">
              <a:solidFill>
                <a:schemeClr val="tx1"/>
              </a:solidFill>
              <a:miter lim="800000"/>
              <a:headEnd type="none" w="sm" len="sm"/>
              <a:tailEnd type="none" w="sm" len="sm"/>
            </a:ln>
            <a:effectLst>
              <a:outerShdw blurRad="63500" dist="53882" dir="2700000" algn="ctr" rotWithShape="0">
                <a:schemeClr val="bg2">
                  <a:alpha val="74998"/>
                </a:schemeClr>
              </a:outerShdw>
            </a:effectLst>
          </p:spPr>
          <p:txBody>
            <a:bodyPr wrap="none" anchor="ctr">
              <a:prstTxWarp prst="textNoShape">
                <a:avLst/>
              </a:prstTxWarp>
            </a:bodyPr>
            <a:lstStyle/>
            <a:p>
              <a:endParaRPr lang="en-GB"/>
            </a:p>
          </p:txBody>
        </p:sp>
        <p:sp>
          <p:nvSpPr>
            <p:cNvPr id="241687" name="Text Box 23"/>
            <p:cNvSpPr txBox="1">
              <a:spLocks noChangeArrowheads="1"/>
            </p:cNvSpPr>
            <p:nvPr/>
          </p:nvSpPr>
          <p:spPr bwMode="auto">
            <a:xfrm>
              <a:off x="5128" y="1889"/>
              <a:ext cx="496" cy="19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a:t>Update</a:t>
              </a:r>
            </a:p>
          </p:txBody>
        </p:sp>
      </p:grpSp>
      <p:sp>
        <p:nvSpPr>
          <p:cNvPr id="241688" name="Rectangle 24"/>
          <p:cNvSpPr>
            <a:spLocks noChangeArrowheads="1"/>
          </p:cNvSpPr>
          <p:nvPr/>
        </p:nvSpPr>
        <p:spPr bwMode="auto">
          <a:xfrm>
            <a:off x="1111250" y="5291138"/>
            <a:ext cx="4540250" cy="671512"/>
          </a:xfrm>
          <a:prstGeom prst="rect">
            <a:avLst/>
          </a:prstGeom>
          <a:noFill/>
          <a:ln w="12700">
            <a:noFill/>
            <a:miter lim="800000"/>
            <a:headEnd type="none" w="sm" len="sm"/>
            <a:tailEnd type="none" w="sm" len="sm"/>
          </a:ln>
          <a:effectLst/>
        </p:spPr>
        <p:txBody>
          <a:bodyPr wrap="none">
            <a:prstTxWarp prst="textNoShape">
              <a:avLst/>
            </a:prstTxWarp>
            <a:spAutoFit/>
          </a:bodyPr>
          <a:lstStyle/>
          <a:p>
            <a:pPr marL="222250" indent="-222250" algn="l">
              <a:spcBef>
                <a:spcPct val="50000"/>
              </a:spcBef>
              <a:buFontTx/>
              <a:buChar char="•"/>
            </a:pPr>
            <a:r>
              <a:rPr lang="en-GB" sz="2000"/>
              <a:t>BGP “out” process</a:t>
            </a:r>
          </a:p>
          <a:p>
            <a:pPr marL="685800" lvl="1" indent="-223838" algn="l">
              <a:buFontTx/>
              <a:buChar char="•"/>
            </a:pPr>
            <a:r>
              <a:rPr lang="en-GB" sz="1800"/>
              <a:t>builds update using info from RIB</a:t>
            </a:r>
            <a:endParaRPr lang="en-US" sz="1800"/>
          </a:p>
        </p:txBody>
      </p:sp>
      <p:sp>
        <p:nvSpPr>
          <p:cNvPr id="241689" name="Rectangle 25"/>
          <p:cNvSpPr>
            <a:spLocks noChangeArrowheads="1"/>
          </p:cNvSpPr>
          <p:nvPr/>
        </p:nvSpPr>
        <p:spPr bwMode="auto">
          <a:xfrm>
            <a:off x="1111250" y="5935663"/>
            <a:ext cx="4764088" cy="366712"/>
          </a:xfrm>
          <a:prstGeom prst="rect">
            <a:avLst/>
          </a:prstGeom>
          <a:noFill/>
          <a:ln w="12700">
            <a:noFill/>
            <a:miter lim="800000"/>
            <a:headEnd type="none" w="sm" len="sm"/>
            <a:tailEnd type="none" w="sm" len="sm"/>
          </a:ln>
          <a:effectLst/>
        </p:spPr>
        <p:txBody>
          <a:bodyPr wrap="none">
            <a:prstTxWarp prst="textNoShape">
              <a:avLst/>
            </a:prstTxWarp>
            <a:spAutoFit/>
          </a:bodyPr>
          <a:lstStyle/>
          <a:p>
            <a:pPr marL="681038" lvl="1" indent="-223838" algn="l">
              <a:buFontTx/>
              <a:buChar char="•"/>
            </a:pPr>
            <a:r>
              <a:rPr lang="en-GB" sz="1800"/>
              <a:t>may modify update based on config</a:t>
            </a:r>
            <a:endParaRPr lang="en-US" sz="1800"/>
          </a:p>
        </p:txBody>
      </p:sp>
      <p:sp>
        <p:nvSpPr>
          <p:cNvPr id="241690" name="Rectangle 26"/>
          <p:cNvSpPr>
            <a:spLocks noChangeArrowheads="1"/>
          </p:cNvSpPr>
          <p:nvPr/>
        </p:nvSpPr>
        <p:spPr bwMode="auto">
          <a:xfrm>
            <a:off x="1111250" y="6281738"/>
            <a:ext cx="3316288" cy="366712"/>
          </a:xfrm>
          <a:prstGeom prst="rect">
            <a:avLst/>
          </a:prstGeom>
          <a:noFill/>
          <a:ln w="12700">
            <a:noFill/>
            <a:miter lim="800000"/>
            <a:headEnd type="none" w="sm" len="sm"/>
            <a:tailEnd type="none" w="sm" len="sm"/>
          </a:ln>
          <a:effectLst/>
        </p:spPr>
        <p:txBody>
          <a:bodyPr wrap="none">
            <a:prstTxWarp prst="textNoShape">
              <a:avLst/>
            </a:prstTxWarp>
            <a:spAutoFit/>
          </a:bodyPr>
          <a:lstStyle/>
          <a:p>
            <a:pPr marL="681038" lvl="1" indent="-223838" algn="l">
              <a:buFontTx/>
              <a:buChar char="•"/>
            </a:pPr>
            <a:r>
              <a:rPr lang="en-GB" sz="1800"/>
              <a:t>Sends update to peers</a:t>
            </a:r>
            <a:endParaRPr 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1688"/>
                                        </p:tgtEl>
                                        <p:attrNameLst>
                                          <p:attrName>style.visibility</p:attrName>
                                        </p:attrNameLst>
                                      </p:cBhvr>
                                      <p:to>
                                        <p:strVal val="visible"/>
                                      </p:to>
                                    </p:set>
                                    <p:animEffect transition="in" filter="wipe(left)">
                                      <p:cBhvr>
                                        <p:cTn id="7" dur="500"/>
                                        <p:tgtEl>
                                          <p:spTgt spid="24168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41689"/>
                                        </p:tgtEl>
                                        <p:attrNameLst>
                                          <p:attrName>style.visibility</p:attrName>
                                        </p:attrNameLst>
                                      </p:cBhvr>
                                      <p:to>
                                        <p:strVal val="visible"/>
                                      </p:to>
                                    </p:set>
                                    <p:animEffect transition="in" filter="wipe(left)">
                                      <p:cBhvr>
                                        <p:cTn id="16" dur="500"/>
                                        <p:tgtEl>
                                          <p:spTgt spid="24168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41690"/>
                                        </p:tgtEl>
                                        <p:attrNameLst>
                                          <p:attrName>style.visibility</p:attrName>
                                        </p:attrNameLst>
                                      </p:cBhvr>
                                      <p:to>
                                        <p:strVal val="visible"/>
                                      </p:to>
                                    </p:set>
                                    <p:animEffect transition="in" filter="wipe(left)">
                                      <p:cBhvr>
                                        <p:cTn id="21" dur="500"/>
                                        <p:tgtEl>
                                          <p:spTgt spid="241690"/>
                                        </p:tgtEl>
                                      </p:cBhvr>
                                    </p:animEffect>
                                  </p:childTnLst>
                                </p:cTn>
                              </p:par>
                            </p:childTnLst>
                          </p:cTn>
                        </p:par>
                        <p:par>
                          <p:cTn id="22" fill="hold">
                            <p:stCondLst>
                              <p:cond delay="500"/>
                            </p:stCondLst>
                            <p:childTnLst>
                              <p:par>
                                <p:cTn id="23" presetID="22" presetClass="entr" presetSubtype="4"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88" grpId="0" autoUpdateAnimBg="0"/>
      <p:bldP spid="241689" grpId="0" autoUpdateAnimBg="0"/>
      <p:bldP spid="241690"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noFill/>
          <a:ln/>
        </p:spPr>
        <p:txBody>
          <a:bodyPr/>
          <a:lstStyle/>
          <a:p>
            <a:pPr eaLnBrk="0" hangingPunct="0"/>
            <a:r>
              <a:rPr lang="en-US"/>
              <a:t>FIB Construction</a:t>
            </a:r>
          </a:p>
        </p:txBody>
      </p:sp>
      <p:sp>
        <p:nvSpPr>
          <p:cNvPr id="174083" name="Rectangle 3"/>
          <p:cNvSpPr>
            <a:spLocks noGrp="1" noChangeArrowheads="1"/>
          </p:cNvSpPr>
          <p:nvPr>
            <p:ph type="body" idx="1"/>
          </p:nvPr>
        </p:nvSpPr>
        <p:spPr>
          <a:noFill/>
          <a:ln/>
        </p:spPr>
        <p:txBody>
          <a:bodyPr/>
          <a:lstStyle/>
          <a:p>
            <a:pPr eaLnBrk="0" hangingPunct="0"/>
            <a:r>
              <a:rPr lang="en-US"/>
              <a:t>Choosing FIB entries, cont..</a:t>
            </a:r>
          </a:p>
          <a:p>
            <a:pPr lvl="1" eaLnBrk="0" hangingPunct="0"/>
            <a:r>
              <a:rPr lang="en-US"/>
              <a:t>if a particular IP destination is present in multiple RIBs, then a precedence is defined to select which RIB entry determines the next hop forwarding path for that destination</a:t>
            </a:r>
          </a:p>
          <a:p>
            <a:pPr lvl="1" eaLnBrk="0" hangingPunct="0"/>
            <a:r>
              <a:rPr lang="en-US"/>
              <a:t>This process normally chooses exactly one next-hop toward a given destination</a:t>
            </a:r>
          </a:p>
          <a:p>
            <a:pPr eaLnBrk="0" hangingPunct="0"/>
            <a:r>
              <a:rPr lang="en-US"/>
              <a:t>There are no standards for this; it is an implementation (vendor) decision</a:t>
            </a: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1447800" y="4768850"/>
            <a:ext cx="2325688" cy="1597025"/>
          </a:xfrm>
          <a:prstGeom prst="rect">
            <a:avLst/>
          </a:prstGeom>
          <a:solidFill>
            <a:srgbClr val="00B17A"/>
          </a:solidFill>
          <a:ln w="12700">
            <a:solidFill>
              <a:schemeClr val="tx1"/>
            </a:solidFill>
            <a:miter lim="800000"/>
            <a:headEnd type="none" w="sm" len="sm"/>
            <a:tailEnd type="none" w="sm" len="sm"/>
          </a:ln>
          <a:effectLst>
            <a:outerShdw blurRad="63500" dist="38099" dir="2700000" algn="ctr" rotWithShape="0">
              <a:schemeClr val="tx1">
                <a:alpha val="74998"/>
              </a:schemeClr>
            </a:outerShdw>
          </a:effectLst>
        </p:spPr>
        <p:txBody>
          <a:bodyPr wrap="none" tIns="91440" bIns="91440">
            <a:prstTxWarp prst="textNoShape">
              <a:avLst/>
            </a:prstTxWarp>
          </a:bodyPr>
          <a:lstStyle/>
          <a:p>
            <a:endParaRPr lang="en-GB" sz="1800">
              <a:solidFill>
                <a:schemeClr val="bg1"/>
              </a:solidFill>
            </a:endParaRPr>
          </a:p>
        </p:txBody>
      </p:sp>
      <p:sp>
        <p:nvSpPr>
          <p:cNvPr id="243715" name="Rectangle 3"/>
          <p:cNvSpPr>
            <a:spLocks noChangeArrowheads="1"/>
          </p:cNvSpPr>
          <p:nvPr/>
        </p:nvSpPr>
        <p:spPr bwMode="auto">
          <a:xfrm>
            <a:off x="1520825" y="2341563"/>
            <a:ext cx="3625850" cy="1362075"/>
          </a:xfrm>
          <a:prstGeom prst="rect">
            <a:avLst/>
          </a:prstGeom>
          <a:solidFill>
            <a:schemeClr val="folHlink"/>
          </a:solidFill>
          <a:ln w="12700">
            <a:solidFill>
              <a:schemeClr val="tx1"/>
            </a:solidFill>
            <a:miter lim="800000"/>
            <a:headEnd type="none" w="sm" len="sm"/>
            <a:tailEnd type="none" w="sm" len="sm"/>
          </a:ln>
          <a:effectLst>
            <a:outerShdw blurRad="63500" dist="38099" dir="2700000" algn="ctr" rotWithShape="0">
              <a:schemeClr val="tx1">
                <a:alpha val="74998"/>
              </a:schemeClr>
            </a:outerShdw>
          </a:effectLst>
        </p:spPr>
        <p:txBody>
          <a:bodyPr wrap="none" tIns="91440" bIns="91440">
            <a:prstTxWarp prst="textNoShape">
              <a:avLst/>
            </a:prstTxWarp>
          </a:bodyPr>
          <a:lstStyle/>
          <a:p>
            <a:endParaRPr lang="en-GB" sz="1800"/>
          </a:p>
        </p:txBody>
      </p:sp>
      <p:sp>
        <p:nvSpPr>
          <p:cNvPr id="243716" name="Rectangle 4"/>
          <p:cNvSpPr>
            <a:spLocks noGrp="1" noChangeArrowheads="1"/>
          </p:cNvSpPr>
          <p:nvPr>
            <p:ph type="title"/>
          </p:nvPr>
        </p:nvSpPr>
        <p:spPr/>
        <p:txBody>
          <a:bodyPr/>
          <a:lstStyle/>
          <a:p>
            <a:r>
              <a:rPr lang="en-US"/>
              <a:t>BGP Routing Information Base</a:t>
            </a:r>
          </a:p>
        </p:txBody>
      </p:sp>
      <p:sp>
        <p:nvSpPr>
          <p:cNvPr id="243717" name="Text Box 5"/>
          <p:cNvSpPr txBox="1">
            <a:spLocks noChangeArrowheads="1"/>
          </p:cNvSpPr>
          <p:nvPr/>
        </p:nvSpPr>
        <p:spPr bwMode="auto">
          <a:xfrm>
            <a:off x="1763713" y="2028825"/>
            <a:ext cx="1136650" cy="366713"/>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BGP RIB</a:t>
            </a:r>
          </a:p>
        </p:txBody>
      </p:sp>
      <p:grpSp>
        <p:nvGrpSpPr>
          <p:cNvPr id="2" name="Group 6"/>
          <p:cNvGrpSpPr>
            <a:grpSpLocks/>
          </p:cNvGrpSpPr>
          <p:nvPr/>
        </p:nvGrpSpPr>
        <p:grpSpPr bwMode="auto">
          <a:xfrm>
            <a:off x="1576388" y="2962275"/>
            <a:ext cx="3475037" cy="2882900"/>
            <a:chOff x="1238" y="1527"/>
            <a:chExt cx="2189" cy="1816"/>
          </a:xfrm>
        </p:grpSpPr>
        <p:sp>
          <p:nvSpPr>
            <p:cNvPr id="243719" name="AutoShape 7"/>
            <p:cNvSpPr>
              <a:spLocks noChangeArrowheads="1"/>
            </p:cNvSpPr>
            <p:nvPr/>
          </p:nvSpPr>
          <p:spPr bwMode="auto">
            <a:xfrm flipV="1">
              <a:off x="1578" y="1653"/>
              <a:ext cx="272" cy="1690"/>
            </a:xfrm>
            <a:prstGeom prst="upArrow">
              <a:avLst>
                <a:gd name="adj1" fmla="val 44861"/>
                <a:gd name="adj2" fmla="val 90063"/>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p>
          </p:txBody>
        </p:sp>
        <p:sp>
          <p:nvSpPr>
            <p:cNvPr id="243720" name="Rectangle 8"/>
            <p:cNvSpPr>
              <a:spLocks noChangeArrowheads="1"/>
            </p:cNvSpPr>
            <p:nvPr/>
          </p:nvSpPr>
          <p:spPr bwMode="auto">
            <a:xfrm flipV="1">
              <a:off x="1238" y="1527"/>
              <a:ext cx="2189" cy="141"/>
            </a:xfrm>
            <a:prstGeom prst="rect">
              <a:avLst/>
            </a:prstGeom>
            <a:solidFill>
              <a:schemeClr val="accent1"/>
            </a:solidFill>
            <a:ln w="12700">
              <a:solidFill>
                <a:schemeClr val="tx1"/>
              </a:solidFill>
              <a:miter lim="800000"/>
              <a:headEnd type="none" w="sm" len="sm"/>
              <a:tailEnd type="none" w="sm" len="sm"/>
            </a:ln>
            <a:effectLst/>
          </p:spPr>
          <p:txBody>
            <a:bodyPr wrap="none" anchor="ctr">
              <a:prstTxWarp prst="textNoShape">
                <a:avLst/>
              </a:prstTxWarp>
            </a:bodyPr>
            <a:lstStyle/>
            <a:p>
              <a:endParaRPr lang="en-GB"/>
            </a:p>
          </p:txBody>
        </p:sp>
      </p:grpSp>
      <p:sp>
        <p:nvSpPr>
          <p:cNvPr id="243721" name="Text Box 9"/>
          <p:cNvSpPr txBox="1">
            <a:spLocks noChangeArrowheads="1"/>
          </p:cNvSpPr>
          <p:nvPr/>
        </p:nvSpPr>
        <p:spPr bwMode="auto">
          <a:xfrm>
            <a:off x="1549400" y="4886325"/>
            <a:ext cx="1738313" cy="1004888"/>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D   10.1.2.0/24</a:t>
            </a:r>
          </a:p>
          <a:p>
            <a:pPr algn="l"/>
            <a:r>
              <a:rPr lang="en-US" sz="1200">
                <a:solidFill>
                  <a:schemeClr val="bg1"/>
                </a:solidFill>
                <a:latin typeface="Courier New" charset="0"/>
              </a:rPr>
              <a:t>D   160.10.1.0/24</a:t>
            </a:r>
          </a:p>
          <a:p>
            <a:pPr algn="l"/>
            <a:r>
              <a:rPr lang="en-US" sz="1200">
                <a:solidFill>
                  <a:schemeClr val="bg1"/>
                </a:solidFill>
                <a:latin typeface="Courier New" charset="0"/>
              </a:rPr>
              <a:t>D   160.10.3.0/24</a:t>
            </a:r>
          </a:p>
          <a:p>
            <a:pPr algn="l"/>
            <a:r>
              <a:rPr lang="en-US" sz="1200">
                <a:solidFill>
                  <a:schemeClr val="bg1"/>
                </a:solidFill>
                <a:latin typeface="Courier New" charset="0"/>
              </a:rPr>
              <a:t>R   153.22.0.0/16</a:t>
            </a:r>
          </a:p>
          <a:p>
            <a:pPr algn="l"/>
            <a:r>
              <a:rPr lang="en-US" sz="1200">
                <a:solidFill>
                  <a:schemeClr val="bg1"/>
                </a:solidFill>
                <a:latin typeface="Courier New" charset="0"/>
              </a:rPr>
              <a:t>S   192.1.1.0/24</a:t>
            </a:r>
          </a:p>
        </p:txBody>
      </p:sp>
      <p:sp>
        <p:nvSpPr>
          <p:cNvPr id="243722" name="Text Box 10"/>
          <p:cNvSpPr txBox="1">
            <a:spLocks noChangeArrowheads="1"/>
          </p:cNvSpPr>
          <p:nvPr/>
        </p:nvSpPr>
        <p:spPr bwMode="auto">
          <a:xfrm>
            <a:off x="1549400" y="2400300"/>
            <a:ext cx="3476625" cy="822325"/>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GB" sz="1200">
                <a:solidFill>
                  <a:schemeClr val="bg1"/>
                </a:solidFill>
                <a:latin typeface="Courier New" charset="0"/>
              </a:rPr>
              <a:t>Network           Next-Hop      Path</a:t>
            </a:r>
          </a:p>
          <a:p>
            <a:pPr algn="l"/>
            <a:r>
              <a:rPr lang="en-US" sz="1200">
                <a:solidFill>
                  <a:schemeClr val="bg1"/>
                </a:solidFill>
                <a:latin typeface="Courier New" charset="0"/>
              </a:rPr>
              <a:t>*&gt;i160.10.1.0/24  192.20.3.1    i</a:t>
            </a:r>
          </a:p>
          <a:p>
            <a:pPr algn="l"/>
            <a:r>
              <a:rPr lang="en-US" sz="1200">
                <a:solidFill>
                  <a:schemeClr val="bg1"/>
                </a:solidFill>
                <a:latin typeface="Courier New" charset="0"/>
              </a:rPr>
              <a:t>*&gt;i160.10.3.0/24  192.20.3.1    i</a:t>
            </a:r>
          </a:p>
          <a:p>
            <a:pPr algn="l"/>
            <a:r>
              <a:rPr lang="en-US" sz="1200">
                <a:solidFill>
                  <a:schemeClr val="bg1"/>
                </a:solidFill>
                <a:latin typeface="Courier New" charset="0"/>
              </a:rPr>
              <a:t>*&gt; 173.21.0.0/16  192.20.2.1    100</a:t>
            </a:r>
          </a:p>
        </p:txBody>
      </p:sp>
      <p:sp>
        <p:nvSpPr>
          <p:cNvPr id="243723" name="Text Box 11"/>
          <p:cNvSpPr txBox="1">
            <a:spLocks noChangeArrowheads="1"/>
          </p:cNvSpPr>
          <p:nvPr/>
        </p:nvSpPr>
        <p:spPr bwMode="auto">
          <a:xfrm>
            <a:off x="3875088" y="4970463"/>
            <a:ext cx="5021262" cy="396875"/>
          </a:xfrm>
          <a:prstGeom prst="rect">
            <a:avLst/>
          </a:prstGeom>
          <a:noFill/>
          <a:ln w="12700">
            <a:noFill/>
            <a:miter lim="800000"/>
            <a:headEnd type="none" w="sm" len="sm"/>
            <a:tailEnd type="none" w="sm" len="sm"/>
          </a:ln>
          <a:effectLst/>
        </p:spPr>
        <p:txBody>
          <a:bodyPr wrap="none">
            <a:prstTxWarp prst="textNoShape">
              <a:avLst/>
            </a:prstTxWarp>
            <a:spAutoFit/>
          </a:bodyPr>
          <a:lstStyle/>
          <a:p>
            <a:pPr marL="222250" indent="-222250" algn="l">
              <a:spcBef>
                <a:spcPct val="50000"/>
              </a:spcBef>
              <a:buFontTx/>
              <a:buChar char="•"/>
            </a:pPr>
            <a:r>
              <a:rPr lang="en-GB" sz="2000"/>
              <a:t>Best paths installed in routing table if:</a:t>
            </a:r>
          </a:p>
        </p:txBody>
      </p:sp>
      <p:sp>
        <p:nvSpPr>
          <p:cNvPr id="243724" name="Text Box 12"/>
          <p:cNvSpPr txBox="1">
            <a:spLocks noChangeArrowheads="1"/>
          </p:cNvSpPr>
          <p:nvPr/>
        </p:nvSpPr>
        <p:spPr bwMode="auto">
          <a:xfrm>
            <a:off x="1549400" y="5797550"/>
            <a:ext cx="1738313" cy="274638"/>
          </a:xfrm>
          <a:prstGeom prst="rect">
            <a:avLst/>
          </a:prstGeom>
          <a:noFill/>
          <a:ln w="12700">
            <a:noFill/>
            <a:miter lim="800000"/>
            <a:headEnd type="none" w="sm" len="sm"/>
            <a:tailEnd type="none" w="sm" len="sm"/>
          </a:ln>
          <a:effectLst/>
        </p:spPr>
        <p:txBody>
          <a:bodyPr wrap="none">
            <a:prstTxWarp prst="textNoShape">
              <a:avLst/>
            </a:prstTxWarp>
            <a:spAutoFit/>
          </a:bodyPr>
          <a:lstStyle/>
          <a:p>
            <a:pPr algn="l"/>
            <a:r>
              <a:rPr lang="en-US" sz="1200">
                <a:solidFill>
                  <a:schemeClr val="bg1"/>
                </a:solidFill>
                <a:latin typeface="Courier New" charset="0"/>
              </a:rPr>
              <a:t>B   173.21.0.0/16</a:t>
            </a:r>
          </a:p>
        </p:txBody>
      </p:sp>
      <p:sp>
        <p:nvSpPr>
          <p:cNvPr id="243725" name="Text Box 13"/>
          <p:cNvSpPr txBox="1">
            <a:spLocks noChangeArrowheads="1"/>
          </p:cNvSpPr>
          <p:nvPr/>
        </p:nvSpPr>
        <p:spPr bwMode="auto">
          <a:xfrm>
            <a:off x="1828800" y="6329363"/>
            <a:ext cx="1492250" cy="366712"/>
          </a:xfrm>
          <a:prstGeom prst="rect">
            <a:avLst/>
          </a:prstGeom>
          <a:noFill/>
          <a:ln w="12700">
            <a:noFill/>
            <a:miter lim="800000"/>
            <a:headEnd type="none" w="sm" len="sm"/>
            <a:tailEnd type="none" w="sm" len="sm"/>
          </a:ln>
          <a:effectLst/>
        </p:spPr>
        <p:txBody>
          <a:bodyPr wrap="none">
            <a:prstTxWarp prst="textNoShape">
              <a:avLst/>
            </a:prstTxWarp>
            <a:spAutoFit/>
          </a:bodyPr>
          <a:lstStyle/>
          <a:p>
            <a:r>
              <a:rPr lang="en-US" sz="1800"/>
              <a:t>Route Table</a:t>
            </a:r>
          </a:p>
        </p:txBody>
      </p:sp>
      <p:sp>
        <p:nvSpPr>
          <p:cNvPr id="243726" name="Text Box 14"/>
          <p:cNvSpPr txBox="1">
            <a:spLocks noChangeArrowheads="1"/>
          </p:cNvSpPr>
          <p:nvPr/>
        </p:nvSpPr>
        <p:spPr bwMode="auto">
          <a:xfrm>
            <a:off x="3875088" y="5307013"/>
            <a:ext cx="4611687" cy="641350"/>
          </a:xfrm>
          <a:prstGeom prst="rect">
            <a:avLst/>
          </a:prstGeom>
          <a:noFill/>
          <a:ln w="12700">
            <a:noFill/>
            <a:miter lim="800000"/>
            <a:headEnd type="none" w="sm" len="sm"/>
            <a:tailEnd type="none" w="sm" len="sm"/>
          </a:ln>
          <a:effectLst/>
        </p:spPr>
        <p:txBody>
          <a:bodyPr wrap="none">
            <a:prstTxWarp prst="textNoShape">
              <a:avLst/>
            </a:prstTxWarp>
            <a:spAutoFit/>
          </a:bodyPr>
          <a:lstStyle/>
          <a:p>
            <a:pPr marL="681038" lvl="1" indent="-223838" algn="l">
              <a:buFontTx/>
              <a:buChar char="•"/>
            </a:pPr>
            <a:r>
              <a:rPr lang="en-GB" sz="1800"/>
              <a:t>prefix and prefix length are unique</a:t>
            </a:r>
          </a:p>
          <a:p>
            <a:pPr marL="681038" lvl="1" indent="-223838" algn="l">
              <a:buFontTx/>
              <a:buChar char="•"/>
            </a:pPr>
            <a:r>
              <a:rPr lang="en-GB" sz="1800"/>
              <a:t>lowest “protocol distance”</a:t>
            </a:r>
            <a:endParaRPr lang="en-US" sz="180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3724"/>
                                        </p:tgtEl>
                                        <p:attrNameLst>
                                          <p:attrName>style.visibility</p:attrName>
                                        </p:attrNameLst>
                                      </p:cBhvr>
                                      <p:to>
                                        <p:strVal val="visible"/>
                                      </p:to>
                                    </p:set>
                                    <p:animEffect transition="in" filter="wipe(left)">
                                      <p:cBhvr>
                                        <p:cTn id="11" dur="500"/>
                                        <p:tgtEl>
                                          <p:spTgt spid="2437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3723">
                                            <p:txEl>
                                              <p:pRg st="0" end="0"/>
                                            </p:txEl>
                                          </p:spTgt>
                                        </p:tgtEl>
                                        <p:attrNameLst>
                                          <p:attrName>style.visibility</p:attrName>
                                        </p:attrNameLst>
                                      </p:cBhvr>
                                      <p:to>
                                        <p:strVal val="visible"/>
                                      </p:to>
                                    </p:set>
                                    <p:animEffect transition="in" filter="wipe(left)">
                                      <p:cBhvr>
                                        <p:cTn id="15" dur="500"/>
                                        <p:tgtEl>
                                          <p:spTgt spid="24372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3726">
                                            <p:txEl>
                                              <p:pRg st="0" end="0"/>
                                            </p:txEl>
                                          </p:spTgt>
                                        </p:tgtEl>
                                        <p:attrNameLst>
                                          <p:attrName>style.visibility</p:attrName>
                                        </p:attrNameLst>
                                      </p:cBhvr>
                                      <p:to>
                                        <p:strVal val="visible"/>
                                      </p:to>
                                    </p:set>
                                    <p:animEffect transition="in" filter="wipe(left)">
                                      <p:cBhvr>
                                        <p:cTn id="20" dur="500"/>
                                        <p:tgtEl>
                                          <p:spTgt spid="24372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3726">
                                            <p:txEl>
                                              <p:pRg st="1" end="1"/>
                                            </p:txEl>
                                          </p:spTgt>
                                        </p:tgtEl>
                                        <p:attrNameLst>
                                          <p:attrName>style.visibility</p:attrName>
                                        </p:attrNameLst>
                                      </p:cBhvr>
                                      <p:to>
                                        <p:strVal val="visible"/>
                                      </p:to>
                                    </p:set>
                                    <p:animEffect transition="in" filter="wipe(left)">
                                      <p:cBhvr>
                                        <p:cTn id="25" dur="500"/>
                                        <p:tgtEl>
                                          <p:spTgt spid="2437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3" grpId="0" build="p" bldLvl="2" autoUpdateAnimBg="0" advAuto="0"/>
      <p:bldP spid="243724" grpId="0" autoUpdateAnimBg="0"/>
      <p:bldP spid="243726" grpId="0" build="p" bldLvl="2" autoUpdateAnimBg="0"/>
    </p:bld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lIns="102833" tIns="51417" rIns="102833" bIns="51417"/>
          <a:lstStyle/>
          <a:p>
            <a:r>
              <a:rPr lang="en-US"/>
              <a:t>An Example…</a:t>
            </a:r>
          </a:p>
        </p:txBody>
      </p:sp>
      <p:pic>
        <p:nvPicPr>
          <p:cNvPr id="245763"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647825" y="4799013"/>
            <a:ext cx="2486025" cy="1541462"/>
          </a:xfrm>
          <a:prstGeom prst="rect">
            <a:avLst/>
          </a:prstGeom>
          <a:noFill/>
          <a:ln w="12700">
            <a:noFill/>
            <a:miter lim="800000"/>
            <a:headEnd/>
            <a:tailEnd/>
          </a:ln>
          <a:effectLst/>
        </p:spPr>
      </p:pic>
      <p:pic>
        <p:nvPicPr>
          <p:cNvPr id="245764"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400800" y="2781300"/>
            <a:ext cx="2571750" cy="1285875"/>
          </a:xfrm>
          <a:prstGeom prst="rect">
            <a:avLst/>
          </a:prstGeom>
          <a:noFill/>
          <a:ln w="12700">
            <a:noFill/>
            <a:miter lim="800000"/>
            <a:headEnd/>
            <a:tailEnd/>
          </a:ln>
          <a:effectLst/>
        </p:spPr>
      </p:pic>
      <p:pic>
        <p:nvPicPr>
          <p:cNvPr id="245765"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819275" y="1800225"/>
            <a:ext cx="2486025" cy="1198563"/>
          </a:xfrm>
          <a:prstGeom prst="rect">
            <a:avLst/>
          </a:prstGeom>
          <a:noFill/>
          <a:ln w="12700">
            <a:noFill/>
            <a:miter lim="800000"/>
            <a:headEnd/>
            <a:tailEnd/>
          </a:ln>
          <a:effectLst/>
        </p:spPr>
      </p:pic>
      <p:pic>
        <p:nvPicPr>
          <p:cNvPr id="245766"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019800" y="495300"/>
            <a:ext cx="2743200" cy="1455738"/>
          </a:xfrm>
          <a:prstGeom prst="rect">
            <a:avLst/>
          </a:prstGeom>
          <a:noFill/>
          <a:ln w="12700">
            <a:noFill/>
            <a:miter lim="800000"/>
            <a:headEnd/>
            <a:tailEnd/>
          </a:ln>
          <a:effectLst/>
        </p:spPr>
      </p:pic>
      <p:pic>
        <p:nvPicPr>
          <p:cNvPr id="245767" name="Picture 7"/>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733925" y="4456113"/>
            <a:ext cx="2655888" cy="1455737"/>
          </a:xfrm>
          <a:prstGeom prst="rect">
            <a:avLst/>
          </a:prstGeom>
          <a:noFill/>
          <a:ln w="12700">
            <a:noFill/>
            <a:miter lim="800000"/>
            <a:headEnd/>
            <a:tailEnd/>
          </a:ln>
          <a:effectLst/>
        </p:spPr>
      </p:pic>
      <p:pic>
        <p:nvPicPr>
          <p:cNvPr id="245769" name="Picture 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275388" y="1285875"/>
            <a:ext cx="600075" cy="342900"/>
          </a:xfrm>
          <a:prstGeom prst="rect">
            <a:avLst/>
          </a:prstGeom>
          <a:noFill/>
          <a:ln w="12700">
            <a:noFill/>
            <a:miter lim="800000"/>
            <a:headEnd/>
            <a:tailEnd/>
          </a:ln>
          <a:effectLst/>
        </p:spPr>
      </p:pic>
      <p:pic>
        <p:nvPicPr>
          <p:cNvPr id="245770" name="Picture 1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248275" y="4884738"/>
            <a:ext cx="598488" cy="341312"/>
          </a:xfrm>
          <a:prstGeom prst="rect">
            <a:avLst/>
          </a:prstGeom>
          <a:noFill/>
          <a:ln w="12700">
            <a:noFill/>
            <a:miter lim="800000"/>
            <a:headEnd/>
            <a:tailEnd/>
          </a:ln>
          <a:effectLst/>
        </p:spPr>
      </p:pic>
      <p:pic>
        <p:nvPicPr>
          <p:cNvPr id="245773" name="Picture 1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961188" y="3427413"/>
            <a:ext cx="600075" cy="342900"/>
          </a:xfrm>
          <a:prstGeom prst="rect">
            <a:avLst/>
          </a:prstGeom>
          <a:noFill/>
          <a:ln w="12700">
            <a:noFill/>
            <a:miter lim="800000"/>
            <a:headEnd/>
            <a:tailEnd/>
          </a:ln>
          <a:effectLst/>
        </p:spPr>
      </p:pic>
      <p:sp>
        <p:nvSpPr>
          <p:cNvPr id="245774" name="Line 14"/>
          <p:cNvSpPr>
            <a:spLocks noChangeShapeType="1"/>
          </p:cNvSpPr>
          <p:nvPr/>
        </p:nvSpPr>
        <p:spPr bwMode="auto">
          <a:xfrm flipV="1">
            <a:off x="3876675" y="1543050"/>
            <a:ext cx="2398713" cy="769938"/>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45775" name="Line 15"/>
          <p:cNvSpPr>
            <a:spLocks noChangeShapeType="1"/>
          </p:cNvSpPr>
          <p:nvPr/>
        </p:nvSpPr>
        <p:spPr bwMode="auto">
          <a:xfrm flipH="1" flipV="1">
            <a:off x="6704013" y="1543050"/>
            <a:ext cx="1028700" cy="1284288"/>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45777" name="Line 17"/>
          <p:cNvSpPr>
            <a:spLocks noChangeShapeType="1"/>
          </p:cNvSpPr>
          <p:nvPr/>
        </p:nvSpPr>
        <p:spPr bwMode="auto">
          <a:xfrm flipV="1">
            <a:off x="3619500" y="2552700"/>
            <a:ext cx="190500" cy="2587625"/>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45778" name="Line 18"/>
          <p:cNvSpPr>
            <a:spLocks noChangeShapeType="1"/>
          </p:cNvSpPr>
          <p:nvPr/>
        </p:nvSpPr>
        <p:spPr bwMode="auto">
          <a:xfrm flipV="1">
            <a:off x="3810000" y="5118100"/>
            <a:ext cx="1522413" cy="171450"/>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45779" name="Line 19"/>
          <p:cNvSpPr>
            <a:spLocks noChangeShapeType="1"/>
          </p:cNvSpPr>
          <p:nvPr/>
        </p:nvSpPr>
        <p:spPr bwMode="auto">
          <a:xfrm flipV="1">
            <a:off x="5675313" y="3751263"/>
            <a:ext cx="1471612" cy="1133475"/>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45780" name="Line 20"/>
          <p:cNvSpPr>
            <a:spLocks noChangeShapeType="1"/>
          </p:cNvSpPr>
          <p:nvPr/>
        </p:nvSpPr>
        <p:spPr bwMode="auto">
          <a:xfrm>
            <a:off x="3876675" y="5483225"/>
            <a:ext cx="1285875" cy="1114425"/>
          </a:xfrm>
          <a:prstGeom prst="line">
            <a:avLst/>
          </a:prstGeom>
          <a:noFill/>
          <a:ln w="28575">
            <a:solidFill>
              <a:schemeClr val="tx1"/>
            </a:solidFill>
            <a:round/>
            <a:headEnd type="arrow" w="med" len="me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245781" name="Text Box 21"/>
          <p:cNvSpPr txBox="1">
            <a:spLocks noChangeArrowheads="1"/>
          </p:cNvSpPr>
          <p:nvPr/>
        </p:nvSpPr>
        <p:spPr bwMode="auto">
          <a:xfrm>
            <a:off x="5165725" y="6394450"/>
            <a:ext cx="3795713"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Learns about 35.0.0.0/8 from F &amp; D</a:t>
            </a:r>
            <a:endParaRPr lang="en-US" sz="2400" b="0">
              <a:latin typeface="Tahoma" charset="0"/>
            </a:endParaRPr>
          </a:p>
        </p:txBody>
      </p:sp>
      <p:sp>
        <p:nvSpPr>
          <p:cNvPr id="245782" name="Text Box 22"/>
          <p:cNvSpPr txBox="1">
            <a:spLocks noChangeArrowheads="1"/>
          </p:cNvSpPr>
          <p:nvPr/>
        </p:nvSpPr>
        <p:spPr bwMode="auto">
          <a:xfrm>
            <a:off x="7423150" y="1231900"/>
            <a:ext cx="1031875" cy="396875"/>
          </a:xfrm>
          <a:prstGeom prst="rect">
            <a:avLst/>
          </a:prstGeom>
          <a:noFill/>
          <a:ln w="9525">
            <a:noFill/>
            <a:miter lim="800000"/>
            <a:headEnd/>
            <a:tailEnd/>
          </a:ln>
          <a:effectLst/>
        </p:spPr>
        <p:txBody>
          <a:bodyPr wrap="none">
            <a:prstTxWarp prst="textNoShape">
              <a:avLst/>
            </a:prstTxWarp>
            <a:spAutoFit/>
          </a:bodyPr>
          <a:lstStyle/>
          <a:p>
            <a:pPr algn="l"/>
            <a:r>
              <a:rPr lang="en-US" sz="2000" b="0">
                <a:latin typeface="Tahoma" charset="0"/>
              </a:rPr>
              <a:t>AS3561</a:t>
            </a:r>
            <a:endParaRPr lang="en-US" sz="2400" b="0">
              <a:latin typeface="Tahoma" charset="0"/>
            </a:endParaRPr>
          </a:p>
        </p:txBody>
      </p:sp>
      <p:sp>
        <p:nvSpPr>
          <p:cNvPr id="245783" name="Text Box 23"/>
          <p:cNvSpPr txBox="1">
            <a:spLocks noChangeArrowheads="1"/>
          </p:cNvSpPr>
          <p:nvPr/>
        </p:nvSpPr>
        <p:spPr bwMode="auto">
          <a:xfrm>
            <a:off x="7086600" y="2927350"/>
            <a:ext cx="319088"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B</a:t>
            </a:r>
            <a:endParaRPr lang="en-US" sz="2400" b="0">
              <a:latin typeface="Tahoma" charset="0"/>
            </a:endParaRPr>
          </a:p>
        </p:txBody>
      </p:sp>
      <p:sp>
        <p:nvSpPr>
          <p:cNvPr id="245784" name="Text Box 24"/>
          <p:cNvSpPr txBox="1">
            <a:spLocks noChangeArrowheads="1"/>
          </p:cNvSpPr>
          <p:nvPr/>
        </p:nvSpPr>
        <p:spPr bwMode="auto">
          <a:xfrm>
            <a:off x="3200400" y="5441950"/>
            <a:ext cx="312738"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E</a:t>
            </a:r>
            <a:endParaRPr lang="en-US" sz="2400" b="0">
              <a:latin typeface="Tahoma" charset="0"/>
            </a:endParaRPr>
          </a:p>
        </p:txBody>
      </p:sp>
      <p:sp>
        <p:nvSpPr>
          <p:cNvPr id="245785" name="Text Box 25"/>
          <p:cNvSpPr txBox="1">
            <a:spLocks noChangeArrowheads="1"/>
          </p:cNvSpPr>
          <p:nvPr/>
        </p:nvSpPr>
        <p:spPr bwMode="auto">
          <a:xfrm>
            <a:off x="6553200" y="3384550"/>
            <a:ext cx="320675"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C</a:t>
            </a:r>
            <a:endParaRPr lang="en-US" sz="2400" b="0">
              <a:latin typeface="Tahoma" charset="0"/>
            </a:endParaRPr>
          </a:p>
        </p:txBody>
      </p:sp>
      <p:sp>
        <p:nvSpPr>
          <p:cNvPr id="245786" name="Text Box 26"/>
          <p:cNvSpPr txBox="1">
            <a:spLocks noChangeArrowheads="1"/>
          </p:cNvSpPr>
          <p:nvPr/>
        </p:nvSpPr>
        <p:spPr bwMode="auto">
          <a:xfrm>
            <a:off x="5943600" y="4908550"/>
            <a:ext cx="339725"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D</a:t>
            </a:r>
            <a:endParaRPr lang="en-US" sz="2400" b="0">
              <a:latin typeface="Tahoma" charset="0"/>
            </a:endParaRPr>
          </a:p>
        </p:txBody>
      </p:sp>
      <p:sp>
        <p:nvSpPr>
          <p:cNvPr id="245787" name="Text Box 27"/>
          <p:cNvSpPr txBox="1">
            <a:spLocks noChangeArrowheads="1"/>
          </p:cNvSpPr>
          <p:nvPr/>
        </p:nvSpPr>
        <p:spPr bwMode="auto">
          <a:xfrm>
            <a:off x="3276600" y="2393950"/>
            <a:ext cx="303213"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F</a:t>
            </a:r>
            <a:endParaRPr lang="en-US" sz="2400" b="0">
              <a:latin typeface="Tahoma" charset="0"/>
            </a:endParaRPr>
          </a:p>
        </p:txBody>
      </p:sp>
      <p:sp>
        <p:nvSpPr>
          <p:cNvPr id="245788" name="Text Box 28"/>
          <p:cNvSpPr txBox="1">
            <a:spLocks noChangeArrowheads="1"/>
          </p:cNvSpPr>
          <p:nvPr/>
        </p:nvSpPr>
        <p:spPr bwMode="auto">
          <a:xfrm>
            <a:off x="6875463" y="1255713"/>
            <a:ext cx="320675" cy="366712"/>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A</a:t>
            </a:r>
            <a:endParaRPr lang="en-US" sz="2400" b="0">
              <a:latin typeface="Tahoma" charset="0"/>
            </a:endParaRPr>
          </a:p>
        </p:txBody>
      </p:sp>
      <p:sp>
        <p:nvSpPr>
          <p:cNvPr id="245789" name="Text Box 29"/>
          <p:cNvSpPr txBox="1">
            <a:spLocks noChangeArrowheads="1"/>
          </p:cNvSpPr>
          <p:nvPr/>
        </p:nvSpPr>
        <p:spPr bwMode="auto">
          <a:xfrm>
            <a:off x="2362200" y="2241550"/>
            <a:ext cx="822325"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AS200</a:t>
            </a:r>
            <a:endParaRPr lang="en-US" sz="2400" b="0">
              <a:latin typeface="Tahoma" charset="0"/>
            </a:endParaRPr>
          </a:p>
        </p:txBody>
      </p:sp>
      <p:sp>
        <p:nvSpPr>
          <p:cNvPr id="245790" name="Text Box 30"/>
          <p:cNvSpPr txBox="1">
            <a:spLocks noChangeArrowheads="1"/>
          </p:cNvSpPr>
          <p:nvPr/>
        </p:nvSpPr>
        <p:spPr bwMode="auto">
          <a:xfrm>
            <a:off x="2286000" y="5289550"/>
            <a:ext cx="822325"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AS101</a:t>
            </a:r>
            <a:endParaRPr lang="en-US" sz="2400" b="0">
              <a:latin typeface="Tahoma" charset="0"/>
            </a:endParaRPr>
          </a:p>
        </p:txBody>
      </p:sp>
      <p:sp>
        <p:nvSpPr>
          <p:cNvPr id="245791" name="Text Box 31"/>
          <p:cNvSpPr txBox="1">
            <a:spLocks noChangeArrowheads="1"/>
          </p:cNvSpPr>
          <p:nvPr/>
        </p:nvSpPr>
        <p:spPr bwMode="auto">
          <a:xfrm>
            <a:off x="8229600" y="3003550"/>
            <a:ext cx="698500"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AS21</a:t>
            </a:r>
            <a:endParaRPr lang="en-US" sz="2400" b="0">
              <a:latin typeface="Tahoma" charset="0"/>
            </a:endParaRPr>
          </a:p>
        </p:txBody>
      </p:sp>
      <p:sp>
        <p:nvSpPr>
          <p:cNvPr id="245792" name="Text Box 32"/>
          <p:cNvSpPr txBox="1">
            <a:spLocks noChangeArrowheads="1"/>
          </p:cNvSpPr>
          <p:nvPr/>
        </p:nvSpPr>
        <p:spPr bwMode="auto">
          <a:xfrm>
            <a:off x="6324600" y="5289550"/>
            <a:ext cx="822325" cy="366713"/>
          </a:xfrm>
          <a:prstGeom prst="rect">
            <a:avLst/>
          </a:prstGeom>
          <a:noFill/>
          <a:ln w="9525">
            <a:noFill/>
            <a:miter lim="800000"/>
            <a:headEnd/>
            <a:tailEnd/>
          </a:ln>
          <a:effectLst/>
        </p:spPr>
        <p:txBody>
          <a:bodyPr wrap="none">
            <a:prstTxWarp prst="textNoShape">
              <a:avLst/>
            </a:prstTxWarp>
            <a:spAutoFit/>
          </a:bodyPr>
          <a:lstStyle/>
          <a:p>
            <a:pPr algn="l"/>
            <a:r>
              <a:rPr lang="en-US" sz="1800" b="0">
                <a:latin typeface="Tahoma" charset="0"/>
              </a:rPr>
              <a:t>AS675</a:t>
            </a:r>
            <a:endParaRPr lang="en-US" sz="2400" b="0">
              <a:latin typeface="Tahoma" charset="0"/>
            </a:endParaRPr>
          </a:p>
        </p:txBody>
      </p:sp>
      <p:sp>
        <p:nvSpPr>
          <p:cNvPr id="245793" name="Line 33"/>
          <p:cNvSpPr>
            <a:spLocks noChangeShapeType="1"/>
          </p:cNvSpPr>
          <p:nvPr/>
        </p:nvSpPr>
        <p:spPr bwMode="auto">
          <a:xfrm>
            <a:off x="6553200" y="890588"/>
            <a:ext cx="922338" cy="0"/>
          </a:xfrm>
          <a:prstGeom prst="line">
            <a:avLst/>
          </a:prstGeom>
          <a:noFill/>
          <a:ln w="57150">
            <a:solidFill>
              <a:schemeClr val="tx1"/>
            </a:solidFill>
            <a:round/>
            <a:headEnd/>
            <a:tailEnd/>
          </a:ln>
          <a:effectLst/>
        </p:spPr>
        <p:txBody>
          <a:bodyPr wrap="none" anchor="ctr">
            <a:prstTxWarp prst="textNoShape">
              <a:avLst/>
            </a:prstTxWarp>
          </a:bodyPr>
          <a:lstStyle/>
          <a:p>
            <a:endParaRPr lang="en-GB"/>
          </a:p>
        </p:txBody>
      </p:sp>
      <p:sp>
        <p:nvSpPr>
          <p:cNvPr id="245794" name="Line 34"/>
          <p:cNvSpPr>
            <a:spLocks noChangeShapeType="1"/>
          </p:cNvSpPr>
          <p:nvPr/>
        </p:nvSpPr>
        <p:spPr bwMode="auto">
          <a:xfrm flipH="1">
            <a:off x="6704013" y="890588"/>
            <a:ext cx="257175" cy="395287"/>
          </a:xfrm>
          <a:prstGeom prst="line">
            <a:avLst/>
          </a:prstGeom>
          <a:noFill/>
          <a:ln w="9525">
            <a:solidFill>
              <a:schemeClr val="tx1"/>
            </a:solidFill>
            <a:round/>
            <a:headEnd/>
            <a:tailEnd/>
          </a:ln>
          <a:effectLst/>
        </p:spPr>
        <p:txBody>
          <a:bodyPr wrap="none" anchor="ctr">
            <a:prstTxWarp prst="textNoShape">
              <a:avLst/>
            </a:prstTxWarp>
          </a:bodyPr>
          <a:lstStyle/>
          <a:p>
            <a:endParaRPr lang="en-GB"/>
          </a:p>
        </p:txBody>
      </p:sp>
      <p:sp>
        <p:nvSpPr>
          <p:cNvPr id="245795" name="Text Box 35"/>
          <p:cNvSpPr txBox="1">
            <a:spLocks noChangeArrowheads="1"/>
          </p:cNvSpPr>
          <p:nvPr/>
        </p:nvSpPr>
        <p:spPr bwMode="auto">
          <a:xfrm>
            <a:off x="7556500" y="487363"/>
            <a:ext cx="1539875" cy="396875"/>
          </a:xfrm>
          <a:prstGeom prst="rect">
            <a:avLst/>
          </a:prstGeom>
          <a:noFill/>
          <a:ln w="9525">
            <a:noFill/>
            <a:miter lim="800000"/>
            <a:headEnd/>
            <a:tailEnd/>
          </a:ln>
          <a:effectLst/>
        </p:spPr>
        <p:txBody>
          <a:bodyPr wrap="none">
            <a:prstTxWarp prst="textNoShape">
              <a:avLst/>
            </a:prstTxWarp>
            <a:spAutoFit/>
          </a:bodyPr>
          <a:lstStyle/>
          <a:p>
            <a:pPr algn="l"/>
            <a:r>
              <a:rPr lang="en-US" sz="2000">
                <a:latin typeface="Tahoma" charset="0"/>
              </a:rPr>
              <a:t>35.0.0.0/8</a:t>
            </a:r>
            <a:endParaRPr lang="en-US" sz="2400">
              <a:latin typeface="Tahoma" charset="0"/>
            </a:endParaRPr>
          </a:p>
        </p:txBody>
      </p:sp>
      <p:pic>
        <p:nvPicPr>
          <p:cNvPr id="245772" name="Picture 1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76600" y="5140325"/>
            <a:ext cx="600075" cy="342900"/>
          </a:xfrm>
          <a:prstGeom prst="rect">
            <a:avLst/>
          </a:prstGeom>
          <a:noFill/>
          <a:ln w="12700">
            <a:noFill/>
            <a:miter lim="800000"/>
            <a:headEnd/>
            <a:tailEnd/>
          </a:ln>
          <a:effectLst/>
        </p:spPr>
      </p:pic>
      <p:pic>
        <p:nvPicPr>
          <p:cNvPr id="245768" name="Picture 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533775" y="2227263"/>
            <a:ext cx="600075" cy="342900"/>
          </a:xfrm>
          <a:prstGeom prst="rect">
            <a:avLst/>
          </a:prstGeom>
          <a:noFill/>
          <a:ln w="12700">
            <a:noFill/>
            <a:miter lim="800000"/>
            <a:headEnd/>
            <a:tailEnd/>
          </a:ln>
          <a:effectLst/>
        </p:spPr>
      </p:pic>
      <p:pic>
        <p:nvPicPr>
          <p:cNvPr id="245771" name="Picture 1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7475538" y="2781300"/>
            <a:ext cx="600075" cy="342900"/>
          </a:xfrm>
          <a:prstGeom prst="rect">
            <a:avLst/>
          </a:prstGeom>
          <a:noFill/>
          <a:ln w="12700">
            <a:noFill/>
            <a:miter lim="800000"/>
            <a:headEnd/>
            <a:tailEnd/>
          </a:ln>
          <a:effectLst/>
        </p:spPr>
      </p:pic>
      <p:sp>
        <p:nvSpPr>
          <p:cNvPr id="245776" name="Line 16"/>
          <p:cNvSpPr>
            <a:spLocks noChangeShapeType="1"/>
          </p:cNvSpPr>
          <p:nvPr/>
        </p:nvSpPr>
        <p:spPr bwMode="auto">
          <a:xfrm flipV="1">
            <a:off x="7389813" y="3003550"/>
            <a:ext cx="325437" cy="423863"/>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Tree>
  </p:cSld>
  <p:clrMapOvr>
    <a:masterClrMapping/>
  </p:clrMapOvr>
  <p:transition spd="slow"/>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0338" name="Rectangle 2"/>
          <p:cNvSpPr>
            <a:spLocks noGrp="1" noChangeArrowheads="1"/>
          </p:cNvSpPr>
          <p:nvPr>
            <p:ph type="ctrTitle"/>
          </p:nvPr>
        </p:nvSpPr>
        <p:spPr/>
        <p:txBody>
          <a:bodyPr/>
          <a:lstStyle/>
          <a:p>
            <a:r>
              <a:rPr lang="en-US" dirty="0"/>
              <a:t>BGP Part</a:t>
            </a:r>
            <a:r>
              <a:rPr lang="en-US" dirty="0" smtClean="0"/>
              <a:t> IV</a:t>
            </a:r>
            <a:endParaRPr lang="en-GB" dirty="0"/>
          </a:p>
        </p:txBody>
      </p:sp>
      <p:sp>
        <p:nvSpPr>
          <p:cNvPr id="270339" name="Rectangle 3"/>
          <p:cNvSpPr>
            <a:spLocks noGrp="1" noChangeArrowheads="1"/>
          </p:cNvSpPr>
          <p:nvPr>
            <p:ph type="subTitle" idx="1"/>
          </p:nvPr>
        </p:nvSpPr>
        <p:spPr/>
        <p:txBody>
          <a:bodyPr/>
          <a:lstStyle/>
          <a:p>
            <a:r>
              <a:rPr lang="en-US"/>
              <a:t>Routing Policy</a:t>
            </a:r>
          </a:p>
          <a:p>
            <a:r>
              <a:rPr lang="en-US"/>
              <a:t>Filtering</a:t>
            </a:r>
            <a:endParaRPr lang="en-GB"/>
          </a:p>
        </p:txBody>
      </p:sp>
    </p:spTree>
  </p:cSld>
  <p:clrMapOvr>
    <a:masterClrMapping/>
  </p:clrMapOvr>
  <p:transition spd="slow"/>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Terminology: “Policy”</a:t>
            </a:r>
            <a:endParaRPr lang="en-GB"/>
          </a:p>
        </p:txBody>
      </p:sp>
      <p:sp>
        <p:nvSpPr>
          <p:cNvPr id="409603" name="Rectangle 3"/>
          <p:cNvSpPr>
            <a:spLocks noGrp="1" noChangeArrowheads="1"/>
          </p:cNvSpPr>
          <p:nvPr>
            <p:ph type="body" idx="1"/>
          </p:nvPr>
        </p:nvSpPr>
        <p:spPr/>
        <p:txBody>
          <a:bodyPr/>
          <a:lstStyle/>
          <a:p>
            <a:r>
              <a:rPr lang="en-US" sz="2400"/>
              <a:t>Where do you want your traffic to go?</a:t>
            </a:r>
          </a:p>
          <a:p>
            <a:pPr lvl="1"/>
            <a:r>
              <a:rPr lang="en-US" sz="2000"/>
              <a:t>It is difficult to get what you want, but you can try</a:t>
            </a:r>
          </a:p>
          <a:p>
            <a:r>
              <a:rPr lang="en-US" sz="2400"/>
              <a:t>Control of how you accept and send routing updates to neighbors</a:t>
            </a:r>
          </a:p>
          <a:p>
            <a:pPr lvl="1"/>
            <a:r>
              <a:rPr lang="en-US" sz="2000"/>
              <a:t>prefer cheaper connections, load-sharing, etc.</a:t>
            </a:r>
          </a:p>
          <a:p>
            <a:r>
              <a:rPr lang="en-US" sz="2400"/>
              <a:t>Accepting routes from some ISPs and not others</a:t>
            </a:r>
          </a:p>
          <a:p>
            <a:r>
              <a:rPr lang="en-US" sz="2400"/>
              <a:t>Sending some routes to some ISPs and not others</a:t>
            </a:r>
          </a:p>
          <a:p>
            <a:r>
              <a:rPr lang="en-US" sz="2400"/>
              <a:t>Preferring routes from some ISPs over others</a:t>
            </a:r>
          </a:p>
        </p:txBody>
      </p:sp>
    </p:spTree>
  </p:cSld>
  <p:clrMapOvr>
    <a:masterClrMapping/>
  </p:clrMapOvr>
  <p:transition spd="slow"/>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r>
              <a:rPr lang="en-GB"/>
              <a:t>Routing Policy</a:t>
            </a:r>
            <a:endParaRPr lang="en-US"/>
          </a:p>
        </p:txBody>
      </p:sp>
      <p:sp>
        <p:nvSpPr>
          <p:cNvPr id="436227" name="Rectangle 3"/>
          <p:cNvSpPr>
            <a:spLocks noGrp="1" noChangeArrowheads="1"/>
          </p:cNvSpPr>
          <p:nvPr>
            <p:ph type="body" idx="1"/>
          </p:nvPr>
        </p:nvSpPr>
        <p:spPr/>
        <p:txBody>
          <a:bodyPr/>
          <a:lstStyle/>
          <a:p>
            <a:r>
              <a:rPr lang="en-US"/>
              <a:t>Why?</a:t>
            </a:r>
          </a:p>
          <a:p>
            <a:pPr lvl="1"/>
            <a:r>
              <a:rPr lang="en-US"/>
              <a:t>To steer traffic through preferred paths</a:t>
            </a:r>
          </a:p>
          <a:p>
            <a:pPr lvl="1"/>
            <a:r>
              <a:rPr lang="en-US"/>
              <a:t>Inbound/Outbound prefix filtering </a:t>
            </a:r>
          </a:p>
          <a:p>
            <a:pPr lvl="1"/>
            <a:r>
              <a:rPr lang="en-US"/>
              <a:t>To enforce Customer-ISP agreements</a:t>
            </a:r>
          </a:p>
          <a:p>
            <a:r>
              <a:rPr lang="en-US"/>
              <a:t>How?</a:t>
            </a:r>
          </a:p>
          <a:p>
            <a:pPr lvl="1"/>
            <a:r>
              <a:rPr lang="en-US"/>
              <a:t>AS based route filtering – filter list</a:t>
            </a:r>
          </a:p>
          <a:p>
            <a:pPr lvl="1"/>
            <a:r>
              <a:rPr lang="en-US"/>
              <a:t>Prefix based route filtering – prefix list</a:t>
            </a:r>
          </a:p>
          <a:p>
            <a:pPr lvl="1"/>
            <a:r>
              <a:rPr lang="en-US"/>
              <a:t>BGP attribute modification – route maps</a:t>
            </a:r>
          </a:p>
          <a:p>
            <a:pPr lvl="1"/>
            <a:r>
              <a:rPr lang="en-US"/>
              <a:t>Complex route filtering – route maps</a:t>
            </a:r>
          </a:p>
        </p:txBody>
      </p:sp>
    </p:spTree>
  </p:cSld>
  <p:clrMapOvr>
    <a:masterClrMapping/>
  </p:clrMapOvr>
  <p:transition spd="slow"/>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1" y="72200"/>
            <a:ext cx="7772400" cy="1143000"/>
          </a:xfrm>
        </p:spPr>
        <p:txBody>
          <a:bodyPr/>
          <a:lstStyle/>
          <a:p>
            <a:r>
              <a:rPr lang="en-US" dirty="0" smtClean="0"/>
              <a:t>Import Routes </a:t>
            </a:r>
            <a:endParaRPr lang="en-US" dirty="0"/>
          </a:p>
        </p:txBody>
      </p:sp>
      <p:sp>
        <p:nvSpPr>
          <p:cNvPr id="89091" name="Rectangle 3"/>
          <p:cNvSpPr>
            <a:spLocks noChangeArrowheads="1"/>
          </p:cNvSpPr>
          <p:nvPr/>
        </p:nvSpPr>
        <p:spPr bwMode="auto">
          <a:xfrm>
            <a:off x="1219200" y="3810000"/>
            <a:ext cx="381000" cy="3048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GB"/>
          </a:p>
        </p:txBody>
      </p:sp>
      <p:sp>
        <p:nvSpPr>
          <p:cNvPr id="89092" name="AutoShape 4"/>
          <p:cNvSpPr>
            <a:spLocks noChangeArrowheads="1"/>
          </p:cNvSpPr>
          <p:nvPr/>
        </p:nvSpPr>
        <p:spPr bwMode="auto">
          <a:xfrm>
            <a:off x="3200400" y="594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nvGrpSpPr>
          <p:cNvPr id="2" name="Group 5"/>
          <p:cNvGrpSpPr>
            <a:grpSpLocks/>
          </p:cNvGrpSpPr>
          <p:nvPr/>
        </p:nvGrpSpPr>
        <p:grpSpPr bwMode="auto">
          <a:xfrm>
            <a:off x="2438400" y="3200400"/>
            <a:ext cx="4038600" cy="1752600"/>
            <a:chOff x="1536" y="2160"/>
            <a:chExt cx="2544" cy="1104"/>
          </a:xfrm>
        </p:grpSpPr>
        <p:sp>
          <p:nvSpPr>
            <p:cNvPr id="89094" name="AutoShape 6"/>
            <p:cNvSpPr>
              <a:spLocks noChangeArrowheads="1"/>
            </p:cNvSpPr>
            <p:nvPr/>
          </p:nvSpPr>
          <p:spPr bwMode="auto">
            <a:xfrm>
              <a:off x="1536" y="2160"/>
              <a:ext cx="2544" cy="1104"/>
            </a:xfrm>
            <a:prstGeom prst="roundRect">
              <a:avLst>
                <a:gd name="adj" fmla="val 16667"/>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GB"/>
            </a:p>
          </p:txBody>
        </p:sp>
        <p:sp>
          <p:nvSpPr>
            <p:cNvPr id="89095" name="AutoShape 7"/>
            <p:cNvSpPr>
              <a:spLocks noChangeArrowheads="1"/>
            </p:cNvSpPr>
            <p:nvPr/>
          </p:nvSpPr>
          <p:spPr bwMode="auto">
            <a:xfrm>
              <a:off x="3648" y="2448"/>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6" name="AutoShape 8"/>
            <p:cNvSpPr>
              <a:spLocks noChangeArrowheads="1"/>
            </p:cNvSpPr>
            <p:nvPr/>
          </p:nvSpPr>
          <p:spPr bwMode="auto">
            <a:xfrm>
              <a:off x="2352" y="297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7" name="AutoShape 9"/>
            <p:cNvSpPr>
              <a:spLocks noChangeArrowheads="1"/>
            </p:cNvSpPr>
            <p:nvPr/>
          </p:nvSpPr>
          <p:spPr bwMode="auto">
            <a:xfrm>
              <a:off x="3648"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8" name="AutoShape 10"/>
            <p:cNvSpPr>
              <a:spLocks noChangeArrowheads="1"/>
            </p:cNvSpPr>
            <p:nvPr/>
          </p:nvSpPr>
          <p:spPr bwMode="auto">
            <a:xfrm>
              <a:off x="2400" y="225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9" name="AutoShape 11"/>
            <p:cNvSpPr>
              <a:spLocks noChangeArrowheads="1"/>
            </p:cNvSpPr>
            <p:nvPr/>
          </p:nvSpPr>
          <p:spPr bwMode="auto">
            <a:xfrm>
              <a:off x="3312" y="230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0" name="AutoShape 12"/>
            <p:cNvSpPr>
              <a:spLocks noChangeArrowheads="1"/>
            </p:cNvSpPr>
            <p:nvPr/>
          </p:nvSpPr>
          <p:spPr bwMode="auto">
            <a:xfrm>
              <a:off x="3024" y="302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1" name="AutoShape 13"/>
            <p:cNvSpPr>
              <a:spLocks noChangeArrowheads="1"/>
            </p:cNvSpPr>
            <p:nvPr/>
          </p:nvSpPr>
          <p:spPr bwMode="auto">
            <a:xfrm>
              <a:off x="2784" y="2352"/>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2" name="AutoShape 14"/>
            <p:cNvSpPr>
              <a:spLocks noChangeArrowheads="1"/>
            </p:cNvSpPr>
            <p:nvPr/>
          </p:nvSpPr>
          <p:spPr bwMode="auto">
            <a:xfrm>
              <a:off x="1824"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3" name="AutoShape 15"/>
            <p:cNvSpPr>
              <a:spLocks noChangeArrowheads="1"/>
            </p:cNvSpPr>
            <p:nvPr/>
          </p:nvSpPr>
          <p:spPr bwMode="auto">
            <a:xfrm>
              <a:off x="2256" y="254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4" name="AutoShape 16"/>
            <p:cNvSpPr>
              <a:spLocks noChangeArrowheads="1"/>
            </p:cNvSpPr>
            <p:nvPr/>
          </p:nvSpPr>
          <p:spPr bwMode="auto">
            <a:xfrm>
              <a:off x="1584" y="240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5" name="AutoShape 17"/>
            <p:cNvSpPr>
              <a:spLocks noChangeArrowheads="1"/>
            </p:cNvSpPr>
            <p:nvPr/>
          </p:nvSpPr>
          <p:spPr bwMode="auto">
            <a:xfrm>
              <a:off x="2496" y="2544"/>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6" name="AutoShape 18"/>
            <p:cNvSpPr>
              <a:spLocks noChangeArrowheads="1"/>
            </p:cNvSpPr>
            <p:nvPr/>
          </p:nvSpPr>
          <p:spPr bwMode="auto">
            <a:xfrm>
              <a:off x="3696" y="307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7" name="AutoShape 19"/>
            <p:cNvSpPr>
              <a:spLocks noChangeArrowheads="1"/>
            </p:cNvSpPr>
            <p:nvPr/>
          </p:nvSpPr>
          <p:spPr bwMode="auto">
            <a:xfrm>
              <a:off x="3600"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8" name="AutoShape 20"/>
            <p:cNvSpPr>
              <a:spLocks noChangeArrowheads="1"/>
            </p:cNvSpPr>
            <p:nvPr/>
          </p:nvSpPr>
          <p:spPr bwMode="auto">
            <a:xfrm>
              <a:off x="1728" y="264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9" name="AutoShape 21"/>
            <p:cNvSpPr>
              <a:spLocks noChangeArrowheads="1"/>
            </p:cNvSpPr>
            <p:nvPr/>
          </p:nvSpPr>
          <p:spPr bwMode="auto">
            <a:xfrm>
              <a:off x="2208" y="283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0" name="AutoShape 22"/>
            <p:cNvSpPr>
              <a:spLocks noChangeArrowheads="1"/>
            </p:cNvSpPr>
            <p:nvPr/>
          </p:nvSpPr>
          <p:spPr bwMode="auto">
            <a:xfrm>
              <a:off x="3216" y="2688"/>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1" name="AutoShape 23"/>
            <p:cNvSpPr>
              <a:spLocks noChangeArrowheads="1"/>
            </p:cNvSpPr>
            <p:nvPr/>
          </p:nvSpPr>
          <p:spPr bwMode="auto">
            <a:xfrm>
              <a:off x="2112"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2" name="AutoShape 24"/>
            <p:cNvSpPr>
              <a:spLocks noChangeArrowheads="1"/>
            </p:cNvSpPr>
            <p:nvPr/>
          </p:nvSpPr>
          <p:spPr bwMode="auto">
            <a:xfrm>
              <a:off x="2688" y="302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3" name="AutoShape 25"/>
            <p:cNvSpPr>
              <a:spLocks noChangeArrowheads="1"/>
            </p:cNvSpPr>
            <p:nvPr/>
          </p:nvSpPr>
          <p:spPr bwMode="auto">
            <a:xfrm>
              <a:off x="3024" y="220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4" name="AutoShape 26"/>
            <p:cNvSpPr>
              <a:spLocks noChangeArrowheads="1"/>
            </p:cNvSpPr>
            <p:nvPr/>
          </p:nvSpPr>
          <p:spPr bwMode="auto">
            <a:xfrm>
              <a:off x="1632" y="2976"/>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5" name="AutoShape 27"/>
            <p:cNvSpPr>
              <a:spLocks noChangeArrowheads="1"/>
            </p:cNvSpPr>
            <p:nvPr/>
          </p:nvSpPr>
          <p:spPr bwMode="auto">
            <a:xfrm>
              <a:off x="1680" y="2160"/>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6" name="AutoShape 28"/>
            <p:cNvSpPr>
              <a:spLocks noChangeArrowheads="1"/>
            </p:cNvSpPr>
            <p:nvPr/>
          </p:nvSpPr>
          <p:spPr bwMode="auto">
            <a:xfrm>
              <a:off x="3888" y="268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7" name="AutoShape 29"/>
            <p:cNvSpPr>
              <a:spLocks noChangeArrowheads="1"/>
            </p:cNvSpPr>
            <p:nvPr/>
          </p:nvSpPr>
          <p:spPr bwMode="auto">
            <a:xfrm>
              <a:off x="2832" y="278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8" name="AutoShape 30"/>
            <p:cNvSpPr>
              <a:spLocks noChangeArrowheads="1"/>
            </p:cNvSpPr>
            <p:nvPr/>
          </p:nvSpPr>
          <p:spPr bwMode="auto">
            <a:xfrm>
              <a:off x="3888"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9" name="AutoShape 31"/>
            <p:cNvSpPr>
              <a:spLocks noChangeArrowheads="1"/>
            </p:cNvSpPr>
            <p:nvPr/>
          </p:nvSpPr>
          <p:spPr bwMode="auto">
            <a:xfrm>
              <a:off x="3360"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0" name="AutoShape 32"/>
            <p:cNvSpPr>
              <a:spLocks noChangeArrowheads="1"/>
            </p:cNvSpPr>
            <p:nvPr/>
          </p:nvSpPr>
          <p:spPr bwMode="auto">
            <a:xfrm>
              <a:off x="1968" y="302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1" name="AutoShape 33"/>
            <p:cNvSpPr>
              <a:spLocks noChangeArrowheads="1"/>
            </p:cNvSpPr>
            <p:nvPr/>
          </p:nvSpPr>
          <p:spPr bwMode="auto">
            <a:xfrm>
              <a:off x="1968" y="2640"/>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2" name="AutoShape 34"/>
            <p:cNvSpPr>
              <a:spLocks noChangeArrowheads="1"/>
            </p:cNvSpPr>
            <p:nvPr/>
          </p:nvSpPr>
          <p:spPr bwMode="auto">
            <a:xfrm>
              <a:off x="1920" y="244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3" name="AutoShape 35"/>
            <p:cNvSpPr>
              <a:spLocks noChangeArrowheads="1"/>
            </p:cNvSpPr>
            <p:nvPr/>
          </p:nvSpPr>
          <p:spPr bwMode="auto">
            <a:xfrm>
              <a:off x="2592" y="278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4" name="AutoShape 36"/>
            <p:cNvSpPr>
              <a:spLocks noChangeArrowheads="1"/>
            </p:cNvSpPr>
            <p:nvPr/>
          </p:nvSpPr>
          <p:spPr bwMode="auto">
            <a:xfrm>
              <a:off x="3120" y="2496"/>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5" name="AutoShape 37"/>
            <p:cNvSpPr>
              <a:spLocks noChangeArrowheads="1"/>
            </p:cNvSpPr>
            <p:nvPr/>
          </p:nvSpPr>
          <p:spPr bwMode="auto">
            <a:xfrm>
              <a:off x="2640" y="220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6" name="AutoShape 38"/>
            <p:cNvSpPr>
              <a:spLocks noChangeArrowheads="1"/>
            </p:cNvSpPr>
            <p:nvPr/>
          </p:nvSpPr>
          <p:spPr bwMode="auto">
            <a:xfrm>
              <a:off x="3840" y="2352"/>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7" name="AutoShape 39"/>
            <p:cNvSpPr>
              <a:spLocks noChangeArrowheads="1"/>
            </p:cNvSpPr>
            <p:nvPr/>
          </p:nvSpPr>
          <p:spPr bwMode="auto">
            <a:xfrm>
              <a:off x="3408" y="254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89128" name="AutoShape 40"/>
          <p:cNvSpPr>
            <a:spLocks noChangeArrowheads="1"/>
          </p:cNvSpPr>
          <p:nvPr/>
        </p:nvSpPr>
        <p:spPr bwMode="auto">
          <a:xfrm>
            <a:off x="1371600" y="3581400"/>
            <a:ext cx="838200" cy="1143000"/>
          </a:xfrm>
          <a:prstGeom prst="rightArrow">
            <a:avLst>
              <a:gd name="adj1" fmla="val 50000"/>
              <a:gd name="adj2" fmla="val 25000"/>
            </a:avLst>
          </a:prstGeom>
          <a:solidFill>
            <a:schemeClr val="bg1"/>
          </a:solidFill>
          <a:ln w="5715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From</a:t>
            </a:r>
          </a:p>
          <a:p>
            <a:pPr algn="ctr"/>
            <a:r>
              <a:rPr lang="en-US" sz="1600" b="1">
                <a:latin typeface="Arial Black" charset="0"/>
              </a:rPr>
              <a:t>peer</a:t>
            </a:r>
          </a:p>
        </p:txBody>
      </p:sp>
      <p:sp>
        <p:nvSpPr>
          <p:cNvPr id="89129" name="AutoShape 41"/>
          <p:cNvSpPr>
            <a:spLocks noChangeArrowheads="1"/>
          </p:cNvSpPr>
          <p:nvPr/>
        </p:nvSpPr>
        <p:spPr bwMode="auto">
          <a:xfrm>
            <a:off x="7696200" y="41910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0" name="AutoShape 42"/>
          <p:cNvSpPr>
            <a:spLocks noChangeArrowheads="1"/>
          </p:cNvSpPr>
          <p:nvPr/>
        </p:nvSpPr>
        <p:spPr bwMode="auto">
          <a:xfrm>
            <a:off x="685800" y="41148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1" name="AutoShape 43"/>
          <p:cNvSpPr>
            <a:spLocks noChangeArrowheads="1"/>
          </p:cNvSpPr>
          <p:nvPr/>
        </p:nvSpPr>
        <p:spPr bwMode="auto">
          <a:xfrm>
            <a:off x="1066800" y="4038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2" name="AutoShape 44"/>
          <p:cNvSpPr>
            <a:spLocks noChangeArrowheads="1"/>
          </p:cNvSpPr>
          <p:nvPr/>
        </p:nvSpPr>
        <p:spPr bwMode="auto">
          <a:xfrm>
            <a:off x="533400" y="38862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3" name="AutoShape 45"/>
          <p:cNvSpPr>
            <a:spLocks noChangeArrowheads="1"/>
          </p:cNvSpPr>
          <p:nvPr/>
        </p:nvSpPr>
        <p:spPr bwMode="auto">
          <a:xfrm>
            <a:off x="990600" y="37338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4" name="AutoShape 46"/>
          <p:cNvSpPr>
            <a:spLocks noChangeArrowheads="1"/>
          </p:cNvSpPr>
          <p:nvPr/>
        </p:nvSpPr>
        <p:spPr bwMode="auto">
          <a:xfrm flipH="1">
            <a:off x="6629400" y="3505200"/>
            <a:ext cx="838200" cy="1143000"/>
          </a:xfrm>
          <a:prstGeom prst="rightArrow">
            <a:avLst>
              <a:gd name="adj1" fmla="val 50000"/>
              <a:gd name="adj2" fmla="val 25000"/>
            </a:avLst>
          </a:prstGeom>
          <a:solidFill>
            <a:schemeClr val="bg1"/>
          </a:solidFill>
          <a:ln w="3810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From</a:t>
            </a:r>
          </a:p>
          <a:p>
            <a:pPr algn="ctr"/>
            <a:r>
              <a:rPr lang="en-US" sz="1600" b="1">
                <a:latin typeface="Arial Black" charset="0"/>
              </a:rPr>
              <a:t>peer</a:t>
            </a:r>
          </a:p>
        </p:txBody>
      </p:sp>
      <p:sp>
        <p:nvSpPr>
          <p:cNvPr id="89135" name="AutoShape 47"/>
          <p:cNvSpPr>
            <a:spLocks noChangeArrowheads="1"/>
          </p:cNvSpPr>
          <p:nvPr/>
        </p:nvSpPr>
        <p:spPr bwMode="auto">
          <a:xfrm>
            <a:off x="7696200" y="37338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6" name="AutoShape 48"/>
          <p:cNvSpPr>
            <a:spLocks noChangeArrowheads="1"/>
          </p:cNvSpPr>
          <p:nvPr/>
        </p:nvSpPr>
        <p:spPr bwMode="auto">
          <a:xfrm>
            <a:off x="8229600" y="39624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7" name="AutoShape 49"/>
          <p:cNvSpPr>
            <a:spLocks noChangeArrowheads="1"/>
          </p:cNvSpPr>
          <p:nvPr/>
        </p:nvSpPr>
        <p:spPr bwMode="auto">
          <a:xfrm>
            <a:off x="2438400" y="2438400"/>
            <a:ext cx="1905000" cy="685800"/>
          </a:xfrm>
          <a:prstGeom prst="down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From</a:t>
            </a:r>
          </a:p>
          <a:p>
            <a:pPr algn="ctr"/>
            <a:r>
              <a:rPr lang="en-US" sz="1400" b="1">
                <a:latin typeface="Arial Black" charset="0"/>
              </a:rPr>
              <a:t>provider</a:t>
            </a:r>
          </a:p>
        </p:txBody>
      </p:sp>
      <p:sp>
        <p:nvSpPr>
          <p:cNvPr id="89138" name="AutoShape 50"/>
          <p:cNvSpPr>
            <a:spLocks noChangeArrowheads="1"/>
          </p:cNvSpPr>
          <p:nvPr/>
        </p:nvSpPr>
        <p:spPr bwMode="auto">
          <a:xfrm>
            <a:off x="5638800" y="2133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9" name="AutoShape 51"/>
          <p:cNvSpPr>
            <a:spLocks noChangeArrowheads="1"/>
          </p:cNvSpPr>
          <p:nvPr/>
        </p:nvSpPr>
        <p:spPr bwMode="auto">
          <a:xfrm>
            <a:off x="4724400" y="20574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0" name="AutoShape 52"/>
          <p:cNvSpPr>
            <a:spLocks noChangeArrowheads="1"/>
          </p:cNvSpPr>
          <p:nvPr/>
        </p:nvSpPr>
        <p:spPr bwMode="auto">
          <a:xfrm>
            <a:off x="3733800" y="2133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1" name="AutoShape 53"/>
          <p:cNvSpPr>
            <a:spLocks noChangeArrowheads="1"/>
          </p:cNvSpPr>
          <p:nvPr/>
        </p:nvSpPr>
        <p:spPr bwMode="auto">
          <a:xfrm>
            <a:off x="2895600" y="20574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2" name="AutoShape 54"/>
          <p:cNvSpPr>
            <a:spLocks noChangeArrowheads="1"/>
          </p:cNvSpPr>
          <p:nvPr/>
        </p:nvSpPr>
        <p:spPr bwMode="auto">
          <a:xfrm>
            <a:off x="2438400" y="2209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3" name="AutoShape 55"/>
          <p:cNvSpPr>
            <a:spLocks noChangeArrowheads="1"/>
          </p:cNvSpPr>
          <p:nvPr/>
        </p:nvSpPr>
        <p:spPr bwMode="auto">
          <a:xfrm>
            <a:off x="4343400" y="2438400"/>
            <a:ext cx="1981200" cy="685800"/>
          </a:xfrm>
          <a:prstGeom prst="down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From</a:t>
            </a:r>
          </a:p>
          <a:p>
            <a:pPr algn="ctr"/>
            <a:r>
              <a:rPr lang="en-US" sz="1400" b="1">
                <a:latin typeface="Arial Black" charset="0"/>
              </a:rPr>
              <a:t>provider</a:t>
            </a:r>
          </a:p>
        </p:txBody>
      </p:sp>
      <p:sp>
        <p:nvSpPr>
          <p:cNvPr id="89144" name="AutoShape 56"/>
          <p:cNvSpPr>
            <a:spLocks noChangeArrowheads="1"/>
          </p:cNvSpPr>
          <p:nvPr/>
        </p:nvSpPr>
        <p:spPr bwMode="auto">
          <a:xfrm>
            <a:off x="6019800" y="20574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5" name="AutoShape 57"/>
          <p:cNvSpPr>
            <a:spLocks noChangeArrowheads="1"/>
          </p:cNvSpPr>
          <p:nvPr/>
        </p:nvSpPr>
        <p:spPr bwMode="auto">
          <a:xfrm>
            <a:off x="1981200" y="5105400"/>
            <a:ext cx="2209800" cy="533400"/>
          </a:xfrm>
          <a:prstGeom prst="up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From </a:t>
            </a:r>
          </a:p>
          <a:p>
            <a:pPr algn="ctr"/>
            <a:r>
              <a:rPr lang="en-US" sz="1400" b="1">
                <a:latin typeface="Arial Black" charset="0"/>
              </a:rPr>
              <a:t>customer</a:t>
            </a:r>
          </a:p>
        </p:txBody>
      </p:sp>
      <p:sp>
        <p:nvSpPr>
          <p:cNvPr id="89146" name="AutoShape 58"/>
          <p:cNvSpPr>
            <a:spLocks noChangeArrowheads="1"/>
          </p:cNvSpPr>
          <p:nvPr/>
        </p:nvSpPr>
        <p:spPr bwMode="auto">
          <a:xfrm>
            <a:off x="2667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7" name="AutoShape 59"/>
          <p:cNvSpPr>
            <a:spLocks noChangeArrowheads="1"/>
          </p:cNvSpPr>
          <p:nvPr/>
        </p:nvSpPr>
        <p:spPr bwMode="auto">
          <a:xfrm>
            <a:off x="3429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8" name="AutoShape 60"/>
          <p:cNvSpPr>
            <a:spLocks noChangeArrowheads="1"/>
          </p:cNvSpPr>
          <p:nvPr/>
        </p:nvSpPr>
        <p:spPr bwMode="auto">
          <a:xfrm>
            <a:off x="5486400" y="6248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9" name="AutoShape 61"/>
          <p:cNvSpPr>
            <a:spLocks noChangeArrowheads="1"/>
          </p:cNvSpPr>
          <p:nvPr/>
        </p:nvSpPr>
        <p:spPr bwMode="auto">
          <a:xfrm>
            <a:off x="5867400" y="6172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0" name="AutoShape 62"/>
          <p:cNvSpPr>
            <a:spLocks noChangeArrowheads="1"/>
          </p:cNvSpPr>
          <p:nvPr/>
        </p:nvSpPr>
        <p:spPr bwMode="auto">
          <a:xfrm>
            <a:off x="5181600" y="5791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1" name="AutoShape 63"/>
          <p:cNvSpPr>
            <a:spLocks noChangeArrowheads="1"/>
          </p:cNvSpPr>
          <p:nvPr/>
        </p:nvSpPr>
        <p:spPr bwMode="auto">
          <a:xfrm>
            <a:off x="6096000" y="594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2" name="AutoShape 64"/>
          <p:cNvSpPr>
            <a:spLocks noChangeArrowheads="1"/>
          </p:cNvSpPr>
          <p:nvPr/>
        </p:nvSpPr>
        <p:spPr bwMode="auto">
          <a:xfrm>
            <a:off x="2362200" y="6019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3" name="AutoShape 65"/>
          <p:cNvSpPr>
            <a:spLocks noChangeArrowheads="1"/>
          </p:cNvSpPr>
          <p:nvPr/>
        </p:nvSpPr>
        <p:spPr bwMode="auto">
          <a:xfrm>
            <a:off x="4648200" y="5181600"/>
            <a:ext cx="2209800" cy="533400"/>
          </a:xfrm>
          <a:prstGeom prst="up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From </a:t>
            </a:r>
          </a:p>
          <a:p>
            <a:pPr algn="ctr"/>
            <a:r>
              <a:rPr lang="en-US" sz="1400" b="1">
                <a:latin typeface="Arial Black" charset="0"/>
              </a:rPr>
              <a:t>customer</a:t>
            </a:r>
          </a:p>
        </p:txBody>
      </p:sp>
      <p:sp>
        <p:nvSpPr>
          <p:cNvPr id="89154" name="AutoShape 66"/>
          <p:cNvSpPr>
            <a:spLocks noChangeArrowheads="1"/>
          </p:cNvSpPr>
          <p:nvPr/>
        </p:nvSpPr>
        <p:spPr bwMode="auto">
          <a:xfrm>
            <a:off x="2895600" y="6172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5" name="AutoShape 67"/>
          <p:cNvSpPr>
            <a:spLocks noChangeArrowheads="1"/>
          </p:cNvSpPr>
          <p:nvPr/>
        </p:nvSpPr>
        <p:spPr bwMode="auto">
          <a:xfrm>
            <a:off x="5715000" y="5791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nvGrpSpPr>
          <p:cNvPr id="3" name="Group 68"/>
          <p:cNvGrpSpPr>
            <a:grpSpLocks/>
          </p:cNvGrpSpPr>
          <p:nvPr/>
        </p:nvGrpSpPr>
        <p:grpSpPr bwMode="auto">
          <a:xfrm>
            <a:off x="322440" y="1143000"/>
            <a:ext cx="8686800" cy="609600"/>
            <a:chOff x="144" y="912"/>
            <a:chExt cx="5472" cy="384"/>
          </a:xfrm>
        </p:grpSpPr>
        <p:sp>
          <p:nvSpPr>
            <p:cNvPr id="89157" name="Rectangle 69"/>
            <p:cNvSpPr>
              <a:spLocks noChangeArrowheads="1"/>
            </p:cNvSpPr>
            <p:nvPr/>
          </p:nvSpPr>
          <p:spPr bwMode="auto">
            <a:xfrm>
              <a:off x="144" y="912"/>
              <a:ext cx="5472" cy="38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8" name="Text Box 70"/>
            <p:cNvSpPr txBox="1">
              <a:spLocks noChangeArrowheads="1"/>
            </p:cNvSpPr>
            <p:nvPr/>
          </p:nvSpPr>
          <p:spPr bwMode="auto">
            <a:xfrm>
              <a:off x="480" y="1008"/>
              <a:ext cx="1103"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provider route</a:t>
              </a:r>
            </a:p>
          </p:txBody>
        </p:sp>
        <p:sp>
          <p:nvSpPr>
            <p:cNvPr id="89159" name="AutoShape 71"/>
            <p:cNvSpPr>
              <a:spLocks noChangeArrowheads="1"/>
            </p:cNvSpPr>
            <p:nvPr/>
          </p:nvSpPr>
          <p:spPr bwMode="auto">
            <a:xfrm>
              <a:off x="4560" y="1056"/>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60" name="Text Box 72"/>
            <p:cNvSpPr txBox="1">
              <a:spLocks noChangeArrowheads="1"/>
            </p:cNvSpPr>
            <p:nvPr/>
          </p:nvSpPr>
          <p:spPr bwMode="auto">
            <a:xfrm>
              <a:off x="3264" y="1008"/>
              <a:ext cx="1188"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customer route</a:t>
              </a:r>
            </a:p>
          </p:txBody>
        </p:sp>
        <p:sp>
          <p:nvSpPr>
            <p:cNvPr id="89161" name="AutoShape 73"/>
            <p:cNvSpPr>
              <a:spLocks noChangeArrowheads="1"/>
            </p:cNvSpPr>
            <p:nvPr/>
          </p:nvSpPr>
          <p:spPr bwMode="auto">
            <a:xfrm>
              <a:off x="1824" y="10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62" name="Text Box 74"/>
            <p:cNvSpPr txBox="1">
              <a:spLocks noChangeArrowheads="1"/>
            </p:cNvSpPr>
            <p:nvPr/>
          </p:nvSpPr>
          <p:spPr bwMode="auto">
            <a:xfrm>
              <a:off x="2016" y="1008"/>
              <a:ext cx="840"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peer route</a:t>
              </a:r>
            </a:p>
          </p:txBody>
        </p:sp>
        <p:sp>
          <p:nvSpPr>
            <p:cNvPr id="89163" name="AutoShape 75"/>
            <p:cNvSpPr>
              <a:spLocks noChangeArrowheads="1"/>
            </p:cNvSpPr>
            <p:nvPr/>
          </p:nvSpPr>
          <p:spPr bwMode="auto">
            <a:xfrm>
              <a:off x="288" y="105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64" name="Text Box 76"/>
            <p:cNvSpPr txBox="1">
              <a:spLocks noChangeArrowheads="1"/>
            </p:cNvSpPr>
            <p:nvPr/>
          </p:nvSpPr>
          <p:spPr bwMode="auto">
            <a:xfrm>
              <a:off x="4752" y="1008"/>
              <a:ext cx="762"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ISP route</a:t>
              </a:r>
            </a:p>
          </p:txBody>
        </p:sp>
        <p:sp>
          <p:nvSpPr>
            <p:cNvPr id="89165" name="AutoShape 77"/>
            <p:cNvSpPr>
              <a:spLocks noChangeArrowheads="1"/>
            </p:cNvSpPr>
            <p:nvPr/>
          </p:nvSpPr>
          <p:spPr bwMode="auto">
            <a:xfrm>
              <a:off x="3168" y="1056"/>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89166" name="AutoShape 78"/>
          <p:cNvSpPr>
            <a:spLocks noChangeArrowheads="1"/>
          </p:cNvSpPr>
          <p:nvPr/>
        </p:nvSpPr>
        <p:spPr bwMode="auto">
          <a:xfrm>
            <a:off x="5105400" y="2133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3401" y="72200"/>
            <a:ext cx="7772400" cy="1143000"/>
          </a:xfrm>
        </p:spPr>
        <p:txBody>
          <a:bodyPr/>
          <a:lstStyle/>
          <a:p>
            <a:r>
              <a:rPr lang="en-US" dirty="0" smtClean="0"/>
              <a:t>Export Routes </a:t>
            </a:r>
            <a:endParaRPr lang="en-US" dirty="0"/>
          </a:p>
        </p:txBody>
      </p:sp>
      <p:sp>
        <p:nvSpPr>
          <p:cNvPr id="91139" name="Rectangle 3"/>
          <p:cNvSpPr>
            <a:spLocks noChangeArrowheads="1"/>
          </p:cNvSpPr>
          <p:nvPr/>
        </p:nvSpPr>
        <p:spPr bwMode="auto">
          <a:xfrm>
            <a:off x="1219200" y="3810000"/>
            <a:ext cx="381000" cy="3048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GB"/>
          </a:p>
        </p:txBody>
      </p:sp>
      <p:sp>
        <p:nvSpPr>
          <p:cNvPr id="91140" name="AutoShape 4"/>
          <p:cNvSpPr>
            <a:spLocks noChangeArrowheads="1"/>
          </p:cNvSpPr>
          <p:nvPr/>
        </p:nvSpPr>
        <p:spPr bwMode="auto">
          <a:xfrm>
            <a:off x="3429000" y="213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nvGrpSpPr>
          <p:cNvPr id="2" name="Group 5"/>
          <p:cNvGrpSpPr>
            <a:grpSpLocks/>
          </p:cNvGrpSpPr>
          <p:nvPr/>
        </p:nvGrpSpPr>
        <p:grpSpPr bwMode="auto">
          <a:xfrm>
            <a:off x="2438400" y="3200400"/>
            <a:ext cx="4038600" cy="1752600"/>
            <a:chOff x="1536" y="2160"/>
            <a:chExt cx="2544" cy="1104"/>
          </a:xfrm>
        </p:grpSpPr>
        <p:sp>
          <p:nvSpPr>
            <p:cNvPr id="91142" name="AutoShape 6"/>
            <p:cNvSpPr>
              <a:spLocks noChangeArrowheads="1"/>
            </p:cNvSpPr>
            <p:nvPr/>
          </p:nvSpPr>
          <p:spPr bwMode="auto">
            <a:xfrm>
              <a:off x="1536" y="2160"/>
              <a:ext cx="2544" cy="1104"/>
            </a:xfrm>
            <a:prstGeom prst="roundRect">
              <a:avLst>
                <a:gd name="adj" fmla="val 16667"/>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GB"/>
            </a:p>
          </p:txBody>
        </p:sp>
        <p:sp>
          <p:nvSpPr>
            <p:cNvPr id="91143" name="AutoShape 7"/>
            <p:cNvSpPr>
              <a:spLocks noChangeArrowheads="1"/>
            </p:cNvSpPr>
            <p:nvPr/>
          </p:nvSpPr>
          <p:spPr bwMode="auto">
            <a:xfrm>
              <a:off x="3648" y="2448"/>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4" name="AutoShape 8"/>
            <p:cNvSpPr>
              <a:spLocks noChangeArrowheads="1"/>
            </p:cNvSpPr>
            <p:nvPr/>
          </p:nvSpPr>
          <p:spPr bwMode="auto">
            <a:xfrm>
              <a:off x="2352" y="297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5" name="AutoShape 9"/>
            <p:cNvSpPr>
              <a:spLocks noChangeArrowheads="1"/>
            </p:cNvSpPr>
            <p:nvPr/>
          </p:nvSpPr>
          <p:spPr bwMode="auto">
            <a:xfrm>
              <a:off x="3648"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6" name="AutoShape 10"/>
            <p:cNvSpPr>
              <a:spLocks noChangeArrowheads="1"/>
            </p:cNvSpPr>
            <p:nvPr/>
          </p:nvSpPr>
          <p:spPr bwMode="auto">
            <a:xfrm>
              <a:off x="2400" y="225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7" name="AutoShape 11"/>
            <p:cNvSpPr>
              <a:spLocks noChangeArrowheads="1"/>
            </p:cNvSpPr>
            <p:nvPr/>
          </p:nvSpPr>
          <p:spPr bwMode="auto">
            <a:xfrm>
              <a:off x="3312" y="230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8" name="AutoShape 12"/>
            <p:cNvSpPr>
              <a:spLocks noChangeArrowheads="1"/>
            </p:cNvSpPr>
            <p:nvPr/>
          </p:nvSpPr>
          <p:spPr bwMode="auto">
            <a:xfrm>
              <a:off x="3024" y="302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9" name="AutoShape 13"/>
            <p:cNvSpPr>
              <a:spLocks noChangeArrowheads="1"/>
            </p:cNvSpPr>
            <p:nvPr/>
          </p:nvSpPr>
          <p:spPr bwMode="auto">
            <a:xfrm>
              <a:off x="2784" y="2352"/>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0" name="AutoShape 14"/>
            <p:cNvSpPr>
              <a:spLocks noChangeArrowheads="1"/>
            </p:cNvSpPr>
            <p:nvPr/>
          </p:nvSpPr>
          <p:spPr bwMode="auto">
            <a:xfrm>
              <a:off x="1824"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1" name="AutoShape 15"/>
            <p:cNvSpPr>
              <a:spLocks noChangeArrowheads="1"/>
            </p:cNvSpPr>
            <p:nvPr/>
          </p:nvSpPr>
          <p:spPr bwMode="auto">
            <a:xfrm>
              <a:off x="2256" y="254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2" name="AutoShape 16"/>
            <p:cNvSpPr>
              <a:spLocks noChangeArrowheads="1"/>
            </p:cNvSpPr>
            <p:nvPr/>
          </p:nvSpPr>
          <p:spPr bwMode="auto">
            <a:xfrm>
              <a:off x="1584" y="240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3" name="AutoShape 17"/>
            <p:cNvSpPr>
              <a:spLocks noChangeArrowheads="1"/>
            </p:cNvSpPr>
            <p:nvPr/>
          </p:nvSpPr>
          <p:spPr bwMode="auto">
            <a:xfrm>
              <a:off x="2496" y="2544"/>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4" name="AutoShape 18"/>
            <p:cNvSpPr>
              <a:spLocks noChangeArrowheads="1"/>
            </p:cNvSpPr>
            <p:nvPr/>
          </p:nvSpPr>
          <p:spPr bwMode="auto">
            <a:xfrm>
              <a:off x="3696" y="307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5" name="AutoShape 19"/>
            <p:cNvSpPr>
              <a:spLocks noChangeArrowheads="1"/>
            </p:cNvSpPr>
            <p:nvPr/>
          </p:nvSpPr>
          <p:spPr bwMode="auto">
            <a:xfrm>
              <a:off x="3600"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6" name="AutoShape 20"/>
            <p:cNvSpPr>
              <a:spLocks noChangeArrowheads="1"/>
            </p:cNvSpPr>
            <p:nvPr/>
          </p:nvSpPr>
          <p:spPr bwMode="auto">
            <a:xfrm>
              <a:off x="1728" y="264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7" name="AutoShape 21"/>
            <p:cNvSpPr>
              <a:spLocks noChangeArrowheads="1"/>
            </p:cNvSpPr>
            <p:nvPr/>
          </p:nvSpPr>
          <p:spPr bwMode="auto">
            <a:xfrm>
              <a:off x="2208" y="283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8" name="AutoShape 22"/>
            <p:cNvSpPr>
              <a:spLocks noChangeArrowheads="1"/>
            </p:cNvSpPr>
            <p:nvPr/>
          </p:nvSpPr>
          <p:spPr bwMode="auto">
            <a:xfrm>
              <a:off x="3216" y="2688"/>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9" name="AutoShape 23"/>
            <p:cNvSpPr>
              <a:spLocks noChangeArrowheads="1"/>
            </p:cNvSpPr>
            <p:nvPr/>
          </p:nvSpPr>
          <p:spPr bwMode="auto">
            <a:xfrm>
              <a:off x="2112"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0" name="AutoShape 24"/>
            <p:cNvSpPr>
              <a:spLocks noChangeArrowheads="1"/>
            </p:cNvSpPr>
            <p:nvPr/>
          </p:nvSpPr>
          <p:spPr bwMode="auto">
            <a:xfrm>
              <a:off x="2688" y="302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1" name="AutoShape 25"/>
            <p:cNvSpPr>
              <a:spLocks noChangeArrowheads="1"/>
            </p:cNvSpPr>
            <p:nvPr/>
          </p:nvSpPr>
          <p:spPr bwMode="auto">
            <a:xfrm>
              <a:off x="3024" y="220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2" name="AutoShape 26"/>
            <p:cNvSpPr>
              <a:spLocks noChangeArrowheads="1"/>
            </p:cNvSpPr>
            <p:nvPr/>
          </p:nvSpPr>
          <p:spPr bwMode="auto">
            <a:xfrm>
              <a:off x="1632" y="2976"/>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3" name="AutoShape 27"/>
            <p:cNvSpPr>
              <a:spLocks noChangeArrowheads="1"/>
            </p:cNvSpPr>
            <p:nvPr/>
          </p:nvSpPr>
          <p:spPr bwMode="auto">
            <a:xfrm>
              <a:off x="1680" y="2160"/>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4" name="AutoShape 28"/>
            <p:cNvSpPr>
              <a:spLocks noChangeArrowheads="1"/>
            </p:cNvSpPr>
            <p:nvPr/>
          </p:nvSpPr>
          <p:spPr bwMode="auto">
            <a:xfrm>
              <a:off x="3888" y="268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5" name="AutoShape 29"/>
            <p:cNvSpPr>
              <a:spLocks noChangeArrowheads="1"/>
            </p:cNvSpPr>
            <p:nvPr/>
          </p:nvSpPr>
          <p:spPr bwMode="auto">
            <a:xfrm>
              <a:off x="2832" y="278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6" name="AutoShape 30"/>
            <p:cNvSpPr>
              <a:spLocks noChangeArrowheads="1"/>
            </p:cNvSpPr>
            <p:nvPr/>
          </p:nvSpPr>
          <p:spPr bwMode="auto">
            <a:xfrm>
              <a:off x="3888"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7" name="AutoShape 31"/>
            <p:cNvSpPr>
              <a:spLocks noChangeArrowheads="1"/>
            </p:cNvSpPr>
            <p:nvPr/>
          </p:nvSpPr>
          <p:spPr bwMode="auto">
            <a:xfrm>
              <a:off x="3360"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8" name="AutoShape 32"/>
            <p:cNvSpPr>
              <a:spLocks noChangeArrowheads="1"/>
            </p:cNvSpPr>
            <p:nvPr/>
          </p:nvSpPr>
          <p:spPr bwMode="auto">
            <a:xfrm>
              <a:off x="1968" y="302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9" name="AutoShape 33"/>
            <p:cNvSpPr>
              <a:spLocks noChangeArrowheads="1"/>
            </p:cNvSpPr>
            <p:nvPr/>
          </p:nvSpPr>
          <p:spPr bwMode="auto">
            <a:xfrm>
              <a:off x="1968" y="2640"/>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0" name="AutoShape 34"/>
            <p:cNvSpPr>
              <a:spLocks noChangeArrowheads="1"/>
            </p:cNvSpPr>
            <p:nvPr/>
          </p:nvSpPr>
          <p:spPr bwMode="auto">
            <a:xfrm>
              <a:off x="1920" y="244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1" name="AutoShape 35"/>
            <p:cNvSpPr>
              <a:spLocks noChangeArrowheads="1"/>
            </p:cNvSpPr>
            <p:nvPr/>
          </p:nvSpPr>
          <p:spPr bwMode="auto">
            <a:xfrm>
              <a:off x="2592" y="278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2" name="AutoShape 36"/>
            <p:cNvSpPr>
              <a:spLocks noChangeArrowheads="1"/>
            </p:cNvSpPr>
            <p:nvPr/>
          </p:nvSpPr>
          <p:spPr bwMode="auto">
            <a:xfrm>
              <a:off x="3120" y="2496"/>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3" name="AutoShape 37"/>
            <p:cNvSpPr>
              <a:spLocks noChangeArrowheads="1"/>
            </p:cNvSpPr>
            <p:nvPr/>
          </p:nvSpPr>
          <p:spPr bwMode="auto">
            <a:xfrm>
              <a:off x="2640" y="220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4" name="AutoShape 38"/>
            <p:cNvSpPr>
              <a:spLocks noChangeArrowheads="1"/>
            </p:cNvSpPr>
            <p:nvPr/>
          </p:nvSpPr>
          <p:spPr bwMode="auto">
            <a:xfrm>
              <a:off x="3840" y="2352"/>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5" name="AutoShape 39"/>
            <p:cNvSpPr>
              <a:spLocks noChangeArrowheads="1"/>
            </p:cNvSpPr>
            <p:nvPr/>
          </p:nvSpPr>
          <p:spPr bwMode="auto">
            <a:xfrm>
              <a:off x="3408" y="254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91176" name="AutoShape 40"/>
          <p:cNvSpPr>
            <a:spLocks noChangeArrowheads="1"/>
          </p:cNvSpPr>
          <p:nvPr/>
        </p:nvSpPr>
        <p:spPr bwMode="auto">
          <a:xfrm>
            <a:off x="6553200" y="3505200"/>
            <a:ext cx="838200" cy="1143000"/>
          </a:xfrm>
          <a:prstGeom prst="rightArrow">
            <a:avLst>
              <a:gd name="adj1" fmla="val 50000"/>
              <a:gd name="adj2" fmla="val 25000"/>
            </a:avLst>
          </a:prstGeom>
          <a:solidFill>
            <a:schemeClr val="bg1"/>
          </a:solidFill>
          <a:ln w="5715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To</a:t>
            </a:r>
          </a:p>
          <a:p>
            <a:pPr algn="ctr"/>
            <a:r>
              <a:rPr lang="en-US" sz="1600" b="1">
                <a:latin typeface="Arial Black" charset="0"/>
              </a:rPr>
              <a:t>peer</a:t>
            </a:r>
          </a:p>
        </p:txBody>
      </p:sp>
      <p:sp>
        <p:nvSpPr>
          <p:cNvPr id="91177" name="AutoShape 41"/>
          <p:cNvSpPr>
            <a:spLocks noChangeArrowheads="1"/>
          </p:cNvSpPr>
          <p:nvPr/>
        </p:nvSpPr>
        <p:spPr bwMode="auto">
          <a:xfrm>
            <a:off x="5715000" y="58674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8" name="AutoShape 42"/>
          <p:cNvSpPr>
            <a:spLocks noChangeArrowheads="1"/>
          </p:cNvSpPr>
          <p:nvPr/>
        </p:nvSpPr>
        <p:spPr bwMode="auto">
          <a:xfrm>
            <a:off x="2514600" y="6324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9" name="AutoShape 43"/>
          <p:cNvSpPr>
            <a:spLocks noChangeArrowheads="1"/>
          </p:cNvSpPr>
          <p:nvPr/>
        </p:nvSpPr>
        <p:spPr bwMode="auto">
          <a:xfrm>
            <a:off x="3200400" y="6324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0" name="AutoShape 44"/>
          <p:cNvSpPr>
            <a:spLocks noChangeArrowheads="1"/>
          </p:cNvSpPr>
          <p:nvPr/>
        </p:nvSpPr>
        <p:spPr bwMode="auto">
          <a:xfrm flipH="1">
            <a:off x="1447800" y="3505200"/>
            <a:ext cx="838200" cy="1143000"/>
          </a:xfrm>
          <a:prstGeom prst="rightArrow">
            <a:avLst>
              <a:gd name="adj1" fmla="val 50000"/>
              <a:gd name="adj2" fmla="val 25000"/>
            </a:avLst>
          </a:prstGeom>
          <a:solidFill>
            <a:schemeClr val="bg1"/>
          </a:solidFill>
          <a:ln w="5715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To</a:t>
            </a:r>
          </a:p>
          <a:p>
            <a:pPr algn="ctr"/>
            <a:r>
              <a:rPr lang="en-US" sz="1600" b="1">
                <a:latin typeface="Arial Black" charset="0"/>
              </a:rPr>
              <a:t>peer</a:t>
            </a:r>
          </a:p>
        </p:txBody>
      </p:sp>
      <p:sp>
        <p:nvSpPr>
          <p:cNvPr id="91181" name="AutoShape 45"/>
          <p:cNvSpPr>
            <a:spLocks noChangeArrowheads="1"/>
          </p:cNvSpPr>
          <p:nvPr/>
        </p:nvSpPr>
        <p:spPr bwMode="auto">
          <a:xfrm>
            <a:off x="3352800" y="60960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2" name="AutoShape 46"/>
          <p:cNvSpPr>
            <a:spLocks noChangeArrowheads="1"/>
          </p:cNvSpPr>
          <p:nvPr/>
        </p:nvSpPr>
        <p:spPr bwMode="auto">
          <a:xfrm>
            <a:off x="5562600" y="6324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3" name="AutoShape 47"/>
          <p:cNvSpPr>
            <a:spLocks noChangeArrowheads="1"/>
          </p:cNvSpPr>
          <p:nvPr/>
        </p:nvSpPr>
        <p:spPr bwMode="auto">
          <a:xfrm>
            <a:off x="2438400" y="5029200"/>
            <a:ext cx="1905000" cy="685800"/>
          </a:xfrm>
          <a:prstGeom prst="down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To</a:t>
            </a:r>
          </a:p>
          <a:p>
            <a:pPr algn="ctr"/>
            <a:r>
              <a:rPr lang="en-US" sz="1400" b="1">
                <a:latin typeface="Arial Black" charset="0"/>
              </a:rPr>
              <a:t>customer</a:t>
            </a:r>
          </a:p>
        </p:txBody>
      </p:sp>
      <p:sp>
        <p:nvSpPr>
          <p:cNvPr id="91184" name="AutoShape 48"/>
          <p:cNvSpPr>
            <a:spLocks noChangeArrowheads="1"/>
          </p:cNvSpPr>
          <p:nvPr/>
        </p:nvSpPr>
        <p:spPr bwMode="auto">
          <a:xfrm>
            <a:off x="5486400" y="6019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5" name="AutoShape 49"/>
          <p:cNvSpPr>
            <a:spLocks noChangeArrowheads="1"/>
          </p:cNvSpPr>
          <p:nvPr/>
        </p:nvSpPr>
        <p:spPr bwMode="auto">
          <a:xfrm>
            <a:off x="6248400" y="5638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6" name="AutoShape 50"/>
          <p:cNvSpPr>
            <a:spLocks noChangeArrowheads="1"/>
          </p:cNvSpPr>
          <p:nvPr/>
        </p:nvSpPr>
        <p:spPr bwMode="auto">
          <a:xfrm>
            <a:off x="2438400" y="57150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7" name="AutoShape 51"/>
          <p:cNvSpPr>
            <a:spLocks noChangeArrowheads="1"/>
          </p:cNvSpPr>
          <p:nvPr/>
        </p:nvSpPr>
        <p:spPr bwMode="auto">
          <a:xfrm>
            <a:off x="3733800" y="57912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8" name="AutoShape 52"/>
          <p:cNvSpPr>
            <a:spLocks noChangeArrowheads="1"/>
          </p:cNvSpPr>
          <p:nvPr/>
        </p:nvSpPr>
        <p:spPr bwMode="auto">
          <a:xfrm>
            <a:off x="2971800" y="57912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9" name="AutoShape 53"/>
          <p:cNvSpPr>
            <a:spLocks noChangeArrowheads="1"/>
          </p:cNvSpPr>
          <p:nvPr/>
        </p:nvSpPr>
        <p:spPr bwMode="auto">
          <a:xfrm>
            <a:off x="4495800" y="5029200"/>
            <a:ext cx="1981200" cy="685800"/>
          </a:xfrm>
          <a:prstGeom prst="down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To</a:t>
            </a:r>
          </a:p>
          <a:p>
            <a:pPr algn="ctr"/>
            <a:r>
              <a:rPr lang="en-US" sz="1400" b="1">
                <a:latin typeface="Arial Black" charset="0"/>
              </a:rPr>
              <a:t>customer</a:t>
            </a:r>
          </a:p>
        </p:txBody>
      </p:sp>
      <p:sp>
        <p:nvSpPr>
          <p:cNvPr id="91190" name="AutoShape 54"/>
          <p:cNvSpPr>
            <a:spLocks noChangeArrowheads="1"/>
          </p:cNvSpPr>
          <p:nvPr/>
        </p:nvSpPr>
        <p:spPr bwMode="auto">
          <a:xfrm>
            <a:off x="4800600" y="6019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1" name="AutoShape 55"/>
          <p:cNvSpPr>
            <a:spLocks noChangeArrowheads="1"/>
          </p:cNvSpPr>
          <p:nvPr/>
        </p:nvSpPr>
        <p:spPr bwMode="auto">
          <a:xfrm>
            <a:off x="2209800" y="2590800"/>
            <a:ext cx="2209800" cy="533400"/>
          </a:xfrm>
          <a:prstGeom prst="up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To</a:t>
            </a:r>
          </a:p>
          <a:p>
            <a:pPr algn="ctr"/>
            <a:r>
              <a:rPr lang="en-US" sz="1400" b="1">
                <a:latin typeface="Arial Black" charset="0"/>
              </a:rPr>
              <a:t>provider</a:t>
            </a:r>
          </a:p>
        </p:txBody>
      </p:sp>
      <p:sp>
        <p:nvSpPr>
          <p:cNvPr id="91192" name="AutoShape 56"/>
          <p:cNvSpPr>
            <a:spLocks noChangeArrowheads="1"/>
          </p:cNvSpPr>
          <p:nvPr/>
        </p:nvSpPr>
        <p:spPr bwMode="auto">
          <a:xfrm>
            <a:off x="2667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3" name="AutoShape 57"/>
          <p:cNvSpPr>
            <a:spLocks noChangeArrowheads="1"/>
          </p:cNvSpPr>
          <p:nvPr/>
        </p:nvSpPr>
        <p:spPr bwMode="auto">
          <a:xfrm>
            <a:off x="3429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4" name="AutoShape 58"/>
          <p:cNvSpPr>
            <a:spLocks noChangeArrowheads="1"/>
          </p:cNvSpPr>
          <p:nvPr/>
        </p:nvSpPr>
        <p:spPr bwMode="auto">
          <a:xfrm>
            <a:off x="6019800" y="5867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5" name="AutoShape 59"/>
          <p:cNvSpPr>
            <a:spLocks noChangeArrowheads="1"/>
          </p:cNvSpPr>
          <p:nvPr/>
        </p:nvSpPr>
        <p:spPr bwMode="auto">
          <a:xfrm>
            <a:off x="5867400" y="6172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6" name="AutoShape 60"/>
          <p:cNvSpPr>
            <a:spLocks noChangeArrowheads="1"/>
          </p:cNvSpPr>
          <p:nvPr/>
        </p:nvSpPr>
        <p:spPr bwMode="auto">
          <a:xfrm>
            <a:off x="5181600" y="5791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7" name="AutoShape 61"/>
          <p:cNvSpPr>
            <a:spLocks noChangeArrowheads="1"/>
          </p:cNvSpPr>
          <p:nvPr/>
        </p:nvSpPr>
        <p:spPr bwMode="auto">
          <a:xfrm>
            <a:off x="5029200" y="2209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8" name="AutoShape 62"/>
          <p:cNvSpPr>
            <a:spLocks noChangeArrowheads="1"/>
          </p:cNvSpPr>
          <p:nvPr/>
        </p:nvSpPr>
        <p:spPr bwMode="auto">
          <a:xfrm>
            <a:off x="2362200" y="6019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9" name="AutoShape 63"/>
          <p:cNvSpPr>
            <a:spLocks noChangeArrowheads="1"/>
          </p:cNvSpPr>
          <p:nvPr/>
        </p:nvSpPr>
        <p:spPr bwMode="auto">
          <a:xfrm>
            <a:off x="4419600" y="2590800"/>
            <a:ext cx="2209800" cy="533400"/>
          </a:xfrm>
          <a:prstGeom prst="up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From </a:t>
            </a:r>
          </a:p>
          <a:p>
            <a:pPr algn="ctr"/>
            <a:r>
              <a:rPr lang="en-US" sz="1400" b="1">
                <a:latin typeface="Arial Black" charset="0"/>
              </a:rPr>
              <a:t>provider</a:t>
            </a:r>
          </a:p>
        </p:txBody>
      </p:sp>
      <p:sp>
        <p:nvSpPr>
          <p:cNvPr id="91200" name="AutoShape 64"/>
          <p:cNvSpPr>
            <a:spLocks noChangeArrowheads="1"/>
          </p:cNvSpPr>
          <p:nvPr/>
        </p:nvSpPr>
        <p:spPr bwMode="auto">
          <a:xfrm>
            <a:off x="2819400" y="213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1" name="AutoShape 65"/>
          <p:cNvSpPr>
            <a:spLocks noChangeArrowheads="1"/>
          </p:cNvSpPr>
          <p:nvPr/>
        </p:nvSpPr>
        <p:spPr bwMode="auto">
          <a:xfrm>
            <a:off x="5486400" y="2286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2" name="Rectangle 66"/>
          <p:cNvSpPr>
            <a:spLocks noChangeArrowheads="1"/>
          </p:cNvSpPr>
          <p:nvPr/>
        </p:nvSpPr>
        <p:spPr bwMode="auto">
          <a:xfrm>
            <a:off x="309928" y="1143000"/>
            <a:ext cx="8686800" cy="6096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3" name="Text Box 67"/>
          <p:cNvSpPr txBox="1">
            <a:spLocks noChangeArrowheads="1"/>
          </p:cNvSpPr>
          <p:nvPr/>
        </p:nvSpPr>
        <p:spPr bwMode="auto">
          <a:xfrm>
            <a:off x="837072" y="1295400"/>
            <a:ext cx="1751013"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provider route</a:t>
            </a:r>
          </a:p>
        </p:txBody>
      </p:sp>
      <p:sp>
        <p:nvSpPr>
          <p:cNvPr id="91204" name="AutoShape 68"/>
          <p:cNvSpPr>
            <a:spLocks noChangeArrowheads="1"/>
          </p:cNvSpPr>
          <p:nvPr/>
        </p:nvSpPr>
        <p:spPr bwMode="auto">
          <a:xfrm>
            <a:off x="7314072" y="1371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05" name="Text Box 69"/>
          <p:cNvSpPr txBox="1">
            <a:spLocks noChangeArrowheads="1"/>
          </p:cNvSpPr>
          <p:nvPr/>
        </p:nvSpPr>
        <p:spPr bwMode="auto">
          <a:xfrm>
            <a:off x="5256672" y="1295400"/>
            <a:ext cx="1885950"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customer route</a:t>
            </a:r>
          </a:p>
        </p:txBody>
      </p:sp>
      <p:sp>
        <p:nvSpPr>
          <p:cNvPr id="91206" name="AutoShape 70"/>
          <p:cNvSpPr>
            <a:spLocks noChangeArrowheads="1"/>
          </p:cNvSpPr>
          <p:nvPr/>
        </p:nvSpPr>
        <p:spPr bwMode="auto">
          <a:xfrm>
            <a:off x="2970672" y="1371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7" name="Text Box 71"/>
          <p:cNvSpPr txBox="1">
            <a:spLocks noChangeArrowheads="1"/>
          </p:cNvSpPr>
          <p:nvPr/>
        </p:nvSpPr>
        <p:spPr bwMode="auto">
          <a:xfrm>
            <a:off x="3275472" y="1295400"/>
            <a:ext cx="1333500"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peer route</a:t>
            </a:r>
          </a:p>
        </p:txBody>
      </p:sp>
      <p:sp>
        <p:nvSpPr>
          <p:cNvPr id="91208" name="AutoShape 72"/>
          <p:cNvSpPr>
            <a:spLocks noChangeArrowheads="1"/>
          </p:cNvSpPr>
          <p:nvPr/>
        </p:nvSpPr>
        <p:spPr bwMode="auto">
          <a:xfrm>
            <a:off x="532272" y="1371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9" name="Text Box 73"/>
          <p:cNvSpPr txBox="1">
            <a:spLocks noChangeArrowheads="1"/>
          </p:cNvSpPr>
          <p:nvPr/>
        </p:nvSpPr>
        <p:spPr bwMode="auto">
          <a:xfrm>
            <a:off x="7618872" y="1295400"/>
            <a:ext cx="1209675"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ISP route</a:t>
            </a:r>
          </a:p>
        </p:txBody>
      </p:sp>
      <p:sp>
        <p:nvSpPr>
          <p:cNvPr id="91210" name="AutoShape 74"/>
          <p:cNvSpPr>
            <a:spLocks noChangeArrowheads="1"/>
          </p:cNvSpPr>
          <p:nvPr/>
        </p:nvSpPr>
        <p:spPr bwMode="auto">
          <a:xfrm>
            <a:off x="5104272" y="1371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11" name="AutoShape 75"/>
          <p:cNvSpPr>
            <a:spLocks noChangeArrowheads="1"/>
          </p:cNvSpPr>
          <p:nvPr/>
        </p:nvSpPr>
        <p:spPr bwMode="auto">
          <a:xfrm>
            <a:off x="4876800" y="57912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12" name="AutoShape 76"/>
          <p:cNvSpPr>
            <a:spLocks noChangeArrowheads="1"/>
          </p:cNvSpPr>
          <p:nvPr/>
        </p:nvSpPr>
        <p:spPr bwMode="auto">
          <a:xfrm>
            <a:off x="5029200" y="61722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3" name="AutoShape 77"/>
          <p:cNvSpPr>
            <a:spLocks noChangeArrowheads="1"/>
          </p:cNvSpPr>
          <p:nvPr/>
        </p:nvSpPr>
        <p:spPr bwMode="auto">
          <a:xfrm>
            <a:off x="2895600" y="61722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4" name="AutoShape 78"/>
          <p:cNvSpPr>
            <a:spLocks noChangeArrowheads="1"/>
          </p:cNvSpPr>
          <p:nvPr/>
        </p:nvSpPr>
        <p:spPr bwMode="auto">
          <a:xfrm>
            <a:off x="2362200" y="2133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5" name="AutoShape 79"/>
          <p:cNvSpPr>
            <a:spLocks noChangeArrowheads="1"/>
          </p:cNvSpPr>
          <p:nvPr/>
        </p:nvSpPr>
        <p:spPr bwMode="auto">
          <a:xfrm>
            <a:off x="5409072" y="19812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6" name="AutoShape 80"/>
          <p:cNvSpPr>
            <a:spLocks noChangeArrowheads="1"/>
          </p:cNvSpPr>
          <p:nvPr/>
        </p:nvSpPr>
        <p:spPr bwMode="auto">
          <a:xfrm>
            <a:off x="3200400" y="22098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7" name="AutoShape 81"/>
          <p:cNvSpPr>
            <a:spLocks noChangeArrowheads="1"/>
          </p:cNvSpPr>
          <p:nvPr/>
        </p:nvSpPr>
        <p:spPr bwMode="auto">
          <a:xfrm>
            <a:off x="5791200" y="22098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8" name="AutoShape 82"/>
          <p:cNvSpPr>
            <a:spLocks noChangeArrowheads="1"/>
          </p:cNvSpPr>
          <p:nvPr/>
        </p:nvSpPr>
        <p:spPr bwMode="auto">
          <a:xfrm>
            <a:off x="685800" y="4038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9" name="AutoShape 83"/>
          <p:cNvSpPr>
            <a:spLocks noChangeArrowheads="1"/>
          </p:cNvSpPr>
          <p:nvPr/>
        </p:nvSpPr>
        <p:spPr bwMode="auto">
          <a:xfrm>
            <a:off x="990600" y="3657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20" name="AutoShape 84"/>
          <p:cNvSpPr>
            <a:spLocks noChangeArrowheads="1"/>
          </p:cNvSpPr>
          <p:nvPr/>
        </p:nvSpPr>
        <p:spPr bwMode="auto">
          <a:xfrm>
            <a:off x="7848600" y="41148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21" name="AutoShape 85"/>
          <p:cNvSpPr>
            <a:spLocks noChangeArrowheads="1"/>
          </p:cNvSpPr>
          <p:nvPr/>
        </p:nvSpPr>
        <p:spPr bwMode="auto">
          <a:xfrm>
            <a:off x="7696200" y="3657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22" name="AutoShape 86"/>
          <p:cNvSpPr>
            <a:spLocks noChangeArrowheads="1"/>
          </p:cNvSpPr>
          <p:nvPr/>
        </p:nvSpPr>
        <p:spPr bwMode="auto">
          <a:xfrm>
            <a:off x="82296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3" name="AutoShape 87"/>
          <p:cNvSpPr>
            <a:spLocks noChangeArrowheads="1"/>
          </p:cNvSpPr>
          <p:nvPr/>
        </p:nvSpPr>
        <p:spPr bwMode="auto">
          <a:xfrm>
            <a:off x="73914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4" name="AutoShape 88"/>
          <p:cNvSpPr>
            <a:spLocks noChangeArrowheads="1"/>
          </p:cNvSpPr>
          <p:nvPr/>
        </p:nvSpPr>
        <p:spPr bwMode="auto">
          <a:xfrm>
            <a:off x="533400" y="4343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5" name="AutoShape 89"/>
          <p:cNvSpPr>
            <a:spLocks noChangeArrowheads="1"/>
          </p:cNvSpPr>
          <p:nvPr/>
        </p:nvSpPr>
        <p:spPr bwMode="auto">
          <a:xfrm>
            <a:off x="533400" y="3657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6" name="AutoShape 90"/>
          <p:cNvSpPr>
            <a:spLocks noChangeArrowheads="1"/>
          </p:cNvSpPr>
          <p:nvPr/>
        </p:nvSpPr>
        <p:spPr bwMode="auto">
          <a:xfrm>
            <a:off x="990600" y="4191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7" name="Freeform 91"/>
          <p:cNvSpPr>
            <a:spLocks/>
          </p:cNvSpPr>
          <p:nvPr/>
        </p:nvSpPr>
        <p:spPr bwMode="auto">
          <a:xfrm rot="-5400000">
            <a:off x="1814513" y="3900487"/>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28" name="Freeform 92"/>
          <p:cNvSpPr>
            <a:spLocks/>
          </p:cNvSpPr>
          <p:nvPr/>
        </p:nvSpPr>
        <p:spPr bwMode="auto">
          <a:xfrm rot="-5400000">
            <a:off x="6005513" y="3976687"/>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29" name="Freeform 93"/>
          <p:cNvSpPr>
            <a:spLocks/>
          </p:cNvSpPr>
          <p:nvPr/>
        </p:nvSpPr>
        <p:spPr bwMode="auto">
          <a:xfrm>
            <a:off x="4876800" y="3048000"/>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30" name="Freeform 94"/>
          <p:cNvSpPr>
            <a:spLocks/>
          </p:cNvSpPr>
          <p:nvPr/>
        </p:nvSpPr>
        <p:spPr bwMode="auto">
          <a:xfrm>
            <a:off x="2743200" y="3048000"/>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grpSp>
        <p:nvGrpSpPr>
          <p:cNvPr id="3" name="Group 95"/>
          <p:cNvGrpSpPr>
            <a:grpSpLocks/>
          </p:cNvGrpSpPr>
          <p:nvPr/>
        </p:nvGrpSpPr>
        <p:grpSpPr bwMode="auto">
          <a:xfrm>
            <a:off x="7162800" y="5029200"/>
            <a:ext cx="1524000" cy="1524000"/>
            <a:chOff x="4512" y="3168"/>
            <a:chExt cx="960" cy="960"/>
          </a:xfrm>
        </p:grpSpPr>
        <p:sp>
          <p:nvSpPr>
            <p:cNvPr id="91232" name="Rectangle 96"/>
            <p:cNvSpPr>
              <a:spLocks noChangeArrowheads="1"/>
            </p:cNvSpPr>
            <p:nvPr/>
          </p:nvSpPr>
          <p:spPr bwMode="auto">
            <a:xfrm>
              <a:off x="4512" y="3168"/>
              <a:ext cx="960" cy="9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endParaRPr lang="en-GB"/>
            </a:p>
          </p:txBody>
        </p:sp>
        <p:sp>
          <p:nvSpPr>
            <p:cNvPr id="91233" name="Text Box 97"/>
            <p:cNvSpPr txBox="1">
              <a:spLocks noChangeArrowheads="1"/>
            </p:cNvSpPr>
            <p:nvPr/>
          </p:nvSpPr>
          <p:spPr bwMode="auto">
            <a:xfrm>
              <a:off x="4656" y="3456"/>
              <a:ext cx="542" cy="366"/>
            </a:xfrm>
            <a:prstGeom prst="rect">
              <a:avLst/>
            </a:prstGeom>
            <a:noFill/>
            <a:ln w="9525">
              <a:noFill/>
              <a:miter lim="800000"/>
              <a:headEnd/>
              <a:tailEnd/>
            </a:ln>
            <a:effectLst/>
          </p:spPr>
          <p:txBody>
            <a:bodyPr wrap="none">
              <a:prstTxWarp prst="textNoShape">
                <a:avLst/>
              </a:prstTxWarp>
              <a:spAutoFit/>
            </a:bodyPr>
            <a:lstStyle/>
            <a:p>
              <a:r>
                <a:rPr lang="en-US" sz="1600" b="1">
                  <a:latin typeface="Arial Black" charset="0"/>
                </a:rPr>
                <a:t>filters</a:t>
              </a:r>
            </a:p>
            <a:p>
              <a:r>
                <a:rPr lang="en-US" sz="1600" b="1">
                  <a:latin typeface="Arial Black" charset="0"/>
                </a:rPr>
                <a:t>block </a:t>
              </a:r>
            </a:p>
          </p:txBody>
        </p:sp>
        <p:sp>
          <p:nvSpPr>
            <p:cNvPr id="91234" name="Freeform 98"/>
            <p:cNvSpPr>
              <a:spLocks/>
            </p:cNvSpPr>
            <p:nvPr/>
          </p:nvSpPr>
          <p:spPr bwMode="auto">
            <a:xfrm>
              <a:off x="4608" y="3216"/>
              <a:ext cx="681" cy="18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35" name="AutoShape 99"/>
            <p:cNvSpPr>
              <a:spLocks noChangeArrowheads="1"/>
            </p:cNvSpPr>
            <p:nvPr/>
          </p:nvSpPr>
          <p:spPr bwMode="auto">
            <a:xfrm>
              <a:off x="4704" y="3888"/>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36" name="AutoShape 100"/>
            <p:cNvSpPr>
              <a:spLocks noChangeArrowheads="1"/>
            </p:cNvSpPr>
            <p:nvPr/>
          </p:nvSpPr>
          <p:spPr bwMode="auto">
            <a:xfrm>
              <a:off x="5040" y="3888"/>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gr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2388" name="Rectangle 4"/>
          <p:cNvSpPr>
            <a:spLocks noGrp="1" noChangeArrowheads="1"/>
          </p:cNvSpPr>
          <p:nvPr>
            <p:ph type="title"/>
          </p:nvPr>
        </p:nvSpPr>
        <p:spPr/>
        <p:txBody>
          <a:bodyPr/>
          <a:lstStyle/>
          <a:p>
            <a:r>
              <a:rPr lang="en-US"/>
              <a:t>Filter list rules: </a:t>
            </a:r>
            <a:br>
              <a:rPr lang="en-US"/>
            </a:br>
            <a:r>
              <a:rPr lang="en-US"/>
              <a:t>Regular Expressions</a:t>
            </a:r>
          </a:p>
        </p:txBody>
      </p:sp>
      <p:sp>
        <p:nvSpPr>
          <p:cNvPr id="272389" name="Rectangle 5"/>
          <p:cNvSpPr>
            <a:spLocks noGrp="1" noChangeArrowheads="1"/>
          </p:cNvSpPr>
          <p:nvPr>
            <p:ph type="body" idx="1"/>
          </p:nvPr>
        </p:nvSpPr>
        <p:spPr/>
        <p:txBody>
          <a:bodyPr/>
          <a:lstStyle/>
          <a:p>
            <a:r>
              <a:rPr lang="en-US"/>
              <a:t>Regular Expression is a pattern to match against an input string </a:t>
            </a:r>
          </a:p>
          <a:p>
            <a:r>
              <a:rPr lang="en-US"/>
              <a:t>Used to match against AS-path attribute</a:t>
            </a:r>
          </a:p>
          <a:p>
            <a:r>
              <a:rPr lang="en-US"/>
              <a:t>ex: ^3561_.*_100_.*_1$</a:t>
            </a:r>
          </a:p>
          <a:p>
            <a:r>
              <a:rPr lang="en-US"/>
              <a:t>Flexible enough to generate complex filter list rules</a:t>
            </a:r>
          </a:p>
        </p:txBody>
      </p:sp>
    </p:spTree>
  </p:cSld>
  <p:clrMapOvr>
    <a:masterClrMapping/>
  </p:clrMapOvr>
  <p:transition spd="slow"/>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533400" y="228600"/>
            <a:ext cx="8236299" cy="1143000"/>
          </a:xfrm>
        </p:spPr>
        <p:txBody>
          <a:bodyPr/>
          <a:lstStyle/>
          <a:p>
            <a:r>
              <a:rPr lang="en-US" dirty="0"/>
              <a:t>Regular expressions </a:t>
            </a:r>
            <a:r>
              <a:rPr lang="en-US" sz="3200" dirty="0"/>
              <a:t>(</a:t>
            </a:r>
            <a:r>
              <a:rPr lang="en-US" sz="3200" dirty="0" err="1"/>
              <a:t>cisco</a:t>
            </a:r>
            <a:r>
              <a:rPr lang="en-US" sz="3200" dirty="0"/>
              <a:t> specific)</a:t>
            </a:r>
          </a:p>
        </p:txBody>
      </p:sp>
      <p:sp>
        <p:nvSpPr>
          <p:cNvPr id="297987" name="Rectangle 3"/>
          <p:cNvSpPr>
            <a:spLocks noGrp="1" noChangeArrowheads="1"/>
          </p:cNvSpPr>
          <p:nvPr>
            <p:ph type="body" idx="1"/>
          </p:nvPr>
        </p:nvSpPr>
        <p:spPr/>
        <p:txBody>
          <a:bodyPr/>
          <a:lstStyle/>
          <a:p>
            <a:r>
              <a:rPr lang="en-US" sz="2400" b="1"/>
              <a:t>^</a:t>
            </a:r>
            <a:r>
              <a:rPr lang="en-US" sz="2400"/>
              <a:t> matches start</a:t>
            </a:r>
          </a:p>
          <a:p>
            <a:r>
              <a:rPr lang="en-US" sz="2400" b="1"/>
              <a:t>$</a:t>
            </a:r>
            <a:r>
              <a:rPr lang="en-US" sz="2400"/>
              <a:t> matches end</a:t>
            </a:r>
          </a:p>
          <a:p>
            <a:r>
              <a:rPr lang="en-US" sz="2400" b="1"/>
              <a:t>_</a:t>
            </a:r>
            <a:r>
              <a:rPr lang="en-US" sz="2400"/>
              <a:t> matches start, or end, or space (boundary between words or numbers)</a:t>
            </a:r>
          </a:p>
          <a:p>
            <a:r>
              <a:rPr lang="en-US" sz="2400" b="1"/>
              <a:t>.*</a:t>
            </a:r>
            <a:r>
              <a:rPr lang="en-US" sz="2400"/>
              <a:t> matches anything (0 or more characters)</a:t>
            </a:r>
          </a:p>
          <a:p>
            <a:r>
              <a:rPr lang="en-US" sz="2400" b="1"/>
              <a:t>.+</a:t>
            </a:r>
            <a:r>
              <a:rPr lang="en-US" sz="2400"/>
              <a:t> matches anything (1 or more characters)</a:t>
            </a:r>
          </a:p>
          <a:p>
            <a:r>
              <a:rPr lang="en-US" sz="2400" b="1"/>
              <a:t>[0-9] </a:t>
            </a:r>
            <a:r>
              <a:rPr lang="en-US" sz="2400"/>
              <a:t>matches any number between 0 and 9</a:t>
            </a:r>
          </a:p>
          <a:p>
            <a:r>
              <a:rPr lang="en-US" sz="2400" b="1"/>
              <a:t>^$</a:t>
            </a:r>
            <a:r>
              <a:rPr lang="en-US" sz="2400"/>
              <a:t> matches the local AS</a:t>
            </a:r>
          </a:p>
          <a:p>
            <a:r>
              <a:rPr lang="en-US" sz="2400"/>
              <a:t>There are many more possibilities</a:t>
            </a:r>
          </a:p>
        </p:txBody>
      </p:sp>
    </p:spTree>
  </p:cSld>
  <p:clrMapOvr>
    <a:masterClrMapping/>
  </p:clrMapOvr>
  <p:transition spd="slow"/>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3415" name="Rectangle 7"/>
          <p:cNvSpPr>
            <a:spLocks noGrp="1" noChangeArrowheads="1"/>
          </p:cNvSpPr>
          <p:nvPr>
            <p:ph type="title"/>
          </p:nvPr>
        </p:nvSpPr>
        <p:spPr/>
        <p:txBody>
          <a:bodyPr/>
          <a:lstStyle/>
          <a:p>
            <a:r>
              <a:rPr lang="en-US"/>
              <a:t>Filter list – using as-path access list</a:t>
            </a:r>
          </a:p>
        </p:txBody>
      </p:sp>
      <p:sp>
        <p:nvSpPr>
          <p:cNvPr id="273416" name="Rectangle 8"/>
          <p:cNvSpPr>
            <a:spLocks noGrp="1" noChangeArrowheads="1"/>
          </p:cNvSpPr>
          <p:nvPr>
            <p:ph type="body" idx="1"/>
          </p:nvPr>
        </p:nvSpPr>
        <p:spPr/>
        <p:txBody>
          <a:bodyPr/>
          <a:lstStyle/>
          <a:p>
            <a:pPr>
              <a:lnSpc>
                <a:spcPct val="90000"/>
              </a:lnSpc>
            </a:pPr>
            <a:r>
              <a:rPr lang="en-US" sz="2400"/>
              <a:t>Listen to routes originated by AS 3561. Implicit deny everything else inbound.</a:t>
            </a:r>
          </a:p>
          <a:p>
            <a:pPr>
              <a:lnSpc>
                <a:spcPct val="90000"/>
              </a:lnSpc>
            </a:pPr>
            <a:r>
              <a:rPr lang="en-US" sz="2400"/>
              <a:t>Don’t announce routes originated by AS 35, but announce everything else (outbound).</a:t>
            </a:r>
          </a:p>
          <a:p>
            <a:pPr>
              <a:lnSpc>
                <a:spcPct val="90000"/>
              </a:lnSpc>
            </a:pPr>
            <a:endParaRPr lang="en-GB" sz="2400"/>
          </a:p>
          <a:p>
            <a:pPr lvl="1">
              <a:lnSpc>
                <a:spcPct val="90000"/>
              </a:lnSpc>
              <a:buFont typeface="Wingdings" charset="2"/>
              <a:buNone/>
            </a:pPr>
            <a:r>
              <a:rPr lang="en-GB" sz="2000" b="1">
                <a:latin typeface="Courier New" charset="0"/>
              </a:rPr>
              <a:t>ip as-path access-list 1 permit _3561$</a:t>
            </a:r>
          </a:p>
          <a:p>
            <a:pPr lvl="1">
              <a:lnSpc>
                <a:spcPct val="90000"/>
              </a:lnSpc>
              <a:buFont typeface="Wingdings" charset="2"/>
              <a:buNone/>
            </a:pPr>
            <a:r>
              <a:rPr lang="en-GB" sz="2000" b="1">
                <a:latin typeface="Courier New" charset="0"/>
              </a:rPr>
              <a:t>ip as-path access-list 2 deny _35$</a:t>
            </a:r>
          </a:p>
          <a:p>
            <a:pPr lvl="1">
              <a:lnSpc>
                <a:spcPct val="90000"/>
              </a:lnSpc>
              <a:buFont typeface="Wingdings" charset="2"/>
              <a:buNone/>
            </a:pPr>
            <a:r>
              <a:rPr lang="en-GB" sz="2000" b="1">
                <a:latin typeface="Courier New" charset="0"/>
              </a:rPr>
              <a:t>ip as-path access-list 2 permit .*</a:t>
            </a:r>
          </a:p>
          <a:p>
            <a:pPr lvl="1">
              <a:lnSpc>
                <a:spcPct val="90000"/>
              </a:lnSpc>
              <a:buFont typeface="Wingdings" charset="2"/>
              <a:buNone/>
            </a:pPr>
            <a:endParaRPr lang="en-GB" sz="2000" b="1">
              <a:latin typeface="Courier New" charset="0"/>
            </a:endParaRPr>
          </a:p>
          <a:p>
            <a:pPr lvl="1">
              <a:lnSpc>
                <a:spcPct val="90000"/>
              </a:lnSpc>
              <a:buFont typeface="Wingdings" charset="2"/>
              <a:buNone/>
            </a:pPr>
            <a:r>
              <a:rPr lang="en-GB" sz="2000" b="1">
                <a:latin typeface="Courier New" charset="0"/>
              </a:rPr>
              <a:t>router bgp 100</a:t>
            </a:r>
          </a:p>
          <a:p>
            <a:pPr lvl="1">
              <a:lnSpc>
                <a:spcPct val="90000"/>
              </a:lnSpc>
              <a:buFont typeface="Wingdings" charset="2"/>
              <a:buNone/>
            </a:pPr>
            <a:r>
              <a:rPr lang="en-GB" sz="2000" b="1">
                <a:latin typeface="Courier New" charset="0"/>
              </a:rPr>
              <a:t> neighbor 171.69.233.33 remote-as 33</a:t>
            </a:r>
          </a:p>
          <a:p>
            <a:pPr lvl="1">
              <a:lnSpc>
                <a:spcPct val="90000"/>
              </a:lnSpc>
              <a:buFont typeface="Wingdings" charset="2"/>
              <a:buNone/>
            </a:pPr>
            <a:r>
              <a:rPr lang="en-GB" sz="2000" b="1">
                <a:latin typeface="Courier New" charset="0"/>
              </a:rPr>
              <a:t> neighbor 171.69.233.33 filter-list 1 in</a:t>
            </a:r>
          </a:p>
          <a:p>
            <a:pPr lvl="1">
              <a:lnSpc>
                <a:spcPct val="90000"/>
              </a:lnSpc>
              <a:buFont typeface="Wingdings" charset="2"/>
              <a:buNone/>
            </a:pPr>
            <a:r>
              <a:rPr lang="en-GB" sz="2000" b="1">
                <a:latin typeface="Courier New" charset="0"/>
              </a:rPr>
              <a:t> neighbor 171.69.233.33 filter-list 2 out</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noFill/>
          <a:ln/>
        </p:spPr>
        <p:txBody>
          <a:bodyPr/>
          <a:lstStyle/>
          <a:p>
            <a:pPr eaLnBrk="0" hangingPunct="0"/>
            <a:r>
              <a:rPr lang="en-US"/>
              <a:t>FIB Contents</a:t>
            </a:r>
          </a:p>
        </p:txBody>
      </p:sp>
      <p:sp>
        <p:nvSpPr>
          <p:cNvPr id="176131" name="Rectangle 3"/>
          <p:cNvSpPr>
            <a:spLocks noGrp="1" noChangeArrowheads="1"/>
          </p:cNvSpPr>
          <p:nvPr>
            <p:ph type="body" idx="1"/>
          </p:nvPr>
        </p:nvSpPr>
        <p:spPr>
          <a:noFill/>
          <a:ln/>
        </p:spPr>
        <p:txBody>
          <a:bodyPr/>
          <a:lstStyle/>
          <a:p>
            <a:pPr eaLnBrk="0" hangingPunct="0"/>
            <a:r>
              <a:rPr lang="en-US"/>
              <a:t>IP subnet and mask (or length) of destinations</a:t>
            </a:r>
          </a:p>
          <a:p>
            <a:pPr lvl="1" eaLnBrk="0" hangingPunct="0"/>
            <a:r>
              <a:rPr lang="en-US"/>
              <a:t>can be the “default” IP subnet</a:t>
            </a:r>
          </a:p>
          <a:p>
            <a:pPr eaLnBrk="0" hangingPunct="0"/>
            <a:r>
              <a:rPr lang="en-US"/>
              <a:t>IP address of the “next hop” toward that IP subnet</a:t>
            </a:r>
          </a:p>
          <a:p>
            <a:pPr eaLnBrk="0" hangingPunct="0"/>
            <a:r>
              <a:rPr lang="en-US"/>
              <a:t>Interface id of the subnet associated with the next hop</a:t>
            </a:r>
          </a:p>
          <a:p>
            <a:pPr eaLnBrk="0" hangingPunct="0"/>
            <a:r>
              <a:rPr lang="en-US"/>
              <a:t>Optional: cost metric associated with this entry in the forwarding table</a:t>
            </a:r>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GB"/>
              <a:t>Policy Control – Prefix Lists</a:t>
            </a:r>
            <a:endParaRPr lang="en-US"/>
          </a:p>
        </p:txBody>
      </p:sp>
      <p:sp>
        <p:nvSpPr>
          <p:cNvPr id="437251" name="Rectangle 3"/>
          <p:cNvSpPr>
            <a:spLocks noGrp="1" noChangeArrowheads="1"/>
          </p:cNvSpPr>
          <p:nvPr>
            <p:ph type="body" idx="1"/>
          </p:nvPr>
        </p:nvSpPr>
        <p:spPr/>
        <p:txBody>
          <a:bodyPr/>
          <a:lstStyle/>
          <a:p>
            <a:r>
              <a:rPr lang="en-US"/>
              <a:t>Per neighbor prefix filter</a:t>
            </a:r>
          </a:p>
          <a:p>
            <a:pPr lvl="1"/>
            <a:r>
              <a:rPr lang="en-US"/>
              <a:t>incremental configuration</a:t>
            </a:r>
          </a:p>
          <a:p>
            <a:r>
              <a:rPr lang="en-US"/>
              <a:t>High performance access list</a:t>
            </a:r>
          </a:p>
          <a:p>
            <a:r>
              <a:rPr lang="en-US"/>
              <a:t>Inbound or Outbound</a:t>
            </a:r>
          </a:p>
          <a:p>
            <a:r>
              <a:rPr lang="en-US"/>
              <a:t>Based upon network numbers (using CIDR address/mask format)</a:t>
            </a:r>
          </a:p>
          <a:p>
            <a:r>
              <a:rPr lang="en-US"/>
              <a:t>First relevant “allow” or “deny” rule wins</a:t>
            </a:r>
          </a:p>
          <a:p>
            <a:r>
              <a:rPr lang="en-US"/>
              <a:t>Implicit Deny All as last entry in list</a:t>
            </a:r>
          </a:p>
        </p:txBody>
      </p:sp>
    </p:spTree>
  </p:cSld>
  <p:clrMapOvr>
    <a:masterClrMapping/>
  </p:clrMapOvr>
  <p:transition spd="slow"/>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8276" name="Rectangle 4"/>
          <p:cNvSpPr>
            <a:spLocks noGrp="1" noChangeArrowheads="1"/>
          </p:cNvSpPr>
          <p:nvPr>
            <p:ph type="title"/>
          </p:nvPr>
        </p:nvSpPr>
        <p:spPr/>
        <p:txBody>
          <a:bodyPr/>
          <a:lstStyle/>
          <a:p>
            <a:r>
              <a:rPr lang="en-GB"/>
              <a:t>Prefix Lists – Examples</a:t>
            </a:r>
            <a:endParaRPr lang="en-US"/>
          </a:p>
        </p:txBody>
      </p:sp>
      <p:sp>
        <p:nvSpPr>
          <p:cNvPr id="438277" name="Rectangle 5"/>
          <p:cNvSpPr>
            <a:spLocks noGrp="1" noChangeArrowheads="1"/>
          </p:cNvSpPr>
          <p:nvPr>
            <p:ph type="body" idx="1"/>
          </p:nvPr>
        </p:nvSpPr>
        <p:spPr>
          <a:xfrm>
            <a:off x="457200" y="1600200"/>
            <a:ext cx="8229600" cy="4876800"/>
          </a:xfrm>
        </p:spPr>
        <p:txBody>
          <a:bodyPr/>
          <a:lstStyle/>
          <a:p>
            <a:pPr>
              <a:lnSpc>
                <a:spcPct val="90000"/>
              </a:lnSpc>
            </a:pPr>
            <a:r>
              <a:rPr lang="en-US" sz="2400"/>
              <a:t>Deny default route</a:t>
            </a:r>
          </a:p>
          <a:p>
            <a:pPr lvl="1">
              <a:lnSpc>
                <a:spcPct val="90000"/>
              </a:lnSpc>
              <a:buFont typeface="Wingdings" charset="2"/>
              <a:buNone/>
            </a:pPr>
            <a:r>
              <a:rPr lang="en-US" sz="2000" b="1">
                <a:latin typeface="Courier New" charset="0"/>
              </a:rPr>
              <a:t>ip prefix-list Example deny 0.0.0.0/0</a:t>
            </a:r>
          </a:p>
          <a:p>
            <a:pPr>
              <a:lnSpc>
                <a:spcPct val="90000"/>
              </a:lnSpc>
            </a:pPr>
            <a:r>
              <a:rPr lang="en-US" sz="2400"/>
              <a:t>Permit the prefix 35.0.0.0/8</a:t>
            </a:r>
          </a:p>
          <a:p>
            <a:pPr lvl="1">
              <a:lnSpc>
                <a:spcPct val="90000"/>
              </a:lnSpc>
              <a:buFont typeface="Wingdings" charset="2"/>
              <a:buNone/>
            </a:pPr>
            <a:r>
              <a:rPr lang="en-US" sz="2000" b="1">
                <a:latin typeface="Courier New" charset="0"/>
              </a:rPr>
              <a:t>ip prefix-list Example permit 35.0.0.0/8</a:t>
            </a:r>
          </a:p>
          <a:p>
            <a:pPr>
              <a:lnSpc>
                <a:spcPct val="90000"/>
              </a:lnSpc>
            </a:pPr>
            <a:r>
              <a:rPr lang="en-US" sz="2400"/>
              <a:t>Deny the prefix 172.16.0.0/12, and all more-specific routes</a:t>
            </a:r>
          </a:p>
          <a:p>
            <a:pPr lvl="1">
              <a:lnSpc>
                <a:spcPct val="90000"/>
              </a:lnSpc>
              <a:buFont typeface="Wingdings" charset="2"/>
              <a:buNone/>
            </a:pPr>
            <a:r>
              <a:rPr lang="en-US" sz="2000" b="1">
                <a:latin typeface="Courier New" charset="0"/>
              </a:rPr>
              <a:t>ip prefix-list Example deny 172.16.0.0/12 ge 12</a:t>
            </a:r>
          </a:p>
          <a:p>
            <a:pPr lvl="1">
              <a:lnSpc>
                <a:spcPct val="90000"/>
              </a:lnSpc>
            </a:pPr>
            <a:r>
              <a:rPr lang="en-US" sz="2000"/>
              <a:t>“ge 12” means “prefix length /12 or longer”.  For example, 172.17.0.0/16 will also be denied.</a:t>
            </a:r>
          </a:p>
          <a:p>
            <a:pPr>
              <a:lnSpc>
                <a:spcPct val="90000"/>
              </a:lnSpc>
            </a:pPr>
            <a:r>
              <a:rPr lang="en-US" sz="2400"/>
              <a:t>In 192.0.0.0/8, allow any /24 or shorter prefixes</a:t>
            </a:r>
          </a:p>
          <a:p>
            <a:pPr lvl="1">
              <a:lnSpc>
                <a:spcPct val="90000"/>
              </a:lnSpc>
              <a:buFont typeface="Wingdings" charset="2"/>
              <a:buNone/>
            </a:pPr>
            <a:r>
              <a:rPr lang="en-US" sz="2000" b="1">
                <a:latin typeface="Courier New" charset="0"/>
              </a:rPr>
              <a:t>ip prefix-list Example permit 192.0.0.0/8 le 24</a:t>
            </a:r>
          </a:p>
          <a:p>
            <a:pPr lvl="1">
              <a:lnSpc>
                <a:spcPct val="90000"/>
              </a:lnSpc>
            </a:pPr>
            <a:r>
              <a:rPr lang="en-US" sz="2000"/>
              <a:t>This will not allow any /25, /26, /27, /28, /29, /30, /31 or /32</a:t>
            </a:r>
          </a:p>
        </p:txBody>
      </p:sp>
    </p:spTree>
  </p:cSld>
  <p:clrMapOvr>
    <a:masterClrMapping/>
  </p:clrMapOvr>
  <p:transition spd="slow"/>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9300" name="Rectangle 4"/>
          <p:cNvSpPr>
            <a:spLocks noGrp="1" noChangeArrowheads="1"/>
          </p:cNvSpPr>
          <p:nvPr>
            <p:ph type="title"/>
          </p:nvPr>
        </p:nvSpPr>
        <p:spPr/>
        <p:txBody>
          <a:bodyPr/>
          <a:lstStyle/>
          <a:p>
            <a:r>
              <a:rPr lang="en-GB"/>
              <a:t>Prefix Lists – More Examples</a:t>
            </a:r>
            <a:endParaRPr lang="en-US"/>
          </a:p>
        </p:txBody>
      </p:sp>
      <p:sp>
        <p:nvSpPr>
          <p:cNvPr id="439301" name="Rectangle 5"/>
          <p:cNvSpPr>
            <a:spLocks noGrp="1" noChangeArrowheads="1"/>
          </p:cNvSpPr>
          <p:nvPr>
            <p:ph type="body" idx="1"/>
          </p:nvPr>
        </p:nvSpPr>
        <p:spPr/>
        <p:txBody>
          <a:bodyPr/>
          <a:lstStyle/>
          <a:p>
            <a:r>
              <a:rPr lang="en-US" sz="2400"/>
              <a:t>In 192/8 deny /25 and above</a:t>
            </a:r>
          </a:p>
          <a:p>
            <a:pPr lvl="1">
              <a:buFont typeface="Wingdings" charset="2"/>
              <a:buNone/>
            </a:pPr>
            <a:r>
              <a:rPr lang="en-US" sz="2000" b="1">
                <a:latin typeface="Courier New" charset="0"/>
              </a:rPr>
              <a:t>ip prefix-list Example deny 192.0.0.0/8 ge 25</a:t>
            </a:r>
          </a:p>
          <a:p>
            <a:pPr lvl="1"/>
            <a:r>
              <a:rPr lang="en-US" sz="2000"/>
              <a:t>This denies all prefix sizes /25, /26, /27, /28, /29, /30, /31 and /32 in the address block 192.0.0.0/8</a:t>
            </a:r>
          </a:p>
          <a:p>
            <a:pPr lvl="1"/>
            <a:r>
              <a:rPr lang="en-US" sz="2000"/>
              <a:t>It has the same effect as the previous example</a:t>
            </a:r>
          </a:p>
          <a:p>
            <a:r>
              <a:rPr lang="en-US" sz="2400"/>
              <a:t>In 192/8 permit prefixes between /12 and /20</a:t>
            </a:r>
          </a:p>
          <a:p>
            <a:pPr lvl="1">
              <a:buFont typeface="Wingdings" charset="2"/>
              <a:buNone/>
            </a:pPr>
            <a:r>
              <a:rPr lang="en-US" sz="1800" b="1">
                <a:latin typeface="Courier New" charset="0"/>
              </a:rPr>
              <a:t>ip prefix-list Example permit 192.0.0.0/8 ge 12 le 20</a:t>
            </a:r>
          </a:p>
          <a:p>
            <a:pPr lvl="1"/>
            <a:r>
              <a:rPr lang="en-US" sz="2000"/>
              <a:t>This denies all  prefix sizes /8, /9, /10, /11, /21, /22 and higher in the address block 193.0.0.0/8</a:t>
            </a:r>
          </a:p>
          <a:p>
            <a:r>
              <a:rPr lang="en-US" sz="2400"/>
              <a:t>Permit all prefixes</a:t>
            </a:r>
          </a:p>
          <a:p>
            <a:pPr lvl="1"/>
            <a:r>
              <a:rPr lang="en-US" sz="2000" b="1">
                <a:latin typeface="Courier New" charset="0"/>
              </a:rPr>
              <a:t>ip prefix-list Example 0.0.0.0/0 le 32</a:t>
            </a:r>
          </a:p>
        </p:txBody>
      </p:sp>
    </p:spTree>
  </p:cSld>
  <p:clrMapOvr>
    <a:masterClrMapping/>
  </p:clrMapOvr>
  <p:transition spd="slow"/>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24" name="Rectangle 4"/>
          <p:cNvSpPr>
            <a:spLocks noGrp="1" noChangeArrowheads="1"/>
          </p:cNvSpPr>
          <p:nvPr>
            <p:ph type="title"/>
          </p:nvPr>
        </p:nvSpPr>
        <p:spPr/>
        <p:txBody>
          <a:bodyPr/>
          <a:lstStyle/>
          <a:p>
            <a:r>
              <a:rPr lang="en-GB"/>
              <a:t>Policy Control Using Prefix Lists</a:t>
            </a:r>
            <a:endParaRPr lang="en-US"/>
          </a:p>
        </p:txBody>
      </p:sp>
      <p:sp>
        <p:nvSpPr>
          <p:cNvPr id="440325" name="Rectangle 5"/>
          <p:cNvSpPr>
            <a:spLocks noGrp="1" noChangeArrowheads="1"/>
          </p:cNvSpPr>
          <p:nvPr>
            <p:ph type="body" idx="1"/>
          </p:nvPr>
        </p:nvSpPr>
        <p:spPr/>
        <p:txBody>
          <a:bodyPr/>
          <a:lstStyle/>
          <a:p>
            <a:pPr>
              <a:lnSpc>
                <a:spcPct val="90000"/>
              </a:lnSpc>
            </a:pPr>
            <a:r>
              <a:rPr lang="en-GB" sz="2400"/>
              <a:t>Example Configuration</a:t>
            </a:r>
          </a:p>
          <a:p>
            <a:pPr lvl="2">
              <a:lnSpc>
                <a:spcPct val="90000"/>
              </a:lnSpc>
            </a:pPr>
            <a:endParaRPr lang="en-GB" sz="1800"/>
          </a:p>
          <a:p>
            <a:pPr lvl="2">
              <a:lnSpc>
                <a:spcPct val="90000"/>
              </a:lnSpc>
              <a:buFont typeface="Wingdings" charset="2"/>
              <a:buNone/>
            </a:pPr>
            <a:r>
              <a:rPr lang="en-US" sz="1800" b="1">
                <a:latin typeface="Courier New" charset="0"/>
              </a:rPr>
              <a:t>router bgp 200</a:t>
            </a:r>
          </a:p>
          <a:p>
            <a:pPr lvl="2">
              <a:lnSpc>
                <a:spcPct val="90000"/>
              </a:lnSpc>
              <a:buFont typeface="Wingdings" charset="2"/>
              <a:buNone/>
            </a:pPr>
            <a:r>
              <a:rPr lang="en-US" sz="1800" b="1">
                <a:latin typeface="Courier New" charset="0"/>
              </a:rPr>
              <a:t> network 215.7.0.0</a:t>
            </a:r>
          </a:p>
          <a:p>
            <a:pPr lvl="2">
              <a:lnSpc>
                <a:spcPct val="90000"/>
              </a:lnSpc>
              <a:buFont typeface="Wingdings" charset="2"/>
              <a:buNone/>
            </a:pPr>
            <a:r>
              <a:rPr lang="en-US" sz="1800" b="1">
                <a:latin typeface="Courier New" charset="0"/>
              </a:rPr>
              <a:t> neighbor 220.200.1.1 remote-as 210</a:t>
            </a:r>
          </a:p>
          <a:p>
            <a:pPr lvl="2">
              <a:lnSpc>
                <a:spcPct val="90000"/>
              </a:lnSpc>
              <a:buFont typeface="Wingdings" charset="2"/>
              <a:buNone/>
            </a:pPr>
            <a:r>
              <a:rPr lang="en-US" sz="1800" b="1">
                <a:latin typeface="Courier New" charset="0"/>
              </a:rPr>
              <a:t> neighbor 220.200.1.1 prefix-list </a:t>
            </a:r>
            <a:r>
              <a:rPr lang="en-US" sz="1800" b="1">
                <a:solidFill>
                  <a:srgbClr val="FF0000"/>
                </a:solidFill>
                <a:latin typeface="Courier New" charset="0"/>
              </a:rPr>
              <a:t>PEER-IN</a:t>
            </a:r>
            <a:r>
              <a:rPr lang="en-US" sz="1800" b="1">
                <a:latin typeface="Courier New" charset="0"/>
              </a:rPr>
              <a:t> in</a:t>
            </a:r>
          </a:p>
          <a:p>
            <a:pPr lvl="2">
              <a:lnSpc>
                <a:spcPct val="90000"/>
              </a:lnSpc>
              <a:buFont typeface="Wingdings" charset="2"/>
              <a:buNone/>
            </a:pPr>
            <a:r>
              <a:rPr lang="en-US" sz="1800" b="1">
                <a:latin typeface="Courier New" charset="0"/>
              </a:rPr>
              <a:t> neighbor 220.200.1.1 prefix-list </a:t>
            </a:r>
            <a:r>
              <a:rPr lang="en-US" sz="1800" b="1">
                <a:solidFill>
                  <a:srgbClr val="0000FF"/>
                </a:solidFill>
                <a:latin typeface="Courier New" charset="0"/>
              </a:rPr>
              <a:t>PEER-OUT</a:t>
            </a:r>
            <a:r>
              <a:rPr lang="en-US" sz="1800" b="1">
                <a:latin typeface="Courier New" charset="0"/>
              </a:rPr>
              <a:t> out</a:t>
            </a:r>
          </a:p>
          <a:p>
            <a:pPr lvl="2">
              <a:lnSpc>
                <a:spcPct val="90000"/>
              </a:lnSpc>
              <a:buFont typeface="Wingdings" charset="2"/>
              <a:buNone/>
            </a:pPr>
            <a:r>
              <a:rPr lang="en-US" sz="1800" b="1">
                <a:latin typeface="Courier New" charset="0"/>
              </a:rPr>
              <a:t>!</a:t>
            </a:r>
          </a:p>
          <a:p>
            <a:pPr lvl="2">
              <a:lnSpc>
                <a:spcPct val="90000"/>
              </a:lnSpc>
              <a:buFont typeface="Wingdings" charset="2"/>
              <a:buNone/>
            </a:pPr>
            <a:r>
              <a:rPr lang="en-US" sz="1800" b="1">
                <a:solidFill>
                  <a:srgbClr val="FF0000"/>
                </a:solidFill>
                <a:latin typeface="Courier New" charset="0"/>
              </a:rPr>
              <a:t>ip prefix-list PEER-IN deny 218.10.0.0/16</a:t>
            </a:r>
          </a:p>
          <a:p>
            <a:pPr lvl="2">
              <a:lnSpc>
                <a:spcPct val="90000"/>
              </a:lnSpc>
              <a:buFont typeface="Wingdings" charset="2"/>
              <a:buNone/>
            </a:pPr>
            <a:r>
              <a:rPr lang="en-US" sz="1800" b="1">
                <a:solidFill>
                  <a:srgbClr val="FF0000"/>
                </a:solidFill>
                <a:latin typeface="Courier New" charset="0"/>
              </a:rPr>
              <a:t>ip prefix-list PEER-IN permit 0.0.0.0/0 le 32</a:t>
            </a:r>
          </a:p>
          <a:p>
            <a:pPr lvl="2">
              <a:lnSpc>
                <a:spcPct val="90000"/>
              </a:lnSpc>
              <a:buFont typeface="Wingdings" charset="2"/>
              <a:buNone/>
            </a:pPr>
            <a:r>
              <a:rPr lang="en-US" sz="1800" b="1">
                <a:solidFill>
                  <a:srgbClr val="0000FF"/>
                </a:solidFill>
                <a:latin typeface="Courier New" charset="0"/>
              </a:rPr>
              <a:t>ip prefix-list PEER-OUT permit 215.7.0.0/16</a:t>
            </a:r>
          </a:p>
          <a:p>
            <a:pPr lvl="2">
              <a:lnSpc>
                <a:spcPct val="90000"/>
              </a:lnSpc>
              <a:buFont typeface="Wingdings" charset="2"/>
              <a:buNone/>
            </a:pPr>
            <a:r>
              <a:rPr lang="en-US" sz="1800" b="1">
                <a:solidFill>
                  <a:srgbClr val="0000FF"/>
                </a:solidFill>
                <a:latin typeface="Courier New" charset="0"/>
              </a:rPr>
              <a:t>ip prefix-list PEER-OUT deny 0.0.0.0/0 le 32</a:t>
            </a:r>
          </a:p>
          <a:p>
            <a:pPr>
              <a:lnSpc>
                <a:spcPct val="90000"/>
              </a:lnSpc>
            </a:pPr>
            <a:endParaRPr lang="en-US" sz="2400"/>
          </a:p>
          <a:p>
            <a:pPr lvl="1">
              <a:lnSpc>
                <a:spcPct val="90000"/>
              </a:lnSpc>
            </a:pPr>
            <a:r>
              <a:rPr lang="en-US" sz="2000"/>
              <a:t>Accept everything except our network from our peer</a:t>
            </a:r>
          </a:p>
          <a:p>
            <a:pPr lvl="1">
              <a:lnSpc>
                <a:spcPct val="90000"/>
              </a:lnSpc>
            </a:pPr>
            <a:r>
              <a:rPr lang="en-US" sz="2000"/>
              <a:t>Send only our network to our peer</a:t>
            </a:r>
          </a:p>
        </p:txBody>
      </p:sp>
    </p:spTree>
  </p:cSld>
  <p:clrMapOvr>
    <a:masterClrMapping/>
  </p:clrMapOvr>
  <p:transition spd="slow"/>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658438" name="Rectangle 6"/>
          <p:cNvSpPr>
            <a:spLocks noGrp="1" noChangeArrowheads="1"/>
          </p:cNvSpPr>
          <p:nvPr>
            <p:ph type="title"/>
          </p:nvPr>
        </p:nvSpPr>
        <p:spPr/>
        <p:txBody>
          <a:bodyPr/>
          <a:lstStyle/>
          <a:p>
            <a:r>
              <a:rPr lang="en-GB"/>
              <a:t>Prefix-lists in IPv6</a:t>
            </a:r>
          </a:p>
        </p:txBody>
      </p:sp>
      <p:sp>
        <p:nvSpPr>
          <p:cNvPr id="658439" name="Rectangle 7"/>
          <p:cNvSpPr>
            <a:spLocks noGrp="1" noChangeArrowheads="1"/>
          </p:cNvSpPr>
          <p:nvPr>
            <p:ph type="body" idx="1"/>
          </p:nvPr>
        </p:nvSpPr>
        <p:spPr>
          <a:xfrm>
            <a:off x="457200" y="1600200"/>
            <a:ext cx="8458200" cy="4530725"/>
          </a:xfrm>
        </p:spPr>
        <p:txBody>
          <a:bodyPr/>
          <a:lstStyle/>
          <a:p>
            <a:r>
              <a:rPr lang="en-GB"/>
              <a:t>Prefix-lists in IPv6 work the same way as they do in IPv4</a:t>
            </a:r>
          </a:p>
          <a:p>
            <a:pPr lvl="1"/>
            <a:r>
              <a:rPr lang="en-US"/>
              <a:t>Caveat: ipv6 prefix-lists cannot be used for ipv4 neighbours - and vice-versa</a:t>
            </a:r>
            <a:r>
              <a:rPr lang="en-GB"/>
              <a:t> </a:t>
            </a:r>
          </a:p>
          <a:p>
            <a:pPr lvl="1"/>
            <a:r>
              <a:rPr lang="en-GB"/>
              <a:t>Syntax is very similar, for example:</a:t>
            </a:r>
          </a:p>
          <a:p>
            <a:pPr lvl="2"/>
            <a:endParaRPr lang="en-GB"/>
          </a:p>
          <a:p>
            <a:pPr lvl="2">
              <a:buFont typeface="Wingdings" charset="2"/>
              <a:buNone/>
            </a:pPr>
            <a:r>
              <a:rPr lang="en-GB" b="1">
                <a:latin typeface="Courier New" charset="0"/>
              </a:rPr>
              <a:t>ip prefix-list ipv4-ebgp permit 0.0.0.0/0 le 32</a:t>
            </a:r>
          </a:p>
          <a:p>
            <a:pPr lvl="2">
              <a:buFont typeface="Wingdings" charset="2"/>
              <a:buNone/>
            </a:pPr>
            <a:r>
              <a:rPr lang="en-GB" b="1">
                <a:latin typeface="Courier New" charset="0"/>
              </a:rPr>
              <a:t>ip prefix-list v4out permit 172.16.0.0/16</a:t>
            </a:r>
          </a:p>
          <a:p>
            <a:pPr lvl="2">
              <a:buFont typeface="Wingdings" charset="2"/>
              <a:buNone/>
            </a:pPr>
            <a:r>
              <a:rPr lang="en-GB" b="1">
                <a:latin typeface="Courier New" charset="0"/>
              </a:rPr>
              <a:t>!</a:t>
            </a:r>
          </a:p>
          <a:p>
            <a:pPr lvl="2">
              <a:buFont typeface="Wingdings" charset="2"/>
              <a:buNone/>
            </a:pPr>
            <a:r>
              <a:rPr lang="en-GB" b="1">
                <a:latin typeface="Courier New" charset="0"/>
              </a:rPr>
              <a:t>ipv6 prefix-list ipv6-ebgp permit ::/0 le 128</a:t>
            </a:r>
          </a:p>
          <a:p>
            <a:pPr lvl="2">
              <a:buFont typeface="Wingdings" charset="2"/>
              <a:buNone/>
            </a:pPr>
            <a:r>
              <a:rPr lang="en-GB" b="1">
                <a:latin typeface="Courier New" charset="0"/>
              </a:rPr>
              <a:t>ipv6 prefix-list v6out permit 2001:db8::/32</a:t>
            </a:r>
            <a:endParaRPr lang="en-GB"/>
          </a:p>
        </p:txBody>
      </p:sp>
    </p:spTree>
  </p:cSld>
  <p:clrMapOvr>
    <a:masterClrMapping/>
  </p:clrMapOvr>
  <p:transition spd="slow"/>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r>
              <a:rPr lang="en-GB"/>
              <a:t>Policy Control – Route Maps</a:t>
            </a:r>
          </a:p>
        </p:txBody>
      </p:sp>
      <p:sp>
        <p:nvSpPr>
          <p:cNvPr id="278531" name="Rectangle 3"/>
          <p:cNvSpPr>
            <a:spLocks noGrp="1" noChangeArrowheads="1"/>
          </p:cNvSpPr>
          <p:nvPr>
            <p:ph type="body" idx="1"/>
          </p:nvPr>
        </p:nvSpPr>
        <p:spPr/>
        <p:txBody>
          <a:bodyPr/>
          <a:lstStyle/>
          <a:p>
            <a:pPr marL="288925" indent="-288925" defTabSz="814388"/>
            <a:r>
              <a:rPr lang="en-GB" sz="2300"/>
              <a:t>A route-map is like a “program” for Cisco IOS</a:t>
            </a:r>
          </a:p>
          <a:p>
            <a:pPr marL="288925" indent="-288925" defTabSz="814388"/>
            <a:r>
              <a:rPr lang="en-GB" sz="2300"/>
              <a:t>Has “line” numbers, like programs</a:t>
            </a:r>
          </a:p>
          <a:p>
            <a:pPr marL="288925" indent="-288925" defTabSz="814388"/>
            <a:r>
              <a:rPr lang="en-GB" sz="2300"/>
              <a:t>Each line is a separate condition/action</a:t>
            </a:r>
          </a:p>
          <a:p>
            <a:pPr marL="288925" indent="-288925" defTabSz="814388"/>
            <a:r>
              <a:rPr lang="en-GB" sz="2300"/>
              <a:t>Concept is basically:</a:t>
            </a:r>
          </a:p>
          <a:p>
            <a:pPr marL="627063" lvl="1" indent="0" defTabSz="814388">
              <a:buFont typeface="Wingdings" charset="2"/>
              <a:buNone/>
            </a:pPr>
            <a:r>
              <a:rPr lang="en-GB" sz="2000"/>
              <a:t>if </a:t>
            </a:r>
            <a:r>
              <a:rPr lang="en-GB" sz="2000" i="1"/>
              <a:t>match</a:t>
            </a:r>
            <a:r>
              <a:rPr lang="en-GB" sz="2000"/>
              <a:t> then do </a:t>
            </a:r>
            <a:r>
              <a:rPr lang="en-GB" sz="2000" i="1"/>
              <a:t>expression</a:t>
            </a:r>
            <a:r>
              <a:rPr lang="en-GB" sz="2000"/>
              <a:t> and </a:t>
            </a:r>
            <a:r>
              <a:rPr lang="en-GB" sz="2000" i="1"/>
              <a:t>exit</a:t>
            </a:r>
            <a:endParaRPr lang="en-GB" sz="2000"/>
          </a:p>
          <a:p>
            <a:pPr marL="627063" lvl="1" indent="0" defTabSz="814388">
              <a:buFont typeface="Wingdings" charset="2"/>
              <a:buNone/>
            </a:pPr>
            <a:r>
              <a:rPr lang="en-GB" sz="2000"/>
              <a:t>else</a:t>
            </a:r>
          </a:p>
          <a:p>
            <a:pPr marL="627063" lvl="1" indent="0" defTabSz="814388">
              <a:buFont typeface="Wingdings" charset="2"/>
              <a:buNone/>
            </a:pPr>
            <a:r>
              <a:rPr lang="en-GB" sz="2000"/>
              <a:t>if </a:t>
            </a:r>
            <a:r>
              <a:rPr lang="en-GB" sz="2000" i="1"/>
              <a:t>match </a:t>
            </a:r>
            <a:r>
              <a:rPr lang="en-GB" sz="2000"/>
              <a:t>then do </a:t>
            </a:r>
            <a:r>
              <a:rPr lang="en-GB" sz="2000" i="1"/>
              <a:t>expression</a:t>
            </a:r>
            <a:r>
              <a:rPr lang="en-GB" sz="2000"/>
              <a:t> and </a:t>
            </a:r>
            <a:r>
              <a:rPr lang="en-GB" sz="2000" i="1"/>
              <a:t>exit</a:t>
            </a:r>
            <a:endParaRPr lang="en-GB" sz="2000"/>
          </a:p>
          <a:p>
            <a:pPr marL="627063" lvl="1" indent="0" defTabSz="814388">
              <a:buFont typeface="Wingdings" charset="2"/>
              <a:buNone/>
            </a:pPr>
            <a:r>
              <a:rPr lang="en-GB" sz="2000"/>
              <a:t>else </a:t>
            </a:r>
            <a:r>
              <a:rPr lang="en-GB" sz="2000" i="1"/>
              <a:t>etc</a:t>
            </a:r>
            <a:endParaRPr lang="en-GB" sz="2000"/>
          </a:p>
        </p:txBody>
      </p:sp>
    </p:spTree>
  </p:cSld>
  <p:clrMapOvr>
    <a:masterClrMapping/>
  </p:clrMapOvr>
  <p:transition spd="slow"/>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7" name="Rectangle 5"/>
          <p:cNvSpPr>
            <a:spLocks noGrp="1" noChangeArrowheads="1"/>
          </p:cNvSpPr>
          <p:nvPr>
            <p:ph type="title"/>
          </p:nvPr>
        </p:nvSpPr>
        <p:spPr/>
        <p:txBody>
          <a:bodyPr/>
          <a:lstStyle/>
          <a:p>
            <a:r>
              <a:rPr lang="en-US"/>
              <a:t>Route-map match</a:t>
            </a:r>
            <a:br>
              <a:rPr lang="en-US"/>
            </a:br>
            <a:r>
              <a:rPr lang="en-US"/>
              <a:t>&amp; set clauses</a:t>
            </a:r>
          </a:p>
        </p:txBody>
      </p:sp>
      <p:sp>
        <p:nvSpPr>
          <p:cNvPr id="279558" name="Rectangle 6"/>
          <p:cNvSpPr>
            <a:spLocks noGrp="1" noChangeArrowheads="1"/>
          </p:cNvSpPr>
          <p:nvPr>
            <p:ph type="body" sz="half" idx="1"/>
          </p:nvPr>
        </p:nvSpPr>
        <p:spPr/>
        <p:txBody>
          <a:bodyPr/>
          <a:lstStyle/>
          <a:p>
            <a:r>
              <a:rPr lang="en-US" sz="2400"/>
              <a:t>Match Clauses</a:t>
            </a:r>
          </a:p>
          <a:p>
            <a:pPr lvl="1"/>
            <a:r>
              <a:rPr lang="en-US" sz="2000"/>
              <a:t>AS-path</a:t>
            </a:r>
          </a:p>
          <a:p>
            <a:pPr lvl="1"/>
            <a:r>
              <a:rPr lang="en-US" sz="2000"/>
              <a:t>Community</a:t>
            </a:r>
          </a:p>
          <a:p>
            <a:pPr lvl="1"/>
            <a:r>
              <a:rPr lang="en-US" sz="2000"/>
              <a:t>IP address</a:t>
            </a:r>
          </a:p>
        </p:txBody>
      </p:sp>
      <p:sp>
        <p:nvSpPr>
          <p:cNvPr id="279559" name="Rectangle 7"/>
          <p:cNvSpPr>
            <a:spLocks noGrp="1" noChangeArrowheads="1"/>
          </p:cNvSpPr>
          <p:nvPr>
            <p:ph type="body" sz="half" idx="2"/>
          </p:nvPr>
        </p:nvSpPr>
        <p:spPr/>
        <p:txBody>
          <a:bodyPr/>
          <a:lstStyle/>
          <a:p>
            <a:r>
              <a:rPr lang="en-US" sz="2400"/>
              <a:t>Set Clauses</a:t>
            </a:r>
          </a:p>
          <a:p>
            <a:pPr lvl="1"/>
            <a:r>
              <a:rPr lang="en-US" sz="2000"/>
              <a:t>AS-path prepend</a:t>
            </a:r>
          </a:p>
          <a:p>
            <a:pPr lvl="1"/>
            <a:r>
              <a:rPr lang="en-US" sz="2000"/>
              <a:t>Community</a:t>
            </a:r>
          </a:p>
          <a:p>
            <a:pPr lvl="1"/>
            <a:r>
              <a:rPr lang="en-US" sz="2000"/>
              <a:t>Local-Preference</a:t>
            </a:r>
          </a:p>
          <a:p>
            <a:pPr lvl="1"/>
            <a:r>
              <a:rPr lang="en-US" sz="2000"/>
              <a:t>MED</a:t>
            </a:r>
          </a:p>
          <a:p>
            <a:pPr lvl="1"/>
            <a:r>
              <a:rPr lang="en-US" sz="2000"/>
              <a:t>Origin</a:t>
            </a:r>
          </a:p>
          <a:p>
            <a:pPr lvl="1"/>
            <a:r>
              <a:rPr lang="en-US" sz="2000"/>
              <a:t>Weight</a:t>
            </a:r>
          </a:p>
          <a:p>
            <a:pPr lvl="1"/>
            <a:r>
              <a:rPr lang="en-US" sz="2000"/>
              <a:t>Others...</a:t>
            </a:r>
          </a:p>
        </p:txBody>
      </p:sp>
    </p:spTree>
  </p:cSld>
  <p:clrMapOvr>
    <a:masterClrMapping/>
  </p:clrMapOvr>
  <p:transition spd="slow"/>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Route Map:</a:t>
            </a:r>
            <a:br>
              <a:rPr lang="en-US"/>
            </a:br>
            <a:r>
              <a:rPr lang="en-US"/>
              <a:t>Example One</a:t>
            </a:r>
          </a:p>
        </p:txBody>
      </p:sp>
      <p:sp>
        <p:nvSpPr>
          <p:cNvPr id="280579" name="Rectangle 3"/>
          <p:cNvSpPr>
            <a:spLocks noChangeArrowheads="1"/>
          </p:cNvSpPr>
          <p:nvPr/>
        </p:nvSpPr>
        <p:spPr bwMode="auto">
          <a:xfrm>
            <a:off x="1066800" y="1981200"/>
            <a:ext cx="7877175" cy="3444875"/>
          </a:xfrm>
          <a:prstGeom prst="rect">
            <a:avLst/>
          </a:prstGeom>
          <a:noFill/>
          <a:ln w="9525">
            <a:noFill/>
            <a:miter lim="800000"/>
            <a:headEnd/>
            <a:tailEnd/>
          </a:ln>
          <a:effectLst/>
        </p:spPr>
        <p:txBody>
          <a:bodyPr>
            <a:prstTxWarp prst="textNoShape">
              <a:avLst/>
            </a:prstTxWarp>
            <a:spAutoFit/>
          </a:bodyPr>
          <a:lstStyle/>
          <a:p>
            <a:pPr algn="l"/>
            <a:r>
              <a:rPr lang="en-US" sz="2000">
                <a:latin typeface="Courier New" charset="0"/>
              </a:rPr>
              <a:t>router bgp 300</a:t>
            </a:r>
          </a:p>
          <a:p>
            <a:pPr algn="l"/>
            <a:r>
              <a:rPr lang="en-US" sz="2000">
                <a:latin typeface="Courier New" charset="0"/>
              </a:rPr>
              <a:t> neighbor 2.2.2.2 remote-as 100</a:t>
            </a:r>
          </a:p>
          <a:p>
            <a:pPr algn="l"/>
            <a:r>
              <a:rPr lang="en-US" sz="2000">
                <a:latin typeface="Courier New" charset="0"/>
              </a:rPr>
              <a:t> neighbor 2.2.2.2 route-map </a:t>
            </a:r>
            <a:r>
              <a:rPr lang="en-US" sz="2000">
                <a:solidFill>
                  <a:schemeClr val="folHlink"/>
                </a:solidFill>
                <a:latin typeface="Courier New" charset="0"/>
              </a:rPr>
              <a:t>SETCOMMUNITY</a:t>
            </a:r>
            <a:r>
              <a:rPr lang="en-US" sz="2000">
                <a:latin typeface="Courier New" charset="0"/>
              </a:rPr>
              <a:t> out</a:t>
            </a:r>
          </a:p>
          <a:p>
            <a:pPr algn="l"/>
            <a:r>
              <a:rPr lang="en-US" sz="2000">
                <a:latin typeface="Courier New" charset="0"/>
              </a:rPr>
              <a:t>!</a:t>
            </a:r>
          </a:p>
          <a:p>
            <a:pPr algn="l"/>
            <a:r>
              <a:rPr lang="en-US" sz="2000">
                <a:latin typeface="Courier New" charset="0"/>
              </a:rPr>
              <a:t>route-map </a:t>
            </a:r>
            <a:r>
              <a:rPr lang="en-US" sz="2000">
                <a:solidFill>
                  <a:schemeClr val="folHlink"/>
                </a:solidFill>
                <a:latin typeface="Courier New" charset="0"/>
              </a:rPr>
              <a:t>SETCOMMUNITY</a:t>
            </a:r>
            <a:r>
              <a:rPr lang="en-US" sz="2000">
                <a:latin typeface="Courier New" charset="0"/>
              </a:rPr>
              <a:t> permit 10</a:t>
            </a:r>
          </a:p>
          <a:p>
            <a:pPr algn="l"/>
            <a:r>
              <a:rPr lang="en-US" sz="2000">
                <a:solidFill>
                  <a:srgbClr val="0000FF"/>
                </a:solidFill>
                <a:latin typeface="Courier New" charset="0"/>
              </a:rPr>
              <a:t> match ip address 1</a:t>
            </a:r>
          </a:p>
          <a:p>
            <a:pPr algn="l"/>
            <a:r>
              <a:rPr lang="en-US" sz="2000">
                <a:solidFill>
                  <a:srgbClr val="008000"/>
                </a:solidFill>
                <a:latin typeface="Courier New" charset="0"/>
              </a:rPr>
              <a:t> match community 1</a:t>
            </a:r>
            <a:endParaRPr lang="en-US" sz="2000">
              <a:latin typeface="Courier New" charset="0"/>
            </a:endParaRPr>
          </a:p>
          <a:p>
            <a:pPr algn="l"/>
            <a:r>
              <a:rPr lang="en-US" sz="2000">
                <a:latin typeface="Courier New" charset="0"/>
              </a:rPr>
              <a:t> set community 300:100</a:t>
            </a:r>
          </a:p>
          <a:p>
            <a:pPr algn="l"/>
            <a:r>
              <a:rPr lang="en-US" sz="2000">
                <a:latin typeface="Courier New" charset="0"/>
              </a:rPr>
              <a:t>!</a:t>
            </a:r>
          </a:p>
          <a:p>
            <a:pPr algn="l"/>
            <a:r>
              <a:rPr lang="en-US" sz="2000">
                <a:solidFill>
                  <a:srgbClr val="0000FF"/>
                </a:solidFill>
                <a:latin typeface="Courier New" charset="0"/>
              </a:rPr>
              <a:t>access-list 1 permit 35.0.0.0</a:t>
            </a:r>
          </a:p>
          <a:p>
            <a:pPr algn="l"/>
            <a:r>
              <a:rPr lang="en-US" sz="2000">
                <a:solidFill>
                  <a:srgbClr val="008000"/>
                </a:solidFill>
                <a:latin typeface="Courier New" charset="0"/>
              </a:rPr>
              <a:t>ip community-list 1</a:t>
            </a:r>
            <a:r>
              <a:rPr lang="en-US" sz="2000">
                <a:latin typeface="Courier New" charset="0"/>
              </a:rPr>
              <a:t> permit 100:200 </a:t>
            </a:r>
          </a:p>
        </p:txBody>
      </p:sp>
    </p:spTree>
  </p:cSld>
  <p:clrMapOvr>
    <a:masterClrMapping/>
  </p:clrMapOvr>
  <p:transition spd="slow"/>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1348" name="Rectangle 4"/>
          <p:cNvSpPr>
            <a:spLocks noGrp="1" noChangeArrowheads="1"/>
          </p:cNvSpPr>
          <p:nvPr>
            <p:ph type="title"/>
          </p:nvPr>
        </p:nvSpPr>
        <p:spPr/>
        <p:txBody>
          <a:bodyPr/>
          <a:lstStyle/>
          <a:p>
            <a:r>
              <a:rPr lang="en-GB"/>
              <a:t>Route Map:</a:t>
            </a:r>
            <a:br>
              <a:rPr lang="en-GB"/>
            </a:br>
            <a:r>
              <a:rPr lang="en-GB"/>
              <a:t>Example Two</a:t>
            </a:r>
            <a:endParaRPr lang="en-US"/>
          </a:p>
        </p:txBody>
      </p:sp>
      <p:sp>
        <p:nvSpPr>
          <p:cNvPr id="441349" name="Rectangle 5"/>
          <p:cNvSpPr>
            <a:spLocks noGrp="1" noChangeArrowheads="1"/>
          </p:cNvSpPr>
          <p:nvPr>
            <p:ph type="body" idx="1"/>
          </p:nvPr>
        </p:nvSpPr>
        <p:spPr/>
        <p:txBody>
          <a:bodyPr/>
          <a:lstStyle/>
          <a:p>
            <a:pPr>
              <a:lnSpc>
                <a:spcPct val="90000"/>
              </a:lnSpc>
            </a:pPr>
            <a:r>
              <a:rPr lang="en-GB" sz="2400"/>
              <a:t>Example Configuration as AS PATH prepend</a:t>
            </a:r>
          </a:p>
          <a:p>
            <a:pPr lvl="1">
              <a:lnSpc>
                <a:spcPct val="90000"/>
              </a:lnSpc>
              <a:buFont typeface="Wingdings" charset="2"/>
              <a:buNone/>
            </a:pPr>
            <a:endParaRPr lang="en-GB" sz="2000" b="1">
              <a:latin typeface="Courier New" charset="0"/>
            </a:endParaRPr>
          </a:p>
          <a:p>
            <a:pPr lvl="1">
              <a:lnSpc>
                <a:spcPct val="90000"/>
              </a:lnSpc>
              <a:buFont typeface="Wingdings" charset="2"/>
              <a:buNone/>
            </a:pPr>
            <a:r>
              <a:rPr lang="en-GB" sz="2000" b="1">
                <a:latin typeface="Courier New" charset="0"/>
              </a:rPr>
              <a:t>router bgp 300</a:t>
            </a:r>
          </a:p>
          <a:p>
            <a:pPr lvl="1">
              <a:lnSpc>
                <a:spcPct val="90000"/>
              </a:lnSpc>
              <a:buFont typeface="Wingdings" charset="2"/>
              <a:buNone/>
            </a:pPr>
            <a:r>
              <a:rPr lang="en-GB" sz="2000" b="1">
                <a:latin typeface="Courier New" charset="0"/>
              </a:rPr>
              <a:t> network 215.7.0.0</a:t>
            </a:r>
          </a:p>
          <a:p>
            <a:pPr lvl="1">
              <a:lnSpc>
                <a:spcPct val="90000"/>
              </a:lnSpc>
              <a:buFont typeface="Wingdings" charset="2"/>
              <a:buNone/>
            </a:pPr>
            <a:r>
              <a:rPr lang="en-GB" sz="2000" b="1">
                <a:latin typeface="Courier New" charset="0"/>
              </a:rPr>
              <a:t> neighbor 2.2.2.2 remote-as 100</a:t>
            </a:r>
          </a:p>
          <a:p>
            <a:pPr lvl="1">
              <a:lnSpc>
                <a:spcPct val="90000"/>
              </a:lnSpc>
              <a:buFont typeface="Wingdings" charset="2"/>
              <a:buNone/>
            </a:pPr>
            <a:r>
              <a:rPr lang="en-GB" sz="2000" b="1">
                <a:latin typeface="Courier New" charset="0"/>
              </a:rPr>
              <a:t> neighbor 2.2.2.2 route-map </a:t>
            </a:r>
            <a:r>
              <a:rPr lang="en-GB" sz="2000" b="1">
                <a:solidFill>
                  <a:srgbClr val="0000FF"/>
                </a:solidFill>
                <a:latin typeface="Courier New" charset="0"/>
              </a:rPr>
              <a:t>SETPATH</a:t>
            </a:r>
            <a:r>
              <a:rPr lang="en-GB" sz="2000" b="1">
                <a:latin typeface="Courier New" charset="0"/>
              </a:rPr>
              <a:t> out</a:t>
            </a:r>
          </a:p>
          <a:p>
            <a:pPr lvl="1">
              <a:lnSpc>
                <a:spcPct val="90000"/>
              </a:lnSpc>
              <a:buFont typeface="Wingdings" charset="2"/>
              <a:buNone/>
            </a:pPr>
            <a:r>
              <a:rPr lang="en-GB" sz="2000" b="1">
                <a:latin typeface="Courier New" charset="0"/>
              </a:rPr>
              <a:t>!</a:t>
            </a:r>
          </a:p>
          <a:p>
            <a:pPr lvl="1">
              <a:lnSpc>
                <a:spcPct val="90000"/>
              </a:lnSpc>
              <a:buFont typeface="Wingdings" charset="2"/>
              <a:buNone/>
            </a:pPr>
            <a:r>
              <a:rPr lang="en-GB" sz="2000" b="1">
                <a:solidFill>
                  <a:srgbClr val="0000FF"/>
                </a:solidFill>
                <a:latin typeface="Courier New" charset="0"/>
              </a:rPr>
              <a:t>route-map SETPATH permit 10</a:t>
            </a:r>
          </a:p>
          <a:p>
            <a:pPr lvl="1">
              <a:lnSpc>
                <a:spcPct val="90000"/>
              </a:lnSpc>
              <a:buFont typeface="Wingdings" charset="2"/>
              <a:buNone/>
            </a:pPr>
            <a:r>
              <a:rPr lang="en-GB" sz="2000" b="1">
                <a:solidFill>
                  <a:srgbClr val="0000FF"/>
                </a:solidFill>
                <a:latin typeface="Courier New" charset="0"/>
              </a:rPr>
              <a:t> set as-path prepend 300 300</a:t>
            </a:r>
            <a:endParaRPr lang="en-GB" sz="2000" b="1">
              <a:latin typeface="Courier New" charset="0"/>
            </a:endParaRPr>
          </a:p>
          <a:p>
            <a:pPr lvl="1">
              <a:lnSpc>
                <a:spcPct val="90000"/>
              </a:lnSpc>
              <a:buFont typeface="Wingdings" charset="2"/>
              <a:buNone/>
            </a:pPr>
            <a:endParaRPr lang="en-GB" sz="2000" b="1">
              <a:latin typeface="Courier New" charset="0"/>
            </a:endParaRPr>
          </a:p>
          <a:p>
            <a:pPr>
              <a:lnSpc>
                <a:spcPct val="90000"/>
              </a:lnSpc>
            </a:pPr>
            <a:r>
              <a:rPr lang="en-GB" sz="2400"/>
              <a:t>Use your own AS number for prepending</a:t>
            </a:r>
          </a:p>
          <a:p>
            <a:pPr lvl="1">
              <a:lnSpc>
                <a:spcPct val="90000"/>
              </a:lnSpc>
            </a:pPr>
            <a:r>
              <a:rPr lang="en-GB" sz="2000"/>
              <a:t>Otherwise BGP loop detection will cause disconnects</a:t>
            </a:r>
            <a:endParaRPr lang="en-US" sz="2000"/>
          </a:p>
        </p:txBody>
      </p:sp>
    </p:spTree>
  </p:cSld>
  <p:clrMapOvr>
    <a:masterClrMapping/>
  </p:clrMapOvr>
  <p:transition spd="slow"/>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300" name="Rectangle 4"/>
          <p:cNvSpPr>
            <a:spLocks noGrp="1" noChangeArrowheads="1"/>
          </p:cNvSpPr>
          <p:nvPr>
            <p:ph type="ctrTitle"/>
          </p:nvPr>
        </p:nvSpPr>
        <p:spPr/>
        <p:txBody>
          <a:bodyPr/>
          <a:lstStyle/>
          <a:p>
            <a:r>
              <a:rPr lang="en-US" dirty="0" smtClean="0"/>
              <a:t>BGP Part V</a:t>
            </a:r>
            <a:endParaRPr lang="en-GB" dirty="0"/>
          </a:p>
        </p:txBody>
      </p:sp>
      <p:sp>
        <p:nvSpPr>
          <p:cNvPr id="311301" name="Rectangle 5"/>
          <p:cNvSpPr>
            <a:spLocks noGrp="1" noChangeArrowheads="1"/>
          </p:cNvSpPr>
          <p:nvPr>
            <p:ph type="subTitle" idx="1"/>
          </p:nvPr>
        </p:nvSpPr>
        <p:spPr/>
        <p:txBody>
          <a:bodyPr/>
          <a:lstStyle/>
          <a:p>
            <a:r>
              <a:rPr lang="en-US" b="1" dirty="0" smtClean="0"/>
              <a:t>More detail than you want</a:t>
            </a:r>
          </a:p>
          <a:p>
            <a:endParaRPr lang="en-US" dirty="0" smtClean="0"/>
          </a:p>
          <a:p>
            <a:r>
              <a:rPr lang="en-US" dirty="0" smtClean="0"/>
              <a:t>BGP Attributes</a:t>
            </a:r>
          </a:p>
          <a:p>
            <a:r>
              <a:rPr lang="en-US" dirty="0" smtClean="0"/>
              <a:t>Synchronization</a:t>
            </a:r>
          </a:p>
          <a:p>
            <a:r>
              <a:rPr lang="en-US" dirty="0" smtClean="0"/>
              <a:t>Path Selection</a:t>
            </a:r>
            <a:endParaRPr lang="en-GB" dirty="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Desirable Characteristics of Dynamic Routing</a:t>
            </a:r>
            <a:endParaRPr lang="en-GB"/>
          </a:p>
        </p:txBody>
      </p:sp>
      <p:sp>
        <p:nvSpPr>
          <p:cNvPr id="20483" name="Rectangle 3"/>
          <p:cNvSpPr>
            <a:spLocks noGrp="1" noChangeArrowheads="1"/>
          </p:cNvSpPr>
          <p:nvPr>
            <p:ph type="body" idx="4294967295"/>
          </p:nvPr>
        </p:nvSpPr>
        <p:spPr>
          <a:xfrm>
            <a:off x="556730" y="1588602"/>
            <a:ext cx="7772400" cy="4648200"/>
          </a:xfrm>
        </p:spPr>
        <p:txBody>
          <a:bodyPr/>
          <a:lstStyle/>
          <a:p>
            <a:pPr eaLnBrk="1" hangingPunct="1"/>
            <a:r>
              <a:rPr lang="en-US" dirty="0"/>
              <a:t>Automatically detect and adapt to topology changes</a:t>
            </a:r>
          </a:p>
          <a:p>
            <a:pPr eaLnBrk="1" hangingPunct="1"/>
            <a:r>
              <a:rPr lang="en-US" dirty="0"/>
              <a:t>Provide optimal routing</a:t>
            </a:r>
          </a:p>
          <a:p>
            <a:pPr eaLnBrk="1" hangingPunct="1"/>
            <a:r>
              <a:rPr lang="en-US" dirty="0"/>
              <a:t>Scalability</a:t>
            </a:r>
          </a:p>
          <a:p>
            <a:pPr eaLnBrk="1" hangingPunct="1"/>
            <a:r>
              <a:rPr lang="en-US" dirty="0"/>
              <a:t>Robustness</a:t>
            </a:r>
          </a:p>
          <a:p>
            <a:pPr eaLnBrk="1" hangingPunct="1"/>
            <a:r>
              <a:rPr lang="en-US" dirty="0"/>
              <a:t>Simplicity</a:t>
            </a:r>
          </a:p>
          <a:p>
            <a:pPr eaLnBrk="1" hangingPunct="1"/>
            <a:r>
              <a:rPr lang="en-US" dirty="0"/>
              <a:t>Rapid convergence</a:t>
            </a:r>
          </a:p>
          <a:p>
            <a:pPr eaLnBrk="1" hangingPunct="1"/>
            <a:r>
              <a:rPr lang="en-US" dirty="0"/>
              <a:t>Some control of routing choices</a:t>
            </a:r>
          </a:p>
          <a:p>
            <a:pPr lvl="1" eaLnBrk="1" hangingPunct="1"/>
            <a:r>
              <a:rPr lang="en-GB" dirty="0"/>
              <a:t>E.g. which links we prefer to use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IP routing</a:t>
            </a:r>
            <a:endParaRPr lang="en-US">
              <a:solidFill>
                <a:schemeClr val="bg2"/>
              </a:solidFill>
            </a:endParaRPr>
          </a:p>
        </p:txBody>
      </p:sp>
      <p:sp>
        <p:nvSpPr>
          <p:cNvPr id="141315" name="Rectangle 3"/>
          <p:cNvSpPr>
            <a:spLocks noGrp="1" noChangeArrowheads="1"/>
          </p:cNvSpPr>
          <p:nvPr>
            <p:ph type="body" idx="1"/>
          </p:nvPr>
        </p:nvSpPr>
        <p:spPr/>
        <p:txBody>
          <a:bodyPr/>
          <a:lstStyle/>
          <a:p>
            <a:r>
              <a:rPr lang="en-US"/>
              <a:t>Default route</a:t>
            </a:r>
          </a:p>
          <a:p>
            <a:pPr lvl="1"/>
            <a:r>
              <a:rPr lang="en-US"/>
              <a:t>where to send packets if there is no entry for the destination in the routing table</a:t>
            </a:r>
          </a:p>
          <a:p>
            <a:pPr lvl="1"/>
            <a:r>
              <a:rPr lang="en-US"/>
              <a:t>most machines have a single default route</a:t>
            </a:r>
          </a:p>
          <a:p>
            <a:pPr lvl="1"/>
            <a:r>
              <a:rPr lang="en-US"/>
              <a:t>often referred to as a default gateway</a:t>
            </a:r>
          </a:p>
          <a:p>
            <a:pPr lvl="1"/>
            <a:endParaRPr lang="en-US"/>
          </a:p>
          <a:p>
            <a:pPr lvl="1"/>
            <a:r>
              <a:rPr lang="en-US"/>
              <a:t>0.0.0.0/0</a:t>
            </a:r>
          </a:p>
          <a:p>
            <a:pPr lvl="2"/>
            <a:r>
              <a:rPr lang="en-US"/>
              <a:t>matches all possible destinations, but is usually not the longest match</a:t>
            </a:r>
            <a:endParaRPr lang="en-US">
              <a:solidFill>
                <a:schemeClr val="bg2"/>
              </a:solidFill>
            </a:endParaRPr>
          </a:p>
        </p:txBody>
      </p:sp>
    </p:spTree>
  </p:cSld>
  <p:clrMapOvr>
    <a:masterClrMapping/>
  </p:clrMapOvr>
  <p:transition spd="slow"/>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r>
              <a:rPr lang="en-US"/>
              <a:t>BGP Path Attributes: Why ?</a:t>
            </a:r>
          </a:p>
        </p:txBody>
      </p:sp>
      <p:sp>
        <p:nvSpPr>
          <p:cNvPr id="312323" name="Rectangle 3"/>
          <p:cNvSpPr>
            <a:spLocks noGrp="1" noChangeArrowheads="1"/>
          </p:cNvSpPr>
          <p:nvPr>
            <p:ph type="body" idx="1"/>
          </p:nvPr>
        </p:nvSpPr>
        <p:spPr/>
        <p:txBody>
          <a:bodyPr/>
          <a:lstStyle/>
          <a:p>
            <a:r>
              <a:rPr lang="en-US"/>
              <a:t>Encoded as Type, Length &amp; Value (TLV)</a:t>
            </a:r>
          </a:p>
          <a:p>
            <a:r>
              <a:rPr lang="en-US"/>
              <a:t>Transitive/Non-Transitive attributes</a:t>
            </a:r>
          </a:p>
          <a:p>
            <a:r>
              <a:rPr lang="en-US"/>
              <a:t>Some are mandatory</a:t>
            </a:r>
          </a:p>
          <a:p>
            <a:r>
              <a:rPr lang="en-US"/>
              <a:t>Used in path selection</a:t>
            </a:r>
          </a:p>
          <a:p>
            <a:r>
              <a:rPr lang="en-US"/>
              <a:t>To apply policy for steering traffic</a:t>
            </a:r>
          </a:p>
        </p:txBody>
      </p:sp>
    </p:spTree>
  </p:cSld>
  <p:clrMapOvr>
    <a:masterClrMapping/>
  </p:clrMapOvr>
  <p:transition spd="slow"/>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84" name="Rectangle 4"/>
          <p:cNvSpPr>
            <a:spLocks noGrp="1" noChangeArrowheads="1"/>
          </p:cNvSpPr>
          <p:nvPr>
            <p:ph type="title"/>
          </p:nvPr>
        </p:nvSpPr>
        <p:spPr/>
        <p:txBody>
          <a:bodyPr/>
          <a:lstStyle/>
          <a:p>
            <a:r>
              <a:rPr lang="en-GB"/>
              <a:t>BGP Attributes</a:t>
            </a:r>
          </a:p>
        </p:txBody>
      </p:sp>
      <p:sp>
        <p:nvSpPr>
          <p:cNvPr id="532485" name="Rectangle 5"/>
          <p:cNvSpPr>
            <a:spLocks noGrp="1" noChangeArrowheads="1"/>
          </p:cNvSpPr>
          <p:nvPr>
            <p:ph type="body" idx="1"/>
          </p:nvPr>
        </p:nvSpPr>
        <p:spPr/>
        <p:txBody>
          <a:bodyPr/>
          <a:lstStyle/>
          <a:p>
            <a:r>
              <a:rPr lang="en-GB"/>
              <a:t>Used to convey information associated with NLRI</a:t>
            </a:r>
          </a:p>
          <a:p>
            <a:pPr lvl="1"/>
            <a:r>
              <a:rPr lang="en-GB">
                <a:solidFill>
                  <a:srgbClr val="959EA8"/>
                </a:solidFill>
              </a:rPr>
              <a:t>AS path</a:t>
            </a:r>
          </a:p>
          <a:p>
            <a:pPr lvl="1"/>
            <a:r>
              <a:rPr lang="en-GB">
                <a:solidFill>
                  <a:srgbClr val="959EA8"/>
                </a:solidFill>
              </a:rPr>
              <a:t>Next hop</a:t>
            </a:r>
          </a:p>
          <a:p>
            <a:pPr lvl="1"/>
            <a:r>
              <a:rPr lang="en-GB"/>
              <a:t>Local preference</a:t>
            </a:r>
          </a:p>
          <a:p>
            <a:pPr lvl="1"/>
            <a:r>
              <a:rPr lang="en-GB"/>
              <a:t>Multi-Exit Discriminator (MED)</a:t>
            </a:r>
          </a:p>
          <a:p>
            <a:pPr lvl="1"/>
            <a:r>
              <a:rPr lang="en-GB"/>
              <a:t>Community</a:t>
            </a:r>
          </a:p>
          <a:p>
            <a:pPr lvl="1"/>
            <a:r>
              <a:rPr lang="en-US"/>
              <a:t>Origin </a:t>
            </a:r>
          </a:p>
          <a:p>
            <a:pPr lvl="1"/>
            <a:r>
              <a:rPr lang="en-US"/>
              <a:t>Aggregator</a:t>
            </a:r>
          </a:p>
        </p:txBody>
      </p:sp>
    </p:spTree>
  </p:cSld>
  <p:clrMapOvr>
    <a:masterClrMapping/>
  </p:clrMapOvr>
  <p:transition spd="slow"/>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Local Preference</a:t>
            </a:r>
            <a:endParaRPr lang="en-GB"/>
          </a:p>
        </p:txBody>
      </p:sp>
      <p:sp>
        <p:nvSpPr>
          <p:cNvPr id="319491" name="Rectangle 3"/>
          <p:cNvSpPr>
            <a:spLocks noGrp="1" noChangeArrowheads="1"/>
          </p:cNvSpPr>
          <p:nvPr>
            <p:ph type="body" idx="1"/>
          </p:nvPr>
        </p:nvSpPr>
        <p:spPr/>
        <p:txBody>
          <a:bodyPr/>
          <a:lstStyle/>
          <a:p>
            <a:r>
              <a:rPr lang="en-US"/>
              <a:t>Not used by eBGP, mandatory for iBGP</a:t>
            </a:r>
          </a:p>
          <a:p>
            <a:r>
              <a:rPr lang="en-US"/>
              <a:t>Default value of 100 on Cisco IOS</a:t>
            </a:r>
          </a:p>
          <a:p>
            <a:r>
              <a:rPr lang="en-GB"/>
              <a:t>Local to an AS</a:t>
            </a:r>
          </a:p>
          <a:p>
            <a:r>
              <a:rPr lang="en-GB"/>
              <a:t>Used to prefer one exit over another</a:t>
            </a:r>
          </a:p>
          <a:p>
            <a:r>
              <a:rPr lang="en-GB"/>
              <a:t>Path with highest local preference wins</a:t>
            </a:r>
          </a:p>
        </p:txBody>
      </p:sp>
    </p:spTree>
  </p:cSld>
  <p:clrMapOvr>
    <a:masterClrMapping/>
  </p:clrMapOvr>
  <p:transition spd="slow"/>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0535" name="Rectangle 23"/>
          <p:cNvSpPr>
            <a:spLocks noChangeArrowheads="1"/>
          </p:cNvSpPr>
          <p:nvPr/>
        </p:nvSpPr>
        <p:spPr bwMode="auto">
          <a:xfrm>
            <a:off x="627774" y="5626913"/>
            <a:ext cx="2492375" cy="493712"/>
          </a:xfrm>
          <a:prstGeom prst="rect">
            <a:avLst/>
          </a:prstGeom>
          <a:solidFill>
            <a:schemeClr val="fo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320536" name="Rectangle 24"/>
          <p:cNvSpPr>
            <a:spLocks noChangeArrowheads="1"/>
          </p:cNvSpPr>
          <p:nvPr/>
        </p:nvSpPr>
        <p:spPr bwMode="auto">
          <a:xfrm>
            <a:off x="623012" y="5606275"/>
            <a:ext cx="2644775" cy="577850"/>
          </a:xfrm>
          <a:prstGeom prst="rect">
            <a:avLst/>
          </a:prstGeom>
          <a:noFill/>
          <a:ln w="12700">
            <a:noFill/>
            <a:miter lim="800000"/>
            <a:headEnd/>
            <a:tailEnd/>
          </a:ln>
          <a:effectLst/>
        </p:spPr>
        <p:txBody>
          <a:bodyPr lIns="87480" tIns="44633" rIns="87480" bIns="44633">
            <a:prstTxWarp prst="textNoShape">
              <a:avLst/>
            </a:prstTxWarp>
            <a:spAutoFit/>
          </a:bodyPr>
          <a:lstStyle/>
          <a:p>
            <a:pPr algn="l" defTabSz="808038"/>
            <a:r>
              <a:rPr lang="en-US" sz="1600">
                <a:solidFill>
                  <a:schemeClr val="bg1"/>
                </a:solidFill>
                <a:latin typeface="Tahoma" charset="0"/>
              </a:rPr>
              <a:t>    160.10.0.0/16    500</a:t>
            </a:r>
          </a:p>
          <a:p>
            <a:pPr algn="l" defTabSz="808038"/>
            <a:r>
              <a:rPr lang="en-US" sz="1600">
                <a:solidFill>
                  <a:schemeClr val="bg1"/>
                </a:solidFill>
                <a:latin typeface="Tahoma" charset="0"/>
              </a:rPr>
              <a:t>&gt; 160.10.0.0/16    800</a:t>
            </a:r>
          </a:p>
        </p:txBody>
      </p:sp>
      <p:sp>
        <p:nvSpPr>
          <p:cNvPr id="320514" name="Rectangle 2"/>
          <p:cNvSpPr>
            <a:spLocks noChangeArrowheads="1"/>
          </p:cNvSpPr>
          <p:nvPr/>
        </p:nvSpPr>
        <p:spPr bwMode="auto">
          <a:xfrm>
            <a:off x="719849" y="60428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0515" name="Rectangle 3"/>
          <p:cNvSpPr>
            <a:spLocks noChangeArrowheads="1"/>
          </p:cNvSpPr>
          <p:nvPr/>
        </p:nvSpPr>
        <p:spPr bwMode="auto">
          <a:xfrm>
            <a:off x="3120149" y="6042838"/>
            <a:ext cx="2913063"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0516" name="Line 4"/>
          <p:cNvSpPr>
            <a:spLocks noChangeShapeType="1"/>
          </p:cNvSpPr>
          <p:nvPr/>
        </p:nvSpPr>
        <p:spPr bwMode="auto">
          <a:xfrm flipV="1">
            <a:off x="3340812" y="4520425"/>
            <a:ext cx="355600" cy="487363"/>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GB"/>
          </a:p>
        </p:txBody>
      </p:sp>
      <p:sp>
        <p:nvSpPr>
          <p:cNvPr id="320517" name="Line 5"/>
          <p:cNvSpPr>
            <a:spLocks noChangeShapeType="1"/>
          </p:cNvSpPr>
          <p:nvPr/>
        </p:nvSpPr>
        <p:spPr bwMode="auto">
          <a:xfrm>
            <a:off x="5502987" y="4582338"/>
            <a:ext cx="434975" cy="396875"/>
          </a:xfrm>
          <a:prstGeom prst="line">
            <a:avLst/>
          </a:prstGeom>
          <a:noFill/>
          <a:ln w="25400">
            <a:solidFill>
              <a:schemeClr val="tx1"/>
            </a:solidFill>
            <a:round/>
            <a:headEnd/>
            <a:tailEnd type="triangle" w="med" len="me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320518" name="Line 6"/>
          <p:cNvSpPr>
            <a:spLocks noChangeShapeType="1"/>
          </p:cNvSpPr>
          <p:nvPr/>
        </p:nvSpPr>
        <p:spPr bwMode="auto">
          <a:xfrm flipH="1" flipV="1">
            <a:off x="5412499" y="2528113"/>
            <a:ext cx="1077913" cy="1211262"/>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0519" name="Line 7"/>
          <p:cNvSpPr>
            <a:spLocks noChangeShapeType="1"/>
          </p:cNvSpPr>
          <p:nvPr/>
        </p:nvSpPr>
        <p:spPr bwMode="auto">
          <a:xfrm flipV="1">
            <a:off x="2815349" y="2610663"/>
            <a:ext cx="1019175" cy="1212850"/>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0520" name="Line 8"/>
          <p:cNvSpPr>
            <a:spLocks noChangeShapeType="1"/>
          </p:cNvSpPr>
          <p:nvPr/>
        </p:nvSpPr>
        <p:spPr bwMode="auto">
          <a:xfrm flipV="1">
            <a:off x="5744287" y="4052113"/>
            <a:ext cx="1019175" cy="1211262"/>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0521" name="Line 9"/>
          <p:cNvSpPr>
            <a:spLocks noChangeShapeType="1"/>
          </p:cNvSpPr>
          <p:nvPr/>
        </p:nvSpPr>
        <p:spPr bwMode="auto">
          <a:xfrm flipH="1" flipV="1">
            <a:off x="2712162" y="4304525"/>
            <a:ext cx="776287" cy="873125"/>
          </a:xfrm>
          <a:prstGeom prst="line">
            <a:avLst/>
          </a:prstGeom>
          <a:noFill/>
          <a:ln w="25400">
            <a:solidFill>
              <a:schemeClr val="accent2"/>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320522" name="Picture 10"/>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35712" y="2967850"/>
            <a:ext cx="2916237" cy="1771650"/>
          </a:xfrm>
          <a:prstGeom prst="rect">
            <a:avLst/>
          </a:prstGeom>
          <a:noFill/>
          <a:ln w="12700">
            <a:noFill/>
            <a:miter lim="800000"/>
            <a:headEnd/>
            <a:tailEnd/>
          </a:ln>
          <a:effectLst/>
        </p:spPr>
      </p:pic>
      <p:pic>
        <p:nvPicPr>
          <p:cNvPr id="320523" name="Picture 11"/>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150312" y="1597838"/>
            <a:ext cx="2914650" cy="1770062"/>
          </a:xfrm>
          <a:prstGeom prst="rect">
            <a:avLst/>
          </a:prstGeom>
          <a:noFill/>
          <a:ln w="12700">
            <a:noFill/>
            <a:miter lim="800000"/>
            <a:headEnd/>
            <a:tailEnd/>
          </a:ln>
          <a:effectLst/>
        </p:spPr>
      </p:pic>
      <p:pic>
        <p:nvPicPr>
          <p:cNvPr id="320524" name="Picture 1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834774" y="2967850"/>
            <a:ext cx="2916238" cy="1771650"/>
          </a:xfrm>
          <a:prstGeom prst="rect">
            <a:avLst/>
          </a:prstGeom>
          <a:noFill/>
          <a:ln w="12700">
            <a:noFill/>
            <a:miter lim="800000"/>
            <a:headEnd/>
            <a:tailEnd/>
          </a:ln>
          <a:effectLst/>
        </p:spPr>
      </p:pic>
      <p:pic>
        <p:nvPicPr>
          <p:cNvPr id="320525" name="Picture 1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136024" y="4725213"/>
            <a:ext cx="2914650" cy="1770062"/>
          </a:xfrm>
          <a:prstGeom prst="rect">
            <a:avLst/>
          </a:prstGeom>
          <a:noFill/>
          <a:ln w="12700">
            <a:noFill/>
            <a:miter lim="800000"/>
            <a:headEnd/>
            <a:tailEnd/>
          </a:ln>
          <a:effectLst/>
        </p:spPr>
      </p:pic>
      <p:sp>
        <p:nvSpPr>
          <p:cNvPr id="320526" name="Rectangle 14"/>
          <p:cNvSpPr>
            <a:spLocks noGrp="1" noChangeArrowheads="1"/>
          </p:cNvSpPr>
          <p:nvPr>
            <p:ph type="title"/>
          </p:nvPr>
        </p:nvSpPr>
        <p:spPr/>
        <p:txBody>
          <a:bodyPr/>
          <a:lstStyle/>
          <a:p>
            <a:r>
              <a:rPr lang="en-US" smtClean="0"/>
              <a:t>Local Preference</a:t>
            </a:r>
            <a:endParaRPr lang="en-US"/>
          </a:p>
        </p:txBody>
      </p:sp>
      <p:sp>
        <p:nvSpPr>
          <p:cNvPr id="320527" name="Rectangle 15"/>
          <p:cNvSpPr>
            <a:spLocks noChangeArrowheads="1"/>
          </p:cNvSpPr>
          <p:nvPr/>
        </p:nvSpPr>
        <p:spPr bwMode="auto">
          <a:xfrm>
            <a:off x="4172662" y="5455463"/>
            <a:ext cx="984250" cy="33496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200">
                <a:latin typeface="Tahoma" charset="0"/>
              </a:rPr>
              <a:t>AS 400</a:t>
            </a:r>
          </a:p>
        </p:txBody>
      </p:sp>
      <p:sp>
        <p:nvSpPr>
          <p:cNvPr id="320528" name="Rectangle 16"/>
          <p:cNvSpPr>
            <a:spLocks noChangeArrowheads="1"/>
          </p:cNvSpPr>
          <p:nvPr/>
        </p:nvSpPr>
        <p:spPr bwMode="auto">
          <a:xfrm>
            <a:off x="1299287" y="3675875"/>
            <a:ext cx="1608137" cy="334963"/>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200">
                <a:latin typeface="Tahoma" charset="0"/>
              </a:rPr>
              <a:t>AS 200</a:t>
            </a:r>
          </a:p>
        </p:txBody>
      </p:sp>
      <p:sp>
        <p:nvSpPr>
          <p:cNvPr id="320529" name="Line 17"/>
          <p:cNvSpPr>
            <a:spLocks noChangeShapeType="1"/>
          </p:cNvSpPr>
          <p:nvPr/>
        </p:nvSpPr>
        <p:spPr bwMode="auto">
          <a:xfrm>
            <a:off x="4017087" y="5249088"/>
            <a:ext cx="1169987" cy="0"/>
          </a:xfrm>
          <a:prstGeom prst="line">
            <a:avLst/>
          </a:prstGeom>
          <a:noFill/>
          <a:ln w="25400">
            <a:solidFill>
              <a:srgbClr val="FF0000"/>
            </a:solidFill>
            <a:round/>
            <a:headEnd type="triangle" w="med" len="med"/>
            <a:tailEnd type="triangle" w="med" len="med"/>
          </a:ln>
          <a:effectLst/>
        </p:spPr>
        <p:txBody>
          <a:bodyPr wrap="none" anchor="ctr">
            <a:prstTxWarp prst="textNoShape">
              <a:avLst/>
            </a:prstTxWarp>
          </a:bodyPr>
          <a:lstStyle/>
          <a:p>
            <a:endParaRPr lang="en-GB"/>
          </a:p>
        </p:txBody>
      </p:sp>
      <p:sp>
        <p:nvSpPr>
          <p:cNvPr id="320530" name="Line 18"/>
          <p:cNvSpPr>
            <a:spLocks noChangeShapeType="1"/>
          </p:cNvSpPr>
          <p:nvPr/>
        </p:nvSpPr>
        <p:spPr bwMode="auto">
          <a:xfrm>
            <a:off x="3629737" y="5433238"/>
            <a:ext cx="669925" cy="654050"/>
          </a:xfrm>
          <a:prstGeom prst="line">
            <a:avLst/>
          </a:prstGeom>
          <a:noFill/>
          <a:ln w="25400">
            <a:solidFill>
              <a:srgbClr val="FF0000"/>
            </a:solidFill>
            <a:round/>
            <a:headEnd type="triangle" w="med" len="med"/>
            <a:tailEnd type="triangle" w="med" len="med"/>
          </a:ln>
          <a:effectLst/>
        </p:spPr>
        <p:txBody>
          <a:bodyPr wrap="none" anchor="ctr">
            <a:prstTxWarp prst="textNoShape">
              <a:avLst/>
            </a:prstTxWarp>
          </a:bodyPr>
          <a:lstStyle/>
          <a:p>
            <a:endParaRPr lang="en-GB"/>
          </a:p>
        </p:txBody>
      </p:sp>
      <p:sp>
        <p:nvSpPr>
          <p:cNvPr id="320531" name="Line 19"/>
          <p:cNvSpPr>
            <a:spLocks noChangeShapeType="1"/>
          </p:cNvSpPr>
          <p:nvPr/>
        </p:nvSpPr>
        <p:spPr bwMode="auto">
          <a:xfrm flipH="1">
            <a:off x="5048962" y="5433238"/>
            <a:ext cx="628650" cy="647700"/>
          </a:xfrm>
          <a:prstGeom prst="line">
            <a:avLst/>
          </a:prstGeom>
          <a:noFill/>
          <a:ln w="25400">
            <a:solidFill>
              <a:srgbClr val="FF0000"/>
            </a:solidFill>
            <a:round/>
            <a:headEnd type="triangle" w="med" len="med"/>
            <a:tailEnd type="triangle" w="med" len="med"/>
          </a:ln>
          <a:effectLst/>
        </p:spPr>
        <p:txBody>
          <a:bodyPr wrap="none" anchor="ctr">
            <a:prstTxWarp prst="textNoShape">
              <a:avLst/>
            </a:prstTxWarp>
          </a:bodyPr>
          <a:lstStyle/>
          <a:p>
            <a:endParaRPr lang="en-GB"/>
          </a:p>
        </p:txBody>
      </p:sp>
      <p:sp>
        <p:nvSpPr>
          <p:cNvPr id="320532" name="Rectangle 20"/>
          <p:cNvSpPr>
            <a:spLocks noChangeArrowheads="1"/>
          </p:cNvSpPr>
          <p:nvPr/>
        </p:nvSpPr>
        <p:spPr bwMode="auto">
          <a:xfrm>
            <a:off x="3747212" y="2404288"/>
            <a:ext cx="1830387" cy="363537"/>
          </a:xfrm>
          <a:prstGeom prst="rect">
            <a:avLst/>
          </a:prstGeom>
          <a:noFill/>
          <a:ln w="12700">
            <a:noFill/>
            <a:miter lim="800000"/>
            <a:headEnd/>
            <a:tailEnd/>
          </a:ln>
          <a:effectLst/>
        </p:spPr>
        <p:txBody>
          <a:bodyPr wrap="none" lIns="87480" tIns="44633" rIns="87480" bIns="44633" anchor="ctr" anchorCtr="1">
            <a:prstTxWarp prst="textNoShape">
              <a:avLst/>
            </a:prstTxWarp>
            <a:spAutoFit/>
          </a:bodyPr>
          <a:lstStyle/>
          <a:p>
            <a:pPr defTabSz="808038">
              <a:spcBef>
                <a:spcPct val="50000"/>
              </a:spcBef>
            </a:pPr>
            <a:r>
              <a:rPr lang="en-US" sz="1800">
                <a:latin typeface="Tahoma" charset="0"/>
              </a:rPr>
              <a:t>160.10.0.0/16</a:t>
            </a:r>
          </a:p>
        </p:txBody>
      </p:sp>
      <p:sp>
        <p:nvSpPr>
          <p:cNvPr id="320533" name="Rectangle 21"/>
          <p:cNvSpPr>
            <a:spLocks noChangeArrowheads="1"/>
          </p:cNvSpPr>
          <p:nvPr/>
        </p:nvSpPr>
        <p:spPr bwMode="auto">
          <a:xfrm>
            <a:off x="4171074" y="2069325"/>
            <a:ext cx="984250" cy="334963"/>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2200">
                <a:latin typeface="Tahoma" charset="0"/>
              </a:rPr>
              <a:t>AS 100</a:t>
            </a:r>
          </a:p>
        </p:txBody>
      </p:sp>
      <p:sp>
        <p:nvSpPr>
          <p:cNvPr id="320534" name="Rectangle 22"/>
          <p:cNvSpPr>
            <a:spLocks noChangeArrowheads="1"/>
          </p:cNvSpPr>
          <p:nvPr/>
        </p:nvSpPr>
        <p:spPr bwMode="auto">
          <a:xfrm>
            <a:off x="6604712" y="3675875"/>
            <a:ext cx="1263650" cy="334963"/>
          </a:xfrm>
          <a:prstGeom prst="rect">
            <a:avLst/>
          </a:prstGeom>
          <a:noFill/>
          <a:ln w="12700">
            <a:noFill/>
            <a:miter lim="800000"/>
            <a:headEnd/>
            <a:tailEnd/>
          </a:ln>
          <a:effectLst/>
        </p:spPr>
        <p:txBody>
          <a:bodyPr lIns="0" tIns="0" rIns="0" bIns="0" anchor="ctr" anchorCtr="1">
            <a:prstTxWarp prst="textNoShape">
              <a:avLst/>
            </a:prstTxWarp>
            <a:spAutoFit/>
          </a:bodyPr>
          <a:lstStyle/>
          <a:p>
            <a:pPr defTabSz="808038">
              <a:spcBef>
                <a:spcPct val="50000"/>
              </a:spcBef>
            </a:pPr>
            <a:r>
              <a:rPr lang="en-US" sz="2200">
                <a:latin typeface="Tahoma" charset="0"/>
              </a:rPr>
              <a:t>AS 300</a:t>
            </a:r>
          </a:p>
        </p:txBody>
      </p:sp>
      <p:sp>
        <p:nvSpPr>
          <p:cNvPr id="320537" name="Rectangle 25"/>
          <p:cNvSpPr>
            <a:spLocks noChangeArrowheads="1"/>
          </p:cNvSpPr>
          <p:nvPr/>
        </p:nvSpPr>
        <p:spPr bwMode="auto">
          <a:xfrm>
            <a:off x="3613862" y="4309288"/>
            <a:ext cx="434975" cy="323850"/>
          </a:xfrm>
          <a:prstGeom prst="rect">
            <a:avLst/>
          </a:prstGeom>
          <a:solidFill>
            <a:schemeClr val="fo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320538" name="Rectangle 26"/>
          <p:cNvSpPr>
            <a:spLocks noChangeArrowheads="1"/>
          </p:cNvSpPr>
          <p:nvPr/>
        </p:nvSpPr>
        <p:spPr bwMode="auto">
          <a:xfrm>
            <a:off x="3551949" y="4321988"/>
            <a:ext cx="568325" cy="333375"/>
          </a:xfrm>
          <a:prstGeom prst="rect">
            <a:avLst/>
          </a:prstGeom>
          <a:noFill/>
          <a:ln w="12700">
            <a:noFill/>
            <a:miter lim="800000"/>
            <a:headEnd/>
            <a:tailEnd/>
          </a:ln>
          <a:effectLst/>
        </p:spPr>
        <p:txBody>
          <a:bodyPr lIns="87480" tIns="44633" rIns="87480" bIns="44633">
            <a:prstTxWarp prst="textNoShape">
              <a:avLst/>
            </a:prstTxWarp>
            <a:spAutoFit/>
          </a:bodyPr>
          <a:lstStyle/>
          <a:p>
            <a:pPr algn="l" defTabSz="808038"/>
            <a:r>
              <a:rPr lang="en-US" sz="1600">
                <a:solidFill>
                  <a:schemeClr val="bg1"/>
                </a:solidFill>
                <a:latin typeface="Tahoma" charset="0"/>
              </a:rPr>
              <a:t>500</a:t>
            </a:r>
          </a:p>
        </p:txBody>
      </p:sp>
      <p:sp>
        <p:nvSpPr>
          <p:cNvPr id="320539" name="Rectangle 27"/>
          <p:cNvSpPr>
            <a:spLocks noChangeArrowheads="1"/>
          </p:cNvSpPr>
          <p:nvPr/>
        </p:nvSpPr>
        <p:spPr bwMode="auto">
          <a:xfrm>
            <a:off x="5183899" y="4325163"/>
            <a:ext cx="436563" cy="323850"/>
          </a:xfrm>
          <a:prstGeom prst="rect">
            <a:avLst/>
          </a:prstGeom>
          <a:solidFill>
            <a:schemeClr val="folHlink"/>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320540" name="Rectangle 28"/>
          <p:cNvSpPr>
            <a:spLocks noChangeArrowheads="1"/>
          </p:cNvSpPr>
          <p:nvPr/>
        </p:nvSpPr>
        <p:spPr bwMode="auto">
          <a:xfrm>
            <a:off x="5129924" y="4325163"/>
            <a:ext cx="563563" cy="333375"/>
          </a:xfrm>
          <a:prstGeom prst="rect">
            <a:avLst/>
          </a:prstGeom>
          <a:noFill/>
          <a:ln w="12700">
            <a:noFill/>
            <a:miter lim="800000"/>
            <a:headEnd/>
            <a:tailEnd/>
          </a:ln>
          <a:effectLst/>
        </p:spPr>
        <p:txBody>
          <a:bodyPr wrap="none" lIns="87480" tIns="44633" rIns="87480" bIns="44633">
            <a:prstTxWarp prst="textNoShape">
              <a:avLst/>
            </a:prstTxWarp>
            <a:spAutoFit/>
          </a:bodyPr>
          <a:lstStyle/>
          <a:p>
            <a:pPr algn="l" defTabSz="808038"/>
            <a:r>
              <a:rPr lang="en-US" sz="1600">
                <a:solidFill>
                  <a:schemeClr val="bg1"/>
                </a:solidFill>
                <a:latin typeface="Tahoma" charset="0"/>
              </a:rPr>
              <a:t>800</a:t>
            </a:r>
          </a:p>
        </p:txBody>
      </p:sp>
      <p:pic>
        <p:nvPicPr>
          <p:cNvPr id="320541" name="Picture 2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439112" y="4215625"/>
            <a:ext cx="712787" cy="419100"/>
          </a:xfrm>
          <a:prstGeom prst="rect">
            <a:avLst/>
          </a:prstGeom>
          <a:noFill/>
          <a:ln w="12700">
            <a:noFill/>
            <a:miter lim="800000"/>
            <a:headEnd/>
            <a:tailEnd/>
          </a:ln>
          <a:effectLst/>
        </p:spPr>
      </p:pic>
      <p:pic>
        <p:nvPicPr>
          <p:cNvPr id="320542" name="Picture 3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267787" y="5018900"/>
            <a:ext cx="712787" cy="419100"/>
          </a:xfrm>
          <a:prstGeom prst="rect">
            <a:avLst/>
          </a:prstGeom>
          <a:noFill/>
          <a:ln w="12700">
            <a:noFill/>
            <a:miter lim="800000"/>
            <a:headEnd/>
            <a:tailEnd/>
          </a:ln>
          <a:effectLst/>
        </p:spPr>
      </p:pic>
      <p:pic>
        <p:nvPicPr>
          <p:cNvPr id="320543" name="Picture 3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339349" y="5976163"/>
            <a:ext cx="711200" cy="419100"/>
          </a:xfrm>
          <a:prstGeom prst="rect">
            <a:avLst/>
          </a:prstGeom>
          <a:noFill/>
          <a:ln w="12700">
            <a:noFill/>
            <a:miter lim="800000"/>
            <a:headEnd/>
            <a:tailEnd/>
          </a:ln>
          <a:effectLst/>
        </p:spPr>
      </p:pic>
      <p:pic>
        <p:nvPicPr>
          <p:cNvPr id="320544" name="Picture 3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223587" y="5018900"/>
            <a:ext cx="712787" cy="419100"/>
          </a:xfrm>
          <a:prstGeom prst="rect">
            <a:avLst/>
          </a:prstGeom>
          <a:noFill/>
          <a:ln w="12700">
            <a:noFill/>
            <a:miter lim="800000"/>
            <a:headEnd/>
            <a:tailEnd/>
          </a:ln>
          <a:effectLst/>
        </p:spPr>
      </p:pic>
      <p:pic>
        <p:nvPicPr>
          <p:cNvPr id="320545" name="Picture 3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266574" y="4215625"/>
            <a:ext cx="712788" cy="419100"/>
          </a:xfrm>
          <a:prstGeom prst="rect">
            <a:avLst/>
          </a:prstGeom>
          <a:noFill/>
          <a:ln w="12700">
            <a:noFill/>
            <a:miter lim="800000"/>
            <a:headEnd/>
            <a:tailEnd/>
          </a:ln>
          <a:effectLst/>
        </p:spPr>
      </p:pic>
      <p:sp>
        <p:nvSpPr>
          <p:cNvPr id="320546" name="Rectangle 34"/>
          <p:cNvSpPr>
            <a:spLocks noChangeArrowheads="1"/>
          </p:cNvSpPr>
          <p:nvPr/>
        </p:nvSpPr>
        <p:spPr bwMode="auto">
          <a:xfrm>
            <a:off x="6552324" y="4374375"/>
            <a:ext cx="133350" cy="258763"/>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1700">
                <a:solidFill>
                  <a:schemeClr val="bg1"/>
                </a:solidFill>
                <a:effectLst>
                  <a:outerShdw blurRad="38100" dist="38100" dir="2700000" algn="tl">
                    <a:srgbClr val="DDDDDD"/>
                  </a:outerShdw>
                </a:effectLst>
                <a:latin typeface="Tahoma" charset="0"/>
              </a:rPr>
              <a:t>E</a:t>
            </a:r>
          </a:p>
        </p:txBody>
      </p:sp>
      <p:sp>
        <p:nvSpPr>
          <p:cNvPr id="320547" name="Rectangle 35"/>
          <p:cNvSpPr>
            <a:spLocks noChangeArrowheads="1"/>
          </p:cNvSpPr>
          <p:nvPr/>
        </p:nvSpPr>
        <p:spPr bwMode="auto">
          <a:xfrm>
            <a:off x="5498224" y="5185588"/>
            <a:ext cx="147638" cy="25876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1700">
                <a:solidFill>
                  <a:schemeClr val="bg1"/>
                </a:solidFill>
                <a:effectLst>
                  <a:outerShdw blurRad="38100" dist="38100" dir="2700000" algn="tl">
                    <a:srgbClr val="DDDDDD"/>
                  </a:outerShdw>
                </a:effectLst>
                <a:latin typeface="Tahoma" charset="0"/>
              </a:rPr>
              <a:t>B</a:t>
            </a:r>
          </a:p>
        </p:txBody>
      </p:sp>
      <p:sp>
        <p:nvSpPr>
          <p:cNvPr id="320548" name="Rectangle 36"/>
          <p:cNvSpPr>
            <a:spLocks noChangeArrowheads="1"/>
          </p:cNvSpPr>
          <p:nvPr/>
        </p:nvSpPr>
        <p:spPr bwMode="auto">
          <a:xfrm>
            <a:off x="4612399" y="6152375"/>
            <a:ext cx="144463" cy="258763"/>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1700">
                <a:solidFill>
                  <a:schemeClr val="bg1"/>
                </a:solidFill>
                <a:effectLst>
                  <a:outerShdw blurRad="38100" dist="38100" dir="2700000" algn="tl">
                    <a:srgbClr val="DDDDDD"/>
                  </a:outerShdw>
                </a:effectLst>
                <a:latin typeface="Tahoma" charset="0"/>
              </a:rPr>
              <a:t>C</a:t>
            </a:r>
          </a:p>
        </p:txBody>
      </p:sp>
      <p:sp>
        <p:nvSpPr>
          <p:cNvPr id="320549" name="Rectangle 37"/>
          <p:cNvSpPr>
            <a:spLocks noChangeArrowheads="1"/>
          </p:cNvSpPr>
          <p:nvPr/>
        </p:nvSpPr>
        <p:spPr bwMode="auto">
          <a:xfrm>
            <a:off x="3542424" y="5185588"/>
            <a:ext cx="147638" cy="258762"/>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1700">
                <a:solidFill>
                  <a:schemeClr val="bg1"/>
                </a:solidFill>
                <a:effectLst>
                  <a:outerShdw blurRad="38100" dist="38100" dir="2700000" algn="tl">
                    <a:srgbClr val="DDDDDD"/>
                  </a:outerShdw>
                </a:effectLst>
                <a:latin typeface="Tahoma" charset="0"/>
              </a:rPr>
              <a:t>A</a:t>
            </a:r>
          </a:p>
        </p:txBody>
      </p:sp>
      <p:sp>
        <p:nvSpPr>
          <p:cNvPr id="320550" name="Rectangle 38"/>
          <p:cNvSpPr>
            <a:spLocks noChangeArrowheads="1"/>
          </p:cNvSpPr>
          <p:nvPr/>
        </p:nvSpPr>
        <p:spPr bwMode="auto">
          <a:xfrm>
            <a:off x="2713749" y="4374375"/>
            <a:ext cx="163513" cy="258763"/>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808038">
              <a:spcBef>
                <a:spcPct val="50000"/>
              </a:spcBef>
            </a:pPr>
            <a:r>
              <a:rPr lang="en-US" sz="1700">
                <a:solidFill>
                  <a:schemeClr val="bg1"/>
                </a:solidFill>
                <a:effectLst>
                  <a:outerShdw blurRad="38100" dist="38100" dir="2700000" algn="tl">
                    <a:srgbClr val="DDDDDD"/>
                  </a:outerShdw>
                </a:effectLst>
                <a:latin typeface="Tahoma" charset="0"/>
              </a:rPr>
              <a:t>D</a:t>
            </a:r>
          </a:p>
        </p:txBody>
      </p:sp>
    </p:spTree>
  </p:cSld>
  <p:clrMapOvr>
    <a:masterClrMapping/>
  </p:clrMapOvr>
  <p:transition spd="slow"/>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Multi-Exit Discriminator</a:t>
            </a:r>
            <a:endParaRPr lang="en-GB"/>
          </a:p>
        </p:txBody>
      </p:sp>
      <p:sp>
        <p:nvSpPr>
          <p:cNvPr id="321539" name="Rectangle 3"/>
          <p:cNvSpPr>
            <a:spLocks noGrp="1" noChangeArrowheads="1"/>
          </p:cNvSpPr>
          <p:nvPr>
            <p:ph type="body" idx="1"/>
          </p:nvPr>
        </p:nvSpPr>
        <p:spPr/>
        <p:txBody>
          <a:bodyPr/>
          <a:lstStyle/>
          <a:p>
            <a:r>
              <a:rPr lang="en-US"/>
              <a:t>Non-transitive</a:t>
            </a:r>
          </a:p>
          <a:p>
            <a:r>
              <a:rPr lang="en-GB"/>
              <a:t>Represented as a numerical value</a:t>
            </a:r>
          </a:p>
          <a:p>
            <a:pPr lvl="1"/>
            <a:r>
              <a:rPr lang="en-GB"/>
              <a:t>Range 0x0 – 0xffffffff</a:t>
            </a:r>
          </a:p>
          <a:p>
            <a:r>
              <a:rPr lang="en-GB"/>
              <a:t>Used to convey relative preference of entry points to an AS</a:t>
            </a:r>
          </a:p>
          <a:p>
            <a:r>
              <a:rPr lang="en-GB"/>
              <a:t>Comparable if the paths are from the same AS</a:t>
            </a:r>
          </a:p>
          <a:p>
            <a:r>
              <a:rPr lang="en-GB"/>
              <a:t>Path with the lowest MED wins</a:t>
            </a:r>
          </a:p>
          <a:p>
            <a:r>
              <a:rPr lang="en-GB"/>
              <a:t>IGP metric can be conveyed as MED</a:t>
            </a:r>
          </a:p>
        </p:txBody>
      </p:sp>
    </p:spTree>
  </p:cSld>
  <p:clrMapOvr>
    <a:masterClrMapping/>
  </p:clrMapOvr>
  <p:transition spd="slow"/>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2562" name="Rectangle 2"/>
          <p:cNvSpPr>
            <a:spLocks noChangeArrowheads="1"/>
          </p:cNvSpPr>
          <p:nvPr/>
        </p:nvSpPr>
        <p:spPr bwMode="auto">
          <a:xfrm>
            <a:off x="714375" y="62563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2563" name="Rectangle 3"/>
          <p:cNvSpPr>
            <a:spLocks noChangeArrowheads="1"/>
          </p:cNvSpPr>
          <p:nvPr/>
        </p:nvSpPr>
        <p:spPr bwMode="auto">
          <a:xfrm>
            <a:off x="3114675" y="6256338"/>
            <a:ext cx="2913063"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2564" name="Rectangle 4"/>
          <p:cNvSpPr>
            <a:spLocks noChangeArrowheads="1"/>
          </p:cNvSpPr>
          <p:nvPr/>
        </p:nvSpPr>
        <p:spPr bwMode="auto">
          <a:xfrm>
            <a:off x="712788" y="62563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2565" name="Rectangle 5"/>
          <p:cNvSpPr>
            <a:spLocks noChangeArrowheads="1"/>
          </p:cNvSpPr>
          <p:nvPr/>
        </p:nvSpPr>
        <p:spPr bwMode="auto">
          <a:xfrm>
            <a:off x="3111500" y="6256338"/>
            <a:ext cx="2914650" cy="514350"/>
          </a:xfrm>
          <a:prstGeom prst="rect">
            <a:avLst/>
          </a:prstGeom>
          <a:noFill/>
          <a:ln w="12700">
            <a:noFill/>
            <a:miter lim="800000"/>
            <a:headEnd/>
            <a:tailEnd/>
          </a:ln>
          <a:effectLst/>
        </p:spPr>
        <p:txBody>
          <a:bodyPr wrap="none" anchor="ctr">
            <a:prstTxWarp prst="textNoShape">
              <a:avLst/>
            </a:prstTxWarp>
          </a:bodyPr>
          <a:lstStyle/>
          <a:p>
            <a:endParaRPr lang="en-GB"/>
          </a:p>
        </p:txBody>
      </p:sp>
      <p:pic>
        <p:nvPicPr>
          <p:cNvPr id="322567" name="Picture 7"/>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2979738" y="4735513"/>
            <a:ext cx="3351212" cy="2035175"/>
          </a:xfrm>
          <a:prstGeom prst="rect">
            <a:avLst/>
          </a:prstGeom>
          <a:noFill/>
          <a:ln w="12700">
            <a:noFill/>
            <a:miter lim="800000"/>
            <a:headEnd/>
            <a:tailEnd/>
          </a:ln>
          <a:effectLst/>
        </p:spPr>
      </p:pic>
      <p:pic>
        <p:nvPicPr>
          <p:cNvPr id="322568" name="Picture 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979738" y="1682750"/>
            <a:ext cx="3351212" cy="2033588"/>
          </a:xfrm>
          <a:prstGeom prst="rect">
            <a:avLst/>
          </a:prstGeom>
          <a:noFill/>
          <a:ln w="12700">
            <a:noFill/>
            <a:miter lim="800000"/>
            <a:headEnd/>
            <a:tailEnd/>
          </a:ln>
          <a:effectLst/>
        </p:spPr>
      </p:pic>
      <p:sp>
        <p:nvSpPr>
          <p:cNvPr id="322569" name="Line 9"/>
          <p:cNvSpPr>
            <a:spLocks noChangeShapeType="1"/>
          </p:cNvSpPr>
          <p:nvPr/>
        </p:nvSpPr>
        <p:spPr bwMode="auto">
          <a:xfrm>
            <a:off x="4354513" y="5157788"/>
            <a:ext cx="663575" cy="0"/>
          </a:xfrm>
          <a:prstGeom prst="line">
            <a:avLst/>
          </a:prstGeom>
          <a:noFill/>
          <a:ln w="25400">
            <a:solidFill>
              <a:srgbClr val="FF8086"/>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2570" name="Line 10"/>
          <p:cNvSpPr>
            <a:spLocks noChangeShapeType="1"/>
          </p:cNvSpPr>
          <p:nvPr/>
        </p:nvSpPr>
        <p:spPr bwMode="auto">
          <a:xfrm flipV="1">
            <a:off x="4033838" y="3708400"/>
            <a:ext cx="573087" cy="1390650"/>
          </a:xfrm>
          <a:prstGeom prst="line">
            <a:avLst/>
          </a:prstGeom>
          <a:noFill/>
          <a:ln w="25400">
            <a:solidFill>
              <a:srgbClr val="FFA380"/>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2571" name="Rectangle 11"/>
          <p:cNvSpPr>
            <a:spLocks noChangeArrowheads="1"/>
          </p:cNvSpPr>
          <p:nvPr/>
        </p:nvSpPr>
        <p:spPr bwMode="auto">
          <a:xfrm>
            <a:off x="4108450" y="6080125"/>
            <a:ext cx="1001713" cy="334963"/>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69975">
              <a:spcBef>
                <a:spcPct val="50000"/>
              </a:spcBef>
            </a:pPr>
            <a:r>
              <a:rPr lang="en-US" sz="2200">
                <a:latin typeface="Tahoma" charset="0"/>
              </a:rPr>
              <a:t>AS 201</a:t>
            </a:r>
          </a:p>
        </p:txBody>
      </p:sp>
      <p:sp>
        <p:nvSpPr>
          <p:cNvPr id="322572" name="Rectangle 12"/>
          <p:cNvSpPr>
            <a:spLocks noChangeArrowheads="1"/>
          </p:cNvSpPr>
          <p:nvPr/>
        </p:nvSpPr>
        <p:spPr bwMode="auto">
          <a:xfrm>
            <a:off x="4149725" y="2517775"/>
            <a:ext cx="1001713" cy="334963"/>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69975">
              <a:spcBef>
                <a:spcPct val="50000"/>
              </a:spcBef>
            </a:pPr>
            <a:r>
              <a:rPr lang="en-US" sz="2200">
                <a:latin typeface="Tahoma" charset="0"/>
              </a:rPr>
              <a:t>AS 200</a:t>
            </a:r>
          </a:p>
        </p:txBody>
      </p:sp>
      <p:sp>
        <p:nvSpPr>
          <p:cNvPr id="322573" name="Line 13"/>
          <p:cNvSpPr>
            <a:spLocks noChangeShapeType="1"/>
          </p:cNvSpPr>
          <p:nvPr/>
        </p:nvSpPr>
        <p:spPr bwMode="auto">
          <a:xfrm flipH="1" flipV="1">
            <a:off x="4673600" y="3706813"/>
            <a:ext cx="520700" cy="1169987"/>
          </a:xfrm>
          <a:prstGeom prst="line">
            <a:avLst/>
          </a:prstGeom>
          <a:noFill/>
          <a:ln w="25400">
            <a:solidFill>
              <a:srgbClr val="800000"/>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2574" name="Rectangle 14"/>
          <p:cNvSpPr>
            <a:spLocks noChangeArrowheads="1"/>
          </p:cNvSpPr>
          <p:nvPr/>
        </p:nvSpPr>
        <p:spPr bwMode="auto">
          <a:xfrm>
            <a:off x="4459288" y="5572125"/>
            <a:ext cx="1855787" cy="379413"/>
          </a:xfrm>
          <a:prstGeom prst="rect">
            <a:avLst/>
          </a:prstGeom>
          <a:noFill/>
          <a:ln w="12700">
            <a:noFill/>
            <a:miter lim="800000"/>
            <a:headEnd/>
            <a:tailEnd/>
          </a:ln>
          <a:effectLst/>
        </p:spPr>
        <p:txBody>
          <a:bodyPr wrap="none" lIns="99977" tIns="51774" rIns="99977" bIns="51774">
            <a:prstTxWarp prst="textNoShape">
              <a:avLst/>
            </a:prstTxWarp>
            <a:spAutoFit/>
          </a:bodyPr>
          <a:lstStyle/>
          <a:p>
            <a:pPr algn="l" defTabSz="1069975">
              <a:spcBef>
                <a:spcPct val="50000"/>
              </a:spcBef>
            </a:pPr>
            <a:r>
              <a:rPr lang="en-US" sz="1800">
                <a:latin typeface="Tahoma" charset="0"/>
              </a:rPr>
              <a:t>192.68.1.0/24</a:t>
            </a:r>
          </a:p>
        </p:txBody>
      </p:sp>
      <p:sp>
        <p:nvSpPr>
          <p:cNvPr id="322575" name="Arc 15"/>
          <p:cNvSpPr>
            <a:spLocks/>
          </p:cNvSpPr>
          <p:nvPr/>
        </p:nvSpPr>
        <p:spPr bwMode="auto">
          <a:xfrm>
            <a:off x="3046413" y="4273550"/>
            <a:ext cx="1066800" cy="546100"/>
          </a:xfrm>
          <a:custGeom>
            <a:avLst/>
            <a:gdLst>
              <a:gd name="G0" fmla="+- 36 0 0"/>
              <a:gd name="G1" fmla="+- 21600 0 0"/>
              <a:gd name="G2" fmla="+- 21600 0 0"/>
              <a:gd name="T0" fmla="*/ 0 w 21636"/>
              <a:gd name="T1" fmla="*/ 0 h 21600"/>
              <a:gd name="T2" fmla="*/ 21636 w 21636"/>
              <a:gd name="T3" fmla="*/ 21529 h 21600"/>
              <a:gd name="T4" fmla="*/ 36 w 21636"/>
              <a:gd name="T5" fmla="*/ 21600 h 21600"/>
            </a:gdLst>
            <a:ahLst/>
            <a:cxnLst>
              <a:cxn ang="0">
                <a:pos x="T0" y="T1"/>
              </a:cxn>
              <a:cxn ang="0">
                <a:pos x="T2" y="T3"/>
              </a:cxn>
              <a:cxn ang="0">
                <a:pos x="T4" y="T5"/>
              </a:cxn>
            </a:cxnLst>
            <a:rect l="0" t="0" r="r" b="b"/>
            <a:pathLst>
              <a:path w="21636" h="21600" fill="none" extrusionOk="0">
                <a:moveTo>
                  <a:pt x="0" y="0"/>
                </a:moveTo>
                <a:cubicBezTo>
                  <a:pt x="12" y="0"/>
                  <a:pt x="24" y="-1"/>
                  <a:pt x="36" y="-1"/>
                </a:cubicBezTo>
                <a:cubicBezTo>
                  <a:pt x="11937" y="-1"/>
                  <a:pt x="21596" y="9627"/>
                  <a:pt x="21635" y="21529"/>
                </a:cubicBezTo>
              </a:path>
              <a:path w="21636" h="21600" stroke="0" extrusionOk="0">
                <a:moveTo>
                  <a:pt x="0" y="0"/>
                </a:moveTo>
                <a:cubicBezTo>
                  <a:pt x="12" y="0"/>
                  <a:pt x="24" y="-1"/>
                  <a:pt x="36" y="-1"/>
                </a:cubicBezTo>
                <a:cubicBezTo>
                  <a:pt x="11937" y="-1"/>
                  <a:pt x="21596" y="9627"/>
                  <a:pt x="21635" y="21529"/>
                </a:cubicBezTo>
                <a:lnTo>
                  <a:pt x="36" y="21600"/>
                </a:lnTo>
                <a:close/>
              </a:path>
            </a:pathLst>
          </a:custGeom>
          <a:noFill/>
          <a:ln w="25400" cap="rnd">
            <a:solidFill>
              <a:schemeClr val="bg2"/>
            </a:solidFill>
            <a:round/>
            <a:headEnd type="triangle" w="med" len="med"/>
            <a:tailEnd/>
          </a:ln>
          <a:effectLst/>
        </p:spPr>
        <p:txBody>
          <a:bodyPr wrap="none" anchor="ctr">
            <a:prstTxWarp prst="textNoShape">
              <a:avLst/>
            </a:prstTxWarp>
          </a:bodyPr>
          <a:lstStyle/>
          <a:p>
            <a:endParaRPr lang="en-GB"/>
          </a:p>
        </p:txBody>
      </p:sp>
      <p:sp>
        <p:nvSpPr>
          <p:cNvPr id="322576" name="Arc 16"/>
          <p:cNvSpPr>
            <a:spLocks/>
          </p:cNvSpPr>
          <p:nvPr/>
        </p:nvSpPr>
        <p:spPr bwMode="auto">
          <a:xfrm>
            <a:off x="5222875" y="4273550"/>
            <a:ext cx="935038" cy="546100"/>
          </a:xfrm>
          <a:custGeom>
            <a:avLst/>
            <a:gdLst>
              <a:gd name="G0" fmla="+- 21600 0 0"/>
              <a:gd name="G1" fmla="+- 21600 0 0"/>
              <a:gd name="G2" fmla="+- 21600 0 0"/>
              <a:gd name="T0" fmla="*/ 0 w 21600"/>
              <a:gd name="T1" fmla="*/ 21459 h 21600"/>
              <a:gd name="T2" fmla="*/ 21559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459"/>
                </a:moveTo>
                <a:cubicBezTo>
                  <a:pt x="77" y="9600"/>
                  <a:pt x="9700" y="22"/>
                  <a:pt x="21559" y="0"/>
                </a:cubicBezTo>
              </a:path>
              <a:path w="21600" h="21600" stroke="0" extrusionOk="0">
                <a:moveTo>
                  <a:pt x="0" y="21459"/>
                </a:moveTo>
                <a:cubicBezTo>
                  <a:pt x="77" y="9600"/>
                  <a:pt x="9700" y="22"/>
                  <a:pt x="21559" y="0"/>
                </a:cubicBezTo>
                <a:lnTo>
                  <a:pt x="21600" y="21600"/>
                </a:lnTo>
                <a:close/>
              </a:path>
            </a:pathLst>
          </a:custGeom>
          <a:noFill/>
          <a:ln w="25400" cap="rnd">
            <a:solidFill>
              <a:schemeClr val="bg2"/>
            </a:solidFill>
            <a:round/>
            <a:headEnd/>
            <a:tailEnd type="triangle" w="med" len="med"/>
          </a:ln>
          <a:effectLst/>
        </p:spPr>
        <p:txBody>
          <a:bodyPr wrap="none" anchor="ctr">
            <a:prstTxWarp prst="textNoShape">
              <a:avLst/>
            </a:prstTxWarp>
          </a:bodyPr>
          <a:lstStyle/>
          <a:p>
            <a:endParaRPr lang="en-GB"/>
          </a:p>
        </p:txBody>
      </p:sp>
      <p:pic>
        <p:nvPicPr>
          <p:cNvPr id="322577" name="Picture 17"/>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4873625" y="4911725"/>
            <a:ext cx="817563" cy="479425"/>
          </a:xfrm>
          <a:prstGeom prst="rect">
            <a:avLst/>
          </a:prstGeom>
          <a:noFill/>
          <a:ln w="12700">
            <a:noFill/>
            <a:miter lim="800000"/>
            <a:headEnd/>
            <a:tailEnd/>
          </a:ln>
          <a:effectLst/>
        </p:spPr>
      </p:pic>
      <p:pic>
        <p:nvPicPr>
          <p:cNvPr id="322578" name="Picture 18"/>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3640138" y="4911725"/>
            <a:ext cx="819150" cy="479425"/>
          </a:xfrm>
          <a:prstGeom prst="rect">
            <a:avLst/>
          </a:prstGeom>
          <a:noFill/>
          <a:ln w="12700">
            <a:noFill/>
            <a:miter lim="800000"/>
            <a:headEnd/>
            <a:tailEnd/>
          </a:ln>
          <a:effectLst/>
        </p:spPr>
      </p:pic>
      <p:pic>
        <p:nvPicPr>
          <p:cNvPr id="322579" name="Picture 19"/>
          <p:cNvPicPr>
            <a:picLocks noChangeArrowheads="1"/>
          </p:cNvPicPr>
          <p:nvPr/>
        </p:nvPicPr>
        <mc:AlternateContent xmlns:ma="http://schemas.microsoft.com/office/mac/drawingml/2008/main">
          <mc:Choice Requires="ma">
            <p:blipFill>
              <a:blip r:embed="rId9"/>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0"/>
              <a:srcRect/>
              <a:stretch>
                <a:fillRect/>
              </a:stretch>
            </p:blipFill>
          </mc:Fallback>
        </mc:AlternateContent>
        <p:spPr bwMode="auto">
          <a:xfrm>
            <a:off x="4249738" y="3335338"/>
            <a:ext cx="815975" cy="479425"/>
          </a:xfrm>
          <a:prstGeom prst="rect">
            <a:avLst/>
          </a:prstGeom>
          <a:noFill/>
          <a:ln w="12700">
            <a:noFill/>
            <a:miter lim="800000"/>
            <a:headEnd/>
            <a:tailEnd/>
          </a:ln>
          <a:effectLst/>
        </p:spPr>
      </p:pic>
      <p:sp>
        <p:nvSpPr>
          <p:cNvPr id="322580" name="Rectangle 20"/>
          <p:cNvSpPr>
            <a:spLocks noChangeArrowheads="1"/>
          </p:cNvSpPr>
          <p:nvPr/>
        </p:nvSpPr>
        <p:spPr bwMode="auto">
          <a:xfrm>
            <a:off x="4562475" y="3557588"/>
            <a:ext cx="169863"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rPr>
              <a:t>C</a:t>
            </a:r>
          </a:p>
        </p:txBody>
      </p:sp>
      <p:sp>
        <p:nvSpPr>
          <p:cNvPr id="322581" name="Rectangle 21"/>
          <p:cNvSpPr>
            <a:spLocks noChangeArrowheads="1"/>
          </p:cNvSpPr>
          <p:nvPr/>
        </p:nvSpPr>
        <p:spPr bwMode="auto">
          <a:xfrm>
            <a:off x="3954463" y="5083175"/>
            <a:ext cx="17462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rPr>
              <a:t>A</a:t>
            </a:r>
          </a:p>
        </p:txBody>
      </p:sp>
      <p:sp>
        <p:nvSpPr>
          <p:cNvPr id="322582" name="Rectangle 22"/>
          <p:cNvSpPr>
            <a:spLocks noChangeArrowheads="1"/>
          </p:cNvSpPr>
          <p:nvPr/>
        </p:nvSpPr>
        <p:spPr bwMode="auto">
          <a:xfrm>
            <a:off x="5186363" y="5083175"/>
            <a:ext cx="17462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rPr>
              <a:t>B</a:t>
            </a:r>
          </a:p>
        </p:txBody>
      </p:sp>
      <p:sp>
        <p:nvSpPr>
          <p:cNvPr id="322583" name="Rectangle 23"/>
          <p:cNvSpPr>
            <a:spLocks noChangeArrowheads="1"/>
          </p:cNvSpPr>
          <p:nvPr/>
        </p:nvSpPr>
        <p:spPr bwMode="auto">
          <a:xfrm>
            <a:off x="6116638" y="4043363"/>
            <a:ext cx="2578100" cy="425450"/>
          </a:xfrm>
          <a:prstGeom prst="rect">
            <a:avLst/>
          </a:prstGeom>
          <a:solidFill>
            <a:srgbClr val="FFE59B"/>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322584" name="Rectangle 24"/>
          <p:cNvSpPr>
            <a:spLocks noChangeArrowheads="1"/>
          </p:cNvSpPr>
          <p:nvPr/>
        </p:nvSpPr>
        <p:spPr bwMode="auto">
          <a:xfrm>
            <a:off x="6257925" y="4129088"/>
            <a:ext cx="2436813" cy="349250"/>
          </a:xfrm>
          <a:prstGeom prst="rect">
            <a:avLst/>
          </a:prstGeom>
          <a:noFill/>
          <a:ln w="12700">
            <a:noFill/>
            <a:miter lim="800000"/>
            <a:headEnd/>
            <a:tailEnd/>
          </a:ln>
          <a:effectLst/>
        </p:spPr>
        <p:txBody>
          <a:bodyPr wrap="none" lIns="105332" tIns="51774" rIns="105332" bIns="51774">
            <a:prstTxWarp prst="textNoShape">
              <a:avLst/>
            </a:prstTxWarp>
            <a:spAutoFit/>
          </a:bodyPr>
          <a:lstStyle/>
          <a:p>
            <a:pPr algn="l" defTabSz="1042988"/>
            <a:r>
              <a:rPr lang="en-US" sz="1600">
                <a:latin typeface="Tahoma" charset="0"/>
              </a:rPr>
              <a:t>192.68.1.0/24    1000</a:t>
            </a:r>
          </a:p>
        </p:txBody>
      </p:sp>
      <p:sp>
        <p:nvSpPr>
          <p:cNvPr id="322585" name="Rectangle 25"/>
          <p:cNvSpPr>
            <a:spLocks noChangeArrowheads="1"/>
          </p:cNvSpPr>
          <p:nvPr/>
        </p:nvSpPr>
        <p:spPr bwMode="auto">
          <a:xfrm>
            <a:off x="533400" y="4043363"/>
            <a:ext cx="2482850" cy="425450"/>
          </a:xfrm>
          <a:prstGeom prst="rect">
            <a:avLst/>
          </a:prstGeom>
          <a:solidFill>
            <a:srgbClr val="FFE59B"/>
          </a:soli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322586" name="Rectangle 26"/>
          <p:cNvSpPr>
            <a:spLocks noChangeArrowheads="1"/>
          </p:cNvSpPr>
          <p:nvPr/>
        </p:nvSpPr>
        <p:spPr bwMode="auto">
          <a:xfrm>
            <a:off x="549275" y="4129088"/>
            <a:ext cx="2497138" cy="349250"/>
          </a:xfrm>
          <a:prstGeom prst="rect">
            <a:avLst/>
          </a:prstGeom>
          <a:noFill/>
          <a:ln w="12700">
            <a:noFill/>
            <a:miter lim="800000"/>
            <a:headEnd/>
            <a:tailEnd/>
          </a:ln>
          <a:effectLst/>
        </p:spPr>
        <p:txBody>
          <a:bodyPr wrap="none" lIns="105332" tIns="51774" rIns="105332" bIns="51774">
            <a:prstTxWarp prst="textNoShape">
              <a:avLst/>
            </a:prstTxWarp>
            <a:spAutoFit/>
          </a:bodyPr>
          <a:lstStyle/>
          <a:p>
            <a:pPr algn="l" defTabSz="1042988"/>
            <a:r>
              <a:rPr lang="en-US" sz="1600">
                <a:latin typeface="Tahoma" charset="0"/>
              </a:rPr>
              <a:t>192.68.1.0/24     2000</a:t>
            </a:r>
          </a:p>
        </p:txBody>
      </p:sp>
      <p:sp>
        <p:nvSpPr>
          <p:cNvPr id="322587" name="Text Box 27"/>
          <p:cNvSpPr txBox="1">
            <a:spLocks noChangeArrowheads="1"/>
          </p:cNvSpPr>
          <p:nvPr/>
        </p:nvSpPr>
        <p:spPr bwMode="auto">
          <a:xfrm>
            <a:off x="4937125" y="3757613"/>
            <a:ext cx="1263650" cy="366712"/>
          </a:xfrm>
          <a:prstGeom prst="rect">
            <a:avLst/>
          </a:prstGeom>
          <a:noFill/>
          <a:ln w="9525">
            <a:noFill/>
            <a:miter lim="800000"/>
            <a:headEnd/>
            <a:tailEnd/>
          </a:ln>
          <a:effectLst/>
        </p:spPr>
        <p:txBody>
          <a:bodyPr wrap="none">
            <a:prstTxWarp prst="textNoShape">
              <a:avLst/>
            </a:prstTxWarp>
            <a:spAutoFit/>
          </a:bodyPr>
          <a:lstStyle/>
          <a:p>
            <a:pPr algn="l"/>
            <a:r>
              <a:rPr lang="en-US" sz="1800">
                <a:solidFill>
                  <a:srgbClr val="800000"/>
                </a:solidFill>
                <a:latin typeface="Tahoma" charset="0"/>
                <a:ea typeface="Tahoma" charset="0"/>
                <a:cs typeface="Tahoma" charset="0"/>
              </a:rPr>
              <a:t>preferred</a:t>
            </a:r>
            <a:endParaRPr lang="en-US" sz="2400">
              <a:latin typeface="Tahoma" charset="0"/>
              <a:ea typeface="Tahoma" charset="0"/>
              <a:cs typeface="Tahoma" charset="0"/>
            </a:endParaRPr>
          </a:p>
        </p:txBody>
      </p:sp>
      <p:sp>
        <p:nvSpPr>
          <p:cNvPr id="322588" name="Rectangle 28"/>
          <p:cNvSpPr>
            <a:spLocks noGrp="1" noChangeArrowheads="1"/>
          </p:cNvSpPr>
          <p:nvPr>
            <p:ph type="title"/>
          </p:nvPr>
        </p:nvSpPr>
        <p:spPr/>
        <p:txBody>
          <a:bodyPr/>
          <a:lstStyle/>
          <a:p>
            <a:r>
              <a:rPr lang="en-US"/>
              <a:t>Multi-Exit Discriminator (MED)</a:t>
            </a:r>
          </a:p>
        </p:txBody>
      </p:sp>
    </p:spTree>
  </p:cSld>
  <p:clrMapOvr>
    <a:masterClrMapping/>
  </p:clrMapOvr>
  <p:transition spd="slow"/>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a:t>Origin</a:t>
            </a:r>
            <a:endParaRPr lang="en-GB"/>
          </a:p>
        </p:txBody>
      </p:sp>
      <p:sp>
        <p:nvSpPr>
          <p:cNvPr id="323587" name="Rectangle 3"/>
          <p:cNvSpPr>
            <a:spLocks noGrp="1" noChangeArrowheads="1"/>
          </p:cNvSpPr>
          <p:nvPr>
            <p:ph type="body" idx="1"/>
          </p:nvPr>
        </p:nvSpPr>
        <p:spPr/>
        <p:txBody>
          <a:bodyPr/>
          <a:lstStyle/>
          <a:p>
            <a:pPr>
              <a:lnSpc>
                <a:spcPct val="90000"/>
              </a:lnSpc>
            </a:pPr>
            <a:r>
              <a:rPr lang="en-US"/>
              <a:t>Conveys the origin of the prefix</a:t>
            </a:r>
          </a:p>
          <a:p>
            <a:pPr lvl="1">
              <a:lnSpc>
                <a:spcPct val="90000"/>
              </a:lnSpc>
            </a:pPr>
            <a:r>
              <a:rPr lang="en-US">
                <a:solidFill>
                  <a:srgbClr val="FF0000"/>
                </a:solidFill>
              </a:rPr>
              <a:t>Historical</a:t>
            </a:r>
            <a:r>
              <a:rPr lang="en-US"/>
              <a:t> attribute</a:t>
            </a:r>
          </a:p>
          <a:p>
            <a:pPr>
              <a:lnSpc>
                <a:spcPct val="90000"/>
              </a:lnSpc>
            </a:pPr>
            <a:r>
              <a:rPr lang="en-US"/>
              <a:t>Three values:</a:t>
            </a:r>
          </a:p>
          <a:p>
            <a:pPr lvl="1">
              <a:lnSpc>
                <a:spcPct val="90000"/>
              </a:lnSpc>
            </a:pPr>
            <a:r>
              <a:rPr lang="en-GB"/>
              <a:t>IGP – from BGP network statement</a:t>
            </a:r>
          </a:p>
          <a:p>
            <a:pPr lvl="2">
              <a:lnSpc>
                <a:spcPct val="90000"/>
              </a:lnSpc>
            </a:pPr>
            <a:r>
              <a:rPr lang="en-GB"/>
              <a:t>E.g. – </a:t>
            </a:r>
            <a:r>
              <a:rPr lang="en-GB" i="1"/>
              <a:t>network 35.0.0.0</a:t>
            </a:r>
          </a:p>
          <a:p>
            <a:pPr lvl="1">
              <a:lnSpc>
                <a:spcPct val="90000"/>
              </a:lnSpc>
            </a:pPr>
            <a:r>
              <a:rPr lang="en-GB"/>
              <a:t>EGP – redistributed from EGP (not used today)</a:t>
            </a:r>
          </a:p>
          <a:p>
            <a:pPr lvl="1">
              <a:lnSpc>
                <a:spcPct val="90000"/>
              </a:lnSpc>
            </a:pPr>
            <a:r>
              <a:rPr lang="en-GB"/>
              <a:t>Incomplete – redistributed from another routing protocol</a:t>
            </a:r>
          </a:p>
          <a:p>
            <a:pPr lvl="2">
              <a:lnSpc>
                <a:spcPct val="90000"/>
              </a:lnSpc>
            </a:pPr>
            <a:r>
              <a:rPr lang="en-GB"/>
              <a:t>E.g. – </a:t>
            </a:r>
            <a:r>
              <a:rPr lang="en-GB" i="1"/>
              <a:t>redistribute static</a:t>
            </a:r>
          </a:p>
          <a:p>
            <a:pPr>
              <a:lnSpc>
                <a:spcPct val="90000"/>
              </a:lnSpc>
            </a:pPr>
            <a:r>
              <a:rPr lang="en-GB"/>
              <a:t>IGP &lt; EGP &lt; incomplete</a:t>
            </a:r>
          </a:p>
          <a:p>
            <a:pPr lvl="1">
              <a:lnSpc>
                <a:spcPct val="90000"/>
              </a:lnSpc>
            </a:pPr>
            <a:r>
              <a:rPr lang="en-GB"/>
              <a:t>Lowest origin code wins</a:t>
            </a:r>
          </a:p>
        </p:txBody>
      </p:sp>
    </p:spTree>
  </p:cSld>
  <p:clrMapOvr>
    <a:masterClrMapping/>
  </p:clrMapOvr>
  <p:transition spd="slow"/>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6660" name="Rectangle 4"/>
          <p:cNvSpPr>
            <a:spLocks noGrp="1" noChangeArrowheads="1"/>
          </p:cNvSpPr>
          <p:nvPr>
            <p:ph type="title"/>
          </p:nvPr>
        </p:nvSpPr>
        <p:spPr/>
        <p:txBody>
          <a:bodyPr/>
          <a:lstStyle/>
          <a:p>
            <a:r>
              <a:rPr lang="en-US"/>
              <a:t>Weight</a:t>
            </a:r>
          </a:p>
        </p:txBody>
      </p:sp>
      <p:sp>
        <p:nvSpPr>
          <p:cNvPr id="326661" name="Rectangle 5"/>
          <p:cNvSpPr>
            <a:spLocks noGrp="1" noChangeArrowheads="1"/>
          </p:cNvSpPr>
          <p:nvPr>
            <p:ph type="body" idx="1"/>
          </p:nvPr>
        </p:nvSpPr>
        <p:spPr/>
        <p:txBody>
          <a:bodyPr/>
          <a:lstStyle/>
          <a:p>
            <a:pPr>
              <a:lnSpc>
                <a:spcPct val="90000"/>
              </a:lnSpc>
            </a:pPr>
            <a:r>
              <a:rPr lang="en-US"/>
              <a:t>Not really an attribute</a:t>
            </a:r>
          </a:p>
          <a:p>
            <a:pPr>
              <a:lnSpc>
                <a:spcPct val="90000"/>
              </a:lnSpc>
            </a:pPr>
            <a:r>
              <a:rPr lang="en-US"/>
              <a:t>Used when there is more than one route to same destination</a:t>
            </a:r>
          </a:p>
          <a:p>
            <a:pPr>
              <a:lnSpc>
                <a:spcPct val="90000"/>
              </a:lnSpc>
            </a:pPr>
            <a:r>
              <a:rPr lang="en-US"/>
              <a:t>Local to the router on which it is assigned, and not propagated in routing updates</a:t>
            </a:r>
          </a:p>
          <a:p>
            <a:pPr>
              <a:lnSpc>
                <a:spcPct val="90000"/>
              </a:lnSpc>
            </a:pPr>
            <a:r>
              <a:rPr lang="en-US"/>
              <a:t>Default is 32768 for paths that the router originates and zero for other paths</a:t>
            </a:r>
          </a:p>
          <a:p>
            <a:pPr>
              <a:lnSpc>
                <a:spcPct val="90000"/>
              </a:lnSpc>
            </a:pPr>
            <a:r>
              <a:rPr lang="en-US"/>
              <a:t>Routes with a higher weight are preferred when there are multiple routes to the same destination</a:t>
            </a:r>
          </a:p>
        </p:txBody>
      </p:sp>
    </p:spTree>
  </p:cSld>
  <p:clrMapOvr>
    <a:masterClrMapping/>
  </p:clrMapOvr>
  <p:transition spd="slow"/>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4610" name="Rectangle 2"/>
          <p:cNvSpPr>
            <a:spLocks noChangeArrowheads="1"/>
          </p:cNvSpPr>
          <p:nvPr/>
        </p:nvSpPr>
        <p:spPr bwMode="auto">
          <a:xfrm>
            <a:off x="714375" y="62563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4611" name="Rectangle 3"/>
          <p:cNvSpPr>
            <a:spLocks noChangeArrowheads="1"/>
          </p:cNvSpPr>
          <p:nvPr/>
        </p:nvSpPr>
        <p:spPr bwMode="auto">
          <a:xfrm>
            <a:off x="3114675" y="6256338"/>
            <a:ext cx="2913063"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324614" name="Rectangle 6"/>
          <p:cNvSpPr>
            <a:spLocks noGrp="1" noChangeArrowheads="1"/>
          </p:cNvSpPr>
          <p:nvPr>
            <p:ph type="title"/>
          </p:nvPr>
        </p:nvSpPr>
        <p:spPr/>
        <p:txBody>
          <a:bodyPr/>
          <a:lstStyle/>
          <a:p>
            <a:r>
              <a:rPr lang="en-US"/>
              <a:t>Communities</a:t>
            </a:r>
          </a:p>
        </p:txBody>
      </p:sp>
      <p:sp>
        <p:nvSpPr>
          <p:cNvPr id="324615" name="Rectangle 7"/>
          <p:cNvSpPr>
            <a:spLocks noGrp="1" noChangeArrowheads="1"/>
          </p:cNvSpPr>
          <p:nvPr>
            <p:ph type="body" idx="1"/>
          </p:nvPr>
        </p:nvSpPr>
        <p:spPr/>
        <p:txBody>
          <a:bodyPr/>
          <a:lstStyle/>
          <a:p>
            <a:r>
              <a:rPr lang="en-US"/>
              <a:t>Transitive, Non-mandatory</a:t>
            </a:r>
          </a:p>
          <a:p>
            <a:r>
              <a:rPr lang="en-US"/>
              <a:t>Represented as a numeric value</a:t>
            </a:r>
          </a:p>
          <a:p>
            <a:pPr lvl="1"/>
            <a:r>
              <a:rPr lang="en-US"/>
              <a:t>0x0 – 0xffffffff</a:t>
            </a:r>
          </a:p>
          <a:p>
            <a:pPr lvl="1"/>
            <a:r>
              <a:rPr lang="en-US"/>
              <a:t>Internet convention is ASn:&lt;0-65535&gt;</a:t>
            </a:r>
          </a:p>
          <a:p>
            <a:r>
              <a:rPr lang="en-US"/>
              <a:t>Used to group destinations</a:t>
            </a:r>
          </a:p>
          <a:p>
            <a:r>
              <a:rPr lang="en-US"/>
              <a:t>Each destination could be member of multiple communities</a:t>
            </a:r>
          </a:p>
          <a:p>
            <a:r>
              <a:rPr lang="en-US"/>
              <a:t>Flexibility to scope a set of prefixes within or across AS for applying policy</a:t>
            </a:r>
          </a:p>
        </p:txBody>
      </p:sp>
    </p:spTree>
  </p:cSld>
  <p:clrMapOvr>
    <a:masterClrMapping/>
  </p:clrMapOvr>
  <p:transition spd="slow"/>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2626" name="Rectangle 2"/>
          <p:cNvSpPr>
            <a:spLocks noGrp="1" noChangeArrowheads="1"/>
          </p:cNvSpPr>
          <p:nvPr>
            <p:ph type="title"/>
          </p:nvPr>
        </p:nvSpPr>
        <p:spPr/>
        <p:txBody>
          <a:bodyPr/>
          <a:lstStyle/>
          <a:p>
            <a:r>
              <a:rPr lang="en-GB"/>
              <a:t>Communities</a:t>
            </a:r>
          </a:p>
        </p:txBody>
      </p:sp>
      <p:pic>
        <p:nvPicPr>
          <p:cNvPr id="922628"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909763" y="4792663"/>
            <a:ext cx="3351212" cy="2035175"/>
          </a:xfrm>
          <a:prstGeom prst="rect">
            <a:avLst/>
          </a:prstGeom>
          <a:noFill/>
          <a:ln w="12700">
            <a:noFill/>
            <a:miter lim="800000"/>
            <a:headEnd/>
            <a:tailEnd/>
          </a:ln>
          <a:effectLst/>
        </p:spPr>
      </p:pic>
      <p:pic>
        <p:nvPicPr>
          <p:cNvPr id="922629" name="Picture 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749425" y="1725613"/>
            <a:ext cx="3663950" cy="2033587"/>
          </a:xfrm>
          <a:prstGeom prst="rect">
            <a:avLst/>
          </a:prstGeom>
          <a:noFill/>
          <a:ln w="12700">
            <a:noFill/>
            <a:miter lim="800000"/>
            <a:headEnd/>
            <a:tailEnd/>
          </a:ln>
          <a:effectLst/>
        </p:spPr>
      </p:pic>
      <p:sp>
        <p:nvSpPr>
          <p:cNvPr id="922630" name="Line 6"/>
          <p:cNvSpPr>
            <a:spLocks noChangeShapeType="1"/>
          </p:cNvSpPr>
          <p:nvPr/>
        </p:nvSpPr>
        <p:spPr bwMode="auto">
          <a:xfrm>
            <a:off x="3284538" y="5214938"/>
            <a:ext cx="663575" cy="0"/>
          </a:xfrm>
          <a:prstGeom prst="line">
            <a:avLst/>
          </a:prstGeom>
          <a:noFill/>
          <a:ln w="25400">
            <a:solidFill>
              <a:srgbClr val="99CCFF"/>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2631" name="Line 7"/>
          <p:cNvSpPr>
            <a:spLocks noChangeShapeType="1"/>
          </p:cNvSpPr>
          <p:nvPr/>
        </p:nvSpPr>
        <p:spPr bwMode="auto">
          <a:xfrm flipH="1" flipV="1">
            <a:off x="2892425" y="3478213"/>
            <a:ext cx="71438" cy="1677987"/>
          </a:xfrm>
          <a:prstGeom prst="line">
            <a:avLst/>
          </a:prstGeom>
          <a:noFill/>
          <a:ln w="25400">
            <a:solidFill>
              <a:schemeClr val="accent1"/>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2632" name="Rectangle 8"/>
          <p:cNvSpPr>
            <a:spLocks noChangeArrowheads="1"/>
          </p:cNvSpPr>
          <p:nvPr/>
        </p:nvSpPr>
        <p:spPr bwMode="auto">
          <a:xfrm>
            <a:off x="2435225" y="6069013"/>
            <a:ext cx="2438400" cy="334962"/>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69975">
              <a:spcBef>
                <a:spcPct val="50000"/>
              </a:spcBef>
            </a:pPr>
            <a:r>
              <a:rPr lang="en-US" sz="2200">
                <a:latin typeface="Tahoma" charset="0"/>
                <a:ea typeface="Arial" charset="0"/>
                <a:cs typeface="Arial" charset="0"/>
              </a:rPr>
              <a:t>Customer AS 201</a:t>
            </a:r>
          </a:p>
        </p:txBody>
      </p:sp>
      <p:sp>
        <p:nvSpPr>
          <p:cNvPr id="922633" name="Rectangle 9"/>
          <p:cNvSpPr>
            <a:spLocks noChangeArrowheads="1"/>
          </p:cNvSpPr>
          <p:nvPr/>
        </p:nvSpPr>
        <p:spPr bwMode="auto">
          <a:xfrm>
            <a:off x="1825625" y="2473325"/>
            <a:ext cx="3398838" cy="669925"/>
          </a:xfrm>
          <a:prstGeom prst="rect">
            <a:avLst/>
          </a:prstGeom>
          <a:noFill/>
          <a:ln w="12700">
            <a:noFill/>
            <a:miter lim="800000"/>
            <a:headEnd/>
            <a:tailEnd/>
          </a:ln>
          <a:effectLst/>
        </p:spPr>
        <p:txBody>
          <a:bodyPr lIns="0" tIns="0" rIns="0" bIns="0" anchor="ctr" anchorCtr="1">
            <a:prstTxWarp prst="textNoShape">
              <a:avLst/>
            </a:prstTxWarp>
            <a:spAutoFit/>
          </a:bodyPr>
          <a:lstStyle/>
          <a:p>
            <a:pPr defTabSz="1069975">
              <a:spcBef>
                <a:spcPct val="50000"/>
              </a:spcBef>
            </a:pPr>
            <a:r>
              <a:rPr lang="en-US" sz="2200">
                <a:latin typeface="Tahoma" charset="0"/>
                <a:ea typeface="Arial" charset="0"/>
                <a:cs typeface="Arial" charset="0"/>
              </a:rPr>
              <a:t>Service Provider  AS 200</a:t>
            </a:r>
          </a:p>
        </p:txBody>
      </p:sp>
      <p:sp>
        <p:nvSpPr>
          <p:cNvPr id="922634" name="Line 10"/>
          <p:cNvSpPr>
            <a:spLocks noChangeShapeType="1"/>
          </p:cNvSpPr>
          <p:nvPr/>
        </p:nvSpPr>
        <p:spPr bwMode="auto">
          <a:xfrm flipV="1">
            <a:off x="4264025" y="3630613"/>
            <a:ext cx="152400" cy="1295400"/>
          </a:xfrm>
          <a:prstGeom prst="line">
            <a:avLst/>
          </a:prstGeom>
          <a:noFill/>
          <a:ln w="25400">
            <a:solidFill>
              <a:srgbClr val="FF0000"/>
            </a:solidFill>
            <a:round/>
            <a:headEnd/>
            <a:tailEn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2635" name="Rectangle 11"/>
          <p:cNvSpPr>
            <a:spLocks noChangeArrowheads="1"/>
          </p:cNvSpPr>
          <p:nvPr/>
        </p:nvSpPr>
        <p:spPr bwMode="auto">
          <a:xfrm>
            <a:off x="2968625" y="5611813"/>
            <a:ext cx="2001838" cy="379412"/>
          </a:xfrm>
          <a:prstGeom prst="rect">
            <a:avLst/>
          </a:prstGeom>
          <a:noFill/>
          <a:ln w="12700">
            <a:noFill/>
            <a:miter lim="800000"/>
            <a:headEnd/>
            <a:tailEnd/>
          </a:ln>
          <a:effectLst/>
        </p:spPr>
        <p:txBody>
          <a:bodyPr wrap="none" lIns="99977" tIns="51774" rIns="99977" bIns="51774">
            <a:prstTxWarp prst="textNoShape">
              <a:avLst/>
            </a:prstTxWarp>
            <a:spAutoFit/>
          </a:bodyPr>
          <a:lstStyle/>
          <a:p>
            <a:pPr algn="l" defTabSz="1069975">
              <a:spcBef>
                <a:spcPct val="50000"/>
              </a:spcBef>
            </a:pPr>
            <a:r>
              <a:rPr lang="en-US" sz="1800">
                <a:latin typeface="Tahoma" charset="0"/>
                <a:ea typeface="Arial" charset="0"/>
                <a:cs typeface="Arial" charset="0"/>
              </a:rPr>
              <a:t>192.168.1.0/24</a:t>
            </a:r>
          </a:p>
        </p:txBody>
      </p:sp>
      <p:pic>
        <p:nvPicPr>
          <p:cNvPr id="922636" name="Picture 12"/>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3803650" y="4968875"/>
            <a:ext cx="817563" cy="479425"/>
          </a:xfrm>
          <a:prstGeom prst="rect">
            <a:avLst/>
          </a:prstGeom>
          <a:noFill/>
          <a:ln w="12700">
            <a:noFill/>
            <a:miter lim="800000"/>
            <a:headEnd/>
            <a:tailEnd/>
          </a:ln>
          <a:effectLst/>
        </p:spPr>
      </p:pic>
      <p:pic>
        <p:nvPicPr>
          <p:cNvPr id="922637" name="Picture 13"/>
          <p:cNvPicPr>
            <a:picLocks noChangeArrowheads="1"/>
          </p:cNvPicPr>
          <p:nvPr/>
        </p:nvPicPr>
        <mc:AlternateContent xmlns:ma="http://schemas.microsoft.com/office/mac/drawingml/2008/main">
          <mc:Choice Requires="ma">
            <p:blipFill>
              <a:blip r:embed="rId7"/>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8"/>
              <a:srcRect/>
              <a:stretch>
                <a:fillRect/>
              </a:stretch>
            </p:blipFill>
          </mc:Fallback>
        </mc:AlternateContent>
        <p:spPr bwMode="auto">
          <a:xfrm>
            <a:off x="2570163" y="4968875"/>
            <a:ext cx="819150" cy="479425"/>
          </a:xfrm>
          <a:prstGeom prst="rect">
            <a:avLst/>
          </a:prstGeom>
          <a:noFill/>
          <a:ln w="12700">
            <a:noFill/>
            <a:miter lim="800000"/>
            <a:headEnd/>
            <a:tailEnd/>
          </a:ln>
          <a:effectLst/>
        </p:spPr>
      </p:pic>
      <p:pic>
        <p:nvPicPr>
          <p:cNvPr id="922638" name="Picture 14"/>
          <p:cNvPicPr>
            <a:picLocks noChangeArrowheads="1"/>
          </p:cNvPicPr>
          <p:nvPr/>
        </p:nvPicPr>
        <mc:AlternateContent xmlns:ma="http://schemas.microsoft.com/office/mac/drawingml/2008/main">
          <mc:Choice Requires="ma">
            <p:blipFill>
              <a:blip r:embed="rId9"/>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0"/>
              <a:srcRect/>
              <a:stretch>
                <a:fillRect/>
              </a:stretch>
            </p:blipFill>
          </mc:Fallback>
        </mc:AlternateContent>
        <p:spPr bwMode="auto">
          <a:xfrm>
            <a:off x="2511425" y="3097213"/>
            <a:ext cx="815975" cy="479425"/>
          </a:xfrm>
          <a:prstGeom prst="rect">
            <a:avLst/>
          </a:prstGeom>
          <a:noFill/>
          <a:ln w="12700">
            <a:noFill/>
            <a:miter lim="800000"/>
            <a:headEnd/>
            <a:tailEnd/>
          </a:ln>
          <a:effectLst/>
        </p:spPr>
      </p:pic>
      <p:sp>
        <p:nvSpPr>
          <p:cNvPr id="922639" name="Rectangle 15"/>
          <p:cNvSpPr>
            <a:spLocks noChangeArrowheads="1"/>
          </p:cNvSpPr>
          <p:nvPr/>
        </p:nvSpPr>
        <p:spPr bwMode="auto">
          <a:xfrm>
            <a:off x="2822575" y="3249613"/>
            <a:ext cx="169863"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ea typeface="Arial" charset="0"/>
                <a:cs typeface="Arial" charset="0"/>
              </a:rPr>
              <a:t>C</a:t>
            </a:r>
          </a:p>
        </p:txBody>
      </p:sp>
      <p:sp>
        <p:nvSpPr>
          <p:cNvPr id="922640" name="Rectangle 16"/>
          <p:cNvSpPr>
            <a:spLocks noChangeArrowheads="1"/>
          </p:cNvSpPr>
          <p:nvPr/>
        </p:nvSpPr>
        <p:spPr bwMode="auto">
          <a:xfrm>
            <a:off x="2884488" y="5140325"/>
            <a:ext cx="17462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ea typeface="Arial" charset="0"/>
                <a:cs typeface="Arial" charset="0"/>
              </a:rPr>
              <a:t>A</a:t>
            </a:r>
          </a:p>
        </p:txBody>
      </p:sp>
      <p:sp>
        <p:nvSpPr>
          <p:cNvPr id="922641" name="Rectangle 17"/>
          <p:cNvSpPr>
            <a:spLocks noChangeArrowheads="1"/>
          </p:cNvSpPr>
          <p:nvPr/>
        </p:nvSpPr>
        <p:spPr bwMode="auto">
          <a:xfrm>
            <a:off x="4116388" y="5140325"/>
            <a:ext cx="174625"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ea typeface="Arial" charset="0"/>
                <a:cs typeface="Arial" charset="0"/>
              </a:rPr>
              <a:t>B</a:t>
            </a:r>
          </a:p>
        </p:txBody>
      </p:sp>
      <p:pic>
        <p:nvPicPr>
          <p:cNvPr id="922642" name="Picture 18"/>
          <p:cNvPicPr>
            <a:picLocks noChangeArrowheads="1"/>
          </p:cNvPicPr>
          <p:nvPr/>
        </p:nvPicPr>
        <mc:AlternateContent xmlns:ma="http://schemas.microsoft.com/office/mac/drawingml/2008/main">
          <mc:Choice Requires="ma">
            <p:blipFill>
              <a:blip r:embed="rId9"/>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10"/>
              <a:srcRect/>
              <a:stretch>
                <a:fillRect/>
              </a:stretch>
            </p:blipFill>
          </mc:Fallback>
        </mc:AlternateContent>
        <p:spPr bwMode="auto">
          <a:xfrm>
            <a:off x="4111625" y="3173413"/>
            <a:ext cx="815975" cy="479425"/>
          </a:xfrm>
          <a:prstGeom prst="rect">
            <a:avLst/>
          </a:prstGeom>
          <a:noFill/>
          <a:ln w="12700">
            <a:noFill/>
            <a:miter lim="800000"/>
            <a:headEnd/>
            <a:tailEnd/>
          </a:ln>
          <a:effectLst/>
        </p:spPr>
      </p:pic>
      <p:sp>
        <p:nvSpPr>
          <p:cNvPr id="922643" name="Text Box 19"/>
          <p:cNvSpPr txBox="1">
            <a:spLocks noChangeArrowheads="1"/>
          </p:cNvSpPr>
          <p:nvPr/>
        </p:nvSpPr>
        <p:spPr bwMode="auto">
          <a:xfrm>
            <a:off x="668330" y="4602163"/>
            <a:ext cx="2395537" cy="366712"/>
          </a:xfrm>
          <a:prstGeom prst="rect">
            <a:avLst/>
          </a:prstGeom>
          <a:noFill/>
          <a:ln w="9525">
            <a:noFill/>
            <a:miter lim="800000"/>
            <a:headEnd/>
            <a:tailEnd/>
          </a:ln>
          <a:effectLst/>
        </p:spPr>
        <p:txBody>
          <a:bodyPr wrap="none">
            <a:prstTxWarp prst="textNoShape">
              <a:avLst/>
            </a:prstTxWarp>
            <a:spAutoFit/>
          </a:bodyPr>
          <a:lstStyle/>
          <a:p>
            <a:pPr algn="l"/>
            <a:r>
              <a:rPr lang="en-US" sz="1800" dirty="0">
                <a:solidFill>
                  <a:srgbClr val="0000FF"/>
                </a:solidFill>
                <a:latin typeface="Tahoma" charset="0"/>
                <a:ea typeface="Arial" charset="0"/>
                <a:cs typeface="Arial" charset="0"/>
              </a:rPr>
              <a:t>Community:200:90</a:t>
            </a:r>
            <a:endParaRPr lang="en-US" sz="2400" dirty="0">
              <a:solidFill>
                <a:srgbClr val="0000FF"/>
              </a:solidFill>
              <a:latin typeface="Tahoma" charset="0"/>
              <a:ea typeface="Arial" charset="0"/>
              <a:cs typeface="Arial" charset="0"/>
            </a:endParaRPr>
          </a:p>
        </p:txBody>
      </p:sp>
      <p:sp>
        <p:nvSpPr>
          <p:cNvPr id="922644" name="Text Box 20"/>
          <p:cNvSpPr txBox="1">
            <a:spLocks noChangeArrowheads="1"/>
          </p:cNvSpPr>
          <p:nvPr/>
        </p:nvSpPr>
        <p:spPr bwMode="auto">
          <a:xfrm>
            <a:off x="4586288" y="4608513"/>
            <a:ext cx="2541587" cy="366712"/>
          </a:xfrm>
          <a:prstGeom prst="rect">
            <a:avLst/>
          </a:prstGeom>
          <a:noFill/>
          <a:ln w="9525">
            <a:noFill/>
            <a:miter lim="800000"/>
            <a:headEnd/>
            <a:tailEnd/>
          </a:ln>
          <a:effectLst/>
        </p:spPr>
        <p:txBody>
          <a:bodyPr wrap="none">
            <a:prstTxWarp prst="textNoShape">
              <a:avLst/>
            </a:prstTxWarp>
            <a:spAutoFit/>
          </a:bodyPr>
          <a:lstStyle/>
          <a:p>
            <a:pPr algn="l"/>
            <a:r>
              <a:rPr lang="en-US" sz="1800" dirty="0">
                <a:solidFill>
                  <a:srgbClr val="FF3300"/>
                </a:solidFill>
                <a:latin typeface="Tahoma" charset="0"/>
                <a:ea typeface="Arial" charset="0"/>
                <a:cs typeface="Arial" charset="0"/>
              </a:rPr>
              <a:t>Community:200:120</a:t>
            </a:r>
            <a:endParaRPr lang="en-US" sz="2400" dirty="0">
              <a:solidFill>
                <a:srgbClr val="FF3300"/>
              </a:solidFill>
              <a:latin typeface="Tahoma" charset="0"/>
              <a:ea typeface="Arial" charset="0"/>
              <a:cs typeface="Arial" charset="0"/>
            </a:endParaRPr>
          </a:p>
        </p:txBody>
      </p:sp>
      <p:sp>
        <p:nvSpPr>
          <p:cNvPr id="922645" name="Rectangle 21"/>
          <p:cNvSpPr>
            <a:spLocks noChangeArrowheads="1"/>
          </p:cNvSpPr>
          <p:nvPr/>
        </p:nvSpPr>
        <p:spPr bwMode="auto">
          <a:xfrm>
            <a:off x="4413250" y="3325813"/>
            <a:ext cx="192088" cy="304800"/>
          </a:xfrm>
          <a:prstGeom prst="rect">
            <a:avLst/>
          </a:prstGeom>
          <a:noFill/>
          <a:ln w="12700">
            <a:noFill/>
            <a:miter lim="800000"/>
            <a:headEnd/>
            <a:tailEnd/>
          </a:ln>
          <a:effectLst/>
        </p:spPr>
        <p:txBody>
          <a:bodyPr wrap="none" lIns="0" tIns="0" rIns="0" bIns="0" anchor="ctr" anchorCtr="1">
            <a:prstTxWarp prst="textNoShape">
              <a:avLst/>
            </a:prstTxWarp>
            <a:spAutoFit/>
          </a:bodyPr>
          <a:lstStyle/>
          <a:p>
            <a:pPr defTabSz="1069975">
              <a:spcBef>
                <a:spcPct val="50000"/>
              </a:spcBef>
            </a:pPr>
            <a:r>
              <a:rPr lang="en-US" sz="2000">
                <a:solidFill>
                  <a:schemeClr val="bg1"/>
                </a:solidFill>
                <a:effectLst>
                  <a:outerShdw blurRad="38100" dist="38100" dir="2700000" algn="tl">
                    <a:srgbClr val="DDDDDD"/>
                  </a:outerShdw>
                </a:effectLst>
                <a:latin typeface="Tahoma" charset="0"/>
                <a:ea typeface="Arial" charset="0"/>
                <a:cs typeface="Arial" charset="0"/>
              </a:rPr>
              <a:t>D</a:t>
            </a:r>
          </a:p>
        </p:txBody>
      </p:sp>
      <p:graphicFrame>
        <p:nvGraphicFramePr>
          <p:cNvPr id="922665" name="Group 41"/>
          <p:cNvGraphicFramePr>
            <a:graphicFrameLocks noGrp="1"/>
          </p:cNvGraphicFramePr>
          <p:nvPr/>
        </p:nvGraphicFramePr>
        <p:xfrm>
          <a:off x="5715000" y="2058988"/>
          <a:ext cx="3276600" cy="1421447"/>
        </p:xfrm>
        <a:graphic>
          <a:graphicData uri="http://schemas.openxmlformats.org/drawingml/2006/table">
            <a:tbl>
              <a:tblPr/>
              <a:tblGrid>
                <a:gridCol w="1638300"/>
                <a:gridCol w="1638300"/>
              </a:tblGrid>
              <a:tr h="450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400" b="1" i="0" u="none" strike="noStrike" cap="none" normalizeH="0" baseline="0">
                          <a:ln>
                            <a:noFill/>
                          </a:ln>
                          <a:solidFill>
                            <a:schemeClr val="tx1"/>
                          </a:solidFill>
                          <a:effectLst/>
                          <a:latin typeface="Verdana" charset="0"/>
                          <a:ea typeface="Arial" charset="0"/>
                          <a:cs typeface="Arial" charset="0"/>
                        </a:rPr>
                        <a:t>Community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400" b="1" i="0" u="none" strike="noStrike" cap="none" normalizeH="0" baseline="0">
                          <a:ln>
                            <a:noFill/>
                          </a:ln>
                          <a:solidFill>
                            <a:schemeClr val="tx1"/>
                          </a:solidFill>
                          <a:effectLst/>
                          <a:latin typeface="Verdana" charset="0"/>
                          <a:ea typeface="Arial" charset="0"/>
                          <a:cs typeface="Arial" charset="0"/>
                        </a:rPr>
                        <a:t>Local Preference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400" b="1" i="0" u="none" strike="noStrike" cap="none" normalizeH="0" baseline="0">
                          <a:ln>
                            <a:noFill/>
                          </a:ln>
                          <a:solidFill>
                            <a:schemeClr val="tx1"/>
                          </a:solidFill>
                          <a:effectLst/>
                          <a:latin typeface="Verdana" charset="0"/>
                          <a:ea typeface="Arial" charset="0"/>
                          <a:cs typeface="Arial" charset="0"/>
                        </a:rPr>
                        <a:t>200:90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400" b="1" i="0" u="none" strike="noStrike" cap="none" normalizeH="0" baseline="0">
                          <a:ln>
                            <a:noFill/>
                          </a:ln>
                          <a:solidFill>
                            <a:schemeClr val="tx1"/>
                          </a:solidFill>
                          <a:effectLst/>
                          <a:latin typeface="Verdana" charset="0"/>
                          <a:ea typeface="Arial" charset="0"/>
                          <a:cs typeface="Arial"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400" b="1" i="0" u="none" strike="noStrike" cap="none" normalizeH="0" baseline="0">
                          <a:ln>
                            <a:noFill/>
                          </a:ln>
                          <a:solidFill>
                            <a:schemeClr val="tx1"/>
                          </a:solidFill>
                          <a:effectLst/>
                          <a:latin typeface="Verdana" charset="0"/>
                          <a:ea typeface="Arial" charset="0"/>
                          <a:cs typeface="Arial" charset="0"/>
                        </a:rPr>
                        <a:t>200:120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charset="2"/>
                        <a:buNone/>
                        <a:tabLst/>
                      </a:pPr>
                      <a:r>
                        <a:rPr kumimoji="0" lang="en-GB" sz="1400" b="1" i="0" u="none" strike="noStrike" cap="none" normalizeH="0" baseline="0">
                          <a:ln>
                            <a:noFill/>
                          </a:ln>
                          <a:solidFill>
                            <a:schemeClr val="tx1"/>
                          </a:solidFill>
                          <a:effectLst/>
                          <a:latin typeface="Verdana" charset="0"/>
                          <a:ea typeface="Arial" charset="0"/>
                          <a:cs typeface="Arial" charset="0"/>
                        </a:rPr>
                        <a:t>120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415" name="Rectangle 79"/>
          <p:cNvSpPr>
            <a:spLocks noChangeArrowheads="1"/>
          </p:cNvSpPr>
          <p:nvPr/>
        </p:nvSpPr>
        <p:spPr bwMode="auto">
          <a:xfrm>
            <a:off x="3494088" y="5410200"/>
            <a:ext cx="2308269" cy="1219246"/>
          </a:xfrm>
          <a:prstGeom prst="rect">
            <a:avLst/>
          </a:prstGeom>
          <a:noFill/>
          <a:ln w="9525">
            <a:solidFill>
              <a:schemeClr val="tx1"/>
            </a:solidFill>
            <a:miter lim="800000"/>
            <a:headEnd/>
            <a:tailEnd/>
          </a:ln>
          <a:effectLst/>
        </p:spPr>
        <p:txBody>
          <a:bodyPr wrap="none" lIns="112375" tIns="55087" rIns="112375" bIns="55087">
            <a:prstTxWarp prst="textNoShape">
              <a:avLst/>
            </a:prstTxWarp>
            <a:spAutoFit/>
          </a:bodyPr>
          <a:lstStyle/>
          <a:p>
            <a:pPr algn="l" defTabSz="828675"/>
            <a:r>
              <a:rPr lang="en-GB" sz="1800">
                <a:latin typeface="Verdana"/>
                <a:cs typeface="Verdana"/>
              </a:rPr>
              <a:t>10.0.0.0/8 </a:t>
            </a:r>
            <a:r>
              <a:rPr lang="en-GB" sz="1800">
                <a:latin typeface="Verdana"/>
                <a:cs typeface="Verdana"/>
                <a:sym typeface="Symbol" charset="2"/>
              </a:rPr>
              <a:t></a:t>
            </a:r>
            <a:r>
              <a:rPr lang="en-GB" sz="1800">
                <a:latin typeface="Verdana"/>
                <a:cs typeface="Verdana"/>
              </a:rPr>
              <a:t> R3</a:t>
            </a:r>
          </a:p>
          <a:p>
            <a:pPr algn="l" defTabSz="828675"/>
            <a:r>
              <a:rPr lang="en-GB" sz="1800">
                <a:latin typeface="Verdana"/>
                <a:cs typeface="Verdana"/>
              </a:rPr>
              <a:t>10.1.0.0/16 </a:t>
            </a:r>
            <a:r>
              <a:rPr lang="en-GB" sz="1800">
                <a:latin typeface="Verdana"/>
                <a:cs typeface="Verdana"/>
                <a:sym typeface="Symbol" charset="2"/>
              </a:rPr>
              <a:t></a:t>
            </a:r>
            <a:r>
              <a:rPr lang="en-GB" sz="1800">
                <a:latin typeface="Verdana"/>
                <a:cs typeface="Verdana"/>
              </a:rPr>
              <a:t> R4</a:t>
            </a:r>
          </a:p>
          <a:p>
            <a:pPr algn="l" defTabSz="828675"/>
            <a:r>
              <a:rPr lang="en-GB" sz="1800">
                <a:latin typeface="Verdana"/>
                <a:cs typeface="Verdana"/>
              </a:rPr>
              <a:t>20.0.0.0/8 </a:t>
            </a:r>
            <a:r>
              <a:rPr lang="en-GB" sz="1800">
                <a:latin typeface="Verdana"/>
                <a:cs typeface="Verdana"/>
                <a:sym typeface="Symbol" charset="2"/>
              </a:rPr>
              <a:t></a:t>
            </a:r>
            <a:r>
              <a:rPr lang="en-GB" sz="1800">
                <a:latin typeface="Verdana"/>
                <a:cs typeface="Verdana"/>
              </a:rPr>
              <a:t> R5</a:t>
            </a:r>
          </a:p>
          <a:p>
            <a:pPr algn="l" defTabSz="828675"/>
            <a:r>
              <a:rPr lang="en-GB" sz="1800">
                <a:latin typeface="Verdana"/>
                <a:cs typeface="Verdana"/>
              </a:rPr>
              <a:t>0.0.0.0/0 </a:t>
            </a:r>
            <a:r>
              <a:rPr lang="en-GB" sz="1800">
                <a:latin typeface="Verdana"/>
                <a:cs typeface="Verdana"/>
                <a:sym typeface="Symbol" charset="2"/>
              </a:rPr>
              <a:t></a:t>
            </a:r>
            <a:r>
              <a:rPr lang="en-GB" sz="1800">
                <a:latin typeface="Verdana"/>
                <a:cs typeface="Verdana"/>
              </a:rPr>
              <a:t> R1</a:t>
            </a:r>
          </a:p>
        </p:txBody>
      </p:sp>
      <p:sp>
        <p:nvSpPr>
          <p:cNvPr id="142417" name="Rectangle 81"/>
          <p:cNvSpPr>
            <a:spLocks noChangeArrowheads="1"/>
          </p:cNvSpPr>
          <p:nvPr/>
        </p:nvSpPr>
        <p:spPr bwMode="auto">
          <a:xfrm>
            <a:off x="3155950" y="5010152"/>
            <a:ext cx="3013390" cy="388249"/>
          </a:xfrm>
          <a:prstGeom prst="rect">
            <a:avLst/>
          </a:prstGeom>
          <a:noFill/>
          <a:ln w="9525">
            <a:no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000000"/>
                </a:solidFill>
                <a:latin typeface="Verdana"/>
                <a:cs typeface="Verdana"/>
              </a:rPr>
              <a:t>R2’s IP forwarding table</a:t>
            </a:r>
          </a:p>
        </p:txBody>
      </p:sp>
      <p:sp>
        <p:nvSpPr>
          <p:cNvPr id="142338" name="Rectangle 2"/>
          <p:cNvSpPr>
            <a:spLocks noGrp="1" noChangeArrowheads="1"/>
          </p:cNvSpPr>
          <p:nvPr>
            <p:ph type="title"/>
          </p:nvPr>
        </p:nvSpPr>
        <p:spPr>
          <a:xfrm>
            <a:off x="457201" y="277815"/>
            <a:ext cx="8035925" cy="1139825"/>
          </a:xfrm>
          <a:noFill/>
          <a:ln/>
        </p:spPr>
        <p:txBody>
          <a:bodyPr lIns="74812" tIns="37405" rIns="74812" bIns="37405"/>
          <a:lstStyle/>
          <a:p>
            <a:pPr defTabSz="655638"/>
            <a:r>
              <a:rPr lang="en-GB" smtClean="0"/>
              <a:t>IP route lookup:</a:t>
            </a:r>
            <a:br>
              <a:rPr lang="en-GB" smtClean="0"/>
            </a:br>
            <a:r>
              <a:rPr lang="en-GB" smtClean="0"/>
              <a:t>Longest match routing</a:t>
            </a:r>
            <a:endParaRPr lang="en-GB"/>
          </a:p>
        </p:txBody>
      </p:sp>
      <p:sp>
        <p:nvSpPr>
          <p:cNvPr id="142339" name="Freeform 3"/>
          <p:cNvSpPr>
            <a:spLocks/>
          </p:cNvSpPr>
          <p:nvPr/>
        </p:nvSpPr>
        <p:spPr bwMode="auto">
          <a:xfrm>
            <a:off x="4724400" y="3937000"/>
            <a:ext cx="1392238" cy="436563"/>
          </a:xfrm>
          <a:custGeom>
            <a:avLst/>
            <a:gdLst/>
            <a:ahLst/>
            <a:cxnLst>
              <a:cxn ang="0">
                <a:pos x="779" y="244"/>
              </a:cxn>
              <a:cxn ang="0">
                <a:pos x="334" y="122"/>
              </a:cxn>
              <a:cxn ang="0">
                <a:pos x="444" y="122"/>
              </a:cxn>
              <a:cxn ang="0">
                <a:pos x="0" y="0"/>
              </a:cxn>
            </a:cxnLst>
            <a:rect l="0" t="0" r="r" b="b"/>
            <a:pathLst>
              <a:path w="780" h="245">
                <a:moveTo>
                  <a:pt x="779" y="244"/>
                </a:moveTo>
                <a:lnTo>
                  <a:pt x="334" y="122"/>
                </a:lnTo>
                <a:lnTo>
                  <a:pt x="444" y="122"/>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7" name="Group 19"/>
          <p:cNvGrpSpPr>
            <a:grpSpLocks/>
          </p:cNvGrpSpPr>
          <p:nvPr/>
        </p:nvGrpSpPr>
        <p:grpSpPr bwMode="auto">
          <a:xfrm>
            <a:off x="5621339" y="4230690"/>
            <a:ext cx="1063625" cy="369887"/>
            <a:chOff x="3148" y="2370"/>
            <a:chExt cx="596" cy="207"/>
          </a:xfrm>
        </p:grpSpPr>
        <p:grpSp>
          <p:nvGrpSpPr>
            <p:cNvPr id="8" name="Group 20"/>
            <p:cNvGrpSpPr>
              <a:grpSpLocks/>
            </p:cNvGrpSpPr>
            <p:nvPr/>
          </p:nvGrpSpPr>
          <p:grpSpPr bwMode="auto">
            <a:xfrm>
              <a:off x="3158" y="2381"/>
              <a:ext cx="586" cy="196"/>
              <a:chOff x="3158" y="2381"/>
              <a:chExt cx="586" cy="196"/>
            </a:xfrm>
          </p:grpSpPr>
          <p:sp>
            <p:nvSpPr>
              <p:cNvPr id="142357" name="Rectangle 21"/>
              <p:cNvSpPr>
                <a:spLocks noChangeArrowheads="1"/>
              </p:cNvSpPr>
              <p:nvPr/>
            </p:nvSpPr>
            <p:spPr bwMode="auto">
              <a:xfrm>
                <a:off x="3158" y="2442"/>
                <a:ext cx="586" cy="68"/>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42358" name="Oval 22"/>
              <p:cNvSpPr>
                <a:spLocks noChangeArrowheads="1"/>
              </p:cNvSpPr>
              <p:nvPr/>
            </p:nvSpPr>
            <p:spPr bwMode="auto">
              <a:xfrm>
                <a:off x="3168" y="2454"/>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142359" name="Oval 23"/>
              <p:cNvSpPr>
                <a:spLocks noChangeArrowheads="1"/>
              </p:cNvSpPr>
              <p:nvPr/>
            </p:nvSpPr>
            <p:spPr bwMode="auto">
              <a:xfrm>
                <a:off x="3168" y="2381"/>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142360" name="Rectangle 24"/>
            <p:cNvSpPr>
              <a:spLocks noChangeArrowheads="1"/>
            </p:cNvSpPr>
            <p:nvPr/>
          </p:nvSpPr>
          <p:spPr bwMode="auto">
            <a:xfrm>
              <a:off x="3148" y="2436"/>
              <a:ext cx="586" cy="68"/>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42361" name="Oval 25"/>
            <p:cNvSpPr>
              <a:spLocks noChangeArrowheads="1"/>
            </p:cNvSpPr>
            <p:nvPr/>
          </p:nvSpPr>
          <p:spPr bwMode="auto">
            <a:xfrm>
              <a:off x="3158" y="2442"/>
              <a:ext cx="576"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142362" name="Oval 26"/>
            <p:cNvSpPr>
              <a:spLocks noChangeArrowheads="1"/>
            </p:cNvSpPr>
            <p:nvPr/>
          </p:nvSpPr>
          <p:spPr bwMode="auto">
            <a:xfrm>
              <a:off x="3158" y="2370"/>
              <a:ext cx="576" cy="123"/>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9" name="Group 27"/>
            <p:cNvGrpSpPr>
              <a:grpSpLocks/>
            </p:cNvGrpSpPr>
            <p:nvPr/>
          </p:nvGrpSpPr>
          <p:grpSpPr bwMode="auto">
            <a:xfrm>
              <a:off x="3265" y="2387"/>
              <a:ext cx="364" cy="91"/>
              <a:chOff x="3265" y="2387"/>
              <a:chExt cx="364" cy="91"/>
            </a:xfrm>
          </p:grpSpPr>
          <p:grpSp>
            <p:nvGrpSpPr>
              <p:cNvPr id="10" name="Group 28"/>
              <p:cNvGrpSpPr>
                <a:grpSpLocks/>
              </p:cNvGrpSpPr>
              <p:nvPr/>
            </p:nvGrpSpPr>
            <p:grpSpPr bwMode="auto">
              <a:xfrm>
                <a:off x="3265" y="2387"/>
                <a:ext cx="364" cy="91"/>
                <a:chOff x="3265" y="2387"/>
                <a:chExt cx="364" cy="91"/>
              </a:xfrm>
            </p:grpSpPr>
            <p:sp>
              <p:nvSpPr>
                <p:cNvPr id="142365" name="Freeform 29"/>
                <p:cNvSpPr>
                  <a:spLocks/>
                </p:cNvSpPr>
                <p:nvPr/>
              </p:nvSpPr>
              <p:spPr bwMode="auto">
                <a:xfrm>
                  <a:off x="3265" y="2387"/>
                  <a:ext cx="159" cy="34"/>
                </a:xfrm>
                <a:custGeom>
                  <a:avLst/>
                  <a:gdLst/>
                  <a:ahLst/>
                  <a:cxnLst>
                    <a:cxn ang="0">
                      <a:pos x="0" y="4"/>
                    </a:cxn>
                    <a:cxn ang="0">
                      <a:pos x="37" y="0"/>
                    </a:cxn>
                    <a:cxn ang="0">
                      <a:pos x="120" y="19"/>
                    </a:cxn>
                    <a:cxn ang="0">
                      <a:pos x="158" y="14"/>
                    </a:cxn>
                    <a:cxn ang="0">
                      <a:pos x="149" y="33"/>
                    </a:cxn>
                    <a:cxn ang="0">
                      <a:pos x="37" y="33"/>
                    </a:cxn>
                    <a:cxn ang="0">
                      <a:pos x="83" y="28"/>
                    </a:cxn>
                    <a:cxn ang="0">
                      <a:pos x="0" y="4"/>
                    </a:cxn>
                  </a:cxnLst>
                  <a:rect l="0" t="0" r="r" b="b"/>
                  <a:pathLst>
                    <a:path w="159" h="34">
                      <a:moveTo>
                        <a:pt x="0" y="4"/>
                      </a:moveTo>
                      <a:lnTo>
                        <a:pt x="37" y="0"/>
                      </a:lnTo>
                      <a:lnTo>
                        <a:pt x="120" y="19"/>
                      </a:lnTo>
                      <a:lnTo>
                        <a:pt x="158" y="14"/>
                      </a:lnTo>
                      <a:lnTo>
                        <a:pt x="149" y="33"/>
                      </a:lnTo>
                      <a:lnTo>
                        <a:pt x="37" y="33"/>
                      </a:lnTo>
                      <a:lnTo>
                        <a:pt x="83" y="28"/>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142366" name="Freeform 30"/>
                <p:cNvSpPr>
                  <a:spLocks/>
                </p:cNvSpPr>
                <p:nvPr/>
              </p:nvSpPr>
              <p:spPr bwMode="auto">
                <a:xfrm>
                  <a:off x="3461" y="2448"/>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 name="Group 31"/>
              <p:cNvGrpSpPr>
                <a:grpSpLocks/>
              </p:cNvGrpSpPr>
              <p:nvPr/>
            </p:nvGrpSpPr>
            <p:grpSpPr bwMode="auto">
              <a:xfrm>
                <a:off x="3275" y="2387"/>
                <a:ext cx="335" cy="91"/>
                <a:chOff x="3275" y="2387"/>
                <a:chExt cx="335" cy="91"/>
              </a:xfrm>
            </p:grpSpPr>
            <p:sp>
              <p:nvSpPr>
                <p:cNvPr id="142368" name="Freeform 32"/>
                <p:cNvSpPr>
                  <a:spLocks/>
                </p:cNvSpPr>
                <p:nvPr/>
              </p:nvSpPr>
              <p:spPr bwMode="auto">
                <a:xfrm>
                  <a:off x="3452" y="2387"/>
                  <a:ext cx="158" cy="34"/>
                </a:xfrm>
                <a:custGeom>
                  <a:avLst/>
                  <a:gdLst/>
                  <a:ahLst/>
                  <a:cxnLst>
                    <a:cxn ang="0">
                      <a:pos x="0" y="28"/>
                    </a:cxn>
                    <a:cxn ang="0">
                      <a:pos x="36" y="33"/>
                    </a:cxn>
                    <a:cxn ang="0">
                      <a:pos x="120" y="14"/>
                    </a:cxn>
                    <a:cxn ang="0">
                      <a:pos x="157" y="19"/>
                    </a:cxn>
                    <a:cxn ang="0">
                      <a:pos x="148" y="0"/>
                    </a:cxn>
                    <a:cxn ang="0">
                      <a:pos x="36" y="0"/>
                    </a:cxn>
                    <a:cxn ang="0">
                      <a:pos x="92" y="4"/>
                    </a:cxn>
                    <a:cxn ang="0">
                      <a:pos x="0" y="28"/>
                    </a:cxn>
                  </a:cxnLst>
                  <a:rect l="0" t="0" r="r" b="b"/>
                  <a:pathLst>
                    <a:path w="158" h="34">
                      <a:moveTo>
                        <a:pt x="0" y="28"/>
                      </a:moveTo>
                      <a:lnTo>
                        <a:pt x="36" y="33"/>
                      </a:lnTo>
                      <a:lnTo>
                        <a:pt x="120" y="14"/>
                      </a:lnTo>
                      <a:lnTo>
                        <a:pt x="157" y="19"/>
                      </a:lnTo>
                      <a:lnTo>
                        <a:pt x="148" y="0"/>
                      </a:lnTo>
                      <a:lnTo>
                        <a:pt x="36" y="0"/>
                      </a:lnTo>
                      <a:lnTo>
                        <a:pt x="92" y="4"/>
                      </a:lnTo>
                      <a:lnTo>
                        <a:pt x="0" y="28"/>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142369" name="Freeform 33"/>
                <p:cNvSpPr>
                  <a:spLocks/>
                </p:cNvSpPr>
                <p:nvPr/>
              </p:nvSpPr>
              <p:spPr bwMode="auto">
                <a:xfrm>
                  <a:off x="3275" y="2442"/>
                  <a:ext cx="158" cy="36"/>
                </a:xfrm>
                <a:custGeom>
                  <a:avLst/>
                  <a:gdLst/>
                  <a:ahLst/>
                  <a:cxnLst>
                    <a:cxn ang="0">
                      <a:pos x="157" y="5"/>
                    </a:cxn>
                    <a:cxn ang="0">
                      <a:pos x="119" y="0"/>
                    </a:cxn>
                    <a:cxn ang="0">
                      <a:pos x="37" y="19"/>
                    </a:cxn>
                    <a:cxn ang="0">
                      <a:pos x="0" y="15"/>
                    </a:cxn>
                    <a:cxn ang="0">
                      <a:pos x="10" y="35"/>
                    </a:cxn>
                    <a:cxn ang="0">
                      <a:pos x="119" y="35"/>
                    </a:cxn>
                    <a:cxn ang="0">
                      <a:pos x="73" y="29"/>
                    </a:cxn>
                    <a:cxn ang="0">
                      <a:pos x="157" y="5"/>
                    </a:cxn>
                  </a:cxnLst>
                  <a:rect l="0" t="0" r="r" b="b"/>
                  <a:pathLst>
                    <a:path w="158" h="36">
                      <a:moveTo>
                        <a:pt x="157" y="5"/>
                      </a:moveTo>
                      <a:lnTo>
                        <a:pt x="119" y="0"/>
                      </a:lnTo>
                      <a:lnTo>
                        <a:pt x="37" y="19"/>
                      </a:lnTo>
                      <a:lnTo>
                        <a:pt x="0" y="15"/>
                      </a:lnTo>
                      <a:lnTo>
                        <a:pt x="10" y="35"/>
                      </a:lnTo>
                      <a:lnTo>
                        <a:pt x="119" y="35"/>
                      </a:lnTo>
                      <a:lnTo>
                        <a:pt x="73" y="29"/>
                      </a:lnTo>
                      <a:lnTo>
                        <a:pt x="157"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142370" name="Rectangle 34"/>
          <p:cNvSpPr>
            <a:spLocks noChangeArrowheads="1"/>
          </p:cNvSpPr>
          <p:nvPr/>
        </p:nvSpPr>
        <p:spPr bwMode="auto">
          <a:xfrm>
            <a:off x="4005263" y="3983038"/>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R2</a:t>
            </a:r>
          </a:p>
        </p:txBody>
      </p:sp>
      <p:sp>
        <p:nvSpPr>
          <p:cNvPr id="142371" name="Rectangle 35"/>
          <p:cNvSpPr>
            <a:spLocks noChangeArrowheads="1"/>
          </p:cNvSpPr>
          <p:nvPr/>
        </p:nvSpPr>
        <p:spPr bwMode="auto">
          <a:xfrm>
            <a:off x="5922963" y="2181226"/>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R3</a:t>
            </a:r>
          </a:p>
        </p:txBody>
      </p:sp>
      <p:sp>
        <p:nvSpPr>
          <p:cNvPr id="142389" name="Freeform 53"/>
          <p:cNvSpPr>
            <a:spLocks/>
          </p:cNvSpPr>
          <p:nvPr/>
        </p:nvSpPr>
        <p:spPr bwMode="auto">
          <a:xfrm>
            <a:off x="4687889" y="2867027"/>
            <a:ext cx="1152525" cy="785813"/>
          </a:xfrm>
          <a:custGeom>
            <a:avLst/>
            <a:gdLst/>
            <a:ahLst/>
            <a:cxnLst>
              <a:cxn ang="0">
                <a:pos x="0" y="438"/>
              </a:cxn>
              <a:cxn ang="0">
                <a:pos x="368" y="219"/>
              </a:cxn>
              <a:cxn ang="0">
                <a:pos x="276" y="219"/>
              </a:cxn>
              <a:cxn ang="0">
                <a:pos x="645" y="0"/>
              </a:cxn>
            </a:cxnLst>
            <a:rect l="0" t="0" r="r" b="b"/>
            <a:pathLst>
              <a:path w="646" h="439">
                <a:moveTo>
                  <a:pt x="0" y="438"/>
                </a:moveTo>
                <a:lnTo>
                  <a:pt x="368" y="219"/>
                </a:lnTo>
                <a:lnTo>
                  <a:pt x="276" y="219"/>
                </a:lnTo>
                <a:lnTo>
                  <a:pt x="645"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18" name="Group 54"/>
          <p:cNvGrpSpPr>
            <a:grpSpLocks/>
          </p:cNvGrpSpPr>
          <p:nvPr/>
        </p:nvGrpSpPr>
        <p:grpSpPr bwMode="auto">
          <a:xfrm>
            <a:off x="5626101" y="2486025"/>
            <a:ext cx="1065213" cy="374650"/>
            <a:chOff x="3150" y="1393"/>
            <a:chExt cx="597" cy="210"/>
          </a:xfrm>
        </p:grpSpPr>
        <p:grpSp>
          <p:nvGrpSpPr>
            <p:cNvPr id="19" name="Group 55"/>
            <p:cNvGrpSpPr>
              <a:grpSpLocks/>
            </p:cNvGrpSpPr>
            <p:nvPr/>
          </p:nvGrpSpPr>
          <p:grpSpPr bwMode="auto">
            <a:xfrm>
              <a:off x="3160" y="1405"/>
              <a:ext cx="587" cy="198"/>
              <a:chOff x="3160" y="1405"/>
              <a:chExt cx="587" cy="198"/>
            </a:xfrm>
          </p:grpSpPr>
          <p:sp>
            <p:nvSpPr>
              <p:cNvPr id="142392" name="Rectangle 56"/>
              <p:cNvSpPr>
                <a:spLocks noChangeArrowheads="1"/>
              </p:cNvSpPr>
              <p:nvPr/>
            </p:nvSpPr>
            <p:spPr bwMode="auto">
              <a:xfrm>
                <a:off x="3160" y="1467"/>
                <a:ext cx="587" cy="69"/>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42393" name="Oval 57"/>
              <p:cNvSpPr>
                <a:spLocks noChangeArrowheads="1"/>
              </p:cNvSpPr>
              <p:nvPr/>
            </p:nvSpPr>
            <p:spPr bwMode="auto">
              <a:xfrm>
                <a:off x="3170" y="1479"/>
                <a:ext cx="577" cy="124"/>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142394" name="Oval 58"/>
              <p:cNvSpPr>
                <a:spLocks noChangeArrowheads="1"/>
              </p:cNvSpPr>
              <p:nvPr/>
            </p:nvSpPr>
            <p:spPr bwMode="auto">
              <a:xfrm>
                <a:off x="3170" y="1405"/>
                <a:ext cx="577" cy="125"/>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142395" name="Rectangle 59"/>
            <p:cNvSpPr>
              <a:spLocks noChangeArrowheads="1"/>
            </p:cNvSpPr>
            <p:nvPr/>
          </p:nvSpPr>
          <p:spPr bwMode="auto">
            <a:xfrm>
              <a:off x="3150" y="1461"/>
              <a:ext cx="587" cy="69"/>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42396" name="Oval 60"/>
            <p:cNvSpPr>
              <a:spLocks noChangeArrowheads="1"/>
            </p:cNvSpPr>
            <p:nvPr/>
          </p:nvSpPr>
          <p:spPr bwMode="auto">
            <a:xfrm>
              <a:off x="3160" y="1467"/>
              <a:ext cx="577"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142397" name="Oval 61"/>
            <p:cNvSpPr>
              <a:spLocks noChangeArrowheads="1"/>
            </p:cNvSpPr>
            <p:nvPr/>
          </p:nvSpPr>
          <p:spPr bwMode="auto">
            <a:xfrm>
              <a:off x="3160" y="1393"/>
              <a:ext cx="577"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0" name="Group 62"/>
            <p:cNvGrpSpPr>
              <a:grpSpLocks/>
            </p:cNvGrpSpPr>
            <p:nvPr/>
          </p:nvGrpSpPr>
          <p:grpSpPr bwMode="auto">
            <a:xfrm>
              <a:off x="3268" y="1411"/>
              <a:ext cx="362" cy="91"/>
              <a:chOff x="3268" y="1411"/>
              <a:chExt cx="362" cy="91"/>
            </a:xfrm>
          </p:grpSpPr>
          <p:grpSp>
            <p:nvGrpSpPr>
              <p:cNvPr id="21" name="Group 63"/>
              <p:cNvGrpSpPr>
                <a:grpSpLocks/>
              </p:cNvGrpSpPr>
              <p:nvPr/>
            </p:nvGrpSpPr>
            <p:grpSpPr bwMode="auto">
              <a:xfrm>
                <a:off x="3268" y="1411"/>
                <a:ext cx="362" cy="91"/>
                <a:chOff x="3268" y="1411"/>
                <a:chExt cx="362" cy="91"/>
              </a:xfrm>
            </p:grpSpPr>
            <p:sp>
              <p:nvSpPr>
                <p:cNvPr id="142400" name="Freeform 64"/>
                <p:cNvSpPr>
                  <a:spLocks/>
                </p:cNvSpPr>
                <p:nvPr/>
              </p:nvSpPr>
              <p:spPr bwMode="auto">
                <a:xfrm>
                  <a:off x="3268" y="1411"/>
                  <a:ext cx="157" cy="35"/>
                </a:xfrm>
                <a:custGeom>
                  <a:avLst/>
                  <a:gdLst/>
                  <a:ahLst/>
                  <a:cxnLst>
                    <a:cxn ang="0">
                      <a:pos x="0" y="4"/>
                    </a:cxn>
                    <a:cxn ang="0">
                      <a:pos x="36" y="0"/>
                    </a:cxn>
                    <a:cxn ang="0">
                      <a:pos x="119" y="19"/>
                    </a:cxn>
                    <a:cxn ang="0">
                      <a:pos x="156" y="15"/>
                    </a:cxn>
                    <a:cxn ang="0">
                      <a:pos x="147" y="34"/>
                    </a:cxn>
                    <a:cxn ang="0">
                      <a:pos x="36" y="34"/>
                    </a:cxn>
                    <a:cxn ang="0">
                      <a:pos x="82" y="29"/>
                    </a:cxn>
                    <a:cxn ang="0">
                      <a:pos x="0" y="4"/>
                    </a:cxn>
                  </a:cxnLst>
                  <a:rect l="0" t="0" r="r" b="b"/>
                  <a:pathLst>
                    <a:path w="157" h="35">
                      <a:moveTo>
                        <a:pt x="0" y="4"/>
                      </a:moveTo>
                      <a:lnTo>
                        <a:pt x="36" y="0"/>
                      </a:lnTo>
                      <a:lnTo>
                        <a:pt x="119" y="19"/>
                      </a:lnTo>
                      <a:lnTo>
                        <a:pt x="156" y="15"/>
                      </a:lnTo>
                      <a:lnTo>
                        <a:pt x="147" y="34"/>
                      </a:lnTo>
                      <a:lnTo>
                        <a:pt x="36" y="34"/>
                      </a:lnTo>
                      <a:lnTo>
                        <a:pt x="82" y="29"/>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142401" name="Freeform 65"/>
                <p:cNvSpPr>
                  <a:spLocks/>
                </p:cNvSpPr>
                <p:nvPr/>
              </p:nvSpPr>
              <p:spPr bwMode="auto">
                <a:xfrm>
                  <a:off x="3462" y="1472"/>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22" name="Group 66"/>
              <p:cNvGrpSpPr>
                <a:grpSpLocks/>
              </p:cNvGrpSpPr>
              <p:nvPr/>
            </p:nvGrpSpPr>
            <p:grpSpPr bwMode="auto">
              <a:xfrm>
                <a:off x="3278" y="1411"/>
                <a:ext cx="332" cy="91"/>
                <a:chOff x="3278" y="1411"/>
                <a:chExt cx="332" cy="91"/>
              </a:xfrm>
            </p:grpSpPr>
            <p:sp>
              <p:nvSpPr>
                <p:cNvPr id="142403" name="Freeform 67"/>
                <p:cNvSpPr>
                  <a:spLocks/>
                </p:cNvSpPr>
                <p:nvPr/>
              </p:nvSpPr>
              <p:spPr bwMode="auto">
                <a:xfrm>
                  <a:off x="3453" y="1411"/>
                  <a:ext cx="157" cy="35"/>
                </a:xfrm>
                <a:custGeom>
                  <a:avLst/>
                  <a:gdLst/>
                  <a:ahLst/>
                  <a:cxnLst>
                    <a:cxn ang="0">
                      <a:pos x="0" y="29"/>
                    </a:cxn>
                    <a:cxn ang="0">
                      <a:pos x="36" y="34"/>
                    </a:cxn>
                    <a:cxn ang="0">
                      <a:pos x="119" y="15"/>
                    </a:cxn>
                    <a:cxn ang="0">
                      <a:pos x="156" y="19"/>
                    </a:cxn>
                    <a:cxn ang="0">
                      <a:pos x="147" y="0"/>
                    </a:cxn>
                    <a:cxn ang="0">
                      <a:pos x="36" y="0"/>
                    </a:cxn>
                    <a:cxn ang="0">
                      <a:pos x="92" y="4"/>
                    </a:cxn>
                    <a:cxn ang="0">
                      <a:pos x="0" y="29"/>
                    </a:cxn>
                  </a:cxnLst>
                  <a:rect l="0" t="0" r="r" b="b"/>
                  <a:pathLst>
                    <a:path w="157" h="35">
                      <a:moveTo>
                        <a:pt x="0" y="29"/>
                      </a:moveTo>
                      <a:lnTo>
                        <a:pt x="36" y="34"/>
                      </a:lnTo>
                      <a:lnTo>
                        <a:pt x="119" y="15"/>
                      </a:lnTo>
                      <a:lnTo>
                        <a:pt x="156" y="19"/>
                      </a:lnTo>
                      <a:lnTo>
                        <a:pt x="147" y="0"/>
                      </a:lnTo>
                      <a:lnTo>
                        <a:pt x="36" y="0"/>
                      </a:lnTo>
                      <a:lnTo>
                        <a:pt x="92" y="4"/>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142404" name="Freeform 68"/>
                <p:cNvSpPr>
                  <a:spLocks/>
                </p:cNvSpPr>
                <p:nvPr/>
              </p:nvSpPr>
              <p:spPr bwMode="auto">
                <a:xfrm>
                  <a:off x="3278" y="1467"/>
                  <a:ext cx="156" cy="35"/>
                </a:xfrm>
                <a:custGeom>
                  <a:avLst/>
                  <a:gdLst/>
                  <a:ahLst/>
                  <a:cxnLst>
                    <a:cxn ang="0">
                      <a:pos x="155" y="4"/>
                    </a:cxn>
                    <a:cxn ang="0">
                      <a:pos x="118" y="0"/>
                    </a:cxn>
                    <a:cxn ang="0">
                      <a:pos x="36" y="19"/>
                    </a:cxn>
                    <a:cxn ang="0">
                      <a:pos x="0" y="15"/>
                    </a:cxn>
                    <a:cxn ang="0">
                      <a:pos x="8" y="34"/>
                    </a:cxn>
                    <a:cxn ang="0">
                      <a:pos x="118" y="34"/>
                    </a:cxn>
                    <a:cxn ang="0">
                      <a:pos x="73" y="29"/>
                    </a:cxn>
                    <a:cxn ang="0">
                      <a:pos x="155" y="4"/>
                    </a:cxn>
                  </a:cxnLst>
                  <a:rect l="0" t="0" r="r" b="b"/>
                  <a:pathLst>
                    <a:path w="156" h="35">
                      <a:moveTo>
                        <a:pt x="155" y="4"/>
                      </a:moveTo>
                      <a:lnTo>
                        <a:pt x="118" y="0"/>
                      </a:lnTo>
                      <a:lnTo>
                        <a:pt x="36" y="19"/>
                      </a:lnTo>
                      <a:lnTo>
                        <a:pt x="0" y="15"/>
                      </a:lnTo>
                      <a:lnTo>
                        <a:pt x="8" y="34"/>
                      </a:lnTo>
                      <a:lnTo>
                        <a:pt x="118" y="34"/>
                      </a:lnTo>
                      <a:lnTo>
                        <a:pt x="73" y="29"/>
                      </a:lnTo>
                      <a:lnTo>
                        <a:pt x="155"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142405" name="Freeform 69"/>
          <p:cNvSpPr>
            <a:spLocks/>
          </p:cNvSpPr>
          <p:nvPr/>
        </p:nvSpPr>
        <p:spPr bwMode="auto">
          <a:xfrm>
            <a:off x="2513014" y="3735388"/>
            <a:ext cx="1222375" cy="30162"/>
          </a:xfrm>
          <a:custGeom>
            <a:avLst/>
            <a:gdLst/>
            <a:ahLst/>
            <a:cxnLst>
              <a:cxn ang="0">
                <a:pos x="683" y="16"/>
              </a:cxn>
              <a:cxn ang="0">
                <a:pos x="293" y="8"/>
              </a:cxn>
              <a:cxn ang="0">
                <a:pos x="389" y="8"/>
              </a:cxn>
              <a:cxn ang="0">
                <a:pos x="0" y="0"/>
              </a:cxn>
            </a:cxnLst>
            <a:rect l="0" t="0" r="r" b="b"/>
            <a:pathLst>
              <a:path w="684" h="17">
                <a:moveTo>
                  <a:pt x="683" y="16"/>
                </a:moveTo>
                <a:lnTo>
                  <a:pt x="293" y="8"/>
                </a:lnTo>
                <a:lnTo>
                  <a:pt x="389" y="8"/>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sp>
        <p:nvSpPr>
          <p:cNvPr id="142406" name="Rectangle 70"/>
          <p:cNvSpPr>
            <a:spLocks noChangeArrowheads="1"/>
          </p:cNvSpPr>
          <p:nvPr/>
        </p:nvSpPr>
        <p:spPr bwMode="auto">
          <a:xfrm>
            <a:off x="5894388" y="3892550"/>
            <a:ext cx="500408"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R4</a:t>
            </a:r>
          </a:p>
        </p:txBody>
      </p:sp>
      <p:sp>
        <p:nvSpPr>
          <p:cNvPr id="142407" name="Rectangle 71"/>
          <p:cNvSpPr>
            <a:spLocks noChangeArrowheads="1"/>
          </p:cNvSpPr>
          <p:nvPr/>
        </p:nvSpPr>
        <p:spPr bwMode="auto">
          <a:xfrm>
            <a:off x="6667501" y="2181225"/>
            <a:ext cx="2452688" cy="925426"/>
          </a:xfrm>
          <a:prstGeom prst="rect">
            <a:avLst/>
          </a:prstGeom>
          <a:noFill/>
          <a:ln w="9525">
            <a:noFill/>
            <a:miter lim="800000"/>
            <a:headEnd/>
            <a:tailEnd/>
          </a:ln>
          <a:effectLst/>
        </p:spPr>
        <p:txBody>
          <a:bodyPr lIns="95384" tIns="46758" rIns="95384" bIns="46758">
            <a:prstTxWarp prst="textNoShape">
              <a:avLst/>
            </a:prstTxWarp>
            <a:spAutoFit/>
          </a:bodyPr>
          <a:lstStyle/>
          <a:p>
            <a:pPr algn="l" defTabSz="828675"/>
            <a:r>
              <a:rPr lang="en-GB" sz="1800">
                <a:latin typeface="Verdana"/>
                <a:cs typeface="Verdana"/>
              </a:rPr>
              <a:t>Most of 10.0.0.0/8 except for</a:t>
            </a:r>
          </a:p>
          <a:p>
            <a:pPr algn="l" defTabSz="828675"/>
            <a:r>
              <a:rPr lang="en-GB" sz="1800">
                <a:latin typeface="Verdana"/>
                <a:cs typeface="Verdana"/>
              </a:rPr>
              <a:t>10.1.0.0/16</a:t>
            </a:r>
          </a:p>
        </p:txBody>
      </p:sp>
      <p:sp>
        <p:nvSpPr>
          <p:cNvPr id="142408" name="Rectangle 72"/>
          <p:cNvSpPr>
            <a:spLocks noChangeArrowheads="1"/>
          </p:cNvSpPr>
          <p:nvPr/>
        </p:nvSpPr>
        <p:spPr bwMode="auto">
          <a:xfrm>
            <a:off x="6691313" y="4219576"/>
            <a:ext cx="1576611"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latin typeface="Verdana"/>
                <a:cs typeface="Verdana"/>
              </a:rPr>
              <a:t>10.1.0.0/16</a:t>
            </a:r>
          </a:p>
        </p:txBody>
      </p:sp>
      <p:sp>
        <p:nvSpPr>
          <p:cNvPr id="142409" name="Rectangle 73"/>
          <p:cNvSpPr>
            <a:spLocks noChangeArrowheads="1"/>
          </p:cNvSpPr>
          <p:nvPr/>
        </p:nvSpPr>
        <p:spPr bwMode="auto">
          <a:xfrm>
            <a:off x="315914" y="4581527"/>
            <a:ext cx="2579687" cy="1217533"/>
          </a:xfrm>
          <a:prstGeom prst="rect">
            <a:avLst/>
          </a:prstGeom>
          <a:noFill/>
          <a:ln w="9525">
            <a:noFill/>
            <a:miter lim="800000"/>
            <a:headEnd/>
            <a:tailEnd/>
          </a:ln>
          <a:effectLst/>
        </p:spPr>
        <p:txBody>
          <a:bodyPr lIns="108476" tIns="54239" rIns="108476" bIns="54239">
            <a:prstTxWarp prst="textNoShape">
              <a:avLst/>
            </a:prstTxWarp>
            <a:spAutoFit/>
          </a:bodyPr>
          <a:lstStyle/>
          <a:p>
            <a:pPr algn="l" defTabSz="1076325">
              <a:buClr>
                <a:schemeClr val="accent2"/>
              </a:buClr>
            </a:pPr>
            <a:r>
              <a:rPr lang="en-GB" sz="2400" dirty="0">
                <a:solidFill>
                  <a:schemeClr val="bg2"/>
                </a:solidFill>
                <a:latin typeface="Verdana"/>
                <a:cs typeface="Verdana"/>
              </a:rPr>
              <a:t>Based on destination IP address</a:t>
            </a:r>
          </a:p>
        </p:txBody>
      </p:sp>
      <p:sp>
        <p:nvSpPr>
          <p:cNvPr id="142411" name="Rectangle 75"/>
          <p:cNvSpPr>
            <a:spLocks noChangeArrowheads="1"/>
          </p:cNvSpPr>
          <p:nvPr/>
        </p:nvSpPr>
        <p:spPr bwMode="auto">
          <a:xfrm>
            <a:off x="1895476" y="2570165"/>
            <a:ext cx="2611026" cy="663535"/>
          </a:xfrm>
          <a:prstGeom prst="rect">
            <a:avLst/>
          </a:prstGeom>
          <a:noFill/>
          <a:ln w="9525">
            <a:noFill/>
            <a:miter lim="800000"/>
            <a:headEnd/>
            <a:tailEnd/>
          </a:ln>
          <a:effectLst/>
        </p:spPr>
        <p:txBody>
          <a:bodyPr wrap="none" lIns="108476" tIns="54239" rIns="108476" bIns="54239">
            <a:prstTxWarp prst="textNoShape">
              <a:avLst/>
            </a:prstTxWarp>
            <a:spAutoFit/>
          </a:bodyPr>
          <a:lstStyle/>
          <a:p>
            <a:pPr algn="l" defTabSz="1076325"/>
            <a:r>
              <a:rPr lang="en-GB" sz="1800">
                <a:solidFill>
                  <a:srgbClr val="FF0000"/>
                </a:solidFill>
                <a:latin typeface="Verdana"/>
                <a:cs typeface="Verdana"/>
              </a:rPr>
              <a:t>Packet: Destination</a:t>
            </a:r>
          </a:p>
          <a:p>
            <a:pPr algn="l" defTabSz="1076325"/>
            <a:r>
              <a:rPr lang="en-GB" sz="1800">
                <a:solidFill>
                  <a:srgbClr val="FF0000"/>
                </a:solidFill>
                <a:latin typeface="Verdana"/>
                <a:cs typeface="Verdana"/>
              </a:rPr>
              <a:t>IP address: 10.1.1.1</a:t>
            </a:r>
          </a:p>
        </p:txBody>
      </p:sp>
      <p:sp>
        <p:nvSpPr>
          <p:cNvPr id="142412" name="Line 76"/>
          <p:cNvSpPr>
            <a:spLocks noChangeShapeType="1"/>
          </p:cNvSpPr>
          <p:nvPr/>
        </p:nvSpPr>
        <p:spPr bwMode="auto">
          <a:xfrm>
            <a:off x="2598739" y="3427413"/>
            <a:ext cx="1112837" cy="0"/>
          </a:xfrm>
          <a:prstGeom prst="line">
            <a:avLst/>
          </a:prstGeom>
          <a:noFill/>
          <a:ln w="12700">
            <a:solidFill>
              <a:schemeClr val="hlink"/>
            </a:solidFill>
            <a:round/>
            <a:headEnd type="none" w="sm" len="sm"/>
            <a:tailEnd type="stealth" w="med" len="lg"/>
          </a:ln>
          <a:effectLst/>
        </p:spPr>
        <p:txBody>
          <a:bodyPr wrap="none" lIns="108476" tIns="54239" rIns="108476" bIns="54239">
            <a:prstTxWarp prst="textNoShape">
              <a:avLst/>
            </a:prstTxWarp>
            <a:spAutoFit/>
          </a:bodyPr>
          <a:lstStyle/>
          <a:p>
            <a:endParaRPr lang="en-GB">
              <a:latin typeface="Verdana"/>
              <a:cs typeface="Verdana"/>
            </a:endParaRPr>
          </a:p>
        </p:txBody>
      </p:sp>
      <p:grpSp>
        <p:nvGrpSpPr>
          <p:cNvPr id="78" name="Group 4"/>
          <p:cNvGrpSpPr>
            <a:grpSpLocks/>
          </p:cNvGrpSpPr>
          <p:nvPr/>
        </p:nvGrpSpPr>
        <p:grpSpPr bwMode="auto">
          <a:xfrm>
            <a:off x="3738564" y="3633788"/>
            <a:ext cx="1063625" cy="373062"/>
            <a:chOff x="2094" y="2035"/>
            <a:chExt cx="595" cy="209"/>
          </a:xfrm>
        </p:grpSpPr>
        <p:grpSp>
          <p:nvGrpSpPr>
            <p:cNvPr id="79" name="Group 5"/>
            <p:cNvGrpSpPr>
              <a:grpSpLocks/>
            </p:cNvGrpSpPr>
            <p:nvPr/>
          </p:nvGrpSpPr>
          <p:grpSpPr bwMode="auto">
            <a:xfrm>
              <a:off x="2104" y="2047"/>
              <a:ext cx="585" cy="197"/>
              <a:chOff x="2104" y="2047"/>
              <a:chExt cx="585" cy="197"/>
            </a:xfrm>
          </p:grpSpPr>
          <p:sp>
            <p:nvSpPr>
              <p:cNvPr id="90"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1"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92"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80"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1"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82"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83" name="Group 12"/>
            <p:cNvGrpSpPr>
              <a:grpSpLocks/>
            </p:cNvGrpSpPr>
            <p:nvPr/>
          </p:nvGrpSpPr>
          <p:grpSpPr bwMode="auto">
            <a:xfrm>
              <a:off x="2210" y="2051"/>
              <a:ext cx="363" cy="92"/>
              <a:chOff x="2210" y="2051"/>
              <a:chExt cx="363" cy="92"/>
            </a:xfrm>
          </p:grpSpPr>
          <p:grpSp>
            <p:nvGrpSpPr>
              <p:cNvPr id="84" name="Group 13"/>
              <p:cNvGrpSpPr>
                <a:grpSpLocks/>
              </p:cNvGrpSpPr>
              <p:nvPr/>
            </p:nvGrpSpPr>
            <p:grpSpPr bwMode="auto">
              <a:xfrm>
                <a:off x="2210" y="2051"/>
                <a:ext cx="363" cy="92"/>
                <a:chOff x="2210" y="2051"/>
                <a:chExt cx="363" cy="92"/>
              </a:xfrm>
            </p:grpSpPr>
            <p:sp>
              <p:nvSpPr>
                <p:cNvPr id="88"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9"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85" name="Group 16"/>
              <p:cNvGrpSpPr>
                <a:grpSpLocks/>
              </p:cNvGrpSpPr>
              <p:nvPr/>
            </p:nvGrpSpPr>
            <p:grpSpPr bwMode="auto">
              <a:xfrm>
                <a:off x="2221" y="2051"/>
                <a:ext cx="331" cy="92"/>
                <a:chOff x="2221" y="2051"/>
                <a:chExt cx="331" cy="92"/>
              </a:xfrm>
            </p:grpSpPr>
            <p:sp>
              <p:nvSpPr>
                <p:cNvPr id="86"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7"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grpSp>
        <p:nvGrpSpPr>
          <p:cNvPr id="108" name="Group 4"/>
          <p:cNvGrpSpPr>
            <a:grpSpLocks/>
          </p:cNvGrpSpPr>
          <p:nvPr/>
        </p:nvGrpSpPr>
        <p:grpSpPr bwMode="auto">
          <a:xfrm>
            <a:off x="1362904" y="3576509"/>
            <a:ext cx="1063625" cy="373062"/>
            <a:chOff x="2094" y="2035"/>
            <a:chExt cx="595" cy="209"/>
          </a:xfrm>
        </p:grpSpPr>
        <p:grpSp>
          <p:nvGrpSpPr>
            <p:cNvPr id="109" name="Group 5"/>
            <p:cNvGrpSpPr>
              <a:grpSpLocks/>
            </p:cNvGrpSpPr>
            <p:nvPr/>
          </p:nvGrpSpPr>
          <p:grpSpPr bwMode="auto">
            <a:xfrm>
              <a:off x="2104" y="2047"/>
              <a:ext cx="585" cy="197"/>
              <a:chOff x="2104" y="2047"/>
              <a:chExt cx="585" cy="197"/>
            </a:xfrm>
          </p:grpSpPr>
          <p:sp>
            <p:nvSpPr>
              <p:cNvPr id="120"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21"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122"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110"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111"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112"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113" name="Group 12"/>
            <p:cNvGrpSpPr>
              <a:grpSpLocks/>
            </p:cNvGrpSpPr>
            <p:nvPr/>
          </p:nvGrpSpPr>
          <p:grpSpPr bwMode="auto">
            <a:xfrm>
              <a:off x="2210" y="2051"/>
              <a:ext cx="363" cy="92"/>
              <a:chOff x="2210" y="2051"/>
              <a:chExt cx="363" cy="92"/>
            </a:xfrm>
          </p:grpSpPr>
          <p:grpSp>
            <p:nvGrpSpPr>
              <p:cNvPr id="114" name="Group 13"/>
              <p:cNvGrpSpPr>
                <a:grpSpLocks/>
              </p:cNvGrpSpPr>
              <p:nvPr/>
            </p:nvGrpSpPr>
            <p:grpSpPr bwMode="auto">
              <a:xfrm>
                <a:off x="2210" y="2051"/>
                <a:ext cx="363" cy="92"/>
                <a:chOff x="2210" y="2051"/>
                <a:chExt cx="363" cy="92"/>
              </a:xfrm>
            </p:grpSpPr>
            <p:sp>
              <p:nvSpPr>
                <p:cNvPr id="118"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119"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5" name="Group 16"/>
              <p:cNvGrpSpPr>
                <a:grpSpLocks/>
              </p:cNvGrpSpPr>
              <p:nvPr/>
            </p:nvGrpSpPr>
            <p:grpSpPr bwMode="auto">
              <a:xfrm>
                <a:off x="2221" y="2051"/>
                <a:ext cx="331" cy="92"/>
                <a:chOff x="2221" y="2051"/>
                <a:chExt cx="331" cy="92"/>
              </a:xfrm>
            </p:grpSpPr>
            <p:sp>
              <p:nvSpPr>
                <p:cNvPr id="116"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117"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123" name="Rectangle 36"/>
          <p:cNvSpPr>
            <a:spLocks noChangeArrowheads="1"/>
          </p:cNvSpPr>
          <p:nvPr/>
        </p:nvSpPr>
        <p:spPr bwMode="auto">
          <a:xfrm>
            <a:off x="1815313" y="3985667"/>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smtClean="0">
                <a:solidFill>
                  <a:srgbClr val="000000"/>
                </a:solidFill>
                <a:latin typeface="Verdana"/>
                <a:cs typeface="Verdana"/>
              </a:rPr>
              <a:t>R1</a:t>
            </a:r>
            <a:endParaRPr lang="en-GB" sz="1800" dirty="0">
              <a:solidFill>
                <a:srgbClr val="000000"/>
              </a:solidFill>
              <a:latin typeface="Verdana"/>
              <a:cs typeface="Verdan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4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 By"/>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241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11" grpId="0" autoUpdateAnimBg="0"/>
      <p:bldP spid="142412" grpId="0" animBg="1"/>
    </p:bld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3401" y="72200"/>
            <a:ext cx="7772400" cy="1143000"/>
          </a:xfrm>
        </p:spPr>
        <p:txBody>
          <a:bodyPr/>
          <a:lstStyle/>
          <a:p>
            <a:r>
              <a:rPr lang="en-US" dirty="0" smtClean="0"/>
              <a:t>Import Routes </a:t>
            </a:r>
            <a:endParaRPr lang="en-US" dirty="0"/>
          </a:p>
        </p:txBody>
      </p:sp>
      <p:sp>
        <p:nvSpPr>
          <p:cNvPr id="89091" name="Rectangle 3"/>
          <p:cNvSpPr>
            <a:spLocks noChangeArrowheads="1"/>
          </p:cNvSpPr>
          <p:nvPr/>
        </p:nvSpPr>
        <p:spPr bwMode="auto">
          <a:xfrm>
            <a:off x="1219200" y="3810000"/>
            <a:ext cx="381000" cy="3048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GB"/>
          </a:p>
        </p:txBody>
      </p:sp>
      <p:sp>
        <p:nvSpPr>
          <p:cNvPr id="89092" name="AutoShape 4"/>
          <p:cNvSpPr>
            <a:spLocks noChangeArrowheads="1"/>
          </p:cNvSpPr>
          <p:nvPr/>
        </p:nvSpPr>
        <p:spPr bwMode="auto">
          <a:xfrm>
            <a:off x="3200400" y="594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nvGrpSpPr>
          <p:cNvPr id="2" name="Group 5"/>
          <p:cNvGrpSpPr>
            <a:grpSpLocks/>
          </p:cNvGrpSpPr>
          <p:nvPr/>
        </p:nvGrpSpPr>
        <p:grpSpPr bwMode="auto">
          <a:xfrm>
            <a:off x="2438400" y="3200400"/>
            <a:ext cx="4038600" cy="1752600"/>
            <a:chOff x="1536" y="2160"/>
            <a:chExt cx="2544" cy="1104"/>
          </a:xfrm>
        </p:grpSpPr>
        <p:sp>
          <p:nvSpPr>
            <p:cNvPr id="89094" name="AutoShape 6"/>
            <p:cNvSpPr>
              <a:spLocks noChangeArrowheads="1"/>
            </p:cNvSpPr>
            <p:nvPr/>
          </p:nvSpPr>
          <p:spPr bwMode="auto">
            <a:xfrm>
              <a:off x="1536" y="2160"/>
              <a:ext cx="2544" cy="1104"/>
            </a:xfrm>
            <a:prstGeom prst="roundRect">
              <a:avLst>
                <a:gd name="adj" fmla="val 16667"/>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GB"/>
            </a:p>
          </p:txBody>
        </p:sp>
        <p:sp>
          <p:nvSpPr>
            <p:cNvPr id="89095" name="AutoShape 7"/>
            <p:cNvSpPr>
              <a:spLocks noChangeArrowheads="1"/>
            </p:cNvSpPr>
            <p:nvPr/>
          </p:nvSpPr>
          <p:spPr bwMode="auto">
            <a:xfrm>
              <a:off x="3648" y="2448"/>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6" name="AutoShape 8"/>
            <p:cNvSpPr>
              <a:spLocks noChangeArrowheads="1"/>
            </p:cNvSpPr>
            <p:nvPr/>
          </p:nvSpPr>
          <p:spPr bwMode="auto">
            <a:xfrm>
              <a:off x="2352" y="297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7" name="AutoShape 9"/>
            <p:cNvSpPr>
              <a:spLocks noChangeArrowheads="1"/>
            </p:cNvSpPr>
            <p:nvPr/>
          </p:nvSpPr>
          <p:spPr bwMode="auto">
            <a:xfrm>
              <a:off x="3648"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8" name="AutoShape 10"/>
            <p:cNvSpPr>
              <a:spLocks noChangeArrowheads="1"/>
            </p:cNvSpPr>
            <p:nvPr/>
          </p:nvSpPr>
          <p:spPr bwMode="auto">
            <a:xfrm>
              <a:off x="2400" y="225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099" name="AutoShape 11"/>
            <p:cNvSpPr>
              <a:spLocks noChangeArrowheads="1"/>
            </p:cNvSpPr>
            <p:nvPr/>
          </p:nvSpPr>
          <p:spPr bwMode="auto">
            <a:xfrm>
              <a:off x="3312" y="230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0" name="AutoShape 12"/>
            <p:cNvSpPr>
              <a:spLocks noChangeArrowheads="1"/>
            </p:cNvSpPr>
            <p:nvPr/>
          </p:nvSpPr>
          <p:spPr bwMode="auto">
            <a:xfrm>
              <a:off x="3024" y="302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1" name="AutoShape 13"/>
            <p:cNvSpPr>
              <a:spLocks noChangeArrowheads="1"/>
            </p:cNvSpPr>
            <p:nvPr/>
          </p:nvSpPr>
          <p:spPr bwMode="auto">
            <a:xfrm>
              <a:off x="2784" y="2352"/>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2" name="AutoShape 14"/>
            <p:cNvSpPr>
              <a:spLocks noChangeArrowheads="1"/>
            </p:cNvSpPr>
            <p:nvPr/>
          </p:nvSpPr>
          <p:spPr bwMode="auto">
            <a:xfrm>
              <a:off x="1824"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3" name="AutoShape 15"/>
            <p:cNvSpPr>
              <a:spLocks noChangeArrowheads="1"/>
            </p:cNvSpPr>
            <p:nvPr/>
          </p:nvSpPr>
          <p:spPr bwMode="auto">
            <a:xfrm>
              <a:off x="2256" y="254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4" name="AutoShape 16"/>
            <p:cNvSpPr>
              <a:spLocks noChangeArrowheads="1"/>
            </p:cNvSpPr>
            <p:nvPr/>
          </p:nvSpPr>
          <p:spPr bwMode="auto">
            <a:xfrm>
              <a:off x="1584" y="240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5" name="AutoShape 17"/>
            <p:cNvSpPr>
              <a:spLocks noChangeArrowheads="1"/>
            </p:cNvSpPr>
            <p:nvPr/>
          </p:nvSpPr>
          <p:spPr bwMode="auto">
            <a:xfrm>
              <a:off x="2496" y="2544"/>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6" name="AutoShape 18"/>
            <p:cNvSpPr>
              <a:spLocks noChangeArrowheads="1"/>
            </p:cNvSpPr>
            <p:nvPr/>
          </p:nvSpPr>
          <p:spPr bwMode="auto">
            <a:xfrm>
              <a:off x="3696" y="307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7" name="AutoShape 19"/>
            <p:cNvSpPr>
              <a:spLocks noChangeArrowheads="1"/>
            </p:cNvSpPr>
            <p:nvPr/>
          </p:nvSpPr>
          <p:spPr bwMode="auto">
            <a:xfrm>
              <a:off x="3600"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8" name="AutoShape 20"/>
            <p:cNvSpPr>
              <a:spLocks noChangeArrowheads="1"/>
            </p:cNvSpPr>
            <p:nvPr/>
          </p:nvSpPr>
          <p:spPr bwMode="auto">
            <a:xfrm>
              <a:off x="1728" y="264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09" name="AutoShape 21"/>
            <p:cNvSpPr>
              <a:spLocks noChangeArrowheads="1"/>
            </p:cNvSpPr>
            <p:nvPr/>
          </p:nvSpPr>
          <p:spPr bwMode="auto">
            <a:xfrm>
              <a:off x="2208" y="283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0" name="AutoShape 22"/>
            <p:cNvSpPr>
              <a:spLocks noChangeArrowheads="1"/>
            </p:cNvSpPr>
            <p:nvPr/>
          </p:nvSpPr>
          <p:spPr bwMode="auto">
            <a:xfrm>
              <a:off x="3216" y="2688"/>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1" name="AutoShape 23"/>
            <p:cNvSpPr>
              <a:spLocks noChangeArrowheads="1"/>
            </p:cNvSpPr>
            <p:nvPr/>
          </p:nvSpPr>
          <p:spPr bwMode="auto">
            <a:xfrm>
              <a:off x="2112"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2" name="AutoShape 24"/>
            <p:cNvSpPr>
              <a:spLocks noChangeArrowheads="1"/>
            </p:cNvSpPr>
            <p:nvPr/>
          </p:nvSpPr>
          <p:spPr bwMode="auto">
            <a:xfrm>
              <a:off x="2688" y="302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3" name="AutoShape 25"/>
            <p:cNvSpPr>
              <a:spLocks noChangeArrowheads="1"/>
            </p:cNvSpPr>
            <p:nvPr/>
          </p:nvSpPr>
          <p:spPr bwMode="auto">
            <a:xfrm>
              <a:off x="3024" y="220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4" name="AutoShape 26"/>
            <p:cNvSpPr>
              <a:spLocks noChangeArrowheads="1"/>
            </p:cNvSpPr>
            <p:nvPr/>
          </p:nvSpPr>
          <p:spPr bwMode="auto">
            <a:xfrm>
              <a:off x="1632" y="2976"/>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5" name="AutoShape 27"/>
            <p:cNvSpPr>
              <a:spLocks noChangeArrowheads="1"/>
            </p:cNvSpPr>
            <p:nvPr/>
          </p:nvSpPr>
          <p:spPr bwMode="auto">
            <a:xfrm>
              <a:off x="1680" y="2160"/>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6" name="AutoShape 28"/>
            <p:cNvSpPr>
              <a:spLocks noChangeArrowheads="1"/>
            </p:cNvSpPr>
            <p:nvPr/>
          </p:nvSpPr>
          <p:spPr bwMode="auto">
            <a:xfrm>
              <a:off x="3888" y="268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7" name="AutoShape 29"/>
            <p:cNvSpPr>
              <a:spLocks noChangeArrowheads="1"/>
            </p:cNvSpPr>
            <p:nvPr/>
          </p:nvSpPr>
          <p:spPr bwMode="auto">
            <a:xfrm>
              <a:off x="2832" y="278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18" name="AutoShape 30"/>
            <p:cNvSpPr>
              <a:spLocks noChangeArrowheads="1"/>
            </p:cNvSpPr>
            <p:nvPr/>
          </p:nvSpPr>
          <p:spPr bwMode="auto">
            <a:xfrm>
              <a:off x="3888"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19" name="AutoShape 31"/>
            <p:cNvSpPr>
              <a:spLocks noChangeArrowheads="1"/>
            </p:cNvSpPr>
            <p:nvPr/>
          </p:nvSpPr>
          <p:spPr bwMode="auto">
            <a:xfrm>
              <a:off x="3360"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0" name="AutoShape 32"/>
            <p:cNvSpPr>
              <a:spLocks noChangeArrowheads="1"/>
            </p:cNvSpPr>
            <p:nvPr/>
          </p:nvSpPr>
          <p:spPr bwMode="auto">
            <a:xfrm>
              <a:off x="1968" y="302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1" name="AutoShape 33"/>
            <p:cNvSpPr>
              <a:spLocks noChangeArrowheads="1"/>
            </p:cNvSpPr>
            <p:nvPr/>
          </p:nvSpPr>
          <p:spPr bwMode="auto">
            <a:xfrm>
              <a:off x="1968" y="2640"/>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2" name="AutoShape 34"/>
            <p:cNvSpPr>
              <a:spLocks noChangeArrowheads="1"/>
            </p:cNvSpPr>
            <p:nvPr/>
          </p:nvSpPr>
          <p:spPr bwMode="auto">
            <a:xfrm>
              <a:off x="1920" y="244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3" name="AutoShape 35"/>
            <p:cNvSpPr>
              <a:spLocks noChangeArrowheads="1"/>
            </p:cNvSpPr>
            <p:nvPr/>
          </p:nvSpPr>
          <p:spPr bwMode="auto">
            <a:xfrm>
              <a:off x="2592" y="278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4" name="AutoShape 36"/>
            <p:cNvSpPr>
              <a:spLocks noChangeArrowheads="1"/>
            </p:cNvSpPr>
            <p:nvPr/>
          </p:nvSpPr>
          <p:spPr bwMode="auto">
            <a:xfrm>
              <a:off x="3120" y="2496"/>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5" name="AutoShape 37"/>
            <p:cNvSpPr>
              <a:spLocks noChangeArrowheads="1"/>
            </p:cNvSpPr>
            <p:nvPr/>
          </p:nvSpPr>
          <p:spPr bwMode="auto">
            <a:xfrm>
              <a:off x="2640" y="220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6" name="AutoShape 38"/>
            <p:cNvSpPr>
              <a:spLocks noChangeArrowheads="1"/>
            </p:cNvSpPr>
            <p:nvPr/>
          </p:nvSpPr>
          <p:spPr bwMode="auto">
            <a:xfrm>
              <a:off x="3840" y="2352"/>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27" name="AutoShape 39"/>
            <p:cNvSpPr>
              <a:spLocks noChangeArrowheads="1"/>
            </p:cNvSpPr>
            <p:nvPr/>
          </p:nvSpPr>
          <p:spPr bwMode="auto">
            <a:xfrm>
              <a:off x="3408" y="254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89128" name="AutoShape 40"/>
          <p:cNvSpPr>
            <a:spLocks noChangeArrowheads="1"/>
          </p:cNvSpPr>
          <p:nvPr/>
        </p:nvSpPr>
        <p:spPr bwMode="auto">
          <a:xfrm>
            <a:off x="1371600" y="3581400"/>
            <a:ext cx="838200" cy="1143000"/>
          </a:xfrm>
          <a:prstGeom prst="rightArrow">
            <a:avLst>
              <a:gd name="adj1" fmla="val 50000"/>
              <a:gd name="adj2" fmla="val 25000"/>
            </a:avLst>
          </a:prstGeom>
          <a:solidFill>
            <a:schemeClr val="bg1"/>
          </a:solidFill>
          <a:ln w="5715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From</a:t>
            </a:r>
          </a:p>
          <a:p>
            <a:pPr algn="ctr"/>
            <a:r>
              <a:rPr lang="en-US" sz="1600" b="1">
                <a:latin typeface="Arial Black" charset="0"/>
              </a:rPr>
              <a:t>peer</a:t>
            </a:r>
          </a:p>
        </p:txBody>
      </p:sp>
      <p:sp>
        <p:nvSpPr>
          <p:cNvPr id="89129" name="AutoShape 41"/>
          <p:cNvSpPr>
            <a:spLocks noChangeArrowheads="1"/>
          </p:cNvSpPr>
          <p:nvPr/>
        </p:nvSpPr>
        <p:spPr bwMode="auto">
          <a:xfrm>
            <a:off x="7696200" y="41910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0" name="AutoShape 42"/>
          <p:cNvSpPr>
            <a:spLocks noChangeArrowheads="1"/>
          </p:cNvSpPr>
          <p:nvPr/>
        </p:nvSpPr>
        <p:spPr bwMode="auto">
          <a:xfrm>
            <a:off x="685800" y="41148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1" name="AutoShape 43"/>
          <p:cNvSpPr>
            <a:spLocks noChangeArrowheads="1"/>
          </p:cNvSpPr>
          <p:nvPr/>
        </p:nvSpPr>
        <p:spPr bwMode="auto">
          <a:xfrm>
            <a:off x="1066800" y="4038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2" name="AutoShape 44"/>
          <p:cNvSpPr>
            <a:spLocks noChangeArrowheads="1"/>
          </p:cNvSpPr>
          <p:nvPr/>
        </p:nvSpPr>
        <p:spPr bwMode="auto">
          <a:xfrm>
            <a:off x="533400" y="38862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3" name="AutoShape 45"/>
          <p:cNvSpPr>
            <a:spLocks noChangeArrowheads="1"/>
          </p:cNvSpPr>
          <p:nvPr/>
        </p:nvSpPr>
        <p:spPr bwMode="auto">
          <a:xfrm>
            <a:off x="990600" y="37338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4" name="AutoShape 46"/>
          <p:cNvSpPr>
            <a:spLocks noChangeArrowheads="1"/>
          </p:cNvSpPr>
          <p:nvPr/>
        </p:nvSpPr>
        <p:spPr bwMode="auto">
          <a:xfrm flipH="1">
            <a:off x="6629400" y="3505200"/>
            <a:ext cx="838200" cy="1143000"/>
          </a:xfrm>
          <a:prstGeom prst="rightArrow">
            <a:avLst>
              <a:gd name="adj1" fmla="val 50000"/>
              <a:gd name="adj2" fmla="val 25000"/>
            </a:avLst>
          </a:prstGeom>
          <a:solidFill>
            <a:schemeClr val="bg1"/>
          </a:solidFill>
          <a:ln w="3810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From</a:t>
            </a:r>
          </a:p>
          <a:p>
            <a:pPr algn="ctr"/>
            <a:r>
              <a:rPr lang="en-US" sz="1600" b="1">
                <a:latin typeface="Arial Black" charset="0"/>
              </a:rPr>
              <a:t>peer</a:t>
            </a:r>
          </a:p>
        </p:txBody>
      </p:sp>
      <p:sp>
        <p:nvSpPr>
          <p:cNvPr id="89135" name="AutoShape 47"/>
          <p:cNvSpPr>
            <a:spLocks noChangeArrowheads="1"/>
          </p:cNvSpPr>
          <p:nvPr/>
        </p:nvSpPr>
        <p:spPr bwMode="auto">
          <a:xfrm>
            <a:off x="7696200" y="37338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6" name="AutoShape 48"/>
          <p:cNvSpPr>
            <a:spLocks noChangeArrowheads="1"/>
          </p:cNvSpPr>
          <p:nvPr/>
        </p:nvSpPr>
        <p:spPr bwMode="auto">
          <a:xfrm>
            <a:off x="8229600" y="39624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7" name="AutoShape 49"/>
          <p:cNvSpPr>
            <a:spLocks noChangeArrowheads="1"/>
          </p:cNvSpPr>
          <p:nvPr/>
        </p:nvSpPr>
        <p:spPr bwMode="auto">
          <a:xfrm>
            <a:off x="2438400" y="2438400"/>
            <a:ext cx="1905000" cy="685800"/>
          </a:xfrm>
          <a:prstGeom prst="down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From</a:t>
            </a:r>
          </a:p>
          <a:p>
            <a:pPr algn="ctr"/>
            <a:r>
              <a:rPr lang="en-US" sz="1400" b="1">
                <a:latin typeface="Arial Black" charset="0"/>
              </a:rPr>
              <a:t>provider</a:t>
            </a:r>
          </a:p>
        </p:txBody>
      </p:sp>
      <p:sp>
        <p:nvSpPr>
          <p:cNvPr id="89138" name="AutoShape 50"/>
          <p:cNvSpPr>
            <a:spLocks noChangeArrowheads="1"/>
          </p:cNvSpPr>
          <p:nvPr/>
        </p:nvSpPr>
        <p:spPr bwMode="auto">
          <a:xfrm>
            <a:off x="5638800" y="2133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39" name="AutoShape 51"/>
          <p:cNvSpPr>
            <a:spLocks noChangeArrowheads="1"/>
          </p:cNvSpPr>
          <p:nvPr/>
        </p:nvSpPr>
        <p:spPr bwMode="auto">
          <a:xfrm>
            <a:off x="4724400" y="20574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0" name="AutoShape 52"/>
          <p:cNvSpPr>
            <a:spLocks noChangeArrowheads="1"/>
          </p:cNvSpPr>
          <p:nvPr/>
        </p:nvSpPr>
        <p:spPr bwMode="auto">
          <a:xfrm>
            <a:off x="3733800" y="2133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1" name="AutoShape 53"/>
          <p:cNvSpPr>
            <a:spLocks noChangeArrowheads="1"/>
          </p:cNvSpPr>
          <p:nvPr/>
        </p:nvSpPr>
        <p:spPr bwMode="auto">
          <a:xfrm>
            <a:off x="2895600" y="20574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2" name="AutoShape 54"/>
          <p:cNvSpPr>
            <a:spLocks noChangeArrowheads="1"/>
          </p:cNvSpPr>
          <p:nvPr/>
        </p:nvSpPr>
        <p:spPr bwMode="auto">
          <a:xfrm>
            <a:off x="2438400" y="2209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3" name="AutoShape 55"/>
          <p:cNvSpPr>
            <a:spLocks noChangeArrowheads="1"/>
          </p:cNvSpPr>
          <p:nvPr/>
        </p:nvSpPr>
        <p:spPr bwMode="auto">
          <a:xfrm>
            <a:off x="4343400" y="2438400"/>
            <a:ext cx="1981200" cy="685800"/>
          </a:xfrm>
          <a:prstGeom prst="down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From</a:t>
            </a:r>
          </a:p>
          <a:p>
            <a:pPr algn="ctr"/>
            <a:r>
              <a:rPr lang="en-US" sz="1400" b="1">
                <a:latin typeface="Arial Black" charset="0"/>
              </a:rPr>
              <a:t>provider</a:t>
            </a:r>
          </a:p>
        </p:txBody>
      </p:sp>
      <p:sp>
        <p:nvSpPr>
          <p:cNvPr id="89144" name="AutoShape 56"/>
          <p:cNvSpPr>
            <a:spLocks noChangeArrowheads="1"/>
          </p:cNvSpPr>
          <p:nvPr/>
        </p:nvSpPr>
        <p:spPr bwMode="auto">
          <a:xfrm>
            <a:off x="6019800" y="20574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5" name="AutoShape 57"/>
          <p:cNvSpPr>
            <a:spLocks noChangeArrowheads="1"/>
          </p:cNvSpPr>
          <p:nvPr/>
        </p:nvSpPr>
        <p:spPr bwMode="auto">
          <a:xfrm>
            <a:off x="1981200" y="5105400"/>
            <a:ext cx="2209800" cy="533400"/>
          </a:xfrm>
          <a:prstGeom prst="up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From </a:t>
            </a:r>
          </a:p>
          <a:p>
            <a:pPr algn="ctr"/>
            <a:r>
              <a:rPr lang="en-US" sz="1400" b="1">
                <a:latin typeface="Arial Black" charset="0"/>
              </a:rPr>
              <a:t>customer</a:t>
            </a:r>
          </a:p>
        </p:txBody>
      </p:sp>
      <p:sp>
        <p:nvSpPr>
          <p:cNvPr id="89146" name="AutoShape 58"/>
          <p:cNvSpPr>
            <a:spLocks noChangeArrowheads="1"/>
          </p:cNvSpPr>
          <p:nvPr/>
        </p:nvSpPr>
        <p:spPr bwMode="auto">
          <a:xfrm>
            <a:off x="2667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7" name="AutoShape 59"/>
          <p:cNvSpPr>
            <a:spLocks noChangeArrowheads="1"/>
          </p:cNvSpPr>
          <p:nvPr/>
        </p:nvSpPr>
        <p:spPr bwMode="auto">
          <a:xfrm>
            <a:off x="3429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8" name="AutoShape 60"/>
          <p:cNvSpPr>
            <a:spLocks noChangeArrowheads="1"/>
          </p:cNvSpPr>
          <p:nvPr/>
        </p:nvSpPr>
        <p:spPr bwMode="auto">
          <a:xfrm>
            <a:off x="5486400" y="6248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49" name="AutoShape 61"/>
          <p:cNvSpPr>
            <a:spLocks noChangeArrowheads="1"/>
          </p:cNvSpPr>
          <p:nvPr/>
        </p:nvSpPr>
        <p:spPr bwMode="auto">
          <a:xfrm>
            <a:off x="5867400" y="6172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0" name="AutoShape 62"/>
          <p:cNvSpPr>
            <a:spLocks noChangeArrowheads="1"/>
          </p:cNvSpPr>
          <p:nvPr/>
        </p:nvSpPr>
        <p:spPr bwMode="auto">
          <a:xfrm>
            <a:off x="5181600" y="5791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1" name="AutoShape 63"/>
          <p:cNvSpPr>
            <a:spLocks noChangeArrowheads="1"/>
          </p:cNvSpPr>
          <p:nvPr/>
        </p:nvSpPr>
        <p:spPr bwMode="auto">
          <a:xfrm>
            <a:off x="6096000" y="594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2" name="AutoShape 64"/>
          <p:cNvSpPr>
            <a:spLocks noChangeArrowheads="1"/>
          </p:cNvSpPr>
          <p:nvPr/>
        </p:nvSpPr>
        <p:spPr bwMode="auto">
          <a:xfrm>
            <a:off x="2362200" y="6019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3" name="AutoShape 65"/>
          <p:cNvSpPr>
            <a:spLocks noChangeArrowheads="1"/>
          </p:cNvSpPr>
          <p:nvPr/>
        </p:nvSpPr>
        <p:spPr bwMode="auto">
          <a:xfrm>
            <a:off x="4648200" y="5181600"/>
            <a:ext cx="2209800" cy="533400"/>
          </a:xfrm>
          <a:prstGeom prst="up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From </a:t>
            </a:r>
          </a:p>
          <a:p>
            <a:pPr algn="ctr"/>
            <a:r>
              <a:rPr lang="en-US" sz="1400" b="1">
                <a:latin typeface="Arial Black" charset="0"/>
              </a:rPr>
              <a:t>customer</a:t>
            </a:r>
          </a:p>
        </p:txBody>
      </p:sp>
      <p:sp>
        <p:nvSpPr>
          <p:cNvPr id="89154" name="AutoShape 66"/>
          <p:cNvSpPr>
            <a:spLocks noChangeArrowheads="1"/>
          </p:cNvSpPr>
          <p:nvPr/>
        </p:nvSpPr>
        <p:spPr bwMode="auto">
          <a:xfrm>
            <a:off x="2895600" y="6172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5" name="AutoShape 67"/>
          <p:cNvSpPr>
            <a:spLocks noChangeArrowheads="1"/>
          </p:cNvSpPr>
          <p:nvPr/>
        </p:nvSpPr>
        <p:spPr bwMode="auto">
          <a:xfrm>
            <a:off x="5715000" y="5791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nvGrpSpPr>
          <p:cNvPr id="3" name="Group 68"/>
          <p:cNvGrpSpPr>
            <a:grpSpLocks/>
          </p:cNvGrpSpPr>
          <p:nvPr/>
        </p:nvGrpSpPr>
        <p:grpSpPr bwMode="auto">
          <a:xfrm>
            <a:off x="322440" y="1143000"/>
            <a:ext cx="8686800" cy="609600"/>
            <a:chOff x="144" y="912"/>
            <a:chExt cx="5472" cy="384"/>
          </a:xfrm>
        </p:grpSpPr>
        <p:sp>
          <p:nvSpPr>
            <p:cNvPr id="89157" name="Rectangle 69"/>
            <p:cNvSpPr>
              <a:spLocks noChangeArrowheads="1"/>
            </p:cNvSpPr>
            <p:nvPr/>
          </p:nvSpPr>
          <p:spPr bwMode="auto">
            <a:xfrm>
              <a:off x="144" y="912"/>
              <a:ext cx="5472" cy="384"/>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58" name="Text Box 70"/>
            <p:cNvSpPr txBox="1">
              <a:spLocks noChangeArrowheads="1"/>
            </p:cNvSpPr>
            <p:nvPr/>
          </p:nvSpPr>
          <p:spPr bwMode="auto">
            <a:xfrm>
              <a:off x="480" y="1008"/>
              <a:ext cx="1103"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provider route</a:t>
              </a:r>
            </a:p>
          </p:txBody>
        </p:sp>
        <p:sp>
          <p:nvSpPr>
            <p:cNvPr id="89159" name="AutoShape 71"/>
            <p:cNvSpPr>
              <a:spLocks noChangeArrowheads="1"/>
            </p:cNvSpPr>
            <p:nvPr/>
          </p:nvSpPr>
          <p:spPr bwMode="auto">
            <a:xfrm>
              <a:off x="4560" y="1056"/>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89160" name="Text Box 72"/>
            <p:cNvSpPr txBox="1">
              <a:spLocks noChangeArrowheads="1"/>
            </p:cNvSpPr>
            <p:nvPr/>
          </p:nvSpPr>
          <p:spPr bwMode="auto">
            <a:xfrm>
              <a:off x="3264" y="1008"/>
              <a:ext cx="1188"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customer route</a:t>
              </a:r>
            </a:p>
          </p:txBody>
        </p:sp>
        <p:sp>
          <p:nvSpPr>
            <p:cNvPr id="89161" name="AutoShape 73"/>
            <p:cNvSpPr>
              <a:spLocks noChangeArrowheads="1"/>
            </p:cNvSpPr>
            <p:nvPr/>
          </p:nvSpPr>
          <p:spPr bwMode="auto">
            <a:xfrm>
              <a:off x="1824" y="10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62" name="Text Box 74"/>
            <p:cNvSpPr txBox="1">
              <a:spLocks noChangeArrowheads="1"/>
            </p:cNvSpPr>
            <p:nvPr/>
          </p:nvSpPr>
          <p:spPr bwMode="auto">
            <a:xfrm>
              <a:off x="2016" y="1008"/>
              <a:ext cx="840"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peer route</a:t>
              </a:r>
            </a:p>
          </p:txBody>
        </p:sp>
        <p:sp>
          <p:nvSpPr>
            <p:cNvPr id="89163" name="AutoShape 75"/>
            <p:cNvSpPr>
              <a:spLocks noChangeArrowheads="1"/>
            </p:cNvSpPr>
            <p:nvPr/>
          </p:nvSpPr>
          <p:spPr bwMode="auto">
            <a:xfrm>
              <a:off x="288" y="105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89164" name="Text Box 76"/>
            <p:cNvSpPr txBox="1">
              <a:spLocks noChangeArrowheads="1"/>
            </p:cNvSpPr>
            <p:nvPr/>
          </p:nvSpPr>
          <p:spPr bwMode="auto">
            <a:xfrm>
              <a:off x="4752" y="1008"/>
              <a:ext cx="762" cy="212"/>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ISP route</a:t>
              </a:r>
            </a:p>
          </p:txBody>
        </p:sp>
        <p:sp>
          <p:nvSpPr>
            <p:cNvPr id="89165" name="AutoShape 77"/>
            <p:cNvSpPr>
              <a:spLocks noChangeArrowheads="1"/>
            </p:cNvSpPr>
            <p:nvPr/>
          </p:nvSpPr>
          <p:spPr bwMode="auto">
            <a:xfrm>
              <a:off x="3168" y="1056"/>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89166" name="AutoShape 78"/>
          <p:cNvSpPr>
            <a:spLocks noChangeArrowheads="1"/>
          </p:cNvSpPr>
          <p:nvPr/>
        </p:nvSpPr>
        <p:spPr bwMode="auto">
          <a:xfrm>
            <a:off x="5105400" y="2133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33401" y="72200"/>
            <a:ext cx="7772400" cy="1143000"/>
          </a:xfrm>
        </p:spPr>
        <p:txBody>
          <a:bodyPr/>
          <a:lstStyle/>
          <a:p>
            <a:r>
              <a:rPr lang="en-US" dirty="0" smtClean="0"/>
              <a:t>Export Routes </a:t>
            </a:r>
            <a:endParaRPr lang="en-US" dirty="0"/>
          </a:p>
        </p:txBody>
      </p:sp>
      <p:sp>
        <p:nvSpPr>
          <p:cNvPr id="91139" name="Rectangle 3"/>
          <p:cNvSpPr>
            <a:spLocks noChangeArrowheads="1"/>
          </p:cNvSpPr>
          <p:nvPr/>
        </p:nvSpPr>
        <p:spPr bwMode="auto">
          <a:xfrm>
            <a:off x="1219200" y="3810000"/>
            <a:ext cx="381000" cy="304800"/>
          </a:xfrm>
          <a:prstGeom prst="rect">
            <a:avLst/>
          </a:prstGeom>
          <a:solidFill>
            <a:schemeClr val="bg1"/>
          </a:solidFill>
          <a:ln w="9525">
            <a:solidFill>
              <a:schemeClr val="bg1"/>
            </a:solidFill>
            <a:miter lim="800000"/>
            <a:headEnd/>
            <a:tailEnd/>
          </a:ln>
          <a:effectLst/>
        </p:spPr>
        <p:txBody>
          <a:bodyPr wrap="none" anchor="ctr">
            <a:prstTxWarp prst="textNoShape">
              <a:avLst/>
            </a:prstTxWarp>
          </a:bodyPr>
          <a:lstStyle/>
          <a:p>
            <a:endParaRPr lang="en-GB"/>
          </a:p>
        </p:txBody>
      </p:sp>
      <p:sp>
        <p:nvSpPr>
          <p:cNvPr id="91140" name="AutoShape 4"/>
          <p:cNvSpPr>
            <a:spLocks noChangeArrowheads="1"/>
          </p:cNvSpPr>
          <p:nvPr/>
        </p:nvSpPr>
        <p:spPr bwMode="auto">
          <a:xfrm>
            <a:off x="3429000" y="213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nvGrpSpPr>
          <p:cNvPr id="2" name="Group 5"/>
          <p:cNvGrpSpPr>
            <a:grpSpLocks/>
          </p:cNvGrpSpPr>
          <p:nvPr/>
        </p:nvGrpSpPr>
        <p:grpSpPr bwMode="auto">
          <a:xfrm>
            <a:off x="2438400" y="3200400"/>
            <a:ext cx="4038600" cy="1752600"/>
            <a:chOff x="1536" y="2160"/>
            <a:chExt cx="2544" cy="1104"/>
          </a:xfrm>
        </p:grpSpPr>
        <p:sp>
          <p:nvSpPr>
            <p:cNvPr id="91142" name="AutoShape 6"/>
            <p:cNvSpPr>
              <a:spLocks noChangeArrowheads="1"/>
            </p:cNvSpPr>
            <p:nvPr/>
          </p:nvSpPr>
          <p:spPr bwMode="auto">
            <a:xfrm>
              <a:off x="1536" y="2160"/>
              <a:ext cx="2544" cy="1104"/>
            </a:xfrm>
            <a:prstGeom prst="roundRect">
              <a:avLst>
                <a:gd name="adj" fmla="val 16667"/>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GB"/>
            </a:p>
          </p:txBody>
        </p:sp>
        <p:sp>
          <p:nvSpPr>
            <p:cNvPr id="91143" name="AutoShape 7"/>
            <p:cNvSpPr>
              <a:spLocks noChangeArrowheads="1"/>
            </p:cNvSpPr>
            <p:nvPr/>
          </p:nvSpPr>
          <p:spPr bwMode="auto">
            <a:xfrm>
              <a:off x="3648" y="2448"/>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4" name="AutoShape 8"/>
            <p:cNvSpPr>
              <a:spLocks noChangeArrowheads="1"/>
            </p:cNvSpPr>
            <p:nvPr/>
          </p:nvSpPr>
          <p:spPr bwMode="auto">
            <a:xfrm>
              <a:off x="2352" y="297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5" name="AutoShape 9"/>
            <p:cNvSpPr>
              <a:spLocks noChangeArrowheads="1"/>
            </p:cNvSpPr>
            <p:nvPr/>
          </p:nvSpPr>
          <p:spPr bwMode="auto">
            <a:xfrm>
              <a:off x="3648"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6" name="AutoShape 10"/>
            <p:cNvSpPr>
              <a:spLocks noChangeArrowheads="1"/>
            </p:cNvSpPr>
            <p:nvPr/>
          </p:nvSpPr>
          <p:spPr bwMode="auto">
            <a:xfrm>
              <a:off x="2400" y="2256"/>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7" name="AutoShape 11"/>
            <p:cNvSpPr>
              <a:spLocks noChangeArrowheads="1"/>
            </p:cNvSpPr>
            <p:nvPr/>
          </p:nvSpPr>
          <p:spPr bwMode="auto">
            <a:xfrm>
              <a:off x="3312" y="230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8" name="AutoShape 12"/>
            <p:cNvSpPr>
              <a:spLocks noChangeArrowheads="1"/>
            </p:cNvSpPr>
            <p:nvPr/>
          </p:nvSpPr>
          <p:spPr bwMode="auto">
            <a:xfrm>
              <a:off x="3024" y="302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49" name="AutoShape 13"/>
            <p:cNvSpPr>
              <a:spLocks noChangeArrowheads="1"/>
            </p:cNvSpPr>
            <p:nvPr/>
          </p:nvSpPr>
          <p:spPr bwMode="auto">
            <a:xfrm>
              <a:off x="2784" y="2352"/>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0" name="AutoShape 14"/>
            <p:cNvSpPr>
              <a:spLocks noChangeArrowheads="1"/>
            </p:cNvSpPr>
            <p:nvPr/>
          </p:nvSpPr>
          <p:spPr bwMode="auto">
            <a:xfrm>
              <a:off x="1824" y="2880"/>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1" name="AutoShape 15"/>
            <p:cNvSpPr>
              <a:spLocks noChangeArrowheads="1"/>
            </p:cNvSpPr>
            <p:nvPr/>
          </p:nvSpPr>
          <p:spPr bwMode="auto">
            <a:xfrm>
              <a:off x="2256" y="2544"/>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2" name="AutoShape 16"/>
            <p:cNvSpPr>
              <a:spLocks noChangeArrowheads="1"/>
            </p:cNvSpPr>
            <p:nvPr/>
          </p:nvSpPr>
          <p:spPr bwMode="auto">
            <a:xfrm>
              <a:off x="1584" y="240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3" name="AutoShape 17"/>
            <p:cNvSpPr>
              <a:spLocks noChangeArrowheads="1"/>
            </p:cNvSpPr>
            <p:nvPr/>
          </p:nvSpPr>
          <p:spPr bwMode="auto">
            <a:xfrm>
              <a:off x="2496" y="2544"/>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4" name="AutoShape 18"/>
            <p:cNvSpPr>
              <a:spLocks noChangeArrowheads="1"/>
            </p:cNvSpPr>
            <p:nvPr/>
          </p:nvSpPr>
          <p:spPr bwMode="auto">
            <a:xfrm>
              <a:off x="3696" y="307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5" name="AutoShape 19"/>
            <p:cNvSpPr>
              <a:spLocks noChangeArrowheads="1"/>
            </p:cNvSpPr>
            <p:nvPr/>
          </p:nvSpPr>
          <p:spPr bwMode="auto">
            <a:xfrm>
              <a:off x="3600"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6" name="AutoShape 20"/>
            <p:cNvSpPr>
              <a:spLocks noChangeArrowheads="1"/>
            </p:cNvSpPr>
            <p:nvPr/>
          </p:nvSpPr>
          <p:spPr bwMode="auto">
            <a:xfrm>
              <a:off x="1728" y="2640"/>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7" name="AutoShape 21"/>
            <p:cNvSpPr>
              <a:spLocks noChangeArrowheads="1"/>
            </p:cNvSpPr>
            <p:nvPr/>
          </p:nvSpPr>
          <p:spPr bwMode="auto">
            <a:xfrm>
              <a:off x="2208" y="2832"/>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8" name="AutoShape 22"/>
            <p:cNvSpPr>
              <a:spLocks noChangeArrowheads="1"/>
            </p:cNvSpPr>
            <p:nvPr/>
          </p:nvSpPr>
          <p:spPr bwMode="auto">
            <a:xfrm>
              <a:off x="3216" y="2688"/>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59" name="AutoShape 23"/>
            <p:cNvSpPr>
              <a:spLocks noChangeArrowheads="1"/>
            </p:cNvSpPr>
            <p:nvPr/>
          </p:nvSpPr>
          <p:spPr bwMode="auto">
            <a:xfrm>
              <a:off x="2112" y="2256"/>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0" name="AutoShape 24"/>
            <p:cNvSpPr>
              <a:spLocks noChangeArrowheads="1"/>
            </p:cNvSpPr>
            <p:nvPr/>
          </p:nvSpPr>
          <p:spPr bwMode="auto">
            <a:xfrm>
              <a:off x="2688" y="302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1" name="AutoShape 25"/>
            <p:cNvSpPr>
              <a:spLocks noChangeArrowheads="1"/>
            </p:cNvSpPr>
            <p:nvPr/>
          </p:nvSpPr>
          <p:spPr bwMode="auto">
            <a:xfrm>
              <a:off x="3024" y="220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2" name="AutoShape 26"/>
            <p:cNvSpPr>
              <a:spLocks noChangeArrowheads="1"/>
            </p:cNvSpPr>
            <p:nvPr/>
          </p:nvSpPr>
          <p:spPr bwMode="auto">
            <a:xfrm>
              <a:off x="1632" y="2976"/>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3" name="AutoShape 27"/>
            <p:cNvSpPr>
              <a:spLocks noChangeArrowheads="1"/>
            </p:cNvSpPr>
            <p:nvPr/>
          </p:nvSpPr>
          <p:spPr bwMode="auto">
            <a:xfrm>
              <a:off x="1680" y="2160"/>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4" name="AutoShape 28"/>
            <p:cNvSpPr>
              <a:spLocks noChangeArrowheads="1"/>
            </p:cNvSpPr>
            <p:nvPr/>
          </p:nvSpPr>
          <p:spPr bwMode="auto">
            <a:xfrm>
              <a:off x="3888" y="2688"/>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5" name="AutoShape 29"/>
            <p:cNvSpPr>
              <a:spLocks noChangeArrowheads="1"/>
            </p:cNvSpPr>
            <p:nvPr/>
          </p:nvSpPr>
          <p:spPr bwMode="auto">
            <a:xfrm>
              <a:off x="2832" y="2784"/>
              <a:ext cx="144" cy="144"/>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166" name="AutoShape 30"/>
            <p:cNvSpPr>
              <a:spLocks noChangeArrowheads="1"/>
            </p:cNvSpPr>
            <p:nvPr/>
          </p:nvSpPr>
          <p:spPr bwMode="auto">
            <a:xfrm>
              <a:off x="3888"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7" name="AutoShape 31"/>
            <p:cNvSpPr>
              <a:spLocks noChangeArrowheads="1"/>
            </p:cNvSpPr>
            <p:nvPr/>
          </p:nvSpPr>
          <p:spPr bwMode="auto">
            <a:xfrm>
              <a:off x="3360" y="292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8" name="AutoShape 32"/>
            <p:cNvSpPr>
              <a:spLocks noChangeArrowheads="1"/>
            </p:cNvSpPr>
            <p:nvPr/>
          </p:nvSpPr>
          <p:spPr bwMode="auto">
            <a:xfrm>
              <a:off x="1968" y="302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69" name="AutoShape 33"/>
            <p:cNvSpPr>
              <a:spLocks noChangeArrowheads="1"/>
            </p:cNvSpPr>
            <p:nvPr/>
          </p:nvSpPr>
          <p:spPr bwMode="auto">
            <a:xfrm>
              <a:off x="1968" y="2640"/>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0" name="AutoShape 34"/>
            <p:cNvSpPr>
              <a:spLocks noChangeArrowheads="1"/>
            </p:cNvSpPr>
            <p:nvPr/>
          </p:nvSpPr>
          <p:spPr bwMode="auto">
            <a:xfrm>
              <a:off x="1920" y="244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1" name="AutoShape 35"/>
            <p:cNvSpPr>
              <a:spLocks noChangeArrowheads="1"/>
            </p:cNvSpPr>
            <p:nvPr/>
          </p:nvSpPr>
          <p:spPr bwMode="auto">
            <a:xfrm>
              <a:off x="2592" y="278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2" name="AutoShape 36"/>
            <p:cNvSpPr>
              <a:spLocks noChangeArrowheads="1"/>
            </p:cNvSpPr>
            <p:nvPr/>
          </p:nvSpPr>
          <p:spPr bwMode="auto">
            <a:xfrm>
              <a:off x="3120" y="2496"/>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3" name="AutoShape 37"/>
            <p:cNvSpPr>
              <a:spLocks noChangeArrowheads="1"/>
            </p:cNvSpPr>
            <p:nvPr/>
          </p:nvSpPr>
          <p:spPr bwMode="auto">
            <a:xfrm>
              <a:off x="2640" y="2208"/>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4" name="AutoShape 38"/>
            <p:cNvSpPr>
              <a:spLocks noChangeArrowheads="1"/>
            </p:cNvSpPr>
            <p:nvPr/>
          </p:nvSpPr>
          <p:spPr bwMode="auto">
            <a:xfrm>
              <a:off x="3840" y="2352"/>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5" name="AutoShape 39"/>
            <p:cNvSpPr>
              <a:spLocks noChangeArrowheads="1"/>
            </p:cNvSpPr>
            <p:nvPr/>
          </p:nvSpPr>
          <p:spPr bwMode="auto">
            <a:xfrm>
              <a:off x="3408" y="2544"/>
              <a:ext cx="144" cy="14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grpSp>
      <p:sp>
        <p:nvSpPr>
          <p:cNvPr id="91176" name="AutoShape 40"/>
          <p:cNvSpPr>
            <a:spLocks noChangeArrowheads="1"/>
          </p:cNvSpPr>
          <p:nvPr/>
        </p:nvSpPr>
        <p:spPr bwMode="auto">
          <a:xfrm>
            <a:off x="6553200" y="3505200"/>
            <a:ext cx="838200" cy="1143000"/>
          </a:xfrm>
          <a:prstGeom prst="rightArrow">
            <a:avLst>
              <a:gd name="adj1" fmla="val 50000"/>
              <a:gd name="adj2" fmla="val 25000"/>
            </a:avLst>
          </a:prstGeom>
          <a:solidFill>
            <a:schemeClr val="bg1"/>
          </a:solidFill>
          <a:ln w="5715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To</a:t>
            </a:r>
          </a:p>
          <a:p>
            <a:pPr algn="ctr"/>
            <a:r>
              <a:rPr lang="en-US" sz="1600" b="1">
                <a:latin typeface="Arial Black" charset="0"/>
              </a:rPr>
              <a:t>peer</a:t>
            </a:r>
          </a:p>
        </p:txBody>
      </p:sp>
      <p:sp>
        <p:nvSpPr>
          <p:cNvPr id="91177" name="AutoShape 41"/>
          <p:cNvSpPr>
            <a:spLocks noChangeArrowheads="1"/>
          </p:cNvSpPr>
          <p:nvPr/>
        </p:nvSpPr>
        <p:spPr bwMode="auto">
          <a:xfrm>
            <a:off x="5715000" y="58674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8" name="AutoShape 42"/>
          <p:cNvSpPr>
            <a:spLocks noChangeArrowheads="1"/>
          </p:cNvSpPr>
          <p:nvPr/>
        </p:nvSpPr>
        <p:spPr bwMode="auto">
          <a:xfrm>
            <a:off x="2514600" y="6324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79" name="AutoShape 43"/>
          <p:cNvSpPr>
            <a:spLocks noChangeArrowheads="1"/>
          </p:cNvSpPr>
          <p:nvPr/>
        </p:nvSpPr>
        <p:spPr bwMode="auto">
          <a:xfrm>
            <a:off x="3200400" y="6324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0" name="AutoShape 44"/>
          <p:cNvSpPr>
            <a:spLocks noChangeArrowheads="1"/>
          </p:cNvSpPr>
          <p:nvPr/>
        </p:nvSpPr>
        <p:spPr bwMode="auto">
          <a:xfrm flipH="1">
            <a:off x="1447800" y="3505200"/>
            <a:ext cx="838200" cy="1143000"/>
          </a:xfrm>
          <a:prstGeom prst="rightArrow">
            <a:avLst>
              <a:gd name="adj1" fmla="val 50000"/>
              <a:gd name="adj2" fmla="val 25000"/>
            </a:avLst>
          </a:prstGeom>
          <a:solidFill>
            <a:schemeClr val="bg1"/>
          </a:solidFill>
          <a:ln w="57150">
            <a:solidFill>
              <a:srgbClr val="FF3300"/>
            </a:solidFill>
            <a:miter lim="800000"/>
            <a:headEnd/>
            <a:tailEnd/>
          </a:ln>
          <a:effectLst/>
        </p:spPr>
        <p:txBody>
          <a:bodyPr wrap="none" anchor="ctr">
            <a:prstTxWarp prst="textNoShape">
              <a:avLst/>
            </a:prstTxWarp>
          </a:bodyPr>
          <a:lstStyle/>
          <a:p>
            <a:pPr algn="ctr"/>
            <a:r>
              <a:rPr lang="en-US" sz="1600" b="1">
                <a:latin typeface="Arial Black" charset="0"/>
              </a:rPr>
              <a:t>To</a:t>
            </a:r>
          </a:p>
          <a:p>
            <a:pPr algn="ctr"/>
            <a:r>
              <a:rPr lang="en-US" sz="1600" b="1">
                <a:latin typeface="Arial Black" charset="0"/>
              </a:rPr>
              <a:t>peer</a:t>
            </a:r>
          </a:p>
        </p:txBody>
      </p:sp>
      <p:sp>
        <p:nvSpPr>
          <p:cNvPr id="91181" name="AutoShape 45"/>
          <p:cNvSpPr>
            <a:spLocks noChangeArrowheads="1"/>
          </p:cNvSpPr>
          <p:nvPr/>
        </p:nvSpPr>
        <p:spPr bwMode="auto">
          <a:xfrm>
            <a:off x="3352800" y="60960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2" name="AutoShape 46"/>
          <p:cNvSpPr>
            <a:spLocks noChangeArrowheads="1"/>
          </p:cNvSpPr>
          <p:nvPr/>
        </p:nvSpPr>
        <p:spPr bwMode="auto">
          <a:xfrm>
            <a:off x="5562600" y="6324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3" name="AutoShape 47"/>
          <p:cNvSpPr>
            <a:spLocks noChangeArrowheads="1"/>
          </p:cNvSpPr>
          <p:nvPr/>
        </p:nvSpPr>
        <p:spPr bwMode="auto">
          <a:xfrm>
            <a:off x="2438400" y="5029200"/>
            <a:ext cx="1905000" cy="685800"/>
          </a:xfrm>
          <a:prstGeom prst="down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To</a:t>
            </a:r>
          </a:p>
          <a:p>
            <a:pPr algn="ctr"/>
            <a:r>
              <a:rPr lang="en-US" sz="1400" b="1">
                <a:latin typeface="Arial Black" charset="0"/>
              </a:rPr>
              <a:t>customer</a:t>
            </a:r>
          </a:p>
        </p:txBody>
      </p:sp>
      <p:sp>
        <p:nvSpPr>
          <p:cNvPr id="91184" name="AutoShape 48"/>
          <p:cNvSpPr>
            <a:spLocks noChangeArrowheads="1"/>
          </p:cNvSpPr>
          <p:nvPr/>
        </p:nvSpPr>
        <p:spPr bwMode="auto">
          <a:xfrm>
            <a:off x="5486400" y="6019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5" name="AutoShape 49"/>
          <p:cNvSpPr>
            <a:spLocks noChangeArrowheads="1"/>
          </p:cNvSpPr>
          <p:nvPr/>
        </p:nvSpPr>
        <p:spPr bwMode="auto">
          <a:xfrm>
            <a:off x="6248400" y="5638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6" name="AutoShape 50"/>
          <p:cNvSpPr>
            <a:spLocks noChangeArrowheads="1"/>
          </p:cNvSpPr>
          <p:nvPr/>
        </p:nvSpPr>
        <p:spPr bwMode="auto">
          <a:xfrm>
            <a:off x="2438400" y="57150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7" name="AutoShape 51"/>
          <p:cNvSpPr>
            <a:spLocks noChangeArrowheads="1"/>
          </p:cNvSpPr>
          <p:nvPr/>
        </p:nvSpPr>
        <p:spPr bwMode="auto">
          <a:xfrm>
            <a:off x="3733800" y="57912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8" name="AutoShape 52"/>
          <p:cNvSpPr>
            <a:spLocks noChangeArrowheads="1"/>
          </p:cNvSpPr>
          <p:nvPr/>
        </p:nvSpPr>
        <p:spPr bwMode="auto">
          <a:xfrm>
            <a:off x="2971800" y="57912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89" name="AutoShape 53"/>
          <p:cNvSpPr>
            <a:spLocks noChangeArrowheads="1"/>
          </p:cNvSpPr>
          <p:nvPr/>
        </p:nvSpPr>
        <p:spPr bwMode="auto">
          <a:xfrm>
            <a:off x="4495800" y="5029200"/>
            <a:ext cx="1981200" cy="685800"/>
          </a:xfrm>
          <a:prstGeom prst="downArrow">
            <a:avLst>
              <a:gd name="adj1" fmla="val 50000"/>
              <a:gd name="adj2" fmla="val 25000"/>
            </a:avLst>
          </a:prstGeom>
          <a:solidFill>
            <a:schemeClr val="bg1"/>
          </a:solidFill>
          <a:ln w="57150">
            <a:solidFill>
              <a:srgbClr val="FF6699"/>
            </a:solidFill>
            <a:miter lim="800000"/>
            <a:headEnd/>
            <a:tailEnd/>
          </a:ln>
          <a:effectLst/>
        </p:spPr>
        <p:txBody>
          <a:bodyPr wrap="none" anchor="ctr">
            <a:prstTxWarp prst="textNoShape">
              <a:avLst/>
            </a:prstTxWarp>
          </a:bodyPr>
          <a:lstStyle/>
          <a:p>
            <a:pPr algn="ctr"/>
            <a:r>
              <a:rPr lang="en-US" sz="1400" b="1">
                <a:latin typeface="Arial Black" charset="0"/>
              </a:rPr>
              <a:t>To</a:t>
            </a:r>
          </a:p>
          <a:p>
            <a:pPr algn="ctr"/>
            <a:r>
              <a:rPr lang="en-US" sz="1400" b="1">
                <a:latin typeface="Arial Black" charset="0"/>
              </a:rPr>
              <a:t>customer</a:t>
            </a:r>
          </a:p>
        </p:txBody>
      </p:sp>
      <p:sp>
        <p:nvSpPr>
          <p:cNvPr id="91190" name="AutoShape 54"/>
          <p:cNvSpPr>
            <a:spLocks noChangeArrowheads="1"/>
          </p:cNvSpPr>
          <p:nvPr/>
        </p:nvSpPr>
        <p:spPr bwMode="auto">
          <a:xfrm>
            <a:off x="4800600" y="6019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1" name="AutoShape 55"/>
          <p:cNvSpPr>
            <a:spLocks noChangeArrowheads="1"/>
          </p:cNvSpPr>
          <p:nvPr/>
        </p:nvSpPr>
        <p:spPr bwMode="auto">
          <a:xfrm>
            <a:off x="2209800" y="2590800"/>
            <a:ext cx="2209800" cy="533400"/>
          </a:xfrm>
          <a:prstGeom prst="up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To</a:t>
            </a:r>
          </a:p>
          <a:p>
            <a:pPr algn="ctr"/>
            <a:r>
              <a:rPr lang="en-US" sz="1400" b="1">
                <a:latin typeface="Arial Black" charset="0"/>
              </a:rPr>
              <a:t>provider</a:t>
            </a:r>
          </a:p>
        </p:txBody>
      </p:sp>
      <p:sp>
        <p:nvSpPr>
          <p:cNvPr id="91192" name="AutoShape 56"/>
          <p:cNvSpPr>
            <a:spLocks noChangeArrowheads="1"/>
          </p:cNvSpPr>
          <p:nvPr/>
        </p:nvSpPr>
        <p:spPr bwMode="auto">
          <a:xfrm>
            <a:off x="2667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3" name="AutoShape 57"/>
          <p:cNvSpPr>
            <a:spLocks noChangeArrowheads="1"/>
          </p:cNvSpPr>
          <p:nvPr/>
        </p:nvSpPr>
        <p:spPr bwMode="auto">
          <a:xfrm>
            <a:off x="3429000" y="5715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4" name="AutoShape 58"/>
          <p:cNvSpPr>
            <a:spLocks noChangeArrowheads="1"/>
          </p:cNvSpPr>
          <p:nvPr/>
        </p:nvSpPr>
        <p:spPr bwMode="auto">
          <a:xfrm>
            <a:off x="6019800" y="5867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5" name="AutoShape 59"/>
          <p:cNvSpPr>
            <a:spLocks noChangeArrowheads="1"/>
          </p:cNvSpPr>
          <p:nvPr/>
        </p:nvSpPr>
        <p:spPr bwMode="auto">
          <a:xfrm>
            <a:off x="5867400" y="6172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6" name="AutoShape 60"/>
          <p:cNvSpPr>
            <a:spLocks noChangeArrowheads="1"/>
          </p:cNvSpPr>
          <p:nvPr/>
        </p:nvSpPr>
        <p:spPr bwMode="auto">
          <a:xfrm>
            <a:off x="5181600" y="57912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7" name="AutoShape 61"/>
          <p:cNvSpPr>
            <a:spLocks noChangeArrowheads="1"/>
          </p:cNvSpPr>
          <p:nvPr/>
        </p:nvSpPr>
        <p:spPr bwMode="auto">
          <a:xfrm>
            <a:off x="5029200" y="2209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8" name="AutoShape 62"/>
          <p:cNvSpPr>
            <a:spLocks noChangeArrowheads="1"/>
          </p:cNvSpPr>
          <p:nvPr/>
        </p:nvSpPr>
        <p:spPr bwMode="auto">
          <a:xfrm>
            <a:off x="2362200" y="60198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199" name="AutoShape 63"/>
          <p:cNvSpPr>
            <a:spLocks noChangeArrowheads="1"/>
          </p:cNvSpPr>
          <p:nvPr/>
        </p:nvSpPr>
        <p:spPr bwMode="auto">
          <a:xfrm>
            <a:off x="4419600" y="2590800"/>
            <a:ext cx="2209800" cy="533400"/>
          </a:xfrm>
          <a:prstGeom prst="upArrow">
            <a:avLst>
              <a:gd name="adj1" fmla="val 50000"/>
              <a:gd name="adj2" fmla="val 25000"/>
            </a:avLst>
          </a:prstGeom>
          <a:solidFill>
            <a:schemeClr val="bg1"/>
          </a:solidFill>
          <a:ln w="57150">
            <a:solidFill>
              <a:schemeClr val="accent2"/>
            </a:solidFill>
            <a:miter lim="800000"/>
            <a:headEnd/>
            <a:tailEnd/>
          </a:ln>
          <a:effectLst/>
        </p:spPr>
        <p:txBody>
          <a:bodyPr wrap="none" anchor="ctr">
            <a:prstTxWarp prst="textNoShape">
              <a:avLst/>
            </a:prstTxWarp>
          </a:bodyPr>
          <a:lstStyle/>
          <a:p>
            <a:pPr algn="ctr"/>
            <a:r>
              <a:rPr lang="en-US" sz="1400" b="1">
                <a:latin typeface="Arial Black" charset="0"/>
              </a:rPr>
              <a:t>From </a:t>
            </a:r>
          </a:p>
          <a:p>
            <a:pPr algn="ctr"/>
            <a:r>
              <a:rPr lang="en-US" sz="1400" b="1">
                <a:latin typeface="Arial Black" charset="0"/>
              </a:rPr>
              <a:t>provider</a:t>
            </a:r>
          </a:p>
        </p:txBody>
      </p:sp>
      <p:sp>
        <p:nvSpPr>
          <p:cNvPr id="91200" name="AutoShape 64"/>
          <p:cNvSpPr>
            <a:spLocks noChangeArrowheads="1"/>
          </p:cNvSpPr>
          <p:nvPr/>
        </p:nvSpPr>
        <p:spPr bwMode="auto">
          <a:xfrm>
            <a:off x="2819400" y="213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1" name="AutoShape 65"/>
          <p:cNvSpPr>
            <a:spLocks noChangeArrowheads="1"/>
          </p:cNvSpPr>
          <p:nvPr/>
        </p:nvSpPr>
        <p:spPr bwMode="auto">
          <a:xfrm>
            <a:off x="5486400" y="2286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2" name="Rectangle 66"/>
          <p:cNvSpPr>
            <a:spLocks noChangeArrowheads="1"/>
          </p:cNvSpPr>
          <p:nvPr/>
        </p:nvSpPr>
        <p:spPr bwMode="auto">
          <a:xfrm>
            <a:off x="309928" y="1143000"/>
            <a:ext cx="8686800" cy="60960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3" name="Text Box 67"/>
          <p:cNvSpPr txBox="1">
            <a:spLocks noChangeArrowheads="1"/>
          </p:cNvSpPr>
          <p:nvPr/>
        </p:nvSpPr>
        <p:spPr bwMode="auto">
          <a:xfrm>
            <a:off x="837072" y="1295400"/>
            <a:ext cx="1751013"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provider route</a:t>
            </a:r>
          </a:p>
        </p:txBody>
      </p:sp>
      <p:sp>
        <p:nvSpPr>
          <p:cNvPr id="91204" name="AutoShape 68"/>
          <p:cNvSpPr>
            <a:spLocks noChangeArrowheads="1"/>
          </p:cNvSpPr>
          <p:nvPr/>
        </p:nvSpPr>
        <p:spPr bwMode="auto">
          <a:xfrm>
            <a:off x="7314072" y="1371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05" name="Text Box 69"/>
          <p:cNvSpPr txBox="1">
            <a:spLocks noChangeArrowheads="1"/>
          </p:cNvSpPr>
          <p:nvPr/>
        </p:nvSpPr>
        <p:spPr bwMode="auto">
          <a:xfrm>
            <a:off x="5256672" y="1295400"/>
            <a:ext cx="1885950"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customer route</a:t>
            </a:r>
          </a:p>
        </p:txBody>
      </p:sp>
      <p:sp>
        <p:nvSpPr>
          <p:cNvPr id="91206" name="AutoShape 70"/>
          <p:cNvSpPr>
            <a:spLocks noChangeArrowheads="1"/>
          </p:cNvSpPr>
          <p:nvPr/>
        </p:nvSpPr>
        <p:spPr bwMode="auto">
          <a:xfrm>
            <a:off x="2970672" y="1371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7" name="Text Box 71"/>
          <p:cNvSpPr txBox="1">
            <a:spLocks noChangeArrowheads="1"/>
          </p:cNvSpPr>
          <p:nvPr/>
        </p:nvSpPr>
        <p:spPr bwMode="auto">
          <a:xfrm>
            <a:off x="3275472" y="1295400"/>
            <a:ext cx="1333500"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peer route</a:t>
            </a:r>
          </a:p>
        </p:txBody>
      </p:sp>
      <p:sp>
        <p:nvSpPr>
          <p:cNvPr id="91208" name="AutoShape 72"/>
          <p:cNvSpPr>
            <a:spLocks noChangeArrowheads="1"/>
          </p:cNvSpPr>
          <p:nvPr/>
        </p:nvSpPr>
        <p:spPr bwMode="auto">
          <a:xfrm>
            <a:off x="532272" y="13716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09" name="Text Box 73"/>
          <p:cNvSpPr txBox="1">
            <a:spLocks noChangeArrowheads="1"/>
          </p:cNvSpPr>
          <p:nvPr/>
        </p:nvSpPr>
        <p:spPr bwMode="auto">
          <a:xfrm>
            <a:off x="7618872" y="1295400"/>
            <a:ext cx="1209675" cy="336550"/>
          </a:xfrm>
          <a:prstGeom prst="rect">
            <a:avLst/>
          </a:prstGeom>
          <a:noFill/>
          <a:ln w="9525">
            <a:noFill/>
            <a:miter lim="800000"/>
            <a:headEnd/>
            <a:tailEnd/>
          </a:ln>
          <a:effectLst/>
        </p:spPr>
        <p:txBody>
          <a:bodyPr wrap="none">
            <a:prstTxWarp prst="textNoShape">
              <a:avLst/>
            </a:prstTxWarp>
            <a:spAutoFit/>
          </a:bodyPr>
          <a:lstStyle/>
          <a:p>
            <a:r>
              <a:rPr lang="en-US" sz="1600">
                <a:latin typeface="Arial Black" charset="0"/>
              </a:rPr>
              <a:t>ISP route</a:t>
            </a:r>
          </a:p>
        </p:txBody>
      </p:sp>
      <p:sp>
        <p:nvSpPr>
          <p:cNvPr id="91210" name="AutoShape 74"/>
          <p:cNvSpPr>
            <a:spLocks noChangeArrowheads="1"/>
          </p:cNvSpPr>
          <p:nvPr/>
        </p:nvSpPr>
        <p:spPr bwMode="auto">
          <a:xfrm>
            <a:off x="5104272" y="1371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11" name="AutoShape 75"/>
          <p:cNvSpPr>
            <a:spLocks noChangeArrowheads="1"/>
          </p:cNvSpPr>
          <p:nvPr/>
        </p:nvSpPr>
        <p:spPr bwMode="auto">
          <a:xfrm>
            <a:off x="4876800" y="57912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12" name="AutoShape 76"/>
          <p:cNvSpPr>
            <a:spLocks noChangeArrowheads="1"/>
          </p:cNvSpPr>
          <p:nvPr/>
        </p:nvSpPr>
        <p:spPr bwMode="auto">
          <a:xfrm>
            <a:off x="5029200" y="61722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3" name="AutoShape 77"/>
          <p:cNvSpPr>
            <a:spLocks noChangeArrowheads="1"/>
          </p:cNvSpPr>
          <p:nvPr/>
        </p:nvSpPr>
        <p:spPr bwMode="auto">
          <a:xfrm>
            <a:off x="2895600" y="61722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4" name="AutoShape 78"/>
          <p:cNvSpPr>
            <a:spLocks noChangeArrowheads="1"/>
          </p:cNvSpPr>
          <p:nvPr/>
        </p:nvSpPr>
        <p:spPr bwMode="auto">
          <a:xfrm>
            <a:off x="2362200" y="2133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5" name="AutoShape 79"/>
          <p:cNvSpPr>
            <a:spLocks noChangeArrowheads="1"/>
          </p:cNvSpPr>
          <p:nvPr/>
        </p:nvSpPr>
        <p:spPr bwMode="auto">
          <a:xfrm>
            <a:off x="5409072" y="19812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6" name="AutoShape 80"/>
          <p:cNvSpPr>
            <a:spLocks noChangeArrowheads="1"/>
          </p:cNvSpPr>
          <p:nvPr/>
        </p:nvSpPr>
        <p:spPr bwMode="auto">
          <a:xfrm>
            <a:off x="3200400" y="22098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7" name="AutoShape 81"/>
          <p:cNvSpPr>
            <a:spLocks noChangeArrowheads="1"/>
          </p:cNvSpPr>
          <p:nvPr/>
        </p:nvSpPr>
        <p:spPr bwMode="auto">
          <a:xfrm>
            <a:off x="5791200" y="22098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8" name="AutoShape 82"/>
          <p:cNvSpPr>
            <a:spLocks noChangeArrowheads="1"/>
          </p:cNvSpPr>
          <p:nvPr/>
        </p:nvSpPr>
        <p:spPr bwMode="auto">
          <a:xfrm>
            <a:off x="685800" y="4038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19" name="AutoShape 83"/>
          <p:cNvSpPr>
            <a:spLocks noChangeArrowheads="1"/>
          </p:cNvSpPr>
          <p:nvPr/>
        </p:nvSpPr>
        <p:spPr bwMode="auto">
          <a:xfrm>
            <a:off x="990600" y="3657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20" name="AutoShape 84"/>
          <p:cNvSpPr>
            <a:spLocks noChangeArrowheads="1"/>
          </p:cNvSpPr>
          <p:nvPr/>
        </p:nvSpPr>
        <p:spPr bwMode="auto">
          <a:xfrm>
            <a:off x="7848600" y="41148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21" name="AutoShape 85"/>
          <p:cNvSpPr>
            <a:spLocks noChangeArrowheads="1"/>
          </p:cNvSpPr>
          <p:nvPr/>
        </p:nvSpPr>
        <p:spPr bwMode="auto">
          <a:xfrm>
            <a:off x="7696200" y="3657600"/>
            <a:ext cx="228600" cy="228600"/>
          </a:xfrm>
          <a:prstGeom prst="smileyFace">
            <a:avLst>
              <a:gd name="adj" fmla="val 4653"/>
            </a:avLst>
          </a:prstGeom>
          <a:solidFill>
            <a:schemeClr val="bg2"/>
          </a:solidFill>
          <a:ln w="9525">
            <a:solidFill>
              <a:schemeClr val="tx1"/>
            </a:solidFill>
            <a:round/>
            <a:headEnd/>
            <a:tailEnd/>
          </a:ln>
          <a:effectLst/>
        </p:spPr>
        <p:txBody>
          <a:bodyPr wrap="none" anchor="ctr">
            <a:prstTxWarp prst="textNoShape">
              <a:avLst/>
            </a:prstTxWarp>
          </a:bodyPr>
          <a:lstStyle/>
          <a:p>
            <a:endParaRPr lang="en-GB"/>
          </a:p>
        </p:txBody>
      </p:sp>
      <p:sp>
        <p:nvSpPr>
          <p:cNvPr id="91222" name="AutoShape 86"/>
          <p:cNvSpPr>
            <a:spLocks noChangeArrowheads="1"/>
          </p:cNvSpPr>
          <p:nvPr/>
        </p:nvSpPr>
        <p:spPr bwMode="auto">
          <a:xfrm>
            <a:off x="82296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3" name="AutoShape 87"/>
          <p:cNvSpPr>
            <a:spLocks noChangeArrowheads="1"/>
          </p:cNvSpPr>
          <p:nvPr/>
        </p:nvSpPr>
        <p:spPr bwMode="auto">
          <a:xfrm>
            <a:off x="7391400" y="3962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4" name="AutoShape 88"/>
          <p:cNvSpPr>
            <a:spLocks noChangeArrowheads="1"/>
          </p:cNvSpPr>
          <p:nvPr/>
        </p:nvSpPr>
        <p:spPr bwMode="auto">
          <a:xfrm>
            <a:off x="533400" y="43434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5" name="AutoShape 89"/>
          <p:cNvSpPr>
            <a:spLocks noChangeArrowheads="1"/>
          </p:cNvSpPr>
          <p:nvPr/>
        </p:nvSpPr>
        <p:spPr bwMode="auto">
          <a:xfrm>
            <a:off x="533400" y="3657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6" name="AutoShape 90"/>
          <p:cNvSpPr>
            <a:spLocks noChangeArrowheads="1"/>
          </p:cNvSpPr>
          <p:nvPr/>
        </p:nvSpPr>
        <p:spPr bwMode="auto">
          <a:xfrm>
            <a:off x="990600" y="41910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27" name="Freeform 91"/>
          <p:cNvSpPr>
            <a:spLocks/>
          </p:cNvSpPr>
          <p:nvPr/>
        </p:nvSpPr>
        <p:spPr bwMode="auto">
          <a:xfrm rot="-5400000">
            <a:off x="1814513" y="3900487"/>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28" name="Freeform 92"/>
          <p:cNvSpPr>
            <a:spLocks/>
          </p:cNvSpPr>
          <p:nvPr/>
        </p:nvSpPr>
        <p:spPr bwMode="auto">
          <a:xfrm rot="-5400000">
            <a:off x="6005513" y="3976687"/>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29" name="Freeform 93"/>
          <p:cNvSpPr>
            <a:spLocks/>
          </p:cNvSpPr>
          <p:nvPr/>
        </p:nvSpPr>
        <p:spPr bwMode="auto">
          <a:xfrm>
            <a:off x="4876800" y="3048000"/>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30" name="Freeform 94"/>
          <p:cNvSpPr>
            <a:spLocks/>
          </p:cNvSpPr>
          <p:nvPr/>
        </p:nvSpPr>
        <p:spPr bwMode="auto">
          <a:xfrm>
            <a:off x="2743200" y="3048000"/>
            <a:ext cx="1081088" cy="29051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grpSp>
        <p:nvGrpSpPr>
          <p:cNvPr id="3" name="Group 95"/>
          <p:cNvGrpSpPr>
            <a:grpSpLocks/>
          </p:cNvGrpSpPr>
          <p:nvPr/>
        </p:nvGrpSpPr>
        <p:grpSpPr bwMode="auto">
          <a:xfrm>
            <a:off x="7162800" y="5029200"/>
            <a:ext cx="1524000" cy="1524000"/>
            <a:chOff x="4512" y="3168"/>
            <a:chExt cx="960" cy="960"/>
          </a:xfrm>
        </p:grpSpPr>
        <p:sp>
          <p:nvSpPr>
            <p:cNvPr id="91232" name="Rectangle 96"/>
            <p:cNvSpPr>
              <a:spLocks noChangeArrowheads="1"/>
            </p:cNvSpPr>
            <p:nvPr/>
          </p:nvSpPr>
          <p:spPr bwMode="auto">
            <a:xfrm>
              <a:off x="4512" y="3168"/>
              <a:ext cx="960" cy="960"/>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pPr algn="ctr"/>
              <a:endParaRPr lang="en-GB"/>
            </a:p>
          </p:txBody>
        </p:sp>
        <p:sp>
          <p:nvSpPr>
            <p:cNvPr id="91233" name="Text Box 97"/>
            <p:cNvSpPr txBox="1">
              <a:spLocks noChangeArrowheads="1"/>
            </p:cNvSpPr>
            <p:nvPr/>
          </p:nvSpPr>
          <p:spPr bwMode="auto">
            <a:xfrm>
              <a:off x="4656" y="3456"/>
              <a:ext cx="542" cy="366"/>
            </a:xfrm>
            <a:prstGeom prst="rect">
              <a:avLst/>
            </a:prstGeom>
            <a:noFill/>
            <a:ln w="9525">
              <a:noFill/>
              <a:miter lim="800000"/>
              <a:headEnd/>
              <a:tailEnd/>
            </a:ln>
            <a:effectLst/>
          </p:spPr>
          <p:txBody>
            <a:bodyPr wrap="none">
              <a:prstTxWarp prst="textNoShape">
                <a:avLst/>
              </a:prstTxWarp>
              <a:spAutoFit/>
            </a:bodyPr>
            <a:lstStyle/>
            <a:p>
              <a:r>
                <a:rPr lang="en-US" sz="1600" b="1">
                  <a:latin typeface="Arial Black" charset="0"/>
                </a:rPr>
                <a:t>filters</a:t>
              </a:r>
            </a:p>
            <a:p>
              <a:r>
                <a:rPr lang="en-US" sz="1600" b="1">
                  <a:latin typeface="Arial Black" charset="0"/>
                </a:rPr>
                <a:t>block </a:t>
              </a:r>
            </a:p>
          </p:txBody>
        </p:sp>
        <p:sp>
          <p:nvSpPr>
            <p:cNvPr id="91234" name="Freeform 98"/>
            <p:cNvSpPr>
              <a:spLocks/>
            </p:cNvSpPr>
            <p:nvPr/>
          </p:nvSpPr>
          <p:spPr bwMode="auto">
            <a:xfrm>
              <a:off x="4608" y="3216"/>
              <a:ext cx="681" cy="183"/>
            </a:xfrm>
            <a:custGeom>
              <a:avLst/>
              <a:gdLst/>
              <a:ahLst/>
              <a:cxnLst>
                <a:cxn ang="0">
                  <a:pos x="0" y="88"/>
                </a:cxn>
                <a:cxn ang="0">
                  <a:pos x="79" y="18"/>
                </a:cxn>
                <a:cxn ang="0">
                  <a:pos x="96" y="44"/>
                </a:cxn>
                <a:cxn ang="0">
                  <a:pos x="105" y="105"/>
                </a:cxn>
                <a:cxn ang="0">
                  <a:pos x="140" y="96"/>
                </a:cxn>
                <a:cxn ang="0">
                  <a:pos x="148" y="70"/>
                </a:cxn>
                <a:cxn ang="0">
                  <a:pos x="157" y="35"/>
                </a:cxn>
                <a:cxn ang="0">
                  <a:pos x="183" y="53"/>
                </a:cxn>
                <a:cxn ang="0">
                  <a:pos x="236" y="131"/>
                </a:cxn>
                <a:cxn ang="0">
                  <a:pos x="279" y="27"/>
                </a:cxn>
                <a:cxn ang="0">
                  <a:pos x="332" y="149"/>
                </a:cxn>
                <a:cxn ang="0">
                  <a:pos x="401" y="79"/>
                </a:cxn>
                <a:cxn ang="0">
                  <a:pos x="419" y="114"/>
                </a:cxn>
                <a:cxn ang="0">
                  <a:pos x="436" y="140"/>
                </a:cxn>
                <a:cxn ang="0">
                  <a:pos x="445" y="114"/>
                </a:cxn>
                <a:cxn ang="0">
                  <a:pos x="480" y="61"/>
                </a:cxn>
                <a:cxn ang="0">
                  <a:pos x="489" y="166"/>
                </a:cxn>
                <a:cxn ang="0">
                  <a:pos x="550" y="70"/>
                </a:cxn>
                <a:cxn ang="0">
                  <a:pos x="559" y="96"/>
                </a:cxn>
                <a:cxn ang="0">
                  <a:pos x="567" y="123"/>
                </a:cxn>
                <a:cxn ang="0">
                  <a:pos x="585" y="96"/>
                </a:cxn>
                <a:cxn ang="0">
                  <a:pos x="611" y="61"/>
                </a:cxn>
                <a:cxn ang="0">
                  <a:pos x="620" y="114"/>
                </a:cxn>
                <a:cxn ang="0">
                  <a:pos x="646" y="61"/>
                </a:cxn>
                <a:cxn ang="0">
                  <a:pos x="672" y="27"/>
                </a:cxn>
                <a:cxn ang="0">
                  <a:pos x="681" y="0"/>
                </a:cxn>
              </a:cxnLst>
              <a:rect l="0" t="0" r="r" b="b"/>
              <a:pathLst>
                <a:path w="681" h="183">
                  <a:moveTo>
                    <a:pt x="0" y="88"/>
                  </a:moveTo>
                  <a:cubicBezTo>
                    <a:pt x="54" y="34"/>
                    <a:pt x="27" y="56"/>
                    <a:pt x="79" y="18"/>
                  </a:cubicBezTo>
                  <a:cubicBezTo>
                    <a:pt x="85" y="27"/>
                    <a:pt x="93" y="34"/>
                    <a:pt x="96" y="44"/>
                  </a:cubicBezTo>
                  <a:cubicBezTo>
                    <a:pt x="102" y="64"/>
                    <a:pt x="92" y="89"/>
                    <a:pt x="105" y="105"/>
                  </a:cubicBezTo>
                  <a:cubicBezTo>
                    <a:pt x="113" y="114"/>
                    <a:pt x="128" y="99"/>
                    <a:pt x="140" y="96"/>
                  </a:cubicBezTo>
                  <a:cubicBezTo>
                    <a:pt x="143" y="87"/>
                    <a:pt x="146" y="79"/>
                    <a:pt x="148" y="70"/>
                  </a:cubicBezTo>
                  <a:cubicBezTo>
                    <a:pt x="151" y="58"/>
                    <a:pt x="146" y="40"/>
                    <a:pt x="157" y="35"/>
                  </a:cubicBezTo>
                  <a:cubicBezTo>
                    <a:pt x="166" y="30"/>
                    <a:pt x="174" y="47"/>
                    <a:pt x="183" y="53"/>
                  </a:cubicBezTo>
                  <a:cubicBezTo>
                    <a:pt x="194" y="107"/>
                    <a:pt x="181" y="118"/>
                    <a:pt x="236" y="131"/>
                  </a:cubicBezTo>
                  <a:cubicBezTo>
                    <a:pt x="273" y="94"/>
                    <a:pt x="265" y="74"/>
                    <a:pt x="279" y="27"/>
                  </a:cubicBezTo>
                  <a:cubicBezTo>
                    <a:pt x="313" y="61"/>
                    <a:pt x="320" y="103"/>
                    <a:pt x="332" y="149"/>
                  </a:cubicBezTo>
                  <a:cubicBezTo>
                    <a:pt x="362" y="129"/>
                    <a:pt x="381" y="109"/>
                    <a:pt x="401" y="79"/>
                  </a:cubicBezTo>
                  <a:cubicBezTo>
                    <a:pt x="407" y="91"/>
                    <a:pt x="412" y="103"/>
                    <a:pt x="419" y="114"/>
                  </a:cubicBezTo>
                  <a:cubicBezTo>
                    <a:pt x="424" y="123"/>
                    <a:pt x="426" y="140"/>
                    <a:pt x="436" y="140"/>
                  </a:cubicBezTo>
                  <a:cubicBezTo>
                    <a:pt x="445" y="140"/>
                    <a:pt x="441" y="122"/>
                    <a:pt x="445" y="114"/>
                  </a:cubicBezTo>
                  <a:cubicBezTo>
                    <a:pt x="455" y="96"/>
                    <a:pt x="480" y="61"/>
                    <a:pt x="480" y="61"/>
                  </a:cubicBezTo>
                  <a:cubicBezTo>
                    <a:pt x="483" y="96"/>
                    <a:pt x="469" y="137"/>
                    <a:pt x="489" y="166"/>
                  </a:cubicBezTo>
                  <a:cubicBezTo>
                    <a:pt x="501" y="183"/>
                    <a:pt x="547" y="78"/>
                    <a:pt x="550" y="70"/>
                  </a:cubicBezTo>
                  <a:cubicBezTo>
                    <a:pt x="553" y="79"/>
                    <a:pt x="556" y="87"/>
                    <a:pt x="559" y="96"/>
                  </a:cubicBezTo>
                  <a:cubicBezTo>
                    <a:pt x="562" y="105"/>
                    <a:pt x="558" y="123"/>
                    <a:pt x="567" y="123"/>
                  </a:cubicBezTo>
                  <a:cubicBezTo>
                    <a:pt x="578" y="123"/>
                    <a:pt x="579" y="105"/>
                    <a:pt x="585" y="96"/>
                  </a:cubicBezTo>
                  <a:cubicBezTo>
                    <a:pt x="593" y="84"/>
                    <a:pt x="602" y="73"/>
                    <a:pt x="611" y="61"/>
                  </a:cubicBezTo>
                  <a:cubicBezTo>
                    <a:pt x="614" y="79"/>
                    <a:pt x="602" y="114"/>
                    <a:pt x="620" y="114"/>
                  </a:cubicBezTo>
                  <a:cubicBezTo>
                    <a:pt x="640" y="114"/>
                    <a:pt x="636" y="78"/>
                    <a:pt x="646" y="61"/>
                  </a:cubicBezTo>
                  <a:cubicBezTo>
                    <a:pt x="653" y="49"/>
                    <a:pt x="663" y="38"/>
                    <a:pt x="672" y="27"/>
                  </a:cubicBezTo>
                  <a:cubicBezTo>
                    <a:pt x="675" y="18"/>
                    <a:pt x="681" y="0"/>
                    <a:pt x="681" y="0"/>
                  </a:cubicBezTo>
                </a:path>
              </a:pathLst>
            </a:custGeom>
            <a:noFill/>
            <a:ln w="76200" cmpd="sng">
              <a:solidFill>
                <a:schemeClr val="tx1"/>
              </a:solidFill>
              <a:round/>
              <a:headEnd/>
              <a:tailEnd/>
            </a:ln>
            <a:effectLst/>
          </p:spPr>
          <p:txBody>
            <a:bodyPr>
              <a:prstTxWarp prst="textNoShape">
                <a:avLst/>
              </a:prstTxWarp>
            </a:bodyPr>
            <a:lstStyle/>
            <a:p>
              <a:endParaRPr lang="en-GB"/>
            </a:p>
          </p:txBody>
        </p:sp>
        <p:sp>
          <p:nvSpPr>
            <p:cNvPr id="91235" name="AutoShape 99"/>
            <p:cNvSpPr>
              <a:spLocks noChangeArrowheads="1"/>
            </p:cNvSpPr>
            <p:nvPr/>
          </p:nvSpPr>
          <p:spPr bwMode="auto">
            <a:xfrm>
              <a:off x="4704" y="3888"/>
              <a:ext cx="144" cy="144"/>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p>
          </p:txBody>
        </p:sp>
        <p:sp>
          <p:nvSpPr>
            <p:cNvPr id="91236" name="AutoShape 100"/>
            <p:cNvSpPr>
              <a:spLocks noChangeArrowheads="1"/>
            </p:cNvSpPr>
            <p:nvPr/>
          </p:nvSpPr>
          <p:spPr bwMode="auto">
            <a:xfrm>
              <a:off x="5040" y="3888"/>
              <a:ext cx="144" cy="144"/>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p>
          </p:txBody>
        </p:sp>
      </p:gr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ln/>
        </p:spPr>
        <p:txBody>
          <a:bodyPr lIns="92075" tIns="46038" rIns="92075" bIns="46038"/>
          <a:lstStyle/>
          <a:p>
            <a:r>
              <a:rPr lang="en-US"/>
              <a:t>How Can Routes be Colored?</a:t>
            </a:r>
            <a:br>
              <a:rPr lang="en-US"/>
            </a:br>
            <a:r>
              <a:rPr lang="en-US"/>
              <a:t>BGP Communities!</a:t>
            </a:r>
          </a:p>
        </p:txBody>
      </p:sp>
      <p:grpSp>
        <p:nvGrpSpPr>
          <p:cNvPr id="2" name="Group 3"/>
          <p:cNvGrpSpPr>
            <a:grpSpLocks/>
          </p:cNvGrpSpPr>
          <p:nvPr/>
        </p:nvGrpSpPr>
        <p:grpSpPr bwMode="auto">
          <a:xfrm>
            <a:off x="513505" y="2066003"/>
            <a:ext cx="4318000" cy="3001963"/>
            <a:chOff x="104" y="993"/>
            <a:chExt cx="2720" cy="1891"/>
          </a:xfrm>
        </p:grpSpPr>
        <p:sp>
          <p:nvSpPr>
            <p:cNvPr id="93188" name="AutoShape 4"/>
            <p:cNvSpPr>
              <a:spLocks noChangeArrowheads="1"/>
            </p:cNvSpPr>
            <p:nvPr/>
          </p:nvSpPr>
          <p:spPr bwMode="auto">
            <a:xfrm>
              <a:off x="104" y="1256"/>
              <a:ext cx="1376" cy="368"/>
            </a:xfrm>
            <a:prstGeom prst="cube">
              <a:avLst>
                <a:gd name="adj" fmla="val 24986"/>
              </a:avLst>
            </a:prstGeom>
            <a:solidFill>
              <a:schemeClr val="hlink"/>
            </a:solidFill>
            <a:ln w="25400">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3189" name="AutoShape 5"/>
            <p:cNvSpPr>
              <a:spLocks noChangeArrowheads="1"/>
            </p:cNvSpPr>
            <p:nvPr/>
          </p:nvSpPr>
          <p:spPr bwMode="auto">
            <a:xfrm>
              <a:off x="1448" y="1256"/>
              <a:ext cx="1376" cy="368"/>
            </a:xfrm>
            <a:prstGeom prst="cube">
              <a:avLst>
                <a:gd name="adj" fmla="val 24986"/>
              </a:avLst>
            </a:prstGeom>
            <a:solidFill>
              <a:schemeClr val="hlink"/>
            </a:solidFill>
            <a:ln w="25400">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3190" name="Rectangle 6"/>
            <p:cNvSpPr>
              <a:spLocks noChangeArrowheads="1"/>
            </p:cNvSpPr>
            <p:nvPr/>
          </p:nvSpPr>
          <p:spPr bwMode="auto">
            <a:xfrm>
              <a:off x="422" y="993"/>
              <a:ext cx="2242" cy="233"/>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dirty="0">
                  <a:solidFill>
                    <a:srgbClr val="0000FF"/>
                  </a:solidFill>
                  <a:latin typeface="Verdana"/>
                  <a:cs typeface="Verdana"/>
                </a:rPr>
                <a:t>A community value is 32 bits</a:t>
              </a:r>
            </a:p>
          </p:txBody>
        </p:sp>
        <p:sp>
          <p:nvSpPr>
            <p:cNvPr id="93191" name="AutoShape 7"/>
            <p:cNvSpPr>
              <a:spLocks noChangeArrowheads="1"/>
            </p:cNvSpPr>
            <p:nvPr/>
          </p:nvSpPr>
          <p:spPr bwMode="auto">
            <a:xfrm rot="10800000">
              <a:off x="148" y="1732"/>
              <a:ext cx="1240" cy="136"/>
            </a:xfrm>
            <a:prstGeom prst="triangle">
              <a:avLst>
                <a:gd name="adj" fmla="val 49986"/>
              </a:avLst>
            </a:prstGeom>
            <a:solidFill>
              <a:schemeClr val="hlink"/>
            </a:solidFill>
            <a:ln w="12700">
              <a:solidFill>
                <a:schemeClr val="hlink"/>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3192" name="AutoShape 8"/>
            <p:cNvSpPr>
              <a:spLocks noChangeArrowheads="1"/>
            </p:cNvSpPr>
            <p:nvPr/>
          </p:nvSpPr>
          <p:spPr bwMode="auto">
            <a:xfrm rot="10800000">
              <a:off x="1492" y="1732"/>
              <a:ext cx="1240" cy="136"/>
            </a:xfrm>
            <a:prstGeom prst="triangle">
              <a:avLst>
                <a:gd name="adj" fmla="val 49986"/>
              </a:avLst>
            </a:prstGeom>
            <a:solidFill>
              <a:schemeClr val="hlink"/>
            </a:solidFill>
            <a:ln w="12700">
              <a:solidFill>
                <a:schemeClr val="hlink"/>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3193" name="Rectangle 9"/>
            <p:cNvSpPr>
              <a:spLocks noChangeArrowheads="1"/>
            </p:cNvSpPr>
            <p:nvPr/>
          </p:nvSpPr>
          <p:spPr bwMode="auto">
            <a:xfrm>
              <a:off x="182" y="1953"/>
              <a:ext cx="1347" cy="931"/>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a:solidFill>
                    <a:srgbClr val="0000FF"/>
                  </a:solidFill>
                  <a:latin typeface="Verdana"/>
                  <a:cs typeface="Verdana"/>
                </a:rPr>
                <a:t>By convention, </a:t>
              </a:r>
            </a:p>
            <a:p>
              <a:pPr eaLnBrk="0" hangingPunct="0"/>
              <a:r>
                <a:rPr lang="en-US" sz="1800">
                  <a:solidFill>
                    <a:srgbClr val="0000FF"/>
                  </a:solidFill>
                  <a:latin typeface="Verdana"/>
                  <a:cs typeface="Verdana"/>
                </a:rPr>
                <a:t>first 16 bits is </a:t>
              </a:r>
            </a:p>
            <a:p>
              <a:pPr eaLnBrk="0" hangingPunct="0"/>
              <a:r>
                <a:rPr lang="en-US" sz="1800">
                  <a:solidFill>
                    <a:srgbClr val="0000FF"/>
                  </a:solidFill>
                  <a:latin typeface="Verdana"/>
                  <a:cs typeface="Verdana"/>
                </a:rPr>
                <a:t>ASN indicating </a:t>
              </a:r>
            </a:p>
            <a:p>
              <a:pPr eaLnBrk="0" hangingPunct="0"/>
              <a:r>
                <a:rPr lang="en-US" sz="1800">
                  <a:solidFill>
                    <a:srgbClr val="0000FF"/>
                  </a:solidFill>
                  <a:latin typeface="Verdana"/>
                  <a:cs typeface="Verdana"/>
                </a:rPr>
                <a:t>who is giving it</a:t>
              </a:r>
            </a:p>
            <a:p>
              <a:pPr eaLnBrk="0" hangingPunct="0"/>
              <a:r>
                <a:rPr lang="en-US" sz="1800">
                  <a:solidFill>
                    <a:srgbClr val="0000FF"/>
                  </a:solidFill>
                  <a:latin typeface="Verdana"/>
                  <a:cs typeface="Verdana"/>
                </a:rPr>
                <a:t>an interpretation</a:t>
              </a:r>
            </a:p>
          </p:txBody>
        </p:sp>
        <p:sp>
          <p:nvSpPr>
            <p:cNvPr id="93194" name="Rectangle 10"/>
            <p:cNvSpPr>
              <a:spLocks noChangeArrowheads="1"/>
            </p:cNvSpPr>
            <p:nvPr/>
          </p:nvSpPr>
          <p:spPr bwMode="auto">
            <a:xfrm>
              <a:off x="1670" y="1953"/>
              <a:ext cx="931" cy="408"/>
            </a:xfrm>
            <a:prstGeom prst="rect">
              <a:avLst/>
            </a:prstGeom>
            <a:noFill/>
            <a:ln w="9525">
              <a:noFill/>
              <a:miter lim="800000"/>
              <a:headEnd/>
              <a:tailEnd/>
            </a:ln>
            <a:effectLst/>
          </p:spPr>
          <p:txBody>
            <a:bodyPr wrap="none" lIns="92075" tIns="46038" rIns="92075" bIns="46038">
              <a:prstTxWarp prst="textNoShape">
                <a:avLst/>
              </a:prstTxWarp>
              <a:spAutoFit/>
            </a:bodyPr>
            <a:lstStyle/>
            <a:p>
              <a:pPr eaLnBrk="0" hangingPunct="0"/>
              <a:r>
                <a:rPr lang="en-US" sz="1800">
                  <a:solidFill>
                    <a:srgbClr val="0000FF"/>
                  </a:solidFill>
                  <a:latin typeface="Verdana"/>
                  <a:cs typeface="Verdana"/>
                </a:rPr>
                <a:t>community</a:t>
              </a:r>
            </a:p>
            <a:p>
              <a:pPr eaLnBrk="0" hangingPunct="0"/>
              <a:r>
                <a:rPr lang="en-US" sz="1800">
                  <a:solidFill>
                    <a:srgbClr val="0000FF"/>
                  </a:solidFill>
                  <a:latin typeface="Verdana"/>
                  <a:cs typeface="Verdana"/>
                </a:rPr>
                <a:t>number</a:t>
              </a:r>
            </a:p>
          </p:txBody>
        </p:sp>
      </p:grpSp>
      <p:sp>
        <p:nvSpPr>
          <p:cNvPr id="93195" name="Rectangle 11"/>
          <p:cNvSpPr>
            <a:spLocks noChangeArrowheads="1"/>
          </p:cNvSpPr>
          <p:nvPr/>
        </p:nvSpPr>
        <p:spPr bwMode="auto">
          <a:xfrm>
            <a:off x="5311387" y="3513803"/>
            <a:ext cx="3659790" cy="1324081"/>
          </a:xfrm>
          <a:prstGeom prst="rect">
            <a:avLst/>
          </a:prstGeom>
          <a:solidFill>
            <a:schemeClr val="accent6">
              <a:lumMod val="60000"/>
              <a:lumOff val="40000"/>
            </a:schemeClr>
          </a:solidFill>
          <a:ln w="9525">
            <a:noFill/>
            <a:miter lim="800000"/>
            <a:headEnd/>
            <a:tailEnd/>
          </a:ln>
          <a:effectLst/>
        </p:spPr>
        <p:txBody>
          <a:bodyPr wrap="square" lIns="92075" tIns="46038" rIns="92075" bIns="46038">
            <a:prstTxWarp prst="textNoShape">
              <a:avLst/>
            </a:prstTxWarp>
            <a:spAutoFit/>
          </a:bodyPr>
          <a:lstStyle/>
          <a:p>
            <a:pPr eaLnBrk="0" hangingPunct="0"/>
            <a:r>
              <a:rPr lang="en-US" sz="2000" dirty="0">
                <a:solidFill>
                  <a:schemeClr val="bg1"/>
                </a:solidFill>
                <a:latin typeface="Verdana"/>
                <a:cs typeface="Verdana"/>
              </a:rPr>
              <a:t>Very powerful </a:t>
            </a:r>
          </a:p>
          <a:p>
            <a:pPr eaLnBrk="0" hangingPunct="0"/>
            <a:r>
              <a:rPr lang="en-US" sz="2000" dirty="0">
                <a:solidFill>
                  <a:schemeClr val="bg1"/>
                </a:solidFill>
                <a:latin typeface="Verdana"/>
                <a:cs typeface="Verdana"/>
              </a:rPr>
              <a:t>BECAUSE it </a:t>
            </a:r>
          </a:p>
          <a:p>
            <a:pPr eaLnBrk="0" hangingPunct="0"/>
            <a:r>
              <a:rPr lang="en-US" sz="2000" dirty="0">
                <a:solidFill>
                  <a:schemeClr val="bg1"/>
                </a:solidFill>
                <a:latin typeface="Verdana"/>
                <a:cs typeface="Verdana"/>
              </a:rPr>
              <a:t>has no (predefined) meaning</a:t>
            </a:r>
          </a:p>
        </p:txBody>
      </p:sp>
      <p:sp>
        <p:nvSpPr>
          <p:cNvPr id="93196" name="Rectangle 12"/>
          <p:cNvSpPr>
            <a:spLocks noChangeArrowheads="1"/>
          </p:cNvSpPr>
          <p:nvPr/>
        </p:nvSpPr>
        <p:spPr bwMode="auto">
          <a:xfrm>
            <a:off x="513505" y="5245379"/>
            <a:ext cx="8189913" cy="646973"/>
          </a:xfrm>
          <a:prstGeom prst="rect">
            <a:avLst/>
          </a:prstGeom>
          <a:solidFill>
            <a:schemeClr val="accent6">
              <a:lumMod val="60000"/>
              <a:lumOff val="40000"/>
            </a:schemeClr>
          </a:solidFill>
          <a:ln w="9525">
            <a:noFill/>
            <a:miter lim="800000"/>
            <a:headEnd/>
            <a:tailEnd/>
          </a:ln>
          <a:effectLst/>
        </p:spPr>
        <p:txBody>
          <a:bodyPr lIns="92075" tIns="46038" rIns="92075" bIns="46038">
            <a:prstTxWarp prst="textNoShape">
              <a:avLst/>
            </a:prstTxWarp>
            <a:spAutoFit/>
          </a:bodyPr>
          <a:lstStyle/>
          <a:p>
            <a:pPr eaLnBrk="0" hangingPunct="0"/>
            <a:r>
              <a:rPr lang="en-US" dirty="0">
                <a:solidFill>
                  <a:schemeClr val="bg1"/>
                </a:solidFill>
                <a:latin typeface="Verdana"/>
                <a:cs typeface="Verdana"/>
              </a:rPr>
              <a:t>Community Attribute = a list of community values.</a:t>
            </a:r>
          </a:p>
          <a:p>
            <a:pPr eaLnBrk="0" hangingPunct="0"/>
            <a:r>
              <a:rPr lang="en-US" dirty="0">
                <a:solidFill>
                  <a:schemeClr val="bg1"/>
                </a:solidFill>
                <a:latin typeface="Verdana"/>
                <a:cs typeface="Verdana"/>
              </a:rPr>
              <a:t>(So one route can belong to multiple communities)</a:t>
            </a:r>
          </a:p>
        </p:txBody>
      </p:sp>
      <p:sp>
        <p:nvSpPr>
          <p:cNvPr id="93198" name="Rectangle 14"/>
          <p:cNvSpPr>
            <a:spLocks noChangeArrowheads="1"/>
          </p:cNvSpPr>
          <p:nvPr/>
        </p:nvSpPr>
        <p:spPr bwMode="auto">
          <a:xfrm>
            <a:off x="5314105" y="2370803"/>
            <a:ext cx="3657600" cy="1016305"/>
          </a:xfrm>
          <a:prstGeom prst="rect">
            <a:avLst/>
          </a:prstGeom>
          <a:solidFill>
            <a:schemeClr val="accent6">
              <a:lumMod val="60000"/>
              <a:lumOff val="40000"/>
            </a:schemeClr>
          </a:solidFill>
          <a:ln w="9525">
            <a:noFill/>
            <a:miter lim="800000"/>
            <a:headEnd/>
            <a:tailEnd/>
          </a:ln>
          <a:effectLst/>
        </p:spPr>
        <p:txBody>
          <a:bodyPr lIns="92075" tIns="46038" rIns="92075" bIns="46038">
            <a:prstTxWarp prst="textNoShape">
              <a:avLst/>
            </a:prstTxWarp>
            <a:spAutoFit/>
          </a:bodyPr>
          <a:lstStyle/>
          <a:p>
            <a:pPr eaLnBrk="0" hangingPunct="0"/>
            <a:r>
              <a:rPr lang="en-US" sz="2000" dirty="0">
                <a:solidFill>
                  <a:schemeClr val="bg1"/>
                </a:solidFill>
                <a:latin typeface="Verdana"/>
                <a:cs typeface="Verdana"/>
              </a:rPr>
              <a:t>Used for signally</a:t>
            </a:r>
          </a:p>
          <a:p>
            <a:pPr eaLnBrk="0" hangingPunct="0"/>
            <a:r>
              <a:rPr lang="en-US" sz="2000" dirty="0">
                <a:solidFill>
                  <a:schemeClr val="bg1"/>
                </a:solidFill>
                <a:latin typeface="Verdana"/>
                <a:cs typeface="Verdana"/>
              </a:rPr>
              <a:t>within and between</a:t>
            </a:r>
          </a:p>
          <a:p>
            <a:pPr eaLnBrk="0" hangingPunct="0"/>
            <a:r>
              <a:rPr lang="en-US" sz="2000" dirty="0" err="1">
                <a:solidFill>
                  <a:schemeClr val="bg1"/>
                </a:solidFill>
                <a:latin typeface="Verdana"/>
                <a:cs typeface="Verdana"/>
              </a:rPr>
              <a:t>ASes</a:t>
            </a:r>
            <a:r>
              <a:rPr lang="en-US" sz="2000" dirty="0">
                <a:solidFill>
                  <a:schemeClr val="bg1"/>
                </a:solidFill>
                <a:latin typeface="Verdana"/>
                <a:cs typeface="Verdana"/>
              </a:rPr>
              <a:t> </a:t>
            </a: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Communities Example</a:t>
            </a:r>
          </a:p>
        </p:txBody>
      </p:sp>
      <p:sp>
        <p:nvSpPr>
          <p:cNvPr id="95235" name="Rectangle 3"/>
          <p:cNvSpPr>
            <a:spLocks noGrp="1" noChangeArrowheads="1"/>
          </p:cNvSpPr>
          <p:nvPr>
            <p:ph type="body" sz="half" idx="1"/>
          </p:nvPr>
        </p:nvSpPr>
        <p:spPr>
          <a:xfrm>
            <a:off x="685800" y="1981200"/>
            <a:ext cx="3810000" cy="2438400"/>
          </a:xfrm>
          <a:ln>
            <a:solidFill>
              <a:schemeClr val="accent2"/>
            </a:solidFill>
          </a:ln>
        </p:spPr>
        <p:txBody>
          <a:bodyPr/>
          <a:lstStyle/>
          <a:p>
            <a:r>
              <a:rPr lang="en-US" sz="2400" dirty="0"/>
              <a:t>1:100</a:t>
            </a:r>
          </a:p>
          <a:p>
            <a:pPr lvl="1"/>
            <a:r>
              <a:rPr lang="en-US" sz="2000" dirty="0"/>
              <a:t>Customer routes</a:t>
            </a:r>
          </a:p>
          <a:p>
            <a:r>
              <a:rPr lang="en-US" sz="2400" dirty="0"/>
              <a:t>1:200</a:t>
            </a:r>
          </a:p>
          <a:p>
            <a:pPr lvl="1"/>
            <a:r>
              <a:rPr lang="en-US" sz="2000" dirty="0"/>
              <a:t>Peer routes</a:t>
            </a:r>
          </a:p>
          <a:p>
            <a:r>
              <a:rPr lang="en-US" sz="2400" dirty="0"/>
              <a:t>1:300</a:t>
            </a:r>
          </a:p>
          <a:p>
            <a:pPr lvl="1"/>
            <a:r>
              <a:rPr lang="en-US" sz="2000" dirty="0"/>
              <a:t>Provider Routes</a:t>
            </a:r>
          </a:p>
        </p:txBody>
      </p:sp>
      <p:sp>
        <p:nvSpPr>
          <p:cNvPr id="95236" name="Rectangle 4"/>
          <p:cNvSpPr>
            <a:spLocks noGrp="1" noChangeArrowheads="1"/>
          </p:cNvSpPr>
          <p:nvPr>
            <p:ph type="body" sz="half" idx="2"/>
          </p:nvPr>
        </p:nvSpPr>
        <p:spPr>
          <a:xfrm>
            <a:off x="4648200" y="1981200"/>
            <a:ext cx="3810000" cy="2438400"/>
          </a:xfrm>
          <a:ln>
            <a:solidFill>
              <a:schemeClr val="tx1"/>
            </a:solidFill>
          </a:ln>
        </p:spPr>
        <p:txBody>
          <a:bodyPr/>
          <a:lstStyle/>
          <a:p>
            <a:r>
              <a:rPr lang="en-US" sz="2400"/>
              <a:t>To Customers</a:t>
            </a:r>
          </a:p>
          <a:p>
            <a:pPr lvl="1"/>
            <a:r>
              <a:rPr lang="en-US" sz="2000"/>
              <a:t>1:100, 1:200, 1:300</a:t>
            </a:r>
          </a:p>
          <a:p>
            <a:r>
              <a:rPr lang="en-US" sz="2400"/>
              <a:t>To Peers</a:t>
            </a:r>
          </a:p>
          <a:p>
            <a:pPr lvl="1"/>
            <a:r>
              <a:rPr lang="en-US" sz="2000"/>
              <a:t>1:100</a:t>
            </a:r>
          </a:p>
          <a:p>
            <a:r>
              <a:rPr lang="en-US" sz="2400"/>
              <a:t>To Providers</a:t>
            </a:r>
          </a:p>
          <a:p>
            <a:pPr lvl="1"/>
            <a:r>
              <a:rPr lang="en-US" sz="2000"/>
              <a:t>1:100</a:t>
            </a:r>
          </a:p>
        </p:txBody>
      </p:sp>
      <p:grpSp>
        <p:nvGrpSpPr>
          <p:cNvPr id="2" name="Group 5"/>
          <p:cNvGrpSpPr>
            <a:grpSpLocks/>
          </p:cNvGrpSpPr>
          <p:nvPr/>
        </p:nvGrpSpPr>
        <p:grpSpPr bwMode="auto">
          <a:xfrm>
            <a:off x="3200400" y="5410200"/>
            <a:ext cx="2743200" cy="685800"/>
            <a:chOff x="676" y="1108"/>
            <a:chExt cx="2968" cy="1192"/>
          </a:xfrm>
        </p:grpSpPr>
        <p:grpSp>
          <p:nvGrpSpPr>
            <p:cNvPr id="3" name="Group 6"/>
            <p:cNvGrpSpPr>
              <a:grpSpLocks/>
            </p:cNvGrpSpPr>
            <p:nvPr/>
          </p:nvGrpSpPr>
          <p:grpSpPr bwMode="auto">
            <a:xfrm>
              <a:off x="739" y="1108"/>
              <a:ext cx="2905" cy="1192"/>
              <a:chOff x="739" y="1108"/>
              <a:chExt cx="2905" cy="1192"/>
            </a:xfrm>
          </p:grpSpPr>
          <p:sp>
            <p:nvSpPr>
              <p:cNvPr id="95239" name="Oval 7"/>
              <p:cNvSpPr>
                <a:spLocks noChangeArrowheads="1"/>
              </p:cNvSpPr>
              <p:nvPr/>
            </p:nvSpPr>
            <p:spPr bwMode="auto">
              <a:xfrm>
                <a:off x="987" y="1214"/>
                <a:ext cx="2492" cy="9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0" name="Oval 8"/>
              <p:cNvSpPr>
                <a:spLocks noChangeArrowheads="1"/>
              </p:cNvSpPr>
              <p:nvPr/>
            </p:nvSpPr>
            <p:spPr bwMode="auto">
              <a:xfrm>
                <a:off x="1071" y="1214"/>
                <a:ext cx="576" cy="13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1" name="Oval 9"/>
              <p:cNvSpPr>
                <a:spLocks noChangeArrowheads="1"/>
              </p:cNvSpPr>
              <p:nvPr/>
            </p:nvSpPr>
            <p:spPr bwMode="auto">
              <a:xfrm>
                <a:off x="2570" y="1179"/>
                <a:ext cx="825" cy="239"/>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2" name="Oval 10"/>
              <p:cNvSpPr>
                <a:spLocks noChangeArrowheads="1"/>
              </p:cNvSpPr>
              <p:nvPr/>
            </p:nvSpPr>
            <p:spPr bwMode="auto">
              <a:xfrm>
                <a:off x="1822" y="1108"/>
                <a:ext cx="991" cy="48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3" name="Oval 11"/>
              <p:cNvSpPr>
                <a:spLocks noChangeArrowheads="1"/>
              </p:cNvSpPr>
              <p:nvPr/>
            </p:nvSpPr>
            <p:spPr bwMode="auto">
              <a:xfrm>
                <a:off x="739" y="1319"/>
                <a:ext cx="1823" cy="27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4" name="Oval 12"/>
              <p:cNvSpPr>
                <a:spLocks noChangeArrowheads="1"/>
              </p:cNvSpPr>
              <p:nvPr/>
            </p:nvSpPr>
            <p:spPr bwMode="auto">
              <a:xfrm>
                <a:off x="1655" y="1743"/>
                <a:ext cx="989" cy="557"/>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5" name="Oval 13"/>
              <p:cNvSpPr>
                <a:spLocks noChangeArrowheads="1"/>
              </p:cNvSpPr>
              <p:nvPr/>
            </p:nvSpPr>
            <p:spPr bwMode="auto">
              <a:xfrm>
                <a:off x="2903" y="1355"/>
                <a:ext cx="741" cy="310"/>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6" name="Oval 14"/>
              <p:cNvSpPr>
                <a:spLocks noChangeArrowheads="1"/>
              </p:cNvSpPr>
              <p:nvPr/>
            </p:nvSpPr>
            <p:spPr bwMode="auto">
              <a:xfrm>
                <a:off x="906" y="1497"/>
                <a:ext cx="492" cy="556"/>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7" name="Oval 15"/>
              <p:cNvSpPr>
                <a:spLocks noChangeArrowheads="1"/>
              </p:cNvSpPr>
              <p:nvPr/>
            </p:nvSpPr>
            <p:spPr bwMode="auto">
              <a:xfrm>
                <a:off x="2987" y="1779"/>
                <a:ext cx="492" cy="203"/>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8" name="Oval 16"/>
              <p:cNvSpPr>
                <a:spLocks noChangeArrowheads="1"/>
              </p:cNvSpPr>
              <p:nvPr/>
            </p:nvSpPr>
            <p:spPr bwMode="auto">
              <a:xfrm>
                <a:off x="1321" y="1919"/>
                <a:ext cx="493"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sp>
            <p:nvSpPr>
              <p:cNvPr id="95249" name="Oval 17"/>
              <p:cNvSpPr>
                <a:spLocks noChangeArrowheads="1"/>
              </p:cNvSpPr>
              <p:nvPr/>
            </p:nvSpPr>
            <p:spPr bwMode="auto">
              <a:xfrm>
                <a:off x="2487" y="1919"/>
                <a:ext cx="741" cy="205"/>
              </a:xfrm>
              <a:prstGeom prst="ellipse">
                <a:avLst/>
              </a:prstGeom>
              <a:solidFill>
                <a:schemeClr val="tx1"/>
              </a:solidFill>
              <a:ln w="12700">
                <a:solidFill>
                  <a:schemeClr val="tx1"/>
                </a:solidFill>
                <a:round/>
                <a:headEnd/>
                <a:tailEnd/>
              </a:ln>
              <a:effectLst/>
            </p:spPr>
            <p:txBody>
              <a:bodyPr wrap="none" anchor="ctr">
                <a:prstTxWarp prst="textNoShape">
                  <a:avLst/>
                </a:prstTxWarp>
              </a:bodyPr>
              <a:lstStyle/>
              <a:p>
                <a:endParaRPr lang="en-GB">
                  <a:latin typeface="Verdana"/>
                  <a:cs typeface="Verdana"/>
                </a:endParaRPr>
              </a:p>
            </p:txBody>
          </p:sp>
        </p:grpSp>
        <p:grpSp>
          <p:nvGrpSpPr>
            <p:cNvPr id="4" name="Group 18"/>
            <p:cNvGrpSpPr>
              <a:grpSpLocks/>
            </p:cNvGrpSpPr>
            <p:nvPr/>
          </p:nvGrpSpPr>
          <p:grpSpPr bwMode="auto">
            <a:xfrm>
              <a:off x="676" y="1108"/>
              <a:ext cx="2905" cy="1192"/>
              <a:chOff x="676" y="1108"/>
              <a:chExt cx="2905" cy="1192"/>
            </a:xfrm>
          </p:grpSpPr>
          <p:sp>
            <p:nvSpPr>
              <p:cNvPr id="95251" name="Oval 19"/>
              <p:cNvSpPr>
                <a:spLocks noChangeArrowheads="1"/>
              </p:cNvSpPr>
              <p:nvPr/>
            </p:nvSpPr>
            <p:spPr bwMode="auto">
              <a:xfrm>
                <a:off x="925" y="1214"/>
                <a:ext cx="2489" cy="9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2" name="Oval 20"/>
              <p:cNvSpPr>
                <a:spLocks noChangeArrowheads="1"/>
              </p:cNvSpPr>
              <p:nvPr/>
            </p:nvSpPr>
            <p:spPr bwMode="auto">
              <a:xfrm>
                <a:off x="1008" y="1214"/>
                <a:ext cx="576" cy="13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3" name="Oval 21"/>
              <p:cNvSpPr>
                <a:spLocks noChangeArrowheads="1"/>
              </p:cNvSpPr>
              <p:nvPr/>
            </p:nvSpPr>
            <p:spPr bwMode="auto">
              <a:xfrm>
                <a:off x="2506" y="1179"/>
                <a:ext cx="827" cy="239"/>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4" name="Oval 22"/>
              <p:cNvSpPr>
                <a:spLocks noChangeArrowheads="1"/>
              </p:cNvSpPr>
              <p:nvPr/>
            </p:nvSpPr>
            <p:spPr bwMode="auto">
              <a:xfrm>
                <a:off x="1758" y="1108"/>
                <a:ext cx="990" cy="48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5" name="Oval 23"/>
              <p:cNvSpPr>
                <a:spLocks noChangeArrowheads="1"/>
              </p:cNvSpPr>
              <p:nvPr/>
            </p:nvSpPr>
            <p:spPr bwMode="auto">
              <a:xfrm>
                <a:off x="676" y="1319"/>
                <a:ext cx="1822" cy="27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6" name="Oval 24"/>
              <p:cNvSpPr>
                <a:spLocks noChangeArrowheads="1"/>
              </p:cNvSpPr>
              <p:nvPr/>
            </p:nvSpPr>
            <p:spPr bwMode="auto">
              <a:xfrm>
                <a:off x="1592" y="1743"/>
                <a:ext cx="990" cy="557"/>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7" name="Oval 25"/>
              <p:cNvSpPr>
                <a:spLocks noChangeArrowheads="1"/>
              </p:cNvSpPr>
              <p:nvPr/>
            </p:nvSpPr>
            <p:spPr bwMode="auto">
              <a:xfrm>
                <a:off x="2838" y="1355"/>
                <a:ext cx="743" cy="310"/>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8" name="Oval 26"/>
              <p:cNvSpPr>
                <a:spLocks noChangeArrowheads="1"/>
              </p:cNvSpPr>
              <p:nvPr/>
            </p:nvSpPr>
            <p:spPr bwMode="auto">
              <a:xfrm>
                <a:off x="841" y="1497"/>
                <a:ext cx="492" cy="556"/>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59" name="Oval 27"/>
              <p:cNvSpPr>
                <a:spLocks noChangeArrowheads="1"/>
              </p:cNvSpPr>
              <p:nvPr/>
            </p:nvSpPr>
            <p:spPr bwMode="auto">
              <a:xfrm>
                <a:off x="2922" y="1779"/>
                <a:ext cx="492" cy="203"/>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60" name="Oval 28"/>
              <p:cNvSpPr>
                <a:spLocks noChangeArrowheads="1"/>
              </p:cNvSpPr>
              <p:nvPr/>
            </p:nvSpPr>
            <p:spPr bwMode="auto">
              <a:xfrm>
                <a:off x="1259" y="1919"/>
                <a:ext cx="491"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sp>
            <p:nvSpPr>
              <p:cNvPr id="95261" name="Oval 29"/>
              <p:cNvSpPr>
                <a:spLocks noChangeArrowheads="1"/>
              </p:cNvSpPr>
              <p:nvPr/>
            </p:nvSpPr>
            <p:spPr bwMode="auto">
              <a:xfrm>
                <a:off x="2425" y="1919"/>
                <a:ext cx="740" cy="205"/>
              </a:xfrm>
              <a:prstGeom prst="ellipse">
                <a:avLst/>
              </a:prstGeom>
              <a:solidFill>
                <a:srgbClr val="CCCCFF"/>
              </a:solidFill>
              <a:ln w="12700">
                <a:solidFill>
                  <a:srgbClr val="CCCCFF"/>
                </a:solidFill>
                <a:round/>
                <a:headEnd/>
                <a:tailEnd/>
              </a:ln>
              <a:effectLst/>
            </p:spPr>
            <p:txBody>
              <a:bodyPr wrap="none" anchor="ctr">
                <a:prstTxWarp prst="textNoShape">
                  <a:avLst/>
                </a:prstTxWarp>
              </a:bodyPr>
              <a:lstStyle/>
              <a:p>
                <a:endParaRPr lang="en-GB">
                  <a:latin typeface="Verdana"/>
                  <a:cs typeface="Verdana"/>
                </a:endParaRPr>
              </a:p>
            </p:txBody>
          </p:sp>
        </p:grpSp>
      </p:grpSp>
      <p:sp>
        <p:nvSpPr>
          <p:cNvPr id="95262" name="Text Box 30"/>
          <p:cNvSpPr txBox="1">
            <a:spLocks noChangeArrowheads="1"/>
          </p:cNvSpPr>
          <p:nvPr/>
        </p:nvSpPr>
        <p:spPr bwMode="auto">
          <a:xfrm>
            <a:off x="4038600" y="5486400"/>
            <a:ext cx="728159" cy="369332"/>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AS 1</a:t>
            </a:r>
          </a:p>
        </p:txBody>
      </p:sp>
      <p:sp>
        <p:nvSpPr>
          <p:cNvPr id="95263" name="Text Box 31"/>
          <p:cNvSpPr txBox="1">
            <a:spLocks noChangeArrowheads="1"/>
          </p:cNvSpPr>
          <p:nvPr/>
        </p:nvSpPr>
        <p:spPr bwMode="auto">
          <a:xfrm>
            <a:off x="1676400" y="4419600"/>
            <a:ext cx="1095172" cy="369332"/>
          </a:xfrm>
          <a:prstGeom prst="rect">
            <a:avLst/>
          </a:prstGeom>
          <a:noFill/>
          <a:ln w="9525">
            <a:solidFill>
              <a:schemeClr val="accent2"/>
            </a:solidFill>
            <a:miter lim="800000"/>
            <a:headEnd/>
            <a:tailEnd/>
          </a:ln>
          <a:effectLst/>
        </p:spPr>
        <p:txBody>
          <a:bodyPr wrap="none">
            <a:prstTxWarp prst="textNoShape">
              <a:avLst/>
            </a:prstTxWarp>
            <a:spAutoFit/>
          </a:bodyPr>
          <a:lstStyle/>
          <a:p>
            <a:r>
              <a:rPr lang="en-US" b="1" dirty="0">
                <a:latin typeface="Verdana"/>
                <a:cs typeface="Verdana"/>
              </a:rPr>
              <a:t>Import</a:t>
            </a:r>
          </a:p>
        </p:txBody>
      </p:sp>
      <p:sp>
        <p:nvSpPr>
          <p:cNvPr id="95264" name="Text Box 32"/>
          <p:cNvSpPr txBox="1">
            <a:spLocks noChangeArrowheads="1"/>
          </p:cNvSpPr>
          <p:nvPr/>
        </p:nvSpPr>
        <p:spPr bwMode="auto">
          <a:xfrm>
            <a:off x="5791200" y="4419600"/>
            <a:ext cx="1036537" cy="369332"/>
          </a:xfrm>
          <a:prstGeom prst="rect">
            <a:avLst/>
          </a:prstGeom>
          <a:noFill/>
          <a:ln w="9525">
            <a:solidFill>
              <a:schemeClr val="tx1"/>
            </a:solidFill>
            <a:miter lim="800000"/>
            <a:headEnd/>
            <a:tailEnd/>
          </a:ln>
          <a:effectLst/>
        </p:spPr>
        <p:txBody>
          <a:bodyPr wrap="none">
            <a:prstTxWarp prst="textNoShape">
              <a:avLst/>
            </a:prstTxWarp>
            <a:spAutoFit/>
          </a:bodyPr>
          <a:lstStyle/>
          <a:p>
            <a:r>
              <a:rPr lang="en-US" b="1" dirty="0">
                <a:latin typeface="Verdana"/>
                <a:cs typeface="Verdana"/>
              </a:rPr>
              <a:t>Export</a:t>
            </a:r>
          </a:p>
        </p:txBody>
      </p:sp>
      <p:sp>
        <p:nvSpPr>
          <p:cNvPr id="95265" name="AutoShape 33"/>
          <p:cNvSpPr>
            <a:spLocks noChangeArrowheads="1"/>
          </p:cNvSpPr>
          <p:nvPr/>
        </p:nvSpPr>
        <p:spPr bwMode="auto">
          <a:xfrm>
            <a:off x="2514600" y="2133600"/>
            <a:ext cx="228600" cy="228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6699"/>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5266" name="AutoShape 34"/>
          <p:cNvSpPr>
            <a:spLocks noChangeArrowheads="1"/>
          </p:cNvSpPr>
          <p:nvPr/>
        </p:nvSpPr>
        <p:spPr bwMode="auto">
          <a:xfrm>
            <a:off x="2514600" y="2895600"/>
            <a:ext cx="228600" cy="228600"/>
          </a:xfrm>
          <a:prstGeom prst="plus">
            <a:avLst>
              <a:gd name="adj" fmla="val 25000"/>
            </a:avLst>
          </a:prstGeom>
          <a:solidFill>
            <a:srgbClr val="FF3300"/>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
        <p:nvSpPr>
          <p:cNvPr id="95267" name="AutoShape 35"/>
          <p:cNvSpPr>
            <a:spLocks noChangeArrowheads="1"/>
          </p:cNvSpPr>
          <p:nvPr/>
        </p:nvSpPr>
        <p:spPr bwMode="auto">
          <a:xfrm>
            <a:off x="2514600" y="3733800"/>
            <a:ext cx="228600" cy="228600"/>
          </a:xfrm>
          <a:prstGeom prst="diamond">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GB">
              <a:latin typeface="Verdana"/>
              <a:cs typeface="Verdana"/>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4676" name="Rectangle 4"/>
          <p:cNvSpPr>
            <a:spLocks noGrp="1" noChangeArrowheads="1"/>
          </p:cNvSpPr>
          <p:nvPr>
            <p:ph type="title"/>
          </p:nvPr>
        </p:nvSpPr>
        <p:spPr/>
        <p:txBody>
          <a:bodyPr/>
          <a:lstStyle/>
          <a:p>
            <a:r>
              <a:rPr lang="en-US"/>
              <a:t>Well-Known Communities</a:t>
            </a:r>
          </a:p>
        </p:txBody>
      </p:sp>
      <p:sp>
        <p:nvSpPr>
          <p:cNvPr id="924677" name="Rectangle 5"/>
          <p:cNvSpPr>
            <a:spLocks noGrp="1" noChangeArrowheads="1"/>
          </p:cNvSpPr>
          <p:nvPr>
            <p:ph type="body" idx="1"/>
          </p:nvPr>
        </p:nvSpPr>
        <p:spPr/>
        <p:txBody>
          <a:bodyPr/>
          <a:lstStyle/>
          <a:p>
            <a:r>
              <a:rPr lang="en-US" sz="2400"/>
              <a:t>Several well known communities</a:t>
            </a:r>
          </a:p>
          <a:p>
            <a:pPr lvl="2">
              <a:buFont typeface="Wingdings" charset="2"/>
              <a:buNone/>
            </a:pPr>
            <a:r>
              <a:rPr lang="en-GB" sz="1800">
                <a:solidFill>
                  <a:srgbClr val="FF0000"/>
                </a:solidFill>
              </a:rPr>
              <a:t>www.iana.org/assignments/bgp-well-known-communities</a:t>
            </a:r>
            <a:endParaRPr lang="en-US" sz="1800">
              <a:solidFill>
                <a:srgbClr val="FF0000"/>
              </a:solidFill>
            </a:endParaRPr>
          </a:p>
          <a:p>
            <a:r>
              <a:rPr lang="en-US" sz="2400"/>
              <a:t>no-export			65535:65281</a:t>
            </a:r>
          </a:p>
          <a:p>
            <a:pPr lvl="1"/>
            <a:r>
              <a:rPr lang="en-US" sz="2000"/>
              <a:t>do not advertise to any eBGP peers</a:t>
            </a:r>
          </a:p>
          <a:p>
            <a:r>
              <a:rPr lang="en-US" sz="2400"/>
              <a:t>no-advertise			65535:65282</a:t>
            </a:r>
          </a:p>
          <a:p>
            <a:pPr lvl="1"/>
            <a:r>
              <a:rPr lang="en-US" sz="2000"/>
              <a:t>do not advertise to any BGP peer</a:t>
            </a:r>
          </a:p>
          <a:p>
            <a:r>
              <a:rPr lang="en-US" sz="2400"/>
              <a:t>no-export-subconfed		65535:65283</a:t>
            </a:r>
          </a:p>
          <a:p>
            <a:pPr lvl="1"/>
            <a:r>
              <a:rPr lang="en-US" sz="2000"/>
              <a:t>do not advertise outside local AS (only used with confederations)</a:t>
            </a:r>
          </a:p>
          <a:p>
            <a:r>
              <a:rPr lang="en-US" sz="2400"/>
              <a:t>no-peer				65535:65284</a:t>
            </a:r>
          </a:p>
          <a:p>
            <a:pPr lvl="1"/>
            <a:r>
              <a:rPr lang="en-US" sz="2000"/>
              <a:t>do not advertise to bi-lateral peers (RFC3765)</a:t>
            </a:r>
          </a:p>
        </p:txBody>
      </p:sp>
    </p:spTree>
  </p:cSld>
  <p:clrMapOvr>
    <a:masterClrMapping/>
  </p:clrMapOvr>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6722" name="Picture 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4214813" y="2616200"/>
            <a:ext cx="3224212" cy="1951038"/>
          </a:xfrm>
          <a:prstGeom prst="rect">
            <a:avLst/>
          </a:prstGeom>
          <a:noFill/>
          <a:ln w="9525">
            <a:noFill/>
            <a:miter lim="800000"/>
            <a:headEnd/>
            <a:tailEnd/>
          </a:ln>
          <a:effectLst/>
        </p:spPr>
      </p:pic>
      <p:pic>
        <p:nvPicPr>
          <p:cNvPr id="926723"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74625" y="2616200"/>
            <a:ext cx="3221038" cy="1951038"/>
          </a:xfrm>
          <a:prstGeom prst="rect">
            <a:avLst/>
          </a:prstGeom>
          <a:noFill/>
          <a:ln w="9525">
            <a:noFill/>
            <a:miter lim="800000"/>
            <a:headEnd/>
            <a:tailEnd/>
          </a:ln>
          <a:effectLst/>
        </p:spPr>
      </p:pic>
      <p:sp>
        <p:nvSpPr>
          <p:cNvPr id="926724" name="Rectangle 4"/>
          <p:cNvSpPr>
            <a:spLocks noChangeArrowheads="1"/>
          </p:cNvSpPr>
          <p:nvPr/>
        </p:nvSpPr>
        <p:spPr bwMode="auto">
          <a:xfrm>
            <a:off x="2714625" y="1630363"/>
            <a:ext cx="2492375" cy="763587"/>
          </a:xfrm>
          <a:prstGeom prst="rect">
            <a:avLst/>
          </a:prstGeom>
          <a:solidFill>
            <a:srgbClr val="FFE59B"/>
          </a:solidFill>
          <a:ln w="12699">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926725" name="Rectangle 5"/>
          <p:cNvSpPr>
            <a:spLocks noChangeArrowheads="1"/>
          </p:cNvSpPr>
          <p:nvPr/>
        </p:nvSpPr>
        <p:spPr bwMode="auto">
          <a:xfrm>
            <a:off x="7464425" y="2719388"/>
            <a:ext cx="1365250" cy="374650"/>
          </a:xfrm>
          <a:prstGeom prst="rect">
            <a:avLst/>
          </a:prstGeom>
          <a:solidFill>
            <a:srgbClr val="FFE59B"/>
          </a:solidFill>
          <a:ln w="12699">
            <a:solidFill>
              <a:schemeClr val="tx1"/>
            </a:solidFill>
            <a:miter lim="800000"/>
            <a:headEnd/>
            <a:tailEnd/>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926726" name="Rectangle 6"/>
          <p:cNvSpPr>
            <a:spLocks noChangeArrowheads="1"/>
          </p:cNvSpPr>
          <p:nvPr/>
        </p:nvSpPr>
        <p:spPr bwMode="auto">
          <a:xfrm>
            <a:off x="2708275" y="1735138"/>
            <a:ext cx="2498725" cy="622300"/>
          </a:xfrm>
          <a:prstGeom prst="rect">
            <a:avLst/>
          </a:prstGeom>
          <a:noFill/>
          <a:ln w="9525">
            <a:noFill/>
            <a:miter lim="800000"/>
            <a:headEnd/>
            <a:tailEnd/>
          </a:ln>
          <a:effectLst/>
        </p:spPr>
        <p:txBody>
          <a:bodyPr wrap="none" lIns="104737" tIns="54239" rIns="104737" bIns="54239" anchor="ctr" anchorCtr="1">
            <a:prstTxWarp prst="textNoShape">
              <a:avLst/>
            </a:prstTxWarp>
            <a:spAutoFit/>
          </a:bodyPr>
          <a:lstStyle/>
          <a:p>
            <a:pPr algn="l" defTabSz="1284288">
              <a:lnSpc>
                <a:spcPct val="90000"/>
              </a:lnSpc>
              <a:spcBef>
                <a:spcPct val="30000"/>
              </a:spcBef>
              <a:tabLst>
                <a:tab pos="1306513" algn="l"/>
              </a:tabLst>
            </a:pPr>
            <a:r>
              <a:rPr lang="en-GB" sz="1600"/>
              <a:t>105.7.0.0/16</a:t>
            </a:r>
          </a:p>
          <a:p>
            <a:pPr algn="l" defTabSz="1284288">
              <a:lnSpc>
                <a:spcPct val="90000"/>
              </a:lnSpc>
              <a:spcBef>
                <a:spcPct val="30000"/>
              </a:spcBef>
              <a:tabLst>
                <a:tab pos="1306513" algn="l"/>
              </a:tabLst>
            </a:pPr>
            <a:r>
              <a:rPr lang="en-GB" sz="1600"/>
              <a:t>105.7.X.X	No-Export</a:t>
            </a:r>
          </a:p>
        </p:txBody>
      </p:sp>
      <p:sp>
        <p:nvSpPr>
          <p:cNvPr id="926727" name="Rectangle 7"/>
          <p:cNvSpPr>
            <a:spLocks noChangeArrowheads="1"/>
          </p:cNvSpPr>
          <p:nvPr/>
        </p:nvSpPr>
        <p:spPr bwMode="auto">
          <a:xfrm>
            <a:off x="7454900" y="2773363"/>
            <a:ext cx="1339850" cy="328612"/>
          </a:xfrm>
          <a:prstGeom prst="rect">
            <a:avLst/>
          </a:prstGeom>
          <a:noFill/>
          <a:ln w="9525">
            <a:noFill/>
            <a:miter lim="800000"/>
            <a:headEnd/>
            <a:tailEnd/>
          </a:ln>
          <a:effectLst/>
        </p:spPr>
        <p:txBody>
          <a:bodyPr wrap="none" lIns="104737" tIns="54239" rIns="104737" bIns="54239" anchor="ctr" anchorCtr="1">
            <a:prstTxWarp prst="textNoShape">
              <a:avLst/>
            </a:prstTxWarp>
            <a:spAutoFit/>
          </a:bodyPr>
          <a:lstStyle/>
          <a:p>
            <a:pPr algn="l" defTabSz="1284288">
              <a:lnSpc>
                <a:spcPct val="90000"/>
              </a:lnSpc>
              <a:spcBef>
                <a:spcPct val="30000"/>
              </a:spcBef>
              <a:tabLst>
                <a:tab pos="1306513" algn="l"/>
              </a:tabLst>
            </a:pPr>
            <a:r>
              <a:rPr lang="en-GB" sz="1600"/>
              <a:t>105.7.0.0/16</a:t>
            </a:r>
          </a:p>
        </p:txBody>
      </p:sp>
      <p:sp>
        <p:nvSpPr>
          <p:cNvPr id="926728" name="Line 8"/>
          <p:cNvSpPr>
            <a:spLocks noChangeShapeType="1"/>
          </p:cNvSpPr>
          <p:nvPr/>
        </p:nvSpPr>
        <p:spPr bwMode="auto">
          <a:xfrm>
            <a:off x="2276475" y="4370388"/>
            <a:ext cx="3281363"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29" name="Rectangle 9"/>
          <p:cNvSpPr>
            <a:spLocks noChangeArrowheads="1"/>
          </p:cNvSpPr>
          <p:nvPr/>
        </p:nvSpPr>
        <p:spPr bwMode="auto">
          <a:xfrm>
            <a:off x="690563" y="3292475"/>
            <a:ext cx="1154112"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1284288">
              <a:spcBef>
                <a:spcPct val="50000"/>
              </a:spcBef>
            </a:pPr>
            <a:r>
              <a:rPr lang="en-GB" sz="2100"/>
              <a:t>AS 100</a:t>
            </a:r>
          </a:p>
        </p:txBody>
      </p:sp>
      <p:sp>
        <p:nvSpPr>
          <p:cNvPr id="926730" name="Line 10"/>
          <p:cNvSpPr>
            <a:spLocks noChangeShapeType="1"/>
          </p:cNvSpPr>
          <p:nvPr/>
        </p:nvSpPr>
        <p:spPr bwMode="auto">
          <a:xfrm>
            <a:off x="6948488" y="3357563"/>
            <a:ext cx="1639887" cy="0"/>
          </a:xfrm>
          <a:prstGeom prst="line">
            <a:avLst/>
          </a:prstGeom>
          <a:noFill/>
          <a:ln w="25400">
            <a:solidFill>
              <a:srgbClr val="0000FF"/>
            </a:solidFill>
            <a:round/>
            <a:headEnd type="none" w="sm" len="sm"/>
            <a:tailEnd type="stealth" w="med" len="lg"/>
          </a:ln>
          <a:effectLst/>
        </p:spPr>
        <p:txBody>
          <a:bodyPr wrap="none" anchor="ctr">
            <a:prstTxWarp prst="textNoShape">
              <a:avLst/>
            </a:prstTxWarp>
          </a:bodyPr>
          <a:lstStyle/>
          <a:p>
            <a:endParaRPr lang="en-GB"/>
          </a:p>
        </p:txBody>
      </p:sp>
      <p:sp>
        <p:nvSpPr>
          <p:cNvPr id="926731" name="Rectangle 11"/>
          <p:cNvSpPr>
            <a:spLocks noChangeArrowheads="1"/>
          </p:cNvSpPr>
          <p:nvPr/>
        </p:nvSpPr>
        <p:spPr bwMode="auto">
          <a:xfrm>
            <a:off x="5410200" y="3271838"/>
            <a:ext cx="1000125" cy="320675"/>
          </a:xfrm>
          <a:prstGeom prst="rect">
            <a:avLst/>
          </a:prstGeom>
          <a:noFill/>
          <a:ln w="9525">
            <a:noFill/>
            <a:miter lim="800000"/>
            <a:headEnd/>
            <a:tailEnd/>
          </a:ln>
          <a:effectLst/>
        </p:spPr>
        <p:txBody>
          <a:bodyPr lIns="0" tIns="0" rIns="0" bIns="0" anchor="ctr" anchorCtr="1">
            <a:prstTxWarp prst="textNoShape">
              <a:avLst/>
            </a:prstTxWarp>
            <a:spAutoFit/>
          </a:bodyPr>
          <a:lstStyle/>
          <a:p>
            <a:pPr defTabSz="1284288">
              <a:spcBef>
                <a:spcPct val="50000"/>
              </a:spcBef>
            </a:pPr>
            <a:r>
              <a:rPr lang="en-GB" sz="2100"/>
              <a:t>AS 200</a:t>
            </a:r>
          </a:p>
        </p:txBody>
      </p:sp>
      <p:sp>
        <p:nvSpPr>
          <p:cNvPr id="926732" name="Line 12"/>
          <p:cNvSpPr>
            <a:spLocks noChangeShapeType="1"/>
          </p:cNvSpPr>
          <p:nvPr/>
        </p:nvSpPr>
        <p:spPr bwMode="auto">
          <a:xfrm>
            <a:off x="3208338" y="3494088"/>
            <a:ext cx="1312862"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33" name="Line 13"/>
          <p:cNvSpPr>
            <a:spLocks noChangeShapeType="1"/>
          </p:cNvSpPr>
          <p:nvPr/>
        </p:nvSpPr>
        <p:spPr bwMode="auto">
          <a:xfrm>
            <a:off x="2276475" y="2713038"/>
            <a:ext cx="3281363" cy="0"/>
          </a:xfrm>
          <a:prstGeom prst="line">
            <a:avLst/>
          </a:prstGeom>
          <a:noFill/>
          <a:ln w="25399">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34" name="Rectangle 14"/>
          <p:cNvSpPr>
            <a:spLocks noChangeArrowheads="1"/>
          </p:cNvSpPr>
          <p:nvPr/>
        </p:nvSpPr>
        <p:spPr bwMode="auto">
          <a:xfrm>
            <a:off x="431800" y="2503488"/>
            <a:ext cx="1101725" cy="328612"/>
          </a:xfrm>
          <a:prstGeom prst="rect">
            <a:avLst/>
          </a:prstGeom>
          <a:noFill/>
          <a:ln w="9525">
            <a:noFill/>
            <a:miter lim="800000"/>
            <a:headEnd/>
            <a:tailEnd/>
          </a:ln>
          <a:effectLst/>
        </p:spPr>
        <p:txBody>
          <a:bodyPr wrap="none" lIns="104737" tIns="54239" rIns="104737" bIns="54239" anchor="ctr" anchorCtr="1">
            <a:prstTxWarp prst="textNoShape">
              <a:avLst/>
            </a:prstTxWarp>
            <a:spAutoFit/>
          </a:bodyPr>
          <a:lstStyle/>
          <a:p>
            <a:pPr algn="r" defTabSz="1284288">
              <a:lnSpc>
                <a:spcPct val="90000"/>
              </a:lnSpc>
              <a:spcBef>
                <a:spcPct val="30000"/>
              </a:spcBef>
              <a:tabLst>
                <a:tab pos="1306513" algn="l"/>
              </a:tabLst>
            </a:pPr>
            <a:r>
              <a:rPr lang="en-GB" sz="1600"/>
              <a:t>105.7.X.X</a:t>
            </a:r>
          </a:p>
        </p:txBody>
      </p:sp>
      <p:sp>
        <p:nvSpPr>
          <p:cNvPr id="926735" name="Line 15"/>
          <p:cNvSpPr>
            <a:spLocks noChangeShapeType="1"/>
          </p:cNvSpPr>
          <p:nvPr/>
        </p:nvSpPr>
        <p:spPr bwMode="auto">
          <a:xfrm>
            <a:off x="3130550" y="2505075"/>
            <a:ext cx="1293813" cy="0"/>
          </a:xfrm>
          <a:prstGeom prst="line">
            <a:avLst/>
          </a:prstGeom>
          <a:noFill/>
          <a:ln w="25399">
            <a:solidFill>
              <a:schemeClr val="tx2"/>
            </a:solidFill>
            <a:round/>
            <a:headEnd type="none" w="sm" len="sm"/>
            <a:tailEnd type="stealth" w="med" len="lg"/>
          </a:ln>
          <a:effectLst/>
        </p:spPr>
        <p:txBody>
          <a:bodyPr wrap="none" anchor="ctr">
            <a:prstTxWarp prst="textNoShape">
              <a:avLst/>
            </a:prstTxWarp>
          </a:bodyPr>
          <a:lstStyle/>
          <a:p>
            <a:endParaRPr lang="en-GB"/>
          </a:p>
        </p:txBody>
      </p:sp>
      <p:sp>
        <p:nvSpPr>
          <p:cNvPr id="926736" name="Line 16"/>
          <p:cNvSpPr>
            <a:spLocks noChangeShapeType="1"/>
          </p:cNvSpPr>
          <p:nvPr/>
        </p:nvSpPr>
        <p:spPr bwMode="auto">
          <a:xfrm>
            <a:off x="2036763" y="2616200"/>
            <a:ext cx="0" cy="1579563"/>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37" name="Line 17"/>
          <p:cNvSpPr>
            <a:spLocks noChangeShapeType="1"/>
          </p:cNvSpPr>
          <p:nvPr/>
        </p:nvSpPr>
        <p:spPr bwMode="auto">
          <a:xfrm>
            <a:off x="2087563" y="2616200"/>
            <a:ext cx="728662" cy="788988"/>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38" name="Line 18"/>
          <p:cNvSpPr>
            <a:spLocks noChangeShapeType="1"/>
          </p:cNvSpPr>
          <p:nvPr/>
        </p:nvSpPr>
        <p:spPr bwMode="auto">
          <a:xfrm flipH="1">
            <a:off x="1874838" y="3405188"/>
            <a:ext cx="323850" cy="700087"/>
          </a:xfrm>
          <a:prstGeom prst="line">
            <a:avLst/>
          </a:prstGeom>
          <a:noFill/>
          <a:ln w="9525">
            <a:noFill/>
            <a:round/>
            <a:headEnd type="none" w="sm" len="sm"/>
            <a:tailEnd type="none" w="sm" len="sm"/>
          </a:ln>
          <a:effectLst>
            <a:outerShdw blurRad="63500" dist="38099" dir="2700000" algn="ctr" rotWithShape="0">
              <a:schemeClr val="tx1">
                <a:alpha val="74998"/>
              </a:schemeClr>
            </a:outerShdw>
          </a:effectLst>
        </p:spPr>
        <p:txBody>
          <a:bodyPr wrap="none" anchor="ctr">
            <a:prstTxWarp prst="textNoShape">
              <a:avLst/>
            </a:prstTxWarp>
          </a:bodyPr>
          <a:lstStyle/>
          <a:p>
            <a:endParaRPr lang="en-GB"/>
          </a:p>
        </p:txBody>
      </p:sp>
      <p:sp>
        <p:nvSpPr>
          <p:cNvPr id="926739" name="Line 19"/>
          <p:cNvSpPr>
            <a:spLocks noChangeShapeType="1"/>
          </p:cNvSpPr>
          <p:nvPr/>
        </p:nvSpPr>
        <p:spPr bwMode="auto">
          <a:xfrm flipV="1">
            <a:off x="2087563" y="3405188"/>
            <a:ext cx="728662" cy="790575"/>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40" name="Line 20"/>
          <p:cNvSpPr>
            <a:spLocks noChangeShapeType="1"/>
          </p:cNvSpPr>
          <p:nvPr/>
        </p:nvSpPr>
        <p:spPr bwMode="auto">
          <a:xfrm>
            <a:off x="5443538" y="2441575"/>
            <a:ext cx="1779587" cy="963613"/>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41" name="Line 21"/>
          <p:cNvSpPr>
            <a:spLocks noChangeShapeType="1"/>
          </p:cNvSpPr>
          <p:nvPr/>
        </p:nvSpPr>
        <p:spPr bwMode="auto">
          <a:xfrm>
            <a:off x="4389438" y="3319463"/>
            <a:ext cx="1216025" cy="876300"/>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42" name="Line 22"/>
          <p:cNvSpPr>
            <a:spLocks noChangeShapeType="1"/>
          </p:cNvSpPr>
          <p:nvPr/>
        </p:nvSpPr>
        <p:spPr bwMode="auto">
          <a:xfrm flipV="1">
            <a:off x="4389438" y="2441575"/>
            <a:ext cx="1135062" cy="877888"/>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926743" name="Line 23"/>
          <p:cNvSpPr>
            <a:spLocks noChangeShapeType="1"/>
          </p:cNvSpPr>
          <p:nvPr/>
        </p:nvSpPr>
        <p:spPr bwMode="auto">
          <a:xfrm flipV="1">
            <a:off x="5605463" y="3405188"/>
            <a:ext cx="1535112" cy="790575"/>
          </a:xfrm>
          <a:prstGeom prst="line">
            <a:avLst/>
          </a:prstGeom>
          <a:noFill/>
          <a:ln w="25399">
            <a:solidFill>
              <a:srgbClr val="FF8086"/>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926744" name="Picture 2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627813" y="3094038"/>
            <a:ext cx="933450" cy="538162"/>
          </a:xfrm>
          <a:prstGeom prst="rect">
            <a:avLst/>
          </a:prstGeom>
          <a:noFill/>
          <a:ln w="9525">
            <a:noFill/>
            <a:miter lim="800000"/>
            <a:headEnd/>
            <a:tailEnd/>
          </a:ln>
          <a:effectLst/>
        </p:spPr>
      </p:pic>
      <p:pic>
        <p:nvPicPr>
          <p:cNvPr id="926745" name="Picture 2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178425" y="3883025"/>
            <a:ext cx="933450" cy="536575"/>
          </a:xfrm>
          <a:prstGeom prst="rect">
            <a:avLst/>
          </a:prstGeom>
          <a:noFill/>
          <a:ln w="9525">
            <a:noFill/>
            <a:miter lim="800000"/>
            <a:headEnd/>
            <a:tailEnd/>
          </a:ln>
          <a:effectLst/>
        </p:spPr>
      </p:pic>
      <p:pic>
        <p:nvPicPr>
          <p:cNvPr id="926746" name="Picture 2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062413" y="3194050"/>
            <a:ext cx="938212" cy="536575"/>
          </a:xfrm>
          <a:prstGeom prst="rect">
            <a:avLst/>
          </a:prstGeom>
          <a:noFill/>
          <a:ln w="9525">
            <a:noFill/>
            <a:miter lim="800000"/>
            <a:headEnd/>
            <a:tailEnd/>
          </a:ln>
          <a:effectLst/>
        </p:spPr>
      </p:pic>
      <p:pic>
        <p:nvPicPr>
          <p:cNvPr id="926747" name="Picture 27"/>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487613" y="3194050"/>
            <a:ext cx="933450" cy="536575"/>
          </a:xfrm>
          <a:prstGeom prst="rect">
            <a:avLst/>
          </a:prstGeom>
          <a:noFill/>
          <a:ln w="9525">
            <a:noFill/>
            <a:miter lim="800000"/>
            <a:headEnd/>
            <a:tailEnd/>
          </a:ln>
          <a:effectLst/>
        </p:spPr>
      </p:pic>
      <p:pic>
        <p:nvPicPr>
          <p:cNvPr id="926748" name="Picture 2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568450" y="2349500"/>
            <a:ext cx="936625" cy="534988"/>
          </a:xfrm>
          <a:prstGeom prst="rect">
            <a:avLst/>
          </a:prstGeom>
          <a:noFill/>
          <a:ln w="9525">
            <a:noFill/>
            <a:miter lim="800000"/>
            <a:headEnd/>
            <a:tailEnd/>
          </a:ln>
          <a:effectLst/>
        </p:spPr>
      </p:pic>
      <p:pic>
        <p:nvPicPr>
          <p:cNvPr id="926749" name="Picture 2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178425" y="2349500"/>
            <a:ext cx="933450" cy="534988"/>
          </a:xfrm>
          <a:prstGeom prst="rect">
            <a:avLst/>
          </a:prstGeom>
          <a:noFill/>
          <a:ln w="9525">
            <a:noFill/>
            <a:miter lim="800000"/>
            <a:headEnd/>
            <a:tailEnd/>
          </a:ln>
          <a:effectLst/>
        </p:spPr>
      </p:pic>
      <p:pic>
        <p:nvPicPr>
          <p:cNvPr id="926750" name="Picture 3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568450" y="3981450"/>
            <a:ext cx="936625" cy="536575"/>
          </a:xfrm>
          <a:prstGeom prst="rect">
            <a:avLst/>
          </a:prstGeom>
          <a:noFill/>
          <a:ln w="9525">
            <a:noFill/>
            <a:miter lim="800000"/>
            <a:headEnd/>
            <a:tailEnd/>
          </a:ln>
          <a:effectLst/>
        </p:spPr>
      </p:pic>
      <p:sp>
        <p:nvSpPr>
          <p:cNvPr id="926751" name="Rectangle 31"/>
          <p:cNvSpPr>
            <a:spLocks noChangeArrowheads="1"/>
          </p:cNvSpPr>
          <p:nvPr/>
        </p:nvSpPr>
        <p:spPr bwMode="auto">
          <a:xfrm>
            <a:off x="1941513" y="4268788"/>
            <a:ext cx="192087"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C</a:t>
            </a:r>
            <a:endParaRPr lang="en-GB" sz="2100">
              <a:solidFill>
                <a:schemeClr val="tx2"/>
              </a:solidFill>
              <a:effectLst>
                <a:outerShdw blurRad="38100" dist="38100" dir="2700000" algn="tl">
                  <a:srgbClr val="DDDDDD"/>
                </a:outerShdw>
              </a:effectLst>
            </a:endParaRPr>
          </a:p>
        </p:txBody>
      </p:sp>
      <p:sp>
        <p:nvSpPr>
          <p:cNvPr id="926752" name="Rectangle 32"/>
          <p:cNvSpPr>
            <a:spLocks noChangeArrowheads="1"/>
          </p:cNvSpPr>
          <p:nvPr/>
        </p:nvSpPr>
        <p:spPr bwMode="auto">
          <a:xfrm>
            <a:off x="5562600" y="4183063"/>
            <a:ext cx="163513"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F</a:t>
            </a:r>
            <a:endParaRPr lang="en-GB" sz="2100">
              <a:solidFill>
                <a:schemeClr val="tx2"/>
              </a:solidFill>
              <a:effectLst>
                <a:outerShdw blurRad="38100" dist="38100" dir="2700000" algn="tl">
                  <a:srgbClr val="DDDDDD"/>
                </a:outerShdw>
              </a:effectLst>
            </a:endParaRPr>
          </a:p>
        </p:txBody>
      </p:sp>
      <p:sp>
        <p:nvSpPr>
          <p:cNvPr id="926753" name="Rectangle 33"/>
          <p:cNvSpPr>
            <a:spLocks noChangeArrowheads="1"/>
          </p:cNvSpPr>
          <p:nvPr/>
        </p:nvSpPr>
        <p:spPr bwMode="auto">
          <a:xfrm>
            <a:off x="6991350" y="3349625"/>
            <a:ext cx="207963"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G</a:t>
            </a:r>
            <a:endParaRPr lang="en-GB" sz="2100">
              <a:solidFill>
                <a:schemeClr val="tx2"/>
              </a:solidFill>
              <a:effectLst>
                <a:outerShdw blurRad="38100" dist="38100" dir="2700000" algn="tl">
                  <a:srgbClr val="DDDDDD"/>
                </a:outerShdw>
              </a:effectLst>
            </a:endParaRPr>
          </a:p>
        </p:txBody>
      </p:sp>
      <p:sp>
        <p:nvSpPr>
          <p:cNvPr id="926754" name="Rectangle 34"/>
          <p:cNvSpPr>
            <a:spLocks noChangeArrowheads="1"/>
          </p:cNvSpPr>
          <p:nvPr/>
        </p:nvSpPr>
        <p:spPr bwMode="auto">
          <a:xfrm>
            <a:off x="5548313" y="2578100"/>
            <a:ext cx="192087"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D</a:t>
            </a:r>
            <a:endParaRPr lang="en-GB" sz="2100">
              <a:solidFill>
                <a:schemeClr val="tx2"/>
              </a:solidFill>
              <a:effectLst>
                <a:outerShdw blurRad="38100" dist="38100" dir="2700000" algn="tl">
                  <a:srgbClr val="DDDDDD"/>
                </a:outerShdw>
              </a:effectLst>
            </a:endParaRPr>
          </a:p>
        </p:txBody>
      </p:sp>
      <p:sp>
        <p:nvSpPr>
          <p:cNvPr id="926755" name="Rectangle 35"/>
          <p:cNvSpPr>
            <a:spLocks noChangeArrowheads="1"/>
          </p:cNvSpPr>
          <p:nvPr/>
        </p:nvSpPr>
        <p:spPr bwMode="auto">
          <a:xfrm>
            <a:off x="1941513" y="2603500"/>
            <a:ext cx="192087"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A</a:t>
            </a:r>
            <a:endParaRPr lang="en-GB" sz="2100">
              <a:solidFill>
                <a:schemeClr val="tx2"/>
              </a:solidFill>
              <a:effectLst>
                <a:outerShdw blurRad="38100" dist="38100" dir="2700000" algn="tl">
                  <a:srgbClr val="DDDDDD"/>
                </a:outerShdw>
              </a:effectLst>
            </a:endParaRPr>
          </a:p>
        </p:txBody>
      </p:sp>
      <p:sp>
        <p:nvSpPr>
          <p:cNvPr id="926756" name="Rectangle 36"/>
          <p:cNvSpPr>
            <a:spLocks noChangeArrowheads="1"/>
          </p:cNvSpPr>
          <p:nvPr/>
        </p:nvSpPr>
        <p:spPr bwMode="auto">
          <a:xfrm>
            <a:off x="2855913" y="3448050"/>
            <a:ext cx="192087"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B</a:t>
            </a:r>
            <a:endParaRPr lang="en-GB" sz="2100">
              <a:solidFill>
                <a:schemeClr val="tx2"/>
              </a:solidFill>
              <a:effectLst>
                <a:outerShdw blurRad="38100" dist="38100" dir="2700000" algn="tl">
                  <a:srgbClr val="DDDDDD"/>
                </a:outerShdw>
              </a:effectLst>
            </a:endParaRPr>
          </a:p>
        </p:txBody>
      </p:sp>
      <p:sp>
        <p:nvSpPr>
          <p:cNvPr id="926757" name="Rectangle 37"/>
          <p:cNvSpPr>
            <a:spLocks noChangeArrowheads="1"/>
          </p:cNvSpPr>
          <p:nvPr/>
        </p:nvSpPr>
        <p:spPr bwMode="auto">
          <a:xfrm>
            <a:off x="4443413" y="3448050"/>
            <a:ext cx="177800" cy="320675"/>
          </a:xfrm>
          <a:prstGeom prst="rect">
            <a:avLst/>
          </a:prstGeom>
          <a:noFill/>
          <a:ln w="9525">
            <a:noFill/>
            <a:miter lim="800000"/>
            <a:headEnd/>
            <a:tailEnd/>
          </a:ln>
          <a:effectLst/>
        </p:spPr>
        <p:txBody>
          <a:bodyPr wrap="none" lIns="0" tIns="0" rIns="0" bIns="0" anchor="ctr" anchorCtr="1">
            <a:prstTxWarp prst="textNoShape">
              <a:avLst/>
            </a:prstTxWarp>
            <a:spAutoFit/>
          </a:bodyPr>
          <a:lstStyle/>
          <a:p>
            <a:pPr defTabSz="1284288">
              <a:spcBef>
                <a:spcPct val="50000"/>
              </a:spcBef>
            </a:pPr>
            <a:r>
              <a:rPr lang="en-GB" sz="2100">
                <a:solidFill>
                  <a:schemeClr val="bg1"/>
                </a:solidFill>
                <a:effectLst>
                  <a:outerShdw blurRad="38100" dist="38100" dir="2700000" algn="tl">
                    <a:srgbClr val="DDDDDD"/>
                  </a:outerShdw>
                </a:effectLst>
              </a:rPr>
              <a:t>E</a:t>
            </a:r>
            <a:endParaRPr lang="en-GB" sz="2100">
              <a:solidFill>
                <a:schemeClr val="tx2"/>
              </a:solidFill>
              <a:effectLst>
                <a:outerShdw blurRad="38100" dist="38100" dir="2700000" algn="tl">
                  <a:srgbClr val="DDDDDD"/>
                </a:outerShdw>
              </a:effectLst>
            </a:endParaRPr>
          </a:p>
        </p:txBody>
      </p:sp>
      <p:sp>
        <p:nvSpPr>
          <p:cNvPr id="926763" name="Rectangle 43"/>
          <p:cNvSpPr>
            <a:spLocks noGrp="1" noChangeArrowheads="1"/>
          </p:cNvSpPr>
          <p:nvPr>
            <p:ph type="title"/>
          </p:nvPr>
        </p:nvSpPr>
        <p:spPr/>
        <p:txBody>
          <a:bodyPr/>
          <a:lstStyle/>
          <a:p>
            <a:r>
              <a:rPr lang="en-GB"/>
              <a:t>No-Export Community</a:t>
            </a:r>
          </a:p>
        </p:txBody>
      </p:sp>
      <p:sp>
        <p:nvSpPr>
          <p:cNvPr id="926765" name="Rectangle 45"/>
          <p:cNvSpPr>
            <a:spLocks noGrp="1" noChangeArrowheads="1"/>
          </p:cNvSpPr>
          <p:nvPr>
            <p:ph type="body" sz="half" idx="2"/>
          </p:nvPr>
        </p:nvSpPr>
        <p:spPr>
          <a:xfrm>
            <a:off x="457200" y="4800600"/>
            <a:ext cx="8229600" cy="1828800"/>
          </a:xfrm>
        </p:spPr>
        <p:txBody>
          <a:bodyPr/>
          <a:lstStyle/>
          <a:p>
            <a:r>
              <a:rPr lang="en-GB" sz="2000"/>
              <a:t>AS100 announces aggregate and subprefixes</a:t>
            </a:r>
          </a:p>
          <a:p>
            <a:pPr lvl="1"/>
            <a:r>
              <a:rPr lang="en-GB" sz="1800"/>
              <a:t>Intention is to improve loadsharing by leaking subprefixes</a:t>
            </a:r>
          </a:p>
          <a:p>
            <a:r>
              <a:rPr lang="en-GB" sz="2000"/>
              <a:t>Subprefixes marked with no-export community</a:t>
            </a:r>
          </a:p>
          <a:p>
            <a:r>
              <a:rPr lang="en-GB" sz="2000"/>
              <a:t>Router G in AS200 </a:t>
            </a:r>
            <a:r>
              <a:rPr lang="en-US" sz="2000"/>
              <a:t>does not announce</a:t>
            </a:r>
            <a:r>
              <a:rPr lang="en-GB" sz="2000"/>
              <a:t> prefixes with no-export community set</a:t>
            </a:r>
          </a:p>
        </p:txBody>
      </p:sp>
    </p:spTree>
  </p:cSld>
  <p:clrMapOvr>
    <a:masterClrMapping/>
  </p:clrMapOvr>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Administrative Distance</a:t>
            </a:r>
            <a:endParaRPr lang="en-GB"/>
          </a:p>
        </p:txBody>
      </p:sp>
      <p:sp>
        <p:nvSpPr>
          <p:cNvPr id="327683" name="Rectangle 3"/>
          <p:cNvSpPr>
            <a:spLocks noGrp="1" noChangeArrowheads="1"/>
          </p:cNvSpPr>
          <p:nvPr>
            <p:ph type="body" idx="1"/>
          </p:nvPr>
        </p:nvSpPr>
        <p:spPr/>
        <p:txBody>
          <a:bodyPr/>
          <a:lstStyle/>
          <a:p>
            <a:r>
              <a:rPr lang="en-US" sz="2400"/>
              <a:t>Routes can be learned via more than one protocol</a:t>
            </a:r>
          </a:p>
          <a:p>
            <a:pPr lvl="1"/>
            <a:r>
              <a:rPr lang="en-GB" sz="2000"/>
              <a:t>Used to discriminate between them</a:t>
            </a:r>
          </a:p>
          <a:p>
            <a:r>
              <a:rPr lang="en-GB" sz="2400"/>
              <a:t>Route with lowest distance installed in forwarding table</a:t>
            </a:r>
          </a:p>
          <a:p>
            <a:r>
              <a:rPr lang="en-GB" sz="2400"/>
              <a:t>BGP defaults</a:t>
            </a:r>
          </a:p>
          <a:p>
            <a:pPr lvl="1"/>
            <a:r>
              <a:rPr lang="en-GB" sz="2000"/>
              <a:t>Local routes originated on router: 200</a:t>
            </a:r>
          </a:p>
          <a:p>
            <a:pPr lvl="1"/>
            <a:r>
              <a:rPr lang="en-GB" sz="2000"/>
              <a:t>iBGP routes: 200</a:t>
            </a:r>
          </a:p>
          <a:p>
            <a:pPr lvl="1"/>
            <a:r>
              <a:rPr lang="en-GB" sz="2000"/>
              <a:t>eBGP routes: 20</a:t>
            </a:r>
          </a:p>
          <a:p>
            <a:r>
              <a:rPr lang="en-GB" sz="2400"/>
              <a:t>Does not influence the BGP path selection algorithm but influences whether BGP learned routes enter the forwarding table</a:t>
            </a:r>
          </a:p>
        </p:txBody>
      </p:sp>
    </p:spTree>
  </p:cSld>
  <p:clrMapOvr>
    <a:masterClrMapping/>
  </p:clrMapOvr>
  <p:transition spd="slow"/>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r>
              <a:rPr lang="en-US"/>
              <a:t>Synchronization</a:t>
            </a:r>
            <a:endParaRPr lang="en-GB"/>
          </a:p>
        </p:txBody>
      </p:sp>
      <p:sp>
        <p:nvSpPr>
          <p:cNvPr id="328707" name="Rectangle 3"/>
          <p:cNvSpPr>
            <a:spLocks noGrp="1" noChangeArrowheads="1"/>
          </p:cNvSpPr>
          <p:nvPr>
            <p:ph type="body" sz="half" idx="2"/>
          </p:nvPr>
        </p:nvSpPr>
        <p:spPr>
          <a:xfrm>
            <a:off x="1169988" y="4614863"/>
            <a:ext cx="7772400" cy="1981200"/>
          </a:xfrm>
        </p:spPr>
        <p:txBody>
          <a:bodyPr/>
          <a:lstStyle/>
          <a:p>
            <a:r>
              <a:rPr lang="en-US" sz="2000"/>
              <a:t>C is not running BGP</a:t>
            </a:r>
          </a:p>
          <a:p>
            <a:r>
              <a:rPr lang="en-GB" sz="2000"/>
              <a:t>A won’t advertised 35/8 to D until the IGP is in sync</a:t>
            </a:r>
          </a:p>
          <a:p>
            <a:r>
              <a:rPr lang="en-GB" sz="2000"/>
              <a:t>Turn synchronization off!</a:t>
            </a:r>
          </a:p>
          <a:p>
            <a:pPr lvl="1">
              <a:buFont typeface="Wingdings" charset="2"/>
              <a:buNone/>
            </a:pPr>
            <a:r>
              <a:rPr lang="en-GB" sz="1800" b="1">
                <a:latin typeface="Courier New" charset="0"/>
              </a:rPr>
              <a:t>router bgp 1880</a:t>
            </a:r>
          </a:p>
          <a:p>
            <a:pPr lvl="1">
              <a:buFont typeface="Wingdings" charset="2"/>
              <a:buNone/>
            </a:pPr>
            <a:r>
              <a:rPr lang="en-GB" sz="1800" b="1">
                <a:latin typeface="Courier New" charset="0"/>
              </a:rPr>
              <a:t> no synchronization</a:t>
            </a:r>
          </a:p>
        </p:txBody>
      </p:sp>
      <p:pic>
        <p:nvPicPr>
          <p:cNvPr id="328708"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438275" y="3148013"/>
            <a:ext cx="1687513" cy="1028700"/>
          </a:xfrm>
          <a:prstGeom prst="rect">
            <a:avLst/>
          </a:prstGeom>
          <a:noFill/>
          <a:ln w="9525">
            <a:noFill/>
            <a:miter lim="800000"/>
            <a:headEnd/>
            <a:tailEnd/>
          </a:ln>
          <a:effectLst/>
        </p:spPr>
      </p:pic>
      <p:pic>
        <p:nvPicPr>
          <p:cNvPr id="328709" name="Picture 5"/>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835775" y="3741738"/>
            <a:ext cx="1687513" cy="1028700"/>
          </a:xfrm>
          <a:prstGeom prst="rect">
            <a:avLst/>
          </a:prstGeom>
          <a:noFill/>
          <a:ln w="9525">
            <a:noFill/>
            <a:miter lim="800000"/>
            <a:headEnd/>
            <a:tailEnd/>
          </a:ln>
          <a:effectLst/>
        </p:spPr>
      </p:pic>
      <p:pic>
        <p:nvPicPr>
          <p:cNvPr id="328710"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3429000" y="1824038"/>
            <a:ext cx="3371850" cy="2333625"/>
          </a:xfrm>
          <a:prstGeom prst="rect">
            <a:avLst/>
          </a:prstGeom>
          <a:noFill/>
          <a:ln w="9525">
            <a:noFill/>
            <a:miter lim="800000"/>
            <a:headEnd/>
            <a:tailEnd/>
          </a:ln>
          <a:effectLst/>
        </p:spPr>
      </p:pic>
      <p:sp>
        <p:nvSpPr>
          <p:cNvPr id="328711" name="Line 7"/>
          <p:cNvSpPr>
            <a:spLocks noChangeShapeType="1"/>
          </p:cNvSpPr>
          <p:nvPr/>
        </p:nvSpPr>
        <p:spPr bwMode="auto">
          <a:xfrm flipH="1" flipV="1">
            <a:off x="5807075" y="3903663"/>
            <a:ext cx="1638300" cy="2889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8712" name="Rectangle 8"/>
          <p:cNvSpPr>
            <a:spLocks noChangeArrowheads="1"/>
          </p:cNvSpPr>
          <p:nvPr/>
        </p:nvSpPr>
        <p:spPr bwMode="auto">
          <a:xfrm>
            <a:off x="4799013" y="1824038"/>
            <a:ext cx="879475" cy="422275"/>
          </a:xfrm>
          <a:prstGeom prst="rect">
            <a:avLst/>
          </a:prstGeom>
          <a:noFill/>
          <a:ln w="9525">
            <a:noFill/>
            <a:miter lim="800000"/>
            <a:headEnd/>
            <a:tailEnd/>
          </a:ln>
          <a:effectLst/>
        </p:spPr>
        <p:txBody>
          <a:bodyPr wrap="none" lIns="116450" tIns="58225" rIns="116450" bIns="58225">
            <a:prstTxWarp prst="textNoShape">
              <a:avLst/>
            </a:prstTxWarp>
            <a:spAutoFit/>
          </a:bodyPr>
          <a:lstStyle/>
          <a:p>
            <a:pPr algn="l" defTabSz="1157288"/>
            <a:r>
              <a:rPr lang="en-US" sz="2000">
                <a:solidFill>
                  <a:srgbClr val="000000"/>
                </a:solidFill>
                <a:latin typeface="Tahoma" charset="0"/>
              </a:rPr>
              <a:t>1880</a:t>
            </a:r>
          </a:p>
        </p:txBody>
      </p:sp>
      <p:sp>
        <p:nvSpPr>
          <p:cNvPr id="328713" name="Line 9"/>
          <p:cNvSpPr>
            <a:spLocks noChangeShapeType="1"/>
          </p:cNvSpPr>
          <p:nvPr/>
        </p:nvSpPr>
        <p:spPr bwMode="auto">
          <a:xfrm flipH="1">
            <a:off x="3038475" y="3240088"/>
            <a:ext cx="1220788" cy="4413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8714" name="Rectangle 10"/>
          <p:cNvSpPr>
            <a:spLocks noChangeArrowheads="1"/>
          </p:cNvSpPr>
          <p:nvPr/>
        </p:nvSpPr>
        <p:spPr bwMode="auto">
          <a:xfrm>
            <a:off x="7805738" y="4200525"/>
            <a:ext cx="717550" cy="422275"/>
          </a:xfrm>
          <a:prstGeom prst="rect">
            <a:avLst/>
          </a:prstGeom>
          <a:noFill/>
          <a:ln w="9525">
            <a:noFill/>
            <a:miter lim="800000"/>
            <a:headEnd/>
            <a:tailEnd/>
          </a:ln>
          <a:effectLst/>
        </p:spPr>
        <p:txBody>
          <a:bodyPr wrap="none" lIns="116450" tIns="58225" rIns="116450" bIns="58225">
            <a:prstTxWarp prst="textNoShape">
              <a:avLst/>
            </a:prstTxWarp>
            <a:spAutoFit/>
          </a:bodyPr>
          <a:lstStyle/>
          <a:p>
            <a:pPr algn="l" defTabSz="1157288"/>
            <a:r>
              <a:rPr lang="en-US" sz="2000">
                <a:solidFill>
                  <a:srgbClr val="000000"/>
                </a:solidFill>
                <a:latin typeface="Tahoma" charset="0"/>
              </a:rPr>
              <a:t>209</a:t>
            </a:r>
          </a:p>
        </p:txBody>
      </p:sp>
      <p:pic>
        <p:nvPicPr>
          <p:cNvPr id="328715" name="Picture 1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7154863" y="3963988"/>
            <a:ext cx="817562" cy="477837"/>
          </a:xfrm>
          <a:prstGeom prst="rect">
            <a:avLst/>
          </a:prstGeom>
          <a:noFill/>
          <a:ln w="9525">
            <a:noFill/>
            <a:miter lim="800000"/>
            <a:headEnd/>
            <a:tailEnd/>
          </a:ln>
          <a:effectLst/>
        </p:spPr>
      </p:pic>
      <p:sp>
        <p:nvSpPr>
          <p:cNvPr id="328716" name="Rectangle 12"/>
          <p:cNvSpPr>
            <a:spLocks noChangeArrowheads="1"/>
          </p:cNvSpPr>
          <p:nvPr/>
        </p:nvSpPr>
        <p:spPr bwMode="auto">
          <a:xfrm>
            <a:off x="1590675" y="3452813"/>
            <a:ext cx="717550" cy="422275"/>
          </a:xfrm>
          <a:prstGeom prst="rect">
            <a:avLst/>
          </a:prstGeom>
          <a:noFill/>
          <a:ln w="9525">
            <a:noFill/>
            <a:miter lim="800000"/>
            <a:headEnd/>
            <a:tailEnd/>
          </a:ln>
          <a:effectLst/>
        </p:spPr>
        <p:txBody>
          <a:bodyPr wrap="none" lIns="116450" tIns="58225" rIns="116450" bIns="58225">
            <a:prstTxWarp prst="textNoShape">
              <a:avLst/>
            </a:prstTxWarp>
            <a:spAutoFit/>
          </a:bodyPr>
          <a:lstStyle/>
          <a:p>
            <a:pPr algn="l" defTabSz="1157288"/>
            <a:r>
              <a:rPr lang="en-US" sz="2000">
                <a:solidFill>
                  <a:srgbClr val="000000"/>
                </a:solidFill>
                <a:latin typeface="Tahoma" charset="0"/>
              </a:rPr>
              <a:t>690</a:t>
            </a:r>
          </a:p>
        </p:txBody>
      </p:sp>
      <p:pic>
        <p:nvPicPr>
          <p:cNvPr id="328717" name="Picture 1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200275" y="3452813"/>
            <a:ext cx="815975" cy="477837"/>
          </a:xfrm>
          <a:prstGeom prst="rect">
            <a:avLst/>
          </a:prstGeom>
          <a:noFill/>
          <a:ln w="9525">
            <a:noFill/>
            <a:miter lim="800000"/>
            <a:headEnd/>
            <a:tailEnd/>
          </a:ln>
          <a:effectLst/>
        </p:spPr>
      </p:pic>
      <p:pic>
        <p:nvPicPr>
          <p:cNvPr id="328718" name="Picture 1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797300" y="3048000"/>
            <a:ext cx="817563" cy="477838"/>
          </a:xfrm>
          <a:prstGeom prst="rect">
            <a:avLst/>
          </a:prstGeom>
          <a:noFill/>
          <a:ln w="9525">
            <a:noFill/>
            <a:miter lim="800000"/>
            <a:headEnd/>
            <a:tailEnd/>
          </a:ln>
          <a:effectLst/>
        </p:spPr>
      </p:pic>
      <p:pic>
        <p:nvPicPr>
          <p:cNvPr id="328719" name="Picture 1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467350" y="3722688"/>
            <a:ext cx="817563" cy="477837"/>
          </a:xfrm>
          <a:prstGeom prst="rect">
            <a:avLst/>
          </a:prstGeom>
          <a:noFill/>
          <a:ln w="9525">
            <a:noFill/>
            <a:miter lim="800000"/>
            <a:headEnd/>
            <a:tailEnd/>
          </a:ln>
          <a:effectLst/>
        </p:spPr>
      </p:pic>
      <p:sp>
        <p:nvSpPr>
          <p:cNvPr id="328720" name="Rectangle 16"/>
          <p:cNvSpPr>
            <a:spLocks noChangeArrowheads="1"/>
          </p:cNvSpPr>
          <p:nvPr/>
        </p:nvSpPr>
        <p:spPr bwMode="auto">
          <a:xfrm>
            <a:off x="5678488" y="3835400"/>
            <a:ext cx="441325" cy="482600"/>
          </a:xfrm>
          <a:prstGeom prst="rect">
            <a:avLst/>
          </a:prstGeom>
          <a:noFill/>
          <a:ln w="9525">
            <a:noFill/>
            <a:miter lim="800000"/>
            <a:headEnd/>
            <a:tailEnd/>
          </a:ln>
          <a:effectLst/>
        </p:spPr>
        <p:txBody>
          <a:bodyPr wrap="none" lIns="116450" tIns="58225" rIns="116450" bIns="58225">
            <a:prstTxWarp prst="textNoShape">
              <a:avLst/>
            </a:prstTxWarp>
            <a:spAutoFit/>
          </a:bodyPr>
          <a:lstStyle/>
          <a:p>
            <a:pPr algn="l" defTabSz="1157288"/>
            <a:r>
              <a:rPr lang="en-US" sz="2400">
                <a:solidFill>
                  <a:schemeClr val="bg1"/>
                </a:solidFill>
                <a:latin typeface="Tahoma" charset="0"/>
              </a:rPr>
              <a:t>B</a:t>
            </a:r>
          </a:p>
        </p:txBody>
      </p:sp>
      <p:sp>
        <p:nvSpPr>
          <p:cNvPr id="328721" name="Rectangle 17"/>
          <p:cNvSpPr>
            <a:spLocks noChangeArrowheads="1"/>
          </p:cNvSpPr>
          <p:nvPr/>
        </p:nvSpPr>
        <p:spPr bwMode="auto">
          <a:xfrm>
            <a:off x="4038600" y="3148013"/>
            <a:ext cx="439738" cy="482600"/>
          </a:xfrm>
          <a:prstGeom prst="rect">
            <a:avLst/>
          </a:prstGeom>
          <a:noFill/>
          <a:ln w="9525">
            <a:noFill/>
            <a:miter lim="800000"/>
            <a:headEnd/>
            <a:tailEnd/>
          </a:ln>
          <a:effectLst/>
        </p:spPr>
        <p:txBody>
          <a:bodyPr wrap="none" lIns="116450" tIns="58225" rIns="116450" bIns="58225">
            <a:prstTxWarp prst="textNoShape">
              <a:avLst/>
            </a:prstTxWarp>
            <a:spAutoFit/>
          </a:bodyPr>
          <a:lstStyle/>
          <a:p>
            <a:pPr algn="l" defTabSz="1157288"/>
            <a:r>
              <a:rPr lang="en-US" sz="2400">
                <a:solidFill>
                  <a:schemeClr val="bg1"/>
                </a:solidFill>
                <a:latin typeface="Tahoma" charset="0"/>
              </a:rPr>
              <a:t>A</a:t>
            </a:r>
          </a:p>
        </p:txBody>
      </p:sp>
      <p:pic>
        <p:nvPicPr>
          <p:cNvPr id="328722" name="Picture 1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056188" y="2508250"/>
            <a:ext cx="819150" cy="479425"/>
          </a:xfrm>
          <a:prstGeom prst="rect">
            <a:avLst/>
          </a:prstGeom>
          <a:noFill/>
          <a:ln w="9525">
            <a:noFill/>
            <a:miter lim="800000"/>
            <a:headEnd/>
            <a:tailEnd/>
          </a:ln>
          <a:effectLst/>
        </p:spPr>
      </p:pic>
      <p:sp>
        <p:nvSpPr>
          <p:cNvPr id="328723" name="Line 19"/>
          <p:cNvSpPr>
            <a:spLocks noChangeShapeType="1"/>
          </p:cNvSpPr>
          <p:nvPr/>
        </p:nvSpPr>
        <p:spPr bwMode="auto">
          <a:xfrm flipH="1">
            <a:off x="4543425" y="2936875"/>
            <a:ext cx="598488" cy="17145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8724" name="Line 20"/>
          <p:cNvSpPr>
            <a:spLocks noChangeShapeType="1"/>
          </p:cNvSpPr>
          <p:nvPr/>
        </p:nvSpPr>
        <p:spPr bwMode="auto">
          <a:xfrm flipH="1" flipV="1">
            <a:off x="5827713" y="2936875"/>
            <a:ext cx="171450" cy="7715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8725" name="Line 21"/>
          <p:cNvSpPr>
            <a:spLocks noChangeShapeType="1"/>
          </p:cNvSpPr>
          <p:nvPr/>
        </p:nvSpPr>
        <p:spPr bwMode="auto">
          <a:xfrm flipH="1" flipV="1">
            <a:off x="4543425" y="3451225"/>
            <a:ext cx="941388" cy="342900"/>
          </a:xfrm>
          <a:prstGeom prst="line">
            <a:avLst/>
          </a:prstGeom>
          <a:noFill/>
          <a:ln w="25400">
            <a:solidFill>
              <a:schemeClr val="tx2"/>
            </a:solidFill>
            <a:round/>
            <a:headEnd type="triangle" w="med" len="med"/>
            <a:tailEnd type="triangle" w="med" len="med"/>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328726" name="Text Box 22"/>
          <p:cNvSpPr txBox="1">
            <a:spLocks noChangeArrowheads="1"/>
          </p:cNvSpPr>
          <p:nvPr/>
        </p:nvSpPr>
        <p:spPr bwMode="auto">
          <a:xfrm>
            <a:off x="5291138" y="2606675"/>
            <a:ext cx="387350" cy="457200"/>
          </a:xfrm>
          <a:prstGeom prst="rect">
            <a:avLst/>
          </a:prstGeom>
          <a:noFill/>
          <a:ln w="9525">
            <a:noFill/>
            <a:miter lim="800000"/>
            <a:headEnd/>
            <a:tailEnd/>
          </a:ln>
          <a:effectLst/>
        </p:spPr>
        <p:txBody>
          <a:bodyPr wrap="none">
            <a:prstTxWarp prst="textNoShape">
              <a:avLst/>
            </a:prstTxWarp>
            <a:spAutoFit/>
          </a:bodyPr>
          <a:lstStyle/>
          <a:p>
            <a:pPr algn="l"/>
            <a:r>
              <a:rPr lang="en-US" sz="2400">
                <a:solidFill>
                  <a:schemeClr val="bg1"/>
                </a:solidFill>
                <a:latin typeface="Tahoma" charset="0"/>
              </a:rPr>
              <a:t>C</a:t>
            </a:r>
          </a:p>
        </p:txBody>
      </p:sp>
      <p:sp>
        <p:nvSpPr>
          <p:cNvPr id="328727" name="Text Box 23"/>
          <p:cNvSpPr txBox="1">
            <a:spLocks noChangeArrowheads="1"/>
          </p:cNvSpPr>
          <p:nvPr/>
        </p:nvSpPr>
        <p:spPr bwMode="auto">
          <a:xfrm>
            <a:off x="7381875" y="3521075"/>
            <a:ext cx="696913" cy="396875"/>
          </a:xfrm>
          <a:prstGeom prst="rect">
            <a:avLst/>
          </a:prstGeom>
          <a:noFill/>
          <a:ln w="9525">
            <a:noFill/>
            <a:miter lim="800000"/>
            <a:headEnd/>
            <a:tailEnd/>
          </a:ln>
          <a:effectLst/>
        </p:spPr>
        <p:txBody>
          <a:bodyPr wrap="none">
            <a:prstTxWarp prst="textNoShape">
              <a:avLst/>
            </a:prstTxWarp>
            <a:spAutoFit/>
          </a:bodyPr>
          <a:lstStyle/>
          <a:p>
            <a:pPr algn="l"/>
            <a:r>
              <a:rPr lang="en-US" sz="2000" b="0">
                <a:latin typeface="Tahoma" charset="0"/>
              </a:rPr>
              <a:t>35/8</a:t>
            </a:r>
            <a:endParaRPr lang="en-US" sz="2400" b="0">
              <a:latin typeface="Tahoma" charset="0"/>
            </a:endParaRPr>
          </a:p>
        </p:txBody>
      </p:sp>
      <p:sp>
        <p:nvSpPr>
          <p:cNvPr id="328728" name="Text Box 24"/>
          <p:cNvSpPr txBox="1">
            <a:spLocks noChangeArrowheads="1"/>
          </p:cNvSpPr>
          <p:nvPr/>
        </p:nvSpPr>
        <p:spPr bwMode="auto">
          <a:xfrm>
            <a:off x="2428875" y="3606800"/>
            <a:ext cx="404813" cy="457200"/>
          </a:xfrm>
          <a:prstGeom prst="rect">
            <a:avLst/>
          </a:prstGeom>
          <a:noFill/>
          <a:ln w="9525">
            <a:noFill/>
            <a:miter lim="800000"/>
            <a:headEnd/>
            <a:tailEnd/>
          </a:ln>
          <a:effectLst/>
        </p:spPr>
        <p:txBody>
          <a:bodyPr>
            <a:prstTxWarp prst="textNoShape">
              <a:avLst/>
            </a:prstTxWarp>
            <a:spAutoFit/>
          </a:bodyPr>
          <a:lstStyle/>
          <a:p>
            <a:pPr algn="l"/>
            <a:r>
              <a:rPr lang="en-US" sz="2400">
                <a:solidFill>
                  <a:schemeClr val="bg1"/>
                </a:solidFill>
                <a:latin typeface="Tahoma" charset="0"/>
              </a:rPr>
              <a:t>D</a:t>
            </a:r>
          </a:p>
        </p:txBody>
      </p:sp>
      <p:sp>
        <p:nvSpPr>
          <p:cNvPr id="328729" name="Text Box 25"/>
          <p:cNvSpPr txBox="1">
            <a:spLocks noChangeArrowheads="1"/>
          </p:cNvSpPr>
          <p:nvPr/>
        </p:nvSpPr>
        <p:spPr bwMode="auto">
          <a:xfrm>
            <a:off x="4867275" y="3063875"/>
            <a:ext cx="757239" cy="461665"/>
          </a:xfrm>
          <a:prstGeom prst="rect">
            <a:avLst/>
          </a:prstGeom>
          <a:noFill/>
          <a:ln w="9525">
            <a:noFill/>
            <a:miter lim="800000"/>
            <a:headEnd/>
            <a:tailEnd/>
          </a:ln>
          <a:effectLst/>
        </p:spPr>
        <p:txBody>
          <a:bodyPr wrap="none">
            <a:prstTxWarp prst="textNoShape">
              <a:avLst/>
            </a:prstTxWarp>
            <a:spAutoFit/>
          </a:bodyPr>
          <a:lstStyle/>
          <a:p>
            <a:pPr algn="l"/>
            <a:r>
              <a:rPr lang="en-US" sz="2400" b="0" dirty="0" smtClean="0">
                <a:latin typeface="Tahoma" charset="0"/>
              </a:rPr>
              <a:t>ISIS</a:t>
            </a:r>
            <a:endParaRPr lang="en-US" sz="2400" b="0" dirty="0">
              <a:latin typeface="Tahoma" charset="0"/>
            </a:endParaRPr>
          </a:p>
        </p:txBody>
      </p:sp>
    </p:spTree>
  </p:cSld>
  <p:clrMapOvr>
    <a:masterClrMapping/>
  </p:clrMapOvr>
  <p:transition spd="slow"/>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29732" name="Rectangle 4"/>
          <p:cNvSpPr>
            <a:spLocks noGrp="1" noChangeArrowheads="1"/>
          </p:cNvSpPr>
          <p:nvPr>
            <p:ph type="title"/>
          </p:nvPr>
        </p:nvSpPr>
        <p:spPr/>
        <p:txBody>
          <a:bodyPr/>
          <a:lstStyle/>
          <a:p>
            <a:r>
              <a:rPr lang="en-US"/>
              <a:t>Synchronization</a:t>
            </a:r>
          </a:p>
        </p:txBody>
      </p:sp>
      <p:sp>
        <p:nvSpPr>
          <p:cNvPr id="329733" name="Rectangle 5"/>
          <p:cNvSpPr>
            <a:spLocks noGrp="1" noChangeArrowheads="1"/>
          </p:cNvSpPr>
          <p:nvPr>
            <p:ph type="body" idx="1"/>
          </p:nvPr>
        </p:nvSpPr>
        <p:spPr/>
        <p:txBody>
          <a:bodyPr/>
          <a:lstStyle/>
          <a:p>
            <a:r>
              <a:rPr lang="en-US" sz="2400" dirty="0"/>
              <a:t>In Cisco IOS, BGP does not advertise a route before all routers in the AS have learned it via an IGP</a:t>
            </a:r>
          </a:p>
          <a:p>
            <a:pPr lvl="1"/>
            <a:r>
              <a:rPr lang="en-US" sz="2000" dirty="0"/>
              <a:t>Default in IOS prior to 12.4; very unhelpful to most ISPs</a:t>
            </a:r>
          </a:p>
          <a:p>
            <a:r>
              <a:rPr lang="en-US" sz="2400" dirty="0"/>
              <a:t>Disable synchronization if:</a:t>
            </a:r>
          </a:p>
          <a:p>
            <a:pPr lvl="1"/>
            <a:r>
              <a:rPr lang="en-US" sz="2000" dirty="0"/>
              <a:t>AS doesn’t pass traffic from one AS to another, or</a:t>
            </a:r>
          </a:p>
          <a:p>
            <a:pPr lvl="1"/>
            <a:r>
              <a:rPr lang="en-US" sz="2000" dirty="0"/>
              <a:t>All transit routers in AS run BGP, or</a:t>
            </a:r>
          </a:p>
          <a:p>
            <a:pPr lvl="1"/>
            <a:r>
              <a:rPr lang="en-US" sz="2000" dirty="0" err="1"/>
              <a:t>iBGP</a:t>
            </a:r>
            <a:r>
              <a:rPr lang="en-US" sz="2000" dirty="0"/>
              <a:t> is used across backbone</a:t>
            </a:r>
          </a:p>
          <a:p>
            <a:r>
              <a:rPr lang="en-US" sz="2400" dirty="0"/>
              <a:t>You should always use </a:t>
            </a:r>
            <a:r>
              <a:rPr lang="en-US" sz="2400" dirty="0" err="1"/>
              <a:t>iBGP</a:t>
            </a:r>
            <a:endParaRPr lang="en-US" sz="2400" dirty="0"/>
          </a:p>
          <a:p>
            <a:pPr lvl="1"/>
            <a:r>
              <a:rPr lang="en-US" sz="2000" dirty="0"/>
              <a:t>so, always use “no synchronization”</a:t>
            </a:r>
          </a:p>
        </p:txBody>
      </p:sp>
    </p:spTree>
  </p:cSld>
  <p:clrMapOvr>
    <a:masterClrMapping/>
  </p:clrMapOvr>
  <p:transition spd="slow"/>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23" name="Text Box 7"/>
          <p:cNvSpPr txBox="1">
            <a:spLocks noChangeArrowheads="1"/>
          </p:cNvSpPr>
          <p:nvPr/>
        </p:nvSpPr>
        <p:spPr bwMode="auto">
          <a:xfrm>
            <a:off x="6530975" y="5078413"/>
            <a:ext cx="784225" cy="427037"/>
          </a:xfrm>
          <a:prstGeom prst="rect">
            <a:avLst/>
          </a:prstGeom>
          <a:noFill/>
          <a:ln w="9525">
            <a:noFill/>
            <a:miter lim="800000"/>
            <a:headEnd/>
            <a:tailEnd/>
          </a:ln>
          <a:effectLst/>
        </p:spPr>
        <p:txBody>
          <a:bodyPr>
            <a:prstTxWarp prst="textNoShape">
              <a:avLst/>
            </a:prstTxWarp>
            <a:spAutoFit/>
          </a:bodyPr>
          <a:lstStyle/>
          <a:p>
            <a:pPr eaLnBrk="1" hangingPunct="1">
              <a:spcBef>
                <a:spcPct val="50000"/>
              </a:spcBef>
            </a:pPr>
            <a:r>
              <a:rPr lang="en-US" sz="2200">
                <a:effectLst>
                  <a:outerShdw blurRad="38100" dist="38100" dir="2700000" algn="tl">
                    <a:srgbClr val="000000"/>
                  </a:outerShdw>
                </a:effectLst>
                <a:latin typeface="Arial Rounded MT Bold" charset="0"/>
              </a:rPr>
              <a:t>=&gt;</a:t>
            </a:r>
          </a:p>
        </p:txBody>
      </p:sp>
      <p:sp>
        <p:nvSpPr>
          <p:cNvPr id="137224" name="Text Box 8"/>
          <p:cNvSpPr txBox="1">
            <a:spLocks noChangeArrowheads="1"/>
          </p:cNvSpPr>
          <p:nvPr/>
        </p:nvSpPr>
        <p:spPr bwMode="auto">
          <a:xfrm>
            <a:off x="6804025" y="4940300"/>
            <a:ext cx="1368425" cy="701675"/>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1800" dirty="0">
                <a:latin typeface="Arial Rounded MT Bold" charset="0"/>
              </a:rPr>
              <a:t>(modified) </a:t>
            </a:r>
            <a:r>
              <a:rPr lang="en-US" sz="2200" dirty="0">
                <a:latin typeface="Arial Rounded MT Bold" charset="0"/>
              </a:rPr>
              <a:t>updates </a:t>
            </a:r>
          </a:p>
        </p:txBody>
      </p:sp>
      <p:sp>
        <p:nvSpPr>
          <p:cNvPr id="137225" name="AutoShape 9"/>
          <p:cNvSpPr>
            <a:spLocks noChangeArrowheads="1"/>
          </p:cNvSpPr>
          <p:nvPr/>
        </p:nvSpPr>
        <p:spPr bwMode="auto">
          <a:xfrm rot="16200000">
            <a:off x="5616575" y="4572001"/>
            <a:ext cx="649287" cy="1439862"/>
          </a:xfrm>
          <a:prstGeom prst="can">
            <a:avLst>
              <a:gd name="adj" fmla="val 21262"/>
            </a:avLst>
          </a:prstGeom>
          <a:gradFill rotWithShape="1">
            <a:gsLst>
              <a:gs pos="0">
                <a:srgbClr val="800000">
                  <a:gamma/>
                  <a:shade val="46275"/>
                  <a:invGamma/>
                </a:srgbClr>
              </a:gs>
              <a:gs pos="100000">
                <a:srgbClr val="800000"/>
              </a:gs>
            </a:gsLst>
            <a:lin ang="0" scaled="1"/>
          </a:gradFill>
          <a:ln w="6350">
            <a:noFill/>
            <a:round/>
            <a:headEnd/>
            <a:tailEnd/>
          </a:ln>
          <a:effectLst/>
        </p:spPr>
        <p:txBody>
          <a:bodyPr vert="eaVert" wrap="none" anchor="ctr">
            <a:prstTxWarp prst="textNoShape">
              <a:avLst/>
            </a:prstTxWarp>
          </a:bodyPr>
          <a:lstStyle/>
          <a:p>
            <a:pPr algn="ctr" eaLnBrk="1" hangingPunct="1"/>
            <a:r>
              <a:rPr lang="en-US" sz="1800" dirty="0">
                <a:solidFill>
                  <a:srgbClr val="FFFFFF"/>
                </a:solidFill>
                <a:effectLst>
                  <a:outerShdw blurRad="38100" dist="38100" dir="2700000" algn="tl">
                    <a:srgbClr val="000000"/>
                  </a:outerShdw>
                </a:effectLst>
                <a:latin typeface="Arial Rounded MT Bold" charset="0"/>
              </a:rPr>
              <a:t>out-policy</a:t>
            </a:r>
            <a:br>
              <a:rPr lang="en-US" sz="1800" dirty="0">
                <a:solidFill>
                  <a:srgbClr val="FFFFFF"/>
                </a:solidFill>
                <a:effectLst>
                  <a:outerShdw blurRad="38100" dist="38100" dir="2700000" algn="tl">
                    <a:srgbClr val="000000"/>
                  </a:outerShdw>
                </a:effectLst>
                <a:latin typeface="Arial Rounded MT Bold" charset="0"/>
              </a:rPr>
            </a:br>
            <a:r>
              <a:rPr lang="en-US" sz="1800" dirty="0">
                <a:solidFill>
                  <a:srgbClr val="FFFFFF"/>
                </a:solidFill>
                <a:effectLst>
                  <a:outerShdw blurRad="38100" dist="38100" dir="2700000" algn="tl">
                    <a:srgbClr val="000000"/>
                  </a:outerShdw>
                </a:effectLst>
                <a:latin typeface="Arial Rounded MT Bold" charset="0"/>
              </a:rPr>
              <a:t>filter</a:t>
            </a:r>
          </a:p>
        </p:txBody>
      </p:sp>
      <p:sp>
        <p:nvSpPr>
          <p:cNvPr id="137227" name="AutoShape 11"/>
          <p:cNvSpPr>
            <a:spLocks noChangeArrowheads="1"/>
          </p:cNvSpPr>
          <p:nvPr/>
        </p:nvSpPr>
        <p:spPr bwMode="auto">
          <a:xfrm rot="16200000">
            <a:off x="3458369" y="4399756"/>
            <a:ext cx="1798638" cy="2016125"/>
          </a:xfrm>
          <a:prstGeom prst="can">
            <a:avLst>
              <a:gd name="adj" fmla="val 21266"/>
            </a:avLst>
          </a:prstGeom>
          <a:gradFill rotWithShape="1">
            <a:gsLst>
              <a:gs pos="0">
                <a:srgbClr val="FFFF00">
                  <a:gamma/>
                  <a:shade val="46275"/>
                  <a:invGamma/>
                </a:srgbClr>
              </a:gs>
              <a:gs pos="100000">
                <a:srgbClr val="FFFF00"/>
              </a:gs>
            </a:gsLst>
            <a:lin ang="0" scaled="1"/>
          </a:gradFill>
          <a:ln w="6350">
            <a:noFill/>
            <a:round/>
            <a:headEnd/>
            <a:tailEnd/>
          </a:ln>
          <a:effectLst/>
        </p:spPr>
        <p:txBody>
          <a:bodyPr vert="eaVert" wrap="none" anchor="ctr">
            <a:prstTxWarp prst="textNoShape">
              <a:avLst/>
            </a:prstTxWarp>
          </a:bodyPr>
          <a:lstStyle/>
          <a:p>
            <a:pPr algn="ctr" eaLnBrk="1" hangingPunct="1"/>
            <a:r>
              <a:rPr lang="en-US" sz="1800" dirty="0">
                <a:solidFill>
                  <a:srgbClr val="FFFFFF"/>
                </a:solidFill>
                <a:effectLst>
                  <a:outerShdw blurRad="38100" dist="38100" dir="2700000" algn="tl">
                    <a:srgbClr val="000000"/>
                  </a:outerShdw>
                </a:effectLst>
                <a:latin typeface="Arial Rounded MT Bold" charset="0"/>
              </a:rPr>
              <a:t>best path</a:t>
            </a:r>
          </a:p>
          <a:p>
            <a:pPr algn="ctr" eaLnBrk="1" hangingPunct="1"/>
            <a:r>
              <a:rPr lang="en-US" sz="1800" dirty="0">
                <a:solidFill>
                  <a:srgbClr val="FFFFFF"/>
                </a:solidFill>
                <a:effectLst>
                  <a:outerShdw blurRad="38100" dist="38100" dir="2700000" algn="tl">
                    <a:srgbClr val="000000"/>
                  </a:outerShdw>
                </a:effectLst>
                <a:latin typeface="Arial Rounded MT Bold" charset="0"/>
              </a:rPr>
              <a:t>selection</a:t>
            </a:r>
          </a:p>
        </p:txBody>
      </p:sp>
      <p:sp>
        <p:nvSpPr>
          <p:cNvPr id="137229" name="AutoShape 13"/>
          <p:cNvSpPr>
            <a:spLocks noChangeArrowheads="1"/>
          </p:cNvSpPr>
          <p:nvPr/>
        </p:nvSpPr>
        <p:spPr bwMode="auto">
          <a:xfrm rot="16200000">
            <a:off x="2592388" y="4327525"/>
            <a:ext cx="649287" cy="1439863"/>
          </a:xfrm>
          <a:prstGeom prst="can">
            <a:avLst>
              <a:gd name="adj" fmla="val 24075"/>
            </a:avLst>
          </a:prstGeom>
          <a:gradFill rotWithShape="1">
            <a:gsLst>
              <a:gs pos="0">
                <a:schemeClr val="accent2">
                  <a:gamma/>
                  <a:shade val="46275"/>
                  <a:invGamma/>
                </a:schemeClr>
              </a:gs>
              <a:gs pos="100000">
                <a:schemeClr val="accent2"/>
              </a:gs>
            </a:gsLst>
            <a:lin ang="0" scaled="1"/>
          </a:gradFill>
          <a:ln w="6350">
            <a:noFill/>
            <a:round/>
            <a:headEnd/>
            <a:tailEnd/>
          </a:ln>
          <a:effectLst/>
        </p:spPr>
        <p:txBody>
          <a:bodyPr vert="eaVert" wrap="none" anchor="ctr">
            <a:prstTxWarp prst="textNoShape">
              <a:avLst/>
            </a:prstTxWarp>
          </a:bodyPr>
          <a:lstStyle/>
          <a:p>
            <a:pPr algn="ctr" eaLnBrk="1" hangingPunct="1"/>
            <a:r>
              <a:rPr lang="en-US" sz="1800" dirty="0">
                <a:solidFill>
                  <a:srgbClr val="FFFFFF"/>
                </a:solidFill>
                <a:effectLst>
                  <a:outerShdw blurRad="38100" dist="38100" dir="2700000" algn="tl">
                    <a:srgbClr val="000000"/>
                  </a:outerShdw>
                </a:effectLst>
                <a:latin typeface="Arial Rounded MT Bold" charset="0"/>
              </a:rPr>
              <a:t>in-policy</a:t>
            </a:r>
            <a:br>
              <a:rPr lang="en-US" sz="1800" dirty="0">
                <a:solidFill>
                  <a:srgbClr val="FFFFFF"/>
                </a:solidFill>
                <a:effectLst>
                  <a:outerShdw blurRad="38100" dist="38100" dir="2700000" algn="tl">
                    <a:srgbClr val="000000"/>
                  </a:outerShdw>
                </a:effectLst>
                <a:latin typeface="Arial Rounded MT Bold" charset="0"/>
              </a:rPr>
            </a:br>
            <a:r>
              <a:rPr lang="en-US" sz="1800" dirty="0">
                <a:solidFill>
                  <a:srgbClr val="FFFFFF"/>
                </a:solidFill>
                <a:effectLst>
                  <a:outerShdw blurRad="38100" dist="38100" dir="2700000" algn="tl">
                    <a:srgbClr val="000000"/>
                  </a:outerShdw>
                </a:effectLst>
                <a:latin typeface="Arial Rounded MT Bold" charset="0"/>
              </a:rPr>
              <a:t>filter</a:t>
            </a:r>
          </a:p>
        </p:txBody>
      </p:sp>
      <p:sp>
        <p:nvSpPr>
          <p:cNvPr id="137230" name="Text Box 14"/>
          <p:cNvSpPr txBox="1">
            <a:spLocks noChangeArrowheads="1"/>
          </p:cNvSpPr>
          <p:nvPr/>
        </p:nvSpPr>
        <p:spPr bwMode="auto">
          <a:xfrm>
            <a:off x="415925" y="4808538"/>
            <a:ext cx="1944688" cy="427037"/>
          </a:xfrm>
          <a:prstGeom prst="rect">
            <a:avLst/>
          </a:prstGeom>
          <a:noFill/>
          <a:ln w="9525">
            <a:noFill/>
            <a:miter lim="800000"/>
            <a:headEnd/>
            <a:tailEnd/>
          </a:ln>
          <a:effectLst/>
        </p:spPr>
        <p:txBody>
          <a:bodyPr>
            <a:prstTxWarp prst="textNoShape">
              <a:avLst/>
            </a:prstTxWarp>
            <a:spAutoFit/>
          </a:bodyPr>
          <a:lstStyle/>
          <a:p>
            <a:pPr algn="r" eaLnBrk="1" hangingPunct="1">
              <a:spcBef>
                <a:spcPct val="50000"/>
              </a:spcBef>
            </a:pPr>
            <a:r>
              <a:rPr lang="en-US" sz="2200" dirty="0">
                <a:latin typeface="Arial Rounded MT Bold" charset="0"/>
              </a:rPr>
              <a:t>updates =&gt;</a:t>
            </a:r>
          </a:p>
        </p:txBody>
      </p:sp>
      <p:sp>
        <p:nvSpPr>
          <p:cNvPr id="137232" name="AutoShape 16"/>
          <p:cNvSpPr>
            <a:spLocks noChangeArrowheads="1"/>
          </p:cNvSpPr>
          <p:nvPr/>
        </p:nvSpPr>
        <p:spPr bwMode="auto">
          <a:xfrm rot="16200000">
            <a:off x="2593975" y="5048251"/>
            <a:ext cx="649287" cy="1439862"/>
          </a:xfrm>
          <a:prstGeom prst="can">
            <a:avLst>
              <a:gd name="adj" fmla="val 24075"/>
            </a:avLst>
          </a:prstGeom>
          <a:gradFill rotWithShape="1">
            <a:gsLst>
              <a:gs pos="0">
                <a:schemeClr val="accent2">
                  <a:gamma/>
                  <a:shade val="46275"/>
                  <a:invGamma/>
                </a:schemeClr>
              </a:gs>
              <a:gs pos="100000">
                <a:schemeClr val="accent2"/>
              </a:gs>
            </a:gsLst>
            <a:lin ang="0" scaled="1"/>
          </a:gradFill>
          <a:ln w="6350">
            <a:noFill/>
            <a:round/>
            <a:headEnd/>
            <a:tailEnd/>
          </a:ln>
          <a:effectLst/>
        </p:spPr>
        <p:txBody>
          <a:bodyPr vert="eaVert" wrap="none" anchor="ctr">
            <a:prstTxWarp prst="textNoShape">
              <a:avLst/>
            </a:prstTxWarp>
          </a:bodyPr>
          <a:lstStyle/>
          <a:p>
            <a:pPr algn="ctr" eaLnBrk="1" hangingPunct="1"/>
            <a:r>
              <a:rPr lang="en-US" sz="1800" dirty="0">
                <a:solidFill>
                  <a:schemeClr val="bg1"/>
                </a:solidFill>
                <a:effectLst>
                  <a:outerShdw blurRad="38100" dist="38100" dir="2700000" algn="tl">
                    <a:srgbClr val="000000"/>
                  </a:outerShdw>
                </a:effectLst>
                <a:latin typeface="Arial Rounded MT Bold" charset="0"/>
              </a:rPr>
              <a:t>in-policy</a:t>
            </a:r>
            <a:br>
              <a:rPr lang="en-US" sz="1800" dirty="0">
                <a:solidFill>
                  <a:schemeClr val="bg1"/>
                </a:solidFill>
                <a:effectLst>
                  <a:outerShdw blurRad="38100" dist="38100" dir="2700000" algn="tl">
                    <a:srgbClr val="000000"/>
                  </a:outerShdw>
                </a:effectLst>
                <a:latin typeface="Arial Rounded MT Bold" charset="0"/>
              </a:rPr>
            </a:br>
            <a:r>
              <a:rPr lang="en-US" sz="1800" dirty="0">
                <a:solidFill>
                  <a:schemeClr val="bg1"/>
                </a:solidFill>
                <a:effectLst>
                  <a:outerShdw blurRad="38100" dist="38100" dir="2700000" algn="tl">
                    <a:srgbClr val="000000"/>
                  </a:outerShdw>
                </a:effectLst>
                <a:latin typeface="Arial Rounded MT Bold" charset="0"/>
              </a:rPr>
              <a:t>filter</a:t>
            </a:r>
          </a:p>
        </p:txBody>
      </p:sp>
      <p:sp>
        <p:nvSpPr>
          <p:cNvPr id="137233" name="Text Box 17"/>
          <p:cNvSpPr txBox="1">
            <a:spLocks noChangeArrowheads="1"/>
          </p:cNvSpPr>
          <p:nvPr/>
        </p:nvSpPr>
        <p:spPr bwMode="auto">
          <a:xfrm>
            <a:off x="417513" y="5529263"/>
            <a:ext cx="1944687" cy="427037"/>
          </a:xfrm>
          <a:prstGeom prst="rect">
            <a:avLst/>
          </a:prstGeom>
          <a:noFill/>
          <a:ln w="9525">
            <a:noFill/>
            <a:miter lim="800000"/>
            <a:headEnd/>
            <a:tailEnd/>
          </a:ln>
          <a:effectLst/>
        </p:spPr>
        <p:txBody>
          <a:bodyPr>
            <a:prstTxWarp prst="textNoShape">
              <a:avLst/>
            </a:prstTxWarp>
            <a:spAutoFit/>
          </a:bodyPr>
          <a:lstStyle/>
          <a:p>
            <a:pPr algn="r" eaLnBrk="1" hangingPunct="1">
              <a:spcBef>
                <a:spcPct val="50000"/>
              </a:spcBef>
            </a:pPr>
            <a:r>
              <a:rPr lang="en-US" sz="2200">
                <a:latin typeface="Arial Rounded MT Bold" charset="0"/>
              </a:rPr>
              <a:t>updates =&gt;</a:t>
            </a:r>
          </a:p>
        </p:txBody>
      </p:sp>
      <p:sp>
        <p:nvSpPr>
          <p:cNvPr id="137234" name="Rectangle 18"/>
          <p:cNvSpPr>
            <a:spLocks noGrp="1" noChangeArrowheads="1"/>
          </p:cNvSpPr>
          <p:nvPr>
            <p:ph type="title"/>
          </p:nvPr>
        </p:nvSpPr>
        <p:spPr/>
        <p:txBody>
          <a:bodyPr/>
          <a:lstStyle/>
          <a:p>
            <a:r>
              <a:rPr lang="en-US" smtClean="0"/>
              <a:t>BGP Policies</a:t>
            </a:r>
            <a:endParaRPr lang="en-US"/>
          </a:p>
        </p:txBody>
      </p:sp>
      <p:sp>
        <p:nvSpPr>
          <p:cNvPr id="137235" name="Rectangle 19"/>
          <p:cNvSpPr>
            <a:spLocks noGrp="1" noChangeArrowheads="1"/>
          </p:cNvSpPr>
          <p:nvPr>
            <p:ph type="body" idx="1"/>
          </p:nvPr>
        </p:nvSpPr>
        <p:spPr>
          <a:xfrm>
            <a:off x="533401" y="1600200"/>
            <a:ext cx="7772400" cy="2511042"/>
          </a:xfrm>
        </p:spPr>
        <p:txBody>
          <a:bodyPr/>
          <a:lstStyle/>
          <a:p>
            <a:r>
              <a:rPr lang="en-US" dirty="0" smtClean="0"/>
              <a:t>Implements policies </a:t>
            </a:r>
            <a:br>
              <a:rPr lang="en-US" dirty="0" smtClean="0"/>
            </a:br>
            <a:r>
              <a:rPr lang="en-US" dirty="0" smtClean="0"/>
              <a:t>to enable politics and traffic engineering</a:t>
            </a:r>
          </a:p>
          <a:p>
            <a:pPr lvl="2"/>
            <a:endParaRPr lang="en-US" dirty="0" smtClean="0"/>
          </a:p>
          <a:p>
            <a:pPr lvl="2"/>
            <a:endParaRPr lang="en-US" dirty="0" smtClean="0"/>
          </a:p>
          <a:p>
            <a:r>
              <a:rPr lang="en-US" dirty="0" smtClean="0"/>
              <a:t>Decision process (in each router):</a:t>
            </a:r>
          </a:p>
          <a:p>
            <a:endParaRPr lang="en-US" dirty="0"/>
          </a:p>
        </p:txBody>
      </p:sp>
      <p:sp>
        <p:nvSpPr>
          <p:cNvPr id="137236" name="Rectangle 20"/>
          <p:cNvSpPr>
            <a:spLocks noChangeArrowheads="1"/>
          </p:cNvSpPr>
          <p:nvPr/>
        </p:nvSpPr>
        <p:spPr bwMode="auto">
          <a:xfrm>
            <a:off x="-201613" y="2328863"/>
            <a:ext cx="184150" cy="579437"/>
          </a:xfrm>
          <a:prstGeom prst="rect">
            <a:avLst/>
          </a:prstGeom>
          <a:noFill/>
          <a:ln w="12700">
            <a:noFill/>
            <a:miter lim="800000"/>
            <a:headEnd type="none" w="sm" len="sm"/>
            <a:tailEnd type="none" w="sm" len="sm"/>
          </a:ln>
          <a:effectLst/>
        </p:spPr>
        <p:txBody>
          <a:bodyPr wrap="none">
            <a:prstTxWarp prst="textNoShape">
              <a:avLst/>
            </a:prstTxWarp>
            <a:spAutoFit/>
          </a:bodyPr>
          <a:lstStyle/>
          <a:p>
            <a:endParaRPr lang="en-GB"/>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3284538" y="5391150"/>
            <a:ext cx="2308269" cy="1219246"/>
          </a:xfrm>
          <a:prstGeom prst="rect">
            <a:avLst/>
          </a:prstGeom>
          <a:noFill/>
          <a:ln w="9525">
            <a:solidFill>
              <a:schemeClr val="tx1"/>
            </a:solid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FF0000"/>
                </a:solidFill>
                <a:latin typeface="Verdana"/>
                <a:cs typeface="Verdana"/>
              </a:rPr>
              <a:t>10.0.0.0/8 </a:t>
            </a:r>
            <a:r>
              <a:rPr lang="en-GB" sz="1800">
                <a:latin typeface="Verdana"/>
                <a:cs typeface="Verdana"/>
                <a:sym typeface="Symbol" charset="2"/>
              </a:rPr>
              <a:t></a:t>
            </a:r>
            <a:r>
              <a:rPr lang="en-GB" sz="1800">
                <a:latin typeface="Verdana"/>
                <a:cs typeface="Verdana"/>
              </a:rPr>
              <a:t> </a:t>
            </a:r>
            <a:r>
              <a:rPr lang="en-GB" sz="1800">
                <a:solidFill>
                  <a:srgbClr val="FF0000"/>
                </a:solidFill>
                <a:latin typeface="Verdana"/>
                <a:cs typeface="Verdana"/>
              </a:rPr>
              <a:t>R3</a:t>
            </a:r>
            <a:endParaRPr lang="en-GB" sz="1800">
              <a:latin typeface="Verdana"/>
              <a:cs typeface="Verdana"/>
            </a:endParaRPr>
          </a:p>
          <a:p>
            <a:pPr algn="l" defTabSz="828675"/>
            <a:r>
              <a:rPr lang="en-GB" sz="1800" b="0">
                <a:effectLst>
                  <a:outerShdw blurRad="38100" dist="38100" dir="2700000" algn="tl">
                    <a:srgbClr val="DDDDDD"/>
                  </a:outerShdw>
                </a:effectLst>
                <a:latin typeface="Verdana"/>
                <a:cs typeface="Verdana"/>
              </a:rPr>
              <a:t>10.1.0.0/16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R4</a:t>
            </a:r>
          </a:p>
          <a:p>
            <a:pPr algn="l" defTabSz="828675"/>
            <a:r>
              <a:rPr lang="en-GB" sz="1800" b="0">
                <a:effectLst>
                  <a:outerShdw blurRad="38100" dist="38100" dir="2700000" algn="tl">
                    <a:srgbClr val="DDDDDD"/>
                  </a:outerShdw>
                </a:effectLst>
                <a:latin typeface="Verdana"/>
                <a:cs typeface="Verdana"/>
              </a:rPr>
              <a:t>20.0.0.0/8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R5</a:t>
            </a:r>
          </a:p>
          <a:p>
            <a:pPr algn="l" defTabSz="828675"/>
            <a:r>
              <a:rPr lang="en-GB" sz="1800" b="0">
                <a:effectLst>
                  <a:outerShdw blurRad="38100" dist="38100" dir="2700000" algn="tl">
                    <a:srgbClr val="DDDDDD"/>
                  </a:outerShdw>
                </a:effectLst>
                <a:latin typeface="Verdana"/>
                <a:cs typeface="Verdana"/>
              </a:rPr>
              <a:t>0.0.0.0/0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R1</a:t>
            </a:r>
          </a:p>
        </p:txBody>
      </p:sp>
      <p:sp>
        <p:nvSpPr>
          <p:cNvPr id="372739" name="Rectangle 3"/>
          <p:cNvSpPr>
            <a:spLocks noChangeArrowheads="1"/>
          </p:cNvSpPr>
          <p:nvPr/>
        </p:nvSpPr>
        <p:spPr bwMode="auto">
          <a:xfrm>
            <a:off x="2946400" y="4991102"/>
            <a:ext cx="3013390" cy="388249"/>
          </a:xfrm>
          <a:prstGeom prst="rect">
            <a:avLst/>
          </a:prstGeom>
          <a:noFill/>
          <a:ln w="9525">
            <a:no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000000"/>
                </a:solidFill>
                <a:latin typeface="Verdana"/>
                <a:cs typeface="Verdana"/>
              </a:rPr>
              <a:t>R2’s IP forwarding table</a:t>
            </a:r>
          </a:p>
        </p:txBody>
      </p:sp>
      <p:sp>
        <p:nvSpPr>
          <p:cNvPr id="372740" name="Rectangle 4"/>
          <p:cNvSpPr>
            <a:spLocks noGrp="1" noChangeArrowheads="1"/>
          </p:cNvSpPr>
          <p:nvPr>
            <p:ph type="title"/>
          </p:nvPr>
        </p:nvSpPr>
        <p:spPr>
          <a:xfrm>
            <a:off x="457201" y="277815"/>
            <a:ext cx="8035925" cy="1139825"/>
          </a:xfrm>
          <a:noFill/>
          <a:ln/>
        </p:spPr>
        <p:txBody>
          <a:bodyPr lIns="74812" tIns="37405" rIns="74812" bIns="37405"/>
          <a:lstStyle/>
          <a:p>
            <a:pPr defTabSz="655638"/>
            <a:r>
              <a:rPr lang="en-GB" smtClean="0"/>
              <a:t>IP route lookup:</a:t>
            </a:r>
            <a:br>
              <a:rPr lang="en-GB" smtClean="0"/>
            </a:br>
            <a:r>
              <a:rPr lang="en-GB" smtClean="0"/>
              <a:t>Longest match routing</a:t>
            </a:r>
            <a:endParaRPr lang="en-GB"/>
          </a:p>
        </p:txBody>
      </p:sp>
      <p:sp>
        <p:nvSpPr>
          <p:cNvPr id="372741" name="Freeform 5"/>
          <p:cNvSpPr>
            <a:spLocks/>
          </p:cNvSpPr>
          <p:nvPr/>
        </p:nvSpPr>
        <p:spPr bwMode="auto">
          <a:xfrm>
            <a:off x="4724400" y="3937000"/>
            <a:ext cx="1392238" cy="436563"/>
          </a:xfrm>
          <a:custGeom>
            <a:avLst/>
            <a:gdLst/>
            <a:ahLst/>
            <a:cxnLst>
              <a:cxn ang="0">
                <a:pos x="779" y="244"/>
              </a:cxn>
              <a:cxn ang="0">
                <a:pos x="334" y="122"/>
              </a:cxn>
              <a:cxn ang="0">
                <a:pos x="444" y="122"/>
              </a:cxn>
              <a:cxn ang="0">
                <a:pos x="0" y="0"/>
              </a:cxn>
            </a:cxnLst>
            <a:rect l="0" t="0" r="r" b="b"/>
            <a:pathLst>
              <a:path w="780" h="245">
                <a:moveTo>
                  <a:pt x="779" y="244"/>
                </a:moveTo>
                <a:lnTo>
                  <a:pt x="334" y="122"/>
                </a:lnTo>
                <a:lnTo>
                  <a:pt x="444" y="122"/>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2" name="Group 6"/>
          <p:cNvGrpSpPr>
            <a:grpSpLocks/>
          </p:cNvGrpSpPr>
          <p:nvPr/>
        </p:nvGrpSpPr>
        <p:grpSpPr bwMode="auto">
          <a:xfrm>
            <a:off x="3738564" y="3633788"/>
            <a:ext cx="1063625" cy="373062"/>
            <a:chOff x="2094" y="2035"/>
            <a:chExt cx="595" cy="209"/>
          </a:xfrm>
        </p:grpSpPr>
        <p:grpSp>
          <p:nvGrpSpPr>
            <p:cNvPr id="3" name="Group 7"/>
            <p:cNvGrpSpPr>
              <a:grpSpLocks/>
            </p:cNvGrpSpPr>
            <p:nvPr/>
          </p:nvGrpSpPr>
          <p:grpSpPr bwMode="auto">
            <a:xfrm>
              <a:off x="2104" y="2047"/>
              <a:ext cx="585" cy="197"/>
              <a:chOff x="2104" y="2047"/>
              <a:chExt cx="585" cy="197"/>
            </a:xfrm>
          </p:grpSpPr>
          <p:sp>
            <p:nvSpPr>
              <p:cNvPr id="372744" name="Rectangle 8"/>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2745" name="Oval 9"/>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2746" name="Oval 10"/>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2747" name="Rectangle 11"/>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2748" name="Oval 12"/>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2749" name="Oval 13"/>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4" name="Group 14"/>
            <p:cNvGrpSpPr>
              <a:grpSpLocks/>
            </p:cNvGrpSpPr>
            <p:nvPr/>
          </p:nvGrpSpPr>
          <p:grpSpPr bwMode="auto">
            <a:xfrm>
              <a:off x="2210" y="2051"/>
              <a:ext cx="363" cy="92"/>
              <a:chOff x="2210" y="2051"/>
              <a:chExt cx="363" cy="92"/>
            </a:xfrm>
          </p:grpSpPr>
          <p:grpSp>
            <p:nvGrpSpPr>
              <p:cNvPr id="5" name="Group 15"/>
              <p:cNvGrpSpPr>
                <a:grpSpLocks/>
              </p:cNvGrpSpPr>
              <p:nvPr/>
            </p:nvGrpSpPr>
            <p:grpSpPr bwMode="auto">
              <a:xfrm>
                <a:off x="2210" y="2051"/>
                <a:ext cx="363" cy="92"/>
                <a:chOff x="2210" y="2051"/>
                <a:chExt cx="363" cy="92"/>
              </a:xfrm>
            </p:grpSpPr>
            <p:sp>
              <p:nvSpPr>
                <p:cNvPr id="372752" name="Freeform 16"/>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2753" name="Freeform 17"/>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6" name="Group 18"/>
              <p:cNvGrpSpPr>
                <a:grpSpLocks/>
              </p:cNvGrpSpPr>
              <p:nvPr/>
            </p:nvGrpSpPr>
            <p:grpSpPr bwMode="auto">
              <a:xfrm>
                <a:off x="2221" y="2051"/>
                <a:ext cx="331" cy="92"/>
                <a:chOff x="2221" y="2051"/>
                <a:chExt cx="331" cy="92"/>
              </a:xfrm>
            </p:grpSpPr>
            <p:sp>
              <p:nvSpPr>
                <p:cNvPr id="372755" name="Freeform 19"/>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2756" name="Freeform 20"/>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grpSp>
        <p:nvGrpSpPr>
          <p:cNvPr id="7" name="Group 21"/>
          <p:cNvGrpSpPr>
            <a:grpSpLocks/>
          </p:cNvGrpSpPr>
          <p:nvPr/>
        </p:nvGrpSpPr>
        <p:grpSpPr bwMode="auto">
          <a:xfrm>
            <a:off x="5621339" y="4230690"/>
            <a:ext cx="1063625" cy="369887"/>
            <a:chOff x="3148" y="2370"/>
            <a:chExt cx="596" cy="207"/>
          </a:xfrm>
        </p:grpSpPr>
        <p:grpSp>
          <p:nvGrpSpPr>
            <p:cNvPr id="8" name="Group 22"/>
            <p:cNvGrpSpPr>
              <a:grpSpLocks/>
            </p:cNvGrpSpPr>
            <p:nvPr/>
          </p:nvGrpSpPr>
          <p:grpSpPr bwMode="auto">
            <a:xfrm>
              <a:off x="3158" y="2381"/>
              <a:ext cx="586" cy="196"/>
              <a:chOff x="3158" y="2381"/>
              <a:chExt cx="586" cy="196"/>
            </a:xfrm>
          </p:grpSpPr>
          <p:sp>
            <p:nvSpPr>
              <p:cNvPr id="372759" name="Rectangle 23"/>
              <p:cNvSpPr>
                <a:spLocks noChangeArrowheads="1"/>
              </p:cNvSpPr>
              <p:nvPr/>
            </p:nvSpPr>
            <p:spPr bwMode="auto">
              <a:xfrm>
                <a:off x="3158" y="2442"/>
                <a:ext cx="586" cy="68"/>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2760" name="Oval 24"/>
              <p:cNvSpPr>
                <a:spLocks noChangeArrowheads="1"/>
              </p:cNvSpPr>
              <p:nvPr/>
            </p:nvSpPr>
            <p:spPr bwMode="auto">
              <a:xfrm>
                <a:off x="3168" y="2454"/>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2761" name="Oval 25"/>
              <p:cNvSpPr>
                <a:spLocks noChangeArrowheads="1"/>
              </p:cNvSpPr>
              <p:nvPr/>
            </p:nvSpPr>
            <p:spPr bwMode="auto">
              <a:xfrm>
                <a:off x="3168" y="2381"/>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2762" name="Rectangle 26"/>
            <p:cNvSpPr>
              <a:spLocks noChangeArrowheads="1"/>
            </p:cNvSpPr>
            <p:nvPr/>
          </p:nvSpPr>
          <p:spPr bwMode="auto">
            <a:xfrm>
              <a:off x="3148" y="2436"/>
              <a:ext cx="586" cy="68"/>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2763" name="Oval 27"/>
            <p:cNvSpPr>
              <a:spLocks noChangeArrowheads="1"/>
            </p:cNvSpPr>
            <p:nvPr/>
          </p:nvSpPr>
          <p:spPr bwMode="auto">
            <a:xfrm>
              <a:off x="3158" y="2442"/>
              <a:ext cx="576"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2764" name="Oval 28"/>
            <p:cNvSpPr>
              <a:spLocks noChangeArrowheads="1"/>
            </p:cNvSpPr>
            <p:nvPr/>
          </p:nvSpPr>
          <p:spPr bwMode="auto">
            <a:xfrm>
              <a:off x="3158" y="2370"/>
              <a:ext cx="576" cy="123"/>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9" name="Group 29"/>
            <p:cNvGrpSpPr>
              <a:grpSpLocks/>
            </p:cNvGrpSpPr>
            <p:nvPr/>
          </p:nvGrpSpPr>
          <p:grpSpPr bwMode="auto">
            <a:xfrm>
              <a:off x="3265" y="2387"/>
              <a:ext cx="364" cy="91"/>
              <a:chOff x="3265" y="2387"/>
              <a:chExt cx="364" cy="91"/>
            </a:xfrm>
          </p:grpSpPr>
          <p:grpSp>
            <p:nvGrpSpPr>
              <p:cNvPr id="10" name="Group 30"/>
              <p:cNvGrpSpPr>
                <a:grpSpLocks/>
              </p:cNvGrpSpPr>
              <p:nvPr/>
            </p:nvGrpSpPr>
            <p:grpSpPr bwMode="auto">
              <a:xfrm>
                <a:off x="3265" y="2387"/>
                <a:ext cx="364" cy="91"/>
                <a:chOff x="3265" y="2387"/>
                <a:chExt cx="364" cy="91"/>
              </a:xfrm>
            </p:grpSpPr>
            <p:sp>
              <p:nvSpPr>
                <p:cNvPr id="372767" name="Freeform 31"/>
                <p:cNvSpPr>
                  <a:spLocks/>
                </p:cNvSpPr>
                <p:nvPr/>
              </p:nvSpPr>
              <p:spPr bwMode="auto">
                <a:xfrm>
                  <a:off x="3265" y="2387"/>
                  <a:ext cx="159" cy="34"/>
                </a:xfrm>
                <a:custGeom>
                  <a:avLst/>
                  <a:gdLst/>
                  <a:ahLst/>
                  <a:cxnLst>
                    <a:cxn ang="0">
                      <a:pos x="0" y="4"/>
                    </a:cxn>
                    <a:cxn ang="0">
                      <a:pos x="37" y="0"/>
                    </a:cxn>
                    <a:cxn ang="0">
                      <a:pos x="120" y="19"/>
                    </a:cxn>
                    <a:cxn ang="0">
                      <a:pos x="158" y="14"/>
                    </a:cxn>
                    <a:cxn ang="0">
                      <a:pos x="149" y="33"/>
                    </a:cxn>
                    <a:cxn ang="0">
                      <a:pos x="37" y="33"/>
                    </a:cxn>
                    <a:cxn ang="0">
                      <a:pos x="83" y="28"/>
                    </a:cxn>
                    <a:cxn ang="0">
                      <a:pos x="0" y="4"/>
                    </a:cxn>
                  </a:cxnLst>
                  <a:rect l="0" t="0" r="r" b="b"/>
                  <a:pathLst>
                    <a:path w="159" h="34">
                      <a:moveTo>
                        <a:pt x="0" y="4"/>
                      </a:moveTo>
                      <a:lnTo>
                        <a:pt x="37" y="0"/>
                      </a:lnTo>
                      <a:lnTo>
                        <a:pt x="120" y="19"/>
                      </a:lnTo>
                      <a:lnTo>
                        <a:pt x="158" y="14"/>
                      </a:lnTo>
                      <a:lnTo>
                        <a:pt x="149" y="33"/>
                      </a:lnTo>
                      <a:lnTo>
                        <a:pt x="37" y="33"/>
                      </a:lnTo>
                      <a:lnTo>
                        <a:pt x="83" y="28"/>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2768" name="Freeform 32"/>
                <p:cNvSpPr>
                  <a:spLocks/>
                </p:cNvSpPr>
                <p:nvPr/>
              </p:nvSpPr>
              <p:spPr bwMode="auto">
                <a:xfrm>
                  <a:off x="3461" y="2448"/>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 name="Group 33"/>
              <p:cNvGrpSpPr>
                <a:grpSpLocks/>
              </p:cNvGrpSpPr>
              <p:nvPr/>
            </p:nvGrpSpPr>
            <p:grpSpPr bwMode="auto">
              <a:xfrm>
                <a:off x="3275" y="2387"/>
                <a:ext cx="335" cy="91"/>
                <a:chOff x="3275" y="2387"/>
                <a:chExt cx="335" cy="91"/>
              </a:xfrm>
            </p:grpSpPr>
            <p:sp>
              <p:nvSpPr>
                <p:cNvPr id="372770" name="Freeform 34"/>
                <p:cNvSpPr>
                  <a:spLocks/>
                </p:cNvSpPr>
                <p:nvPr/>
              </p:nvSpPr>
              <p:spPr bwMode="auto">
                <a:xfrm>
                  <a:off x="3452" y="2387"/>
                  <a:ext cx="158" cy="34"/>
                </a:xfrm>
                <a:custGeom>
                  <a:avLst/>
                  <a:gdLst/>
                  <a:ahLst/>
                  <a:cxnLst>
                    <a:cxn ang="0">
                      <a:pos x="0" y="28"/>
                    </a:cxn>
                    <a:cxn ang="0">
                      <a:pos x="36" y="33"/>
                    </a:cxn>
                    <a:cxn ang="0">
                      <a:pos x="120" y="14"/>
                    </a:cxn>
                    <a:cxn ang="0">
                      <a:pos x="157" y="19"/>
                    </a:cxn>
                    <a:cxn ang="0">
                      <a:pos x="148" y="0"/>
                    </a:cxn>
                    <a:cxn ang="0">
                      <a:pos x="36" y="0"/>
                    </a:cxn>
                    <a:cxn ang="0">
                      <a:pos x="92" y="4"/>
                    </a:cxn>
                    <a:cxn ang="0">
                      <a:pos x="0" y="28"/>
                    </a:cxn>
                  </a:cxnLst>
                  <a:rect l="0" t="0" r="r" b="b"/>
                  <a:pathLst>
                    <a:path w="158" h="34">
                      <a:moveTo>
                        <a:pt x="0" y="28"/>
                      </a:moveTo>
                      <a:lnTo>
                        <a:pt x="36" y="33"/>
                      </a:lnTo>
                      <a:lnTo>
                        <a:pt x="120" y="14"/>
                      </a:lnTo>
                      <a:lnTo>
                        <a:pt x="157" y="19"/>
                      </a:lnTo>
                      <a:lnTo>
                        <a:pt x="148" y="0"/>
                      </a:lnTo>
                      <a:lnTo>
                        <a:pt x="36" y="0"/>
                      </a:lnTo>
                      <a:lnTo>
                        <a:pt x="92" y="4"/>
                      </a:lnTo>
                      <a:lnTo>
                        <a:pt x="0" y="28"/>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2771" name="Freeform 35"/>
                <p:cNvSpPr>
                  <a:spLocks/>
                </p:cNvSpPr>
                <p:nvPr/>
              </p:nvSpPr>
              <p:spPr bwMode="auto">
                <a:xfrm>
                  <a:off x="3275" y="2442"/>
                  <a:ext cx="158" cy="36"/>
                </a:xfrm>
                <a:custGeom>
                  <a:avLst/>
                  <a:gdLst/>
                  <a:ahLst/>
                  <a:cxnLst>
                    <a:cxn ang="0">
                      <a:pos x="157" y="5"/>
                    </a:cxn>
                    <a:cxn ang="0">
                      <a:pos x="119" y="0"/>
                    </a:cxn>
                    <a:cxn ang="0">
                      <a:pos x="37" y="19"/>
                    </a:cxn>
                    <a:cxn ang="0">
                      <a:pos x="0" y="15"/>
                    </a:cxn>
                    <a:cxn ang="0">
                      <a:pos x="10" y="35"/>
                    </a:cxn>
                    <a:cxn ang="0">
                      <a:pos x="119" y="35"/>
                    </a:cxn>
                    <a:cxn ang="0">
                      <a:pos x="73" y="29"/>
                    </a:cxn>
                    <a:cxn ang="0">
                      <a:pos x="157" y="5"/>
                    </a:cxn>
                  </a:cxnLst>
                  <a:rect l="0" t="0" r="r" b="b"/>
                  <a:pathLst>
                    <a:path w="158" h="36">
                      <a:moveTo>
                        <a:pt x="157" y="5"/>
                      </a:moveTo>
                      <a:lnTo>
                        <a:pt x="119" y="0"/>
                      </a:lnTo>
                      <a:lnTo>
                        <a:pt x="37" y="19"/>
                      </a:lnTo>
                      <a:lnTo>
                        <a:pt x="0" y="15"/>
                      </a:lnTo>
                      <a:lnTo>
                        <a:pt x="10" y="35"/>
                      </a:lnTo>
                      <a:lnTo>
                        <a:pt x="119" y="35"/>
                      </a:lnTo>
                      <a:lnTo>
                        <a:pt x="73" y="29"/>
                      </a:lnTo>
                      <a:lnTo>
                        <a:pt x="157"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2772" name="Rectangle 36"/>
          <p:cNvSpPr>
            <a:spLocks noChangeArrowheads="1"/>
          </p:cNvSpPr>
          <p:nvPr/>
        </p:nvSpPr>
        <p:spPr bwMode="auto">
          <a:xfrm>
            <a:off x="4005263" y="3983038"/>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R2</a:t>
            </a:r>
          </a:p>
        </p:txBody>
      </p:sp>
      <p:sp>
        <p:nvSpPr>
          <p:cNvPr id="372773" name="Rectangle 37"/>
          <p:cNvSpPr>
            <a:spLocks noChangeArrowheads="1"/>
          </p:cNvSpPr>
          <p:nvPr/>
        </p:nvSpPr>
        <p:spPr bwMode="auto">
          <a:xfrm>
            <a:off x="5922963" y="2181226"/>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R3</a:t>
            </a:r>
          </a:p>
        </p:txBody>
      </p:sp>
      <p:sp>
        <p:nvSpPr>
          <p:cNvPr id="372791" name="Freeform 55"/>
          <p:cNvSpPr>
            <a:spLocks/>
          </p:cNvSpPr>
          <p:nvPr/>
        </p:nvSpPr>
        <p:spPr bwMode="auto">
          <a:xfrm>
            <a:off x="4687889" y="2867027"/>
            <a:ext cx="1152525" cy="785813"/>
          </a:xfrm>
          <a:custGeom>
            <a:avLst/>
            <a:gdLst/>
            <a:ahLst/>
            <a:cxnLst>
              <a:cxn ang="0">
                <a:pos x="0" y="438"/>
              </a:cxn>
              <a:cxn ang="0">
                <a:pos x="368" y="219"/>
              </a:cxn>
              <a:cxn ang="0">
                <a:pos x="276" y="219"/>
              </a:cxn>
              <a:cxn ang="0">
                <a:pos x="645" y="0"/>
              </a:cxn>
            </a:cxnLst>
            <a:rect l="0" t="0" r="r" b="b"/>
            <a:pathLst>
              <a:path w="646" h="439">
                <a:moveTo>
                  <a:pt x="0" y="438"/>
                </a:moveTo>
                <a:lnTo>
                  <a:pt x="368" y="219"/>
                </a:lnTo>
                <a:lnTo>
                  <a:pt x="276" y="219"/>
                </a:lnTo>
                <a:lnTo>
                  <a:pt x="645"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18" name="Group 56"/>
          <p:cNvGrpSpPr>
            <a:grpSpLocks/>
          </p:cNvGrpSpPr>
          <p:nvPr/>
        </p:nvGrpSpPr>
        <p:grpSpPr bwMode="auto">
          <a:xfrm>
            <a:off x="5626101" y="2486025"/>
            <a:ext cx="1065213" cy="374650"/>
            <a:chOff x="3150" y="1393"/>
            <a:chExt cx="597" cy="210"/>
          </a:xfrm>
        </p:grpSpPr>
        <p:grpSp>
          <p:nvGrpSpPr>
            <p:cNvPr id="19" name="Group 57"/>
            <p:cNvGrpSpPr>
              <a:grpSpLocks/>
            </p:cNvGrpSpPr>
            <p:nvPr/>
          </p:nvGrpSpPr>
          <p:grpSpPr bwMode="auto">
            <a:xfrm>
              <a:off x="3160" y="1405"/>
              <a:ext cx="587" cy="198"/>
              <a:chOff x="3160" y="1405"/>
              <a:chExt cx="587" cy="198"/>
            </a:xfrm>
          </p:grpSpPr>
          <p:sp>
            <p:nvSpPr>
              <p:cNvPr id="372794" name="Rectangle 58"/>
              <p:cNvSpPr>
                <a:spLocks noChangeArrowheads="1"/>
              </p:cNvSpPr>
              <p:nvPr/>
            </p:nvSpPr>
            <p:spPr bwMode="auto">
              <a:xfrm>
                <a:off x="3160" y="1467"/>
                <a:ext cx="587" cy="69"/>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2795" name="Oval 59"/>
              <p:cNvSpPr>
                <a:spLocks noChangeArrowheads="1"/>
              </p:cNvSpPr>
              <p:nvPr/>
            </p:nvSpPr>
            <p:spPr bwMode="auto">
              <a:xfrm>
                <a:off x="3170" y="1479"/>
                <a:ext cx="577" cy="124"/>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2796" name="Oval 60"/>
              <p:cNvSpPr>
                <a:spLocks noChangeArrowheads="1"/>
              </p:cNvSpPr>
              <p:nvPr/>
            </p:nvSpPr>
            <p:spPr bwMode="auto">
              <a:xfrm>
                <a:off x="3170" y="1405"/>
                <a:ext cx="577" cy="125"/>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2797" name="Rectangle 61"/>
            <p:cNvSpPr>
              <a:spLocks noChangeArrowheads="1"/>
            </p:cNvSpPr>
            <p:nvPr/>
          </p:nvSpPr>
          <p:spPr bwMode="auto">
            <a:xfrm>
              <a:off x="3150" y="1461"/>
              <a:ext cx="587" cy="69"/>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2798" name="Oval 62"/>
            <p:cNvSpPr>
              <a:spLocks noChangeArrowheads="1"/>
            </p:cNvSpPr>
            <p:nvPr/>
          </p:nvSpPr>
          <p:spPr bwMode="auto">
            <a:xfrm>
              <a:off x="3160" y="1467"/>
              <a:ext cx="577"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2799" name="Oval 63"/>
            <p:cNvSpPr>
              <a:spLocks noChangeArrowheads="1"/>
            </p:cNvSpPr>
            <p:nvPr/>
          </p:nvSpPr>
          <p:spPr bwMode="auto">
            <a:xfrm>
              <a:off x="3160" y="1393"/>
              <a:ext cx="577"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0" name="Group 64"/>
            <p:cNvGrpSpPr>
              <a:grpSpLocks/>
            </p:cNvGrpSpPr>
            <p:nvPr/>
          </p:nvGrpSpPr>
          <p:grpSpPr bwMode="auto">
            <a:xfrm>
              <a:off x="3268" y="1411"/>
              <a:ext cx="362" cy="91"/>
              <a:chOff x="3268" y="1411"/>
              <a:chExt cx="362" cy="91"/>
            </a:xfrm>
          </p:grpSpPr>
          <p:grpSp>
            <p:nvGrpSpPr>
              <p:cNvPr id="21" name="Group 65"/>
              <p:cNvGrpSpPr>
                <a:grpSpLocks/>
              </p:cNvGrpSpPr>
              <p:nvPr/>
            </p:nvGrpSpPr>
            <p:grpSpPr bwMode="auto">
              <a:xfrm>
                <a:off x="3268" y="1411"/>
                <a:ext cx="362" cy="91"/>
                <a:chOff x="3268" y="1411"/>
                <a:chExt cx="362" cy="91"/>
              </a:xfrm>
            </p:grpSpPr>
            <p:sp>
              <p:nvSpPr>
                <p:cNvPr id="372802" name="Freeform 66"/>
                <p:cNvSpPr>
                  <a:spLocks/>
                </p:cNvSpPr>
                <p:nvPr/>
              </p:nvSpPr>
              <p:spPr bwMode="auto">
                <a:xfrm>
                  <a:off x="3268" y="1411"/>
                  <a:ext cx="157" cy="35"/>
                </a:xfrm>
                <a:custGeom>
                  <a:avLst/>
                  <a:gdLst/>
                  <a:ahLst/>
                  <a:cxnLst>
                    <a:cxn ang="0">
                      <a:pos x="0" y="4"/>
                    </a:cxn>
                    <a:cxn ang="0">
                      <a:pos x="36" y="0"/>
                    </a:cxn>
                    <a:cxn ang="0">
                      <a:pos x="119" y="19"/>
                    </a:cxn>
                    <a:cxn ang="0">
                      <a:pos x="156" y="15"/>
                    </a:cxn>
                    <a:cxn ang="0">
                      <a:pos x="147" y="34"/>
                    </a:cxn>
                    <a:cxn ang="0">
                      <a:pos x="36" y="34"/>
                    </a:cxn>
                    <a:cxn ang="0">
                      <a:pos x="82" y="29"/>
                    </a:cxn>
                    <a:cxn ang="0">
                      <a:pos x="0" y="4"/>
                    </a:cxn>
                  </a:cxnLst>
                  <a:rect l="0" t="0" r="r" b="b"/>
                  <a:pathLst>
                    <a:path w="157" h="35">
                      <a:moveTo>
                        <a:pt x="0" y="4"/>
                      </a:moveTo>
                      <a:lnTo>
                        <a:pt x="36" y="0"/>
                      </a:lnTo>
                      <a:lnTo>
                        <a:pt x="119" y="19"/>
                      </a:lnTo>
                      <a:lnTo>
                        <a:pt x="156" y="15"/>
                      </a:lnTo>
                      <a:lnTo>
                        <a:pt x="147" y="34"/>
                      </a:lnTo>
                      <a:lnTo>
                        <a:pt x="36" y="34"/>
                      </a:lnTo>
                      <a:lnTo>
                        <a:pt x="82" y="29"/>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2803" name="Freeform 67"/>
                <p:cNvSpPr>
                  <a:spLocks/>
                </p:cNvSpPr>
                <p:nvPr/>
              </p:nvSpPr>
              <p:spPr bwMode="auto">
                <a:xfrm>
                  <a:off x="3462" y="1472"/>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22" name="Group 68"/>
              <p:cNvGrpSpPr>
                <a:grpSpLocks/>
              </p:cNvGrpSpPr>
              <p:nvPr/>
            </p:nvGrpSpPr>
            <p:grpSpPr bwMode="auto">
              <a:xfrm>
                <a:off x="3278" y="1411"/>
                <a:ext cx="332" cy="91"/>
                <a:chOff x="3278" y="1411"/>
                <a:chExt cx="332" cy="91"/>
              </a:xfrm>
            </p:grpSpPr>
            <p:sp>
              <p:nvSpPr>
                <p:cNvPr id="372805" name="Freeform 69"/>
                <p:cNvSpPr>
                  <a:spLocks/>
                </p:cNvSpPr>
                <p:nvPr/>
              </p:nvSpPr>
              <p:spPr bwMode="auto">
                <a:xfrm>
                  <a:off x="3453" y="1411"/>
                  <a:ext cx="157" cy="35"/>
                </a:xfrm>
                <a:custGeom>
                  <a:avLst/>
                  <a:gdLst/>
                  <a:ahLst/>
                  <a:cxnLst>
                    <a:cxn ang="0">
                      <a:pos x="0" y="29"/>
                    </a:cxn>
                    <a:cxn ang="0">
                      <a:pos x="36" y="34"/>
                    </a:cxn>
                    <a:cxn ang="0">
                      <a:pos x="119" y="15"/>
                    </a:cxn>
                    <a:cxn ang="0">
                      <a:pos x="156" y="19"/>
                    </a:cxn>
                    <a:cxn ang="0">
                      <a:pos x="147" y="0"/>
                    </a:cxn>
                    <a:cxn ang="0">
                      <a:pos x="36" y="0"/>
                    </a:cxn>
                    <a:cxn ang="0">
                      <a:pos x="92" y="4"/>
                    </a:cxn>
                    <a:cxn ang="0">
                      <a:pos x="0" y="29"/>
                    </a:cxn>
                  </a:cxnLst>
                  <a:rect l="0" t="0" r="r" b="b"/>
                  <a:pathLst>
                    <a:path w="157" h="35">
                      <a:moveTo>
                        <a:pt x="0" y="29"/>
                      </a:moveTo>
                      <a:lnTo>
                        <a:pt x="36" y="34"/>
                      </a:lnTo>
                      <a:lnTo>
                        <a:pt x="119" y="15"/>
                      </a:lnTo>
                      <a:lnTo>
                        <a:pt x="156" y="19"/>
                      </a:lnTo>
                      <a:lnTo>
                        <a:pt x="147" y="0"/>
                      </a:lnTo>
                      <a:lnTo>
                        <a:pt x="36" y="0"/>
                      </a:lnTo>
                      <a:lnTo>
                        <a:pt x="92" y="4"/>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2806" name="Freeform 70"/>
                <p:cNvSpPr>
                  <a:spLocks/>
                </p:cNvSpPr>
                <p:nvPr/>
              </p:nvSpPr>
              <p:spPr bwMode="auto">
                <a:xfrm>
                  <a:off x="3278" y="1467"/>
                  <a:ext cx="156" cy="35"/>
                </a:xfrm>
                <a:custGeom>
                  <a:avLst/>
                  <a:gdLst/>
                  <a:ahLst/>
                  <a:cxnLst>
                    <a:cxn ang="0">
                      <a:pos x="155" y="4"/>
                    </a:cxn>
                    <a:cxn ang="0">
                      <a:pos x="118" y="0"/>
                    </a:cxn>
                    <a:cxn ang="0">
                      <a:pos x="36" y="19"/>
                    </a:cxn>
                    <a:cxn ang="0">
                      <a:pos x="0" y="15"/>
                    </a:cxn>
                    <a:cxn ang="0">
                      <a:pos x="8" y="34"/>
                    </a:cxn>
                    <a:cxn ang="0">
                      <a:pos x="118" y="34"/>
                    </a:cxn>
                    <a:cxn ang="0">
                      <a:pos x="73" y="29"/>
                    </a:cxn>
                    <a:cxn ang="0">
                      <a:pos x="155" y="4"/>
                    </a:cxn>
                  </a:cxnLst>
                  <a:rect l="0" t="0" r="r" b="b"/>
                  <a:pathLst>
                    <a:path w="156" h="35">
                      <a:moveTo>
                        <a:pt x="155" y="4"/>
                      </a:moveTo>
                      <a:lnTo>
                        <a:pt x="118" y="0"/>
                      </a:lnTo>
                      <a:lnTo>
                        <a:pt x="36" y="19"/>
                      </a:lnTo>
                      <a:lnTo>
                        <a:pt x="0" y="15"/>
                      </a:lnTo>
                      <a:lnTo>
                        <a:pt x="8" y="34"/>
                      </a:lnTo>
                      <a:lnTo>
                        <a:pt x="118" y="34"/>
                      </a:lnTo>
                      <a:lnTo>
                        <a:pt x="73" y="29"/>
                      </a:lnTo>
                      <a:lnTo>
                        <a:pt x="155"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2807" name="Freeform 71"/>
          <p:cNvSpPr>
            <a:spLocks/>
          </p:cNvSpPr>
          <p:nvPr/>
        </p:nvSpPr>
        <p:spPr bwMode="auto">
          <a:xfrm>
            <a:off x="2513014" y="3735388"/>
            <a:ext cx="1222375" cy="30162"/>
          </a:xfrm>
          <a:custGeom>
            <a:avLst/>
            <a:gdLst/>
            <a:ahLst/>
            <a:cxnLst>
              <a:cxn ang="0">
                <a:pos x="683" y="16"/>
              </a:cxn>
              <a:cxn ang="0">
                <a:pos x="293" y="8"/>
              </a:cxn>
              <a:cxn ang="0">
                <a:pos x="389" y="8"/>
              </a:cxn>
              <a:cxn ang="0">
                <a:pos x="0" y="0"/>
              </a:cxn>
            </a:cxnLst>
            <a:rect l="0" t="0" r="r" b="b"/>
            <a:pathLst>
              <a:path w="684" h="17">
                <a:moveTo>
                  <a:pt x="683" y="16"/>
                </a:moveTo>
                <a:lnTo>
                  <a:pt x="293" y="8"/>
                </a:lnTo>
                <a:lnTo>
                  <a:pt x="389" y="8"/>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sp>
        <p:nvSpPr>
          <p:cNvPr id="372808" name="Rectangle 72"/>
          <p:cNvSpPr>
            <a:spLocks noChangeArrowheads="1"/>
          </p:cNvSpPr>
          <p:nvPr/>
        </p:nvSpPr>
        <p:spPr bwMode="auto">
          <a:xfrm>
            <a:off x="5894388" y="3892550"/>
            <a:ext cx="500408"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R4</a:t>
            </a:r>
          </a:p>
        </p:txBody>
      </p:sp>
      <p:sp>
        <p:nvSpPr>
          <p:cNvPr id="372809" name="Rectangle 73"/>
          <p:cNvSpPr>
            <a:spLocks noChangeArrowheads="1"/>
          </p:cNvSpPr>
          <p:nvPr/>
        </p:nvSpPr>
        <p:spPr bwMode="auto">
          <a:xfrm>
            <a:off x="6667501" y="2181225"/>
            <a:ext cx="2452688" cy="925426"/>
          </a:xfrm>
          <a:prstGeom prst="rect">
            <a:avLst/>
          </a:prstGeom>
          <a:noFill/>
          <a:ln w="9525">
            <a:noFill/>
            <a:miter lim="800000"/>
            <a:headEnd/>
            <a:tailEnd/>
          </a:ln>
          <a:effectLst/>
        </p:spPr>
        <p:txBody>
          <a:bodyPr lIns="95384" tIns="46758" rIns="95384" bIns="46758">
            <a:prstTxWarp prst="textNoShape">
              <a:avLst/>
            </a:prstTxWarp>
            <a:spAutoFit/>
          </a:bodyPr>
          <a:lstStyle/>
          <a:p>
            <a:pPr algn="l" defTabSz="828675"/>
            <a:r>
              <a:rPr lang="en-GB" sz="1800" dirty="0">
                <a:latin typeface="Verdana"/>
                <a:cs typeface="Verdana"/>
              </a:rPr>
              <a:t>Most of 10.0.0.0/8 except for</a:t>
            </a:r>
          </a:p>
          <a:p>
            <a:pPr algn="l" defTabSz="828675"/>
            <a:r>
              <a:rPr lang="en-GB" sz="1800" dirty="0">
                <a:latin typeface="Verdana"/>
                <a:cs typeface="Verdana"/>
              </a:rPr>
              <a:t>10.1.0.0/16</a:t>
            </a:r>
          </a:p>
        </p:txBody>
      </p:sp>
      <p:sp>
        <p:nvSpPr>
          <p:cNvPr id="372810" name="Rectangle 74"/>
          <p:cNvSpPr>
            <a:spLocks noChangeArrowheads="1"/>
          </p:cNvSpPr>
          <p:nvPr/>
        </p:nvSpPr>
        <p:spPr bwMode="auto">
          <a:xfrm>
            <a:off x="6691313" y="4219576"/>
            <a:ext cx="1576611"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latin typeface="Verdana"/>
                <a:cs typeface="Verdana"/>
              </a:rPr>
              <a:t>10.1.0.0/16</a:t>
            </a:r>
          </a:p>
        </p:txBody>
      </p:sp>
      <p:sp>
        <p:nvSpPr>
          <p:cNvPr id="372811" name="Rectangle 75"/>
          <p:cNvSpPr>
            <a:spLocks noChangeArrowheads="1"/>
          </p:cNvSpPr>
          <p:nvPr/>
        </p:nvSpPr>
        <p:spPr bwMode="auto">
          <a:xfrm>
            <a:off x="315914" y="4581527"/>
            <a:ext cx="2579687" cy="1217533"/>
          </a:xfrm>
          <a:prstGeom prst="rect">
            <a:avLst/>
          </a:prstGeom>
          <a:noFill/>
          <a:ln w="9525">
            <a:noFill/>
            <a:miter lim="800000"/>
            <a:headEnd/>
            <a:tailEnd/>
          </a:ln>
          <a:effectLst/>
        </p:spPr>
        <p:txBody>
          <a:bodyPr lIns="108476" tIns="54239" rIns="108476" bIns="54239">
            <a:prstTxWarp prst="textNoShape">
              <a:avLst/>
            </a:prstTxWarp>
            <a:spAutoFit/>
          </a:bodyPr>
          <a:lstStyle/>
          <a:p>
            <a:pPr algn="l" defTabSz="1076325">
              <a:buClr>
                <a:schemeClr val="accent2"/>
              </a:buClr>
            </a:pPr>
            <a:r>
              <a:rPr lang="en-GB" sz="2400">
                <a:solidFill>
                  <a:schemeClr val="bg2"/>
                </a:solidFill>
                <a:latin typeface="Verdana"/>
                <a:cs typeface="Verdana"/>
              </a:rPr>
              <a:t>Based on destination IP address</a:t>
            </a:r>
          </a:p>
        </p:txBody>
      </p:sp>
      <p:sp>
        <p:nvSpPr>
          <p:cNvPr id="372812" name="Rectangle 76"/>
          <p:cNvSpPr>
            <a:spLocks noChangeArrowheads="1"/>
          </p:cNvSpPr>
          <p:nvPr/>
        </p:nvSpPr>
        <p:spPr bwMode="auto">
          <a:xfrm>
            <a:off x="1895476" y="2570165"/>
            <a:ext cx="2611026" cy="663535"/>
          </a:xfrm>
          <a:prstGeom prst="rect">
            <a:avLst/>
          </a:prstGeom>
          <a:noFill/>
          <a:ln w="9525">
            <a:noFill/>
            <a:miter lim="800000"/>
            <a:headEnd/>
            <a:tailEnd/>
          </a:ln>
          <a:effectLst/>
        </p:spPr>
        <p:txBody>
          <a:bodyPr wrap="none" lIns="108476" tIns="54239" rIns="108476" bIns="54239">
            <a:prstTxWarp prst="textNoShape">
              <a:avLst/>
            </a:prstTxWarp>
            <a:spAutoFit/>
          </a:bodyPr>
          <a:lstStyle/>
          <a:p>
            <a:pPr algn="l" defTabSz="1076325"/>
            <a:r>
              <a:rPr lang="en-GB" sz="1800">
                <a:solidFill>
                  <a:srgbClr val="FF0000"/>
                </a:solidFill>
                <a:latin typeface="Verdana"/>
                <a:cs typeface="Verdana"/>
              </a:rPr>
              <a:t>Packet: Destination</a:t>
            </a:r>
          </a:p>
          <a:p>
            <a:pPr algn="l" defTabSz="1076325"/>
            <a:r>
              <a:rPr lang="en-GB" sz="1800">
                <a:solidFill>
                  <a:srgbClr val="FF0000"/>
                </a:solidFill>
                <a:latin typeface="Verdana"/>
                <a:cs typeface="Verdana"/>
              </a:rPr>
              <a:t>IP address: 10.1.1.1</a:t>
            </a:r>
          </a:p>
        </p:txBody>
      </p:sp>
      <p:sp>
        <p:nvSpPr>
          <p:cNvPr id="372813" name="Line 77"/>
          <p:cNvSpPr>
            <a:spLocks noChangeShapeType="1"/>
          </p:cNvSpPr>
          <p:nvPr/>
        </p:nvSpPr>
        <p:spPr bwMode="auto">
          <a:xfrm>
            <a:off x="2598739" y="3427413"/>
            <a:ext cx="1112837" cy="0"/>
          </a:xfrm>
          <a:prstGeom prst="line">
            <a:avLst/>
          </a:prstGeom>
          <a:noFill/>
          <a:ln w="12700">
            <a:solidFill>
              <a:schemeClr val="hlink"/>
            </a:solidFill>
            <a:round/>
            <a:headEnd type="none" w="sm" len="sm"/>
            <a:tailEnd type="stealth" w="med" len="lg"/>
          </a:ln>
          <a:effectLst/>
        </p:spPr>
        <p:txBody>
          <a:bodyPr wrap="none" lIns="108476" tIns="54239" rIns="108476" bIns="54239">
            <a:prstTxWarp prst="textNoShape">
              <a:avLst/>
            </a:prstTxWarp>
            <a:spAutoFit/>
          </a:bodyPr>
          <a:lstStyle/>
          <a:p>
            <a:endParaRPr lang="en-GB">
              <a:latin typeface="Verdana"/>
              <a:cs typeface="Verdana"/>
            </a:endParaRPr>
          </a:p>
        </p:txBody>
      </p:sp>
      <p:sp>
        <p:nvSpPr>
          <p:cNvPr id="372814" name="Rectangle 78"/>
          <p:cNvSpPr>
            <a:spLocks noChangeArrowheads="1"/>
          </p:cNvSpPr>
          <p:nvPr/>
        </p:nvSpPr>
        <p:spPr bwMode="auto">
          <a:xfrm>
            <a:off x="5970588" y="5391150"/>
            <a:ext cx="2963862" cy="1200150"/>
          </a:xfrm>
          <a:prstGeom prst="rect">
            <a:avLst/>
          </a:prstGeom>
          <a:noFill/>
          <a:ln w="9525">
            <a:solidFill>
              <a:schemeClr val="tx1"/>
            </a:solidFill>
            <a:miter lim="800000"/>
            <a:headEnd/>
            <a:tailEnd/>
          </a:ln>
          <a:effectLst/>
        </p:spPr>
        <p:txBody>
          <a:bodyPr lIns="95384" tIns="46758" rIns="95384" bIns="46758">
            <a:prstTxWarp prst="textNoShape">
              <a:avLst/>
            </a:prstTxWarp>
            <a:spAutoFit/>
          </a:bodyPr>
          <a:lstStyle/>
          <a:p>
            <a:pPr algn="l" defTabSz="828675"/>
            <a:r>
              <a:rPr lang="en-GB" sz="1800">
                <a:solidFill>
                  <a:srgbClr val="000000"/>
                </a:solidFill>
                <a:latin typeface="Verdana"/>
                <a:cs typeface="Verdana"/>
              </a:rPr>
              <a:t>10.1.1.1 &amp; FF.00.00.00</a:t>
            </a:r>
          </a:p>
          <a:p>
            <a:pPr algn="l" defTabSz="828675"/>
            <a:r>
              <a:rPr lang="en-GB" sz="1800">
                <a:solidFill>
                  <a:srgbClr val="000000"/>
                </a:solidFill>
                <a:latin typeface="Verdana"/>
                <a:cs typeface="Verdana"/>
              </a:rPr>
              <a:t>             vs.</a:t>
            </a:r>
          </a:p>
          <a:p>
            <a:pPr algn="l" defTabSz="828675"/>
            <a:r>
              <a:rPr lang="en-GB" sz="1800">
                <a:solidFill>
                  <a:srgbClr val="000000"/>
                </a:solidFill>
                <a:latin typeface="Verdana"/>
                <a:cs typeface="Verdana"/>
              </a:rPr>
              <a:t>10.0.0.0 &amp; FF.00.00.00</a:t>
            </a:r>
          </a:p>
          <a:p>
            <a:pPr defTabSz="828675"/>
            <a:r>
              <a:rPr lang="en-GB" sz="1800">
                <a:solidFill>
                  <a:srgbClr val="FF0000"/>
                </a:solidFill>
                <a:latin typeface="Verdana"/>
                <a:cs typeface="Verdana"/>
              </a:rPr>
              <a:t>Match! (length 8)</a:t>
            </a:r>
          </a:p>
        </p:txBody>
      </p:sp>
      <p:sp>
        <p:nvSpPr>
          <p:cNvPr id="372816" name="Line 80"/>
          <p:cNvSpPr>
            <a:spLocks noChangeShapeType="1"/>
          </p:cNvSpPr>
          <p:nvPr/>
        </p:nvSpPr>
        <p:spPr bwMode="auto">
          <a:xfrm>
            <a:off x="5411789" y="5619750"/>
            <a:ext cx="561975" cy="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grpSp>
        <p:nvGrpSpPr>
          <p:cNvPr id="80" name="Group 4"/>
          <p:cNvGrpSpPr>
            <a:grpSpLocks/>
          </p:cNvGrpSpPr>
          <p:nvPr/>
        </p:nvGrpSpPr>
        <p:grpSpPr bwMode="auto">
          <a:xfrm>
            <a:off x="1362904" y="3576509"/>
            <a:ext cx="1063625" cy="373062"/>
            <a:chOff x="2094" y="2035"/>
            <a:chExt cx="595" cy="209"/>
          </a:xfrm>
        </p:grpSpPr>
        <p:grpSp>
          <p:nvGrpSpPr>
            <p:cNvPr id="81" name="Group 5"/>
            <p:cNvGrpSpPr>
              <a:grpSpLocks/>
            </p:cNvGrpSpPr>
            <p:nvPr/>
          </p:nvGrpSpPr>
          <p:grpSpPr bwMode="auto">
            <a:xfrm>
              <a:off x="2104" y="2047"/>
              <a:ext cx="585" cy="197"/>
              <a:chOff x="2104" y="2047"/>
              <a:chExt cx="585" cy="197"/>
            </a:xfrm>
          </p:grpSpPr>
          <p:sp>
            <p:nvSpPr>
              <p:cNvPr id="92"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3"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94"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82"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3"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84"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85" name="Group 12"/>
            <p:cNvGrpSpPr>
              <a:grpSpLocks/>
            </p:cNvGrpSpPr>
            <p:nvPr/>
          </p:nvGrpSpPr>
          <p:grpSpPr bwMode="auto">
            <a:xfrm>
              <a:off x="2210" y="2051"/>
              <a:ext cx="363" cy="92"/>
              <a:chOff x="2210" y="2051"/>
              <a:chExt cx="363" cy="92"/>
            </a:xfrm>
          </p:grpSpPr>
          <p:grpSp>
            <p:nvGrpSpPr>
              <p:cNvPr id="86" name="Group 13"/>
              <p:cNvGrpSpPr>
                <a:grpSpLocks/>
              </p:cNvGrpSpPr>
              <p:nvPr/>
            </p:nvGrpSpPr>
            <p:grpSpPr bwMode="auto">
              <a:xfrm>
                <a:off x="2210" y="2051"/>
                <a:ext cx="363" cy="92"/>
                <a:chOff x="2210" y="2051"/>
                <a:chExt cx="363" cy="92"/>
              </a:xfrm>
            </p:grpSpPr>
            <p:sp>
              <p:nvSpPr>
                <p:cNvPr id="90"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91"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87" name="Group 16"/>
              <p:cNvGrpSpPr>
                <a:grpSpLocks/>
              </p:cNvGrpSpPr>
              <p:nvPr/>
            </p:nvGrpSpPr>
            <p:grpSpPr bwMode="auto">
              <a:xfrm>
                <a:off x="2221" y="2051"/>
                <a:ext cx="331" cy="92"/>
                <a:chOff x="2221" y="2051"/>
                <a:chExt cx="331" cy="92"/>
              </a:xfrm>
            </p:grpSpPr>
            <p:sp>
              <p:nvSpPr>
                <p:cNvPr id="88"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9"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95" name="Rectangle 36"/>
          <p:cNvSpPr>
            <a:spLocks noChangeArrowheads="1"/>
          </p:cNvSpPr>
          <p:nvPr/>
        </p:nvSpPr>
        <p:spPr bwMode="auto">
          <a:xfrm>
            <a:off x="1815313" y="3985667"/>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smtClean="0">
                <a:solidFill>
                  <a:srgbClr val="000000"/>
                </a:solidFill>
                <a:latin typeface="Verdana"/>
                <a:cs typeface="Verdana"/>
              </a:rPr>
              <a:t>R1</a:t>
            </a:r>
            <a:endParaRPr lang="en-GB" sz="1800" dirty="0">
              <a:solidFill>
                <a:srgbClr val="000000"/>
              </a:solidFill>
              <a:latin typeface="Verdana"/>
              <a:cs typeface="Verdan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281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 By"/>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281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812" grpId="0" autoUpdateAnimBg="0"/>
      <p:bldP spid="372813" grpId="0" animBg="1"/>
    </p:bld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en-US"/>
              <a:t>BGP route selection (bestpath)</a:t>
            </a:r>
            <a:endParaRPr lang="en-GB"/>
          </a:p>
        </p:txBody>
      </p:sp>
      <p:sp>
        <p:nvSpPr>
          <p:cNvPr id="330755" name="Rectangle 3"/>
          <p:cNvSpPr>
            <a:spLocks noGrp="1" noChangeArrowheads="1"/>
          </p:cNvSpPr>
          <p:nvPr>
            <p:ph type="body" idx="1"/>
          </p:nvPr>
        </p:nvSpPr>
        <p:spPr/>
        <p:txBody>
          <a:bodyPr/>
          <a:lstStyle/>
          <a:p>
            <a:r>
              <a:rPr lang="en-US" dirty="0"/>
              <a:t>Route has to be synchronized</a:t>
            </a:r>
          </a:p>
          <a:p>
            <a:pPr lvl="1"/>
            <a:r>
              <a:rPr lang="en-GB" dirty="0"/>
              <a:t>Only if synchronization is enabled</a:t>
            </a:r>
            <a:endParaRPr lang="en-GB" dirty="0" smtClean="0"/>
          </a:p>
          <a:p>
            <a:pPr lvl="1"/>
            <a:r>
              <a:rPr lang="en-US" dirty="0" smtClean="0"/>
              <a:t>e.g., always use “</a:t>
            </a:r>
            <a:r>
              <a:rPr lang="en-US" i="1" dirty="0" smtClean="0">
                <a:latin typeface="Courier"/>
                <a:cs typeface="Courier"/>
              </a:rPr>
              <a:t>no synchronization</a:t>
            </a:r>
            <a:r>
              <a:rPr lang="en-US" dirty="0" smtClean="0"/>
              <a:t>”</a:t>
            </a:r>
            <a:endParaRPr lang="en-GB" dirty="0" smtClean="0"/>
          </a:p>
          <a:p>
            <a:r>
              <a:rPr lang="en-GB" dirty="0" smtClean="0"/>
              <a:t>Next-hop has to be accessible</a:t>
            </a:r>
          </a:p>
          <a:p>
            <a:pPr lvl="1"/>
            <a:r>
              <a:rPr lang="en-GB" dirty="0" smtClean="0"/>
              <a:t>Next</a:t>
            </a:r>
            <a:r>
              <a:rPr lang="en-GB" dirty="0"/>
              <a:t>-hop must be in forwarding table</a:t>
            </a:r>
          </a:p>
          <a:p>
            <a:r>
              <a:rPr lang="en-GB" dirty="0"/>
              <a:t>Largest weight</a:t>
            </a:r>
          </a:p>
          <a:p>
            <a:r>
              <a:rPr lang="en-GB" dirty="0"/>
              <a:t>Largest local preference</a:t>
            </a:r>
          </a:p>
        </p:txBody>
      </p:sp>
    </p:spTree>
  </p:cSld>
  <p:clrMapOvr>
    <a:masterClrMapping/>
  </p:clrMapOvr>
  <p:transition spd="slow"/>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BGP route selection (bestpath)</a:t>
            </a:r>
            <a:endParaRPr lang="en-GB"/>
          </a:p>
        </p:txBody>
      </p:sp>
      <p:sp>
        <p:nvSpPr>
          <p:cNvPr id="331779" name="Rectangle 3"/>
          <p:cNvSpPr>
            <a:spLocks noGrp="1" noChangeArrowheads="1"/>
          </p:cNvSpPr>
          <p:nvPr>
            <p:ph type="body" idx="1"/>
          </p:nvPr>
        </p:nvSpPr>
        <p:spPr/>
        <p:txBody>
          <a:bodyPr/>
          <a:lstStyle/>
          <a:p>
            <a:r>
              <a:rPr lang="en-GB"/>
              <a:t>Locally sourced</a:t>
            </a:r>
          </a:p>
          <a:p>
            <a:pPr lvl="1"/>
            <a:r>
              <a:rPr lang="en-GB"/>
              <a:t>Via redistribute or network statement</a:t>
            </a:r>
          </a:p>
          <a:p>
            <a:r>
              <a:rPr lang="en-US"/>
              <a:t>Shortest AS path length</a:t>
            </a:r>
          </a:p>
          <a:p>
            <a:pPr lvl="1"/>
            <a:r>
              <a:rPr lang="en-GB"/>
              <a:t>Number of ASes in the AS-PATH attribute</a:t>
            </a:r>
          </a:p>
          <a:p>
            <a:r>
              <a:rPr lang="en-GB"/>
              <a:t>Lowest origin</a:t>
            </a:r>
          </a:p>
          <a:p>
            <a:pPr lvl="1"/>
            <a:r>
              <a:rPr lang="en-GB"/>
              <a:t>IGP &lt; EGP &lt; incomplete</a:t>
            </a:r>
          </a:p>
          <a:p>
            <a:r>
              <a:rPr lang="en-GB"/>
              <a:t>Lowest MED</a:t>
            </a:r>
          </a:p>
          <a:p>
            <a:pPr lvl="1"/>
            <a:r>
              <a:rPr lang="en-GB"/>
              <a:t>Compared from paths from the same AS</a:t>
            </a:r>
          </a:p>
        </p:txBody>
      </p:sp>
    </p:spTree>
  </p:cSld>
  <p:clrMapOvr>
    <a:masterClrMapping/>
  </p:clrMapOvr>
  <p:transition spd="slow"/>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t>BGP route selection (bestpath)</a:t>
            </a:r>
            <a:endParaRPr lang="en-GB"/>
          </a:p>
        </p:txBody>
      </p:sp>
      <p:sp>
        <p:nvSpPr>
          <p:cNvPr id="332803" name="Rectangle 3"/>
          <p:cNvSpPr>
            <a:spLocks noGrp="1" noChangeArrowheads="1"/>
          </p:cNvSpPr>
          <p:nvPr>
            <p:ph type="body" idx="1"/>
          </p:nvPr>
        </p:nvSpPr>
        <p:spPr/>
        <p:txBody>
          <a:bodyPr/>
          <a:lstStyle/>
          <a:p>
            <a:r>
              <a:rPr lang="en-GB"/>
              <a:t>External before internal</a:t>
            </a:r>
          </a:p>
          <a:p>
            <a:pPr lvl="1"/>
            <a:r>
              <a:rPr lang="en-GB"/>
              <a:t>Choose external path before internal</a:t>
            </a:r>
          </a:p>
          <a:p>
            <a:r>
              <a:rPr lang="en-GB"/>
              <a:t>Closest next-hop</a:t>
            </a:r>
          </a:p>
          <a:p>
            <a:pPr lvl="1"/>
            <a:r>
              <a:rPr lang="en-GB"/>
              <a:t>Lower IGP metric, nearest exit to router</a:t>
            </a:r>
          </a:p>
          <a:p>
            <a:r>
              <a:rPr lang="en-US"/>
              <a:t>Lowest router ID</a:t>
            </a:r>
          </a:p>
          <a:p>
            <a:r>
              <a:rPr lang="en-GB"/>
              <a:t>Lowest IP address of neighbour</a:t>
            </a:r>
          </a:p>
        </p:txBody>
      </p:sp>
    </p:spTree>
  </p:cSld>
  <p:clrMapOvr>
    <a:masterClrMapping/>
  </p:clrMapOvr>
  <p:transition spd="slow"/>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p:txBody>
          <a:bodyPr/>
          <a:lstStyle/>
          <a:p>
            <a:r>
              <a:rPr lang="en-US" b="1" dirty="0" smtClean="0"/>
              <a:t>BGP Part VI</a:t>
            </a:r>
            <a:endParaRPr lang="en-US" b="1" dirty="0"/>
          </a:p>
        </p:txBody>
      </p:sp>
      <p:sp>
        <p:nvSpPr>
          <p:cNvPr id="263171" name="Rectangle 3"/>
          <p:cNvSpPr>
            <a:spLocks noGrp="1" noChangeArrowheads="1"/>
          </p:cNvSpPr>
          <p:nvPr>
            <p:ph type="subTitle" idx="1"/>
          </p:nvPr>
        </p:nvSpPr>
        <p:spPr/>
        <p:txBody>
          <a:bodyPr/>
          <a:lstStyle/>
          <a:p>
            <a:r>
              <a:rPr lang="en-US"/>
              <a:t>Configuring BGP</a:t>
            </a:r>
            <a:endParaRPr lang="en-GB"/>
          </a:p>
          <a:p>
            <a:r>
              <a:rPr lang="en-GB"/>
              <a:t>Basic commands</a:t>
            </a:r>
          </a:p>
          <a:p>
            <a:r>
              <a:rPr lang="en-GB"/>
              <a:t>Getting routes into BGP</a:t>
            </a:r>
          </a:p>
        </p:txBody>
      </p:sp>
    </p:spTree>
  </p:cSld>
  <p:clrMapOvr>
    <a:masterClrMapping/>
  </p:clrMapOvr>
  <p:transition spd="slow"/>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Rectangle 2"/>
          <p:cNvSpPr>
            <a:spLocks noChangeArrowheads="1"/>
          </p:cNvSpPr>
          <p:nvPr/>
        </p:nvSpPr>
        <p:spPr bwMode="auto">
          <a:xfrm>
            <a:off x="714375" y="6256338"/>
            <a:ext cx="1885950"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265219" name="Rectangle 3"/>
          <p:cNvSpPr>
            <a:spLocks noChangeArrowheads="1"/>
          </p:cNvSpPr>
          <p:nvPr/>
        </p:nvSpPr>
        <p:spPr bwMode="auto">
          <a:xfrm>
            <a:off x="3114676" y="6256338"/>
            <a:ext cx="2913063" cy="514350"/>
          </a:xfrm>
          <a:prstGeom prst="rect">
            <a:avLst/>
          </a:prstGeom>
          <a:noFill/>
          <a:ln w="12700">
            <a:noFill/>
            <a:miter lim="800000"/>
            <a:headEnd/>
            <a:tailEnd/>
          </a:ln>
          <a:effectLst/>
        </p:spPr>
        <p:txBody>
          <a:bodyPr wrap="none" anchor="ctr">
            <a:prstTxWarp prst="textNoShape">
              <a:avLst/>
            </a:prstTxWarp>
          </a:bodyPr>
          <a:lstStyle/>
          <a:p>
            <a:endParaRPr lang="en-GB"/>
          </a:p>
        </p:txBody>
      </p:sp>
      <p:sp>
        <p:nvSpPr>
          <p:cNvPr id="265222" name="Rectangle 6"/>
          <p:cNvSpPr>
            <a:spLocks noGrp="1" noChangeArrowheads="1"/>
          </p:cNvSpPr>
          <p:nvPr>
            <p:ph type="title"/>
          </p:nvPr>
        </p:nvSpPr>
        <p:spPr/>
        <p:txBody>
          <a:bodyPr/>
          <a:lstStyle/>
          <a:p>
            <a:r>
              <a:rPr lang="en-US" smtClean="0"/>
              <a:t>Basic BGP commands</a:t>
            </a:r>
            <a:endParaRPr lang="en-US"/>
          </a:p>
        </p:txBody>
      </p:sp>
      <p:sp>
        <p:nvSpPr>
          <p:cNvPr id="265223" name="Rectangle 7"/>
          <p:cNvSpPr>
            <a:spLocks noGrp="1" noChangeArrowheads="1"/>
          </p:cNvSpPr>
          <p:nvPr>
            <p:ph type="body" idx="1"/>
          </p:nvPr>
        </p:nvSpPr>
        <p:spPr/>
        <p:txBody>
          <a:bodyPr/>
          <a:lstStyle/>
          <a:p>
            <a:r>
              <a:rPr lang="en-US"/>
              <a:t>Configuration commands</a:t>
            </a:r>
          </a:p>
          <a:p>
            <a:pPr lvl="2">
              <a:buFont typeface="Wingdings" charset="2"/>
              <a:buNone/>
            </a:pPr>
            <a:r>
              <a:rPr lang="en-US" b="1">
                <a:latin typeface="Courier New" charset="0"/>
              </a:rPr>
              <a:t>router bgp &lt;AS-number&gt;</a:t>
            </a:r>
          </a:p>
          <a:p>
            <a:pPr lvl="2">
              <a:buFont typeface="Wingdings" charset="2"/>
              <a:buNone/>
            </a:pPr>
            <a:r>
              <a:rPr lang="en-US" b="1">
                <a:latin typeface="Courier New" charset="0"/>
              </a:rPr>
              <a:t> no auto-summary</a:t>
            </a:r>
          </a:p>
          <a:p>
            <a:pPr lvl="2">
              <a:buFont typeface="Wingdings" charset="2"/>
              <a:buNone/>
            </a:pPr>
            <a:r>
              <a:rPr lang="en-US" b="1">
                <a:latin typeface="Courier New" charset="0"/>
              </a:rPr>
              <a:t> no synchronization</a:t>
            </a:r>
          </a:p>
          <a:p>
            <a:pPr lvl="2">
              <a:buFont typeface="Wingdings" charset="2"/>
              <a:buNone/>
            </a:pPr>
            <a:r>
              <a:rPr lang="en-US" b="1">
                <a:latin typeface="Courier New" charset="0"/>
              </a:rPr>
              <a:t> neighbor &lt;ip address&gt; remote-as &lt;as-number&gt;</a:t>
            </a:r>
          </a:p>
          <a:p>
            <a:r>
              <a:rPr lang="en-US"/>
              <a:t>Show commands</a:t>
            </a:r>
          </a:p>
          <a:p>
            <a:pPr lvl="2">
              <a:buFont typeface="Wingdings" charset="2"/>
              <a:buNone/>
            </a:pPr>
            <a:r>
              <a:rPr lang="en-US" b="1">
                <a:latin typeface="Courier New" charset="0"/>
              </a:rPr>
              <a:t>show ip bgp summary</a:t>
            </a:r>
          </a:p>
          <a:p>
            <a:pPr lvl="2">
              <a:buFont typeface="Wingdings" charset="2"/>
              <a:buNone/>
            </a:pPr>
            <a:r>
              <a:rPr lang="en-US" b="1">
                <a:latin typeface="Courier New" charset="0"/>
              </a:rPr>
              <a:t>show ip bgp neighbors</a:t>
            </a:r>
          </a:p>
          <a:p>
            <a:pPr lvl="2">
              <a:buFont typeface="Wingdings" charset="2"/>
              <a:buNone/>
            </a:pPr>
            <a:r>
              <a:rPr lang="en-US" b="1">
                <a:latin typeface="Courier New" charset="0"/>
              </a:rPr>
              <a:t>show ip bgp neighbor &lt;ip address&gt;</a:t>
            </a:r>
          </a:p>
        </p:txBody>
      </p:sp>
    </p:spTree>
  </p:cSld>
  <p:clrMapOvr>
    <a:masterClrMapping/>
  </p:clrMapOvr>
  <p:transition spd="slow"/>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4" name="Rectangle 4"/>
          <p:cNvSpPr>
            <a:spLocks noGrp="1" noChangeArrowheads="1"/>
          </p:cNvSpPr>
          <p:nvPr>
            <p:ph type="title"/>
          </p:nvPr>
        </p:nvSpPr>
        <p:spPr/>
        <p:txBody>
          <a:bodyPr/>
          <a:lstStyle/>
          <a:p>
            <a:r>
              <a:rPr lang="en-US" smtClean="0"/>
              <a:t>Inserting prefixes into BGP</a:t>
            </a:r>
            <a:endParaRPr lang="en-US"/>
          </a:p>
        </p:txBody>
      </p:sp>
      <p:sp>
        <p:nvSpPr>
          <p:cNvPr id="266245" name="Rectangle 5"/>
          <p:cNvSpPr>
            <a:spLocks noGrp="1" noChangeArrowheads="1"/>
          </p:cNvSpPr>
          <p:nvPr>
            <p:ph type="body" idx="1"/>
          </p:nvPr>
        </p:nvSpPr>
        <p:spPr/>
        <p:txBody>
          <a:bodyPr/>
          <a:lstStyle/>
          <a:p>
            <a:r>
              <a:rPr lang="en-US"/>
              <a:t>Two main ways to insert prefixes into BGP</a:t>
            </a:r>
          </a:p>
          <a:p>
            <a:pPr lvl="1"/>
            <a:r>
              <a:rPr lang="en-US"/>
              <a:t>network command</a:t>
            </a:r>
          </a:p>
          <a:p>
            <a:pPr lvl="1"/>
            <a:r>
              <a:rPr lang="en-US"/>
              <a:t>redistribute static</a:t>
            </a:r>
          </a:p>
          <a:p>
            <a:r>
              <a:rPr lang="en-US"/>
              <a:t>Both require the prefix to be in the routing table</a:t>
            </a:r>
          </a:p>
        </p:txBody>
      </p:sp>
    </p:spTree>
  </p:cSld>
  <p:clrMapOvr>
    <a:masterClrMapping/>
  </p:clrMapOvr>
  <p:transition spd="slow"/>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GB" dirty="0" smtClean="0"/>
              <a:t>Configure </a:t>
            </a:r>
            <a:r>
              <a:rPr lang="en-GB" dirty="0" err="1"/>
              <a:t>iBGP</a:t>
            </a:r>
            <a:endParaRPr lang="en-US" dirty="0"/>
          </a:p>
        </p:txBody>
      </p:sp>
      <p:sp>
        <p:nvSpPr>
          <p:cNvPr id="445443" name="Rectangle 3"/>
          <p:cNvSpPr>
            <a:spLocks noGrp="1" noChangeArrowheads="1"/>
          </p:cNvSpPr>
          <p:nvPr>
            <p:ph type="body" idx="1"/>
          </p:nvPr>
        </p:nvSpPr>
        <p:spPr/>
        <p:txBody>
          <a:bodyPr/>
          <a:lstStyle/>
          <a:p>
            <a:r>
              <a:rPr lang="en-US" dirty="0"/>
              <a:t>The two routers in your AS should talk </a:t>
            </a:r>
            <a:r>
              <a:rPr lang="en-US" dirty="0" err="1"/>
              <a:t>iBGP</a:t>
            </a:r>
            <a:r>
              <a:rPr lang="en-US" dirty="0"/>
              <a:t> to each other</a:t>
            </a:r>
          </a:p>
          <a:p>
            <a:pPr lvl="1"/>
            <a:r>
              <a:rPr lang="en-US" dirty="0"/>
              <a:t>no filtering here</a:t>
            </a:r>
          </a:p>
          <a:p>
            <a:pPr lvl="1"/>
            <a:r>
              <a:rPr lang="en-US" dirty="0"/>
              <a:t>use “update-source loopback 0</a:t>
            </a:r>
            <a:r>
              <a:rPr lang="en-US" dirty="0" smtClean="0"/>
              <a:t>”</a:t>
            </a:r>
            <a:endParaRPr lang="en-US" dirty="0"/>
          </a:p>
        </p:txBody>
      </p:sp>
    </p:spTree>
  </p:cSld>
  <p:clrMapOvr>
    <a:masterClrMapping/>
  </p:clrMapOvr>
  <p:transition spd="slow"/>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4964" name="Rectangle 4"/>
          <p:cNvSpPr>
            <a:spLocks noGrp="1" noChangeArrowheads="1"/>
          </p:cNvSpPr>
          <p:nvPr>
            <p:ph type="title"/>
          </p:nvPr>
        </p:nvSpPr>
        <p:spPr/>
        <p:txBody>
          <a:bodyPr/>
          <a:lstStyle/>
          <a:p>
            <a:r>
              <a:rPr lang="en-GB" smtClean="0"/>
              <a:t>“network” command</a:t>
            </a:r>
            <a:endParaRPr lang="en-US"/>
          </a:p>
        </p:txBody>
      </p:sp>
      <p:sp>
        <p:nvSpPr>
          <p:cNvPr id="424965" name="Rectangle 5"/>
          <p:cNvSpPr>
            <a:spLocks noGrp="1" noChangeArrowheads="1"/>
          </p:cNvSpPr>
          <p:nvPr>
            <p:ph type="body" idx="1"/>
          </p:nvPr>
        </p:nvSpPr>
        <p:spPr/>
        <p:txBody>
          <a:bodyPr/>
          <a:lstStyle/>
          <a:p>
            <a:r>
              <a:rPr lang="en-US" sz="2400"/>
              <a:t>Configuration Example</a:t>
            </a:r>
          </a:p>
          <a:p>
            <a:pPr lvl="1">
              <a:buFont typeface="Wingdings" charset="2"/>
              <a:buNone/>
            </a:pPr>
            <a:r>
              <a:rPr lang="en-US" sz="2000" b="1">
                <a:latin typeface="Courier New" charset="0"/>
              </a:rPr>
              <a:t>router bgp 1</a:t>
            </a:r>
          </a:p>
          <a:p>
            <a:pPr lvl="1">
              <a:buFont typeface="Wingdings" charset="2"/>
              <a:buNone/>
            </a:pPr>
            <a:r>
              <a:rPr lang="en-US" sz="2000" b="1">
                <a:latin typeface="Courier New" charset="0"/>
              </a:rPr>
              <a:t> network 105.32.4.0 mask 255.255.254.0</a:t>
            </a:r>
          </a:p>
          <a:p>
            <a:pPr lvl="1">
              <a:buFont typeface="Wingdings" charset="2"/>
              <a:buNone/>
            </a:pPr>
            <a:r>
              <a:rPr lang="en-US" sz="2000" b="1">
                <a:latin typeface="Courier New" charset="0"/>
              </a:rPr>
              <a:t>ip route 105.32.4.0 255.255.254.0 serial 0</a:t>
            </a:r>
            <a:endParaRPr lang="en-US" sz="2000" b="1"/>
          </a:p>
          <a:p>
            <a:r>
              <a:rPr lang="en-US" sz="2400"/>
              <a:t>matching route must exist in the routing table before network is announced!</a:t>
            </a:r>
          </a:p>
          <a:p>
            <a:r>
              <a:rPr lang="en-US" sz="2400"/>
              <a:t>Prefix will have Origin code set to “IGP”</a:t>
            </a:r>
          </a:p>
          <a:p>
            <a:endParaRPr lang="en-US" sz="2400"/>
          </a:p>
          <a:p>
            <a:endParaRPr lang="en-US" sz="2400"/>
          </a:p>
          <a:p>
            <a:endParaRPr lang="en-US" sz="2400"/>
          </a:p>
        </p:txBody>
      </p:sp>
    </p:spTree>
  </p:cSld>
  <p:clrMapOvr>
    <a:masterClrMapping/>
  </p:clrMapOvr>
  <p:transition spd="slow"/>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5989" name="Rectangle 5"/>
          <p:cNvSpPr>
            <a:spLocks noGrp="1" noChangeArrowheads="1"/>
          </p:cNvSpPr>
          <p:nvPr>
            <p:ph type="title"/>
          </p:nvPr>
        </p:nvSpPr>
        <p:spPr/>
        <p:txBody>
          <a:bodyPr/>
          <a:lstStyle/>
          <a:p>
            <a:r>
              <a:rPr lang="en-GB" smtClean="0"/>
              <a:t>“redistribute static”</a:t>
            </a:r>
            <a:endParaRPr lang="en-US"/>
          </a:p>
        </p:txBody>
      </p:sp>
      <p:sp>
        <p:nvSpPr>
          <p:cNvPr id="425990" name="Rectangle 6"/>
          <p:cNvSpPr>
            <a:spLocks noGrp="1" noChangeArrowheads="1"/>
          </p:cNvSpPr>
          <p:nvPr>
            <p:ph type="body" idx="1"/>
          </p:nvPr>
        </p:nvSpPr>
        <p:spPr/>
        <p:txBody>
          <a:bodyPr/>
          <a:lstStyle/>
          <a:p>
            <a:r>
              <a:rPr lang="en-US" sz="2400"/>
              <a:t>Configuration Example:</a:t>
            </a:r>
          </a:p>
          <a:p>
            <a:pPr lvl="1">
              <a:buFont typeface="Wingdings" charset="2"/>
              <a:buNone/>
            </a:pPr>
            <a:r>
              <a:rPr lang="en-US" sz="2000" b="1">
                <a:latin typeface="Courier New" charset="0"/>
              </a:rPr>
              <a:t>router bgp 1</a:t>
            </a:r>
          </a:p>
          <a:p>
            <a:pPr lvl="1">
              <a:buFont typeface="Wingdings" charset="2"/>
              <a:buNone/>
            </a:pPr>
            <a:r>
              <a:rPr lang="en-US" sz="2000" b="1">
                <a:latin typeface="Courier New" charset="0"/>
              </a:rPr>
              <a:t> redistribute static</a:t>
            </a:r>
          </a:p>
          <a:p>
            <a:pPr lvl="1">
              <a:buFont typeface="Wingdings" charset="2"/>
              <a:buNone/>
            </a:pPr>
            <a:r>
              <a:rPr lang="en-US" sz="2000" b="1">
                <a:latin typeface="Courier New" charset="0"/>
              </a:rPr>
              <a:t>ip route 105.32.4.0 255.255.254.0 serial0</a:t>
            </a:r>
          </a:p>
          <a:p>
            <a:r>
              <a:rPr lang="en-US" sz="2400"/>
              <a:t>Static route must exist before redistribute command will work</a:t>
            </a:r>
          </a:p>
          <a:p>
            <a:r>
              <a:rPr lang="en-US" sz="2400"/>
              <a:t>Forces origin to be “incomplete”</a:t>
            </a:r>
          </a:p>
          <a:p>
            <a:r>
              <a:rPr lang="en-US" sz="2400"/>
              <a:t>Care required!</a:t>
            </a:r>
          </a:p>
          <a:p>
            <a:pPr lvl="1"/>
            <a:r>
              <a:rPr lang="en-US" sz="2000"/>
              <a:t>This will redistribute all static routes into BGP</a:t>
            </a:r>
          </a:p>
          <a:p>
            <a:pPr lvl="1"/>
            <a:r>
              <a:rPr lang="en-US" sz="2000"/>
              <a:t>Redistributing without using a filter is dangerous</a:t>
            </a:r>
          </a:p>
        </p:txBody>
      </p:sp>
    </p:spTree>
  </p:cSld>
  <p:clrMapOvr>
    <a:masterClrMapping/>
  </p:clrMapOvr>
  <p:transition spd="slow"/>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8292" name="Rectangle 4"/>
          <p:cNvSpPr>
            <a:spLocks noGrp="1" noChangeArrowheads="1"/>
          </p:cNvSpPr>
          <p:nvPr>
            <p:ph type="title"/>
          </p:nvPr>
        </p:nvSpPr>
        <p:spPr/>
        <p:txBody>
          <a:bodyPr/>
          <a:lstStyle/>
          <a:p>
            <a:r>
              <a:rPr lang="en-US" smtClean="0"/>
              <a:t>“redistribute static”</a:t>
            </a:r>
            <a:endParaRPr lang="en-US"/>
          </a:p>
        </p:txBody>
      </p:sp>
      <p:sp>
        <p:nvSpPr>
          <p:cNvPr id="268293" name="Rectangle 5"/>
          <p:cNvSpPr>
            <a:spLocks noGrp="1" noChangeArrowheads="1"/>
          </p:cNvSpPr>
          <p:nvPr>
            <p:ph type="body" idx="1"/>
          </p:nvPr>
        </p:nvSpPr>
        <p:spPr/>
        <p:txBody>
          <a:bodyPr/>
          <a:lstStyle/>
          <a:p>
            <a:r>
              <a:rPr lang="en-US"/>
              <a:t>Care required with redistribution</a:t>
            </a:r>
          </a:p>
          <a:p>
            <a:pPr lvl="1"/>
            <a:r>
              <a:rPr lang="en-US"/>
              <a:t>redistribute &lt;routing-protocol&gt; means everything in the &lt;routing-protocol&gt; will be transferred into the current routing protocol</a:t>
            </a:r>
          </a:p>
          <a:p>
            <a:pPr lvl="1"/>
            <a:r>
              <a:rPr lang="en-US"/>
              <a:t>will not scale if uncontrolled</a:t>
            </a:r>
          </a:p>
          <a:p>
            <a:pPr lvl="1"/>
            <a:r>
              <a:rPr lang="en-US"/>
              <a:t>best avoided if at all possible</a:t>
            </a:r>
          </a:p>
          <a:p>
            <a:pPr lvl="1"/>
            <a:r>
              <a:rPr lang="en-US"/>
              <a:t>redistribute normally used with “route-maps” and under tight administrative control</a:t>
            </a:r>
          </a:p>
          <a:p>
            <a:pPr lvl="2"/>
            <a:r>
              <a:rPr lang="en-US"/>
              <a:t>“route-map” is used to apply policies in BGP, so is a kind of filter</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3762" name="Rectangle 2"/>
          <p:cNvSpPr>
            <a:spLocks noChangeArrowheads="1"/>
          </p:cNvSpPr>
          <p:nvPr/>
        </p:nvSpPr>
        <p:spPr bwMode="auto">
          <a:xfrm>
            <a:off x="3284538" y="5391150"/>
            <a:ext cx="2308269" cy="1219246"/>
          </a:xfrm>
          <a:prstGeom prst="rect">
            <a:avLst/>
          </a:prstGeom>
          <a:noFill/>
          <a:ln w="9525">
            <a:solidFill>
              <a:schemeClr val="tx1"/>
            </a:solidFill>
            <a:miter lim="800000"/>
            <a:headEnd/>
            <a:tailEnd/>
          </a:ln>
          <a:effectLst/>
        </p:spPr>
        <p:txBody>
          <a:bodyPr wrap="none" lIns="112375" tIns="55087" rIns="112375" bIns="55087">
            <a:prstTxWarp prst="textNoShape">
              <a:avLst/>
            </a:prstTxWarp>
            <a:spAutoFit/>
          </a:bodyPr>
          <a:lstStyle/>
          <a:p>
            <a:pPr algn="l" defTabSz="828675"/>
            <a:r>
              <a:rPr lang="en-GB" sz="1800" b="0">
                <a:latin typeface="Verdana"/>
                <a:cs typeface="Verdana"/>
              </a:rPr>
              <a:t>10.0.0.0/8 </a:t>
            </a:r>
            <a:r>
              <a:rPr lang="en-GB" sz="1800">
                <a:latin typeface="Verdana"/>
                <a:cs typeface="Verdana"/>
                <a:sym typeface="Symbol" charset="2"/>
              </a:rPr>
              <a:t></a:t>
            </a:r>
            <a:r>
              <a:rPr lang="en-GB" sz="1800">
                <a:latin typeface="Verdana"/>
                <a:cs typeface="Verdana"/>
              </a:rPr>
              <a:t> </a:t>
            </a:r>
            <a:r>
              <a:rPr lang="en-GB" sz="1800" b="0">
                <a:latin typeface="Verdana"/>
                <a:cs typeface="Verdana"/>
              </a:rPr>
              <a:t>R3</a:t>
            </a:r>
          </a:p>
          <a:p>
            <a:pPr algn="l" defTabSz="828675"/>
            <a:r>
              <a:rPr lang="en-GB" sz="1800">
                <a:solidFill>
                  <a:srgbClr val="FF0000"/>
                </a:solidFill>
                <a:effectLst>
                  <a:outerShdw blurRad="38100" dist="38100" dir="2700000" algn="tl">
                    <a:srgbClr val="DDDDDD"/>
                  </a:outerShdw>
                </a:effectLst>
                <a:latin typeface="Verdana"/>
                <a:cs typeface="Verdana"/>
              </a:rPr>
              <a:t>10.1.0.0/16 </a:t>
            </a:r>
            <a:r>
              <a:rPr lang="en-GB" sz="1800">
                <a:latin typeface="Verdana"/>
                <a:cs typeface="Verdana"/>
                <a:sym typeface="Symbol" charset="2"/>
              </a:rPr>
              <a:t></a:t>
            </a:r>
            <a:r>
              <a:rPr lang="en-GB" sz="1800">
                <a:latin typeface="Verdana"/>
                <a:cs typeface="Verdana"/>
              </a:rPr>
              <a:t> </a:t>
            </a:r>
            <a:r>
              <a:rPr lang="en-GB" sz="1800">
                <a:solidFill>
                  <a:srgbClr val="FF0000"/>
                </a:solidFill>
                <a:effectLst>
                  <a:outerShdw blurRad="38100" dist="38100" dir="2700000" algn="tl">
                    <a:srgbClr val="DDDDDD"/>
                  </a:outerShdw>
                </a:effectLst>
                <a:latin typeface="Verdana"/>
                <a:cs typeface="Verdana"/>
              </a:rPr>
              <a:t>R4</a:t>
            </a:r>
            <a:endParaRPr lang="en-GB" sz="1800" b="0">
              <a:effectLst>
                <a:outerShdw blurRad="38100" dist="38100" dir="2700000" algn="tl">
                  <a:srgbClr val="DDDDDD"/>
                </a:outerShdw>
              </a:effectLst>
              <a:latin typeface="Verdana"/>
              <a:cs typeface="Verdana"/>
            </a:endParaRPr>
          </a:p>
          <a:p>
            <a:pPr algn="l" defTabSz="828675"/>
            <a:r>
              <a:rPr lang="en-GB" sz="1800" b="0">
                <a:effectLst>
                  <a:outerShdw blurRad="38100" dist="38100" dir="2700000" algn="tl">
                    <a:srgbClr val="DDDDDD"/>
                  </a:outerShdw>
                </a:effectLst>
                <a:latin typeface="Verdana"/>
                <a:cs typeface="Verdana"/>
              </a:rPr>
              <a:t>20.0.0.0/8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R5</a:t>
            </a:r>
          </a:p>
          <a:p>
            <a:pPr algn="l" defTabSz="828675"/>
            <a:r>
              <a:rPr lang="en-GB" sz="1800" b="0">
                <a:effectLst>
                  <a:outerShdw blurRad="38100" dist="38100" dir="2700000" algn="tl">
                    <a:srgbClr val="DDDDDD"/>
                  </a:outerShdw>
                </a:effectLst>
                <a:latin typeface="Verdana"/>
                <a:cs typeface="Verdana"/>
              </a:rPr>
              <a:t>0.0.0.0/0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R1</a:t>
            </a:r>
          </a:p>
        </p:txBody>
      </p:sp>
      <p:sp>
        <p:nvSpPr>
          <p:cNvPr id="373763" name="Rectangle 3"/>
          <p:cNvSpPr>
            <a:spLocks noChangeArrowheads="1"/>
          </p:cNvSpPr>
          <p:nvPr/>
        </p:nvSpPr>
        <p:spPr bwMode="auto">
          <a:xfrm>
            <a:off x="2946400" y="4991102"/>
            <a:ext cx="3013390" cy="388249"/>
          </a:xfrm>
          <a:prstGeom prst="rect">
            <a:avLst/>
          </a:prstGeom>
          <a:noFill/>
          <a:ln w="9525">
            <a:no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000000"/>
                </a:solidFill>
                <a:latin typeface="Verdana"/>
                <a:cs typeface="Verdana"/>
              </a:rPr>
              <a:t>R2’s IP forwarding table</a:t>
            </a:r>
          </a:p>
        </p:txBody>
      </p:sp>
      <p:sp>
        <p:nvSpPr>
          <p:cNvPr id="373764" name="Rectangle 4"/>
          <p:cNvSpPr>
            <a:spLocks noGrp="1" noChangeArrowheads="1"/>
          </p:cNvSpPr>
          <p:nvPr>
            <p:ph type="title"/>
          </p:nvPr>
        </p:nvSpPr>
        <p:spPr>
          <a:xfrm>
            <a:off x="457201" y="277815"/>
            <a:ext cx="8035925" cy="1139825"/>
          </a:xfrm>
          <a:noFill/>
          <a:ln/>
        </p:spPr>
        <p:txBody>
          <a:bodyPr lIns="74812" tIns="37405" rIns="74812" bIns="37405"/>
          <a:lstStyle/>
          <a:p>
            <a:pPr defTabSz="655638"/>
            <a:r>
              <a:rPr lang="en-GB" smtClean="0"/>
              <a:t>IP route lookup:</a:t>
            </a:r>
            <a:br>
              <a:rPr lang="en-GB" smtClean="0"/>
            </a:br>
            <a:r>
              <a:rPr lang="en-GB" smtClean="0"/>
              <a:t>Longest match routing</a:t>
            </a:r>
            <a:endParaRPr lang="en-GB"/>
          </a:p>
        </p:txBody>
      </p:sp>
      <p:sp>
        <p:nvSpPr>
          <p:cNvPr id="373765" name="Freeform 5"/>
          <p:cNvSpPr>
            <a:spLocks/>
          </p:cNvSpPr>
          <p:nvPr/>
        </p:nvSpPr>
        <p:spPr bwMode="auto">
          <a:xfrm>
            <a:off x="4724400" y="3937000"/>
            <a:ext cx="1392238" cy="436563"/>
          </a:xfrm>
          <a:custGeom>
            <a:avLst/>
            <a:gdLst/>
            <a:ahLst/>
            <a:cxnLst>
              <a:cxn ang="0">
                <a:pos x="779" y="244"/>
              </a:cxn>
              <a:cxn ang="0">
                <a:pos x="334" y="122"/>
              </a:cxn>
              <a:cxn ang="0">
                <a:pos x="444" y="122"/>
              </a:cxn>
              <a:cxn ang="0">
                <a:pos x="0" y="0"/>
              </a:cxn>
            </a:cxnLst>
            <a:rect l="0" t="0" r="r" b="b"/>
            <a:pathLst>
              <a:path w="780" h="245">
                <a:moveTo>
                  <a:pt x="779" y="244"/>
                </a:moveTo>
                <a:lnTo>
                  <a:pt x="334" y="122"/>
                </a:lnTo>
                <a:lnTo>
                  <a:pt x="444" y="122"/>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2" name="Group 6"/>
          <p:cNvGrpSpPr>
            <a:grpSpLocks/>
          </p:cNvGrpSpPr>
          <p:nvPr/>
        </p:nvGrpSpPr>
        <p:grpSpPr bwMode="auto">
          <a:xfrm>
            <a:off x="3738564" y="3633788"/>
            <a:ext cx="1063625" cy="373062"/>
            <a:chOff x="2094" y="2035"/>
            <a:chExt cx="595" cy="209"/>
          </a:xfrm>
        </p:grpSpPr>
        <p:grpSp>
          <p:nvGrpSpPr>
            <p:cNvPr id="3" name="Group 7"/>
            <p:cNvGrpSpPr>
              <a:grpSpLocks/>
            </p:cNvGrpSpPr>
            <p:nvPr/>
          </p:nvGrpSpPr>
          <p:grpSpPr bwMode="auto">
            <a:xfrm>
              <a:off x="2104" y="2047"/>
              <a:ext cx="585" cy="197"/>
              <a:chOff x="2104" y="2047"/>
              <a:chExt cx="585" cy="197"/>
            </a:xfrm>
          </p:grpSpPr>
          <p:sp>
            <p:nvSpPr>
              <p:cNvPr id="373768" name="Rectangle 8"/>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3769" name="Oval 9"/>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3770" name="Oval 10"/>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3771" name="Rectangle 11"/>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3772" name="Oval 12"/>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3773" name="Oval 13"/>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4" name="Group 14"/>
            <p:cNvGrpSpPr>
              <a:grpSpLocks/>
            </p:cNvGrpSpPr>
            <p:nvPr/>
          </p:nvGrpSpPr>
          <p:grpSpPr bwMode="auto">
            <a:xfrm>
              <a:off x="2210" y="2051"/>
              <a:ext cx="363" cy="92"/>
              <a:chOff x="2210" y="2051"/>
              <a:chExt cx="363" cy="92"/>
            </a:xfrm>
          </p:grpSpPr>
          <p:grpSp>
            <p:nvGrpSpPr>
              <p:cNvPr id="5" name="Group 15"/>
              <p:cNvGrpSpPr>
                <a:grpSpLocks/>
              </p:cNvGrpSpPr>
              <p:nvPr/>
            </p:nvGrpSpPr>
            <p:grpSpPr bwMode="auto">
              <a:xfrm>
                <a:off x="2210" y="2051"/>
                <a:ext cx="363" cy="92"/>
                <a:chOff x="2210" y="2051"/>
                <a:chExt cx="363" cy="92"/>
              </a:xfrm>
            </p:grpSpPr>
            <p:sp>
              <p:nvSpPr>
                <p:cNvPr id="373776" name="Freeform 16"/>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3777" name="Freeform 17"/>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6" name="Group 18"/>
              <p:cNvGrpSpPr>
                <a:grpSpLocks/>
              </p:cNvGrpSpPr>
              <p:nvPr/>
            </p:nvGrpSpPr>
            <p:grpSpPr bwMode="auto">
              <a:xfrm>
                <a:off x="2221" y="2051"/>
                <a:ext cx="331" cy="92"/>
                <a:chOff x="2221" y="2051"/>
                <a:chExt cx="331" cy="92"/>
              </a:xfrm>
            </p:grpSpPr>
            <p:sp>
              <p:nvSpPr>
                <p:cNvPr id="373779" name="Freeform 19"/>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3780" name="Freeform 20"/>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grpSp>
        <p:nvGrpSpPr>
          <p:cNvPr id="7" name="Group 21"/>
          <p:cNvGrpSpPr>
            <a:grpSpLocks/>
          </p:cNvGrpSpPr>
          <p:nvPr/>
        </p:nvGrpSpPr>
        <p:grpSpPr bwMode="auto">
          <a:xfrm>
            <a:off x="5621339" y="4230690"/>
            <a:ext cx="1063625" cy="369887"/>
            <a:chOff x="3148" y="2370"/>
            <a:chExt cx="596" cy="207"/>
          </a:xfrm>
        </p:grpSpPr>
        <p:grpSp>
          <p:nvGrpSpPr>
            <p:cNvPr id="8" name="Group 22"/>
            <p:cNvGrpSpPr>
              <a:grpSpLocks/>
            </p:cNvGrpSpPr>
            <p:nvPr/>
          </p:nvGrpSpPr>
          <p:grpSpPr bwMode="auto">
            <a:xfrm>
              <a:off x="3158" y="2381"/>
              <a:ext cx="586" cy="196"/>
              <a:chOff x="3158" y="2381"/>
              <a:chExt cx="586" cy="196"/>
            </a:xfrm>
          </p:grpSpPr>
          <p:sp>
            <p:nvSpPr>
              <p:cNvPr id="373783" name="Rectangle 23"/>
              <p:cNvSpPr>
                <a:spLocks noChangeArrowheads="1"/>
              </p:cNvSpPr>
              <p:nvPr/>
            </p:nvSpPr>
            <p:spPr bwMode="auto">
              <a:xfrm>
                <a:off x="3158" y="2442"/>
                <a:ext cx="586" cy="68"/>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3784" name="Oval 24"/>
              <p:cNvSpPr>
                <a:spLocks noChangeArrowheads="1"/>
              </p:cNvSpPr>
              <p:nvPr/>
            </p:nvSpPr>
            <p:spPr bwMode="auto">
              <a:xfrm>
                <a:off x="3168" y="2454"/>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3785" name="Oval 25"/>
              <p:cNvSpPr>
                <a:spLocks noChangeArrowheads="1"/>
              </p:cNvSpPr>
              <p:nvPr/>
            </p:nvSpPr>
            <p:spPr bwMode="auto">
              <a:xfrm>
                <a:off x="3168" y="2381"/>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3786" name="Rectangle 26"/>
            <p:cNvSpPr>
              <a:spLocks noChangeArrowheads="1"/>
            </p:cNvSpPr>
            <p:nvPr/>
          </p:nvSpPr>
          <p:spPr bwMode="auto">
            <a:xfrm>
              <a:off x="3148" y="2436"/>
              <a:ext cx="586" cy="68"/>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3787" name="Oval 27"/>
            <p:cNvSpPr>
              <a:spLocks noChangeArrowheads="1"/>
            </p:cNvSpPr>
            <p:nvPr/>
          </p:nvSpPr>
          <p:spPr bwMode="auto">
            <a:xfrm>
              <a:off x="3158" y="2442"/>
              <a:ext cx="576"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3788" name="Oval 28"/>
            <p:cNvSpPr>
              <a:spLocks noChangeArrowheads="1"/>
            </p:cNvSpPr>
            <p:nvPr/>
          </p:nvSpPr>
          <p:spPr bwMode="auto">
            <a:xfrm>
              <a:off x="3158" y="2370"/>
              <a:ext cx="576" cy="123"/>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9" name="Group 29"/>
            <p:cNvGrpSpPr>
              <a:grpSpLocks/>
            </p:cNvGrpSpPr>
            <p:nvPr/>
          </p:nvGrpSpPr>
          <p:grpSpPr bwMode="auto">
            <a:xfrm>
              <a:off x="3265" y="2387"/>
              <a:ext cx="364" cy="91"/>
              <a:chOff x="3265" y="2387"/>
              <a:chExt cx="364" cy="91"/>
            </a:xfrm>
          </p:grpSpPr>
          <p:grpSp>
            <p:nvGrpSpPr>
              <p:cNvPr id="10" name="Group 30"/>
              <p:cNvGrpSpPr>
                <a:grpSpLocks/>
              </p:cNvGrpSpPr>
              <p:nvPr/>
            </p:nvGrpSpPr>
            <p:grpSpPr bwMode="auto">
              <a:xfrm>
                <a:off x="3265" y="2387"/>
                <a:ext cx="364" cy="91"/>
                <a:chOff x="3265" y="2387"/>
                <a:chExt cx="364" cy="91"/>
              </a:xfrm>
            </p:grpSpPr>
            <p:sp>
              <p:nvSpPr>
                <p:cNvPr id="373791" name="Freeform 31"/>
                <p:cNvSpPr>
                  <a:spLocks/>
                </p:cNvSpPr>
                <p:nvPr/>
              </p:nvSpPr>
              <p:spPr bwMode="auto">
                <a:xfrm>
                  <a:off x="3265" y="2387"/>
                  <a:ext cx="159" cy="34"/>
                </a:xfrm>
                <a:custGeom>
                  <a:avLst/>
                  <a:gdLst/>
                  <a:ahLst/>
                  <a:cxnLst>
                    <a:cxn ang="0">
                      <a:pos x="0" y="4"/>
                    </a:cxn>
                    <a:cxn ang="0">
                      <a:pos x="37" y="0"/>
                    </a:cxn>
                    <a:cxn ang="0">
                      <a:pos x="120" y="19"/>
                    </a:cxn>
                    <a:cxn ang="0">
                      <a:pos x="158" y="14"/>
                    </a:cxn>
                    <a:cxn ang="0">
                      <a:pos x="149" y="33"/>
                    </a:cxn>
                    <a:cxn ang="0">
                      <a:pos x="37" y="33"/>
                    </a:cxn>
                    <a:cxn ang="0">
                      <a:pos x="83" y="28"/>
                    </a:cxn>
                    <a:cxn ang="0">
                      <a:pos x="0" y="4"/>
                    </a:cxn>
                  </a:cxnLst>
                  <a:rect l="0" t="0" r="r" b="b"/>
                  <a:pathLst>
                    <a:path w="159" h="34">
                      <a:moveTo>
                        <a:pt x="0" y="4"/>
                      </a:moveTo>
                      <a:lnTo>
                        <a:pt x="37" y="0"/>
                      </a:lnTo>
                      <a:lnTo>
                        <a:pt x="120" y="19"/>
                      </a:lnTo>
                      <a:lnTo>
                        <a:pt x="158" y="14"/>
                      </a:lnTo>
                      <a:lnTo>
                        <a:pt x="149" y="33"/>
                      </a:lnTo>
                      <a:lnTo>
                        <a:pt x="37" y="33"/>
                      </a:lnTo>
                      <a:lnTo>
                        <a:pt x="83" y="28"/>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3792" name="Freeform 32"/>
                <p:cNvSpPr>
                  <a:spLocks/>
                </p:cNvSpPr>
                <p:nvPr/>
              </p:nvSpPr>
              <p:spPr bwMode="auto">
                <a:xfrm>
                  <a:off x="3461" y="2448"/>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 name="Group 33"/>
              <p:cNvGrpSpPr>
                <a:grpSpLocks/>
              </p:cNvGrpSpPr>
              <p:nvPr/>
            </p:nvGrpSpPr>
            <p:grpSpPr bwMode="auto">
              <a:xfrm>
                <a:off x="3275" y="2387"/>
                <a:ext cx="335" cy="91"/>
                <a:chOff x="3275" y="2387"/>
                <a:chExt cx="335" cy="91"/>
              </a:xfrm>
            </p:grpSpPr>
            <p:sp>
              <p:nvSpPr>
                <p:cNvPr id="373794" name="Freeform 34"/>
                <p:cNvSpPr>
                  <a:spLocks/>
                </p:cNvSpPr>
                <p:nvPr/>
              </p:nvSpPr>
              <p:spPr bwMode="auto">
                <a:xfrm>
                  <a:off x="3452" y="2387"/>
                  <a:ext cx="158" cy="34"/>
                </a:xfrm>
                <a:custGeom>
                  <a:avLst/>
                  <a:gdLst/>
                  <a:ahLst/>
                  <a:cxnLst>
                    <a:cxn ang="0">
                      <a:pos x="0" y="28"/>
                    </a:cxn>
                    <a:cxn ang="0">
                      <a:pos x="36" y="33"/>
                    </a:cxn>
                    <a:cxn ang="0">
                      <a:pos x="120" y="14"/>
                    </a:cxn>
                    <a:cxn ang="0">
                      <a:pos x="157" y="19"/>
                    </a:cxn>
                    <a:cxn ang="0">
                      <a:pos x="148" y="0"/>
                    </a:cxn>
                    <a:cxn ang="0">
                      <a:pos x="36" y="0"/>
                    </a:cxn>
                    <a:cxn ang="0">
                      <a:pos x="92" y="4"/>
                    </a:cxn>
                    <a:cxn ang="0">
                      <a:pos x="0" y="28"/>
                    </a:cxn>
                  </a:cxnLst>
                  <a:rect l="0" t="0" r="r" b="b"/>
                  <a:pathLst>
                    <a:path w="158" h="34">
                      <a:moveTo>
                        <a:pt x="0" y="28"/>
                      </a:moveTo>
                      <a:lnTo>
                        <a:pt x="36" y="33"/>
                      </a:lnTo>
                      <a:lnTo>
                        <a:pt x="120" y="14"/>
                      </a:lnTo>
                      <a:lnTo>
                        <a:pt x="157" y="19"/>
                      </a:lnTo>
                      <a:lnTo>
                        <a:pt x="148" y="0"/>
                      </a:lnTo>
                      <a:lnTo>
                        <a:pt x="36" y="0"/>
                      </a:lnTo>
                      <a:lnTo>
                        <a:pt x="92" y="4"/>
                      </a:lnTo>
                      <a:lnTo>
                        <a:pt x="0" y="28"/>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3795" name="Freeform 35"/>
                <p:cNvSpPr>
                  <a:spLocks/>
                </p:cNvSpPr>
                <p:nvPr/>
              </p:nvSpPr>
              <p:spPr bwMode="auto">
                <a:xfrm>
                  <a:off x="3275" y="2442"/>
                  <a:ext cx="158" cy="36"/>
                </a:xfrm>
                <a:custGeom>
                  <a:avLst/>
                  <a:gdLst/>
                  <a:ahLst/>
                  <a:cxnLst>
                    <a:cxn ang="0">
                      <a:pos x="157" y="5"/>
                    </a:cxn>
                    <a:cxn ang="0">
                      <a:pos x="119" y="0"/>
                    </a:cxn>
                    <a:cxn ang="0">
                      <a:pos x="37" y="19"/>
                    </a:cxn>
                    <a:cxn ang="0">
                      <a:pos x="0" y="15"/>
                    </a:cxn>
                    <a:cxn ang="0">
                      <a:pos x="10" y="35"/>
                    </a:cxn>
                    <a:cxn ang="0">
                      <a:pos x="119" y="35"/>
                    </a:cxn>
                    <a:cxn ang="0">
                      <a:pos x="73" y="29"/>
                    </a:cxn>
                    <a:cxn ang="0">
                      <a:pos x="157" y="5"/>
                    </a:cxn>
                  </a:cxnLst>
                  <a:rect l="0" t="0" r="r" b="b"/>
                  <a:pathLst>
                    <a:path w="158" h="36">
                      <a:moveTo>
                        <a:pt x="157" y="5"/>
                      </a:moveTo>
                      <a:lnTo>
                        <a:pt x="119" y="0"/>
                      </a:lnTo>
                      <a:lnTo>
                        <a:pt x="37" y="19"/>
                      </a:lnTo>
                      <a:lnTo>
                        <a:pt x="0" y="15"/>
                      </a:lnTo>
                      <a:lnTo>
                        <a:pt x="10" y="35"/>
                      </a:lnTo>
                      <a:lnTo>
                        <a:pt x="119" y="35"/>
                      </a:lnTo>
                      <a:lnTo>
                        <a:pt x="73" y="29"/>
                      </a:lnTo>
                      <a:lnTo>
                        <a:pt x="157"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3796" name="Rectangle 36"/>
          <p:cNvSpPr>
            <a:spLocks noChangeArrowheads="1"/>
          </p:cNvSpPr>
          <p:nvPr/>
        </p:nvSpPr>
        <p:spPr bwMode="auto">
          <a:xfrm>
            <a:off x="4005263" y="3983038"/>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R2</a:t>
            </a:r>
          </a:p>
        </p:txBody>
      </p:sp>
      <p:sp>
        <p:nvSpPr>
          <p:cNvPr id="373797" name="Rectangle 37"/>
          <p:cNvSpPr>
            <a:spLocks noChangeArrowheads="1"/>
          </p:cNvSpPr>
          <p:nvPr/>
        </p:nvSpPr>
        <p:spPr bwMode="auto">
          <a:xfrm>
            <a:off x="5922963" y="2181226"/>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R3</a:t>
            </a:r>
          </a:p>
        </p:txBody>
      </p:sp>
      <p:sp>
        <p:nvSpPr>
          <p:cNvPr id="373815" name="Freeform 55"/>
          <p:cNvSpPr>
            <a:spLocks/>
          </p:cNvSpPr>
          <p:nvPr/>
        </p:nvSpPr>
        <p:spPr bwMode="auto">
          <a:xfrm>
            <a:off x="4687889" y="2867027"/>
            <a:ext cx="1152525" cy="785813"/>
          </a:xfrm>
          <a:custGeom>
            <a:avLst/>
            <a:gdLst/>
            <a:ahLst/>
            <a:cxnLst>
              <a:cxn ang="0">
                <a:pos x="0" y="438"/>
              </a:cxn>
              <a:cxn ang="0">
                <a:pos x="368" y="219"/>
              </a:cxn>
              <a:cxn ang="0">
                <a:pos x="276" y="219"/>
              </a:cxn>
              <a:cxn ang="0">
                <a:pos x="645" y="0"/>
              </a:cxn>
            </a:cxnLst>
            <a:rect l="0" t="0" r="r" b="b"/>
            <a:pathLst>
              <a:path w="646" h="439">
                <a:moveTo>
                  <a:pt x="0" y="438"/>
                </a:moveTo>
                <a:lnTo>
                  <a:pt x="368" y="219"/>
                </a:lnTo>
                <a:lnTo>
                  <a:pt x="276" y="219"/>
                </a:lnTo>
                <a:lnTo>
                  <a:pt x="645"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18" name="Group 56"/>
          <p:cNvGrpSpPr>
            <a:grpSpLocks/>
          </p:cNvGrpSpPr>
          <p:nvPr/>
        </p:nvGrpSpPr>
        <p:grpSpPr bwMode="auto">
          <a:xfrm>
            <a:off x="5626101" y="2486025"/>
            <a:ext cx="1065213" cy="374650"/>
            <a:chOff x="3150" y="1393"/>
            <a:chExt cx="597" cy="210"/>
          </a:xfrm>
        </p:grpSpPr>
        <p:grpSp>
          <p:nvGrpSpPr>
            <p:cNvPr id="19" name="Group 57"/>
            <p:cNvGrpSpPr>
              <a:grpSpLocks/>
            </p:cNvGrpSpPr>
            <p:nvPr/>
          </p:nvGrpSpPr>
          <p:grpSpPr bwMode="auto">
            <a:xfrm>
              <a:off x="3160" y="1405"/>
              <a:ext cx="587" cy="198"/>
              <a:chOff x="3160" y="1405"/>
              <a:chExt cx="587" cy="198"/>
            </a:xfrm>
          </p:grpSpPr>
          <p:sp>
            <p:nvSpPr>
              <p:cNvPr id="373818" name="Rectangle 58"/>
              <p:cNvSpPr>
                <a:spLocks noChangeArrowheads="1"/>
              </p:cNvSpPr>
              <p:nvPr/>
            </p:nvSpPr>
            <p:spPr bwMode="auto">
              <a:xfrm>
                <a:off x="3160" y="1467"/>
                <a:ext cx="587" cy="69"/>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3819" name="Oval 59"/>
              <p:cNvSpPr>
                <a:spLocks noChangeArrowheads="1"/>
              </p:cNvSpPr>
              <p:nvPr/>
            </p:nvSpPr>
            <p:spPr bwMode="auto">
              <a:xfrm>
                <a:off x="3170" y="1479"/>
                <a:ext cx="577" cy="124"/>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3820" name="Oval 60"/>
              <p:cNvSpPr>
                <a:spLocks noChangeArrowheads="1"/>
              </p:cNvSpPr>
              <p:nvPr/>
            </p:nvSpPr>
            <p:spPr bwMode="auto">
              <a:xfrm>
                <a:off x="3170" y="1405"/>
                <a:ext cx="577" cy="125"/>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3821" name="Rectangle 61"/>
            <p:cNvSpPr>
              <a:spLocks noChangeArrowheads="1"/>
            </p:cNvSpPr>
            <p:nvPr/>
          </p:nvSpPr>
          <p:spPr bwMode="auto">
            <a:xfrm>
              <a:off x="3150" y="1461"/>
              <a:ext cx="587" cy="69"/>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3822" name="Oval 62"/>
            <p:cNvSpPr>
              <a:spLocks noChangeArrowheads="1"/>
            </p:cNvSpPr>
            <p:nvPr/>
          </p:nvSpPr>
          <p:spPr bwMode="auto">
            <a:xfrm>
              <a:off x="3160" y="1467"/>
              <a:ext cx="577"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3823" name="Oval 63"/>
            <p:cNvSpPr>
              <a:spLocks noChangeArrowheads="1"/>
            </p:cNvSpPr>
            <p:nvPr/>
          </p:nvSpPr>
          <p:spPr bwMode="auto">
            <a:xfrm>
              <a:off x="3160" y="1393"/>
              <a:ext cx="577"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0" name="Group 64"/>
            <p:cNvGrpSpPr>
              <a:grpSpLocks/>
            </p:cNvGrpSpPr>
            <p:nvPr/>
          </p:nvGrpSpPr>
          <p:grpSpPr bwMode="auto">
            <a:xfrm>
              <a:off x="3268" y="1411"/>
              <a:ext cx="362" cy="91"/>
              <a:chOff x="3268" y="1411"/>
              <a:chExt cx="362" cy="91"/>
            </a:xfrm>
          </p:grpSpPr>
          <p:grpSp>
            <p:nvGrpSpPr>
              <p:cNvPr id="21" name="Group 65"/>
              <p:cNvGrpSpPr>
                <a:grpSpLocks/>
              </p:cNvGrpSpPr>
              <p:nvPr/>
            </p:nvGrpSpPr>
            <p:grpSpPr bwMode="auto">
              <a:xfrm>
                <a:off x="3268" y="1411"/>
                <a:ext cx="362" cy="91"/>
                <a:chOff x="3268" y="1411"/>
                <a:chExt cx="362" cy="91"/>
              </a:xfrm>
            </p:grpSpPr>
            <p:sp>
              <p:nvSpPr>
                <p:cNvPr id="373826" name="Freeform 66"/>
                <p:cNvSpPr>
                  <a:spLocks/>
                </p:cNvSpPr>
                <p:nvPr/>
              </p:nvSpPr>
              <p:spPr bwMode="auto">
                <a:xfrm>
                  <a:off x="3268" y="1411"/>
                  <a:ext cx="157" cy="35"/>
                </a:xfrm>
                <a:custGeom>
                  <a:avLst/>
                  <a:gdLst/>
                  <a:ahLst/>
                  <a:cxnLst>
                    <a:cxn ang="0">
                      <a:pos x="0" y="4"/>
                    </a:cxn>
                    <a:cxn ang="0">
                      <a:pos x="36" y="0"/>
                    </a:cxn>
                    <a:cxn ang="0">
                      <a:pos x="119" y="19"/>
                    </a:cxn>
                    <a:cxn ang="0">
                      <a:pos x="156" y="15"/>
                    </a:cxn>
                    <a:cxn ang="0">
                      <a:pos x="147" y="34"/>
                    </a:cxn>
                    <a:cxn ang="0">
                      <a:pos x="36" y="34"/>
                    </a:cxn>
                    <a:cxn ang="0">
                      <a:pos x="82" y="29"/>
                    </a:cxn>
                    <a:cxn ang="0">
                      <a:pos x="0" y="4"/>
                    </a:cxn>
                  </a:cxnLst>
                  <a:rect l="0" t="0" r="r" b="b"/>
                  <a:pathLst>
                    <a:path w="157" h="35">
                      <a:moveTo>
                        <a:pt x="0" y="4"/>
                      </a:moveTo>
                      <a:lnTo>
                        <a:pt x="36" y="0"/>
                      </a:lnTo>
                      <a:lnTo>
                        <a:pt x="119" y="19"/>
                      </a:lnTo>
                      <a:lnTo>
                        <a:pt x="156" y="15"/>
                      </a:lnTo>
                      <a:lnTo>
                        <a:pt x="147" y="34"/>
                      </a:lnTo>
                      <a:lnTo>
                        <a:pt x="36" y="34"/>
                      </a:lnTo>
                      <a:lnTo>
                        <a:pt x="82" y="29"/>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3827" name="Freeform 67"/>
                <p:cNvSpPr>
                  <a:spLocks/>
                </p:cNvSpPr>
                <p:nvPr/>
              </p:nvSpPr>
              <p:spPr bwMode="auto">
                <a:xfrm>
                  <a:off x="3462" y="1472"/>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22" name="Group 68"/>
              <p:cNvGrpSpPr>
                <a:grpSpLocks/>
              </p:cNvGrpSpPr>
              <p:nvPr/>
            </p:nvGrpSpPr>
            <p:grpSpPr bwMode="auto">
              <a:xfrm>
                <a:off x="3278" y="1411"/>
                <a:ext cx="332" cy="91"/>
                <a:chOff x="3278" y="1411"/>
                <a:chExt cx="332" cy="91"/>
              </a:xfrm>
            </p:grpSpPr>
            <p:sp>
              <p:nvSpPr>
                <p:cNvPr id="373829" name="Freeform 69"/>
                <p:cNvSpPr>
                  <a:spLocks/>
                </p:cNvSpPr>
                <p:nvPr/>
              </p:nvSpPr>
              <p:spPr bwMode="auto">
                <a:xfrm>
                  <a:off x="3453" y="1411"/>
                  <a:ext cx="157" cy="35"/>
                </a:xfrm>
                <a:custGeom>
                  <a:avLst/>
                  <a:gdLst/>
                  <a:ahLst/>
                  <a:cxnLst>
                    <a:cxn ang="0">
                      <a:pos x="0" y="29"/>
                    </a:cxn>
                    <a:cxn ang="0">
                      <a:pos x="36" y="34"/>
                    </a:cxn>
                    <a:cxn ang="0">
                      <a:pos x="119" y="15"/>
                    </a:cxn>
                    <a:cxn ang="0">
                      <a:pos x="156" y="19"/>
                    </a:cxn>
                    <a:cxn ang="0">
                      <a:pos x="147" y="0"/>
                    </a:cxn>
                    <a:cxn ang="0">
                      <a:pos x="36" y="0"/>
                    </a:cxn>
                    <a:cxn ang="0">
                      <a:pos x="92" y="4"/>
                    </a:cxn>
                    <a:cxn ang="0">
                      <a:pos x="0" y="29"/>
                    </a:cxn>
                  </a:cxnLst>
                  <a:rect l="0" t="0" r="r" b="b"/>
                  <a:pathLst>
                    <a:path w="157" h="35">
                      <a:moveTo>
                        <a:pt x="0" y="29"/>
                      </a:moveTo>
                      <a:lnTo>
                        <a:pt x="36" y="34"/>
                      </a:lnTo>
                      <a:lnTo>
                        <a:pt x="119" y="15"/>
                      </a:lnTo>
                      <a:lnTo>
                        <a:pt x="156" y="19"/>
                      </a:lnTo>
                      <a:lnTo>
                        <a:pt x="147" y="0"/>
                      </a:lnTo>
                      <a:lnTo>
                        <a:pt x="36" y="0"/>
                      </a:lnTo>
                      <a:lnTo>
                        <a:pt x="92" y="4"/>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3830" name="Freeform 70"/>
                <p:cNvSpPr>
                  <a:spLocks/>
                </p:cNvSpPr>
                <p:nvPr/>
              </p:nvSpPr>
              <p:spPr bwMode="auto">
                <a:xfrm>
                  <a:off x="3278" y="1467"/>
                  <a:ext cx="156" cy="35"/>
                </a:xfrm>
                <a:custGeom>
                  <a:avLst/>
                  <a:gdLst/>
                  <a:ahLst/>
                  <a:cxnLst>
                    <a:cxn ang="0">
                      <a:pos x="155" y="4"/>
                    </a:cxn>
                    <a:cxn ang="0">
                      <a:pos x="118" y="0"/>
                    </a:cxn>
                    <a:cxn ang="0">
                      <a:pos x="36" y="19"/>
                    </a:cxn>
                    <a:cxn ang="0">
                      <a:pos x="0" y="15"/>
                    </a:cxn>
                    <a:cxn ang="0">
                      <a:pos x="8" y="34"/>
                    </a:cxn>
                    <a:cxn ang="0">
                      <a:pos x="118" y="34"/>
                    </a:cxn>
                    <a:cxn ang="0">
                      <a:pos x="73" y="29"/>
                    </a:cxn>
                    <a:cxn ang="0">
                      <a:pos x="155" y="4"/>
                    </a:cxn>
                  </a:cxnLst>
                  <a:rect l="0" t="0" r="r" b="b"/>
                  <a:pathLst>
                    <a:path w="156" h="35">
                      <a:moveTo>
                        <a:pt x="155" y="4"/>
                      </a:moveTo>
                      <a:lnTo>
                        <a:pt x="118" y="0"/>
                      </a:lnTo>
                      <a:lnTo>
                        <a:pt x="36" y="19"/>
                      </a:lnTo>
                      <a:lnTo>
                        <a:pt x="0" y="15"/>
                      </a:lnTo>
                      <a:lnTo>
                        <a:pt x="8" y="34"/>
                      </a:lnTo>
                      <a:lnTo>
                        <a:pt x="118" y="34"/>
                      </a:lnTo>
                      <a:lnTo>
                        <a:pt x="73" y="29"/>
                      </a:lnTo>
                      <a:lnTo>
                        <a:pt x="155"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3831" name="Freeform 71"/>
          <p:cNvSpPr>
            <a:spLocks/>
          </p:cNvSpPr>
          <p:nvPr/>
        </p:nvSpPr>
        <p:spPr bwMode="auto">
          <a:xfrm>
            <a:off x="2513014" y="3735388"/>
            <a:ext cx="1222375" cy="30162"/>
          </a:xfrm>
          <a:custGeom>
            <a:avLst/>
            <a:gdLst/>
            <a:ahLst/>
            <a:cxnLst>
              <a:cxn ang="0">
                <a:pos x="683" y="16"/>
              </a:cxn>
              <a:cxn ang="0">
                <a:pos x="293" y="8"/>
              </a:cxn>
              <a:cxn ang="0">
                <a:pos x="389" y="8"/>
              </a:cxn>
              <a:cxn ang="0">
                <a:pos x="0" y="0"/>
              </a:cxn>
            </a:cxnLst>
            <a:rect l="0" t="0" r="r" b="b"/>
            <a:pathLst>
              <a:path w="684" h="17">
                <a:moveTo>
                  <a:pt x="683" y="16"/>
                </a:moveTo>
                <a:lnTo>
                  <a:pt x="293" y="8"/>
                </a:lnTo>
                <a:lnTo>
                  <a:pt x="389" y="8"/>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sp>
        <p:nvSpPr>
          <p:cNvPr id="373832" name="Rectangle 72"/>
          <p:cNvSpPr>
            <a:spLocks noChangeArrowheads="1"/>
          </p:cNvSpPr>
          <p:nvPr/>
        </p:nvSpPr>
        <p:spPr bwMode="auto">
          <a:xfrm>
            <a:off x="5894388" y="3892550"/>
            <a:ext cx="500408"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R4</a:t>
            </a:r>
          </a:p>
        </p:txBody>
      </p:sp>
      <p:sp>
        <p:nvSpPr>
          <p:cNvPr id="373833" name="Rectangle 73"/>
          <p:cNvSpPr>
            <a:spLocks noChangeArrowheads="1"/>
          </p:cNvSpPr>
          <p:nvPr/>
        </p:nvSpPr>
        <p:spPr bwMode="auto">
          <a:xfrm>
            <a:off x="6667501" y="2181225"/>
            <a:ext cx="2452688" cy="925426"/>
          </a:xfrm>
          <a:prstGeom prst="rect">
            <a:avLst/>
          </a:prstGeom>
          <a:noFill/>
          <a:ln w="9525">
            <a:noFill/>
            <a:miter lim="800000"/>
            <a:headEnd/>
            <a:tailEnd/>
          </a:ln>
          <a:effectLst/>
        </p:spPr>
        <p:txBody>
          <a:bodyPr lIns="95384" tIns="46758" rIns="95384" bIns="46758">
            <a:prstTxWarp prst="textNoShape">
              <a:avLst/>
            </a:prstTxWarp>
            <a:spAutoFit/>
          </a:bodyPr>
          <a:lstStyle/>
          <a:p>
            <a:pPr algn="l" defTabSz="828675"/>
            <a:r>
              <a:rPr lang="en-GB" sz="1800">
                <a:latin typeface="Verdana"/>
                <a:cs typeface="Verdana"/>
              </a:rPr>
              <a:t>Most of 10.0.0.0/8 except for</a:t>
            </a:r>
          </a:p>
          <a:p>
            <a:pPr algn="l" defTabSz="828675"/>
            <a:r>
              <a:rPr lang="en-GB" sz="1800">
                <a:latin typeface="Verdana"/>
                <a:cs typeface="Verdana"/>
              </a:rPr>
              <a:t>10.1.0.0/16</a:t>
            </a:r>
          </a:p>
        </p:txBody>
      </p:sp>
      <p:sp>
        <p:nvSpPr>
          <p:cNvPr id="373834" name="Rectangle 74"/>
          <p:cNvSpPr>
            <a:spLocks noChangeArrowheads="1"/>
          </p:cNvSpPr>
          <p:nvPr/>
        </p:nvSpPr>
        <p:spPr bwMode="auto">
          <a:xfrm>
            <a:off x="6691313" y="4219576"/>
            <a:ext cx="1576611"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latin typeface="Verdana"/>
                <a:cs typeface="Verdana"/>
              </a:rPr>
              <a:t>10.1.0.0/16</a:t>
            </a:r>
          </a:p>
        </p:txBody>
      </p:sp>
      <p:sp>
        <p:nvSpPr>
          <p:cNvPr id="373835" name="Rectangle 75"/>
          <p:cNvSpPr>
            <a:spLocks noChangeArrowheads="1"/>
          </p:cNvSpPr>
          <p:nvPr/>
        </p:nvSpPr>
        <p:spPr bwMode="auto">
          <a:xfrm>
            <a:off x="315914" y="4581527"/>
            <a:ext cx="2579687" cy="1217533"/>
          </a:xfrm>
          <a:prstGeom prst="rect">
            <a:avLst/>
          </a:prstGeom>
          <a:noFill/>
          <a:ln w="9525">
            <a:noFill/>
            <a:miter lim="800000"/>
            <a:headEnd/>
            <a:tailEnd/>
          </a:ln>
          <a:effectLst/>
        </p:spPr>
        <p:txBody>
          <a:bodyPr lIns="108476" tIns="54239" rIns="108476" bIns="54239">
            <a:prstTxWarp prst="textNoShape">
              <a:avLst/>
            </a:prstTxWarp>
            <a:spAutoFit/>
          </a:bodyPr>
          <a:lstStyle/>
          <a:p>
            <a:pPr algn="l" defTabSz="1076325">
              <a:buClr>
                <a:schemeClr val="accent2"/>
              </a:buClr>
            </a:pPr>
            <a:r>
              <a:rPr lang="en-GB" sz="2400">
                <a:solidFill>
                  <a:schemeClr val="bg2"/>
                </a:solidFill>
                <a:latin typeface="Verdana"/>
                <a:cs typeface="Verdana"/>
              </a:rPr>
              <a:t>Based on destination IP address</a:t>
            </a:r>
          </a:p>
        </p:txBody>
      </p:sp>
      <p:sp>
        <p:nvSpPr>
          <p:cNvPr id="373836" name="Rectangle 76"/>
          <p:cNvSpPr>
            <a:spLocks noChangeArrowheads="1"/>
          </p:cNvSpPr>
          <p:nvPr/>
        </p:nvSpPr>
        <p:spPr bwMode="auto">
          <a:xfrm>
            <a:off x="1895476" y="2570165"/>
            <a:ext cx="2611026" cy="663535"/>
          </a:xfrm>
          <a:prstGeom prst="rect">
            <a:avLst/>
          </a:prstGeom>
          <a:noFill/>
          <a:ln w="9525">
            <a:noFill/>
            <a:miter lim="800000"/>
            <a:headEnd/>
            <a:tailEnd/>
          </a:ln>
          <a:effectLst/>
        </p:spPr>
        <p:txBody>
          <a:bodyPr wrap="none" lIns="108476" tIns="54239" rIns="108476" bIns="54239">
            <a:prstTxWarp prst="textNoShape">
              <a:avLst/>
            </a:prstTxWarp>
            <a:spAutoFit/>
          </a:bodyPr>
          <a:lstStyle/>
          <a:p>
            <a:pPr algn="l" defTabSz="1076325"/>
            <a:r>
              <a:rPr lang="en-GB" sz="1800">
                <a:solidFill>
                  <a:srgbClr val="FF0000"/>
                </a:solidFill>
                <a:latin typeface="Verdana"/>
                <a:cs typeface="Verdana"/>
              </a:rPr>
              <a:t>Packet: Destination</a:t>
            </a:r>
          </a:p>
          <a:p>
            <a:pPr algn="l" defTabSz="1076325"/>
            <a:r>
              <a:rPr lang="en-GB" sz="1800">
                <a:solidFill>
                  <a:srgbClr val="FF0000"/>
                </a:solidFill>
                <a:latin typeface="Verdana"/>
                <a:cs typeface="Verdana"/>
              </a:rPr>
              <a:t>IP address: 10.1.1.1</a:t>
            </a:r>
          </a:p>
        </p:txBody>
      </p:sp>
      <p:sp>
        <p:nvSpPr>
          <p:cNvPr id="373837" name="Line 77"/>
          <p:cNvSpPr>
            <a:spLocks noChangeShapeType="1"/>
          </p:cNvSpPr>
          <p:nvPr/>
        </p:nvSpPr>
        <p:spPr bwMode="auto">
          <a:xfrm>
            <a:off x="2598739" y="3427413"/>
            <a:ext cx="1112837" cy="0"/>
          </a:xfrm>
          <a:prstGeom prst="line">
            <a:avLst/>
          </a:prstGeom>
          <a:noFill/>
          <a:ln w="12700">
            <a:solidFill>
              <a:schemeClr val="hlink"/>
            </a:solidFill>
            <a:round/>
            <a:headEnd type="none" w="sm" len="sm"/>
            <a:tailEnd type="stealth" w="med" len="lg"/>
          </a:ln>
          <a:effectLst/>
        </p:spPr>
        <p:txBody>
          <a:bodyPr wrap="none" lIns="108476" tIns="54239" rIns="108476" bIns="54239">
            <a:prstTxWarp prst="textNoShape">
              <a:avLst/>
            </a:prstTxWarp>
            <a:spAutoFit/>
          </a:bodyPr>
          <a:lstStyle/>
          <a:p>
            <a:endParaRPr lang="en-GB">
              <a:latin typeface="Verdana"/>
              <a:cs typeface="Verdana"/>
            </a:endParaRPr>
          </a:p>
        </p:txBody>
      </p:sp>
      <p:sp>
        <p:nvSpPr>
          <p:cNvPr id="373838" name="Rectangle 78"/>
          <p:cNvSpPr>
            <a:spLocks noChangeArrowheads="1"/>
          </p:cNvSpPr>
          <p:nvPr/>
        </p:nvSpPr>
        <p:spPr bwMode="auto">
          <a:xfrm>
            <a:off x="5970588" y="5391150"/>
            <a:ext cx="2963862" cy="1200150"/>
          </a:xfrm>
          <a:prstGeom prst="rect">
            <a:avLst/>
          </a:prstGeom>
          <a:noFill/>
          <a:ln w="9525">
            <a:solidFill>
              <a:schemeClr val="tx1"/>
            </a:solidFill>
            <a:miter lim="800000"/>
            <a:headEnd/>
            <a:tailEnd/>
          </a:ln>
          <a:effectLst/>
        </p:spPr>
        <p:txBody>
          <a:bodyPr lIns="95384" tIns="46758" rIns="95384" bIns="46758">
            <a:prstTxWarp prst="textNoShape">
              <a:avLst/>
            </a:prstTxWarp>
            <a:spAutoFit/>
          </a:bodyPr>
          <a:lstStyle/>
          <a:p>
            <a:pPr algn="l" defTabSz="828675"/>
            <a:r>
              <a:rPr lang="en-GB" sz="1800">
                <a:solidFill>
                  <a:srgbClr val="000000"/>
                </a:solidFill>
                <a:latin typeface="Verdana"/>
                <a:cs typeface="Verdana"/>
              </a:rPr>
              <a:t>10.1.1.1 &amp; FF.FF.00.00</a:t>
            </a:r>
          </a:p>
          <a:p>
            <a:pPr algn="l" defTabSz="828675"/>
            <a:r>
              <a:rPr lang="en-GB" sz="1800">
                <a:solidFill>
                  <a:srgbClr val="000000"/>
                </a:solidFill>
                <a:latin typeface="Verdana"/>
                <a:cs typeface="Verdana"/>
              </a:rPr>
              <a:t>             vs.</a:t>
            </a:r>
          </a:p>
          <a:p>
            <a:pPr algn="l" defTabSz="828675"/>
            <a:r>
              <a:rPr lang="en-GB" sz="1800">
                <a:solidFill>
                  <a:srgbClr val="000000"/>
                </a:solidFill>
                <a:latin typeface="Verdana"/>
                <a:cs typeface="Verdana"/>
              </a:rPr>
              <a:t>10.1.0.0 &amp; FF.FF.00.00</a:t>
            </a:r>
          </a:p>
          <a:p>
            <a:pPr defTabSz="828675"/>
            <a:r>
              <a:rPr lang="en-GB" sz="1800">
                <a:solidFill>
                  <a:srgbClr val="FF0000"/>
                </a:solidFill>
                <a:latin typeface="Verdana"/>
                <a:cs typeface="Verdana"/>
              </a:rPr>
              <a:t>Match! (length 16)</a:t>
            </a:r>
          </a:p>
        </p:txBody>
      </p:sp>
      <p:sp>
        <p:nvSpPr>
          <p:cNvPr id="373839" name="Line 79"/>
          <p:cNvSpPr>
            <a:spLocks noChangeShapeType="1"/>
          </p:cNvSpPr>
          <p:nvPr/>
        </p:nvSpPr>
        <p:spPr bwMode="auto">
          <a:xfrm>
            <a:off x="5447735" y="5867400"/>
            <a:ext cx="561975" cy="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grpSp>
        <p:nvGrpSpPr>
          <p:cNvPr id="80" name="Group 4"/>
          <p:cNvGrpSpPr>
            <a:grpSpLocks/>
          </p:cNvGrpSpPr>
          <p:nvPr/>
        </p:nvGrpSpPr>
        <p:grpSpPr bwMode="auto">
          <a:xfrm>
            <a:off x="1362904" y="3576509"/>
            <a:ext cx="1063625" cy="373062"/>
            <a:chOff x="2094" y="2035"/>
            <a:chExt cx="595" cy="209"/>
          </a:xfrm>
        </p:grpSpPr>
        <p:grpSp>
          <p:nvGrpSpPr>
            <p:cNvPr id="81" name="Group 5"/>
            <p:cNvGrpSpPr>
              <a:grpSpLocks/>
            </p:cNvGrpSpPr>
            <p:nvPr/>
          </p:nvGrpSpPr>
          <p:grpSpPr bwMode="auto">
            <a:xfrm>
              <a:off x="2104" y="2047"/>
              <a:ext cx="585" cy="197"/>
              <a:chOff x="2104" y="2047"/>
              <a:chExt cx="585" cy="197"/>
            </a:xfrm>
          </p:grpSpPr>
          <p:sp>
            <p:nvSpPr>
              <p:cNvPr id="92"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3"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94"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82"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3"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84"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85" name="Group 12"/>
            <p:cNvGrpSpPr>
              <a:grpSpLocks/>
            </p:cNvGrpSpPr>
            <p:nvPr/>
          </p:nvGrpSpPr>
          <p:grpSpPr bwMode="auto">
            <a:xfrm>
              <a:off x="2210" y="2051"/>
              <a:ext cx="363" cy="92"/>
              <a:chOff x="2210" y="2051"/>
              <a:chExt cx="363" cy="92"/>
            </a:xfrm>
          </p:grpSpPr>
          <p:grpSp>
            <p:nvGrpSpPr>
              <p:cNvPr id="86" name="Group 13"/>
              <p:cNvGrpSpPr>
                <a:grpSpLocks/>
              </p:cNvGrpSpPr>
              <p:nvPr/>
            </p:nvGrpSpPr>
            <p:grpSpPr bwMode="auto">
              <a:xfrm>
                <a:off x="2210" y="2051"/>
                <a:ext cx="363" cy="92"/>
                <a:chOff x="2210" y="2051"/>
                <a:chExt cx="363" cy="92"/>
              </a:xfrm>
            </p:grpSpPr>
            <p:sp>
              <p:nvSpPr>
                <p:cNvPr id="90"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91"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87" name="Group 16"/>
              <p:cNvGrpSpPr>
                <a:grpSpLocks/>
              </p:cNvGrpSpPr>
              <p:nvPr/>
            </p:nvGrpSpPr>
            <p:grpSpPr bwMode="auto">
              <a:xfrm>
                <a:off x="2221" y="2051"/>
                <a:ext cx="331" cy="92"/>
                <a:chOff x="2221" y="2051"/>
                <a:chExt cx="331" cy="92"/>
              </a:xfrm>
            </p:grpSpPr>
            <p:sp>
              <p:nvSpPr>
                <p:cNvPr id="88"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9"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95" name="Rectangle 36"/>
          <p:cNvSpPr>
            <a:spLocks noChangeArrowheads="1"/>
          </p:cNvSpPr>
          <p:nvPr/>
        </p:nvSpPr>
        <p:spPr bwMode="auto">
          <a:xfrm>
            <a:off x="1815313" y="3985667"/>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smtClean="0">
                <a:solidFill>
                  <a:srgbClr val="000000"/>
                </a:solidFill>
                <a:latin typeface="Verdana"/>
                <a:cs typeface="Verdana"/>
              </a:rPr>
              <a:t>R1</a:t>
            </a:r>
            <a:endParaRPr lang="en-GB" sz="1800" dirty="0">
              <a:solidFill>
                <a:srgbClr val="000000"/>
              </a:solidFill>
              <a:latin typeface="Verdana"/>
              <a:cs typeface="Verdan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383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 By"/>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383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836" grpId="0" autoUpdateAnimBg="0"/>
      <p:bldP spid="373837" grpId="0" animBg="1"/>
    </p:bld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p:txBody>
          <a:bodyPr/>
          <a:lstStyle/>
          <a:p>
            <a:r>
              <a:rPr lang="en-US" b="1" dirty="0" smtClean="0"/>
              <a:t>BGP Part VII</a:t>
            </a:r>
            <a:endParaRPr lang="en-US" b="1" dirty="0"/>
          </a:p>
        </p:txBody>
      </p:sp>
      <p:sp>
        <p:nvSpPr>
          <p:cNvPr id="263171" name="Rectangle 3"/>
          <p:cNvSpPr>
            <a:spLocks noGrp="1" noChangeArrowheads="1"/>
          </p:cNvSpPr>
          <p:nvPr>
            <p:ph type="subTitle" idx="1"/>
          </p:nvPr>
        </p:nvSpPr>
        <p:spPr/>
        <p:txBody>
          <a:bodyPr/>
          <a:lstStyle/>
          <a:p>
            <a:r>
              <a:rPr lang="en-AU" dirty="0" smtClean="0"/>
              <a:t>Complexity of large networks</a:t>
            </a:r>
          </a:p>
          <a:p>
            <a:r>
              <a:rPr lang="en-AU" dirty="0" smtClean="0"/>
              <a:t>BGP Wedgies</a:t>
            </a:r>
          </a:p>
          <a:p>
            <a:r>
              <a:rPr lang="en-AU" dirty="0" smtClean="0"/>
              <a:t>(Tim Griffin)</a:t>
            </a:r>
            <a:endParaRPr lang="en-GB" dirty="0"/>
          </a:p>
        </p:txBody>
      </p:sp>
    </p:spTree>
  </p:cSld>
  <p:clrMapOvr>
    <a:masterClrMapping/>
  </p:clrMapOvr>
  <p:transition spd="slow"/>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42" name="Picture 2"/>
          <p:cNvPicPr>
            <a:picLocks noChangeArrowheads="1"/>
          </p:cNvPicPr>
          <p:nvPr/>
        </p:nvPicPr>
        <p:blipFill>
          <a:blip r:embed="rId4"/>
          <a:srcRect/>
          <a:stretch>
            <a:fillRect/>
          </a:stretch>
        </p:blipFill>
        <p:spPr bwMode="auto">
          <a:xfrm>
            <a:off x="6705600" y="3200400"/>
            <a:ext cx="12192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3" name="Picture 3"/>
          <p:cNvPicPr>
            <a:picLocks noChangeArrowheads="1"/>
          </p:cNvPicPr>
          <p:nvPr/>
        </p:nvPicPr>
        <p:blipFill>
          <a:blip r:embed="rId4"/>
          <a:srcRect/>
          <a:stretch>
            <a:fillRect/>
          </a:stretch>
        </p:blipFill>
        <p:spPr bwMode="auto">
          <a:xfrm>
            <a:off x="2057400" y="49530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4" name="Picture 4"/>
          <p:cNvPicPr>
            <a:picLocks noChangeArrowheads="1"/>
          </p:cNvPicPr>
          <p:nvPr/>
        </p:nvPicPr>
        <p:blipFill>
          <a:blip r:embed="rId4"/>
          <a:srcRect/>
          <a:stretch>
            <a:fillRect/>
          </a:stretch>
        </p:blipFill>
        <p:spPr bwMode="auto">
          <a:xfrm>
            <a:off x="5105400" y="2895600"/>
            <a:ext cx="1066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5" name="Picture 5"/>
          <p:cNvPicPr>
            <a:picLocks noChangeArrowheads="1"/>
          </p:cNvPicPr>
          <p:nvPr/>
        </p:nvPicPr>
        <p:blipFill>
          <a:blip r:embed="rId4"/>
          <a:srcRect/>
          <a:stretch>
            <a:fillRect/>
          </a:stretch>
        </p:blipFill>
        <p:spPr bwMode="auto">
          <a:xfrm>
            <a:off x="4038600" y="9144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6" name="Picture 6"/>
          <p:cNvPicPr>
            <a:picLocks noChangeArrowheads="1"/>
          </p:cNvPicPr>
          <p:nvPr/>
        </p:nvPicPr>
        <p:blipFill>
          <a:blip r:embed="rId4"/>
          <a:srcRect/>
          <a:stretch>
            <a:fillRect/>
          </a:stretch>
        </p:blipFill>
        <p:spPr bwMode="auto">
          <a:xfrm>
            <a:off x="1752600" y="9144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7" name="Picture 7"/>
          <p:cNvPicPr>
            <a:picLocks noChangeArrowheads="1"/>
          </p:cNvPicPr>
          <p:nvPr/>
        </p:nvPicPr>
        <p:blipFill>
          <a:blip r:embed="rId4"/>
          <a:srcRect/>
          <a:stretch>
            <a:fillRect/>
          </a:stretch>
        </p:blipFill>
        <p:spPr bwMode="auto">
          <a:xfrm>
            <a:off x="3200400" y="2971800"/>
            <a:ext cx="9906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8" name="Picture 8"/>
          <p:cNvPicPr>
            <a:picLocks noChangeArrowheads="1"/>
          </p:cNvPicPr>
          <p:nvPr/>
        </p:nvPicPr>
        <p:blipFill>
          <a:blip r:embed="rId4"/>
          <a:srcRect/>
          <a:stretch>
            <a:fillRect/>
          </a:stretch>
        </p:blipFill>
        <p:spPr bwMode="auto">
          <a:xfrm>
            <a:off x="1524000" y="2971800"/>
            <a:ext cx="9906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9" name="Picture 9"/>
          <p:cNvPicPr>
            <a:picLocks noChangeArrowheads="1"/>
          </p:cNvPicPr>
          <p:nvPr/>
        </p:nvPicPr>
        <p:blipFill>
          <a:blip r:embed="rId4"/>
          <a:srcRect/>
          <a:stretch>
            <a:fillRect/>
          </a:stretch>
        </p:blipFill>
        <p:spPr bwMode="auto">
          <a:xfrm>
            <a:off x="152400" y="2743200"/>
            <a:ext cx="990600" cy="1905000"/>
          </a:xfrm>
          <a:prstGeom prst="rect">
            <a:avLst/>
          </a:prstGeom>
          <a:noFill/>
          <a:ln w="12700">
            <a:noFill/>
            <a:miter lim="800000"/>
            <a:headEnd/>
            <a:tailEnd/>
          </a:ln>
          <a:effectLst>
            <a:outerShdw blurRad="63500" dist="107763" dir="2700000" algn="ctr" rotWithShape="0">
              <a:srgbClr val="000066">
                <a:alpha val="50000"/>
              </a:srgbClr>
            </a:outerShdw>
          </a:effectLst>
        </p:spPr>
      </p:pic>
      <p:sp>
        <p:nvSpPr>
          <p:cNvPr id="21514" name="Oval 12"/>
          <p:cNvSpPr>
            <a:spLocks noChangeArrowheads="1"/>
          </p:cNvSpPr>
          <p:nvPr/>
        </p:nvSpPr>
        <p:spPr bwMode="auto">
          <a:xfrm>
            <a:off x="4587875" y="15240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1515" name="Oval 13"/>
          <p:cNvSpPr>
            <a:spLocks noChangeArrowheads="1"/>
          </p:cNvSpPr>
          <p:nvPr/>
        </p:nvSpPr>
        <p:spPr bwMode="auto">
          <a:xfrm>
            <a:off x="2403475" y="15240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1516" name="Line 14"/>
          <p:cNvSpPr>
            <a:spLocks noChangeShapeType="1"/>
          </p:cNvSpPr>
          <p:nvPr/>
        </p:nvSpPr>
        <p:spPr bwMode="auto">
          <a:xfrm>
            <a:off x="2811463" y="1706563"/>
            <a:ext cx="1776412"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17" name="Text Box 15"/>
          <p:cNvSpPr txBox="1">
            <a:spLocks noChangeArrowheads="1"/>
          </p:cNvSpPr>
          <p:nvPr/>
        </p:nvSpPr>
        <p:spPr bwMode="auto">
          <a:xfrm>
            <a:off x="292100" y="295275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ea typeface="Arial" charset="0"/>
                <a:cs typeface="Arial" charset="0"/>
              </a:rPr>
              <a:t>AS1</a:t>
            </a:r>
          </a:p>
        </p:txBody>
      </p:sp>
      <p:sp>
        <p:nvSpPr>
          <p:cNvPr id="21518" name="Text Box 16"/>
          <p:cNvSpPr txBox="1">
            <a:spLocks noChangeArrowheads="1"/>
          </p:cNvSpPr>
          <p:nvPr/>
        </p:nvSpPr>
        <p:spPr bwMode="auto">
          <a:xfrm>
            <a:off x="2446338" y="5786438"/>
            <a:ext cx="779462"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AS6</a:t>
            </a:r>
          </a:p>
        </p:txBody>
      </p:sp>
      <p:sp>
        <p:nvSpPr>
          <p:cNvPr id="21519" name="Line 17"/>
          <p:cNvSpPr>
            <a:spLocks noChangeShapeType="1"/>
          </p:cNvSpPr>
          <p:nvPr/>
        </p:nvSpPr>
        <p:spPr bwMode="auto">
          <a:xfrm flipV="1">
            <a:off x="895350" y="1828800"/>
            <a:ext cx="1508125" cy="1690688"/>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20" name="Line 18"/>
          <p:cNvSpPr>
            <a:spLocks noChangeShapeType="1"/>
          </p:cNvSpPr>
          <p:nvPr/>
        </p:nvSpPr>
        <p:spPr bwMode="auto">
          <a:xfrm>
            <a:off x="754063" y="3871913"/>
            <a:ext cx="1905000" cy="1690687"/>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sp>
        <p:nvSpPr>
          <p:cNvPr id="21521" name="Text Box 19"/>
          <p:cNvSpPr txBox="1">
            <a:spLocks noChangeArrowheads="1"/>
          </p:cNvSpPr>
          <p:nvPr/>
        </p:nvSpPr>
        <p:spPr bwMode="auto">
          <a:xfrm>
            <a:off x="1001713" y="4629150"/>
            <a:ext cx="784225"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1</a:t>
            </a:r>
          </a:p>
        </p:txBody>
      </p:sp>
      <p:sp>
        <p:nvSpPr>
          <p:cNvPr id="21522" name="Oval 20"/>
          <p:cNvSpPr>
            <a:spLocks noChangeArrowheads="1"/>
          </p:cNvSpPr>
          <p:nvPr/>
        </p:nvSpPr>
        <p:spPr bwMode="auto">
          <a:xfrm>
            <a:off x="7158038"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1523" name="Line 21"/>
          <p:cNvSpPr>
            <a:spLocks noChangeShapeType="1"/>
          </p:cNvSpPr>
          <p:nvPr/>
        </p:nvSpPr>
        <p:spPr bwMode="auto">
          <a:xfrm rot="10800000" flipH="1" flipV="1">
            <a:off x="4979988" y="1790700"/>
            <a:ext cx="2182812" cy="179070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grpSp>
        <p:nvGrpSpPr>
          <p:cNvPr id="2" name="Group 22"/>
          <p:cNvGrpSpPr>
            <a:grpSpLocks/>
          </p:cNvGrpSpPr>
          <p:nvPr/>
        </p:nvGrpSpPr>
        <p:grpSpPr bwMode="auto">
          <a:xfrm>
            <a:off x="7418388" y="3581400"/>
            <a:ext cx="1112837" cy="304800"/>
            <a:chOff x="4723" y="2064"/>
            <a:chExt cx="872" cy="192"/>
          </a:xfrm>
        </p:grpSpPr>
        <p:sp>
          <p:nvSpPr>
            <p:cNvPr id="21560" name="Line 23"/>
            <p:cNvSpPr>
              <a:spLocks noChangeShapeType="1"/>
            </p:cNvSpPr>
            <p:nvPr/>
          </p:nvSpPr>
          <p:spPr bwMode="auto">
            <a:xfrm>
              <a:off x="4723" y="2064"/>
              <a:ext cx="872"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61" name="Line 24"/>
            <p:cNvSpPr>
              <a:spLocks noChangeShapeType="1"/>
            </p:cNvSpPr>
            <p:nvPr/>
          </p:nvSpPr>
          <p:spPr bwMode="auto">
            <a:xfrm>
              <a:off x="4723" y="2256"/>
              <a:ext cx="872" cy="0"/>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grpSp>
      <p:sp>
        <p:nvSpPr>
          <p:cNvPr id="21525" name="Oval 25"/>
          <p:cNvSpPr>
            <a:spLocks noChangeArrowheads="1"/>
          </p:cNvSpPr>
          <p:nvPr/>
        </p:nvSpPr>
        <p:spPr bwMode="auto">
          <a:xfrm>
            <a:off x="3505200"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1526" name="Oval 26"/>
          <p:cNvSpPr>
            <a:spLocks noChangeArrowheads="1"/>
          </p:cNvSpPr>
          <p:nvPr/>
        </p:nvSpPr>
        <p:spPr bwMode="auto">
          <a:xfrm>
            <a:off x="1857375"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1527" name="Line 27"/>
          <p:cNvSpPr>
            <a:spLocks noChangeShapeType="1"/>
          </p:cNvSpPr>
          <p:nvPr/>
        </p:nvSpPr>
        <p:spPr bwMode="auto">
          <a:xfrm>
            <a:off x="2246313" y="3725863"/>
            <a:ext cx="1250950"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28" name="Text Box 28"/>
          <p:cNvSpPr txBox="1">
            <a:spLocks noChangeArrowheads="1"/>
          </p:cNvSpPr>
          <p:nvPr/>
        </p:nvSpPr>
        <p:spPr bwMode="auto">
          <a:xfrm>
            <a:off x="1050925" y="3109913"/>
            <a:ext cx="719138" cy="444500"/>
          </a:xfrm>
          <a:prstGeom prst="rect">
            <a:avLst/>
          </a:prstGeom>
          <a:noFill/>
          <a:ln w="50800">
            <a:noFill/>
            <a:miter lim="800000"/>
            <a:headEnd/>
            <a:tailEnd type="none" w="med" len="lg"/>
          </a:ln>
        </p:spPr>
        <p:txBody>
          <a:bodyPr wrap="none">
            <a:prstTxWarp prst="textNoShape">
              <a:avLst/>
            </a:prstTxWarp>
            <a:spAutoFit/>
          </a:bodyPr>
          <a:lstStyle/>
          <a:p>
            <a:r>
              <a:rPr lang="en-US" sz="2500">
                <a:latin typeface="Arial" charset="0"/>
                <a:ea typeface="Arial" charset="0"/>
                <a:cs typeface="Arial" charset="0"/>
              </a:rPr>
              <a:t>p: 1</a:t>
            </a:r>
          </a:p>
        </p:txBody>
      </p:sp>
      <p:sp>
        <p:nvSpPr>
          <p:cNvPr id="21529" name="Line 29"/>
          <p:cNvSpPr>
            <a:spLocks noChangeShapeType="1"/>
          </p:cNvSpPr>
          <p:nvPr/>
        </p:nvSpPr>
        <p:spPr bwMode="auto">
          <a:xfrm>
            <a:off x="3573463" y="3725863"/>
            <a:ext cx="1836737" cy="7937"/>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30" name="Text Box 30"/>
          <p:cNvSpPr txBox="1">
            <a:spLocks noChangeArrowheads="1"/>
          </p:cNvSpPr>
          <p:nvPr/>
        </p:nvSpPr>
        <p:spPr bwMode="auto">
          <a:xfrm>
            <a:off x="4094163" y="3074988"/>
            <a:ext cx="1182687"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321</a:t>
            </a:r>
          </a:p>
        </p:txBody>
      </p:sp>
      <p:sp>
        <p:nvSpPr>
          <p:cNvPr id="21531" name="Text Box 31"/>
          <p:cNvSpPr txBox="1">
            <a:spLocks noChangeArrowheads="1"/>
          </p:cNvSpPr>
          <p:nvPr/>
        </p:nvSpPr>
        <p:spPr bwMode="auto">
          <a:xfrm>
            <a:off x="1633538" y="3005138"/>
            <a:ext cx="779462"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AS2</a:t>
            </a:r>
            <a:endParaRPr lang="en-US" sz="2400">
              <a:latin typeface="Arial" charset="0"/>
            </a:endParaRPr>
          </a:p>
        </p:txBody>
      </p:sp>
      <p:sp>
        <p:nvSpPr>
          <p:cNvPr id="21532" name="Text Box 32"/>
          <p:cNvSpPr txBox="1">
            <a:spLocks noChangeArrowheads="1"/>
          </p:cNvSpPr>
          <p:nvPr/>
        </p:nvSpPr>
        <p:spPr bwMode="auto">
          <a:xfrm>
            <a:off x="3340100" y="30051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AS3</a:t>
            </a:r>
            <a:endParaRPr lang="en-US" sz="2400">
              <a:latin typeface="Arial" charset="0"/>
            </a:endParaRPr>
          </a:p>
        </p:txBody>
      </p:sp>
      <p:sp>
        <p:nvSpPr>
          <p:cNvPr id="21533" name="Text Box 33"/>
          <p:cNvSpPr txBox="1">
            <a:spLocks noChangeArrowheads="1"/>
          </p:cNvSpPr>
          <p:nvPr/>
        </p:nvSpPr>
        <p:spPr bwMode="auto">
          <a:xfrm>
            <a:off x="5245100" y="30051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AS4</a:t>
            </a:r>
          </a:p>
        </p:txBody>
      </p:sp>
      <p:sp>
        <p:nvSpPr>
          <p:cNvPr id="21534" name="Line 34"/>
          <p:cNvSpPr>
            <a:spLocks noChangeShapeType="1"/>
          </p:cNvSpPr>
          <p:nvPr/>
        </p:nvSpPr>
        <p:spPr bwMode="auto">
          <a:xfrm>
            <a:off x="609600" y="3733800"/>
            <a:ext cx="1243013"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35" name="Line 35"/>
          <p:cNvSpPr>
            <a:spLocks noChangeShapeType="1"/>
          </p:cNvSpPr>
          <p:nvPr/>
        </p:nvSpPr>
        <p:spPr bwMode="auto">
          <a:xfrm>
            <a:off x="5554663" y="3733800"/>
            <a:ext cx="1531937"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1536" name="Line 36"/>
          <p:cNvSpPr>
            <a:spLocks noChangeShapeType="1"/>
          </p:cNvSpPr>
          <p:nvPr/>
        </p:nvSpPr>
        <p:spPr bwMode="auto">
          <a:xfrm flipV="1">
            <a:off x="2963863" y="3886200"/>
            <a:ext cx="2370137" cy="1676400"/>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sp>
        <p:nvSpPr>
          <p:cNvPr id="21537" name="Text Box 37"/>
          <p:cNvSpPr txBox="1">
            <a:spLocks noChangeArrowheads="1"/>
          </p:cNvSpPr>
          <p:nvPr/>
        </p:nvSpPr>
        <p:spPr bwMode="auto">
          <a:xfrm>
            <a:off x="2465388" y="3073400"/>
            <a:ext cx="982662"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21</a:t>
            </a:r>
          </a:p>
        </p:txBody>
      </p:sp>
      <p:sp>
        <p:nvSpPr>
          <p:cNvPr id="21538" name="Text Box 38"/>
          <p:cNvSpPr txBox="1">
            <a:spLocks noChangeArrowheads="1"/>
          </p:cNvSpPr>
          <p:nvPr/>
        </p:nvSpPr>
        <p:spPr bwMode="auto">
          <a:xfrm>
            <a:off x="4470400" y="99060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AS8</a:t>
            </a:r>
          </a:p>
        </p:txBody>
      </p:sp>
      <p:sp>
        <p:nvSpPr>
          <p:cNvPr id="21539" name="Text Box 39"/>
          <p:cNvSpPr txBox="1">
            <a:spLocks noChangeArrowheads="1"/>
          </p:cNvSpPr>
          <p:nvPr/>
        </p:nvSpPr>
        <p:spPr bwMode="auto">
          <a:xfrm>
            <a:off x="2057400" y="106680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AS7</a:t>
            </a:r>
            <a:endParaRPr lang="en-US" sz="2400">
              <a:latin typeface="Arial" charset="0"/>
            </a:endParaRPr>
          </a:p>
        </p:txBody>
      </p:sp>
      <p:sp>
        <p:nvSpPr>
          <p:cNvPr id="21540" name="Text Box 40"/>
          <p:cNvSpPr txBox="1">
            <a:spLocks noChangeArrowheads="1"/>
          </p:cNvSpPr>
          <p:nvPr/>
        </p:nvSpPr>
        <p:spPr bwMode="auto">
          <a:xfrm>
            <a:off x="6927850" y="39449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AS5</a:t>
            </a:r>
          </a:p>
        </p:txBody>
      </p:sp>
      <p:sp>
        <p:nvSpPr>
          <p:cNvPr id="573481" name="Rectangle 41"/>
          <p:cNvSpPr>
            <a:spLocks noChangeArrowheads="1"/>
          </p:cNvSpPr>
          <p:nvPr/>
        </p:nvSpPr>
        <p:spPr bwMode="auto">
          <a:xfrm>
            <a:off x="3995738" y="5710238"/>
            <a:ext cx="4851400" cy="596900"/>
          </a:xfrm>
          <a:prstGeom prst="rect">
            <a:avLst/>
          </a:prstGeom>
          <a:solidFill>
            <a:schemeClr val="accent6">
              <a:lumMod val="60000"/>
              <a:lumOff val="40000"/>
            </a:schemeClr>
          </a:solidFill>
          <a:ln w="9525">
            <a:noFill/>
            <a:miter lim="800000"/>
            <a:headEnd/>
            <a:tailEnd/>
          </a:ln>
          <a:effectLst>
            <a:outerShdw blurRad="101600" dist="101600" dir="2700000" algn="ctr" rotWithShape="0">
              <a:schemeClr val="bg2">
                <a:lumMod val="50000"/>
                <a:alpha val="75000"/>
              </a:schemeClr>
            </a:outerShdw>
          </a:effectLst>
        </p:spPr>
        <p:txBody>
          <a:bodyPr>
            <a:prstTxWarp prst="textNoShape">
              <a:avLst/>
            </a:prstTxWarp>
            <a:spAutoFit/>
          </a:bodyPr>
          <a:lstStyle/>
          <a:p>
            <a:pPr algn="ctr">
              <a:defRPr/>
            </a:pPr>
            <a:r>
              <a:rPr lang="en-US" sz="1800" b="1" dirty="0">
                <a:solidFill>
                  <a:schemeClr val="bg1"/>
                </a:solidFill>
                <a:latin typeface="Arial"/>
                <a:ea typeface="ＭＳ Ｐゴシック" pitchFamily="-105" charset="-128"/>
                <a:cs typeface="ＭＳ Ｐゴシック" pitchFamily="-105" charset="-128"/>
              </a:rPr>
              <a:t>Only policy: AS 4 prefers path over AS 3 instead of AS 6!</a:t>
            </a:r>
          </a:p>
        </p:txBody>
      </p:sp>
      <p:sp>
        <p:nvSpPr>
          <p:cNvPr id="21542" name="Text Box 42"/>
          <p:cNvSpPr txBox="1">
            <a:spLocks noChangeArrowheads="1"/>
          </p:cNvSpPr>
          <p:nvPr/>
        </p:nvSpPr>
        <p:spPr bwMode="auto">
          <a:xfrm>
            <a:off x="3189288" y="1208088"/>
            <a:ext cx="884237"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p:71</a:t>
            </a:r>
          </a:p>
        </p:txBody>
      </p:sp>
      <p:sp>
        <p:nvSpPr>
          <p:cNvPr id="21543" name="Text Box 43"/>
          <p:cNvSpPr txBox="1">
            <a:spLocks noChangeArrowheads="1"/>
          </p:cNvSpPr>
          <p:nvPr/>
        </p:nvSpPr>
        <p:spPr bwMode="auto">
          <a:xfrm>
            <a:off x="5715000" y="1981200"/>
            <a:ext cx="1182688"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871</a:t>
            </a:r>
          </a:p>
        </p:txBody>
      </p:sp>
      <p:sp>
        <p:nvSpPr>
          <p:cNvPr id="21544" name="Text Box 44"/>
          <p:cNvSpPr txBox="1">
            <a:spLocks noChangeArrowheads="1"/>
          </p:cNvSpPr>
          <p:nvPr/>
        </p:nvSpPr>
        <p:spPr bwMode="auto">
          <a:xfrm>
            <a:off x="1001713" y="2071688"/>
            <a:ext cx="784225"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1</a:t>
            </a:r>
          </a:p>
        </p:txBody>
      </p:sp>
      <p:sp>
        <p:nvSpPr>
          <p:cNvPr id="21545" name="Oval 45"/>
          <p:cNvSpPr>
            <a:spLocks noChangeArrowheads="1"/>
          </p:cNvSpPr>
          <p:nvPr/>
        </p:nvSpPr>
        <p:spPr bwMode="auto">
          <a:xfrm>
            <a:off x="5475288"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1546" name="Oval 46"/>
          <p:cNvSpPr>
            <a:spLocks noChangeArrowheads="1"/>
          </p:cNvSpPr>
          <p:nvPr/>
        </p:nvSpPr>
        <p:spPr bwMode="auto">
          <a:xfrm>
            <a:off x="2676525" y="5410200"/>
            <a:ext cx="381000" cy="381000"/>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AU">
              <a:latin typeface="Arial" charset="0"/>
            </a:endParaRPr>
          </a:p>
        </p:txBody>
      </p:sp>
      <p:grpSp>
        <p:nvGrpSpPr>
          <p:cNvPr id="3" name="Group 47"/>
          <p:cNvGrpSpPr>
            <a:grpSpLocks/>
          </p:cNvGrpSpPr>
          <p:nvPr/>
        </p:nvGrpSpPr>
        <p:grpSpPr bwMode="auto">
          <a:xfrm>
            <a:off x="838200" y="1485900"/>
            <a:ext cx="8137525" cy="2400300"/>
            <a:chOff x="528" y="936"/>
            <a:chExt cx="5126" cy="1512"/>
          </a:xfrm>
        </p:grpSpPr>
        <p:sp>
          <p:nvSpPr>
            <p:cNvPr id="21558" name="Freeform 48"/>
            <p:cNvSpPr>
              <a:spLocks/>
            </p:cNvSpPr>
            <p:nvPr/>
          </p:nvSpPr>
          <p:spPr bwMode="auto">
            <a:xfrm>
              <a:off x="528" y="936"/>
              <a:ext cx="4704" cy="1512"/>
            </a:xfrm>
            <a:custGeom>
              <a:avLst/>
              <a:gdLst>
                <a:gd name="T0" fmla="*/ 0 w 4704"/>
                <a:gd name="T1" fmla="*/ 1320 h 1512"/>
                <a:gd name="T2" fmla="*/ 1008 w 4704"/>
                <a:gd name="T3" fmla="*/ 264 h 1512"/>
                <a:gd name="T4" fmla="*/ 2448 w 4704"/>
                <a:gd name="T5" fmla="*/ 168 h 1512"/>
                <a:gd name="T6" fmla="*/ 4032 w 4704"/>
                <a:gd name="T7" fmla="*/ 1272 h 1512"/>
                <a:gd name="T8" fmla="*/ 4704 w 4704"/>
                <a:gd name="T9" fmla="*/ 1512 h 1512"/>
                <a:gd name="T10" fmla="*/ 0 60000 65536"/>
                <a:gd name="T11" fmla="*/ 0 60000 65536"/>
                <a:gd name="T12" fmla="*/ 0 60000 65536"/>
                <a:gd name="T13" fmla="*/ 0 60000 65536"/>
                <a:gd name="T14" fmla="*/ 0 60000 65536"/>
                <a:gd name="T15" fmla="*/ 0 w 4704"/>
                <a:gd name="T16" fmla="*/ 0 h 1512"/>
                <a:gd name="T17" fmla="*/ 4704 w 4704"/>
                <a:gd name="T18" fmla="*/ 1512 h 1512"/>
              </a:gdLst>
              <a:ahLst/>
              <a:cxnLst>
                <a:cxn ang="T10">
                  <a:pos x="T0" y="T1"/>
                </a:cxn>
                <a:cxn ang="T11">
                  <a:pos x="T2" y="T3"/>
                </a:cxn>
                <a:cxn ang="T12">
                  <a:pos x="T4" y="T5"/>
                </a:cxn>
                <a:cxn ang="T13">
                  <a:pos x="T6" y="T7"/>
                </a:cxn>
                <a:cxn ang="T14">
                  <a:pos x="T8" y="T9"/>
                </a:cxn>
              </a:cxnLst>
              <a:rect l="T15" t="T16" r="T17" b="T18"/>
              <a:pathLst>
                <a:path w="4704" h="1512">
                  <a:moveTo>
                    <a:pt x="0" y="1320"/>
                  </a:moveTo>
                  <a:cubicBezTo>
                    <a:pt x="300" y="888"/>
                    <a:pt x="600" y="456"/>
                    <a:pt x="1008" y="264"/>
                  </a:cubicBezTo>
                  <a:cubicBezTo>
                    <a:pt x="1416" y="72"/>
                    <a:pt x="1944" y="0"/>
                    <a:pt x="2448" y="168"/>
                  </a:cubicBezTo>
                  <a:cubicBezTo>
                    <a:pt x="2952" y="336"/>
                    <a:pt x="3656" y="1048"/>
                    <a:pt x="4032" y="1272"/>
                  </a:cubicBezTo>
                  <a:cubicBezTo>
                    <a:pt x="4408" y="1496"/>
                    <a:pt x="4556" y="1504"/>
                    <a:pt x="4704" y="1512"/>
                  </a:cubicBezTo>
                </a:path>
              </a:pathLst>
            </a:custGeom>
            <a:noFill/>
            <a:ln w="76200">
              <a:solidFill>
                <a:srgbClr val="FF0000"/>
              </a:solidFill>
              <a:round/>
              <a:headEnd/>
              <a:tailEnd type="stealth" w="med" len="med"/>
            </a:ln>
          </p:spPr>
          <p:txBody>
            <a:bodyPr>
              <a:prstTxWarp prst="textNoShape">
                <a:avLst/>
              </a:prstTxWarp>
            </a:bodyPr>
            <a:lstStyle/>
            <a:p>
              <a:endParaRPr lang="en-AU">
                <a:latin typeface="Arial" charset="0"/>
                <a:ea typeface="Arial" charset="0"/>
                <a:cs typeface="Arial" charset="0"/>
              </a:endParaRPr>
            </a:p>
          </p:txBody>
        </p:sp>
        <p:sp>
          <p:nvSpPr>
            <p:cNvPr id="21559" name="Text Box 49"/>
            <p:cNvSpPr txBox="1">
              <a:spLocks noChangeArrowheads="1"/>
            </p:cNvSpPr>
            <p:nvPr/>
          </p:nvSpPr>
          <p:spPr bwMode="auto">
            <a:xfrm>
              <a:off x="4846" y="1922"/>
              <a:ext cx="808"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p:5871</a:t>
              </a:r>
            </a:p>
          </p:txBody>
        </p:sp>
      </p:grpSp>
      <p:grpSp>
        <p:nvGrpSpPr>
          <p:cNvPr id="4" name="Group 50"/>
          <p:cNvGrpSpPr>
            <a:grpSpLocks/>
          </p:cNvGrpSpPr>
          <p:nvPr/>
        </p:nvGrpSpPr>
        <p:grpSpPr bwMode="auto">
          <a:xfrm>
            <a:off x="3124200" y="3657600"/>
            <a:ext cx="3973513" cy="1131888"/>
            <a:chOff x="1968" y="2304"/>
            <a:chExt cx="2503" cy="713"/>
          </a:xfrm>
        </p:grpSpPr>
        <p:sp>
          <p:nvSpPr>
            <p:cNvPr id="21555" name="Text Box 51"/>
            <p:cNvSpPr txBox="1">
              <a:spLocks noChangeArrowheads="1"/>
            </p:cNvSpPr>
            <p:nvPr/>
          </p:nvSpPr>
          <p:spPr bwMode="auto">
            <a:xfrm>
              <a:off x="3600" y="2705"/>
              <a:ext cx="871"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4321</a:t>
              </a:r>
            </a:p>
          </p:txBody>
        </p:sp>
        <p:sp>
          <p:nvSpPr>
            <p:cNvPr id="21556" name="Text Box 52"/>
            <p:cNvSpPr txBox="1">
              <a:spLocks noChangeArrowheads="1"/>
            </p:cNvSpPr>
            <p:nvPr/>
          </p:nvSpPr>
          <p:spPr bwMode="auto">
            <a:xfrm>
              <a:off x="2544" y="2304"/>
              <a:ext cx="816" cy="218"/>
            </a:xfrm>
            <a:prstGeom prst="rect">
              <a:avLst/>
            </a:prstGeom>
            <a:noFill/>
            <a:ln w="9525">
              <a:noFill/>
              <a:miter lim="800000"/>
              <a:headEnd/>
              <a:tailEnd/>
            </a:ln>
          </p:spPr>
          <p:txBody>
            <a:bodyPr>
              <a:prstTxWarp prst="textNoShape">
                <a:avLst/>
              </a:prstTxWarp>
              <a:spAutoFit/>
            </a:bodyPr>
            <a:lstStyle/>
            <a:p>
              <a:pPr algn="ctr">
                <a:spcBef>
                  <a:spcPct val="50000"/>
                </a:spcBef>
              </a:pPr>
              <a:r>
                <a:rPr lang="de-DE" sz="1800">
                  <a:solidFill>
                    <a:srgbClr val="00FF00"/>
                  </a:solidFill>
                  <a:latin typeface="Arial" charset="0"/>
                </a:rPr>
                <a:t>preferred</a:t>
              </a:r>
              <a:endParaRPr lang="de-DE" sz="1800">
                <a:solidFill>
                  <a:srgbClr val="006600"/>
                </a:solidFill>
                <a:latin typeface="Arial" charset="0"/>
              </a:endParaRPr>
            </a:p>
          </p:txBody>
        </p:sp>
        <p:sp>
          <p:nvSpPr>
            <p:cNvPr id="21557" name="Text Box 53"/>
            <p:cNvSpPr txBox="1">
              <a:spLocks noChangeArrowheads="1"/>
            </p:cNvSpPr>
            <p:nvPr/>
          </p:nvSpPr>
          <p:spPr bwMode="auto">
            <a:xfrm rot="-2100000">
              <a:off x="1968" y="2799"/>
              <a:ext cx="1785" cy="218"/>
            </a:xfrm>
            <a:prstGeom prst="rect">
              <a:avLst/>
            </a:prstGeom>
            <a:noFill/>
            <a:ln w="9525">
              <a:noFill/>
              <a:miter lim="800000"/>
              <a:headEnd/>
              <a:tailEnd/>
            </a:ln>
          </p:spPr>
          <p:txBody>
            <a:bodyPr>
              <a:prstTxWarp prst="textNoShape">
                <a:avLst/>
              </a:prstTxWarp>
              <a:spAutoFit/>
            </a:bodyPr>
            <a:lstStyle/>
            <a:p>
              <a:pPr algn="ctr">
                <a:spcBef>
                  <a:spcPct val="50000"/>
                </a:spcBef>
              </a:pPr>
              <a:r>
                <a:rPr lang="de-DE" sz="1800">
                  <a:solidFill>
                    <a:srgbClr val="FF0033"/>
                  </a:solidFill>
                  <a:latin typeface="Arial" charset="0"/>
                </a:rPr>
                <a:t>less preferred</a:t>
              </a:r>
              <a:r>
                <a:rPr lang="de-DE" sz="1800">
                  <a:latin typeface="Arial" charset="0"/>
                </a:rPr>
                <a:t> </a:t>
              </a:r>
            </a:p>
          </p:txBody>
        </p:sp>
      </p:grpSp>
      <p:pic>
        <p:nvPicPr>
          <p:cNvPr id="21549" name="Picture 54"/>
          <p:cNvPicPr>
            <a:picLocks noChangeArrowheads="1"/>
          </p:cNvPicPr>
          <p:nvPr/>
        </p:nvPicPr>
        <p:blipFill>
          <a:blip r:embed="rId5"/>
          <a:srcRect/>
          <a:stretch>
            <a:fillRect/>
          </a:stretch>
        </p:blipFill>
        <p:spPr bwMode="auto">
          <a:xfrm>
            <a:off x="381000" y="3527425"/>
            <a:ext cx="609600" cy="358775"/>
          </a:xfrm>
          <a:prstGeom prst="rect">
            <a:avLst/>
          </a:prstGeom>
          <a:noFill/>
          <a:ln w="9525">
            <a:noFill/>
            <a:miter lim="800000"/>
            <a:headEnd/>
            <a:tailEnd/>
          </a:ln>
        </p:spPr>
      </p:pic>
      <p:sp>
        <p:nvSpPr>
          <p:cNvPr id="21550" name="Text Box 55"/>
          <p:cNvSpPr txBox="1">
            <a:spLocks noChangeArrowheads="1"/>
          </p:cNvSpPr>
          <p:nvPr/>
        </p:nvSpPr>
        <p:spPr bwMode="auto">
          <a:xfrm>
            <a:off x="279400" y="3733800"/>
            <a:ext cx="471488" cy="487363"/>
          </a:xfrm>
          <a:prstGeom prst="rect">
            <a:avLst/>
          </a:prstGeom>
          <a:noFill/>
          <a:ln w="50800">
            <a:noFill/>
            <a:miter lim="800000"/>
            <a:headEnd/>
            <a:tailEnd type="none" w="med" len="lg"/>
          </a:ln>
        </p:spPr>
        <p:txBody>
          <a:bodyPr wrap="none">
            <a:prstTxWarp prst="textNoShape">
              <a:avLst/>
            </a:prstTxWarp>
            <a:spAutoFit/>
          </a:bodyPr>
          <a:lstStyle/>
          <a:p>
            <a:r>
              <a:rPr lang="en-US" sz="2800" i="1">
                <a:solidFill>
                  <a:srgbClr val="FF0033"/>
                </a:solidFill>
                <a:latin typeface="Arial" charset="0"/>
                <a:ea typeface="Arial" charset="0"/>
                <a:cs typeface="Arial" charset="0"/>
              </a:rPr>
              <a:t>p</a:t>
            </a:r>
            <a:endParaRPr lang="en-US" sz="2400" i="1">
              <a:solidFill>
                <a:srgbClr val="FF0033"/>
              </a:solidFill>
              <a:latin typeface="Arial" charset="0"/>
              <a:ea typeface="Arial" charset="0"/>
              <a:cs typeface="Arial" charset="0"/>
            </a:endParaRPr>
          </a:p>
        </p:txBody>
      </p:sp>
      <p:sp>
        <p:nvSpPr>
          <p:cNvPr id="21551" name="Text Box 57"/>
          <p:cNvSpPr txBox="1">
            <a:spLocks noChangeArrowheads="1"/>
          </p:cNvSpPr>
          <p:nvPr/>
        </p:nvSpPr>
        <p:spPr bwMode="auto">
          <a:xfrm>
            <a:off x="4191000" y="4876800"/>
            <a:ext cx="982663"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61</a:t>
            </a:r>
          </a:p>
        </p:txBody>
      </p:sp>
      <p:sp>
        <p:nvSpPr>
          <p:cNvPr id="82" name="Rectangle 3"/>
          <p:cNvSpPr>
            <a:spLocks noGrp="1" noChangeArrowheads="1"/>
          </p:cNvSpPr>
          <p:nvPr>
            <p:ph type="title"/>
            <p:custDataLst>
              <p:tags r:id="rId1"/>
            </p:custDataLst>
          </p:nvPr>
        </p:nvSpPr>
        <p:spPr>
          <a:xfrm>
            <a:off x="533401" y="228600"/>
            <a:ext cx="7772400" cy="1143000"/>
          </a:xfrm>
        </p:spPr>
        <p:txBody>
          <a:bodyPr/>
          <a:lstStyle/>
          <a:p>
            <a:r>
              <a:rPr lang="en-US" dirty="0" smtClean="0"/>
              <a:t>Policy Interactions </a:t>
            </a:r>
            <a:br>
              <a:rPr lang="en-US" dirty="0" smtClean="0"/>
            </a:br>
            <a:endParaRPr lang="en-US" dirty="0" smtClean="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3481"/>
                                        </p:tgtEl>
                                        <p:attrNameLst>
                                          <p:attrName>style.visibility</p:attrName>
                                        </p:attrNameLst>
                                      </p:cBhvr>
                                      <p:to>
                                        <p:strVal val="visible"/>
                                      </p:to>
                                    </p:set>
                                    <p:animEffect transition="in" filter="fade">
                                      <p:cBhvr>
                                        <p:cTn id="13" dur="500"/>
                                        <p:tgtEl>
                                          <p:spTgt spid="573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1" grpId="0" animBg="1"/>
    </p:bld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42" name="Picture 2"/>
          <p:cNvPicPr>
            <a:picLocks noChangeArrowheads="1"/>
          </p:cNvPicPr>
          <p:nvPr/>
        </p:nvPicPr>
        <p:blipFill>
          <a:blip r:embed="rId4"/>
          <a:srcRect/>
          <a:stretch>
            <a:fillRect/>
          </a:stretch>
        </p:blipFill>
        <p:spPr bwMode="auto">
          <a:xfrm>
            <a:off x="6705600" y="3200400"/>
            <a:ext cx="12192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3" name="Picture 3"/>
          <p:cNvPicPr>
            <a:picLocks noChangeArrowheads="1"/>
          </p:cNvPicPr>
          <p:nvPr/>
        </p:nvPicPr>
        <p:blipFill>
          <a:blip r:embed="rId4"/>
          <a:srcRect/>
          <a:stretch>
            <a:fillRect/>
          </a:stretch>
        </p:blipFill>
        <p:spPr bwMode="auto">
          <a:xfrm>
            <a:off x="2057400" y="49530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4" name="Picture 4"/>
          <p:cNvPicPr>
            <a:picLocks noChangeArrowheads="1"/>
          </p:cNvPicPr>
          <p:nvPr/>
        </p:nvPicPr>
        <p:blipFill>
          <a:blip r:embed="rId4"/>
          <a:srcRect/>
          <a:stretch>
            <a:fillRect/>
          </a:stretch>
        </p:blipFill>
        <p:spPr bwMode="auto">
          <a:xfrm>
            <a:off x="5105400" y="2895600"/>
            <a:ext cx="1066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5" name="Picture 5"/>
          <p:cNvPicPr>
            <a:picLocks noChangeArrowheads="1"/>
          </p:cNvPicPr>
          <p:nvPr/>
        </p:nvPicPr>
        <p:blipFill>
          <a:blip r:embed="rId4"/>
          <a:srcRect/>
          <a:stretch>
            <a:fillRect/>
          </a:stretch>
        </p:blipFill>
        <p:spPr bwMode="auto">
          <a:xfrm>
            <a:off x="4038600" y="9144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6" name="Picture 6"/>
          <p:cNvPicPr>
            <a:picLocks noChangeArrowheads="1"/>
          </p:cNvPicPr>
          <p:nvPr/>
        </p:nvPicPr>
        <p:blipFill>
          <a:blip r:embed="rId4"/>
          <a:srcRect/>
          <a:stretch>
            <a:fillRect/>
          </a:stretch>
        </p:blipFill>
        <p:spPr bwMode="auto">
          <a:xfrm>
            <a:off x="1752600" y="9144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7" name="Picture 7"/>
          <p:cNvPicPr>
            <a:picLocks noChangeArrowheads="1"/>
          </p:cNvPicPr>
          <p:nvPr/>
        </p:nvPicPr>
        <p:blipFill>
          <a:blip r:embed="rId4"/>
          <a:srcRect/>
          <a:stretch>
            <a:fillRect/>
          </a:stretch>
        </p:blipFill>
        <p:spPr bwMode="auto">
          <a:xfrm>
            <a:off x="3200400" y="2971800"/>
            <a:ext cx="9906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8" name="Picture 8"/>
          <p:cNvPicPr>
            <a:picLocks noChangeArrowheads="1"/>
          </p:cNvPicPr>
          <p:nvPr/>
        </p:nvPicPr>
        <p:blipFill>
          <a:blip r:embed="rId4"/>
          <a:srcRect/>
          <a:stretch>
            <a:fillRect/>
          </a:stretch>
        </p:blipFill>
        <p:spPr bwMode="auto">
          <a:xfrm>
            <a:off x="1524000" y="2971800"/>
            <a:ext cx="9906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9" name="Picture 9"/>
          <p:cNvPicPr>
            <a:picLocks noChangeArrowheads="1"/>
          </p:cNvPicPr>
          <p:nvPr/>
        </p:nvPicPr>
        <p:blipFill>
          <a:blip r:embed="rId4"/>
          <a:srcRect/>
          <a:stretch>
            <a:fillRect/>
          </a:stretch>
        </p:blipFill>
        <p:spPr bwMode="auto">
          <a:xfrm>
            <a:off x="152400" y="2743200"/>
            <a:ext cx="990600" cy="1905000"/>
          </a:xfrm>
          <a:prstGeom prst="rect">
            <a:avLst/>
          </a:prstGeom>
          <a:noFill/>
          <a:ln w="12700">
            <a:noFill/>
            <a:miter lim="800000"/>
            <a:headEnd/>
            <a:tailEnd/>
          </a:ln>
          <a:effectLst>
            <a:outerShdw blurRad="63500" dist="107763" dir="2700000" algn="ctr" rotWithShape="0">
              <a:srgbClr val="000066">
                <a:alpha val="50000"/>
              </a:srgbClr>
            </a:outerShdw>
          </a:effectLst>
        </p:spPr>
      </p:pic>
      <p:sp>
        <p:nvSpPr>
          <p:cNvPr id="23562" name="Oval 12"/>
          <p:cNvSpPr>
            <a:spLocks noChangeArrowheads="1"/>
          </p:cNvSpPr>
          <p:nvPr/>
        </p:nvSpPr>
        <p:spPr bwMode="auto">
          <a:xfrm>
            <a:off x="4587875" y="15240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3563" name="Oval 13"/>
          <p:cNvSpPr>
            <a:spLocks noChangeArrowheads="1"/>
          </p:cNvSpPr>
          <p:nvPr/>
        </p:nvSpPr>
        <p:spPr bwMode="auto">
          <a:xfrm>
            <a:off x="2403475" y="15240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3564" name="Line 14"/>
          <p:cNvSpPr>
            <a:spLocks noChangeShapeType="1"/>
          </p:cNvSpPr>
          <p:nvPr/>
        </p:nvSpPr>
        <p:spPr bwMode="auto">
          <a:xfrm>
            <a:off x="2811463" y="1706563"/>
            <a:ext cx="1776412"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565" name="Text Box 15"/>
          <p:cNvSpPr txBox="1">
            <a:spLocks noChangeArrowheads="1"/>
          </p:cNvSpPr>
          <p:nvPr/>
        </p:nvSpPr>
        <p:spPr bwMode="auto">
          <a:xfrm>
            <a:off x="292100" y="295275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ea typeface="Arial" charset="0"/>
                <a:cs typeface="Arial" charset="0"/>
              </a:rPr>
              <a:t>AS1</a:t>
            </a:r>
          </a:p>
        </p:txBody>
      </p:sp>
      <p:sp>
        <p:nvSpPr>
          <p:cNvPr id="23566" name="Text Box 16"/>
          <p:cNvSpPr txBox="1">
            <a:spLocks noChangeArrowheads="1"/>
          </p:cNvSpPr>
          <p:nvPr/>
        </p:nvSpPr>
        <p:spPr bwMode="auto">
          <a:xfrm>
            <a:off x="2446338" y="5786438"/>
            <a:ext cx="779462"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AS6</a:t>
            </a:r>
          </a:p>
        </p:txBody>
      </p:sp>
      <p:sp>
        <p:nvSpPr>
          <p:cNvPr id="23567" name="Line 17"/>
          <p:cNvSpPr>
            <a:spLocks noChangeShapeType="1"/>
          </p:cNvSpPr>
          <p:nvPr/>
        </p:nvSpPr>
        <p:spPr bwMode="auto">
          <a:xfrm flipV="1">
            <a:off x="895350" y="1828800"/>
            <a:ext cx="1508125" cy="1690688"/>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568" name="Line 18"/>
          <p:cNvSpPr>
            <a:spLocks noChangeShapeType="1"/>
          </p:cNvSpPr>
          <p:nvPr/>
        </p:nvSpPr>
        <p:spPr bwMode="auto">
          <a:xfrm>
            <a:off x="754063" y="3871913"/>
            <a:ext cx="1905000" cy="1690687"/>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sp>
        <p:nvSpPr>
          <p:cNvPr id="23569" name="Text Box 19"/>
          <p:cNvSpPr txBox="1">
            <a:spLocks noChangeArrowheads="1"/>
          </p:cNvSpPr>
          <p:nvPr/>
        </p:nvSpPr>
        <p:spPr bwMode="auto">
          <a:xfrm>
            <a:off x="1001713" y="4629150"/>
            <a:ext cx="784225"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1</a:t>
            </a:r>
          </a:p>
        </p:txBody>
      </p:sp>
      <p:sp>
        <p:nvSpPr>
          <p:cNvPr id="23570" name="Oval 20"/>
          <p:cNvSpPr>
            <a:spLocks noChangeArrowheads="1"/>
          </p:cNvSpPr>
          <p:nvPr/>
        </p:nvSpPr>
        <p:spPr bwMode="auto">
          <a:xfrm>
            <a:off x="7158038"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3571" name="Line 21"/>
          <p:cNvSpPr>
            <a:spLocks noChangeShapeType="1"/>
          </p:cNvSpPr>
          <p:nvPr/>
        </p:nvSpPr>
        <p:spPr bwMode="auto">
          <a:xfrm rot="10800000" flipH="1" flipV="1">
            <a:off x="4979988" y="1790700"/>
            <a:ext cx="2182812" cy="179070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grpSp>
        <p:nvGrpSpPr>
          <p:cNvPr id="2" name="Group 22"/>
          <p:cNvGrpSpPr>
            <a:grpSpLocks/>
          </p:cNvGrpSpPr>
          <p:nvPr/>
        </p:nvGrpSpPr>
        <p:grpSpPr bwMode="auto">
          <a:xfrm>
            <a:off x="7418388" y="3581400"/>
            <a:ext cx="1112837" cy="304800"/>
            <a:chOff x="4723" y="2064"/>
            <a:chExt cx="872" cy="192"/>
          </a:xfrm>
        </p:grpSpPr>
        <p:sp>
          <p:nvSpPr>
            <p:cNvPr id="23618" name="Line 23"/>
            <p:cNvSpPr>
              <a:spLocks noChangeShapeType="1"/>
            </p:cNvSpPr>
            <p:nvPr/>
          </p:nvSpPr>
          <p:spPr bwMode="auto">
            <a:xfrm>
              <a:off x="4723" y="2064"/>
              <a:ext cx="872"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619" name="Line 24"/>
            <p:cNvSpPr>
              <a:spLocks noChangeShapeType="1"/>
            </p:cNvSpPr>
            <p:nvPr/>
          </p:nvSpPr>
          <p:spPr bwMode="auto">
            <a:xfrm>
              <a:off x="4723" y="2256"/>
              <a:ext cx="872" cy="0"/>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grpSp>
      <p:sp>
        <p:nvSpPr>
          <p:cNvPr id="23573" name="Oval 25"/>
          <p:cNvSpPr>
            <a:spLocks noChangeArrowheads="1"/>
          </p:cNvSpPr>
          <p:nvPr/>
        </p:nvSpPr>
        <p:spPr bwMode="auto">
          <a:xfrm>
            <a:off x="3505200"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3574" name="Oval 26"/>
          <p:cNvSpPr>
            <a:spLocks noChangeArrowheads="1"/>
          </p:cNvSpPr>
          <p:nvPr/>
        </p:nvSpPr>
        <p:spPr bwMode="auto">
          <a:xfrm>
            <a:off x="1857375"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3575" name="Line 27"/>
          <p:cNvSpPr>
            <a:spLocks noChangeShapeType="1"/>
          </p:cNvSpPr>
          <p:nvPr/>
        </p:nvSpPr>
        <p:spPr bwMode="auto">
          <a:xfrm>
            <a:off x="2246313" y="3725863"/>
            <a:ext cx="1250950"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576" name="Text Box 28"/>
          <p:cNvSpPr txBox="1">
            <a:spLocks noChangeArrowheads="1"/>
          </p:cNvSpPr>
          <p:nvPr/>
        </p:nvSpPr>
        <p:spPr bwMode="auto">
          <a:xfrm>
            <a:off x="1050925" y="3109913"/>
            <a:ext cx="719138" cy="444500"/>
          </a:xfrm>
          <a:prstGeom prst="rect">
            <a:avLst/>
          </a:prstGeom>
          <a:noFill/>
          <a:ln w="50800">
            <a:noFill/>
            <a:miter lim="800000"/>
            <a:headEnd/>
            <a:tailEnd type="none" w="med" len="lg"/>
          </a:ln>
        </p:spPr>
        <p:txBody>
          <a:bodyPr wrap="none">
            <a:prstTxWarp prst="textNoShape">
              <a:avLst/>
            </a:prstTxWarp>
            <a:spAutoFit/>
          </a:bodyPr>
          <a:lstStyle/>
          <a:p>
            <a:r>
              <a:rPr lang="en-US" sz="2500">
                <a:latin typeface="Arial" charset="0"/>
                <a:ea typeface="Arial" charset="0"/>
                <a:cs typeface="Arial" charset="0"/>
              </a:rPr>
              <a:t>p: 1</a:t>
            </a:r>
          </a:p>
        </p:txBody>
      </p:sp>
      <p:sp>
        <p:nvSpPr>
          <p:cNvPr id="23577" name="Line 29"/>
          <p:cNvSpPr>
            <a:spLocks noChangeShapeType="1"/>
          </p:cNvSpPr>
          <p:nvPr/>
        </p:nvSpPr>
        <p:spPr bwMode="auto">
          <a:xfrm>
            <a:off x="3573463" y="3725863"/>
            <a:ext cx="1836737" cy="7937"/>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578" name="Text Box 30"/>
          <p:cNvSpPr txBox="1">
            <a:spLocks noChangeArrowheads="1"/>
          </p:cNvSpPr>
          <p:nvPr/>
        </p:nvSpPr>
        <p:spPr bwMode="auto">
          <a:xfrm>
            <a:off x="4094163" y="3074988"/>
            <a:ext cx="1182687"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321</a:t>
            </a:r>
          </a:p>
        </p:txBody>
      </p:sp>
      <p:sp>
        <p:nvSpPr>
          <p:cNvPr id="23579" name="Text Box 31"/>
          <p:cNvSpPr txBox="1">
            <a:spLocks noChangeArrowheads="1"/>
          </p:cNvSpPr>
          <p:nvPr/>
        </p:nvSpPr>
        <p:spPr bwMode="auto">
          <a:xfrm>
            <a:off x="1633538" y="3005138"/>
            <a:ext cx="779462"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AS2</a:t>
            </a:r>
            <a:endParaRPr lang="en-US" sz="2400">
              <a:latin typeface="Arial" charset="0"/>
            </a:endParaRPr>
          </a:p>
        </p:txBody>
      </p:sp>
      <p:sp>
        <p:nvSpPr>
          <p:cNvPr id="23580" name="Text Box 32"/>
          <p:cNvSpPr txBox="1">
            <a:spLocks noChangeArrowheads="1"/>
          </p:cNvSpPr>
          <p:nvPr/>
        </p:nvSpPr>
        <p:spPr bwMode="auto">
          <a:xfrm>
            <a:off x="3340100" y="30051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AS3</a:t>
            </a:r>
            <a:endParaRPr lang="en-US" sz="2400">
              <a:latin typeface="Arial" charset="0"/>
            </a:endParaRPr>
          </a:p>
        </p:txBody>
      </p:sp>
      <p:sp>
        <p:nvSpPr>
          <p:cNvPr id="23581" name="Text Box 33"/>
          <p:cNvSpPr txBox="1">
            <a:spLocks noChangeArrowheads="1"/>
          </p:cNvSpPr>
          <p:nvPr/>
        </p:nvSpPr>
        <p:spPr bwMode="auto">
          <a:xfrm>
            <a:off x="5245100" y="30051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AS4</a:t>
            </a:r>
          </a:p>
        </p:txBody>
      </p:sp>
      <p:sp>
        <p:nvSpPr>
          <p:cNvPr id="23582" name="Line 34"/>
          <p:cNvSpPr>
            <a:spLocks noChangeShapeType="1"/>
          </p:cNvSpPr>
          <p:nvPr/>
        </p:nvSpPr>
        <p:spPr bwMode="auto">
          <a:xfrm>
            <a:off x="609600" y="3733800"/>
            <a:ext cx="1243013"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583" name="Line 35"/>
          <p:cNvSpPr>
            <a:spLocks noChangeShapeType="1"/>
          </p:cNvSpPr>
          <p:nvPr/>
        </p:nvSpPr>
        <p:spPr bwMode="auto">
          <a:xfrm>
            <a:off x="5554663" y="3733800"/>
            <a:ext cx="1531937"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3584" name="Line 36"/>
          <p:cNvSpPr>
            <a:spLocks noChangeShapeType="1"/>
          </p:cNvSpPr>
          <p:nvPr/>
        </p:nvSpPr>
        <p:spPr bwMode="auto">
          <a:xfrm flipV="1">
            <a:off x="2963863" y="3886200"/>
            <a:ext cx="2370137" cy="1676400"/>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sp>
        <p:nvSpPr>
          <p:cNvPr id="23585" name="Text Box 37"/>
          <p:cNvSpPr txBox="1">
            <a:spLocks noChangeArrowheads="1"/>
          </p:cNvSpPr>
          <p:nvPr/>
        </p:nvSpPr>
        <p:spPr bwMode="auto">
          <a:xfrm>
            <a:off x="2465388" y="3073400"/>
            <a:ext cx="982662"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21</a:t>
            </a:r>
          </a:p>
        </p:txBody>
      </p:sp>
      <p:sp>
        <p:nvSpPr>
          <p:cNvPr id="23586" name="Text Box 38"/>
          <p:cNvSpPr txBox="1">
            <a:spLocks noChangeArrowheads="1"/>
          </p:cNvSpPr>
          <p:nvPr/>
        </p:nvSpPr>
        <p:spPr bwMode="auto">
          <a:xfrm>
            <a:off x="4470400" y="99060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AS8</a:t>
            </a:r>
          </a:p>
        </p:txBody>
      </p:sp>
      <p:sp>
        <p:nvSpPr>
          <p:cNvPr id="23587" name="Text Box 39"/>
          <p:cNvSpPr txBox="1">
            <a:spLocks noChangeArrowheads="1"/>
          </p:cNvSpPr>
          <p:nvPr/>
        </p:nvSpPr>
        <p:spPr bwMode="auto">
          <a:xfrm>
            <a:off x="2057400" y="106680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AS7</a:t>
            </a:r>
            <a:endParaRPr lang="en-US" sz="2400">
              <a:latin typeface="Arial" charset="0"/>
            </a:endParaRPr>
          </a:p>
        </p:txBody>
      </p:sp>
      <p:sp>
        <p:nvSpPr>
          <p:cNvPr id="23588" name="Text Box 40"/>
          <p:cNvSpPr txBox="1">
            <a:spLocks noChangeArrowheads="1"/>
          </p:cNvSpPr>
          <p:nvPr/>
        </p:nvSpPr>
        <p:spPr bwMode="auto">
          <a:xfrm>
            <a:off x="6927850" y="39449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AS5</a:t>
            </a:r>
          </a:p>
        </p:txBody>
      </p:sp>
      <p:sp>
        <p:nvSpPr>
          <p:cNvPr id="573481" name="Rectangle 41"/>
          <p:cNvSpPr>
            <a:spLocks noChangeArrowheads="1"/>
          </p:cNvSpPr>
          <p:nvPr/>
        </p:nvSpPr>
        <p:spPr bwMode="auto">
          <a:xfrm>
            <a:off x="3995738" y="5719763"/>
            <a:ext cx="4851400" cy="595312"/>
          </a:xfrm>
          <a:prstGeom prst="rect">
            <a:avLst/>
          </a:prstGeom>
          <a:solidFill>
            <a:schemeClr val="accent6">
              <a:lumMod val="60000"/>
              <a:lumOff val="40000"/>
            </a:schemeClr>
          </a:solidFill>
          <a:ln w="9525">
            <a:noFill/>
            <a:miter lim="800000"/>
            <a:headEnd/>
            <a:tailEnd/>
          </a:ln>
          <a:effectLst>
            <a:outerShdw blurRad="101600" dist="101600" dir="2700000" algn="ctr" rotWithShape="0">
              <a:schemeClr val="bg2">
                <a:lumMod val="50000"/>
                <a:alpha val="75000"/>
              </a:schemeClr>
            </a:outerShdw>
          </a:effectLst>
        </p:spPr>
        <p:txBody>
          <a:bodyPr>
            <a:prstTxWarp prst="textNoShape">
              <a:avLst/>
            </a:prstTxWarp>
            <a:spAutoFit/>
          </a:bodyPr>
          <a:lstStyle/>
          <a:p>
            <a:pPr algn="ctr">
              <a:defRPr/>
            </a:pPr>
            <a:r>
              <a:rPr lang="en-US" sz="1800" b="1" dirty="0">
                <a:solidFill>
                  <a:schemeClr val="bg1"/>
                </a:solidFill>
                <a:latin typeface="Arial"/>
                <a:ea typeface="ＭＳ Ｐゴシック" pitchFamily="-105" charset="-128"/>
                <a:cs typeface="ＭＳ Ｐゴシック" pitchFamily="-105" charset="-128"/>
              </a:rPr>
              <a:t>Link failure / </a:t>
            </a:r>
            <a:r>
              <a:rPr lang="en-US" sz="1800" b="1" dirty="0" err="1">
                <a:solidFill>
                  <a:schemeClr val="bg1"/>
                </a:solidFill>
                <a:latin typeface="Arial"/>
                <a:ea typeface="ＭＳ Ｐゴシック" pitchFamily="-105" charset="-128"/>
                <a:cs typeface="ＭＳ Ｐゴシック" pitchFamily="-105" charset="-128"/>
              </a:rPr>
              <a:t>depeering</a:t>
            </a:r>
            <a:r>
              <a:rPr lang="en-US" sz="1800" b="1" dirty="0">
                <a:solidFill>
                  <a:schemeClr val="bg1"/>
                </a:solidFill>
                <a:latin typeface="Arial"/>
                <a:ea typeface="ＭＳ Ｐゴシック" pitchFamily="-105" charset="-128"/>
                <a:cs typeface="ＭＳ Ｐゴシック" pitchFamily="-105" charset="-128"/>
              </a:rPr>
              <a:t> / something</a:t>
            </a:r>
            <a:br>
              <a:rPr lang="en-US" sz="1800" b="1" dirty="0">
                <a:solidFill>
                  <a:schemeClr val="bg1"/>
                </a:solidFill>
                <a:latin typeface="Arial"/>
                <a:ea typeface="ＭＳ Ｐゴシック" pitchFamily="-105" charset="-128"/>
                <a:cs typeface="ＭＳ Ｐゴシック" pitchFamily="-105" charset="-128"/>
              </a:rPr>
            </a:br>
            <a:r>
              <a:rPr lang="en-US" sz="1800" b="1" dirty="0">
                <a:solidFill>
                  <a:schemeClr val="bg1"/>
                </a:solidFill>
                <a:latin typeface="Arial"/>
                <a:ea typeface="ＭＳ Ｐゴシック" pitchFamily="-105" charset="-128"/>
                <a:cs typeface="ＭＳ Ｐゴシック" pitchFamily="-105" charset="-128"/>
              </a:rPr>
              <a:t>between AS 2 – AS 3 </a:t>
            </a:r>
          </a:p>
        </p:txBody>
      </p:sp>
      <p:sp>
        <p:nvSpPr>
          <p:cNvPr id="23590" name="Text Box 42"/>
          <p:cNvSpPr txBox="1">
            <a:spLocks noChangeArrowheads="1"/>
          </p:cNvSpPr>
          <p:nvPr/>
        </p:nvSpPr>
        <p:spPr bwMode="auto">
          <a:xfrm>
            <a:off x="3189288" y="1208088"/>
            <a:ext cx="884237"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p:71</a:t>
            </a:r>
          </a:p>
        </p:txBody>
      </p:sp>
      <p:sp>
        <p:nvSpPr>
          <p:cNvPr id="23591" name="Text Box 43"/>
          <p:cNvSpPr txBox="1">
            <a:spLocks noChangeArrowheads="1"/>
          </p:cNvSpPr>
          <p:nvPr/>
        </p:nvSpPr>
        <p:spPr bwMode="auto">
          <a:xfrm>
            <a:off x="5715000" y="1981200"/>
            <a:ext cx="1182688"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871</a:t>
            </a:r>
          </a:p>
        </p:txBody>
      </p:sp>
      <p:sp>
        <p:nvSpPr>
          <p:cNvPr id="23592" name="Text Box 44"/>
          <p:cNvSpPr txBox="1">
            <a:spLocks noChangeArrowheads="1"/>
          </p:cNvSpPr>
          <p:nvPr/>
        </p:nvSpPr>
        <p:spPr bwMode="auto">
          <a:xfrm>
            <a:off x="1001713" y="2071688"/>
            <a:ext cx="784225"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1</a:t>
            </a:r>
          </a:p>
        </p:txBody>
      </p:sp>
      <p:sp>
        <p:nvSpPr>
          <p:cNvPr id="23593" name="Oval 45"/>
          <p:cNvSpPr>
            <a:spLocks noChangeArrowheads="1"/>
          </p:cNvSpPr>
          <p:nvPr/>
        </p:nvSpPr>
        <p:spPr bwMode="auto">
          <a:xfrm>
            <a:off x="5475288"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3594" name="Oval 46"/>
          <p:cNvSpPr>
            <a:spLocks noChangeArrowheads="1"/>
          </p:cNvSpPr>
          <p:nvPr/>
        </p:nvSpPr>
        <p:spPr bwMode="auto">
          <a:xfrm>
            <a:off x="2676525" y="5410200"/>
            <a:ext cx="381000" cy="381000"/>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AU">
              <a:latin typeface="Arial" charset="0"/>
            </a:endParaRPr>
          </a:p>
        </p:txBody>
      </p:sp>
      <p:grpSp>
        <p:nvGrpSpPr>
          <p:cNvPr id="3" name="Group 47"/>
          <p:cNvGrpSpPr>
            <a:grpSpLocks/>
          </p:cNvGrpSpPr>
          <p:nvPr/>
        </p:nvGrpSpPr>
        <p:grpSpPr bwMode="auto">
          <a:xfrm>
            <a:off x="838200" y="1485900"/>
            <a:ext cx="8137525" cy="2400300"/>
            <a:chOff x="528" y="936"/>
            <a:chExt cx="5126" cy="1512"/>
          </a:xfrm>
        </p:grpSpPr>
        <p:sp>
          <p:nvSpPr>
            <p:cNvPr id="23616" name="Freeform 48"/>
            <p:cNvSpPr>
              <a:spLocks/>
            </p:cNvSpPr>
            <p:nvPr/>
          </p:nvSpPr>
          <p:spPr bwMode="auto">
            <a:xfrm>
              <a:off x="528" y="936"/>
              <a:ext cx="4704" cy="1512"/>
            </a:xfrm>
            <a:custGeom>
              <a:avLst/>
              <a:gdLst>
                <a:gd name="T0" fmla="*/ 0 w 4704"/>
                <a:gd name="T1" fmla="*/ 1320 h 1512"/>
                <a:gd name="T2" fmla="*/ 1008 w 4704"/>
                <a:gd name="T3" fmla="*/ 264 h 1512"/>
                <a:gd name="T4" fmla="*/ 2448 w 4704"/>
                <a:gd name="T5" fmla="*/ 168 h 1512"/>
                <a:gd name="T6" fmla="*/ 4032 w 4704"/>
                <a:gd name="T7" fmla="*/ 1272 h 1512"/>
                <a:gd name="T8" fmla="*/ 4704 w 4704"/>
                <a:gd name="T9" fmla="*/ 1512 h 1512"/>
                <a:gd name="T10" fmla="*/ 0 60000 65536"/>
                <a:gd name="T11" fmla="*/ 0 60000 65536"/>
                <a:gd name="T12" fmla="*/ 0 60000 65536"/>
                <a:gd name="T13" fmla="*/ 0 60000 65536"/>
                <a:gd name="T14" fmla="*/ 0 60000 65536"/>
                <a:gd name="T15" fmla="*/ 0 w 4704"/>
                <a:gd name="T16" fmla="*/ 0 h 1512"/>
                <a:gd name="T17" fmla="*/ 4704 w 4704"/>
                <a:gd name="T18" fmla="*/ 1512 h 1512"/>
              </a:gdLst>
              <a:ahLst/>
              <a:cxnLst>
                <a:cxn ang="T10">
                  <a:pos x="T0" y="T1"/>
                </a:cxn>
                <a:cxn ang="T11">
                  <a:pos x="T2" y="T3"/>
                </a:cxn>
                <a:cxn ang="T12">
                  <a:pos x="T4" y="T5"/>
                </a:cxn>
                <a:cxn ang="T13">
                  <a:pos x="T6" y="T7"/>
                </a:cxn>
                <a:cxn ang="T14">
                  <a:pos x="T8" y="T9"/>
                </a:cxn>
              </a:cxnLst>
              <a:rect l="T15" t="T16" r="T17" b="T18"/>
              <a:pathLst>
                <a:path w="4704" h="1512">
                  <a:moveTo>
                    <a:pt x="0" y="1320"/>
                  </a:moveTo>
                  <a:cubicBezTo>
                    <a:pt x="300" y="888"/>
                    <a:pt x="600" y="456"/>
                    <a:pt x="1008" y="264"/>
                  </a:cubicBezTo>
                  <a:cubicBezTo>
                    <a:pt x="1416" y="72"/>
                    <a:pt x="1944" y="0"/>
                    <a:pt x="2448" y="168"/>
                  </a:cubicBezTo>
                  <a:cubicBezTo>
                    <a:pt x="2952" y="336"/>
                    <a:pt x="3656" y="1048"/>
                    <a:pt x="4032" y="1272"/>
                  </a:cubicBezTo>
                  <a:cubicBezTo>
                    <a:pt x="4408" y="1496"/>
                    <a:pt x="4556" y="1504"/>
                    <a:pt x="4704" y="1512"/>
                  </a:cubicBezTo>
                </a:path>
              </a:pathLst>
            </a:custGeom>
            <a:noFill/>
            <a:ln w="76200">
              <a:solidFill>
                <a:srgbClr val="FF0000"/>
              </a:solidFill>
              <a:round/>
              <a:headEnd/>
              <a:tailEnd type="stealth" w="med" len="med"/>
            </a:ln>
          </p:spPr>
          <p:txBody>
            <a:bodyPr>
              <a:prstTxWarp prst="textNoShape">
                <a:avLst/>
              </a:prstTxWarp>
            </a:bodyPr>
            <a:lstStyle/>
            <a:p>
              <a:endParaRPr lang="en-AU">
                <a:latin typeface="Arial" charset="0"/>
                <a:ea typeface="Arial" charset="0"/>
                <a:cs typeface="Arial" charset="0"/>
              </a:endParaRPr>
            </a:p>
          </p:txBody>
        </p:sp>
        <p:sp>
          <p:nvSpPr>
            <p:cNvPr id="23617" name="Text Box 49"/>
            <p:cNvSpPr txBox="1">
              <a:spLocks noChangeArrowheads="1"/>
            </p:cNvSpPr>
            <p:nvPr/>
          </p:nvSpPr>
          <p:spPr bwMode="auto">
            <a:xfrm>
              <a:off x="4846" y="1922"/>
              <a:ext cx="808"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p:5871</a:t>
              </a:r>
            </a:p>
          </p:txBody>
        </p:sp>
      </p:grpSp>
      <p:grpSp>
        <p:nvGrpSpPr>
          <p:cNvPr id="4" name="Group 50"/>
          <p:cNvGrpSpPr>
            <a:grpSpLocks/>
          </p:cNvGrpSpPr>
          <p:nvPr/>
        </p:nvGrpSpPr>
        <p:grpSpPr bwMode="auto">
          <a:xfrm>
            <a:off x="3124200" y="3657600"/>
            <a:ext cx="3973513" cy="1131888"/>
            <a:chOff x="1968" y="2304"/>
            <a:chExt cx="2503" cy="713"/>
          </a:xfrm>
        </p:grpSpPr>
        <p:sp>
          <p:nvSpPr>
            <p:cNvPr id="23613" name="Text Box 51"/>
            <p:cNvSpPr txBox="1">
              <a:spLocks noChangeArrowheads="1"/>
            </p:cNvSpPr>
            <p:nvPr/>
          </p:nvSpPr>
          <p:spPr bwMode="auto">
            <a:xfrm>
              <a:off x="3600" y="2705"/>
              <a:ext cx="871"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4321</a:t>
              </a:r>
            </a:p>
          </p:txBody>
        </p:sp>
        <p:sp>
          <p:nvSpPr>
            <p:cNvPr id="23614" name="Text Box 52"/>
            <p:cNvSpPr txBox="1">
              <a:spLocks noChangeArrowheads="1"/>
            </p:cNvSpPr>
            <p:nvPr/>
          </p:nvSpPr>
          <p:spPr bwMode="auto">
            <a:xfrm>
              <a:off x="2544" y="2304"/>
              <a:ext cx="816" cy="218"/>
            </a:xfrm>
            <a:prstGeom prst="rect">
              <a:avLst/>
            </a:prstGeom>
            <a:noFill/>
            <a:ln w="9525">
              <a:noFill/>
              <a:miter lim="800000"/>
              <a:headEnd/>
              <a:tailEnd/>
            </a:ln>
          </p:spPr>
          <p:txBody>
            <a:bodyPr>
              <a:prstTxWarp prst="textNoShape">
                <a:avLst/>
              </a:prstTxWarp>
              <a:spAutoFit/>
            </a:bodyPr>
            <a:lstStyle/>
            <a:p>
              <a:pPr algn="ctr">
                <a:spcBef>
                  <a:spcPct val="50000"/>
                </a:spcBef>
              </a:pPr>
              <a:r>
                <a:rPr lang="de-DE" sz="1800">
                  <a:solidFill>
                    <a:srgbClr val="00FF00"/>
                  </a:solidFill>
                  <a:latin typeface="Arial" charset="0"/>
                </a:rPr>
                <a:t>preferred</a:t>
              </a:r>
              <a:endParaRPr lang="de-DE" sz="1800">
                <a:solidFill>
                  <a:srgbClr val="006600"/>
                </a:solidFill>
                <a:latin typeface="Arial" charset="0"/>
              </a:endParaRPr>
            </a:p>
          </p:txBody>
        </p:sp>
        <p:sp>
          <p:nvSpPr>
            <p:cNvPr id="23615" name="Text Box 53"/>
            <p:cNvSpPr txBox="1">
              <a:spLocks noChangeArrowheads="1"/>
            </p:cNvSpPr>
            <p:nvPr/>
          </p:nvSpPr>
          <p:spPr bwMode="auto">
            <a:xfrm rot="-2100000">
              <a:off x="1968" y="2799"/>
              <a:ext cx="1785" cy="218"/>
            </a:xfrm>
            <a:prstGeom prst="rect">
              <a:avLst/>
            </a:prstGeom>
            <a:noFill/>
            <a:ln w="9525">
              <a:noFill/>
              <a:miter lim="800000"/>
              <a:headEnd/>
              <a:tailEnd/>
            </a:ln>
          </p:spPr>
          <p:txBody>
            <a:bodyPr>
              <a:prstTxWarp prst="textNoShape">
                <a:avLst/>
              </a:prstTxWarp>
              <a:spAutoFit/>
            </a:bodyPr>
            <a:lstStyle/>
            <a:p>
              <a:pPr algn="ctr">
                <a:spcBef>
                  <a:spcPct val="50000"/>
                </a:spcBef>
              </a:pPr>
              <a:r>
                <a:rPr lang="de-DE" sz="1800">
                  <a:solidFill>
                    <a:srgbClr val="FF0033"/>
                  </a:solidFill>
                  <a:latin typeface="Arial" charset="0"/>
                </a:rPr>
                <a:t>less preferred</a:t>
              </a:r>
              <a:r>
                <a:rPr lang="de-DE" sz="1800">
                  <a:latin typeface="Arial" charset="0"/>
                </a:rPr>
                <a:t> </a:t>
              </a:r>
            </a:p>
          </p:txBody>
        </p:sp>
      </p:grpSp>
      <p:pic>
        <p:nvPicPr>
          <p:cNvPr id="23597" name="Picture 54"/>
          <p:cNvPicPr>
            <a:picLocks noChangeArrowheads="1"/>
          </p:cNvPicPr>
          <p:nvPr/>
        </p:nvPicPr>
        <p:blipFill>
          <a:blip r:embed="rId5"/>
          <a:srcRect/>
          <a:stretch>
            <a:fillRect/>
          </a:stretch>
        </p:blipFill>
        <p:spPr bwMode="auto">
          <a:xfrm>
            <a:off x="381000" y="3527425"/>
            <a:ext cx="609600" cy="358775"/>
          </a:xfrm>
          <a:prstGeom prst="rect">
            <a:avLst/>
          </a:prstGeom>
          <a:noFill/>
          <a:ln w="9525">
            <a:noFill/>
            <a:miter lim="800000"/>
            <a:headEnd/>
            <a:tailEnd/>
          </a:ln>
        </p:spPr>
      </p:pic>
      <p:sp>
        <p:nvSpPr>
          <p:cNvPr id="23598" name="Text Box 55"/>
          <p:cNvSpPr txBox="1">
            <a:spLocks noChangeArrowheads="1"/>
          </p:cNvSpPr>
          <p:nvPr/>
        </p:nvSpPr>
        <p:spPr bwMode="auto">
          <a:xfrm>
            <a:off x="279400" y="3733800"/>
            <a:ext cx="471488" cy="487363"/>
          </a:xfrm>
          <a:prstGeom prst="rect">
            <a:avLst/>
          </a:prstGeom>
          <a:noFill/>
          <a:ln w="50800">
            <a:noFill/>
            <a:miter lim="800000"/>
            <a:headEnd/>
            <a:tailEnd type="none" w="med" len="lg"/>
          </a:ln>
        </p:spPr>
        <p:txBody>
          <a:bodyPr wrap="none">
            <a:prstTxWarp prst="textNoShape">
              <a:avLst/>
            </a:prstTxWarp>
            <a:spAutoFit/>
          </a:bodyPr>
          <a:lstStyle/>
          <a:p>
            <a:r>
              <a:rPr lang="en-US" sz="2800" i="1">
                <a:solidFill>
                  <a:srgbClr val="FF0033"/>
                </a:solidFill>
                <a:latin typeface="Arial" charset="0"/>
                <a:ea typeface="Arial" charset="0"/>
                <a:cs typeface="Arial" charset="0"/>
              </a:rPr>
              <a:t>p</a:t>
            </a:r>
            <a:endParaRPr lang="en-US" sz="2400" i="1">
              <a:solidFill>
                <a:srgbClr val="FF0033"/>
              </a:solidFill>
              <a:latin typeface="Arial" charset="0"/>
              <a:ea typeface="Arial" charset="0"/>
              <a:cs typeface="Arial" charset="0"/>
            </a:endParaRPr>
          </a:p>
        </p:txBody>
      </p:sp>
      <p:sp>
        <p:nvSpPr>
          <p:cNvPr id="23599" name="Text Box 57"/>
          <p:cNvSpPr txBox="1">
            <a:spLocks noChangeArrowheads="1"/>
          </p:cNvSpPr>
          <p:nvPr/>
        </p:nvSpPr>
        <p:spPr bwMode="auto">
          <a:xfrm>
            <a:off x="4191000" y="4876800"/>
            <a:ext cx="982663"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61</a:t>
            </a:r>
          </a:p>
        </p:txBody>
      </p:sp>
      <p:grpSp>
        <p:nvGrpSpPr>
          <p:cNvPr id="5" name="Group 44"/>
          <p:cNvGrpSpPr>
            <a:grpSpLocks/>
          </p:cNvGrpSpPr>
          <p:nvPr/>
        </p:nvGrpSpPr>
        <p:grpSpPr bwMode="auto">
          <a:xfrm>
            <a:off x="2606675" y="3519488"/>
            <a:ext cx="381000" cy="381000"/>
            <a:chOff x="1536" y="2688"/>
            <a:chExt cx="240" cy="240"/>
          </a:xfrm>
        </p:grpSpPr>
        <p:sp>
          <p:nvSpPr>
            <p:cNvPr id="23611" name="Line 45"/>
            <p:cNvSpPr>
              <a:spLocks noChangeShapeType="1"/>
            </p:cNvSpPr>
            <p:nvPr/>
          </p:nvSpPr>
          <p:spPr bwMode="auto">
            <a:xfrm>
              <a:off x="1536" y="2688"/>
              <a:ext cx="240" cy="240"/>
            </a:xfrm>
            <a:prstGeom prst="line">
              <a:avLst/>
            </a:prstGeom>
            <a:noFill/>
            <a:ln w="76200">
              <a:solidFill>
                <a:srgbClr val="FF0000"/>
              </a:solidFill>
              <a:round/>
              <a:headEnd/>
              <a:tailEnd type="none" w="med" len="lg"/>
            </a:ln>
          </p:spPr>
          <p:txBody>
            <a:bodyPr wrap="none" anchor="ctr">
              <a:prstTxWarp prst="textNoShape">
                <a:avLst/>
              </a:prstTxWarp>
            </a:bodyPr>
            <a:lstStyle/>
            <a:p>
              <a:endParaRPr lang="en-GB"/>
            </a:p>
          </p:txBody>
        </p:sp>
        <p:sp>
          <p:nvSpPr>
            <p:cNvPr id="23612" name="Line 46"/>
            <p:cNvSpPr>
              <a:spLocks noChangeShapeType="1"/>
            </p:cNvSpPr>
            <p:nvPr/>
          </p:nvSpPr>
          <p:spPr bwMode="auto">
            <a:xfrm rot="5400000">
              <a:off x="1536" y="2688"/>
              <a:ext cx="240" cy="240"/>
            </a:xfrm>
            <a:prstGeom prst="line">
              <a:avLst/>
            </a:prstGeom>
            <a:noFill/>
            <a:ln w="76200">
              <a:solidFill>
                <a:srgbClr val="FF0000"/>
              </a:solidFill>
              <a:round/>
              <a:headEnd/>
              <a:tailEnd type="none" w="med" len="lg"/>
            </a:ln>
          </p:spPr>
          <p:txBody>
            <a:bodyPr wrap="none" anchor="ctr">
              <a:prstTxWarp prst="textNoShape">
                <a:avLst/>
              </a:prstTxWarp>
            </a:bodyPr>
            <a:lstStyle/>
            <a:p>
              <a:endParaRPr lang="en-GB"/>
            </a:p>
          </p:txBody>
        </p:sp>
      </p:grpSp>
      <p:grpSp>
        <p:nvGrpSpPr>
          <p:cNvPr id="6" name="Group 51"/>
          <p:cNvGrpSpPr>
            <a:grpSpLocks/>
          </p:cNvGrpSpPr>
          <p:nvPr/>
        </p:nvGrpSpPr>
        <p:grpSpPr bwMode="auto">
          <a:xfrm>
            <a:off x="5715000" y="4419600"/>
            <a:ext cx="1447800" cy="698500"/>
            <a:chOff x="3600" y="2784"/>
            <a:chExt cx="912" cy="440"/>
          </a:xfrm>
        </p:grpSpPr>
        <p:sp>
          <p:nvSpPr>
            <p:cNvPr id="23608" name="Text Box 52"/>
            <p:cNvSpPr txBox="1">
              <a:spLocks noChangeArrowheads="1"/>
            </p:cNvSpPr>
            <p:nvPr/>
          </p:nvSpPr>
          <p:spPr bwMode="auto">
            <a:xfrm>
              <a:off x="3600" y="2917"/>
              <a:ext cx="745"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461</a:t>
              </a:r>
            </a:p>
          </p:txBody>
        </p:sp>
        <p:sp>
          <p:nvSpPr>
            <p:cNvPr id="64" name="Line 53"/>
            <p:cNvSpPr>
              <a:spLocks noChangeShapeType="1"/>
            </p:cNvSpPr>
            <p:nvPr/>
          </p:nvSpPr>
          <p:spPr bwMode="auto">
            <a:xfrm flipH="1" flipV="1">
              <a:off x="3604" y="2784"/>
              <a:ext cx="908" cy="182"/>
            </a:xfrm>
            <a:prstGeom prst="line">
              <a:avLst/>
            </a:prstGeom>
            <a:noFill/>
            <a:ln w="38100">
              <a:solidFill>
                <a:srgbClr val="FF0000"/>
              </a:solidFill>
              <a:round/>
              <a:headEnd/>
              <a:tailEnd/>
            </a:ln>
          </p:spPr>
          <p:txBody>
            <a:bodyPr>
              <a:prstTxWarp prst="textNoShape">
                <a:avLst/>
              </a:prstTxWarp>
            </a:bodyPr>
            <a:lstStyle/>
            <a:p>
              <a:pPr>
                <a:defRPr/>
              </a:pPr>
              <a:endParaRPr lang="en-AU">
                <a:latin typeface="+mn-lt"/>
                <a:ea typeface="ＭＳ Ｐゴシック" charset="-128"/>
                <a:cs typeface="ＭＳ Ｐゴシック" charset="-128"/>
              </a:endParaRPr>
            </a:p>
          </p:txBody>
        </p:sp>
        <p:sp>
          <p:nvSpPr>
            <p:cNvPr id="65" name="Line 54"/>
            <p:cNvSpPr>
              <a:spLocks noChangeShapeType="1"/>
            </p:cNvSpPr>
            <p:nvPr/>
          </p:nvSpPr>
          <p:spPr bwMode="auto">
            <a:xfrm flipH="1">
              <a:off x="3604" y="2784"/>
              <a:ext cx="907" cy="182"/>
            </a:xfrm>
            <a:prstGeom prst="line">
              <a:avLst/>
            </a:prstGeom>
            <a:noFill/>
            <a:ln w="38100">
              <a:solidFill>
                <a:srgbClr val="FF0000"/>
              </a:solidFill>
              <a:round/>
              <a:headEnd/>
              <a:tailEnd/>
            </a:ln>
          </p:spPr>
          <p:txBody>
            <a:bodyPr>
              <a:prstTxWarp prst="textNoShape">
                <a:avLst/>
              </a:prstTxWarp>
            </a:bodyPr>
            <a:lstStyle/>
            <a:p>
              <a:pPr>
                <a:defRPr/>
              </a:pPr>
              <a:endParaRPr lang="en-AU">
                <a:latin typeface="+mn-lt"/>
                <a:ea typeface="ＭＳ Ｐゴシック" charset="-128"/>
                <a:cs typeface="ＭＳ Ｐゴシック" charset="-128"/>
              </a:endParaRPr>
            </a:p>
          </p:txBody>
        </p:sp>
      </p:grpSp>
      <p:sp>
        <p:nvSpPr>
          <p:cNvPr id="23604" name="Line 56"/>
          <p:cNvSpPr>
            <a:spLocks noChangeShapeType="1"/>
          </p:cNvSpPr>
          <p:nvPr/>
        </p:nvSpPr>
        <p:spPr bwMode="auto">
          <a:xfrm flipH="1" flipV="1">
            <a:off x="4191000" y="3200400"/>
            <a:ext cx="990600" cy="228600"/>
          </a:xfrm>
          <a:prstGeom prst="line">
            <a:avLst/>
          </a:prstGeom>
          <a:noFill/>
          <a:ln w="38100">
            <a:solidFill>
              <a:srgbClr val="FF0000"/>
            </a:solidFill>
            <a:round/>
            <a:headEnd/>
            <a:tailEnd/>
          </a:ln>
        </p:spPr>
        <p:txBody>
          <a:bodyPr>
            <a:prstTxWarp prst="textNoShape">
              <a:avLst/>
            </a:prstTxWarp>
          </a:bodyPr>
          <a:lstStyle/>
          <a:p>
            <a:endParaRPr lang="en-GB"/>
          </a:p>
        </p:txBody>
      </p:sp>
      <p:sp>
        <p:nvSpPr>
          <p:cNvPr id="23605" name="Line 57"/>
          <p:cNvSpPr>
            <a:spLocks noChangeShapeType="1"/>
          </p:cNvSpPr>
          <p:nvPr/>
        </p:nvSpPr>
        <p:spPr bwMode="auto">
          <a:xfrm flipH="1">
            <a:off x="4191000" y="3200400"/>
            <a:ext cx="990600" cy="228600"/>
          </a:xfrm>
          <a:prstGeom prst="line">
            <a:avLst/>
          </a:prstGeom>
          <a:noFill/>
          <a:ln w="38100">
            <a:solidFill>
              <a:srgbClr val="FF0000"/>
            </a:solidFill>
            <a:round/>
            <a:headEnd/>
            <a:tailEnd/>
          </a:ln>
        </p:spPr>
        <p:txBody>
          <a:bodyPr>
            <a:prstTxWarp prst="textNoShape">
              <a:avLst/>
            </a:prstTxWarp>
          </a:bodyPr>
          <a:lstStyle/>
          <a:p>
            <a:endParaRPr lang="en-GB"/>
          </a:p>
        </p:txBody>
      </p:sp>
      <p:sp>
        <p:nvSpPr>
          <p:cNvPr id="23606" name="Line 61"/>
          <p:cNvSpPr>
            <a:spLocks noChangeShapeType="1"/>
          </p:cNvSpPr>
          <p:nvPr/>
        </p:nvSpPr>
        <p:spPr bwMode="auto">
          <a:xfrm flipH="1" flipV="1">
            <a:off x="4191000" y="3841750"/>
            <a:ext cx="1066800" cy="0"/>
          </a:xfrm>
          <a:prstGeom prst="line">
            <a:avLst/>
          </a:prstGeom>
          <a:noFill/>
          <a:ln w="38100">
            <a:solidFill>
              <a:srgbClr val="FF0000"/>
            </a:solidFill>
            <a:round/>
            <a:headEnd/>
            <a:tailEnd/>
          </a:ln>
        </p:spPr>
        <p:txBody>
          <a:bodyPr>
            <a:prstTxWarp prst="textNoShape">
              <a:avLst/>
            </a:prstTxWarp>
          </a:bodyPr>
          <a:lstStyle/>
          <a:p>
            <a:endParaRPr lang="en-GB"/>
          </a:p>
        </p:txBody>
      </p:sp>
      <p:sp>
        <p:nvSpPr>
          <p:cNvPr id="87" name="Rectangle 3"/>
          <p:cNvSpPr>
            <a:spLocks noGrp="1" noChangeArrowheads="1"/>
          </p:cNvSpPr>
          <p:nvPr>
            <p:ph type="title"/>
            <p:custDataLst>
              <p:tags r:id="rId1"/>
            </p:custDataLst>
          </p:nvPr>
        </p:nvSpPr>
        <p:spPr>
          <a:xfrm>
            <a:off x="533401" y="228600"/>
            <a:ext cx="7772400" cy="1143000"/>
          </a:xfrm>
        </p:spPr>
        <p:txBody>
          <a:bodyPr/>
          <a:lstStyle/>
          <a:p>
            <a:r>
              <a:rPr lang="en-US" dirty="0" smtClean="0"/>
              <a:t>Policy Interactions  </a:t>
            </a:r>
            <a:br>
              <a:rPr lang="en-US" dirty="0" smtClean="0"/>
            </a:br>
            <a:endParaRPr lang="en-US" dirty="0" smtClean="0"/>
          </a:p>
        </p:txBody>
      </p:sp>
    </p:spTree>
  </p:cSld>
  <p:clrMapOvr>
    <a:masterClrMapping/>
  </p:clrMapOvr>
  <p:transition>
    <p:cut/>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42" name="Picture 2"/>
          <p:cNvPicPr>
            <a:picLocks noChangeArrowheads="1"/>
          </p:cNvPicPr>
          <p:nvPr/>
        </p:nvPicPr>
        <p:blipFill>
          <a:blip r:embed="rId4"/>
          <a:srcRect/>
          <a:stretch>
            <a:fillRect/>
          </a:stretch>
        </p:blipFill>
        <p:spPr bwMode="auto">
          <a:xfrm>
            <a:off x="6705600" y="3200400"/>
            <a:ext cx="12192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3" name="Picture 3"/>
          <p:cNvPicPr>
            <a:picLocks noChangeArrowheads="1"/>
          </p:cNvPicPr>
          <p:nvPr/>
        </p:nvPicPr>
        <p:blipFill>
          <a:blip r:embed="rId4"/>
          <a:srcRect/>
          <a:stretch>
            <a:fillRect/>
          </a:stretch>
        </p:blipFill>
        <p:spPr bwMode="auto">
          <a:xfrm>
            <a:off x="2057400" y="49530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4" name="Picture 4"/>
          <p:cNvPicPr>
            <a:picLocks noChangeArrowheads="1"/>
          </p:cNvPicPr>
          <p:nvPr/>
        </p:nvPicPr>
        <p:blipFill>
          <a:blip r:embed="rId4"/>
          <a:srcRect/>
          <a:stretch>
            <a:fillRect/>
          </a:stretch>
        </p:blipFill>
        <p:spPr bwMode="auto">
          <a:xfrm>
            <a:off x="5105400" y="2895600"/>
            <a:ext cx="1066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5" name="Picture 5"/>
          <p:cNvPicPr>
            <a:picLocks noChangeArrowheads="1"/>
          </p:cNvPicPr>
          <p:nvPr/>
        </p:nvPicPr>
        <p:blipFill>
          <a:blip r:embed="rId4"/>
          <a:srcRect/>
          <a:stretch>
            <a:fillRect/>
          </a:stretch>
        </p:blipFill>
        <p:spPr bwMode="auto">
          <a:xfrm>
            <a:off x="4038600" y="9144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6" name="Picture 6"/>
          <p:cNvPicPr>
            <a:picLocks noChangeArrowheads="1"/>
          </p:cNvPicPr>
          <p:nvPr/>
        </p:nvPicPr>
        <p:blipFill>
          <a:blip r:embed="rId4"/>
          <a:srcRect/>
          <a:stretch>
            <a:fillRect/>
          </a:stretch>
        </p:blipFill>
        <p:spPr bwMode="auto">
          <a:xfrm>
            <a:off x="1752600" y="914400"/>
            <a:ext cx="1447800" cy="13716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7" name="Picture 7"/>
          <p:cNvPicPr>
            <a:picLocks noChangeArrowheads="1"/>
          </p:cNvPicPr>
          <p:nvPr/>
        </p:nvPicPr>
        <p:blipFill>
          <a:blip r:embed="rId4"/>
          <a:srcRect/>
          <a:stretch>
            <a:fillRect/>
          </a:stretch>
        </p:blipFill>
        <p:spPr bwMode="auto">
          <a:xfrm>
            <a:off x="3200400" y="2971800"/>
            <a:ext cx="9906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8" name="Picture 8"/>
          <p:cNvPicPr>
            <a:picLocks noChangeArrowheads="1"/>
          </p:cNvPicPr>
          <p:nvPr/>
        </p:nvPicPr>
        <p:blipFill>
          <a:blip r:embed="rId4"/>
          <a:srcRect/>
          <a:stretch>
            <a:fillRect/>
          </a:stretch>
        </p:blipFill>
        <p:spPr bwMode="auto">
          <a:xfrm>
            <a:off x="1524000" y="2971800"/>
            <a:ext cx="990600" cy="1219200"/>
          </a:xfrm>
          <a:prstGeom prst="rect">
            <a:avLst/>
          </a:prstGeom>
          <a:noFill/>
          <a:ln w="12700">
            <a:noFill/>
            <a:miter lim="800000"/>
            <a:headEnd/>
            <a:tailEnd/>
          </a:ln>
          <a:effectLst>
            <a:outerShdw blurRad="63500" dist="107763" dir="2700000" algn="ctr" rotWithShape="0">
              <a:srgbClr val="000066">
                <a:alpha val="50000"/>
              </a:srgbClr>
            </a:outerShdw>
          </a:effectLst>
        </p:spPr>
      </p:pic>
      <p:pic>
        <p:nvPicPr>
          <p:cNvPr id="573449" name="Picture 9"/>
          <p:cNvPicPr>
            <a:picLocks noChangeArrowheads="1"/>
          </p:cNvPicPr>
          <p:nvPr/>
        </p:nvPicPr>
        <p:blipFill>
          <a:blip r:embed="rId4"/>
          <a:srcRect/>
          <a:stretch>
            <a:fillRect/>
          </a:stretch>
        </p:blipFill>
        <p:spPr bwMode="auto">
          <a:xfrm>
            <a:off x="152400" y="2743200"/>
            <a:ext cx="990600" cy="1905000"/>
          </a:xfrm>
          <a:prstGeom prst="rect">
            <a:avLst/>
          </a:prstGeom>
          <a:noFill/>
          <a:ln w="12700">
            <a:noFill/>
            <a:miter lim="800000"/>
            <a:headEnd/>
            <a:tailEnd/>
          </a:ln>
          <a:effectLst>
            <a:outerShdw blurRad="63500" dist="107763" dir="2700000" algn="ctr" rotWithShape="0">
              <a:srgbClr val="000066">
                <a:alpha val="50000"/>
              </a:srgbClr>
            </a:outerShdw>
          </a:effectLst>
        </p:spPr>
      </p:pic>
      <p:sp>
        <p:nvSpPr>
          <p:cNvPr id="25610" name="Oval 12"/>
          <p:cNvSpPr>
            <a:spLocks noChangeArrowheads="1"/>
          </p:cNvSpPr>
          <p:nvPr/>
        </p:nvSpPr>
        <p:spPr bwMode="auto">
          <a:xfrm>
            <a:off x="4587875" y="15240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5611" name="Oval 13"/>
          <p:cNvSpPr>
            <a:spLocks noChangeArrowheads="1"/>
          </p:cNvSpPr>
          <p:nvPr/>
        </p:nvSpPr>
        <p:spPr bwMode="auto">
          <a:xfrm>
            <a:off x="2403475" y="15240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5612" name="Line 14"/>
          <p:cNvSpPr>
            <a:spLocks noChangeShapeType="1"/>
          </p:cNvSpPr>
          <p:nvPr/>
        </p:nvSpPr>
        <p:spPr bwMode="auto">
          <a:xfrm>
            <a:off x="2811463" y="1706563"/>
            <a:ext cx="1776412"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13" name="Text Box 15"/>
          <p:cNvSpPr txBox="1">
            <a:spLocks noChangeArrowheads="1"/>
          </p:cNvSpPr>
          <p:nvPr/>
        </p:nvSpPr>
        <p:spPr bwMode="auto">
          <a:xfrm>
            <a:off x="292100" y="295275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ea typeface="Arial" charset="0"/>
                <a:cs typeface="Arial" charset="0"/>
              </a:rPr>
              <a:t>AS1</a:t>
            </a:r>
          </a:p>
        </p:txBody>
      </p:sp>
      <p:sp>
        <p:nvSpPr>
          <p:cNvPr id="25614" name="Text Box 16"/>
          <p:cNvSpPr txBox="1">
            <a:spLocks noChangeArrowheads="1"/>
          </p:cNvSpPr>
          <p:nvPr/>
        </p:nvSpPr>
        <p:spPr bwMode="auto">
          <a:xfrm>
            <a:off x="2446338" y="5786438"/>
            <a:ext cx="779462"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AS6</a:t>
            </a:r>
          </a:p>
        </p:txBody>
      </p:sp>
      <p:sp>
        <p:nvSpPr>
          <p:cNvPr id="25615" name="Line 17"/>
          <p:cNvSpPr>
            <a:spLocks noChangeShapeType="1"/>
          </p:cNvSpPr>
          <p:nvPr/>
        </p:nvSpPr>
        <p:spPr bwMode="auto">
          <a:xfrm flipV="1">
            <a:off x="895350" y="1828800"/>
            <a:ext cx="1508125" cy="1690688"/>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16" name="Line 18"/>
          <p:cNvSpPr>
            <a:spLocks noChangeShapeType="1"/>
          </p:cNvSpPr>
          <p:nvPr/>
        </p:nvSpPr>
        <p:spPr bwMode="auto">
          <a:xfrm>
            <a:off x="754063" y="3871913"/>
            <a:ext cx="1905000" cy="1690687"/>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sp>
        <p:nvSpPr>
          <p:cNvPr id="25617" name="Text Box 19"/>
          <p:cNvSpPr txBox="1">
            <a:spLocks noChangeArrowheads="1"/>
          </p:cNvSpPr>
          <p:nvPr/>
        </p:nvSpPr>
        <p:spPr bwMode="auto">
          <a:xfrm>
            <a:off x="1001713" y="4629150"/>
            <a:ext cx="784225"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1</a:t>
            </a:r>
          </a:p>
        </p:txBody>
      </p:sp>
      <p:sp>
        <p:nvSpPr>
          <p:cNvPr id="25618" name="Oval 20"/>
          <p:cNvSpPr>
            <a:spLocks noChangeArrowheads="1"/>
          </p:cNvSpPr>
          <p:nvPr/>
        </p:nvSpPr>
        <p:spPr bwMode="auto">
          <a:xfrm>
            <a:off x="7158038"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5619" name="Line 21"/>
          <p:cNvSpPr>
            <a:spLocks noChangeShapeType="1"/>
          </p:cNvSpPr>
          <p:nvPr/>
        </p:nvSpPr>
        <p:spPr bwMode="auto">
          <a:xfrm rot="10800000" flipH="1" flipV="1">
            <a:off x="4979988" y="1790700"/>
            <a:ext cx="2182812" cy="179070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grpSp>
        <p:nvGrpSpPr>
          <p:cNvPr id="2" name="Group 22"/>
          <p:cNvGrpSpPr>
            <a:grpSpLocks/>
          </p:cNvGrpSpPr>
          <p:nvPr/>
        </p:nvGrpSpPr>
        <p:grpSpPr bwMode="auto">
          <a:xfrm>
            <a:off x="7418388" y="3581400"/>
            <a:ext cx="1112837" cy="304800"/>
            <a:chOff x="4723" y="2064"/>
            <a:chExt cx="872" cy="192"/>
          </a:xfrm>
        </p:grpSpPr>
        <p:sp>
          <p:nvSpPr>
            <p:cNvPr id="25668" name="Line 23"/>
            <p:cNvSpPr>
              <a:spLocks noChangeShapeType="1"/>
            </p:cNvSpPr>
            <p:nvPr/>
          </p:nvSpPr>
          <p:spPr bwMode="auto">
            <a:xfrm>
              <a:off x="4723" y="2064"/>
              <a:ext cx="872"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69" name="Line 24"/>
            <p:cNvSpPr>
              <a:spLocks noChangeShapeType="1"/>
            </p:cNvSpPr>
            <p:nvPr/>
          </p:nvSpPr>
          <p:spPr bwMode="auto">
            <a:xfrm>
              <a:off x="4723" y="2256"/>
              <a:ext cx="872" cy="0"/>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grpSp>
      <p:sp>
        <p:nvSpPr>
          <p:cNvPr id="25621" name="Oval 25"/>
          <p:cNvSpPr>
            <a:spLocks noChangeArrowheads="1"/>
          </p:cNvSpPr>
          <p:nvPr/>
        </p:nvSpPr>
        <p:spPr bwMode="auto">
          <a:xfrm>
            <a:off x="3505200"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5622" name="Oval 26"/>
          <p:cNvSpPr>
            <a:spLocks noChangeArrowheads="1"/>
          </p:cNvSpPr>
          <p:nvPr/>
        </p:nvSpPr>
        <p:spPr bwMode="auto">
          <a:xfrm>
            <a:off x="1857375"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5623" name="Line 27"/>
          <p:cNvSpPr>
            <a:spLocks noChangeShapeType="1"/>
          </p:cNvSpPr>
          <p:nvPr/>
        </p:nvSpPr>
        <p:spPr bwMode="auto">
          <a:xfrm>
            <a:off x="2246313" y="3725863"/>
            <a:ext cx="1250950"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24" name="Text Box 28"/>
          <p:cNvSpPr txBox="1">
            <a:spLocks noChangeArrowheads="1"/>
          </p:cNvSpPr>
          <p:nvPr/>
        </p:nvSpPr>
        <p:spPr bwMode="auto">
          <a:xfrm>
            <a:off x="1050925" y="3109913"/>
            <a:ext cx="719138" cy="444500"/>
          </a:xfrm>
          <a:prstGeom prst="rect">
            <a:avLst/>
          </a:prstGeom>
          <a:noFill/>
          <a:ln w="50800">
            <a:noFill/>
            <a:miter lim="800000"/>
            <a:headEnd/>
            <a:tailEnd type="none" w="med" len="lg"/>
          </a:ln>
        </p:spPr>
        <p:txBody>
          <a:bodyPr wrap="none">
            <a:prstTxWarp prst="textNoShape">
              <a:avLst/>
            </a:prstTxWarp>
            <a:spAutoFit/>
          </a:bodyPr>
          <a:lstStyle/>
          <a:p>
            <a:r>
              <a:rPr lang="en-US" sz="2500">
                <a:latin typeface="Arial" charset="0"/>
                <a:ea typeface="Arial" charset="0"/>
                <a:cs typeface="Arial" charset="0"/>
              </a:rPr>
              <a:t>p: 1</a:t>
            </a:r>
          </a:p>
        </p:txBody>
      </p:sp>
      <p:sp>
        <p:nvSpPr>
          <p:cNvPr id="25625" name="Line 29"/>
          <p:cNvSpPr>
            <a:spLocks noChangeShapeType="1"/>
          </p:cNvSpPr>
          <p:nvPr/>
        </p:nvSpPr>
        <p:spPr bwMode="auto">
          <a:xfrm>
            <a:off x="3573463" y="3725863"/>
            <a:ext cx="1836737" cy="7937"/>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26" name="Text Box 30"/>
          <p:cNvSpPr txBox="1">
            <a:spLocks noChangeArrowheads="1"/>
          </p:cNvSpPr>
          <p:nvPr/>
        </p:nvSpPr>
        <p:spPr bwMode="auto">
          <a:xfrm>
            <a:off x="4094163" y="3074988"/>
            <a:ext cx="1182687"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321</a:t>
            </a:r>
          </a:p>
        </p:txBody>
      </p:sp>
      <p:sp>
        <p:nvSpPr>
          <p:cNvPr id="25627" name="Text Box 31"/>
          <p:cNvSpPr txBox="1">
            <a:spLocks noChangeArrowheads="1"/>
          </p:cNvSpPr>
          <p:nvPr/>
        </p:nvSpPr>
        <p:spPr bwMode="auto">
          <a:xfrm>
            <a:off x="1633538" y="3005138"/>
            <a:ext cx="779462"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AS2</a:t>
            </a:r>
            <a:endParaRPr lang="en-US" sz="2400">
              <a:latin typeface="Arial" charset="0"/>
            </a:endParaRPr>
          </a:p>
        </p:txBody>
      </p:sp>
      <p:sp>
        <p:nvSpPr>
          <p:cNvPr id="25628" name="Text Box 32"/>
          <p:cNvSpPr txBox="1">
            <a:spLocks noChangeArrowheads="1"/>
          </p:cNvSpPr>
          <p:nvPr/>
        </p:nvSpPr>
        <p:spPr bwMode="auto">
          <a:xfrm>
            <a:off x="3340100" y="30051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AS3</a:t>
            </a:r>
            <a:endParaRPr lang="en-US" sz="2400">
              <a:latin typeface="Arial" charset="0"/>
            </a:endParaRPr>
          </a:p>
        </p:txBody>
      </p:sp>
      <p:sp>
        <p:nvSpPr>
          <p:cNvPr id="25629" name="Text Box 33"/>
          <p:cNvSpPr txBox="1">
            <a:spLocks noChangeArrowheads="1"/>
          </p:cNvSpPr>
          <p:nvPr/>
        </p:nvSpPr>
        <p:spPr bwMode="auto">
          <a:xfrm>
            <a:off x="5245100" y="30051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AS4</a:t>
            </a:r>
          </a:p>
        </p:txBody>
      </p:sp>
      <p:sp>
        <p:nvSpPr>
          <p:cNvPr id="25630" name="Line 34"/>
          <p:cNvSpPr>
            <a:spLocks noChangeShapeType="1"/>
          </p:cNvSpPr>
          <p:nvPr/>
        </p:nvSpPr>
        <p:spPr bwMode="auto">
          <a:xfrm>
            <a:off x="609600" y="3733800"/>
            <a:ext cx="1243013"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31" name="Line 35"/>
          <p:cNvSpPr>
            <a:spLocks noChangeShapeType="1"/>
          </p:cNvSpPr>
          <p:nvPr/>
        </p:nvSpPr>
        <p:spPr bwMode="auto">
          <a:xfrm>
            <a:off x="5554663" y="3733800"/>
            <a:ext cx="1531937" cy="0"/>
          </a:xfrm>
          <a:prstGeom prst="line">
            <a:avLst/>
          </a:prstGeom>
          <a:noFill/>
          <a:ln w="50800">
            <a:solidFill>
              <a:srgbClr val="000000"/>
            </a:solidFill>
            <a:prstDash val="dash"/>
            <a:round/>
            <a:headEnd/>
            <a:tailEnd type="stealth" w="med" len="lg"/>
          </a:ln>
        </p:spPr>
        <p:txBody>
          <a:bodyPr wrap="none" anchor="ctr">
            <a:prstTxWarp prst="textNoShape">
              <a:avLst/>
            </a:prstTxWarp>
          </a:bodyPr>
          <a:lstStyle/>
          <a:p>
            <a:endParaRPr lang="en-GB"/>
          </a:p>
        </p:txBody>
      </p:sp>
      <p:sp>
        <p:nvSpPr>
          <p:cNvPr id="25632" name="Line 36"/>
          <p:cNvSpPr>
            <a:spLocks noChangeShapeType="1"/>
          </p:cNvSpPr>
          <p:nvPr/>
        </p:nvSpPr>
        <p:spPr bwMode="auto">
          <a:xfrm flipV="1">
            <a:off x="2963863" y="3886200"/>
            <a:ext cx="2370137" cy="1676400"/>
          </a:xfrm>
          <a:prstGeom prst="line">
            <a:avLst/>
          </a:prstGeom>
          <a:noFill/>
          <a:ln w="50800">
            <a:solidFill>
              <a:srgbClr val="000000"/>
            </a:solidFill>
            <a:round/>
            <a:headEnd/>
            <a:tailEnd type="stealth" w="med" len="lg"/>
          </a:ln>
        </p:spPr>
        <p:txBody>
          <a:bodyPr wrap="none" anchor="ctr">
            <a:prstTxWarp prst="textNoShape">
              <a:avLst/>
            </a:prstTxWarp>
          </a:bodyPr>
          <a:lstStyle/>
          <a:p>
            <a:endParaRPr lang="en-GB"/>
          </a:p>
        </p:txBody>
      </p:sp>
      <p:sp>
        <p:nvSpPr>
          <p:cNvPr id="25633" name="Text Box 37"/>
          <p:cNvSpPr txBox="1">
            <a:spLocks noChangeArrowheads="1"/>
          </p:cNvSpPr>
          <p:nvPr/>
        </p:nvSpPr>
        <p:spPr bwMode="auto">
          <a:xfrm>
            <a:off x="2465388" y="3073400"/>
            <a:ext cx="982662"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21</a:t>
            </a:r>
          </a:p>
        </p:txBody>
      </p:sp>
      <p:sp>
        <p:nvSpPr>
          <p:cNvPr id="25634" name="Text Box 38"/>
          <p:cNvSpPr txBox="1">
            <a:spLocks noChangeArrowheads="1"/>
          </p:cNvSpPr>
          <p:nvPr/>
        </p:nvSpPr>
        <p:spPr bwMode="auto">
          <a:xfrm>
            <a:off x="4470400" y="99060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AS8</a:t>
            </a:r>
          </a:p>
        </p:txBody>
      </p:sp>
      <p:sp>
        <p:nvSpPr>
          <p:cNvPr id="25635" name="Text Box 39"/>
          <p:cNvSpPr txBox="1">
            <a:spLocks noChangeArrowheads="1"/>
          </p:cNvSpPr>
          <p:nvPr/>
        </p:nvSpPr>
        <p:spPr bwMode="auto">
          <a:xfrm>
            <a:off x="2057400" y="1066800"/>
            <a:ext cx="779463" cy="430213"/>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AS7</a:t>
            </a:r>
            <a:endParaRPr lang="en-US" sz="2400">
              <a:latin typeface="Arial" charset="0"/>
            </a:endParaRPr>
          </a:p>
        </p:txBody>
      </p:sp>
      <p:sp>
        <p:nvSpPr>
          <p:cNvPr id="25636" name="Text Box 40"/>
          <p:cNvSpPr txBox="1">
            <a:spLocks noChangeArrowheads="1"/>
          </p:cNvSpPr>
          <p:nvPr/>
        </p:nvSpPr>
        <p:spPr bwMode="auto">
          <a:xfrm>
            <a:off x="6927850" y="3944938"/>
            <a:ext cx="779463" cy="430212"/>
          </a:xfrm>
          <a:prstGeom prst="rect">
            <a:avLst/>
          </a:prstGeom>
          <a:noFill/>
          <a:ln w="50800">
            <a:noFill/>
            <a:miter lim="800000"/>
            <a:headEnd/>
            <a:tailEnd type="none" w="med" len="lg"/>
          </a:ln>
        </p:spPr>
        <p:txBody>
          <a:bodyPr wrap="none">
            <a:prstTxWarp prst="textNoShape">
              <a:avLst/>
            </a:prstTxWarp>
            <a:spAutoFit/>
          </a:bodyPr>
          <a:lstStyle/>
          <a:p>
            <a:r>
              <a:rPr lang="en-US" sz="2400">
                <a:solidFill>
                  <a:srgbClr val="000000"/>
                </a:solidFill>
                <a:latin typeface="Arial" charset="0"/>
              </a:rPr>
              <a:t>AS5</a:t>
            </a:r>
          </a:p>
        </p:txBody>
      </p:sp>
      <p:sp>
        <p:nvSpPr>
          <p:cNvPr id="573481" name="Rectangle 41"/>
          <p:cNvSpPr>
            <a:spLocks noChangeArrowheads="1"/>
          </p:cNvSpPr>
          <p:nvPr/>
        </p:nvSpPr>
        <p:spPr bwMode="auto">
          <a:xfrm>
            <a:off x="3995738" y="5719763"/>
            <a:ext cx="4851400" cy="595312"/>
          </a:xfrm>
          <a:prstGeom prst="rect">
            <a:avLst/>
          </a:prstGeom>
          <a:solidFill>
            <a:schemeClr val="accent6">
              <a:lumMod val="60000"/>
              <a:lumOff val="40000"/>
            </a:schemeClr>
          </a:solidFill>
          <a:ln w="9525">
            <a:noFill/>
            <a:miter lim="800000"/>
            <a:headEnd/>
            <a:tailEnd/>
          </a:ln>
          <a:effectLst>
            <a:outerShdw blurRad="101600" dist="101600" dir="2700000" algn="ctr" rotWithShape="0">
              <a:schemeClr val="bg2">
                <a:lumMod val="50000"/>
                <a:alpha val="75000"/>
              </a:schemeClr>
            </a:outerShdw>
          </a:effectLst>
        </p:spPr>
        <p:txBody>
          <a:bodyPr>
            <a:prstTxWarp prst="textNoShape">
              <a:avLst/>
            </a:prstTxWarp>
            <a:spAutoFit/>
          </a:bodyPr>
          <a:lstStyle/>
          <a:p>
            <a:pPr algn="ctr">
              <a:defRPr/>
            </a:pPr>
            <a:r>
              <a:rPr lang="en-US" sz="1800" b="1" dirty="0">
                <a:solidFill>
                  <a:schemeClr val="bg1"/>
                </a:solidFill>
                <a:latin typeface="Arial"/>
                <a:ea typeface="ＭＳ Ｐゴシック" pitchFamily="-105" charset="-128"/>
                <a:cs typeface="ＭＳ Ｐゴシック" pitchFamily="-105" charset="-128"/>
              </a:rPr>
              <a:t>Old: 5 8 7 1  -  New: 5  4 6 1 </a:t>
            </a:r>
            <a:br>
              <a:rPr lang="en-US" sz="1800" b="1" dirty="0">
                <a:solidFill>
                  <a:schemeClr val="bg1"/>
                </a:solidFill>
                <a:latin typeface="Arial"/>
                <a:ea typeface="ＭＳ Ｐゴシック" pitchFamily="-105" charset="-128"/>
                <a:cs typeface="ＭＳ Ｐゴシック" pitchFamily="-105" charset="-128"/>
              </a:rPr>
            </a:br>
            <a:r>
              <a:rPr lang="en-US" sz="1800" b="1" dirty="0">
                <a:solidFill>
                  <a:schemeClr val="bg1"/>
                </a:solidFill>
                <a:latin typeface="Arial"/>
                <a:ea typeface="ＭＳ Ｐゴシック" pitchFamily="-105" charset="-128"/>
                <a:cs typeface="ＭＳ Ｐゴシック" pitchFamily="-105" charset="-128"/>
              </a:rPr>
              <a:t>based on ‘event’ between 2 – 3</a:t>
            </a:r>
          </a:p>
        </p:txBody>
      </p:sp>
      <p:sp>
        <p:nvSpPr>
          <p:cNvPr id="25638" name="Text Box 42"/>
          <p:cNvSpPr txBox="1">
            <a:spLocks noChangeArrowheads="1"/>
          </p:cNvSpPr>
          <p:nvPr/>
        </p:nvSpPr>
        <p:spPr bwMode="auto">
          <a:xfrm>
            <a:off x="3189288" y="1208088"/>
            <a:ext cx="884237"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p:71</a:t>
            </a:r>
          </a:p>
        </p:txBody>
      </p:sp>
      <p:sp>
        <p:nvSpPr>
          <p:cNvPr id="25639" name="Text Box 43"/>
          <p:cNvSpPr txBox="1">
            <a:spLocks noChangeArrowheads="1"/>
          </p:cNvSpPr>
          <p:nvPr/>
        </p:nvSpPr>
        <p:spPr bwMode="auto">
          <a:xfrm>
            <a:off x="5715000" y="1981200"/>
            <a:ext cx="1182688"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871</a:t>
            </a:r>
          </a:p>
        </p:txBody>
      </p:sp>
      <p:sp>
        <p:nvSpPr>
          <p:cNvPr id="25640" name="Text Box 44"/>
          <p:cNvSpPr txBox="1">
            <a:spLocks noChangeArrowheads="1"/>
          </p:cNvSpPr>
          <p:nvPr/>
        </p:nvSpPr>
        <p:spPr bwMode="auto">
          <a:xfrm>
            <a:off x="1001713" y="2071688"/>
            <a:ext cx="784225" cy="487362"/>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1</a:t>
            </a:r>
          </a:p>
        </p:txBody>
      </p:sp>
      <p:sp>
        <p:nvSpPr>
          <p:cNvPr id="25641" name="Oval 45"/>
          <p:cNvSpPr>
            <a:spLocks noChangeArrowheads="1"/>
          </p:cNvSpPr>
          <p:nvPr/>
        </p:nvSpPr>
        <p:spPr bwMode="auto">
          <a:xfrm>
            <a:off x="5475288" y="3543300"/>
            <a:ext cx="381000" cy="381000"/>
          </a:xfrm>
          <a:prstGeom prst="ellipse">
            <a:avLst/>
          </a:prstGeom>
          <a:solidFill>
            <a:srgbClr val="000000"/>
          </a:solidFill>
          <a:ln w="9525">
            <a:solidFill>
              <a:srgbClr val="000000"/>
            </a:solidFill>
            <a:round/>
            <a:headEnd/>
            <a:tailEnd/>
          </a:ln>
        </p:spPr>
        <p:txBody>
          <a:bodyPr wrap="none" anchor="ctr">
            <a:prstTxWarp prst="textNoShape">
              <a:avLst/>
            </a:prstTxWarp>
          </a:bodyPr>
          <a:lstStyle/>
          <a:p>
            <a:endParaRPr lang="en-AU">
              <a:latin typeface="Arial" charset="0"/>
            </a:endParaRPr>
          </a:p>
        </p:txBody>
      </p:sp>
      <p:sp>
        <p:nvSpPr>
          <p:cNvPr id="25642" name="Oval 46"/>
          <p:cNvSpPr>
            <a:spLocks noChangeArrowheads="1"/>
          </p:cNvSpPr>
          <p:nvPr/>
        </p:nvSpPr>
        <p:spPr bwMode="auto">
          <a:xfrm>
            <a:off x="2676525" y="5410200"/>
            <a:ext cx="381000" cy="381000"/>
          </a:xfrm>
          <a:prstGeom prst="ellipse">
            <a:avLst/>
          </a:prstGeom>
          <a:solidFill>
            <a:srgbClr val="000000"/>
          </a:solidFill>
          <a:ln w="9525">
            <a:solidFill>
              <a:schemeClr val="tx1"/>
            </a:solidFill>
            <a:round/>
            <a:headEnd/>
            <a:tailEnd/>
          </a:ln>
        </p:spPr>
        <p:txBody>
          <a:bodyPr wrap="none" anchor="ctr">
            <a:prstTxWarp prst="textNoShape">
              <a:avLst/>
            </a:prstTxWarp>
          </a:bodyPr>
          <a:lstStyle/>
          <a:p>
            <a:endParaRPr lang="en-AU">
              <a:latin typeface="Arial" charset="0"/>
            </a:endParaRPr>
          </a:p>
        </p:txBody>
      </p:sp>
      <p:sp>
        <p:nvSpPr>
          <p:cNvPr id="25643" name="Text Box 49"/>
          <p:cNvSpPr txBox="1">
            <a:spLocks noChangeArrowheads="1"/>
          </p:cNvSpPr>
          <p:nvPr/>
        </p:nvSpPr>
        <p:spPr bwMode="auto">
          <a:xfrm>
            <a:off x="7693025" y="3051175"/>
            <a:ext cx="1282700"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p:5871</a:t>
            </a:r>
          </a:p>
        </p:txBody>
      </p:sp>
      <p:grpSp>
        <p:nvGrpSpPr>
          <p:cNvPr id="3" name="Group 50"/>
          <p:cNvGrpSpPr>
            <a:grpSpLocks/>
          </p:cNvGrpSpPr>
          <p:nvPr/>
        </p:nvGrpSpPr>
        <p:grpSpPr bwMode="auto">
          <a:xfrm>
            <a:off x="3124200" y="3657600"/>
            <a:ext cx="3973513" cy="1131888"/>
            <a:chOff x="1968" y="2304"/>
            <a:chExt cx="2503" cy="713"/>
          </a:xfrm>
        </p:grpSpPr>
        <p:sp>
          <p:nvSpPr>
            <p:cNvPr id="25665" name="Text Box 51"/>
            <p:cNvSpPr txBox="1">
              <a:spLocks noChangeArrowheads="1"/>
            </p:cNvSpPr>
            <p:nvPr/>
          </p:nvSpPr>
          <p:spPr bwMode="auto">
            <a:xfrm>
              <a:off x="3600" y="2705"/>
              <a:ext cx="871"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4321</a:t>
              </a:r>
            </a:p>
          </p:txBody>
        </p:sp>
        <p:sp>
          <p:nvSpPr>
            <p:cNvPr id="25666" name="Text Box 52"/>
            <p:cNvSpPr txBox="1">
              <a:spLocks noChangeArrowheads="1"/>
            </p:cNvSpPr>
            <p:nvPr/>
          </p:nvSpPr>
          <p:spPr bwMode="auto">
            <a:xfrm>
              <a:off x="2544" y="2304"/>
              <a:ext cx="816" cy="218"/>
            </a:xfrm>
            <a:prstGeom prst="rect">
              <a:avLst/>
            </a:prstGeom>
            <a:noFill/>
            <a:ln w="9525">
              <a:noFill/>
              <a:miter lim="800000"/>
              <a:headEnd/>
              <a:tailEnd/>
            </a:ln>
          </p:spPr>
          <p:txBody>
            <a:bodyPr>
              <a:prstTxWarp prst="textNoShape">
                <a:avLst/>
              </a:prstTxWarp>
              <a:spAutoFit/>
            </a:bodyPr>
            <a:lstStyle/>
            <a:p>
              <a:pPr algn="ctr">
                <a:spcBef>
                  <a:spcPct val="50000"/>
                </a:spcBef>
              </a:pPr>
              <a:r>
                <a:rPr lang="de-DE" sz="1800">
                  <a:solidFill>
                    <a:srgbClr val="00FF00"/>
                  </a:solidFill>
                  <a:latin typeface="Arial" charset="0"/>
                </a:rPr>
                <a:t>preferred</a:t>
              </a:r>
              <a:endParaRPr lang="de-DE" sz="1800">
                <a:solidFill>
                  <a:srgbClr val="006600"/>
                </a:solidFill>
                <a:latin typeface="Arial" charset="0"/>
              </a:endParaRPr>
            </a:p>
          </p:txBody>
        </p:sp>
        <p:sp>
          <p:nvSpPr>
            <p:cNvPr id="25667" name="Text Box 53"/>
            <p:cNvSpPr txBox="1">
              <a:spLocks noChangeArrowheads="1"/>
            </p:cNvSpPr>
            <p:nvPr/>
          </p:nvSpPr>
          <p:spPr bwMode="auto">
            <a:xfrm rot="-2100000">
              <a:off x="1968" y="2799"/>
              <a:ext cx="1785" cy="218"/>
            </a:xfrm>
            <a:prstGeom prst="rect">
              <a:avLst/>
            </a:prstGeom>
            <a:noFill/>
            <a:ln w="9525">
              <a:noFill/>
              <a:miter lim="800000"/>
              <a:headEnd/>
              <a:tailEnd/>
            </a:ln>
          </p:spPr>
          <p:txBody>
            <a:bodyPr>
              <a:prstTxWarp prst="textNoShape">
                <a:avLst/>
              </a:prstTxWarp>
              <a:spAutoFit/>
            </a:bodyPr>
            <a:lstStyle/>
            <a:p>
              <a:pPr algn="ctr">
                <a:spcBef>
                  <a:spcPct val="50000"/>
                </a:spcBef>
              </a:pPr>
              <a:r>
                <a:rPr lang="de-DE" sz="1800">
                  <a:solidFill>
                    <a:srgbClr val="FF0033"/>
                  </a:solidFill>
                  <a:latin typeface="Arial" charset="0"/>
                </a:rPr>
                <a:t>less preferred</a:t>
              </a:r>
              <a:r>
                <a:rPr lang="de-DE" sz="1800">
                  <a:latin typeface="Arial" charset="0"/>
                </a:rPr>
                <a:t> </a:t>
              </a:r>
            </a:p>
          </p:txBody>
        </p:sp>
      </p:grpSp>
      <p:pic>
        <p:nvPicPr>
          <p:cNvPr id="25645" name="Picture 54"/>
          <p:cNvPicPr>
            <a:picLocks noChangeArrowheads="1"/>
          </p:cNvPicPr>
          <p:nvPr/>
        </p:nvPicPr>
        <p:blipFill>
          <a:blip r:embed="rId5"/>
          <a:srcRect/>
          <a:stretch>
            <a:fillRect/>
          </a:stretch>
        </p:blipFill>
        <p:spPr bwMode="auto">
          <a:xfrm>
            <a:off x="381000" y="3527425"/>
            <a:ext cx="609600" cy="358775"/>
          </a:xfrm>
          <a:prstGeom prst="rect">
            <a:avLst/>
          </a:prstGeom>
          <a:noFill/>
          <a:ln w="9525">
            <a:noFill/>
            <a:miter lim="800000"/>
            <a:headEnd/>
            <a:tailEnd/>
          </a:ln>
        </p:spPr>
      </p:pic>
      <p:sp>
        <p:nvSpPr>
          <p:cNvPr id="25646" name="Text Box 55"/>
          <p:cNvSpPr txBox="1">
            <a:spLocks noChangeArrowheads="1"/>
          </p:cNvSpPr>
          <p:nvPr/>
        </p:nvSpPr>
        <p:spPr bwMode="auto">
          <a:xfrm>
            <a:off x="279400" y="3733800"/>
            <a:ext cx="471488" cy="487363"/>
          </a:xfrm>
          <a:prstGeom prst="rect">
            <a:avLst/>
          </a:prstGeom>
          <a:noFill/>
          <a:ln w="50800">
            <a:noFill/>
            <a:miter lim="800000"/>
            <a:headEnd/>
            <a:tailEnd type="none" w="med" len="lg"/>
          </a:ln>
        </p:spPr>
        <p:txBody>
          <a:bodyPr wrap="none">
            <a:prstTxWarp prst="textNoShape">
              <a:avLst/>
            </a:prstTxWarp>
            <a:spAutoFit/>
          </a:bodyPr>
          <a:lstStyle/>
          <a:p>
            <a:r>
              <a:rPr lang="en-US" sz="2800" i="1">
                <a:solidFill>
                  <a:srgbClr val="FF0033"/>
                </a:solidFill>
                <a:latin typeface="Arial" charset="0"/>
                <a:ea typeface="Arial" charset="0"/>
                <a:cs typeface="Arial" charset="0"/>
              </a:rPr>
              <a:t>p</a:t>
            </a:r>
            <a:endParaRPr lang="en-US" sz="2400" i="1">
              <a:solidFill>
                <a:srgbClr val="FF0033"/>
              </a:solidFill>
              <a:latin typeface="Arial" charset="0"/>
              <a:ea typeface="Arial" charset="0"/>
              <a:cs typeface="Arial" charset="0"/>
            </a:endParaRPr>
          </a:p>
        </p:txBody>
      </p:sp>
      <p:sp>
        <p:nvSpPr>
          <p:cNvPr id="25647" name="Text Box 57"/>
          <p:cNvSpPr txBox="1">
            <a:spLocks noChangeArrowheads="1"/>
          </p:cNvSpPr>
          <p:nvPr/>
        </p:nvSpPr>
        <p:spPr bwMode="auto">
          <a:xfrm>
            <a:off x="4191000" y="4876800"/>
            <a:ext cx="982663"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rPr>
              <a:t>p: 61</a:t>
            </a:r>
          </a:p>
        </p:txBody>
      </p:sp>
      <p:grpSp>
        <p:nvGrpSpPr>
          <p:cNvPr id="4" name="Group 44"/>
          <p:cNvGrpSpPr>
            <a:grpSpLocks/>
          </p:cNvGrpSpPr>
          <p:nvPr/>
        </p:nvGrpSpPr>
        <p:grpSpPr bwMode="auto">
          <a:xfrm>
            <a:off x="2606675" y="3519488"/>
            <a:ext cx="381000" cy="381000"/>
            <a:chOff x="1536" y="2688"/>
            <a:chExt cx="240" cy="240"/>
          </a:xfrm>
        </p:grpSpPr>
        <p:sp>
          <p:nvSpPr>
            <p:cNvPr id="25663" name="Line 45"/>
            <p:cNvSpPr>
              <a:spLocks noChangeShapeType="1"/>
            </p:cNvSpPr>
            <p:nvPr/>
          </p:nvSpPr>
          <p:spPr bwMode="auto">
            <a:xfrm>
              <a:off x="1536" y="2688"/>
              <a:ext cx="240" cy="240"/>
            </a:xfrm>
            <a:prstGeom prst="line">
              <a:avLst/>
            </a:prstGeom>
            <a:noFill/>
            <a:ln w="76200">
              <a:solidFill>
                <a:srgbClr val="FF0000"/>
              </a:solidFill>
              <a:round/>
              <a:headEnd/>
              <a:tailEnd type="none" w="med" len="lg"/>
            </a:ln>
          </p:spPr>
          <p:txBody>
            <a:bodyPr wrap="none" anchor="ctr">
              <a:prstTxWarp prst="textNoShape">
                <a:avLst/>
              </a:prstTxWarp>
            </a:bodyPr>
            <a:lstStyle/>
            <a:p>
              <a:endParaRPr lang="en-GB"/>
            </a:p>
          </p:txBody>
        </p:sp>
        <p:sp>
          <p:nvSpPr>
            <p:cNvPr id="25664" name="Line 46"/>
            <p:cNvSpPr>
              <a:spLocks noChangeShapeType="1"/>
            </p:cNvSpPr>
            <p:nvPr/>
          </p:nvSpPr>
          <p:spPr bwMode="auto">
            <a:xfrm rot="5400000">
              <a:off x="1536" y="2688"/>
              <a:ext cx="240" cy="240"/>
            </a:xfrm>
            <a:prstGeom prst="line">
              <a:avLst/>
            </a:prstGeom>
            <a:noFill/>
            <a:ln w="76200">
              <a:solidFill>
                <a:srgbClr val="FF0000"/>
              </a:solidFill>
              <a:round/>
              <a:headEnd/>
              <a:tailEnd type="none" w="med" len="lg"/>
            </a:ln>
          </p:spPr>
          <p:txBody>
            <a:bodyPr wrap="none" anchor="ctr">
              <a:prstTxWarp prst="textNoShape">
                <a:avLst/>
              </a:prstTxWarp>
            </a:bodyPr>
            <a:lstStyle/>
            <a:p>
              <a:endParaRPr lang="en-GB"/>
            </a:p>
          </p:txBody>
        </p:sp>
      </p:grpSp>
      <p:grpSp>
        <p:nvGrpSpPr>
          <p:cNvPr id="5" name="Group 51"/>
          <p:cNvGrpSpPr>
            <a:grpSpLocks/>
          </p:cNvGrpSpPr>
          <p:nvPr/>
        </p:nvGrpSpPr>
        <p:grpSpPr bwMode="auto">
          <a:xfrm>
            <a:off x="5715000" y="4419600"/>
            <a:ext cx="1447800" cy="698500"/>
            <a:chOff x="3600" y="2784"/>
            <a:chExt cx="912" cy="440"/>
          </a:xfrm>
        </p:grpSpPr>
        <p:sp>
          <p:nvSpPr>
            <p:cNvPr id="25660" name="Text Box 52"/>
            <p:cNvSpPr txBox="1">
              <a:spLocks noChangeArrowheads="1"/>
            </p:cNvSpPr>
            <p:nvPr/>
          </p:nvSpPr>
          <p:spPr bwMode="auto">
            <a:xfrm>
              <a:off x="3600" y="2917"/>
              <a:ext cx="745" cy="307"/>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 461</a:t>
              </a:r>
            </a:p>
          </p:txBody>
        </p:sp>
        <p:sp>
          <p:nvSpPr>
            <p:cNvPr id="64" name="Line 53"/>
            <p:cNvSpPr>
              <a:spLocks noChangeShapeType="1"/>
            </p:cNvSpPr>
            <p:nvPr/>
          </p:nvSpPr>
          <p:spPr bwMode="auto">
            <a:xfrm flipH="1" flipV="1">
              <a:off x="3604" y="2784"/>
              <a:ext cx="908" cy="182"/>
            </a:xfrm>
            <a:prstGeom prst="line">
              <a:avLst/>
            </a:prstGeom>
            <a:noFill/>
            <a:ln w="38100">
              <a:solidFill>
                <a:srgbClr val="FF0000"/>
              </a:solidFill>
              <a:round/>
              <a:headEnd/>
              <a:tailEnd/>
            </a:ln>
          </p:spPr>
          <p:txBody>
            <a:bodyPr>
              <a:prstTxWarp prst="textNoShape">
                <a:avLst/>
              </a:prstTxWarp>
            </a:bodyPr>
            <a:lstStyle/>
            <a:p>
              <a:pPr>
                <a:defRPr/>
              </a:pPr>
              <a:endParaRPr lang="en-AU">
                <a:latin typeface="+mn-lt"/>
                <a:ea typeface="ＭＳ Ｐゴシック" charset="-128"/>
                <a:cs typeface="ＭＳ Ｐゴシック" charset="-128"/>
              </a:endParaRPr>
            </a:p>
          </p:txBody>
        </p:sp>
        <p:sp>
          <p:nvSpPr>
            <p:cNvPr id="65" name="Line 54"/>
            <p:cNvSpPr>
              <a:spLocks noChangeShapeType="1"/>
            </p:cNvSpPr>
            <p:nvPr/>
          </p:nvSpPr>
          <p:spPr bwMode="auto">
            <a:xfrm flipH="1">
              <a:off x="3604" y="2784"/>
              <a:ext cx="907" cy="182"/>
            </a:xfrm>
            <a:prstGeom prst="line">
              <a:avLst/>
            </a:prstGeom>
            <a:noFill/>
            <a:ln w="38100">
              <a:solidFill>
                <a:srgbClr val="FF0000"/>
              </a:solidFill>
              <a:round/>
              <a:headEnd/>
              <a:tailEnd/>
            </a:ln>
          </p:spPr>
          <p:txBody>
            <a:bodyPr>
              <a:prstTxWarp prst="textNoShape">
                <a:avLst/>
              </a:prstTxWarp>
            </a:bodyPr>
            <a:lstStyle/>
            <a:p>
              <a:pPr>
                <a:defRPr/>
              </a:pPr>
              <a:endParaRPr lang="en-AU">
                <a:latin typeface="+mn-lt"/>
                <a:ea typeface="ＭＳ Ｐゴシック" charset="-128"/>
                <a:cs typeface="ＭＳ Ｐゴシック" charset="-128"/>
              </a:endParaRPr>
            </a:p>
          </p:txBody>
        </p:sp>
      </p:grpSp>
      <p:sp>
        <p:nvSpPr>
          <p:cNvPr id="25652" name="Line 56"/>
          <p:cNvSpPr>
            <a:spLocks noChangeShapeType="1"/>
          </p:cNvSpPr>
          <p:nvPr/>
        </p:nvSpPr>
        <p:spPr bwMode="auto">
          <a:xfrm flipH="1" flipV="1">
            <a:off x="4191000" y="3200400"/>
            <a:ext cx="990600" cy="228600"/>
          </a:xfrm>
          <a:prstGeom prst="line">
            <a:avLst/>
          </a:prstGeom>
          <a:noFill/>
          <a:ln w="38100">
            <a:solidFill>
              <a:srgbClr val="FF0000"/>
            </a:solidFill>
            <a:round/>
            <a:headEnd/>
            <a:tailEnd/>
          </a:ln>
        </p:spPr>
        <p:txBody>
          <a:bodyPr>
            <a:prstTxWarp prst="textNoShape">
              <a:avLst/>
            </a:prstTxWarp>
          </a:bodyPr>
          <a:lstStyle/>
          <a:p>
            <a:endParaRPr lang="en-GB"/>
          </a:p>
        </p:txBody>
      </p:sp>
      <p:sp>
        <p:nvSpPr>
          <p:cNvPr id="25653" name="Line 57"/>
          <p:cNvSpPr>
            <a:spLocks noChangeShapeType="1"/>
          </p:cNvSpPr>
          <p:nvPr/>
        </p:nvSpPr>
        <p:spPr bwMode="auto">
          <a:xfrm flipH="1">
            <a:off x="4191000" y="3200400"/>
            <a:ext cx="990600" cy="228600"/>
          </a:xfrm>
          <a:prstGeom prst="line">
            <a:avLst/>
          </a:prstGeom>
          <a:noFill/>
          <a:ln w="38100">
            <a:solidFill>
              <a:srgbClr val="FF0000"/>
            </a:solidFill>
            <a:round/>
            <a:headEnd/>
            <a:tailEnd/>
          </a:ln>
        </p:spPr>
        <p:txBody>
          <a:bodyPr>
            <a:prstTxWarp prst="textNoShape">
              <a:avLst/>
            </a:prstTxWarp>
          </a:bodyPr>
          <a:lstStyle/>
          <a:p>
            <a:endParaRPr lang="en-GB"/>
          </a:p>
        </p:txBody>
      </p:sp>
      <p:sp>
        <p:nvSpPr>
          <p:cNvPr id="25654" name="Line 61"/>
          <p:cNvSpPr>
            <a:spLocks noChangeShapeType="1"/>
          </p:cNvSpPr>
          <p:nvPr/>
        </p:nvSpPr>
        <p:spPr bwMode="auto">
          <a:xfrm flipH="1" flipV="1">
            <a:off x="4191000" y="3841750"/>
            <a:ext cx="1066800" cy="0"/>
          </a:xfrm>
          <a:prstGeom prst="line">
            <a:avLst/>
          </a:prstGeom>
          <a:noFill/>
          <a:ln w="38100">
            <a:solidFill>
              <a:srgbClr val="FF0000"/>
            </a:solidFill>
            <a:round/>
            <a:headEnd/>
            <a:tailEnd/>
          </a:ln>
        </p:spPr>
        <p:txBody>
          <a:bodyPr>
            <a:prstTxWarp prst="textNoShape">
              <a:avLst/>
            </a:prstTxWarp>
          </a:bodyPr>
          <a:lstStyle/>
          <a:p>
            <a:endParaRPr lang="en-GB"/>
          </a:p>
        </p:txBody>
      </p:sp>
      <p:sp>
        <p:nvSpPr>
          <p:cNvPr id="25655" name="Text Box 66"/>
          <p:cNvSpPr txBox="1">
            <a:spLocks noChangeArrowheads="1"/>
          </p:cNvSpPr>
          <p:nvPr/>
        </p:nvSpPr>
        <p:spPr bwMode="auto">
          <a:xfrm>
            <a:off x="7693025" y="3889375"/>
            <a:ext cx="1282700" cy="487363"/>
          </a:xfrm>
          <a:prstGeom prst="rect">
            <a:avLst/>
          </a:prstGeom>
          <a:noFill/>
          <a:ln w="50800">
            <a:noFill/>
            <a:miter lim="800000"/>
            <a:headEnd/>
            <a:tailEnd type="none" w="med" len="lg"/>
          </a:ln>
        </p:spPr>
        <p:txBody>
          <a:bodyPr wrap="none">
            <a:prstTxWarp prst="textNoShape">
              <a:avLst/>
            </a:prstTxWarp>
            <a:spAutoFit/>
          </a:bodyPr>
          <a:lstStyle/>
          <a:p>
            <a:r>
              <a:rPr lang="en-US" sz="2800">
                <a:latin typeface="Arial" charset="0"/>
                <a:ea typeface="Arial" charset="0"/>
                <a:cs typeface="Arial" charset="0"/>
              </a:rPr>
              <a:t>p:5461</a:t>
            </a:r>
          </a:p>
        </p:txBody>
      </p:sp>
      <p:sp>
        <p:nvSpPr>
          <p:cNvPr id="25656" name="Freeform 67"/>
          <p:cNvSpPr>
            <a:spLocks/>
          </p:cNvSpPr>
          <p:nvPr/>
        </p:nvSpPr>
        <p:spPr bwMode="auto">
          <a:xfrm>
            <a:off x="741363" y="3619500"/>
            <a:ext cx="7543800" cy="2133600"/>
          </a:xfrm>
          <a:custGeom>
            <a:avLst/>
            <a:gdLst>
              <a:gd name="T0" fmla="*/ 0 w 4752"/>
              <a:gd name="T1" fmla="*/ 2147483647 h 1344"/>
              <a:gd name="T2" fmla="*/ 2147483647 w 4752"/>
              <a:gd name="T3" fmla="*/ 2147483647 h 1344"/>
              <a:gd name="T4" fmla="*/ 2147483647 w 4752"/>
              <a:gd name="T5" fmla="*/ 2147483647 h 1344"/>
              <a:gd name="T6" fmla="*/ 2147483647 w 4752"/>
              <a:gd name="T7" fmla="*/ 2147483647 h 1344"/>
              <a:gd name="T8" fmla="*/ 2147483647 w 4752"/>
              <a:gd name="T9" fmla="*/ 2147483647 h 1344"/>
              <a:gd name="T10" fmla="*/ 2147483647 w 4752"/>
              <a:gd name="T11" fmla="*/ 2147483647 h 1344"/>
              <a:gd name="T12" fmla="*/ 0 60000 65536"/>
              <a:gd name="T13" fmla="*/ 0 60000 65536"/>
              <a:gd name="T14" fmla="*/ 0 60000 65536"/>
              <a:gd name="T15" fmla="*/ 0 60000 65536"/>
              <a:gd name="T16" fmla="*/ 0 60000 65536"/>
              <a:gd name="T17" fmla="*/ 0 60000 65536"/>
              <a:gd name="T18" fmla="*/ 0 w 4752"/>
              <a:gd name="T19" fmla="*/ 0 h 1344"/>
              <a:gd name="T20" fmla="*/ 4752 w 4752"/>
              <a:gd name="T21" fmla="*/ 1344 h 1344"/>
            </a:gdLst>
            <a:ahLst/>
            <a:cxnLst>
              <a:cxn ang="T12">
                <a:pos x="T0" y="T1"/>
              </a:cxn>
              <a:cxn ang="T13">
                <a:pos x="T2" y="T3"/>
              </a:cxn>
              <a:cxn ang="T14">
                <a:pos x="T4" y="T5"/>
              </a:cxn>
              <a:cxn ang="T15">
                <a:pos x="T6" y="T7"/>
              </a:cxn>
              <a:cxn ang="T16">
                <a:pos x="T8" y="T9"/>
              </a:cxn>
              <a:cxn ang="T17">
                <a:pos x="T10" y="T11"/>
              </a:cxn>
            </a:cxnLst>
            <a:rect l="T18" t="T19" r="T20" b="T21"/>
            <a:pathLst>
              <a:path w="4752" h="1344">
                <a:moveTo>
                  <a:pt x="0" y="176"/>
                </a:moveTo>
                <a:cubicBezTo>
                  <a:pt x="444" y="572"/>
                  <a:pt x="888" y="968"/>
                  <a:pt x="1152" y="1136"/>
                </a:cubicBezTo>
                <a:cubicBezTo>
                  <a:pt x="1416" y="1304"/>
                  <a:pt x="1288" y="1344"/>
                  <a:pt x="1584" y="1184"/>
                </a:cubicBezTo>
                <a:cubicBezTo>
                  <a:pt x="1880" y="1024"/>
                  <a:pt x="2496" y="352"/>
                  <a:pt x="2928" y="176"/>
                </a:cubicBezTo>
                <a:cubicBezTo>
                  <a:pt x="3360" y="0"/>
                  <a:pt x="3872" y="128"/>
                  <a:pt x="4176" y="128"/>
                </a:cubicBezTo>
                <a:cubicBezTo>
                  <a:pt x="4480" y="128"/>
                  <a:pt x="4616" y="152"/>
                  <a:pt x="4752" y="176"/>
                </a:cubicBezTo>
              </a:path>
            </a:pathLst>
          </a:custGeom>
          <a:noFill/>
          <a:ln w="76200">
            <a:solidFill>
              <a:srgbClr val="FF0000"/>
            </a:solidFill>
            <a:round/>
            <a:headEnd/>
            <a:tailEnd type="stealth" w="med" len="med"/>
          </a:ln>
        </p:spPr>
        <p:txBody>
          <a:bodyPr>
            <a:prstTxWarp prst="textNoShape">
              <a:avLst/>
            </a:prstTxWarp>
          </a:bodyPr>
          <a:lstStyle/>
          <a:p>
            <a:endParaRPr lang="en-AU"/>
          </a:p>
        </p:txBody>
      </p:sp>
      <p:sp>
        <p:nvSpPr>
          <p:cNvPr id="25657" name="Line 69"/>
          <p:cNvSpPr>
            <a:spLocks noChangeShapeType="1"/>
          </p:cNvSpPr>
          <p:nvPr/>
        </p:nvSpPr>
        <p:spPr bwMode="auto">
          <a:xfrm flipH="1" flipV="1">
            <a:off x="7702550" y="3216275"/>
            <a:ext cx="1441450" cy="288925"/>
          </a:xfrm>
          <a:prstGeom prst="line">
            <a:avLst/>
          </a:prstGeom>
          <a:noFill/>
          <a:ln w="38100">
            <a:solidFill>
              <a:srgbClr val="FF0000"/>
            </a:solidFill>
            <a:round/>
            <a:headEnd/>
            <a:tailEnd/>
          </a:ln>
        </p:spPr>
        <p:txBody>
          <a:bodyPr>
            <a:prstTxWarp prst="textNoShape">
              <a:avLst/>
            </a:prstTxWarp>
          </a:bodyPr>
          <a:lstStyle/>
          <a:p>
            <a:endParaRPr lang="en-GB"/>
          </a:p>
        </p:txBody>
      </p:sp>
      <p:sp>
        <p:nvSpPr>
          <p:cNvPr id="25658" name="Line 70"/>
          <p:cNvSpPr>
            <a:spLocks noChangeShapeType="1"/>
          </p:cNvSpPr>
          <p:nvPr/>
        </p:nvSpPr>
        <p:spPr bwMode="auto">
          <a:xfrm flipH="1">
            <a:off x="7702550" y="3216275"/>
            <a:ext cx="1439863" cy="288925"/>
          </a:xfrm>
          <a:prstGeom prst="line">
            <a:avLst/>
          </a:prstGeom>
          <a:noFill/>
          <a:ln w="38100">
            <a:solidFill>
              <a:srgbClr val="FF0000"/>
            </a:solidFill>
            <a:round/>
            <a:headEnd/>
            <a:tailEnd/>
          </a:ln>
        </p:spPr>
        <p:txBody>
          <a:bodyPr>
            <a:prstTxWarp prst="textNoShape">
              <a:avLst/>
            </a:prstTxWarp>
          </a:bodyPr>
          <a:lstStyle/>
          <a:p>
            <a:endParaRPr lang="en-GB"/>
          </a:p>
        </p:txBody>
      </p:sp>
      <p:sp>
        <p:nvSpPr>
          <p:cNvPr id="85" name="Rectangle 3"/>
          <p:cNvSpPr>
            <a:spLocks noGrp="1" noChangeArrowheads="1"/>
          </p:cNvSpPr>
          <p:nvPr>
            <p:ph type="title"/>
            <p:custDataLst>
              <p:tags r:id="rId1"/>
            </p:custDataLst>
          </p:nvPr>
        </p:nvSpPr>
        <p:spPr>
          <a:xfrm>
            <a:off x="533401" y="228600"/>
            <a:ext cx="7772400" cy="1143000"/>
          </a:xfrm>
        </p:spPr>
        <p:txBody>
          <a:bodyPr/>
          <a:lstStyle/>
          <a:p>
            <a:r>
              <a:rPr lang="en-US" dirty="0" smtClean="0"/>
              <a:t>Policy Interactions </a:t>
            </a:r>
            <a:br>
              <a:rPr lang="en-US" dirty="0" smtClean="0"/>
            </a:br>
            <a:endParaRPr lang="en-US" dirty="0" smtClean="0"/>
          </a:p>
        </p:txBody>
      </p:sp>
    </p:spTree>
  </p:cSld>
  <p:clrMapOvr>
    <a:masterClrMapping/>
  </p:clrMapOvr>
  <p:transition>
    <p:cut/>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Line 2"/>
          <p:cNvSpPr>
            <a:spLocks noChangeShapeType="1"/>
          </p:cNvSpPr>
          <p:nvPr/>
        </p:nvSpPr>
        <p:spPr bwMode="auto">
          <a:xfrm flipH="1">
            <a:off x="5508278" y="2562312"/>
            <a:ext cx="1066800" cy="1219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5" name="Line 3"/>
          <p:cNvSpPr>
            <a:spLocks noChangeShapeType="1"/>
          </p:cNvSpPr>
          <p:nvPr/>
        </p:nvSpPr>
        <p:spPr bwMode="auto">
          <a:xfrm flipH="1">
            <a:off x="7337078" y="2638512"/>
            <a:ext cx="228600" cy="3505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85753" y="5646424"/>
            <a:ext cx="4537075" cy="1077913"/>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37" name="Text Box 5"/>
          <p:cNvSpPr txBox="1">
            <a:spLocks noChangeArrowheads="1"/>
          </p:cNvSpPr>
          <p:nvPr/>
        </p:nvSpPr>
        <p:spPr bwMode="auto">
          <a:xfrm>
            <a:off x="4212878" y="5909949"/>
            <a:ext cx="2743200"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Customer E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39" name="Line 7"/>
          <p:cNvSpPr>
            <a:spLocks noChangeShapeType="1"/>
          </p:cNvSpPr>
          <p:nvPr/>
        </p:nvSpPr>
        <p:spPr bwMode="auto">
          <a:xfrm flipV="1">
            <a:off x="3733453" y="2257512"/>
            <a:ext cx="2089150" cy="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0" name="Line 8"/>
          <p:cNvSpPr>
            <a:spLocks noChangeShapeType="1"/>
          </p:cNvSpPr>
          <p:nvPr/>
        </p:nvSpPr>
        <p:spPr bwMode="auto">
          <a:xfrm>
            <a:off x="3301653" y="2832187"/>
            <a:ext cx="1008063" cy="865188"/>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1" name="Line 9"/>
          <p:cNvSpPr>
            <a:spLocks noChangeShapeType="1"/>
          </p:cNvSpPr>
          <p:nvPr/>
        </p:nvSpPr>
        <p:spPr bwMode="auto">
          <a:xfrm flipH="1">
            <a:off x="1850678" y="2689312"/>
            <a:ext cx="371475" cy="20066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2" name="Line 10"/>
          <p:cNvSpPr>
            <a:spLocks noChangeShapeType="1"/>
          </p:cNvSpPr>
          <p:nvPr/>
        </p:nvSpPr>
        <p:spPr bwMode="auto">
          <a:xfrm flipV="1">
            <a:off x="2384078" y="4162512"/>
            <a:ext cx="1600200" cy="11430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43" name="Picture 11"/>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09266" y="4385949"/>
            <a:ext cx="1800225"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4" name="Picture 1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85528" y="1460187"/>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5" name="Picture 1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06478" y="3341374"/>
            <a:ext cx="2089150" cy="1438275"/>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46" name="Text Box 14"/>
          <p:cNvSpPr txBox="1">
            <a:spLocks noChangeArrowheads="1"/>
          </p:cNvSpPr>
          <p:nvPr/>
        </p:nvSpPr>
        <p:spPr bwMode="auto">
          <a:xfrm>
            <a:off x="1861791"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A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1)</a:t>
            </a:r>
          </a:p>
        </p:txBody>
      </p:sp>
      <p:sp>
        <p:nvSpPr>
          <p:cNvPr id="120847" name="Text Box 15"/>
          <p:cNvSpPr txBox="1">
            <a:spLocks noChangeArrowheads="1"/>
          </p:cNvSpPr>
          <p:nvPr/>
        </p:nvSpPr>
        <p:spPr bwMode="auto">
          <a:xfrm>
            <a:off x="853728" y="4919349"/>
            <a:ext cx="1584325"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C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48" name="Text Box 16"/>
          <p:cNvSpPr txBox="1">
            <a:spLocks noChangeArrowheads="1"/>
          </p:cNvSpPr>
          <p:nvPr/>
        </p:nvSpPr>
        <p:spPr bwMode="auto">
          <a:xfrm>
            <a:off x="4093816" y="367951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D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2)</a:t>
            </a:r>
          </a:p>
        </p:txBody>
      </p:sp>
      <p:pic>
        <p:nvPicPr>
          <p:cNvPr id="120849" name="Picture 1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533678" y="1376049"/>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50" name="Text Box 18"/>
          <p:cNvSpPr txBox="1">
            <a:spLocks noChangeArrowheads="1"/>
          </p:cNvSpPr>
          <p:nvPr/>
        </p:nvSpPr>
        <p:spPr bwMode="auto">
          <a:xfrm>
            <a:off x="6038503"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dirty="0">
                <a:solidFill>
                  <a:srgbClr val="000000"/>
                </a:solidFill>
                <a:effectLst>
                  <a:outerShdw blurRad="38100" dist="38100" dir="2700000" algn="tl">
                    <a:srgbClr val="FFFFFF"/>
                  </a:outerShdw>
                </a:effectLst>
                <a:latin typeface="Arial Rounded MT Bold" charset="0"/>
              </a:rPr>
              <a:t>ISP</a:t>
            </a:r>
            <a:r>
              <a:rPr lang="en-US" sz="2400" b="0" dirty="0" smtClean="0">
                <a:solidFill>
                  <a:srgbClr val="000000"/>
                </a:solidFill>
                <a:effectLst>
                  <a:outerShdw blurRad="38100" dist="38100" dir="2700000" algn="tl">
                    <a:srgbClr val="FFFFFF"/>
                  </a:outerShdw>
                </a:effectLst>
                <a:latin typeface="Arial Rounded MT Bold" charset="0"/>
              </a:rPr>
              <a:t> B </a:t>
            </a:r>
            <a:r>
              <a:rPr lang="en-US" sz="2400" b="0" dirty="0">
                <a:solidFill>
                  <a:srgbClr val="000000"/>
                </a:solidFill>
                <a:effectLst>
                  <a:outerShdw blurRad="38100" dist="38100" dir="2700000" algn="tl">
                    <a:srgbClr val="FFFFFF"/>
                  </a:outerShdw>
                </a:effectLst>
                <a:latin typeface="Arial Rounded MT Bold" charset="0"/>
              </a:rPr>
              <a:t/>
            </a:r>
            <a:br>
              <a:rPr lang="en-US" sz="2400" b="0" dirty="0">
                <a:solidFill>
                  <a:srgbClr val="000000"/>
                </a:solidFill>
                <a:effectLst>
                  <a:outerShdw blurRad="38100" dist="38100" dir="2700000" algn="tl">
                    <a:srgbClr val="FFFFFF"/>
                  </a:outerShdw>
                </a:effectLst>
                <a:latin typeface="Arial Rounded MT Bold" charset="0"/>
              </a:rPr>
            </a:br>
            <a:r>
              <a:rPr lang="en-US" sz="1800" b="0" dirty="0">
                <a:solidFill>
                  <a:srgbClr val="000000"/>
                </a:solidFill>
                <a:effectLst>
                  <a:outerShdw blurRad="38100" dist="38100" dir="2700000" algn="tl">
                    <a:srgbClr val="FFFFFF"/>
                  </a:outerShdw>
                </a:effectLst>
                <a:latin typeface="Arial Rounded MT Bold" charset="0"/>
              </a:rPr>
              <a:t>(Tier 1)</a:t>
            </a:r>
          </a:p>
        </p:txBody>
      </p:sp>
      <p:sp>
        <p:nvSpPr>
          <p:cNvPr id="120852" name="Rectangle 20"/>
          <p:cNvSpPr>
            <a:spLocks noGrp="1" noChangeArrowheads="1"/>
          </p:cNvSpPr>
          <p:nvPr>
            <p:ph type="title"/>
          </p:nvPr>
        </p:nvSpPr>
        <p:spPr/>
        <p:txBody>
          <a:bodyPr/>
          <a:lstStyle/>
          <a:p>
            <a:r>
              <a:rPr lang="en-US" smtClean="0"/>
              <a:t>Tim Griffin: “BGP Wedgies”</a:t>
            </a:r>
            <a:endParaRPr lang="en-US"/>
          </a:p>
        </p:txBody>
      </p:sp>
    </p:spTree>
  </p:cSld>
  <p:clrMapOvr>
    <a:masterClrMapping/>
  </p:clrMapOvr>
  <p:transition spd="slow">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Line 2"/>
          <p:cNvSpPr>
            <a:spLocks noChangeShapeType="1"/>
          </p:cNvSpPr>
          <p:nvPr/>
        </p:nvSpPr>
        <p:spPr bwMode="auto">
          <a:xfrm>
            <a:off x="2455116" y="5224149"/>
            <a:ext cx="1295400" cy="685800"/>
          </a:xfrm>
          <a:prstGeom prst="line">
            <a:avLst/>
          </a:prstGeom>
          <a:noFill/>
          <a:ln w="38100">
            <a:solidFill>
              <a:schemeClr val="accent6">
                <a:lumMod val="75000"/>
              </a:schemeClr>
            </a:solidFill>
            <a:round/>
            <a:headEnd type="none" w="lg" len="lg"/>
            <a:tailEnd type="none" w="lg" len="lg"/>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20" name="Text Box 20"/>
          <p:cNvSpPr txBox="1">
            <a:spLocks noChangeArrowheads="1"/>
          </p:cNvSpPr>
          <p:nvPr/>
        </p:nvSpPr>
        <p:spPr bwMode="auto">
          <a:xfrm>
            <a:off x="7484316" y="4233549"/>
            <a:ext cx="1524000" cy="366713"/>
          </a:xfrm>
          <a:prstGeom prst="rect">
            <a:avLst/>
          </a:prstGeom>
          <a:noFill/>
          <a:ln w="38100">
            <a:noFill/>
            <a:miter lim="800000"/>
            <a:headEnd type="none" w="lg" len="lg"/>
            <a:tailEnd type="none" w="lg" len="lg"/>
          </a:ln>
          <a:effectLst>
            <a:outerShdw blurRad="63500" dist="38099" dir="2700000" algn="ctr" rotWithShape="0">
              <a:schemeClr val="bg2">
                <a:alpha val="74998"/>
              </a:schemeClr>
            </a:outerShdw>
          </a:effectLst>
        </p:spPr>
        <p:txBody>
          <a:bodyPr>
            <a:prstTxWarp prst="textNoShape">
              <a:avLst/>
            </a:prstTxWarp>
            <a:spAutoFit/>
          </a:bodyPr>
          <a:lstStyle/>
          <a:p>
            <a:pPr eaLnBrk="1" hangingPunct="1">
              <a:spcBef>
                <a:spcPct val="50000"/>
              </a:spcBef>
            </a:pPr>
            <a:r>
              <a:rPr lang="de-DE" sz="1800" b="0">
                <a:latin typeface="Arial Rounded MT Bold" charset="0"/>
              </a:rPr>
              <a:t>primary link</a:t>
            </a:r>
          </a:p>
        </p:txBody>
      </p:sp>
      <p:sp>
        <p:nvSpPr>
          <p:cNvPr id="21" name="Text Box 21"/>
          <p:cNvSpPr txBox="1">
            <a:spLocks noChangeArrowheads="1"/>
          </p:cNvSpPr>
          <p:nvPr/>
        </p:nvSpPr>
        <p:spPr bwMode="auto">
          <a:xfrm>
            <a:off x="2988516" y="5238437"/>
            <a:ext cx="1524000" cy="366712"/>
          </a:xfrm>
          <a:prstGeom prst="rect">
            <a:avLst/>
          </a:prstGeom>
          <a:noFill/>
          <a:ln w="38100">
            <a:noFill/>
            <a:miter lim="800000"/>
            <a:headEnd type="none" w="lg" len="lg"/>
            <a:tailEnd type="none" w="lg" len="lg"/>
          </a:ln>
          <a:effectLst>
            <a:outerShdw blurRad="63500" dist="38099" dir="2700000" algn="ctr" rotWithShape="0">
              <a:schemeClr val="bg2">
                <a:alpha val="74998"/>
              </a:schemeClr>
            </a:outerShdw>
          </a:effectLst>
        </p:spPr>
        <p:txBody>
          <a:bodyPr>
            <a:prstTxWarp prst="textNoShape">
              <a:avLst/>
            </a:prstTxWarp>
            <a:spAutoFit/>
          </a:bodyPr>
          <a:lstStyle/>
          <a:p>
            <a:pPr eaLnBrk="1" hangingPunct="1">
              <a:spcBef>
                <a:spcPct val="50000"/>
              </a:spcBef>
            </a:pPr>
            <a:r>
              <a:rPr lang="de-DE" sz="1800" b="0" dirty="0" err="1">
                <a:latin typeface="Arial Rounded MT Bold" charset="0"/>
              </a:rPr>
              <a:t>backup</a:t>
            </a:r>
            <a:r>
              <a:rPr lang="de-DE" sz="1800" b="0" dirty="0">
                <a:latin typeface="Arial Rounded MT Bold" charset="0"/>
              </a:rPr>
              <a:t> link</a:t>
            </a:r>
          </a:p>
        </p:txBody>
      </p:sp>
      <p:sp>
        <p:nvSpPr>
          <p:cNvPr id="120834" name="Line 2"/>
          <p:cNvSpPr>
            <a:spLocks noChangeShapeType="1"/>
          </p:cNvSpPr>
          <p:nvPr/>
        </p:nvSpPr>
        <p:spPr bwMode="auto">
          <a:xfrm flipH="1">
            <a:off x="5508278" y="2562312"/>
            <a:ext cx="1066800" cy="1219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5" name="Line 3"/>
          <p:cNvSpPr>
            <a:spLocks noChangeShapeType="1"/>
          </p:cNvSpPr>
          <p:nvPr/>
        </p:nvSpPr>
        <p:spPr bwMode="auto">
          <a:xfrm flipH="1">
            <a:off x="7337078" y="2638512"/>
            <a:ext cx="228600" cy="3505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85753" y="5646424"/>
            <a:ext cx="4537075" cy="1077913"/>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37" name="Text Box 5"/>
          <p:cNvSpPr txBox="1">
            <a:spLocks noChangeArrowheads="1"/>
          </p:cNvSpPr>
          <p:nvPr/>
        </p:nvSpPr>
        <p:spPr bwMode="auto">
          <a:xfrm>
            <a:off x="4212878" y="5909949"/>
            <a:ext cx="2743200"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Customer E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39" name="Line 7"/>
          <p:cNvSpPr>
            <a:spLocks noChangeShapeType="1"/>
          </p:cNvSpPr>
          <p:nvPr/>
        </p:nvSpPr>
        <p:spPr bwMode="auto">
          <a:xfrm flipV="1">
            <a:off x="3733453" y="2257512"/>
            <a:ext cx="2089150" cy="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0" name="Line 8"/>
          <p:cNvSpPr>
            <a:spLocks noChangeShapeType="1"/>
          </p:cNvSpPr>
          <p:nvPr/>
        </p:nvSpPr>
        <p:spPr bwMode="auto">
          <a:xfrm>
            <a:off x="3301653" y="2832187"/>
            <a:ext cx="1008063" cy="865188"/>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1" name="Line 9"/>
          <p:cNvSpPr>
            <a:spLocks noChangeShapeType="1"/>
          </p:cNvSpPr>
          <p:nvPr/>
        </p:nvSpPr>
        <p:spPr bwMode="auto">
          <a:xfrm flipH="1">
            <a:off x="1850678" y="2689312"/>
            <a:ext cx="371475" cy="20066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2" name="Line 10"/>
          <p:cNvSpPr>
            <a:spLocks noChangeShapeType="1"/>
          </p:cNvSpPr>
          <p:nvPr/>
        </p:nvSpPr>
        <p:spPr bwMode="auto">
          <a:xfrm flipV="1">
            <a:off x="2384078" y="4162512"/>
            <a:ext cx="1600200" cy="11430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43" name="Picture 11"/>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09266" y="4385949"/>
            <a:ext cx="1800225"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4" name="Picture 1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85528" y="1460187"/>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5" name="Picture 1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06478" y="3341374"/>
            <a:ext cx="2089150" cy="1438275"/>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46" name="Text Box 14"/>
          <p:cNvSpPr txBox="1">
            <a:spLocks noChangeArrowheads="1"/>
          </p:cNvSpPr>
          <p:nvPr/>
        </p:nvSpPr>
        <p:spPr bwMode="auto">
          <a:xfrm>
            <a:off x="1861791"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A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1)</a:t>
            </a:r>
          </a:p>
        </p:txBody>
      </p:sp>
      <p:sp>
        <p:nvSpPr>
          <p:cNvPr id="120847" name="Text Box 15"/>
          <p:cNvSpPr txBox="1">
            <a:spLocks noChangeArrowheads="1"/>
          </p:cNvSpPr>
          <p:nvPr/>
        </p:nvSpPr>
        <p:spPr bwMode="auto">
          <a:xfrm>
            <a:off x="853728" y="4919349"/>
            <a:ext cx="1584325"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C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48" name="Text Box 16"/>
          <p:cNvSpPr txBox="1">
            <a:spLocks noChangeArrowheads="1"/>
          </p:cNvSpPr>
          <p:nvPr/>
        </p:nvSpPr>
        <p:spPr bwMode="auto">
          <a:xfrm>
            <a:off x="4093816" y="367951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D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2)</a:t>
            </a:r>
          </a:p>
        </p:txBody>
      </p:sp>
      <p:pic>
        <p:nvPicPr>
          <p:cNvPr id="120849" name="Picture 1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533678" y="1376049"/>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50" name="Text Box 18"/>
          <p:cNvSpPr txBox="1">
            <a:spLocks noChangeArrowheads="1"/>
          </p:cNvSpPr>
          <p:nvPr/>
        </p:nvSpPr>
        <p:spPr bwMode="auto">
          <a:xfrm>
            <a:off x="6038503"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dirty="0">
                <a:solidFill>
                  <a:srgbClr val="000000"/>
                </a:solidFill>
                <a:effectLst>
                  <a:outerShdw blurRad="38100" dist="38100" dir="2700000" algn="tl">
                    <a:srgbClr val="FFFFFF"/>
                  </a:outerShdw>
                </a:effectLst>
                <a:latin typeface="Arial Rounded MT Bold" charset="0"/>
              </a:rPr>
              <a:t>ISP</a:t>
            </a:r>
            <a:r>
              <a:rPr lang="en-US" sz="2400" b="0" dirty="0" smtClean="0">
                <a:solidFill>
                  <a:srgbClr val="000000"/>
                </a:solidFill>
                <a:effectLst>
                  <a:outerShdw blurRad="38100" dist="38100" dir="2700000" algn="tl">
                    <a:srgbClr val="FFFFFF"/>
                  </a:outerShdw>
                </a:effectLst>
                <a:latin typeface="Arial Rounded MT Bold" charset="0"/>
              </a:rPr>
              <a:t> B </a:t>
            </a:r>
            <a:r>
              <a:rPr lang="en-US" sz="2400" b="0" dirty="0">
                <a:solidFill>
                  <a:srgbClr val="000000"/>
                </a:solidFill>
                <a:effectLst>
                  <a:outerShdw blurRad="38100" dist="38100" dir="2700000" algn="tl">
                    <a:srgbClr val="FFFFFF"/>
                  </a:outerShdw>
                </a:effectLst>
                <a:latin typeface="Arial Rounded MT Bold" charset="0"/>
              </a:rPr>
              <a:t/>
            </a:r>
            <a:br>
              <a:rPr lang="en-US" sz="2400" b="0" dirty="0">
                <a:solidFill>
                  <a:srgbClr val="000000"/>
                </a:solidFill>
                <a:effectLst>
                  <a:outerShdw blurRad="38100" dist="38100" dir="2700000" algn="tl">
                    <a:srgbClr val="FFFFFF"/>
                  </a:outerShdw>
                </a:effectLst>
                <a:latin typeface="Arial Rounded MT Bold" charset="0"/>
              </a:rPr>
            </a:br>
            <a:r>
              <a:rPr lang="en-US" sz="1800" b="0" dirty="0">
                <a:solidFill>
                  <a:srgbClr val="000000"/>
                </a:solidFill>
                <a:effectLst>
                  <a:outerShdw blurRad="38100" dist="38100" dir="2700000" algn="tl">
                    <a:srgbClr val="FFFFFF"/>
                  </a:outerShdw>
                </a:effectLst>
                <a:latin typeface="Arial Rounded MT Bold" charset="0"/>
              </a:rPr>
              <a:t>(Tier 1)</a:t>
            </a:r>
          </a:p>
        </p:txBody>
      </p:sp>
      <p:sp>
        <p:nvSpPr>
          <p:cNvPr id="120852" name="Rectangle 20"/>
          <p:cNvSpPr>
            <a:spLocks noGrp="1" noChangeArrowheads="1"/>
          </p:cNvSpPr>
          <p:nvPr>
            <p:ph type="title"/>
          </p:nvPr>
        </p:nvSpPr>
        <p:spPr/>
        <p:txBody>
          <a:bodyPr/>
          <a:lstStyle/>
          <a:p>
            <a:r>
              <a:rPr lang="en-US" smtClean="0"/>
              <a:t>Tim Griffin: “BGP Wedgies”</a:t>
            </a:r>
            <a:endParaRPr lang="en-US"/>
          </a:p>
        </p:txBody>
      </p:sp>
    </p:spTree>
  </p:cSld>
  <p:clrMapOvr>
    <a:masterClrMapping/>
  </p:clrMapOvr>
  <p:transition spd="slow">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Line 2"/>
          <p:cNvSpPr>
            <a:spLocks noChangeShapeType="1"/>
          </p:cNvSpPr>
          <p:nvPr/>
        </p:nvSpPr>
        <p:spPr bwMode="auto">
          <a:xfrm>
            <a:off x="2455116" y="5224149"/>
            <a:ext cx="1295400" cy="685800"/>
          </a:xfrm>
          <a:prstGeom prst="line">
            <a:avLst/>
          </a:prstGeom>
          <a:noFill/>
          <a:ln w="38100">
            <a:solidFill>
              <a:schemeClr val="accent6">
                <a:lumMod val="75000"/>
              </a:schemeClr>
            </a:solidFill>
            <a:round/>
            <a:headEnd type="none" w="lg" len="lg"/>
            <a:tailEnd type="none" w="lg" len="lg"/>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20" name="Text Box 20"/>
          <p:cNvSpPr txBox="1">
            <a:spLocks noChangeArrowheads="1"/>
          </p:cNvSpPr>
          <p:nvPr/>
        </p:nvSpPr>
        <p:spPr bwMode="auto">
          <a:xfrm>
            <a:off x="7484316" y="4233549"/>
            <a:ext cx="1524000" cy="366713"/>
          </a:xfrm>
          <a:prstGeom prst="rect">
            <a:avLst/>
          </a:prstGeom>
          <a:noFill/>
          <a:ln w="38100">
            <a:noFill/>
            <a:miter lim="800000"/>
            <a:headEnd type="none" w="lg" len="lg"/>
            <a:tailEnd type="none" w="lg" len="lg"/>
          </a:ln>
          <a:effectLst>
            <a:outerShdw blurRad="63500" dist="38099" dir="2700000" algn="ctr" rotWithShape="0">
              <a:schemeClr val="bg2">
                <a:alpha val="74998"/>
              </a:schemeClr>
            </a:outerShdw>
          </a:effectLst>
        </p:spPr>
        <p:txBody>
          <a:bodyPr>
            <a:prstTxWarp prst="textNoShape">
              <a:avLst/>
            </a:prstTxWarp>
            <a:spAutoFit/>
          </a:bodyPr>
          <a:lstStyle/>
          <a:p>
            <a:pPr eaLnBrk="1" hangingPunct="1">
              <a:spcBef>
                <a:spcPct val="50000"/>
              </a:spcBef>
            </a:pPr>
            <a:r>
              <a:rPr lang="de-DE" sz="1800" b="0">
                <a:latin typeface="Arial Rounded MT Bold" charset="0"/>
              </a:rPr>
              <a:t>primary link</a:t>
            </a:r>
          </a:p>
        </p:txBody>
      </p:sp>
      <p:sp>
        <p:nvSpPr>
          <p:cNvPr id="21" name="Text Box 21"/>
          <p:cNvSpPr txBox="1">
            <a:spLocks noChangeArrowheads="1"/>
          </p:cNvSpPr>
          <p:nvPr/>
        </p:nvSpPr>
        <p:spPr bwMode="auto">
          <a:xfrm>
            <a:off x="2988516" y="5238437"/>
            <a:ext cx="1524000" cy="366712"/>
          </a:xfrm>
          <a:prstGeom prst="rect">
            <a:avLst/>
          </a:prstGeom>
          <a:noFill/>
          <a:ln w="38100">
            <a:noFill/>
            <a:miter lim="800000"/>
            <a:headEnd type="none" w="lg" len="lg"/>
            <a:tailEnd type="none" w="lg" len="lg"/>
          </a:ln>
          <a:effectLst>
            <a:outerShdw blurRad="63500" dist="38099" dir="2700000" algn="ctr" rotWithShape="0">
              <a:schemeClr val="bg2">
                <a:alpha val="74998"/>
              </a:schemeClr>
            </a:outerShdw>
          </a:effectLst>
        </p:spPr>
        <p:txBody>
          <a:bodyPr>
            <a:prstTxWarp prst="textNoShape">
              <a:avLst/>
            </a:prstTxWarp>
            <a:spAutoFit/>
          </a:bodyPr>
          <a:lstStyle/>
          <a:p>
            <a:pPr eaLnBrk="1" hangingPunct="1">
              <a:spcBef>
                <a:spcPct val="50000"/>
              </a:spcBef>
            </a:pPr>
            <a:r>
              <a:rPr lang="de-DE" sz="1800" b="0" dirty="0" err="1">
                <a:latin typeface="Arial Rounded MT Bold" charset="0"/>
              </a:rPr>
              <a:t>backup</a:t>
            </a:r>
            <a:r>
              <a:rPr lang="de-DE" sz="1800" b="0" dirty="0">
                <a:latin typeface="Arial Rounded MT Bold" charset="0"/>
              </a:rPr>
              <a:t> link</a:t>
            </a:r>
          </a:p>
        </p:txBody>
      </p:sp>
      <p:sp>
        <p:nvSpPr>
          <p:cNvPr id="120834" name="Line 2"/>
          <p:cNvSpPr>
            <a:spLocks noChangeShapeType="1"/>
          </p:cNvSpPr>
          <p:nvPr/>
        </p:nvSpPr>
        <p:spPr bwMode="auto">
          <a:xfrm flipH="1">
            <a:off x="5508278" y="2562312"/>
            <a:ext cx="1066800" cy="1219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5" name="Line 3"/>
          <p:cNvSpPr>
            <a:spLocks noChangeShapeType="1"/>
          </p:cNvSpPr>
          <p:nvPr/>
        </p:nvSpPr>
        <p:spPr bwMode="auto">
          <a:xfrm flipH="1">
            <a:off x="7337078" y="2638512"/>
            <a:ext cx="228600" cy="3505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85753" y="5646424"/>
            <a:ext cx="4537075" cy="1077913"/>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37" name="Text Box 5"/>
          <p:cNvSpPr txBox="1">
            <a:spLocks noChangeArrowheads="1"/>
          </p:cNvSpPr>
          <p:nvPr/>
        </p:nvSpPr>
        <p:spPr bwMode="auto">
          <a:xfrm>
            <a:off x="4212878" y="5909949"/>
            <a:ext cx="2743200"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Customer E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39" name="Line 7"/>
          <p:cNvSpPr>
            <a:spLocks noChangeShapeType="1"/>
          </p:cNvSpPr>
          <p:nvPr/>
        </p:nvSpPr>
        <p:spPr bwMode="auto">
          <a:xfrm flipV="1">
            <a:off x="3733453" y="2257512"/>
            <a:ext cx="2089150" cy="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0" name="Line 8"/>
          <p:cNvSpPr>
            <a:spLocks noChangeShapeType="1"/>
          </p:cNvSpPr>
          <p:nvPr/>
        </p:nvSpPr>
        <p:spPr bwMode="auto">
          <a:xfrm>
            <a:off x="3301653" y="2832187"/>
            <a:ext cx="1008063" cy="865188"/>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1" name="Line 9"/>
          <p:cNvSpPr>
            <a:spLocks noChangeShapeType="1"/>
          </p:cNvSpPr>
          <p:nvPr/>
        </p:nvSpPr>
        <p:spPr bwMode="auto">
          <a:xfrm flipH="1">
            <a:off x="1850678" y="2689312"/>
            <a:ext cx="371475" cy="20066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2" name="Line 10"/>
          <p:cNvSpPr>
            <a:spLocks noChangeShapeType="1"/>
          </p:cNvSpPr>
          <p:nvPr/>
        </p:nvSpPr>
        <p:spPr bwMode="auto">
          <a:xfrm flipV="1">
            <a:off x="2384078" y="4162512"/>
            <a:ext cx="1600200" cy="11430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43" name="Picture 11"/>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09266" y="4385949"/>
            <a:ext cx="1800225"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4" name="Picture 1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85528" y="1460187"/>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5" name="Picture 1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06478" y="3341374"/>
            <a:ext cx="2089150" cy="1438275"/>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46" name="Text Box 14"/>
          <p:cNvSpPr txBox="1">
            <a:spLocks noChangeArrowheads="1"/>
          </p:cNvSpPr>
          <p:nvPr/>
        </p:nvSpPr>
        <p:spPr bwMode="auto">
          <a:xfrm>
            <a:off x="1861791"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A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1)</a:t>
            </a:r>
          </a:p>
        </p:txBody>
      </p:sp>
      <p:sp>
        <p:nvSpPr>
          <p:cNvPr id="120847" name="Text Box 15"/>
          <p:cNvSpPr txBox="1">
            <a:spLocks noChangeArrowheads="1"/>
          </p:cNvSpPr>
          <p:nvPr/>
        </p:nvSpPr>
        <p:spPr bwMode="auto">
          <a:xfrm>
            <a:off x="853728" y="4919349"/>
            <a:ext cx="1584325"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C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48" name="Text Box 16"/>
          <p:cNvSpPr txBox="1">
            <a:spLocks noChangeArrowheads="1"/>
          </p:cNvSpPr>
          <p:nvPr/>
        </p:nvSpPr>
        <p:spPr bwMode="auto">
          <a:xfrm>
            <a:off x="4093816" y="367951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D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2)</a:t>
            </a:r>
          </a:p>
        </p:txBody>
      </p:sp>
      <p:pic>
        <p:nvPicPr>
          <p:cNvPr id="120849" name="Picture 1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533678" y="1376049"/>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50" name="Text Box 18"/>
          <p:cNvSpPr txBox="1">
            <a:spLocks noChangeArrowheads="1"/>
          </p:cNvSpPr>
          <p:nvPr/>
        </p:nvSpPr>
        <p:spPr bwMode="auto">
          <a:xfrm>
            <a:off x="6038503"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dirty="0">
                <a:solidFill>
                  <a:srgbClr val="000000"/>
                </a:solidFill>
                <a:effectLst>
                  <a:outerShdw blurRad="38100" dist="38100" dir="2700000" algn="tl">
                    <a:srgbClr val="FFFFFF"/>
                  </a:outerShdw>
                </a:effectLst>
                <a:latin typeface="Arial Rounded MT Bold" charset="0"/>
              </a:rPr>
              <a:t>ISP</a:t>
            </a:r>
            <a:r>
              <a:rPr lang="en-US" sz="2400" b="0" dirty="0" smtClean="0">
                <a:solidFill>
                  <a:srgbClr val="000000"/>
                </a:solidFill>
                <a:effectLst>
                  <a:outerShdw blurRad="38100" dist="38100" dir="2700000" algn="tl">
                    <a:srgbClr val="FFFFFF"/>
                  </a:outerShdw>
                </a:effectLst>
                <a:latin typeface="Arial Rounded MT Bold" charset="0"/>
              </a:rPr>
              <a:t> B </a:t>
            </a:r>
            <a:r>
              <a:rPr lang="en-US" sz="2400" b="0" dirty="0">
                <a:solidFill>
                  <a:srgbClr val="000000"/>
                </a:solidFill>
                <a:effectLst>
                  <a:outerShdw blurRad="38100" dist="38100" dir="2700000" algn="tl">
                    <a:srgbClr val="FFFFFF"/>
                  </a:outerShdw>
                </a:effectLst>
                <a:latin typeface="Arial Rounded MT Bold" charset="0"/>
              </a:rPr>
              <a:t/>
            </a:r>
            <a:br>
              <a:rPr lang="en-US" sz="2400" b="0" dirty="0">
                <a:solidFill>
                  <a:srgbClr val="000000"/>
                </a:solidFill>
                <a:effectLst>
                  <a:outerShdw blurRad="38100" dist="38100" dir="2700000" algn="tl">
                    <a:srgbClr val="FFFFFF"/>
                  </a:outerShdw>
                </a:effectLst>
                <a:latin typeface="Arial Rounded MT Bold" charset="0"/>
              </a:rPr>
            </a:br>
            <a:r>
              <a:rPr lang="en-US" sz="1800" b="0" dirty="0">
                <a:solidFill>
                  <a:srgbClr val="000000"/>
                </a:solidFill>
                <a:effectLst>
                  <a:outerShdw blurRad="38100" dist="38100" dir="2700000" algn="tl">
                    <a:srgbClr val="FFFFFF"/>
                  </a:outerShdw>
                </a:effectLst>
                <a:latin typeface="Arial Rounded MT Bold" charset="0"/>
              </a:rPr>
              <a:t>(Tier 1)</a:t>
            </a:r>
          </a:p>
        </p:txBody>
      </p:sp>
      <p:sp>
        <p:nvSpPr>
          <p:cNvPr id="120852" name="Rectangle 20"/>
          <p:cNvSpPr>
            <a:spLocks noGrp="1" noChangeArrowheads="1"/>
          </p:cNvSpPr>
          <p:nvPr>
            <p:ph type="title"/>
          </p:nvPr>
        </p:nvSpPr>
        <p:spPr/>
        <p:txBody>
          <a:bodyPr/>
          <a:lstStyle/>
          <a:p>
            <a:r>
              <a:rPr lang="en-US" dirty="0" smtClean="0"/>
              <a:t>Desired Situation…</a:t>
            </a:r>
            <a:endParaRPr lang="en-US" dirty="0"/>
          </a:p>
        </p:txBody>
      </p:sp>
      <p:sp>
        <p:nvSpPr>
          <p:cNvPr id="22" name="Freeform 22"/>
          <p:cNvSpPr>
            <a:spLocks/>
          </p:cNvSpPr>
          <p:nvPr/>
        </p:nvSpPr>
        <p:spPr bwMode="auto">
          <a:xfrm>
            <a:off x="2425700" y="2336800"/>
            <a:ext cx="5194300" cy="3302000"/>
          </a:xfrm>
          <a:custGeom>
            <a:avLst/>
            <a:gdLst/>
            <a:ahLst/>
            <a:cxnLst>
              <a:cxn ang="0">
                <a:pos x="0" y="1744"/>
              </a:cxn>
              <a:cxn ang="0">
                <a:pos x="960" y="1072"/>
              </a:cxn>
              <a:cxn ang="0">
                <a:pos x="1152" y="736"/>
              </a:cxn>
              <a:cxn ang="0">
                <a:pos x="2112" y="688"/>
              </a:cxn>
              <a:cxn ang="0">
                <a:pos x="2496" y="256"/>
              </a:cxn>
              <a:cxn ang="0">
                <a:pos x="3168" y="304"/>
              </a:cxn>
              <a:cxn ang="0">
                <a:pos x="3120" y="2080"/>
              </a:cxn>
            </a:cxnLst>
            <a:rect l="0" t="0" r="r" b="b"/>
            <a:pathLst>
              <a:path w="3272" h="2080">
                <a:moveTo>
                  <a:pt x="0" y="1744"/>
                </a:moveTo>
                <a:cubicBezTo>
                  <a:pt x="384" y="1492"/>
                  <a:pt x="768" y="1240"/>
                  <a:pt x="960" y="1072"/>
                </a:cubicBezTo>
                <a:cubicBezTo>
                  <a:pt x="1152" y="904"/>
                  <a:pt x="960" y="800"/>
                  <a:pt x="1152" y="736"/>
                </a:cubicBezTo>
                <a:cubicBezTo>
                  <a:pt x="1344" y="672"/>
                  <a:pt x="1888" y="768"/>
                  <a:pt x="2112" y="688"/>
                </a:cubicBezTo>
                <a:cubicBezTo>
                  <a:pt x="2336" y="608"/>
                  <a:pt x="2320" y="320"/>
                  <a:pt x="2496" y="256"/>
                </a:cubicBezTo>
                <a:cubicBezTo>
                  <a:pt x="2672" y="192"/>
                  <a:pt x="3064" y="0"/>
                  <a:pt x="3168" y="304"/>
                </a:cubicBezTo>
                <a:cubicBezTo>
                  <a:pt x="3272" y="608"/>
                  <a:pt x="3196" y="1344"/>
                  <a:pt x="3120" y="2080"/>
                </a:cubicBezTo>
              </a:path>
            </a:pathLst>
          </a:custGeom>
          <a:noFill/>
          <a:ln w="152400" cap="flat" cmpd="sng">
            <a:solidFill>
              <a:srgbClr val="008000"/>
            </a:solidFill>
            <a:prstDash val="lgDash"/>
            <a:round/>
            <a:headEnd type="oval" w="sm" len="sm"/>
            <a:tailEnd type="stealth" w="lg" len="lg"/>
          </a:ln>
          <a:effectLst>
            <a:outerShdw blurRad="63500" dist="35921" dir="2700000" algn="ctr" rotWithShape="0">
              <a:schemeClr val="bg2"/>
            </a:outerShdw>
          </a:effectLst>
        </p:spPr>
        <p:txBody>
          <a:bodyPr wrap="none" anchor="ctr">
            <a:prstTxWarp prst="textNoShape">
              <a:avLst/>
            </a:prstTxWarp>
          </a:bodyPr>
          <a:lstStyle/>
          <a:p>
            <a:endParaRPr lang="en-GB"/>
          </a:p>
        </p:txBody>
      </p:sp>
    </p:spTree>
  </p:cSld>
  <p:clrMapOvr>
    <a:masterClrMapping/>
  </p:clrMapOvr>
  <p:transition spd="slow">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Line 2"/>
          <p:cNvSpPr>
            <a:spLocks noChangeShapeType="1"/>
          </p:cNvSpPr>
          <p:nvPr/>
        </p:nvSpPr>
        <p:spPr bwMode="auto">
          <a:xfrm>
            <a:off x="2455116" y="5224149"/>
            <a:ext cx="1295400" cy="685800"/>
          </a:xfrm>
          <a:prstGeom prst="line">
            <a:avLst/>
          </a:prstGeom>
          <a:noFill/>
          <a:ln w="38100">
            <a:solidFill>
              <a:schemeClr val="accent6">
                <a:lumMod val="75000"/>
              </a:schemeClr>
            </a:solidFill>
            <a:round/>
            <a:headEnd type="none" w="lg" len="lg"/>
            <a:tailEnd type="none" w="lg" len="lg"/>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20" name="Text Box 20"/>
          <p:cNvSpPr txBox="1">
            <a:spLocks noChangeArrowheads="1"/>
          </p:cNvSpPr>
          <p:nvPr/>
        </p:nvSpPr>
        <p:spPr bwMode="auto">
          <a:xfrm>
            <a:off x="7484316" y="4233549"/>
            <a:ext cx="1524000" cy="366713"/>
          </a:xfrm>
          <a:prstGeom prst="rect">
            <a:avLst/>
          </a:prstGeom>
          <a:noFill/>
          <a:ln w="38100">
            <a:noFill/>
            <a:miter lim="800000"/>
            <a:headEnd type="none" w="lg" len="lg"/>
            <a:tailEnd type="none" w="lg" len="lg"/>
          </a:ln>
          <a:effectLst>
            <a:outerShdw blurRad="63500" dist="38099" dir="2700000" algn="ctr" rotWithShape="0">
              <a:schemeClr val="bg2">
                <a:alpha val="74998"/>
              </a:schemeClr>
            </a:outerShdw>
          </a:effectLst>
        </p:spPr>
        <p:txBody>
          <a:bodyPr>
            <a:prstTxWarp prst="textNoShape">
              <a:avLst/>
            </a:prstTxWarp>
            <a:spAutoFit/>
          </a:bodyPr>
          <a:lstStyle/>
          <a:p>
            <a:pPr eaLnBrk="1" hangingPunct="1">
              <a:spcBef>
                <a:spcPct val="50000"/>
              </a:spcBef>
            </a:pPr>
            <a:r>
              <a:rPr lang="de-DE" sz="1800" b="0">
                <a:latin typeface="Arial Rounded MT Bold" charset="0"/>
              </a:rPr>
              <a:t>primary link</a:t>
            </a:r>
          </a:p>
        </p:txBody>
      </p:sp>
      <p:sp>
        <p:nvSpPr>
          <p:cNvPr id="120834" name="Line 2"/>
          <p:cNvSpPr>
            <a:spLocks noChangeShapeType="1"/>
          </p:cNvSpPr>
          <p:nvPr/>
        </p:nvSpPr>
        <p:spPr bwMode="auto">
          <a:xfrm flipH="1">
            <a:off x="5508278" y="2562312"/>
            <a:ext cx="1066800" cy="1219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5" name="Line 3"/>
          <p:cNvSpPr>
            <a:spLocks noChangeShapeType="1"/>
          </p:cNvSpPr>
          <p:nvPr/>
        </p:nvSpPr>
        <p:spPr bwMode="auto">
          <a:xfrm flipH="1">
            <a:off x="7337078" y="2638512"/>
            <a:ext cx="228600" cy="3505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85753" y="5646424"/>
            <a:ext cx="4537075" cy="1077913"/>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37" name="Text Box 5"/>
          <p:cNvSpPr txBox="1">
            <a:spLocks noChangeArrowheads="1"/>
          </p:cNvSpPr>
          <p:nvPr/>
        </p:nvSpPr>
        <p:spPr bwMode="auto">
          <a:xfrm>
            <a:off x="4212878" y="5909949"/>
            <a:ext cx="2743200"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Customer E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39" name="Line 7"/>
          <p:cNvSpPr>
            <a:spLocks noChangeShapeType="1"/>
          </p:cNvSpPr>
          <p:nvPr/>
        </p:nvSpPr>
        <p:spPr bwMode="auto">
          <a:xfrm flipV="1">
            <a:off x="3733453" y="2257512"/>
            <a:ext cx="2089150" cy="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0" name="Line 8"/>
          <p:cNvSpPr>
            <a:spLocks noChangeShapeType="1"/>
          </p:cNvSpPr>
          <p:nvPr/>
        </p:nvSpPr>
        <p:spPr bwMode="auto">
          <a:xfrm>
            <a:off x="3301653" y="2832187"/>
            <a:ext cx="1008063" cy="865188"/>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1" name="Line 9"/>
          <p:cNvSpPr>
            <a:spLocks noChangeShapeType="1"/>
          </p:cNvSpPr>
          <p:nvPr/>
        </p:nvSpPr>
        <p:spPr bwMode="auto">
          <a:xfrm flipH="1">
            <a:off x="1850678" y="2689312"/>
            <a:ext cx="371475" cy="20066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2" name="Line 10"/>
          <p:cNvSpPr>
            <a:spLocks noChangeShapeType="1"/>
          </p:cNvSpPr>
          <p:nvPr/>
        </p:nvSpPr>
        <p:spPr bwMode="auto">
          <a:xfrm flipV="1">
            <a:off x="2384078" y="4162512"/>
            <a:ext cx="1600200" cy="11430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43" name="Picture 11"/>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09266" y="4385949"/>
            <a:ext cx="1800225"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4" name="Picture 1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85528" y="1460187"/>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5" name="Picture 1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06478" y="3341374"/>
            <a:ext cx="2089150" cy="1438275"/>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46" name="Text Box 14"/>
          <p:cNvSpPr txBox="1">
            <a:spLocks noChangeArrowheads="1"/>
          </p:cNvSpPr>
          <p:nvPr/>
        </p:nvSpPr>
        <p:spPr bwMode="auto">
          <a:xfrm>
            <a:off x="1861791"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A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1)</a:t>
            </a:r>
          </a:p>
        </p:txBody>
      </p:sp>
      <p:sp>
        <p:nvSpPr>
          <p:cNvPr id="120847" name="Text Box 15"/>
          <p:cNvSpPr txBox="1">
            <a:spLocks noChangeArrowheads="1"/>
          </p:cNvSpPr>
          <p:nvPr/>
        </p:nvSpPr>
        <p:spPr bwMode="auto">
          <a:xfrm>
            <a:off x="853728" y="4919349"/>
            <a:ext cx="1584325"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C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48" name="Text Box 16"/>
          <p:cNvSpPr txBox="1">
            <a:spLocks noChangeArrowheads="1"/>
          </p:cNvSpPr>
          <p:nvPr/>
        </p:nvSpPr>
        <p:spPr bwMode="auto">
          <a:xfrm>
            <a:off x="4093816" y="367951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D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2)</a:t>
            </a:r>
          </a:p>
        </p:txBody>
      </p:sp>
      <p:pic>
        <p:nvPicPr>
          <p:cNvPr id="120849" name="Picture 1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533678" y="1376049"/>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50" name="Text Box 18"/>
          <p:cNvSpPr txBox="1">
            <a:spLocks noChangeArrowheads="1"/>
          </p:cNvSpPr>
          <p:nvPr/>
        </p:nvSpPr>
        <p:spPr bwMode="auto">
          <a:xfrm>
            <a:off x="6038503"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dirty="0">
                <a:solidFill>
                  <a:srgbClr val="000000"/>
                </a:solidFill>
                <a:effectLst>
                  <a:outerShdw blurRad="38100" dist="38100" dir="2700000" algn="tl">
                    <a:srgbClr val="FFFFFF"/>
                  </a:outerShdw>
                </a:effectLst>
                <a:latin typeface="Arial Rounded MT Bold" charset="0"/>
              </a:rPr>
              <a:t>ISP</a:t>
            </a:r>
            <a:r>
              <a:rPr lang="en-US" sz="2400" b="0" dirty="0" smtClean="0">
                <a:solidFill>
                  <a:srgbClr val="000000"/>
                </a:solidFill>
                <a:effectLst>
                  <a:outerShdw blurRad="38100" dist="38100" dir="2700000" algn="tl">
                    <a:srgbClr val="FFFFFF"/>
                  </a:outerShdw>
                </a:effectLst>
                <a:latin typeface="Arial Rounded MT Bold" charset="0"/>
              </a:rPr>
              <a:t> B </a:t>
            </a:r>
            <a:r>
              <a:rPr lang="en-US" sz="2400" b="0" dirty="0">
                <a:solidFill>
                  <a:srgbClr val="000000"/>
                </a:solidFill>
                <a:effectLst>
                  <a:outerShdw blurRad="38100" dist="38100" dir="2700000" algn="tl">
                    <a:srgbClr val="FFFFFF"/>
                  </a:outerShdw>
                </a:effectLst>
                <a:latin typeface="Arial Rounded MT Bold" charset="0"/>
              </a:rPr>
              <a:t/>
            </a:r>
            <a:br>
              <a:rPr lang="en-US" sz="2400" b="0" dirty="0">
                <a:solidFill>
                  <a:srgbClr val="000000"/>
                </a:solidFill>
                <a:effectLst>
                  <a:outerShdw blurRad="38100" dist="38100" dir="2700000" algn="tl">
                    <a:srgbClr val="FFFFFF"/>
                  </a:outerShdw>
                </a:effectLst>
                <a:latin typeface="Arial Rounded MT Bold" charset="0"/>
              </a:rPr>
            </a:br>
            <a:r>
              <a:rPr lang="en-US" sz="1800" b="0" dirty="0">
                <a:solidFill>
                  <a:srgbClr val="000000"/>
                </a:solidFill>
                <a:effectLst>
                  <a:outerShdw blurRad="38100" dist="38100" dir="2700000" algn="tl">
                    <a:srgbClr val="FFFFFF"/>
                  </a:outerShdw>
                </a:effectLst>
                <a:latin typeface="Arial Rounded MT Bold" charset="0"/>
              </a:rPr>
              <a:t>(Tier 1)</a:t>
            </a:r>
          </a:p>
        </p:txBody>
      </p:sp>
      <p:sp>
        <p:nvSpPr>
          <p:cNvPr id="120852" name="Rectangle 20"/>
          <p:cNvSpPr>
            <a:spLocks noGrp="1" noChangeArrowheads="1"/>
          </p:cNvSpPr>
          <p:nvPr>
            <p:ph type="title"/>
          </p:nvPr>
        </p:nvSpPr>
        <p:spPr/>
        <p:txBody>
          <a:bodyPr/>
          <a:lstStyle/>
          <a:p>
            <a:pPr>
              <a:lnSpc>
                <a:spcPct val="88000"/>
              </a:lnSpc>
            </a:pPr>
            <a:r>
              <a:rPr lang="en-US" dirty="0" smtClean="0"/>
              <a:t>Desired Situation via communities</a:t>
            </a:r>
            <a:endParaRPr lang="en-US" dirty="0"/>
          </a:p>
        </p:txBody>
      </p:sp>
      <p:sp>
        <p:nvSpPr>
          <p:cNvPr id="23" name="Text Box 20"/>
          <p:cNvSpPr txBox="1">
            <a:spLocks noChangeArrowheads="1"/>
          </p:cNvSpPr>
          <p:nvPr/>
        </p:nvSpPr>
        <p:spPr bwMode="auto">
          <a:xfrm>
            <a:off x="2895600" y="5105400"/>
            <a:ext cx="4191000" cy="366713"/>
          </a:xfrm>
          <a:prstGeom prst="rect">
            <a:avLst/>
          </a:prstGeom>
          <a:noFill/>
          <a:ln w="38100">
            <a:noFill/>
            <a:miter lim="800000"/>
            <a:headEnd type="none" w="lg" len="lg"/>
            <a:tailEnd type="none" w="lg" len="lg"/>
          </a:ln>
          <a:effectLst>
            <a:outerShdw blurRad="63500" dist="38099" dir="2700000" algn="ctr" rotWithShape="0">
              <a:schemeClr val="bg2">
                <a:alpha val="74998"/>
              </a:schemeClr>
            </a:outerShdw>
          </a:effectLst>
        </p:spPr>
        <p:txBody>
          <a:bodyPr>
            <a:prstTxWarp prst="textNoShape">
              <a:avLst/>
            </a:prstTxWarp>
            <a:spAutoFit/>
          </a:bodyPr>
          <a:lstStyle/>
          <a:p>
            <a:pPr eaLnBrk="1" hangingPunct="1">
              <a:spcBef>
                <a:spcPct val="50000"/>
              </a:spcBef>
            </a:pPr>
            <a:r>
              <a:rPr lang="de-DE" sz="1800" b="0" dirty="0" err="1">
                <a:latin typeface="Arial Rounded MT Bold" charset="0"/>
              </a:rPr>
              <a:t>Community</a:t>
            </a:r>
            <a:r>
              <a:rPr lang="de-DE" sz="1800" b="0" dirty="0">
                <a:latin typeface="Arial Rounded MT Bold" charset="0"/>
              </a:rPr>
              <a:t>: </a:t>
            </a:r>
            <a:r>
              <a:rPr lang="de-DE" sz="1800" b="0" dirty="0" err="1">
                <a:latin typeface="Arial Rounded MT Bold" charset="0"/>
              </a:rPr>
              <a:t>set</a:t>
            </a:r>
            <a:r>
              <a:rPr lang="de-DE" sz="1800" b="0" dirty="0">
                <a:latin typeface="Arial Rounded MT Bold" charset="0"/>
              </a:rPr>
              <a:t> </a:t>
            </a:r>
            <a:r>
              <a:rPr lang="de-DE" sz="1800" b="0" dirty="0" err="1">
                <a:latin typeface="Arial Rounded MT Bold" charset="0"/>
              </a:rPr>
              <a:t>local-preference</a:t>
            </a:r>
            <a:endParaRPr lang="de-DE" sz="1800" b="0" dirty="0">
              <a:latin typeface="Arial Rounded MT Bold" charset="0"/>
            </a:endParaRPr>
          </a:p>
        </p:txBody>
      </p:sp>
      <p:sp>
        <p:nvSpPr>
          <p:cNvPr id="24" name="Freeform 21"/>
          <p:cNvSpPr>
            <a:spLocks/>
          </p:cNvSpPr>
          <p:nvPr/>
        </p:nvSpPr>
        <p:spPr bwMode="auto">
          <a:xfrm>
            <a:off x="2425700" y="2336800"/>
            <a:ext cx="5194300" cy="3302000"/>
          </a:xfrm>
          <a:custGeom>
            <a:avLst/>
            <a:gdLst/>
            <a:ahLst/>
            <a:cxnLst>
              <a:cxn ang="0">
                <a:pos x="0" y="1744"/>
              </a:cxn>
              <a:cxn ang="0">
                <a:pos x="960" y="1072"/>
              </a:cxn>
              <a:cxn ang="0">
                <a:pos x="1152" y="736"/>
              </a:cxn>
              <a:cxn ang="0">
                <a:pos x="2112" y="688"/>
              </a:cxn>
              <a:cxn ang="0">
                <a:pos x="2496" y="256"/>
              </a:cxn>
              <a:cxn ang="0">
                <a:pos x="3168" y="304"/>
              </a:cxn>
              <a:cxn ang="0">
                <a:pos x="3120" y="2080"/>
              </a:cxn>
            </a:cxnLst>
            <a:rect l="0" t="0" r="r" b="b"/>
            <a:pathLst>
              <a:path w="3272" h="2080">
                <a:moveTo>
                  <a:pt x="0" y="1744"/>
                </a:moveTo>
                <a:cubicBezTo>
                  <a:pt x="384" y="1492"/>
                  <a:pt x="768" y="1240"/>
                  <a:pt x="960" y="1072"/>
                </a:cubicBezTo>
                <a:cubicBezTo>
                  <a:pt x="1152" y="904"/>
                  <a:pt x="960" y="800"/>
                  <a:pt x="1152" y="736"/>
                </a:cubicBezTo>
                <a:cubicBezTo>
                  <a:pt x="1344" y="672"/>
                  <a:pt x="1888" y="768"/>
                  <a:pt x="2112" y="688"/>
                </a:cubicBezTo>
                <a:cubicBezTo>
                  <a:pt x="2336" y="608"/>
                  <a:pt x="2320" y="320"/>
                  <a:pt x="2496" y="256"/>
                </a:cubicBezTo>
                <a:cubicBezTo>
                  <a:pt x="2672" y="192"/>
                  <a:pt x="3064" y="0"/>
                  <a:pt x="3168" y="304"/>
                </a:cubicBezTo>
                <a:cubicBezTo>
                  <a:pt x="3272" y="608"/>
                  <a:pt x="3196" y="1344"/>
                  <a:pt x="3120" y="2080"/>
                </a:cubicBezTo>
              </a:path>
            </a:pathLst>
          </a:custGeom>
          <a:noFill/>
          <a:ln w="152400" cap="flat" cmpd="sng">
            <a:solidFill>
              <a:srgbClr val="008000"/>
            </a:solidFill>
            <a:prstDash val="solid"/>
            <a:round/>
            <a:headEnd type="oval" w="sm" len="sm"/>
            <a:tailEnd type="stealth" w="lg" len="lg"/>
          </a:ln>
          <a:effectLst>
            <a:outerShdw blurRad="63500" dist="35921" dir="2700000" algn="ctr" rotWithShape="0">
              <a:schemeClr val="bg2"/>
            </a:outerShdw>
          </a:effectLst>
        </p:spPr>
        <p:txBody>
          <a:bodyPr wrap="none" anchor="ctr">
            <a:prstTxWarp prst="textNoShape">
              <a:avLst/>
            </a:prstTxWarp>
          </a:bodyPr>
          <a:lstStyle/>
          <a:p>
            <a:endParaRPr lang="en-GB"/>
          </a:p>
        </p:txBody>
      </p:sp>
    </p:spTree>
  </p:cSld>
  <p:clrMapOvr>
    <a:masterClrMapping/>
  </p:clrMapOvr>
  <p:transition spd="slow">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Line 2"/>
          <p:cNvSpPr>
            <a:spLocks noChangeShapeType="1"/>
          </p:cNvSpPr>
          <p:nvPr/>
        </p:nvSpPr>
        <p:spPr bwMode="auto">
          <a:xfrm>
            <a:off x="2455116" y="5224149"/>
            <a:ext cx="1295400" cy="685800"/>
          </a:xfrm>
          <a:prstGeom prst="line">
            <a:avLst/>
          </a:prstGeom>
          <a:noFill/>
          <a:ln w="38100">
            <a:solidFill>
              <a:schemeClr val="accent6">
                <a:lumMod val="75000"/>
              </a:schemeClr>
            </a:solidFill>
            <a:round/>
            <a:headEnd type="none" w="lg" len="lg"/>
            <a:tailEnd type="none" w="lg" len="lg"/>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4" name="Line 2"/>
          <p:cNvSpPr>
            <a:spLocks noChangeShapeType="1"/>
          </p:cNvSpPr>
          <p:nvPr/>
        </p:nvSpPr>
        <p:spPr bwMode="auto">
          <a:xfrm flipH="1">
            <a:off x="5508278" y="2562312"/>
            <a:ext cx="1066800" cy="1219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5" name="Line 3"/>
          <p:cNvSpPr>
            <a:spLocks noChangeShapeType="1"/>
          </p:cNvSpPr>
          <p:nvPr/>
        </p:nvSpPr>
        <p:spPr bwMode="auto">
          <a:xfrm flipH="1">
            <a:off x="7337078" y="2638512"/>
            <a:ext cx="228600" cy="3505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85753" y="5646424"/>
            <a:ext cx="4537075" cy="1077913"/>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37" name="Text Box 5"/>
          <p:cNvSpPr txBox="1">
            <a:spLocks noChangeArrowheads="1"/>
          </p:cNvSpPr>
          <p:nvPr/>
        </p:nvSpPr>
        <p:spPr bwMode="auto">
          <a:xfrm>
            <a:off x="4212878" y="5909949"/>
            <a:ext cx="2743200"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Customer E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39" name="Line 7"/>
          <p:cNvSpPr>
            <a:spLocks noChangeShapeType="1"/>
          </p:cNvSpPr>
          <p:nvPr/>
        </p:nvSpPr>
        <p:spPr bwMode="auto">
          <a:xfrm flipV="1">
            <a:off x="3733453" y="2257512"/>
            <a:ext cx="2089150" cy="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0" name="Line 8"/>
          <p:cNvSpPr>
            <a:spLocks noChangeShapeType="1"/>
          </p:cNvSpPr>
          <p:nvPr/>
        </p:nvSpPr>
        <p:spPr bwMode="auto">
          <a:xfrm>
            <a:off x="3301653" y="2832187"/>
            <a:ext cx="1008063" cy="865188"/>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1" name="Line 9"/>
          <p:cNvSpPr>
            <a:spLocks noChangeShapeType="1"/>
          </p:cNvSpPr>
          <p:nvPr/>
        </p:nvSpPr>
        <p:spPr bwMode="auto">
          <a:xfrm flipH="1">
            <a:off x="1850678" y="2689312"/>
            <a:ext cx="371475" cy="20066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2" name="Line 10"/>
          <p:cNvSpPr>
            <a:spLocks noChangeShapeType="1"/>
          </p:cNvSpPr>
          <p:nvPr/>
        </p:nvSpPr>
        <p:spPr bwMode="auto">
          <a:xfrm flipV="1">
            <a:off x="2384078" y="4162512"/>
            <a:ext cx="1600200" cy="11430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43" name="Picture 11"/>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09266" y="4385949"/>
            <a:ext cx="1800225"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4" name="Picture 1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85528" y="1460187"/>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5" name="Picture 1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06478" y="3341374"/>
            <a:ext cx="2089150" cy="1438275"/>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46" name="Text Box 14"/>
          <p:cNvSpPr txBox="1">
            <a:spLocks noChangeArrowheads="1"/>
          </p:cNvSpPr>
          <p:nvPr/>
        </p:nvSpPr>
        <p:spPr bwMode="auto">
          <a:xfrm>
            <a:off x="1861791"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A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1)</a:t>
            </a:r>
          </a:p>
        </p:txBody>
      </p:sp>
      <p:sp>
        <p:nvSpPr>
          <p:cNvPr id="120847" name="Text Box 15"/>
          <p:cNvSpPr txBox="1">
            <a:spLocks noChangeArrowheads="1"/>
          </p:cNvSpPr>
          <p:nvPr/>
        </p:nvSpPr>
        <p:spPr bwMode="auto">
          <a:xfrm>
            <a:off x="853728" y="4919349"/>
            <a:ext cx="1584325"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C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48" name="Text Box 16"/>
          <p:cNvSpPr txBox="1">
            <a:spLocks noChangeArrowheads="1"/>
          </p:cNvSpPr>
          <p:nvPr/>
        </p:nvSpPr>
        <p:spPr bwMode="auto">
          <a:xfrm>
            <a:off x="4093816" y="367951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D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2)</a:t>
            </a:r>
          </a:p>
        </p:txBody>
      </p:sp>
      <p:pic>
        <p:nvPicPr>
          <p:cNvPr id="120849" name="Picture 1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533678" y="1376049"/>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50" name="Text Box 18"/>
          <p:cNvSpPr txBox="1">
            <a:spLocks noChangeArrowheads="1"/>
          </p:cNvSpPr>
          <p:nvPr/>
        </p:nvSpPr>
        <p:spPr bwMode="auto">
          <a:xfrm>
            <a:off x="6038503"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dirty="0">
                <a:solidFill>
                  <a:srgbClr val="000000"/>
                </a:solidFill>
                <a:effectLst>
                  <a:outerShdw blurRad="38100" dist="38100" dir="2700000" algn="tl">
                    <a:srgbClr val="FFFFFF"/>
                  </a:outerShdw>
                </a:effectLst>
                <a:latin typeface="Arial Rounded MT Bold" charset="0"/>
              </a:rPr>
              <a:t>ISP</a:t>
            </a:r>
            <a:r>
              <a:rPr lang="en-US" sz="2400" b="0" dirty="0" smtClean="0">
                <a:solidFill>
                  <a:srgbClr val="000000"/>
                </a:solidFill>
                <a:effectLst>
                  <a:outerShdw blurRad="38100" dist="38100" dir="2700000" algn="tl">
                    <a:srgbClr val="FFFFFF"/>
                  </a:outerShdw>
                </a:effectLst>
                <a:latin typeface="Arial Rounded MT Bold" charset="0"/>
              </a:rPr>
              <a:t> B </a:t>
            </a:r>
            <a:r>
              <a:rPr lang="en-US" sz="2400" b="0" dirty="0">
                <a:solidFill>
                  <a:srgbClr val="000000"/>
                </a:solidFill>
                <a:effectLst>
                  <a:outerShdw blurRad="38100" dist="38100" dir="2700000" algn="tl">
                    <a:srgbClr val="FFFFFF"/>
                  </a:outerShdw>
                </a:effectLst>
                <a:latin typeface="Arial Rounded MT Bold" charset="0"/>
              </a:rPr>
              <a:t/>
            </a:r>
            <a:br>
              <a:rPr lang="en-US" sz="2400" b="0" dirty="0">
                <a:solidFill>
                  <a:srgbClr val="000000"/>
                </a:solidFill>
                <a:effectLst>
                  <a:outerShdw blurRad="38100" dist="38100" dir="2700000" algn="tl">
                    <a:srgbClr val="FFFFFF"/>
                  </a:outerShdw>
                </a:effectLst>
                <a:latin typeface="Arial Rounded MT Bold" charset="0"/>
              </a:rPr>
            </a:br>
            <a:r>
              <a:rPr lang="en-US" sz="1800" b="0" dirty="0">
                <a:solidFill>
                  <a:srgbClr val="000000"/>
                </a:solidFill>
                <a:effectLst>
                  <a:outerShdw blurRad="38100" dist="38100" dir="2700000" algn="tl">
                    <a:srgbClr val="FFFFFF"/>
                  </a:outerShdw>
                </a:effectLst>
                <a:latin typeface="Arial Rounded MT Bold" charset="0"/>
              </a:rPr>
              <a:t>(Tier 1)</a:t>
            </a:r>
          </a:p>
        </p:txBody>
      </p:sp>
      <p:sp>
        <p:nvSpPr>
          <p:cNvPr id="120852" name="Rectangle 20"/>
          <p:cNvSpPr>
            <a:spLocks noGrp="1" noChangeArrowheads="1"/>
          </p:cNvSpPr>
          <p:nvPr>
            <p:ph type="title"/>
          </p:nvPr>
        </p:nvSpPr>
        <p:spPr/>
        <p:txBody>
          <a:bodyPr/>
          <a:lstStyle/>
          <a:p>
            <a:r>
              <a:rPr lang="en-US" dirty="0" smtClean="0"/>
              <a:t>Primary link fails…</a:t>
            </a:r>
            <a:endParaRPr lang="en-US" dirty="0"/>
          </a:p>
        </p:txBody>
      </p:sp>
      <p:sp>
        <p:nvSpPr>
          <p:cNvPr id="25" name="Freeform 20"/>
          <p:cNvSpPr>
            <a:spLocks/>
          </p:cNvSpPr>
          <p:nvPr/>
        </p:nvSpPr>
        <p:spPr bwMode="auto">
          <a:xfrm>
            <a:off x="2362200" y="3479800"/>
            <a:ext cx="2209800" cy="1778000"/>
          </a:xfrm>
          <a:custGeom>
            <a:avLst/>
            <a:gdLst/>
            <a:ahLst/>
            <a:cxnLst>
              <a:cxn ang="0">
                <a:pos x="96" y="1120"/>
              </a:cxn>
              <a:cxn ang="0">
                <a:pos x="144" y="976"/>
              </a:cxn>
              <a:cxn ang="0">
                <a:pos x="960" y="400"/>
              </a:cxn>
              <a:cxn ang="0">
                <a:pos x="1152" y="64"/>
              </a:cxn>
              <a:cxn ang="0">
                <a:pos x="1392" y="16"/>
              </a:cxn>
            </a:cxnLst>
            <a:rect l="0" t="0" r="r" b="b"/>
            <a:pathLst>
              <a:path w="1392" h="1120">
                <a:moveTo>
                  <a:pt x="96" y="1120"/>
                </a:moveTo>
                <a:cubicBezTo>
                  <a:pt x="48" y="1108"/>
                  <a:pt x="0" y="1096"/>
                  <a:pt x="144" y="976"/>
                </a:cubicBezTo>
                <a:cubicBezTo>
                  <a:pt x="288" y="856"/>
                  <a:pt x="792" y="552"/>
                  <a:pt x="960" y="400"/>
                </a:cubicBezTo>
                <a:cubicBezTo>
                  <a:pt x="1128" y="248"/>
                  <a:pt x="1080" y="128"/>
                  <a:pt x="1152" y="64"/>
                </a:cubicBezTo>
                <a:cubicBezTo>
                  <a:pt x="1224" y="0"/>
                  <a:pt x="1308" y="8"/>
                  <a:pt x="1392" y="16"/>
                </a:cubicBezTo>
              </a:path>
            </a:pathLst>
          </a:custGeom>
          <a:noFill/>
          <a:ln w="152400" cap="flat" cmpd="sng">
            <a:solidFill>
              <a:srgbClr val="008000"/>
            </a:solidFill>
            <a:prstDash val="solid"/>
            <a:round/>
            <a:headEnd type="none" w="lg" len="lg"/>
            <a:tailEnd type="none" w="lg" len="lg"/>
          </a:ln>
          <a:effectLst>
            <a:outerShdw blurRad="63500" dist="35921" dir="2700000" algn="ctr" rotWithShape="0">
              <a:schemeClr val="bg2"/>
            </a:outerShdw>
          </a:effectLst>
        </p:spPr>
        <p:txBody>
          <a:bodyPr wrap="none" anchor="ctr">
            <a:prstTxWarp prst="textNoShape">
              <a:avLst/>
            </a:prstTxWarp>
          </a:bodyPr>
          <a:lstStyle/>
          <a:p>
            <a:endParaRPr lang="en-GB"/>
          </a:p>
        </p:txBody>
      </p:sp>
      <p:sp>
        <p:nvSpPr>
          <p:cNvPr id="26" name="Freeform 21"/>
          <p:cNvSpPr>
            <a:spLocks/>
          </p:cNvSpPr>
          <p:nvPr/>
        </p:nvSpPr>
        <p:spPr bwMode="auto">
          <a:xfrm>
            <a:off x="1498600" y="2362200"/>
            <a:ext cx="2159000" cy="3429000"/>
          </a:xfrm>
          <a:custGeom>
            <a:avLst/>
            <a:gdLst/>
            <a:ahLst/>
            <a:cxnLst>
              <a:cxn ang="0">
                <a:pos x="400" y="0"/>
              </a:cxn>
              <a:cxn ang="0">
                <a:pos x="160" y="1392"/>
              </a:cxn>
              <a:cxn ang="0">
                <a:pos x="1360" y="2160"/>
              </a:cxn>
            </a:cxnLst>
            <a:rect l="0" t="0" r="r" b="b"/>
            <a:pathLst>
              <a:path w="1360" h="2160">
                <a:moveTo>
                  <a:pt x="400" y="0"/>
                </a:moveTo>
                <a:cubicBezTo>
                  <a:pt x="200" y="516"/>
                  <a:pt x="0" y="1032"/>
                  <a:pt x="160" y="1392"/>
                </a:cubicBezTo>
                <a:cubicBezTo>
                  <a:pt x="320" y="1752"/>
                  <a:pt x="840" y="1956"/>
                  <a:pt x="1360" y="2160"/>
                </a:cubicBezTo>
              </a:path>
            </a:pathLst>
          </a:custGeom>
          <a:noFill/>
          <a:ln w="152400" cap="flat" cmpd="sng">
            <a:solidFill>
              <a:srgbClr val="008000"/>
            </a:solidFill>
            <a:prstDash val="solid"/>
            <a:round/>
            <a:headEnd type="oval" w="sm" len="sm"/>
            <a:tailEnd type="stealth" w="lg" len="lg"/>
          </a:ln>
          <a:effectLst>
            <a:outerShdw blurRad="63500" dist="35921" dir="2700000" algn="ctr" rotWithShape="0">
              <a:schemeClr val="bg2"/>
            </a:outerShdw>
          </a:effectLst>
        </p:spPr>
        <p:txBody>
          <a:bodyPr wrap="none" anchor="ctr">
            <a:prstTxWarp prst="textNoShape">
              <a:avLst/>
            </a:prstTxWarp>
          </a:bodyPr>
          <a:lstStyle/>
          <a:p>
            <a:endParaRPr lang="en-GB"/>
          </a:p>
        </p:txBody>
      </p:sp>
      <p:sp>
        <p:nvSpPr>
          <p:cNvPr id="27" name="Freeform 22"/>
          <p:cNvSpPr>
            <a:spLocks/>
          </p:cNvSpPr>
          <p:nvPr/>
        </p:nvSpPr>
        <p:spPr bwMode="auto">
          <a:xfrm>
            <a:off x="4483100" y="2514600"/>
            <a:ext cx="1993900" cy="1155700"/>
          </a:xfrm>
          <a:custGeom>
            <a:avLst/>
            <a:gdLst/>
            <a:ahLst/>
            <a:cxnLst>
              <a:cxn ang="0">
                <a:pos x="56" y="624"/>
              </a:cxn>
              <a:cxn ang="0">
                <a:pos x="104" y="624"/>
              </a:cxn>
              <a:cxn ang="0">
                <a:pos x="680" y="624"/>
              </a:cxn>
              <a:cxn ang="0">
                <a:pos x="1256" y="0"/>
              </a:cxn>
            </a:cxnLst>
            <a:rect l="0" t="0" r="r" b="b"/>
            <a:pathLst>
              <a:path w="1256" h="728">
                <a:moveTo>
                  <a:pt x="56" y="624"/>
                </a:moveTo>
                <a:cubicBezTo>
                  <a:pt x="28" y="624"/>
                  <a:pt x="0" y="624"/>
                  <a:pt x="104" y="624"/>
                </a:cubicBezTo>
                <a:cubicBezTo>
                  <a:pt x="208" y="624"/>
                  <a:pt x="488" y="728"/>
                  <a:pt x="680" y="624"/>
                </a:cubicBezTo>
                <a:cubicBezTo>
                  <a:pt x="872" y="520"/>
                  <a:pt x="1064" y="260"/>
                  <a:pt x="1256" y="0"/>
                </a:cubicBezTo>
              </a:path>
            </a:pathLst>
          </a:custGeom>
          <a:noFill/>
          <a:ln w="152400" cap="flat" cmpd="sng">
            <a:solidFill>
              <a:srgbClr val="008000"/>
            </a:solidFill>
            <a:prstDash val="solid"/>
            <a:round/>
            <a:headEnd type="none" w="lg" len="lg"/>
            <a:tailEnd type="oval" w="sm" len="sm"/>
          </a:ln>
          <a:effectLst>
            <a:outerShdw blurRad="63500" dist="35921" dir="2700000" algn="ctr" rotWithShape="0">
              <a:schemeClr val="bg2"/>
            </a:outerShdw>
          </a:effectLst>
        </p:spPr>
        <p:txBody>
          <a:bodyPr wrap="none" anchor="ctr">
            <a:prstTxWarp prst="textNoShape">
              <a:avLst/>
            </a:prstTxWarp>
          </a:bodyPr>
          <a:lstStyle/>
          <a:p>
            <a:endParaRPr lang="en-GB"/>
          </a:p>
        </p:txBody>
      </p:sp>
      <p:sp>
        <p:nvSpPr>
          <p:cNvPr id="28" name="AutoShape 23"/>
          <p:cNvSpPr>
            <a:spLocks noChangeArrowheads="1"/>
          </p:cNvSpPr>
          <p:nvPr/>
        </p:nvSpPr>
        <p:spPr bwMode="auto">
          <a:xfrm>
            <a:off x="6916738" y="3568700"/>
            <a:ext cx="1008062" cy="1079500"/>
          </a:xfrm>
          <a:prstGeom prst="irregularSeal1">
            <a:avLst/>
          </a:prstGeom>
          <a:gradFill rotWithShape="1">
            <a:gsLst>
              <a:gs pos="0">
                <a:srgbClr val="FF0000"/>
              </a:gs>
              <a:gs pos="100000">
                <a:srgbClr val="BE0000"/>
              </a:gs>
            </a:gsLst>
            <a:path path="shape">
              <a:fillToRect l="50000" t="50000" r="50000" b="50000"/>
            </a:path>
          </a:gradFill>
          <a:ln w="9525">
            <a:solidFill>
              <a:srgbClr val="FF9900"/>
            </a:solidFill>
            <a:miter lim="800000"/>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Tree>
  </p:cSld>
  <p:clrMapOvr>
    <a:masterClrMapping/>
  </p:clrMapOvr>
  <p:transition spd="slow">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Line 2"/>
          <p:cNvSpPr>
            <a:spLocks noChangeShapeType="1"/>
          </p:cNvSpPr>
          <p:nvPr/>
        </p:nvSpPr>
        <p:spPr bwMode="auto">
          <a:xfrm>
            <a:off x="2455116" y="5224149"/>
            <a:ext cx="1295400" cy="685800"/>
          </a:xfrm>
          <a:prstGeom prst="line">
            <a:avLst/>
          </a:prstGeom>
          <a:noFill/>
          <a:ln w="38100">
            <a:solidFill>
              <a:schemeClr val="accent6">
                <a:lumMod val="75000"/>
              </a:schemeClr>
            </a:solidFill>
            <a:round/>
            <a:headEnd type="none" w="lg" len="lg"/>
            <a:tailEnd type="none" w="lg" len="lg"/>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4" name="Line 2"/>
          <p:cNvSpPr>
            <a:spLocks noChangeShapeType="1"/>
          </p:cNvSpPr>
          <p:nvPr/>
        </p:nvSpPr>
        <p:spPr bwMode="auto">
          <a:xfrm flipH="1">
            <a:off x="5508278" y="2562312"/>
            <a:ext cx="1066800" cy="1219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35" name="Line 3"/>
          <p:cNvSpPr>
            <a:spLocks noChangeShapeType="1"/>
          </p:cNvSpPr>
          <p:nvPr/>
        </p:nvSpPr>
        <p:spPr bwMode="auto">
          <a:xfrm flipH="1">
            <a:off x="7337078" y="2638512"/>
            <a:ext cx="228600" cy="35052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36" name="Picture 4"/>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085753" y="5646424"/>
            <a:ext cx="4537075" cy="1077913"/>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37" name="Text Box 5"/>
          <p:cNvSpPr txBox="1">
            <a:spLocks noChangeArrowheads="1"/>
          </p:cNvSpPr>
          <p:nvPr/>
        </p:nvSpPr>
        <p:spPr bwMode="auto">
          <a:xfrm>
            <a:off x="4212878" y="5909949"/>
            <a:ext cx="2743200"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Customer E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39" name="Line 7"/>
          <p:cNvSpPr>
            <a:spLocks noChangeShapeType="1"/>
          </p:cNvSpPr>
          <p:nvPr/>
        </p:nvSpPr>
        <p:spPr bwMode="auto">
          <a:xfrm flipV="1">
            <a:off x="3733453" y="2257512"/>
            <a:ext cx="2089150" cy="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0" name="Line 8"/>
          <p:cNvSpPr>
            <a:spLocks noChangeShapeType="1"/>
          </p:cNvSpPr>
          <p:nvPr/>
        </p:nvSpPr>
        <p:spPr bwMode="auto">
          <a:xfrm>
            <a:off x="3301653" y="2832187"/>
            <a:ext cx="1008063" cy="865188"/>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1" name="Line 9"/>
          <p:cNvSpPr>
            <a:spLocks noChangeShapeType="1"/>
          </p:cNvSpPr>
          <p:nvPr/>
        </p:nvSpPr>
        <p:spPr bwMode="auto">
          <a:xfrm flipH="1">
            <a:off x="1850678" y="2689312"/>
            <a:ext cx="371475" cy="20066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sp>
        <p:nvSpPr>
          <p:cNvPr id="120842" name="Line 10"/>
          <p:cNvSpPr>
            <a:spLocks noChangeShapeType="1"/>
          </p:cNvSpPr>
          <p:nvPr/>
        </p:nvSpPr>
        <p:spPr bwMode="auto">
          <a:xfrm flipV="1">
            <a:off x="2384078" y="4162512"/>
            <a:ext cx="1600200" cy="1143000"/>
          </a:xfrm>
          <a:prstGeom prst="line">
            <a:avLst/>
          </a:prstGeom>
          <a:noFill/>
          <a:ln w="38100">
            <a:solidFill>
              <a:schemeClr val="accent6">
                <a:lumMod val="75000"/>
              </a:schemeClr>
            </a:solidFill>
            <a:round/>
            <a:headEnd/>
            <a:tailEnd/>
          </a:ln>
          <a:effectLst>
            <a:outerShdw blurRad="63500" dist="38099" dir="2700000" algn="ctr" rotWithShape="0">
              <a:schemeClr val="bg2">
                <a:alpha val="74998"/>
              </a:schemeClr>
            </a:outerShdw>
          </a:effectLst>
        </p:spPr>
        <p:txBody>
          <a:bodyPr wrap="none" anchor="ctr">
            <a:prstTxWarp prst="textNoShape">
              <a:avLst/>
            </a:prstTxWarp>
          </a:bodyPr>
          <a:lstStyle/>
          <a:p>
            <a:endParaRPr lang="en-GB"/>
          </a:p>
        </p:txBody>
      </p:sp>
      <p:pic>
        <p:nvPicPr>
          <p:cNvPr id="120843" name="Picture 11"/>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709266" y="4385949"/>
            <a:ext cx="1800225"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4" name="Picture 12"/>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85528" y="1460187"/>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pic>
        <p:nvPicPr>
          <p:cNvPr id="120845" name="Picture 13"/>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3806478" y="3341374"/>
            <a:ext cx="2089150" cy="1438275"/>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46" name="Text Box 14"/>
          <p:cNvSpPr txBox="1">
            <a:spLocks noChangeArrowheads="1"/>
          </p:cNvSpPr>
          <p:nvPr/>
        </p:nvSpPr>
        <p:spPr bwMode="auto">
          <a:xfrm>
            <a:off x="1861791"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A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1)</a:t>
            </a:r>
          </a:p>
        </p:txBody>
      </p:sp>
      <p:sp>
        <p:nvSpPr>
          <p:cNvPr id="120847" name="Text Box 15"/>
          <p:cNvSpPr txBox="1">
            <a:spLocks noChangeArrowheads="1"/>
          </p:cNvSpPr>
          <p:nvPr/>
        </p:nvSpPr>
        <p:spPr bwMode="auto">
          <a:xfrm>
            <a:off x="853728" y="4919349"/>
            <a:ext cx="1584325" cy="457200"/>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C </a:t>
            </a:r>
            <a:endParaRPr lang="en-US" sz="1800" b="0">
              <a:solidFill>
                <a:srgbClr val="000000"/>
              </a:solidFill>
              <a:effectLst>
                <a:outerShdw blurRad="38100" dist="38100" dir="2700000" algn="tl">
                  <a:srgbClr val="FFFFFF"/>
                </a:outerShdw>
              </a:effectLst>
              <a:latin typeface="Arial Rounded MT Bold" charset="0"/>
            </a:endParaRPr>
          </a:p>
        </p:txBody>
      </p:sp>
      <p:sp>
        <p:nvSpPr>
          <p:cNvPr id="120848" name="Text Box 16"/>
          <p:cNvSpPr txBox="1">
            <a:spLocks noChangeArrowheads="1"/>
          </p:cNvSpPr>
          <p:nvPr/>
        </p:nvSpPr>
        <p:spPr bwMode="auto">
          <a:xfrm>
            <a:off x="4093816" y="367951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a:solidFill>
                  <a:srgbClr val="000000"/>
                </a:solidFill>
                <a:effectLst>
                  <a:outerShdw blurRad="38100" dist="38100" dir="2700000" algn="tl">
                    <a:srgbClr val="FFFFFF"/>
                  </a:outerShdw>
                </a:effectLst>
                <a:latin typeface="Arial Rounded MT Bold" charset="0"/>
              </a:rPr>
              <a:t>ISP D </a:t>
            </a:r>
            <a:br>
              <a:rPr lang="en-US" sz="2400" b="0">
                <a:solidFill>
                  <a:srgbClr val="000000"/>
                </a:solidFill>
                <a:effectLst>
                  <a:outerShdw blurRad="38100" dist="38100" dir="2700000" algn="tl">
                    <a:srgbClr val="FFFFFF"/>
                  </a:outerShdw>
                </a:effectLst>
                <a:latin typeface="Arial Rounded MT Bold" charset="0"/>
              </a:rPr>
            </a:br>
            <a:r>
              <a:rPr lang="en-US" sz="1800" b="0">
                <a:solidFill>
                  <a:srgbClr val="000000"/>
                </a:solidFill>
                <a:effectLst>
                  <a:outerShdw blurRad="38100" dist="38100" dir="2700000" algn="tl">
                    <a:srgbClr val="FFFFFF"/>
                  </a:outerShdw>
                </a:effectLst>
                <a:latin typeface="Arial Rounded MT Bold" charset="0"/>
              </a:rPr>
              <a:t>(Tier 2)</a:t>
            </a:r>
          </a:p>
        </p:txBody>
      </p:sp>
      <p:pic>
        <p:nvPicPr>
          <p:cNvPr id="120849" name="Picture 17"/>
          <p:cNvPicPr>
            <a:picLocks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5533678" y="1376049"/>
            <a:ext cx="2520950" cy="1524000"/>
          </a:xfrm>
          <a:prstGeom prst="rect">
            <a:avLst/>
          </a:prstGeom>
          <a:noFill/>
          <a:ln w="12700">
            <a:noFill/>
            <a:miter lim="800000"/>
            <a:headEnd/>
            <a:tailEnd/>
          </a:ln>
          <a:effectLst>
            <a:outerShdw blurRad="63500" dist="107763" dir="2700000" algn="ctr" rotWithShape="0">
              <a:schemeClr val="bg2">
                <a:alpha val="50000"/>
              </a:schemeClr>
            </a:outerShdw>
          </a:effectLst>
        </p:spPr>
      </p:pic>
      <p:sp>
        <p:nvSpPr>
          <p:cNvPr id="120850" name="Text Box 18"/>
          <p:cNvSpPr txBox="1">
            <a:spLocks noChangeArrowheads="1"/>
          </p:cNvSpPr>
          <p:nvPr/>
        </p:nvSpPr>
        <p:spPr bwMode="auto">
          <a:xfrm>
            <a:off x="6038503" y="1818962"/>
            <a:ext cx="1584325" cy="731837"/>
          </a:xfrm>
          <a:prstGeom prst="rect">
            <a:avLst/>
          </a:prstGeom>
          <a:noFill/>
          <a:ln w="9525">
            <a:noFill/>
            <a:miter lim="800000"/>
            <a:headEnd/>
            <a:tailEnd/>
          </a:ln>
          <a:effectLst/>
        </p:spPr>
        <p:txBody>
          <a:bodyPr>
            <a:prstTxWarp prst="textNoShape">
              <a:avLst/>
            </a:prstTxWarp>
            <a:spAutoFit/>
          </a:bodyPr>
          <a:lstStyle/>
          <a:p>
            <a:pPr algn="ctr" eaLnBrk="1" hangingPunct="1">
              <a:spcBef>
                <a:spcPct val="50000"/>
              </a:spcBef>
            </a:pPr>
            <a:r>
              <a:rPr lang="en-US" sz="2400" b="0" dirty="0">
                <a:solidFill>
                  <a:srgbClr val="000000"/>
                </a:solidFill>
                <a:effectLst>
                  <a:outerShdw blurRad="38100" dist="38100" dir="2700000" algn="tl">
                    <a:srgbClr val="FFFFFF"/>
                  </a:outerShdw>
                </a:effectLst>
                <a:latin typeface="Arial Rounded MT Bold" charset="0"/>
              </a:rPr>
              <a:t>ISP</a:t>
            </a:r>
            <a:r>
              <a:rPr lang="en-US" sz="2400" b="0" dirty="0" smtClean="0">
                <a:solidFill>
                  <a:srgbClr val="000000"/>
                </a:solidFill>
                <a:effectLst>
                  <a:outerShdw blurRad="38100" dist="38100" dir="2700000" algn="tl">
                    <a:srgbClr val="FFFFFF"/>
                  </a:outerShdw>
                </a:effectLst>
                <a:latin typeface="Arial Rounded MT Bold" charset="0"/>
              </a:rPr>
              <a:t> B </a:t>
            </a:r>
            <a:r>
              <a:rPr lang="en-US" sz="2400" b="0" dirty="0">
                <a:solidFill>
                  <a:srgbClr val="000000"/>
                </a:solidFill>
                <a:effectLst>
                  <a:outerShdw blurRad="38100" dist="38100" dir="2700000" algn="tl">
                    <a:srgbClr val="FFFFFF"/>
                  </a:outerShdw>
                </a:effectLst>
                <a:latin typeface="Arial Rounded MT Bold" charset="0"/>
              </a:rPr>
              <a:t/>
            </a:r>
            <a:br>
              <a:rPr lang="en-US" sz="2400" b="0" dirty="0">
                <a:solidFill>
                  <a:srgbClr val="000000"/>
                </a:solidFill>
                <a:effectLst>
                  <a:outerShdw blurRad="38100" dist="38100" dir="2700000" algn="tl">
                    <a:srgbClr val="FFFFFF"/>
                  </a:outerShdw>
                </a:effectLst>
                <a:latin typeface="Arial Rounded MT Bold" charset="0"/>
              </a:rPr>
            </a:br>
            <a:r>
              <a:rPr lang="en-US" sz="1800" b="0" dirty="0">
                <a:solidFill>
                  <a:srgbClr val="000000"/>
                </a:solidFill>
                <a:effectLst>
                  <a:outerShdw blurRad="38100" dist="38100" dir="2700000" algn="tl">
                    <a:srgbClr val="FFFFFF"/>
                  </a:outerShdw>
                </a:effectLst>
                <a:latin typeface="Arial Rounded MT Bold" charset="0"/>
              </a:rPr>
              <a:t>(Tier 1)</a:t>
            </a:r>
          </a:p>
        </p:txBody>
      </p:sp>
      <p:sp>
        <p:nvSpPr>
          <p:cNvPr id="120852" name="Rectangle 20"/>
          <p:cNvSpPr>
            <a:spLocks noGrp="1" noChangeArrowheads="1"/>
          </p:cNvSpPr>
          <p:nvPr>
            <p:ph type="title"/>
          </p:nvPr>
        </p:nvSpPr>
        <p:spPr/>
        <p:txBody>
          <a:bodyPr/>
          <a:lstStyle/>
          <a:p>
            <a:r>
              <a:rPr lang="en-US" dirty="0" smtClean="0"/>
              <a:t>Primary link recovers… </a:t>
            </a:r>
            <a:endParaRPr lang="en-US" dirty="0"/>
          </a:p>
        </p:txBody>
      </p:sp>
      <p:sp>
        <p:nvSpPr>
          <p:cNvPr id="24" name="Freeform 20"/>
          <p:cNvSpPr>
            <a:spLocks/>
          </p:cNvSpPr>
          <p:nvPr/>
        </p:nvSpPr>
        <p:spPr bwMode="auto">
          <a:xfrm>
            <a:off x="2362200" y="3490126"/>
            <a:ext cx="2209800" cy="1778000"/>
          </a:xfrm>
          <a:custGeom>
            <a:avLst/>
            <a:gdLst/>
            <a:ahLst/>
            <a:cxnLst>
              <a:cxn ang="0">
                <a:pos x="96" y="1120"/>
              </a:cxn>
              <a:cxn ang="0">
                <a:pos x="144" y="976"/>
              </a:cxn>
              <a:cxn ang="0">
                <a:pos x="960" y="400"/>
              </a:cxn>
              <a:cxn ang="0">
                <a:pos x="1152" y="64"/>
              </a:cxn>
              <a:cxn ang="0">
                <a:pos x="1392" y="16"/>
              </a:cxn>
            </a:cxnLst>
            <a:rect l="0" t="0" r="r" b="b"/>
            <a:pathLst>
              <a:path w="1392" h="1120">
                <a:moveTo>
                  <a:pt x="96" y="1120"/>
                </a:moveTo>
                <a:cubicBezTo>
                  <a:pt x="48" y="1108"/>
                  <a:pt x="0" y="1096"/>
                  <a:pt x="144" y="976"/>
                </a:cubicBezTo>
                <a:cubicBezTo>
                  <a:pt x="288" y="856"/>
                  <a:pt x="792" y="552"/>
                  <a:pt x="960" y="400"/>
                </a:cubicBezTo>
                <a:cubicBezTo>
                  <a:pt x="1128" y="248"/>
                  <a:pt x="1080" y="128"/>
                  <a:pt x="1152" y="64"/>
                </a:cubicBezTo>
                <a:cubicBezTo>
                  <a:pt x="1224" y="0"/>
                  <a:pt x="1308" y="8"/>
                  <a:pt x="1392" y="16"/>
                </a:cubicBezTo>
              </a:path>
            </a:pathLst>
          </a:custGeom>
          <a:noFill/>
          <a:ln w="152400" cap="flat" cmpd="sng">
            <a:solidFill>
              <a:srgbClr val="008000"/>
            </a:solidFill>
            <a:prstDash val="solid"/>
            <a:round/>
            <a:headEnd type="none" w="lg" len="lg"/>
            <a:tailEnd type="oval" w="sm" len="sm"/>
          </a:ln>
          <a:effectLst>
            <a:outerShdw blurRad="63500" dist="35921" dir="2700000" algn="ctr" rotWithShape="0">
              <a:schemeClr val="bg2"/>
            </a:outerShdw>
          </a:effectLst>
        </p:spPr>
        <p:txBody>
          <a:bodyPr wrap="none" anchor="ctr">
            <a:prstTxWarp prst="textNoShape">
              <a:avLst/>
            </a:prstTxWarp>
          </a:bodyPr>
          <a:lstStyle/>
          <a:p>
            <a:endParaRPr lang="en-GB"/>
          </a:p>
        </p:txBody>
      </p:sp>
      <p:sp>
        <p:nvSpPr>
          <p:cNvPr id="29" name="Freeform 21"/>
          <p:cNvSpPr>
            <a:spLocks/>
          </p:cNvSpPr>
          <p:nvPr/>
        </p:nvSpPr>
        <p:spPr bwMode="auto">
          <a:xfrm>
            <a:off x="1498600" y="2372526"/>
            <a:ext cx="2159000" cy="3429000"/>
          </a:xfrm>
          <a:custGeom>
            <a:avLst/>
            <a:gdLst/>
            <a:ahLst/>
            <a:cxnLst>
              <a:cxn ang="0">
                <a:pos x="400" y="0"/>
              </a:cxn>
              <a:cxn ang="0">
                <a:pos x="160" y="1392"/>
              </a:cxn>
              <a:cxn ang="0">
                <a:pos x="1360" y="2160"/>
              </a:cxn>
            </a:cxnLst>
            <a:rect l="0" t="0" r="r" b="b"/>
            <a:pathLst>
              <a:path w="1360" h="2160">
                <a:moveTo>
                  <a:pt x="400" y="0"/>
                </a:moveTo>
                <a:cubicBezTo>
                  <a:pt x="200" y="516"/>
                  <a:pt x="0" y="1032"/>
                  <a:pt x="160" y="1392"/>
                </a:cubicBezTo>
                <a:cubicBezTo>
                  <a:pt x="320" y="1752"/>
                  <a:pt x="840" y="1956"/>
                  <a:pt x="1360" y="2160"/>
                </a:cubicBezTo>
              </a:path>
            </a:pathLst>
          </a:custGeom>
          <a:noFill/>
          <a:ln w="152400" cap="flat" cmpd="sng">
            <a:solidFill>
              <a:srgbClr val="008000"/>
            </a:solidFill>
            <a:prstDash val="solid"/>
            <a:round/>
            <a:headEnd type="oval" w="sm" len="sm"/>
            <a:tailEnd type="stealth" w="lg" len="lg"/>
          </a:ln>
          <a:effectLst>
            <a:outerShdw blurRad="63500" dist="35921" dir="2700000" algn="ctr" rotWithShape="0">
              <a:schemeClr val="bg2"/>
            </a:outerShdw>
          </a:effectLst>
        </p:spPr>
        <p:txBody>
          <a:bodyPr wrap="none" anchor="ctr">
            <a:prstTxWarp prst="textNoShape">
              <a:avLst/>
            </a:prstTxWarp>
          </a:bodyPr>
          <a:lstStyle/>
          <a:p>
            <a:endParaRPr lang="en-GB"/>
          </a:p>
        </p:txBody>
      </p:sp>
      <p:sp>
        <p:nvSpPr>
          <p:cNvPr id="30" name="Freeform 22"/>
          <p:cNvSpPr>
            <a:spLocks/>
          </p:cNvSpPr>
          <p:nvPr/>
        </p:nvSpPr>
        <p:spPr bwMode="auto">
          <a:xfrm>
            <a:off x="7086600" y="2067726"/>
            <a:ext cx="406400" cy="3657600"/>
          </a:xfrm>
          <a:custGeom>
            <a:avLst/>
            <a:gdLst/>
            <a:ahLst/>
            <a:cxnLst>
              <a:cxn ang="0">
                <a:pos x="0" y="288"/>
              </a:cxn>
              <a:cxn ang="0">
                <a:pos x="240" y="336"/>
              </a:cxn>
              <a:cxn ang="0">
                <a:pos x="96" y="2304"/>
              </a:cxn>
            </a:cxnLst>
            <a:rect l="0" t="0" r="r" b="b"/>
            <a:pathLst>
              <a:path w="256" h="2304">
                <a:moveTo>
                  <a:pt x="0" y="288"/>
                </a:moveTo>
                <a:cubicBezTo>
                  <a:pt x="112" y="144"/>
                  <a:pt x="224" y="0"/>
                  <a:pt x="240" y="336"/>
                </a:cubicBezTo>
                <a:cubicBezTo>
                  <a:pt x="256" y="672"/>
                  <a:pt x="176" y="1488"/>
                  <a:pt x="96" y="2304"/>
                </a:cubicBezTo>
              </a:path>
            </a:pathLst>
          </a:custGeom>
          <a:noFill/>
          <a:ln w="152400" cap="flat" cmpd="sng">
            <a:solidFill>
              <a:srgbClr val="008000"/>
            </a:solidFill>
            <a:prstDash val="solid"/>
            <a:round/>
            <a:headEnd type="oval" w="sm" len="sm"/>
            <a:tailEnd type="stealth" w="lg" len="lg"/>
          </a:ln>
          <a:effectLst>
            <a:outerShdw blurRad="63500" dist="35921" dir="2700000" algn="ctr" rotWithShape="0">
              <a:schemeClr val="bg2"/>
            </a:outerShdw>
          </a:effectLst>
        </p:spPr>
        <p:txBody>
          <a:bodyPr wrap="none" anchor="ctr">
            <a:prstTxWarp prst="textNoShape">
              <a:avLst/>
            </a:prstTxWarp>
          </a:bodyPr>
          <a:lstStyle/>
          <a:p>
            <a:endParaRPr lang="en-GB"/>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3284538" y="5391150"/>
            <a:ext cx="2308269" cy="1219246"/>
          </a:xfrm>
          <a:prstGeom prst="rect">
            <a:avLst/>
          </a:prstGeom>
          <a:noFill/>
          <a:ln w="9525">
            <a:solidFill>
              <a:schemeClr val="tx1"/>
            </a:solidFill>
            <a:miter lim="800000"/>
            <a:headEnd/>
            <a:tailEnd/>
          </a:ln>
          <a:effectLst/>
        </p:spPr>
        <p:txBody>
          <a:bodyPr wrap="none" lIns="112375" tIns="55087" rIns="112375" bIns="55087">
            <a:prstTxWarp prst="textNoShape">
              <a:avLst/>
            </a:prstTxWarp>
            <a:spAutoFit/>
          </a:bodyPr>
          <a:lstStyle/>
          <a:p>
            <a:pPr algn="l" defTabSz="828675"/>
            <a:r>
              <a:rPr lang="en-GB" sz="1800" b="0">
                <a:latin typeface="Verdana"/>
                <a:cs typeface="Verdana"/>
              </a:rPr>
              <a:t>10.0.0.0/8 </a:t>
            </a:r>
            <a:r>
              <a:rPr lang="en-GB" sz="1800">
                <a:latin typeface="Verdana"/>
                <a:cs typeface="Verdana"/>
                <a:sym typeface="Symbol" charset="2"/>
              </a:rPr>
              <a:t></a:t>
            </a:r>
            <a:r>
              <a:rPr lang="en-GB" sz="1800">
                <a:latin typeface="Verdana"/>
                <a:cs typeface="Verdana"/>
              </a:rPr>
              <a:t> </a:t>
            </a:r>
            <a:r>
              <a:rPr lang="en-GB" sz="1800" b="0">
                <a:latin typeface="Verdana"/>
                <a:cs typeface="Verdana"/>
              </a:rPr>
              <a:t>R3</a:t>
            </a:r>
          </a:p>
          <a:p>
            <a:pPr algn="l" defTabSz="828675"/>
            <a:r>
              <a:rPr lang="en-GB" sz="1800" b="0">
                <a:effectLst>
                  <a:outerShdw blurRad="38100" dist="38100" dir="2700000" algn="tl">
                    <a:srgbClr val="DDDDDD"/>
                  </a:outerShdw>
                </a:effectLst>
                <a:latin typeface="Verdana"/>
                <a:cs typeface="Verdana"/>
              </a:rPr>
              <a:t>10.1.0.0/16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R4</a:t>
            </a:r>
          </a:p>
          <a:p>
            <a:pPr algn="l" defTabSz="828675"/>
            <a:r>
              <a:rPr lang="en-GB" sz="1800">
                <a:solidFill>
                  <a:srgbClr val="FF0000"/>
                </a:solidFill>
                <a:effectLst>
                  <a:outerShdw blurRad="38100" dist="38100" dir="2700000" algn="tl">
                    <a:srgbClr val="DDDDDD"/>
                  </a:outerShdw>
                </a:effectLst>
                <a:latin typeface="Verdana"/>
                <a:cs typeface="Verdana"/>
              </a:rPr>
              <a:t>20.0.0.0/8 </a:t>
            </a:r>
            <a:r>
              <a:rPr lang="en-GB" sz="1800">
                <a:latin typeface="Verdana"/>
                <a:cs typeface="Verdana"/>
                <a:sym typeface="Symbol" charset="2"/>
              </a:rPr>
              <a:t></a:t>
            </a:r>
            <a:r>
              <a:rPr lang="en-GB" sz="1800">
                <a:latin typeface="Verdana"/>
                <a:cs typeface="Verdana"/>
              </a:rPr>
              <a:t> </a:t>
            </a:r>
            <a:r>
              <a:rPr lang="en-GB" sz="1800">
                <a:solidFill>
                  <a:srgbClr val="FF0000"/>
                </a:solidFill>
                <a:effectLst>
                  <a:outerShdw blurRad="38100" dist="38100" dir="2700000" algn="tl">
                    <a:srgbClr val="DDDDDD"/>
                  </a:outerShdw>
                </a:effectLst>
                <a:latin typeface="Verdana"/>
                <a:cs typeface="Verdana"/>
              </a:rPr>
              <a:t>R5</a:t>
            </a:r>
            <a:endParaRPr lang="en-GB" sz="1800" b="0">
              <a:effectLst>
                <a:outerShdw blurRad="38100" dist="38100" dir="2700000" algn="tl">
                  <a:srgbClr val="DDDDDD"/>
                </a:outerShdw>
              </a:effectLst>
              <a:latin typeface="Verdana"/>
              <a:cs typeface="Verdana"/>
            </a:endParaRPr>
          </a:p>
          <a:p>
            <a:pPr algn="l" defTabSz="828675"/>
            <a:r>
              <a:rPr lang="en-GB" sz="1800" b="0">
                <a:effectLst>
                  <a:outerShdw blurRad="38100" dist="38100" dir="2700000" algn="tl">
                    <a:srgbClr val="DDDDDD"/>
                  </a:outerShdw>
                </a:effectLst>
                <a:latin typeface="Verdana"/>
                <a:cs typeface="Verdana"/>
              </a:rPr>
              <a:t>0.0.0.0/0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R1</a:t>
            </a:r>
          </a:p>
        </p:txBody>
      </p:sp>
      <p:sp>
        <p:nvSpPr>
          <p:cNvPr id="375811" name="Rectangle 3"/>
          <p:cNvSpPr>
            <a:spLocks noChangeArrowheads="1"/>
          </p:cNvSpPr>
          <p:nvPr/>
        </p:nvSpPr>
        <p:spPr bwMode="auto">
          <a:xfrm>
            <a:off x="2946400" y="4991102"/>
            <a:ext cx="3013390" cy="388249"/>
          </a:xfrm>
          <a:prstGeom prst="rect">
            <a:avLst/>
          </a:prstGeom>
          <a:noFill/>
          <a:ln w="9525">
            <a:no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000000"/>
                </a:solidFill>
                <a:latin typeface="Verdana"/>
                <a:cs typeface="Verdana"/>
              </a:rPr>
              <a:t>R2’s IP forwarding table</a:t>
            </a:r>
          </a:p>
        </p:txBody>
      </p:sp>
      <p:sp>
        <p:nvSpPr>
          <p:cNvPr id="375812" name="Rectangle 4"/>
          <p:cNvSpPr>
            <a:spLocks noGrp="1" noChangeArrowheads="1"/>
          </p:cNvSpPr>
          <p:nvPr>
            <p:ph type="title"/>
          </p:nvPr>
        </p:nvSpPr>
        <p:spPr>
          <a:xfrm>
            <a:off x="457201" y="277815"/>
            <a:ext cx="8035925" cy="1139825"/>
          </a:xfrm>
          <a:noFill/>
          <a:ln/>
        </p:spPr>
        <p:txBody>
          <a:bodyPr lIns="74812" tIns="37405" rIns="74812" bIns="37405"/>
          <a:lstStyle/>
          <a:p>
            <a:pPr defTabSz="655638"/>
            <a:r>
              <a:rPr lang="en-GB" smtClean="0"/>
              <a:t>IP route lookup:</a:t>
            </a:r>
            <a:br>
              <a:rPr lang="en-GB" smtClean="0"/>
            </a:br>
            <a:r>
              <a:rPr lang="en-GB" smtClean="0"/>
              <a:t>Longest match routing</a:t>
            </a:r>
            <a:endParaRPr lang="en-GB"/>
          </a:p>
        </p:txBody>
      </p:sp>
      <p:sp>
        <p:nvSpPr>
          <p:cNvPr id="375813" name="Freeform 5"/>
          <p:cNvSpPr>
            <a:spLocks/>
          </p:cNvSpPr>
          <p:nvPr/>
        </p:nvSpPr>
        <p:spPr bwMode="auto">
          <a:xfrm>
            <a:off x="4724400" y="3937000"/>
            <a:ext cx="1392238" cy="436563"/>
          </a:xfrm>
          <a:custGeom>
            <a:avLst/>
            <a:gdLst/>
            <a:ahLst/>
            <a:cxnLst>
              <a:cxn ang="0">
                <a:pos x="779" y="244"/>
              </a:cxn>
              <a:cxn ang="0">
                <a:pos x="334" y="122"/>
              </a:cxn>
              <a:cxn ang="0">
                <a:pos x="444" y="122"/>
              </a:cxn>
              <a:cxn ang="0">
                <a:pos x="0" y="0"/>
              </a:cxn>
            </a:cxnLst>
            <a:rect l="0" t="0" r="r" b="b"/>
            <a:pathLst>
              <a:path w="780" h="245">
                <a:moveTo>
                  <a:pt x="779" y="244"/>
                </a:moveTo>
                <a:lnTo>
                  <a:pt x="334" y="122"/>
                </a:lnTo>
                <a:lnTo>
                  <a:pt x="444" y="122"/>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2" name="Group 6"/>
          <p:cNvGrpSpPr>
            <a:grpSpLocks/>
          </p:cNvGrpSpPr>
          <p:nvPr/>
        </p:nvGrpSpPr>
        <p:grpSpPr bwMode="auto">
          <a:xfrm>
            <a:off x="3738564" y="3633788"/>
            <a:ext cx="1063625" cy="373062"/>
            <a:chOff x="2094" y="2035"/>
            <a:chExt cx="595" cy="209"/>
          </a:xfrm>
        </p:grpSpPr>
        <p:grpSp>
          <p:nvGrpSpPr>
            <p:cNvPr id="3" name="Group 7"/>
            <p:cNvGrpSpPr>
              <a:grpSpLocks/>
            </p:cNvGrpSpPr>
            <p:nvPr/>
          </p:nvGrpSpPr>
          <p:grpSpPr bwMode="auto">
            <a:xfrm>
              <a:off x="2104" y="2047"/>
              <a:ext cx="585" cy="197"/>
              <a:chOff x="2104" y="2047"/>
              <a:chExt cx="585" cy="197"/>
            </a:xfrm>
          </p:grpSpPr>
          <p:sp>
            <p:nvSpPr>
              <p:cNvPr id="375816" name="Rectangle 8"/>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5817" name="Oval 9"/>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5818" name="Oval 10"/>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5819" name="Rectangle 11"/>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5820" name="Oval 12"/>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5821" name="Oval 13"/>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4" name="Group 14"/>
            <p:cNvGrpSpPr>
              <a:grpSpLocks/>
            </p:cNvGrpSpPr>
            <p:nvPr/>
          </p:nvGrpSpPr>
          <p:grpSpPr bwMode="auto">
            <a:xfrm>
              <a:off x="2210" y="2051"/>
              <a:ext cx="363" cy="92"/>
              <a:chOff x="2210" y="2051"/>
              <a:chExt cx="363" cy="92"/>
            </a:xfrm>
          </p:grpSpPr>
          <p:grpSp>
            <p:nvGrpSpPr>
              <p:cNvPr id="5" name="Group 15"/>
              <p:cNvGrpSpPr>
                <a:grpSpLocks/>
              </p:cNvGrpSpPr>
              <p:nvPr/>
            </p:nvGrpSpPr>
            <p:grpSpPr bwMode="auto">
              <a:xfrm>
                <a:off x="2210" y="2051"/>
                <a:ext cx="363" cy="92"/>
                <a:chOff x="2210" y="2051"/>
                <a:chExt cx="363" cy="92"/>
              </a:xfrm>
            </p:grpSpPr>
            <p:sp>
              <p:nvSpPr>
                <p:cNvPr id="375824" name="Freeform 16"/>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5825" name="Freeform 17"/>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6" name="Group 18"/>
              <p:cNvGrpSpPr>
                <a:grpSpLocks/>
              </p:cNvGrpSpPr>
              <p:nvPr/>
            </p:nvGrpSpPr>
            <p:grpSpPr bwMode="auto">
              <a:xfrm>
                <a:off x="2221" y="2051"/>
                <a:ext cx="331" cy="92"/>
                <a:chOff x="2221" y="2051"/>
                <a:chExt cx="331" cy="92"/>
              </a:xfrm>
            </p:grpSpPr>
            <p:sp>
              <p:nvSpPr>
                <p:cNvPr id="375827" name="Freeform 19"/>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5828" name="Freeform 20"/>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grpSp>
        <p:nvGrpSpPr>
          <p:cNvPr id="7" name="Group 21"/>
          <p:cNvGrpSpPr>
            <a:grpSpLocks/>
          </p:cNvGrpSpPr>
          <p:nvPr/>
        </p:nvGrpSpPr>
        <p:grpSpPr bwMode="auto">
          <a:xfrm>
            <a:off x="5621339" y="4230690"/>
            <a:ext cx="1063625" cy="369887"/>
            <a:chOff x="3148" y="2370"/>
            <a:chExt cx="596" cy="207"/>
          </a:xfrm>
        </p:grpSpPr>
        <p:grpSp>
          <p:nvGrpSpPr>
            <p:cNvPr id="8" name="Group 22"/>
            <p:cNvGrpSpPr>
              <a:grpSpLocks/>
            </p:cNvGrpSpPr>
            <p:nvPr/>
          </p:nvGrpSpPr>
          <p:grpSpPr bwMode="auto">
            <a:xfrm>
              <a:off x="3158" y="2381"/>
              <a:ext cx="586" cy="196"/>
              <a:chOff x="3158" y="2381"/>
              <a:chExt cx="586" cy="196"/>
            </a:xfrm>
          </p:grpSpPr>
          <p:sp>
            <p:nvSpPr>
              <p:cNvPr id="375831" name="Rectangle 23"/>
              <p:cNvSpPr>
                <a:spLocks noChangeArrowheads="1"/>
              </p:cNvSpPr>
              <p:nvPr/>
            </p:nvSpPr>
            <p:spPr bwMode="auto">
              <a:xfrm>
                <a:off x="3158" y="2442"/>
                <a:ext cx="586" cy="68"/>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5832" name="Oval 24"/>
              <p:cNvSpPr>
                <a:spLocks noChangeArrowheads="1"/>
              </p:cNvSpPr>
              <p:nvPr/>
            </p:nvSpPr>
            <p:spPr bwMode="auto">
              <a:xfrm>
                <a:off x="3168" y="2454"/>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5833" name="Oval 25"/>
              <p:cNvSpPr>
                <a:spLocks noChangeArrowheads="1"/>
              </p:cNvSpPr>
              <p:nvPr/>
            </p:nvSpPr>
            <p:spPr bwMode="auto">
              <a:xfrm>
                <a:off x="3168" y="2381"/>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5834" name="Rectangle 26"/>
            <p:cNvSpPr>
              <a:spLocks noChangeArrowheads="1"/>
            </p:cNvSpPr>
            <p:nvPr/>
          </p:nvSpPr>
          <p:spPr bwMode="auto">
            <a:xfrm>
              <a:off x="3148" y="2436"/>
              <a:ext cx="586" cy="68"/>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5835" name="Oval 27"/>
            <p:cNvSpPr>
              <a:spLocks noChangeArrowheads="1"/>
            </p:cNvSpPr>
            <p:nvPr/>
          </p:nvSpPr>
          <p:spPr bwMode="auto">
            <a:xfrm>
              <a:off x="3158" y="2442"/>
              <a:ext cx="576"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5836" name="Oval 28"/>
            <p:cNvSpPr>
              <a:spLocks noChangeArrowheads="1"/>
            </p:cNvSpPr>
            <p:nvPr/>
          </p:nvSpPr>
          <p:spPr bwMode="auto">
            <a:xfrm>
              <a:off x="3158" y="2370"/>
              <a:ext cx="576" cy="123"/>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9" name="Group 29"/>
            <p:cNvGrpSpPr>
              <a:grpSpLocks/>
            </p:cNvGrpSpPr>
            <p:nvPr/>
          </p:nvGrpSpPr>
          <p:grpSpPr bwMode="auto">
            <a:xfrm>
              <a:off x="3265" y="2387"/>
              <a:ext cx="364" cy="91"/>
              <a:chOff x="3265" y="2387"/>
              <a:chExt cx="364" cy="91"/>
            </a:xfrm>
          </p:grpSpPr>
          <p:grpSp>
            <p:nvGrpSpPr>
              <p:cNvPr id="10" name="Group 30"/>
              <p:cNvGrpSpPr>
                <a:grpSpLocks/>
              </p:cNvGrpSpPr>
              <p:nvPr/>
            </p:nvGrpSpPr>
            <p:grpSpPr bwMode="auto">
              <a:xfrm>
                <a:off x="3265" y="2387"/>
                <a:ext cx="364" cy="91"/>
                <a:chOff x="3265" y="2387"/>
                <a:chExt cx="364" cy="91"/>
              </a:xfrm>
            </p:grpSpPr>
            <p:sp>
              <p:nvSpPr>
                <p:cNvPr id="375839" name="Freeform 31"/>
                <p:cNvSpPr>
                  <a:spLocks/>
                </p:cNvSpPr>
                <p:nvPr/>
              </p:nvSpPr>
              <p:spPr bwMode="auto">
                <a:xfrm>
                  <a:off x="3265" y="2387"/>
                  <a:ext cx="159" cy="34"/>
                </a:xfrm>
                <a:custGeom>
                  <a:avLst/>
                  <a:gdLst/>
                  <a:ahLst/>
                  <a:cxnLst>
                    <a:cxn ang="0">
                      <a:pos x="0" y="4"/>
                    </a:cxn>
                    <a:cxn ang="0">
                      <a:pos x="37" y="0"/>
                    </a:cxn>
                    <a:cxn ang="0">
                      <a:pos x="120" y="19"/>
                    </a:cxn>
                    <a:cxn ang="0">
                      <a:pos x="158" y="14"/>
                    </a:cxn>
                    <a:cxn ang="0">
                      <a:pos x="149" y="33"/>
                    </a:cxn>
                    <a:cxn ang="0">
                      <a:pos x="37" y="33"/>
                    </a:cxn>
                    <a:cxn ang="0">
                      <a:pos x="83" y="28"/>
                    </a:cxn>
                    <a:cxn ang="0">
                      <a:pos x="0" y="4"/>
                    </a:cxn>
                  </a:cxnLst>
                  <a:rect l="0" t="0" r="r" b="b"/>
                  <a:pathLst>
                    <a:path w="159" h="34">
                      <a:moveTo>
                        <a:pt x="0" y="4"/>
                      </a:moveTo>
                      <a:lnTo>
                        <a:pt x="37" y="0"/>
                      </a:lnTo>
                      <a:lnTo>
                        <a:pt x="120" y="19"/>
                      </a:lnTo>
                      <a:lnTo>
                        <a:pt x="158" y="14"/>
                      </a:lnTo>
                      <a:lnTo>
                        <a:pt x="149" y="33"/>
                      </a:lnTo>
                      <a:lnTo>
                        <a:pt x="37" y="33"/>
                      </a:lnTo>
                      <a:lnTo>
                        <a:pt x="83" y="28"/>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5840" name="Freeform 32"/>
                <p:cNvSpPr>
                  <a:spLocks/>
                </p:cNvSpPr>
                <p:nvPr/>
              </p:nvSpPr>
              <p:spPr bwMode="auto">
                <a:xfrm>
                  <a:off x="3461" y="2448"/>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 name="Group 33"/>
              <p:cNvGrpSpPr>
                <a:grpSpLocks/>
              </p:cNvGrpSpPr>
              <p:nvPr/>
            </p:nvGrpSpPr>
            <p:grpSpPr bwMode="auto">
              <a:xfrm>
                <a:off x="3275" y="2387"/>
                <a:ext cx="335" cy="91"/>
                <a:chOff x="3275" y="2387"/>
                <a:chExt cx="335" cy="91"/>
              </a:xfrm>
            </p:grpSpPr>
            <p:sp>
              <p:nvSpPr>
                <p:cNvPr id="375842" name="Freeform 34"/>
                <p:cNvSpPr>
                  <a:spLocks/>
                </p:cNvSpPr>
                <p:nvPr/>
              </p:nvSpPr>
              <p:spPr bwMode="auto">
                <a:xfrm>
                  <a:off x="3452" y="2387"/>
                  <a:ext cx="158" cy="34"/>
                </a:xfrm>
                <a:custGeom>
                  <a:avLst/>
                  <a:gdLst/>
                  <a:ahLst/>
                  <a:cxnLst>
                    <a:cxn ang="0">
                      <a:pos x="0" y="28"/>
                    </a:cxn>
                    <a:cxn ang="0">
                      <a:pos x="36" y="33"/>
                    </a:cxn>
                    <a:cxn ang="0">
                      <a:pos x="120" y="14"/>
                    </a:cxn>
                    <a:cxn ang="0">
                      <a:pos x="157" y="19"/>
                    </a:cxn>
                    <a:cxn ang="0">
                      <a:pos x="148" y="0"/>
                    </a:cxn>
                    <a:cxn ang="0">
                      <a:pos x="36" y="0"/>
                    </a:cxn>
                    <a:cxn ang="0">
                      <a:pos x="92" y="4"/>
                    </a:cxn>
                    <a:cxn ang="0">
                      <a:pos x="0" y="28"/>
                    </a:cxn>
                  </a:cxnLst>
                  <a:rect l="0" t="0" r="r" b="b"/>
                  <a:pathLst>
                    <a:path w="158" h="34">
                      <a:moveTo>
                        <a:pt x="0" y="28"/>
                      </a:moveTo>
                      <a:lnTo>
                        <a:pt x="36" y="33"/>
                      </a:lnTo>
                      <a:lnTo>
                        <a:pt x="120" y="14"/>
                      </a:lnTo>
                      <a:lnTo>
                        <a:pt x="157" y="19"/>
                      </a:lnTo>
                      <a:lnTo>
                        <a:pt x="148" y="0"/>
                      </a:lnTo>
                      <a:lnTo>
                        <a:pt x="36" y="0"/>
                      </a:lnTo>
                      <a:lnTo>
                        <a:pt x="92" y="4"/>
                      </a:lnTo>
                      <a:lnTo>
                        <a:pt x="0" y="28"/>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5843" name="Freeform 35"/>
                <p:cNvSpPr>
                  <a:spLocks/>
                </p:cNvSpPr>
                <p:nvPr/>
              </p:nvSpPr>
              <p:spPr bwMode="auto">
                <a:xfrm>
                  <a:off x="3275" y="2442"/>
                  <a:ext cx="158" cy="36"/>
                </a:xfrm>
                <a:custGeom>
                  <a:avLst/>
                  <a:gdLst/>
                  <a:ahLst/>
                  <a:cxnLst>
                    <a:cxn ang="0">
                      <a:pos x="157" y="5"/>
                    </a:cxn>
                    <a:cxn ang="0">
                      <a:pos x="119" y="0"/>
                    </a:cxn>
                    <a:cxn ang="0">
                      <a:pos x="37" y="19"/>
                    </a:cxn>
                    <a:cxn ang="0">
                      <a:pos x="0" y="15"/>
                    </a:cxn>
                    <a:cxn ang="0">
                      <a:pos x="10" y="35"/>
                    </a:cxn>
                    <a:cxn ang="0">
                      <a:pos x="119" y="35"/>
                    </a:cxn>
                    <a:cxn ang="0">
                      <a:pos x="73" y="29"/>
                    </a:cxn>
                    <a:cxn ang="0">
                      <a:pos x="157" y="5"/>
                    </a:cxn>
                  </a:cxnLst>
                  <a:rect l="0" t="0" r="r" b="b"/>
                  <a:pathLst>
                    <a:path w="158" h="36">
                      <a:moveTo>
                        <a:pt x="157" y="5"/>
                      </a:moveTo>
                      <a:lnTo>
                        <a:pt x="119" y="0"/>
                      </a:lnTo>
                      <a:lnTo>
                        <a:pt x="37" y="19"/>
                      </a:lnTo>
                      <a:lnTo>
                        <a:pt x="0" y="15"/>
                      </a:lnTo>
                      <a:lnTo>
                        <a:pt x="10" y="35"/>
                      </a:lnTo>
                      <a:lnTo>
                        <a:pt x="119" y="35"/>
                      </a:lnTo>
                      <a:lnTo>
                        <a:pt x="73" y="29"/>
                      </a:lnTo>
                      <a:lnTo>
                        <a:pt x="157"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5844" name="Rectangle 36"/>
          <p:cNvSpPr>
            <a:spLocks noChangeArrowheads="1"/>
          </p:cNvSpPr>
          <p:nvPr/>
        </p:nvSpPr>
        <p:spPr bwMode="auto">
          <a:xfrm>
            <a:off x="4005263" y="3983038"/>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R2</a:t>
            </a:r>
          </a:p>
        </p:txBody>
      </p:sp>
      <p:sp>
        <p:nvSpPr>
          <p:cNvPr id="375845" name="Rectangle 37"/>
          <p:cNvSpPr>
            <a:spLocks noChangeArrowheads="1"/>
          </p:cNvSpPr>
          <p:nvPr/>
        </p:nvSpPr>
        <p:spPr bwMode="auto">
          <a:xfrm>
            <a:off x="5922963" y="2181226"/>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R3</a:t>
            </a:r>
          </a:p>
        </p:txBody>
      </p:sp>
      <p:sp>
        <p:nvSpPr>
          <p:cNvPr id="375863" name="Freeform 55"/>
          <p:cNvSpPr>
            <a:spLocks/>
          </p:cNvSpPr>
          <p:nvPr/>
        </p:nvSpPr>
        <p:spPr bwMode="auto">
          <a:xfrm>
            <a:off x="4687889" y="2867027"/>
            <a:ext cx="1152525" cy="785813"/>
          </a:xfrm>
          <a:custGeom>
            <a:avLst/>
            <a:gdLst/>
            <a:ahLst/>
            <a:cxnLst>
              <a:cxn ang="0">
                <a:pos x="0" y="438"/>
              </a:cxn>
              <a:cxn ang="0">
                <a:pos x="368" y="219"/>
              </a:cxn>
              <a:cxn ang="0">
                <a:pos x="276" y="219"/>
              </a:cxn>
              <a:cxn ang="0">
                <a:pos x="645" y="0"/>
              </a:cxn>
            </a:cxnLst>
            <a:rect l="0" t="0" r="r" b="b"/>
            <a:pathLst>
              <a:path w="646" h="439">
                <a:moveTo>
                  <a:pt x="0" y="438"/>
                </a:moveTo>
                <a:lnTo>
                  <a:pt x="368" y="219"/>
                </a:lnTo>
                <a:lnTo>
                  <a:pt x="276" y="219"/>
                </a:lnTo>
                <a:lnTo>
                  <a:pt x="645"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18" name="Group 56"/>
          <p:cNvGrpSpPr>
            <a:grpSpLocks/>
          </p:cNvGrpSpPr>
          <p:nvPr/>
        </p:nvGrpSpPr>
        <p:grpSpPr bwMode="auto">
          <a:xfrm>
            <a:off x="5626101" y="2486025"/>
            <a:ext cx="1065213" cy="374650"/>
            <a:chOff x="3150" y="1393"/>
            <a:chExt cx="597" cy="210"/>
          </a:xfrm>
        </p:grpSpPr>
        <p:grpSp>
          <p:nvGrpSpPr>
            <p:cNvPr id="19" name="Group 57"/>
            <p:cNvGrpSpPr>
              <a:grpSpLocks/>
            </p:cNvGrpSpPr>
            <p:nvPr/>
          </p:nvGrpSpPr>
          <p:grpSpPr bwMode="auto">
            <a:xfrm>
              <a:off x="3160" y="1405"/>
              <a:ext cx="587" cy="198"/>
              <a:chOff x="3160" y="1405"/>
              <a:chExt cx="587" cy="198"/>
            </a:xfrm>
          </p:grpSpPr>
          <p:sp>
            <p:nvSpPr>
              <p:cNvPr id="375866" name="Rectangle 58"/>
              <p:cNvSpPr>
                <a:spLocks noChangeArrowheads="1"/>
              </p:cNvSpPr>
              <p:nvPr/>
            </p:nvSpPr>
            <p:spPr bwMode="auto">
              <a:xfrm>
                <a:off x="3160" y="1467"/>
                <a:ext cx="587" cy="69"/>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5867" name="Oval 59"/>
              <p:cNvSpPr>
                <a:spLocks noChangeArrowheads="1"/>
              </p:cNvSpPr>
              <p:nvPr/>
            </p:nvSpPr>
            <p:spPr bwMode="auto">
              <a:xfrm>
                <a:off x="3170" y="1479"/>
                <a:ext cx="577" cy="124"/>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5868" name="Oval 60"/>
              <p:cNvSpPr>
                <a:spLocks noChangeArrowheads="1"/>
              </p:cNvSpPr>
              <p:nvPr/>
            </p:nvSpPr>
            <p:spPr bwMode="auto">
              <a:xfrm>
                <a:off x="3170" y="1405"/>
                <a:ext cx="577" cy="125"/>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5869" name="Rectangle 61"/>
            <p:cNvSpPr>
              <a:spLocks noChangeArrowheads="1"/>
            </p:cNvSpPr>
            <p:nvPr/>
          </p:nvSpPr>
          <p:spPr bwMode="auto">
            <a:xfrm>
              <a:off x="3150" y="1461"/>
              <a:ext cx="587" cy="69"/>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5870" name="Oval 62"/>
            <p:cNvSpPr>
              <a:spLocks noChangeArrowheads="1"/>
            </p:cNvSpPr>
            <p:nvPr/>
          </p:nvSpPr>
          <p:spPr bwMode="auto">
            <a:xfrm>
              <a:off x="3160" y="1467"/>
              <a:ext cx="577"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5871" name="Oval 63"/>
            <p:cNvSpPr>
              <a:spLocks noChangeArrowheads="1"/>
            </p:cNvSpPr>
            <p:nvPr/>
          </p:nvSpPr>
          <p:spPr bwMode="auto">
            <a:xfrm>
              <a:off x="3160" y="1393"/>
              <a:ext cx="577"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0" name="Group 64"/>
            <p:cNvGrpSpPr>
              <a:grpSpLocks/>
            </p:cNvGrpSpPr>
            <p:nvPr/>
          </p:nvGrpSpPr>
          <p:grpSpPr bwMode="auto">
            <a:xfrm>
              <a:off x="3268" y="1411"/>
              <a:ext cx="362" cy="91"/>
              <a:chOff x="3268" y="1411"/>
              <a:chExt cx="362" cy="91"/>
            </a:xfrm>
          </p:grpSpPr>
          <p:grpSp>
            <p:nvGrpSpPr>
              <p:cNvPr id="21" name="Group 65"/>
              <p:cNvGrpSpPr>
                <a:grpSpLocks/>
              </p:cNvGrpSpPr>
              <p:nvPr/>
            </p:nvGrpSpPr>
            <p:grpSpPr bwMode="auto">
              <a:xfrm>
                <a:off x="3268" y="1411"/>
                <a:ext cx="362" cy="91"/>
                <a:chOff x="3268" y="1411"/>
                <a:chExt cx="362" cy="91"/>
              </a:xfrm>
            </p:grpSpPr>
            <p:sp>
              <p:nvSpPr>
                <p:cNvPr id="375874" name="Freeform 66"/>
                <p:cNvSpPr>
                  <a:spLocks/>
                </p:cNvSpPr>
                <p:nvPr/>
              </p:nvSpPr>
              <p:spPr bwMode="auto">
                <a:xfrm>
                  <a:off x="3268" y="1411"/>
                  <a:ext cx="157" cy="35"/>
                </a:xfrm>
                <a:custGeom>
                  <a:avLst/>
                  <a:gdLst/>
                  <a:ahLst/>
                  <a:cxnLst>
                    <a:cxn ang="0">
                      <a:pos x="0" y="4"/>
                    </a:cxn>
                    <a:cxn ang="0">
                      <a:pos x="36" y="0"/>
                    </a:cxn>
                    <a:cxn ang="0">
                      <a:pos x="119" y="19"/>
                    </a:cxn>
                    <a:cxn ang="0">
                      <a:pos x="156" y="15"/>
                    </a:cxn>
                    <a:cxn ang="0">
                      <a:pos x="147" y="34"/>
                    </a:cxn>
                    <a:cxn ang="0">
                      <a:pos x="36" y="34"/>
                    </a:cxn>
                    <a:cxn ang="0">
                      <a:pos x="82" y="29"/>
                    </a:cxn>
                    <a:cxn ang="0">
                      <a:pos x="0" y="4"/>
                    </a:cxn>
                  </a:cxnLst>
                  <a:rect l="0" t="0" r="r" b="b"/>
                  <a:pathLst>
                    <a:path w="157" h="35">
                      <a:moveTo>
                        <a:pt x="0" y="4"/>
                      </a:moveTo>
                      <a:lnTo>
                        <a:pt x="36" y="0"/>
                      </a:lnTo>
                      <a:lnTo>
                        <a:pt x="119" y="19"/>
                      </a:lnTo>
                      <a:lnTo>
                        <a:pt x="156" y="15"/>
                      </a:lnTo>
                      <a:lnTo>
                        <a:pt x="147" y="34"/>
                      </a:lnTo>
                      <a:lnTo>
                        <a:pt x="36" y="34"/>
                      </a:lnTo>
                      <a:lnTo>
                        <a:pt x="82" y="29"/>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5875" name="Freeform 67"/>
                <p:cNvSpPr>
                  <a:spLocks/>
                </p:cNvSpPr>
                <p:nvPr/>
              </p:nvSpPr>
              <p:spPr bwMode="auto">
                <a:xfrm>
                  <a:off x="3462" y="1472"/>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22" name="Group 68"/>
              <p:cNvGrpSpPr>
                <a:grpSpLocks/>
              </p:cNvGrpSpPr>
              <p:nvPr/>
            </p:nvGrpSpPr>
            <p:grpSpPr bwMode="auto">
              <a:xfrm>
                <a:off x="3278" y="1411"/>
                <a:ext cx="332" cy="91"/>
                <a:chOff x="3278" y="1411"/>
                <a:chExt cx="332" cy="91"/>
              </a:xfrm>
            </p:grpSpPr>
            <p:sp>
              <p:nvSpPr>
                <p:cNvPr id="375877" name="Freeform 69"/>
                <p:cNvSpPr>
                  <a:spLocks/>
                </p:cNvSpPr>
                <p:nvPr/>
              </p:nvSpPr>
              <p:spPr bwMode="auto">
                <a:xfrm>
                  <a:off x="3453" y="1411"/>
                  <a:ext cx="157" cy="35"/>
                </a:xfrm>
                <a:custGeom>
                  <a:avLst/>
                  <a:gdLst/>
                  <a:ahLst/>
                  <a:cxnLst>
                    <a:cxn ang="0">
                      <a:pos x="0" y="29"/>
                    </a:cxn>
                    <a:cxn ang="0">
                      <a:pos x="36" y="34"/>
                    </a:cxn>
                    <a:cxn ang="0">
                      <a:pos x="119" y="15"/>
                    </a:cxn>
                    <a:cxn ang="0">
                      <a:pos x="156" y="19"/>
                    </a:cxn>
                    <a:cxn ang="0">
                      <a:pos x="147" y="0"/>
                    </a:cxn>
                    <a:cxn ang="0">
                      <a:pos x="36" y="0"/>
                    </a:cxn>
                    <a:cxn ang="0">
                      <a:pos x="92" y="4"/>
                    </a:cxn>
                    <a:cxn ang="0">
                      <a:pos x="0" y="29"/>
                    </a:cxn>
                  </a:cxnLst>
                  <a:rect l="0" t="0" r="r" b="b"/>
                  <a:pathLst>
                    <a:path w="157" h="35">
                      <a:moveTo>
                        <a:pt x="0" y="29"/>
                      </a:moveTo>
                      <a:lnTo>
                        <a:pt x="36" y="34"/>
                      </a:lnTo>
                      <a:lnTo>
                        <a:pt x="119" y="15"/>
                      </a:lnTo>
                      <a:lnTo>
                        <a:pt x="156" y="19"/>
                      </a:lnTo>
                      <a:lnTo>
                        <a:pt x="147" y="0"/>
                      </a:lnTo>
                      <a:lnTo>
                        <a:pt x="36" y="0"/>
                      </a:lnTo>
                      <a:lnTo>
                        <a:pt x="92" y="4"/>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5878" name="Freeform 70"/>
                <p:cNvSpPr>
                  <a:spLocks/>
                </p:cNvSpPr>
                <p:nvPr/>
              </p:nvSpPr>
              <p:spPr bwMode="auto">
                <a:xfrm>
                  <a:off x="3278" y="1467"/>
                  <a:ext cx="156" cy="35"/>
                </a:xfrm>
                <a:custGeom>
                  <a:avLst/>
                  <a:gdLst/>
                  <a:ahLst/>
                  <a:cxnLst>
                    <a:cxn ang="0">
                      <a:pos x="155" y="4"/>
                    </a:cxn>
                    <a:cxn ang="0">
                      <a:pos x="118" y="0"/>
                    </a:cxn>
                    <a:cxn ang="0">
                      <a:pos x="36" y="19"/>
                    </a:cxn>
                    <a:cxn ang="0">
                      <a:pos x="0" y="15"/>
                    </a:cxn>
                    <a:cxn ang="0">
                      <a:pos x="8" y="34"/>
                    </a:cxn>
                    <a:cxn ang="0">
                      <a:pos x="118" y="34"/>
                    </a:cxn>
                    <a:cxn ang="0">
                      <a:pos x="73" y="29"/>
                    </a:cxn>
                    <a:cxn ang="0">
                      <a:pos x="155" y="4"/>
                    </a:cxn>
                  </a:cxnLst>
                  <a:rect l="0" t="0" r="r" b="b"/>
                  <a:pathLst>
                    <a:path w="156" h="35">
                      <a:moveTo>
                        <a:pt x="155" y="4"/>
                      </a:moveTo>
                      <a:lnTo>
                        <a:pt x="118" y="0"/>
                      </a:lnTo>
                      <a:lnTo>
                        <a:pt x="36" y="19"/>
                      </a:lnTo>
                      <a:lnTo>
                        <a:pt x="0" y="15"/>
                      </a:lnTo>
                      <a:lnTo>
                        <a:pt x="8" y="34"/>
                      </a:lnTo>
                      <a:lnTo>
                        <a:pt x="118" y="34"/>
                      </a:lnTo>
                      <a:lnTo>
                        <a:pt x="73" y="29"/>
                      </a:lnTo>
                      <a:lnTo>
                        <a:pt x="155"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5879" name="Freeform 71"/>
          <p:cNvSpPr>
            <a:spLocks/>
          </p:cNvSpPr>
          <p:nvPr/>
        </p:nvSpPr>
        <p:spPr bwMode="auto">
          <a:xfrm>
            <a:off x="2513014" y="3735388"/>
            <a:ext cx="1222375" cy="30162"/>
          </a:xfrm>
          <a:custGeom>
            <a:avLst/>
            <a:gdLst/>
            <a:ahLst/>
            <a:cxnLst>
              <a:cxn ang="0">
                <a:pos x="683" y="16"/>
              </a:cxn>
              <a:cxn ang="0">
                <a:pos x="293" y="8"/>
              </a:cxn>
              <a:cxn ang="0">
                <a:pos x="389" y="8"/>
              </a:cxn>
              <a:cxn ang="0">
                <a:pos x="0" y="0"/>
              </a:cxn>
            </a:cxnLst>
            <a:rect l="0" t="0" r="r" b="b"/>
            <a:pathLst>
              <a:path w="684" h="17">
                <a:moveTo>
                  <a:pt x="683" y="16"/>
                </a:moveTo>
                <a:lnTo>
                  <a:pt x="293" y="8"/>
                </a:lnTo>
                <a:lnTo>
                  <a:pt x="389" y="8"/>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sp>
        <p:nvSpPr>
          <p:cNvPr id="375880" name="Rectangle 72"/>
          <p:cNvSpPr>
            <a:spLocks noChangeArrowheads="1"/>
          </p:cNvSpPr>
          <p:nvPr/>
        </p:nvSpPr>
        <p:spPr bwMode="auto">
          <a:xfrm>
            <a:off x="5894388" y="3892550"/>
            <a:ext cx="500408"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R4</a:t>
            </a:r>
          </a:p>
        </p:txBody>
      </p:sp>
      <p:sp>
        <p:nvSpPr>
          <p:cNvPr id="375882" name="Rectangle 74"/>
          <p:cNvSpPr>
            <a:spLocks noChangeArrowheads="1"/>
          </p:cNvSpPr>
          <p:nvPr/>
        </p:nvSpPr>
        <p:spPr bwMode="auto">
          <a:xfrm>
            <a:off x="6691313" y="4219576"/>
            <a:ext cx="1576611"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latin typeface="Verdana"/>
                <a:cs typeface="Verdana"/>
              </a:rPr>
              <a:t>10.1.0.0/16</a:t>
            </a:r>
          </a:p>
        </p:txBody>
      </p:sp>
      <p:sp>
        <p:nvSpPr>
          <p:cNvPr id="375883" name="Rectangle 75"/>
          <p:cNvSpPr>
            <a:spLocks noChangeArrowheads="1"/>
          </p:cNvSpPr>
          <p:nvPr/>
        </p:nvSpPr>
        <p:spPr bwMode="auto">
          <a:xfrm>
            <a:off x="315914" y="4581527"/>
            <a:ext cx="2579687" cy="1217533"/>
          </a:xfrm>
          <a:prstGeom prst="rect">
            <a:avLst/>
          </a:prstGeom>
          <a:noFill/>
          <a:ln w="9525">
            <a:noFill/>
            <a:miter lim="800000"/>
            <a:headEnd/>
            <a:tailEnd/>
          </a:ln>
          <a:effectLst/>
        </p:spPr>
        <p:txBody>
          <a:bodyPr lIns="108476" tIns="54239" rIns="108476" bIns="54239">
            <a:prstTxWarp prst="textNoShape">
              <a:avLst/>
            </a:prstTxWarp>
            <a:spAutoFit/>
          </a:bodyPr>
          <a:lstStyle/>
          <a:p>
            <a:pPr algn="l" defTabSz="1076325">
              <a:buClr>
                <a:schemeClr val="accent2"/>
              </a:buClr>
            </a:pPr>
            <a:r>
              <a:rPr lang="en-GB" sz="2400">
                <a:solidFill>
                  <a:schemeClr val="bg2"/>
                </a:solidFill>
                <a:latin typeface="Verdana"/>
                <a:cs typeface="Verdana"/>
              </a:rPr>
              <a:t>Based on destination IP address</a:t>
            </a:r>
          </a:p>
        </p:txBody>
      </p:sp>
      <p:sp>
        <p:nvSpPr>
          <p:cNvPr id="375884" name="Rectangle 76"/>
          <p:cNvSpPr>
            <a:spLocks noChangeArrowheads="1"/>
          </p:cNvSpPr>
          <p:nvPr/>
        </p:nvSpPr>
        <p:spPr bwMode="auto">
          <a:xfrm>
            <a:off x="1895476" y="2570165"/>
            <a:ext cx="2611026" cy="663535"/>
          </a:xfrm>
          <a:prstGeom prst="rect">
            <a:avLst/>
          </a:prstGeom>
          <a:noFill/>
          <a:ln w="9525">
            <a:noFill/>
            <a:miter lim="800000"/>
            <a:headEnd/>
            <a:tailEnd/>
          </a:ln>
          <a:effectLst/>
        </p:spPr>
        <p:txBody>
          <a:bodyPr wrap="none" lIns="108476" tIns="54239" rIns="108476" bIns="54239">
            <a:prstTxWarp prst="textNoShape">
              <a:avLst/>
            </a:prstTxWarp>
            <a:spAutoFit/>
          </a:bodyPr>
          <a:lstStyle/>
          <a:p>
            <a:pPr algn="l" defTabSz="1076325"/>
            <a:r>
              <a:rPr lang="en-GB" sz="1800">
                <a:solidFill>
                  <a:srgbClr val="FF0000"/>
                </a:solidFill>
                <a:latin typeface="Verdana"/>
                <a:cs typeface="Verdana"/>
              </a:rPr>
              <a:t>Packet: Destination</a:t>
            </a:r>
          </a:p>
          <a:p>
            <a:pPr algn="l" defTabSz="1076325"/>
            <a:r>
              <a:rPr lang="en-GB" sz="1800">
                <a:solidFill>
                  <a:srgbClr val="FF0000"/>
                </a:solidFill>
                <a:latin typeface="Verdana"/>
                <a:cs typeface="Verdana"/>
              </a:rPr>
              <a:t>IP address: 10.1.1.1</a:t>
            </a:r>
          </a:p>
        </p:txBody>
      </p:sp>
      <p:sp>
        <p:nvSpPr>
          <p:cNvPr id="375885" name="Line 77"/>
          <p:cNvSpPr>
            <a:spLocks noChangeShapeType="1"/>
          </p:cNvSpPr>
          <p:nvPr/>
        </p:nvSpPr>
        <p:spPr bwMode="auto">
          <a:xfrm>
            <a:off x="2598739" y="3427413"/>
            <a:ext cx="1112837" cy="0"/>
          </a:xfrm>
          <a:prstGeom prst="line">
            <a:avLst/>
          </a:prstGeom>
          <a:noFill/>
          <a:ln w="12700">
            <a:solidFill>
              <a:schemeClr val="hlink"/>
            </a:solidFill>
            <a:round/>
            <a:headEnd type="none" w="sm" len="sm"/>
            <a:tailEnd type="stealth" w="med" len="lg"/>
          </a:ln>
          <a:effectLst/>
        </p:spPr>
        <p:txBody>
          <a:bodyPr wrap="none" lIns="108476" tIns="54239" rIns="108476" bIns="54239">
            <a:prstTxWarp prst="textNoShape">
              <a:avLst/>
            </a:prstTxWarp>
            <a:spAutoFit/>
          </a:bodyPr>
          <a:lstStyle/>
          <a:p>
            <a:endParaRPr lang="en-GB">
              <a:latin typeface="Verdana"/>
              <a:cs typeface="Verdana"/>
            </a:endParaRPr>
          </a:p>
        </p:txBody>
      </p:sp>
      <p:sp>
        <p:nvSpPr>
          <p:cNvPr id="375886" name="Rectangle 78"/>
          <p:cNvSpPr>
            <a:spLocks noChangeArrowheads="1"/>
          </p:cNvSpPr>
          <p:nvPr/>
        </p:nvSpPr>
        <p:spPr bwMode="auto">
          <a:xfrm>
            <a:off x="5970588" y="5391150"/>
            <a:ext cx="2963862" cy="1200150"/>
          </a:xfrm>
          <a:prstGeom prst="rect">
            <a:avLst/>
          </a:prstGeom>
          <a:noFill/>
          <a:ln w="9525">
            <a:solidFill>
              <a:schemeClr val="tx1"/>
            </a:solidFill>
            <a:miter lim="800000"/>
            <a:headEnd/>
            <a:tailEnd/>
          </a:ln>
          <a:effectLst/>
        </p:spPr>
        <p:txBody>
          <a:bodyPr lIns="95384" tIns="46758" rIns="95384" bIns="46758">
            <a:prstTxWarp prst="textNoShape">
              <a:avLst/>
            </a:prstTxWarp>
            <a:spAutoFit/>
          </a:bodyPr>
          <a:lstStyle/>
          <a:p>
            <a:pPr algn="l" defTabSz="828675"/>
            <a:r>
              <a:rPr lang="en-GB" sz="1800">
                <a:solidFill>
                  <a:srgbClr val="000000"/>
                </a:solidFill>
                <a:latin typeface="Verdana"/>
                <a:cs typeface="Verdana"/>
              </a:rPr>
              <a:t>10.1.1.1 &amp; FF.00.00.00</a:t>
            </a:r>
          </a:p>
          <a:p>
            <a:pPr algn="l" defTabSz="828675"/>
            <a:r>
              <a:rPr lang="en-GB" sz="1800">
                <a:solidFill>
                  <a:srgbClr val="000000"/>
                </a:solidFill>
                <a:latin typeface="Verdana"/>
                <a:cs typeface="Verdana"/>
              </a:rPr>
              <a:t>             vs.</a:t>
            </a:r>
          </a:p>
          <a:p>
            <a:pPr algn="l" defTabSz="828675"/>
            <a:r>
              <a:rPr lang="en-GB" sz="1800">
                <a:solidFill>
                  <a:srgbClr val="000000"/>
                </a:solidFill>
                <a:latin typeface="Verdana"/>
                <a:cs typeface="Verdana"/>
              </a:rPr>
              <a:t>20.0.0.0 &amp; FF.00.00.00</a:t>
            </a:r>
          </a:p>
          <a:p>
            <a:pPr defTabSz="828675"/>
            <a:r>
              <a:rPr lang="en-GB" sz="1800">
                <a:solidFill>
                  <a:srgbClr val="FF0000"/>
                </a:solidFill>
                <a:latin typeface="Verdana"/>
                <a:cs typeface="Verdana"/>
              </a:rPr>
              <a:t>No Match!</a:t>
            </a:r>
          </a:p>
        </p:txBody>
      </p:sp>
      <p:sp>
        <p:nvSpPr>
          <p:cNvPr id="375887" name="Line 79"/>
          <p:cNvSpPr>
            <a:spLocks noChangeShapeType="1"/>
          </p:cNvSpPr>
          <p:nvPr/>
        </p:nvSpPr>
        <p:spPr bwMode="auto">
          <a:xfrm>
            <a:off x="5419726" y="6172200"/>
            <a:ext cx="561975" cy="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grpSp>
        <p:nvGrpSpPr>
          <p:cNvPr id="80" name="Group 4"/>
          <p:cNvGrpSpPr>
            <a:grpSpLocks/>
          </p:cNvGrpSpPr>
          <p:nvPr/>
        </p:nvGrpSpPr>
        <p:grpSpPr bwMode="auto">
          <a:xfrm>
            <a:off x="1362904" y="3576509"/>
            <a:ext cx="1063625" cy="373062"/>
            <a:chOff x="2094" y="2035"/>
            <a:chExt cx="595" cy="209"/>
          </a:xfrm>
        </p:grpSpPr>
        <p:grpSp>
          <p:nvGrpSpPr>
            <p:cNvPr id="81" name="Group 5"/>
            <p:cNvGrpSpPr>
              <a:grpSpLocks/>
            </p:cNvGrpSpPr>
            <p:nvPr/>
          </p:nvGrpSpPr>
          <p:grpSpPr bwMode="auto">
            <a:xfrm>
              <a:off x="2104" y="2047"/>
              <a:ext cx="585" cy="197"/>
              <a:chOff x="2104" y="2047"/>
              <a:chExt cx="585" cy="197"/>
            </a:xfrm>
          </p:grpSpPr>
          <p:sp>
            <p:nvSpPr>
              <p:cNvPr id="92"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3"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94"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82"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3"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84"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85" name="Group 12"/>
            <p:cNvGrpSpPr>
              <a:grpSpLocks/>
            </p:cNvGrpSpPr>
            <p:nvPr/>
          </p:nvGrpSpPr>
          <p:grpSpPr bwMode="auto">
            <a:xfrm>
              <a:off x="2210" y="2051"/>
              <a:ext cx="363" cy="92"/>
              <a:chOff x="2210" y="2051"/>
              <a:chExt cx="363" cy="92"/>
            </a:xfrm>
          </p:grpSpPr>
          <p:grpSp>
            <p:nvGrpSpPr>
              <p:cNvPr id="86" name="Group 13"/>
              <p:cNvGrpSpPr>
                <a:grpSpLocks/>
              </p:cNvGrpSpPr>
              <p:nvPr/>
            </p:nvGrpSpPr>
            <p:grpSpPr bwMode="auto">
              <a:xfrm>
                <a:off x="2210" y="2051"/>
                <a:ext cx="363" cy="92"/>
                <a:chOff x="2210" y="2051"/>
                <a:chExt cx="363" cy="92"/>
              </a:xfrm>
            </p:grpSpPr>
            <p:sp>
              <p:nvSpPr>
                <p:cNvPr id="90"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91"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87" name="Group 16"/>
              <p:cNvGrpSpPr>
                <a:grpSpLocks/>
              </p:cNvGrpSpPr>
              <p:nvPr/>
            </p:nvGrpSpPr>
            <p:grpSpPr bwMode="auto">
              <a:xfrm>
                <a:off x="2221" y="2051"/>
                <a:ext cx="331" cy="92"/>
                <a:chOff x="2221" y="2051"/>
                <a:chExt cx="331" cy="92"/>
              </a:xfrm>
            </p:grpSpPr>
            <p:sp>
              <p:nvSpPr>
                <p:cNvPr id="88"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9"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95" name="Rectangle 36"/>
          <p:cNvSpPr>
            <a:spLocks noChangeArrowheads="1"/>
          </p:cNvSpPr>
          <p:nvPr/>
        </p:nvSpPr>
        <p:spPr bwMode="auto">
          <a:xfrm>
            <a:off x="1815313" y="3985667"/>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smtClean="0">
                <a:solidFill>
                  <a:srgbClr val="000000"/>
                </a:solidFill>
                <a:latin typeface="Verdana"/>
                <a:cs typeface="Verdana"/>
              </a:rPr>
              <a:t>R1</a:t>
            </a:r>
            <a:endParaRPr lang="en-GB" sz="1800" dirty="0">
              <a:solidFill>
                <a:srgbClr val="000000"/>
              </a:solidFill>
              <a:latin typeface="Verdana"/>
              <a:cs typeface="Verdana"/>
            </a:endParaRPr>
          </a:p>
        </p:txBody>
      </p:sp>
      <p:sp>
        <p:nvSpPr>
          <p:cNvPr id="96" name="Rectangle 73"/>
          <p:cNvSpPr>
            <a:spLocks noChangeArrowheads="1"/>
          </p:cNvSpPr>
          <p:nvPr/>
        </p:nvSpPr>
        <p:spPr bwMode="auto">
          <a:xfrm>
            <a:off x="6667501" y="2181225"/>
            <a:ext cx="2452688" cy="925426"/>
          </a:xfrm>
          <a:prstGeom prst="rect">
            <a:avLst/>
          </a:prstGeom>
          <a:noFill/>
          <a:ln w="9525">
            <a:noFill/>
            <a:miter lim="800000"/>
            <a:headEnd/>
            <a:tailEnd/>
          </a:ln>
          <a:effectLst/>
        </p:spPr>
        <p:txBody>
          <a:bodyPr lIns="95384" tIns="46758" rIns="95384" bIns="46758">
            <a:prstTxWarp prst="textNoShape">
              <a:avLst/>
            </a:prstTxWarp>
            <a:spAutoFit/>
          </a:bodyPr>
          <a:lstStyle/>
          <a:p>
            <a:pPr algn="l" defTabSz="828675"/>
            <a:r>
              <a:rPr lang="en-GB" sz="1800" dirty="0">
                <a:latin typeface="Verdana"/>
                <a:cs typeface="Verdana"/>
              </a:rPr>
              <a:t>Most of 10.0.0.0/8 except for</a:t>
            </a:r>
          </a:p>
          <a:p>
            <a:pPr algn="l" defTabSz="828675"/>
            <a:r>
              <a:rPr lang="en-GB" sz="1800" dirty="0">
                <a:latin typeface="Verdana"/>
                <a:cs typeface="Verdana"/>
              </a:rPr>
              <a:t>10.1.0.0/16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588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 By"/>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5885"/>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84" grpId="0" autoUpdateAnimBg="0"/>
      <p:bldP spid="375885" grpId="0" animBg="1"/>
    </p:bld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6276" name="Rectangle 4"/>
          <p:cNvSpPr>
            <a:spLocks noGrp="1" noChangeArrowheads="1"/>
          </p:cNvSpPr>
          <p:nvPr>
            <p:ph type="title"/>
          </p:nvPr>
        </p:nvSpPr>
        <p:spPr/>
        <p:txBody>
          <a:bodyPr/>
          <a:lstStyle/>
          <a:p>
            <a:r>
              <a:rPr lang="en-GB" smtClean="0"/>
              <a:t>Summary</a:t>
            </a:r>
            <a:endParaRPr lang="en-GB"/>
          </a:p>
        </p:txBody>
      </p:sp>
      <p:sp>
        <p:nvSpPr>
          <p:cNvPr id="566277" name="Rectangle 5"/>
          <p:cNvSpPr>
            <a:spLocks noGrp="1" noChangeArrowheads="1"/>
          </p:cNvSpPr>
          <p:nvPr>
            <p:ph type="body" idx="1"/>
          </p:nvPr>
        </p:nvSpPr>
        <p:spPr/>
        <p:txBody>
          <a:bodyPr/>
          <a:lstStyle/>
          <a:p>
            <a:r>
              <a:rPr lang="en-GB" dirty="0"/>
              <a:t>We have learned:</a:t>
            </a:r>
          </a:p>
          <a:p>
            <a:pPr lvl="1"/>
            <a:r>
              <a:rPr lang="en-GB" dirty="0"/>
              <a:t>Why we</a:t>
            </a:r>
            <a:r>
              <a:rPr lang="en-US" dirty="0"/>
              <a:t> use BGP</a:t>
            </a:r>
          </a:p>
          <a:p>
            <a:pPr lvl="1"/>
            <a:r>
              <a:rPr lang="en-US" dirty="0"/>
              <a:t>About the difference between Forwarding and Routing</a:t>
            </a:r>
          </a:p>
          <a:p>
            <a:pPr lvl="1"/>
            <a:r>
              <a:rPr lang="en-US" dirty="0"/>
              <a:t>About Interior and Exterior Routing</a:t>
            </a:r>
          </a:p>
          <a:p>
            <a:pPr lvl="1"/>
            <a:r>
              <a:rPr lang="en-US" dirty="0"/>
              <a:t>What the BGP Building Blocks are</a:t>
            </a:r>
          </a:p>
          <a:p>
            <a:pPr lvl="1"/>
            <a:r>
              <a:rPr lang="en-US" dirty="0"/>
              <a:t>How to configure BGP</a:t>
            </a:r>
            <a:endParaRPr lang="en-US" dirty="0" smtClean="0"/>
          </a:p>
          <a:p>
            <a:pPr lvl="1"/>
            <a:r>
              <a:rPr lang="en-US" dirty="0" smtClean="0"/>
              <a:t>Where complexity comes from… </a:t>
            </a:r>
          </a:p>
          <a:p>
            <a:pPr lvl="1"/>
            <a:r>
              <a:rPr lang="en-US" dirty="0" smtClean="0"/>
              <a:t>Limitations of the “Internet”</a:t>
            </a:r>
          </a:p>
          <a:p>
            <a:endParaRPr lang="en-GB" dirty="0"/>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3284539" y="5391150"/>
            <a:ext cx="2308269" cy="1219246"/>
          </a:xfrm>
          <a:prstGeom prst="rect">
            <a:avLst/>
          </a:prstGeom>
          <a:noFill/>
          <a:ln w="9525">
            <a:solidFill>
              <a:schemeClr val="tx1"/>
            </a:solidFill>
            <a:miter lim="800000"/>
            <a:headEnd/>
            <a:tailEnd/>
          </a:ln>
          <a:effectLst/>
        </p:spPr>
        <p:txBody>
          <a:bodyPr wrap="none" lIns="112375" tIns="55087" rIns="112375" bIns="55087">
            <a:prstTxWarp prst="textNoShape">
              <a:avLst/>
            </a:prstTxWarp>
            <a:spAutoFit/>
          </a:bodyPr>
          <a:lstStyle/>
          <a:p>
            <a:pPr algn="l" defTabSz="828675"/>
            <a:r>
              <a:rPr lang="en-GB" sz="1800" b="0">
                <a:latin typeface="Verdana"/>
                <a:cs typeface="Verdana"/>
              </a:rPr>
              <a:t>10.0.0.0/8 </a:t>
            </a:r>
            <a:r>
              <a:rPr lang="en-GB" sz="1800">
                <a:latin typeface="Verdana"/>
                <a:cs typeface="Verdana"/>
                <a:sym typeface="Symbol" charset="2"/>
              </a:rPr>
              <a:t></a:t>
            </a:r>
            <a:r>
              <a:rPr lang="en-GB" sz="1800">
                <a:latin typeface="Verdana"/>
                <a:cs typeface="Verdana"/>
              </a:rPr>
              <a:t> </a:t>
            </a:r>
            <a:r>
              <a:rPr lang="en-GB" sz="1800" b="0">
                <a:latin typeface="Verdana"/>
                <a:cs typeface="Verdana"/>
              </a:rPr>
              <a:t>R3</a:t>
            </a:r>
          </a:p>
          <a:p>
            <a:pPr algn="l" defTabSz="828675"/>
            <a:r>
              <a:rPr lang="en-GB" sz="1800" b="0">
                <a:effectLst>
                  <a:outerShdw blurRad="38100" dist="38100" dir="2700000" algn="tl">
                    <a:srgbClr val="DDDDDD"/>
                  </a:outerShdw>
                </a:effectLst>
                <a:latin typeface="Verdana"/>
                <a:cs typeface="Verdana"/>
              </a:rPr>
              <a:t>10.1.0.0/16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R4</a:t>
            </a:r>
          </a:p>
          <a:p>
            <a:pPr algn="l" defTabSz="828675"/>
            <a:r>
              <a:rPr lang="en-GB" sz="1800" b="0">
                <a:effectLst>
                  <a:outerShdw blurRad="38100" dist="38100" dir="2700000" algn="tl">
                    <a:srgbClr val="DDDDDD"/>
                  </a:outerShdw>
                </a:effectLst>
                <a:latin typeface="Verdana"/>
                <a:cs typeface="Verdana"/>
              </a:rPr>
              <a:t>20.0.0.0/8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R5</a:t>
            </a:r>
          </a:p>
          <a:p>
            <a:pPr algn="l" defTabSz="828675"/>
            <a:r>
              <a:rPr lang="en-GB" sz="1800">
                <a:solidFill>
                  <a:srgbClr val="FF0000"/>
                </a:solidFill>
                <a:effectLst>
                  <a:outerShdw blurRad="38100" dist="38100" dir="2700000" algn="tl">
                    <a:srgbClr val="DDDDDD"/>
                  </a:outerShdw>
                </a:effectLst>
                <a:latin typeface="Verdana"/>
                <a:cs typeface="Verdana"/>
              </a:rPr>
              <a:t>0.0.0.0/0 </a:t>
            </a:r>
            <a:r>
              <a:rPr lang="en-GB" sz="1800">
                <a:latin typeface="Verdana"/>
                <a:cs typeface="Verdana"/>
                <a:sym typeface="Symbol" charset="2"/>
              </a:rPr>
              <a:t></a:t>
            </a:r>
            <a:r>
              <a:rPr lang="en-GB" sz="1800">
                <a:latin typeface="Verdana"/>
                <a:cs typeface="Verdana"/>
              </a:rPr>
              <a:t> </a:t>
            </a:r>
            <a:r>
              <a:rPr lang="en-GB" sz="1800">
                <a:solidFill>
                  <a:srgbClr val="FF0000"/>
                </a:solidFill>
                <a:effectLst>
                  <a:outerShdw blurRad="38100" dist="38100" dir="2700000" algn="tl">
                    <a:srgbClr val="DDDDDD"/>
                  </a:outerShdw>
                </a:effectLst>
                <a:latin typeface="Verdana"/>
                <a:cs typeface="Verdana"/>
              </a:rPr>
              <a:t>R1</a:t>
            </a:r>
          </a:p>
        </p:txBody>
      </p:sp>
      <p:sp>
        <p:nvSpPr>
          <p:cNvPr id="374787" name="Rectangle 3"/>
          <p:cNvSpPr>
            <a:spLocks noChangeArrowheads="1"/>
          </p:cNvSpPr>
          <p:nvPr/>
        </p:nvSpPr>
        <p:spPr bwMode="auto">
          <a:xfrm>
            <a:off x="2946400" y="4991102"/>
            <a:ext cx="3013390" cy="388249"/>
          </a:xfrm>
          <a:prstGeom prst="rect">
            <a:avLst/>
          </a:prstGeom>
          <a:noFill/>
          <a:ln w="9525">
            <a:no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000000"/>
                </a:solidFill>
                <a:latin typeface="Verdana"/>
                <a:cs typeface="Verdana"/>
              </a:rPr>
              <a:t>R2’s IP forwarding table</a:t>
            </a:r>
          </a:p>
        </p:txBody>
      </p:sp>
      <p:sp>
        <p:nvSpPr>
          <p:cNvPr id="374788" name="Rectangle 4"/>
          <p:cNvSpPr>
            <a:spLocks noGrp="1" noChangeArrowheads="1"/>
          </p:cNvSpPr>
          <p:nvPr>
            <p:ph type="title"/>
          </p:nvPr>
        </p:nvSpPr>
        <p:spPr>
          <a:xfrm>
            <a:off x="457201" y="277815"/>
            <a:ext cx="8035925" cy="1139825"/>
          </a:xfrm>
          <a:noFill/>
          <a:ln/>
        </p:spPr>
        <p:txBody>
          <a:bodyPr lIns="74812" tIns="37405" rIns="74812" bIns="37405"/>
          <a:lstStyle/>
          <a:p>
            <a:pPr defTabSz="655638"/>
            <a:r>
              <a:rPr lang="en-GB" smtClean="0"/>
              <a:t>IP route lookup:</a:t>
            </a:r>
            <a:br>
              <a:rPr lang="en-GB" smtClean="0"/>
            </a:br>
            <a:r>
              <a:rPr lang="en-GB" smtClean="0"/>
              <a:t>Longest match routing</a:t>
            </a:r>
            <a:endParaRPr lang="en-GB"/>
          </a:p>
        </p:txBody>
      </p:sp>
      <p:sp>
        <p:nvSpPr>
          <p:cNvPr id="374789" name="Freeform 5"/>
          <p:cNvSpPr>
            <a:spLocks/>
          </p:cNvSpPr>
          <p:nvPr/>
        </p:nvSpPr>
        <p:spPr bwMode="auto">
          <a:xfrm>
            <a:off x="4724400" y="3937000"/>
            <a:ext cx="1392238" cy="436563"/>
          </a:xfrm>
          <a:custGeom>
            <a:avLst/>
            <a:gdLst/>
            <a:ahLst/>
            <a:cxnLst>
              <a:cxn ang="0">
                <a:pos x="779" y="244"/>
              </a:cxn>
              <a:cxn ang="0">
                <a:pos x="334" y="122"/>
              </a:cxn>
              <a:cxn ang="0">
                <a:pos x="444" y="122"/>
              </a:cxn>
              <a:cxn ang="0">
                <a:pos x="0" y="0"/>
              </a:cxn>
            </a:cxnLst>
            <a:rect l="0" t="0" r="r" b="b"/>
            <a:pathLst>
              <a:path w="780" h="245">
                <a:moveTo>
                  <a:pt x="779" y="244"/>
                </a:moveTo>
                <a:lnTo>
                  <a:pt x="334" y="122"/>
                </a:lnTo>
                <a:lnTo>
                  <a:pt x="444" y="122"/>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2" name="Group 6"/>
          <p:cNvGrpSpPr>
            <a:grpSpLocks/>
          </p:cNvGrpSpPr>
          <p:nvPr/>
        </p:nvGrpSpPr>
        <p:grpSpPr bwMode="auto">
          <a:xfrm>
            <a:off x="3738564" y="3633788"/>
            <a:ext cx="1063625" cy="373062"/>
            <a:chOff x="2094" y="2035"/>
            <a:chExt cx="595" cy="209"/>
          </a:xfrm>
        </p:grpSpPr>
        <p:grpSp>
          <p:nvGrpSpPr>
            <p:cNvPr id="3" name="Group 7"/>
            <p:cNvGrpSpPr>
              <a:grpSpLocks/>
            </p:cNvGrpSpPr>
            <p:nvPr/>
          </p:nvGrpSpPr>
          <p:grpSpPr bwMode="auto">
            <a:xfrm>
              <a:off x="2104" y="2047"/>
              <a:ext cx="585" cy="197"/>
              <a:chOff x="2104" y="2047"/>
              <a:chExt cx="585" cy="197"/>
            </a:xfrm>
          </p:grpSpPr>
          <p:sp>
            <p:nvSpPr>
              <p:cNvPr id="374792" name="Rectangle 8"/>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4793" name="Oval 9"/>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4794" name="Oval 10"/>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4795" name="Rectangle 11"/>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4796" name="Oval 12"/>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4797" name="Oval 13"/>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4" name="Group 14"/>
            <p:cNvGrpSpPr>
              <a:grpSpLocks/>
            </p:cNvGrpSpPr>
            <p:nvPr/>
          </p:nvGrpSpPr>
          <p:grpSpPr bwMode="auto">
            <a:xfrm>
              <a:off x="2210" y="2051"/>
              <a:ext cx="363" cy="92"/>
              <a:chOff x="2210" y="2051"/>
              <a:chExt cx="363" cy="92"/>
            </a:xfrm>
          </p:grpSpPr>
          <p:grpSp>
            <p:nvGrpSpPr>
              <p:cNvPr id="5" name="Group 15"/>
              <p:cNvGrpSpPr>
                <a:grpSpLocks/>
              </p:cNvGrpSpPr>
              <p:nvPr/>
            </p:nvGrpSpPr>
            <p:grpSpPr bwMode="auto">
              <a:xfrm>
                <a:off x="2210" y="2051"/>
                <a:ext cx="363" cy="92"/>
                <a:chOff x="2210" y="2051"/>
                <a:chExt cx="363" cy="92"/>
              </a:xfrm>
            </p:grpSpPr>
            <p:sp>
              <p:nvSpPr>
                <p:cNvPr id="374800" name="Freeform 16"/>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4801" name="Freeform 17"/>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6" name="Group 18"/>
              <p:cNvGrpSpPr>
                <a:grpSpLocks/>
              </p:cNvGrpSpPr>
              <p:nvPr/>
            </p:nvGrpSpPr>
            <p:grpSpPr bwMode="auto">
              <a:xfrm>
                <a:off x="2221" y="2051"/>
                <a:ext cx="331" cy="92"/>
                <a:chOff x="2221" y="2051"/>
                <a:chExt cx="331" cy="92"/>
              </a:xfrm>
            </p:grpSpPr>
            <p:sp>
              <p:nvSpPr>
                <p:cNvPr id="374803" name="Freeform 19"/>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4804" name="Freeform 20"/>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grpSp>
        <p:nvGrpSpPr>
          <p:cNvPr id="7" name="Group 21"/>
          <p:cNvGrpSpPr>
            <a:grpSpLocks/>
          </p:cNvGrpSpPr>
          <p:nvPr/>
        </p:nvGrpSpPr>
        <p:grpSpPr bwMode="auto">
          <a:xfrm>
            <a:off x="5621339" y="4230690"/>
            <a:ext cx="1063625" cy="369887"/>
            <a:chOff x="3148" y="2370"/>
            <a:chExt cx="596" cy="207"/>
          </a:xfrm>
        </p:grpSpPr>
        <p:grpSp>
          <p:nvGrpSpPr>
            <p:cNvPr id="8" name="Group 22"/>
            <p:cNvGrpSpPr>
              <a:grpSpLocks/>
            </p:cNvGrpSpPr>
            <p:nvPr/>
          </p:nvGrpSpPr>
          <p:grpSpPr bwMode="auto">
            <a:xfrm>
              <a:off x="3158" y="2381"/>
              <a:ext cx="586" cy="196"/>
              <a:chOff x="3158" y="2381"/>
              <a:chExt cx="586" cy="196"/>
            </a:xfrm>
          </p:grpSpPr>
          <p:sp>
            <p:nvSpPr>
              <p:cNvPr id="374807" name="Rectangle 23"/>
              <p:cNvSpPr>
                <a:spLocks noChangeArrowheads="1"/>
              </p:cNvSpPr>
              <p:nvPr/>
            </p:nvSpPr>
            <p:spPr bwMode="auto">
              <a:xfrm>
                <a:off x="3158" y="2442"/>
                <a:ext cx="586" cy="68"/>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4808" name="Oval 24"/>
              <p:cNvSpPr>
                <a:spLocks noChangeArrowheads="1"/>
              </p:cNvSpPr>
              <p:nvPr/>
            </p:nvSpPr>
            <p:spPr bwMode="auto">
              <a:xfrm>
                <a:off x="3168" y="2454"/>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4809" name="Oval 25"/>
              <p:cNvSpPr>
                <a:spLocks noChangeArrowheads="1"/>
              </p:cNvSpPr>
              <p:nvPr/>
            </p:nvSpPr>
            <p:spPr bwMode="auto">
              <a:xfrm>
                <a:off x="3168" y="2381"/>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4810" name="Rectangle 26"/>
            <p:cNvSpPr>
              <a:spLocks noChangeArrowheads="1"/>
            </p:cNvSpPr>
            <p:nvPr/>
          </p:nvSpPr>
          <p:spPr bwMode="auto">
            <a:xfrm>
              <a:off x="3148" y="2436"/>
              <a:ext cx="586" cy="68"/>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4811" name="Oval 27"/>
            <p:cNvSpPr>
              <a:spLocks noChangeArrowheads="1"/>
            </p:cNvSpPr>
            <p:nvPr/>
          </p:nvSpPr>
          <p:spPr bwMode="auto">
            <a:xfrm>
              <a:off x="3158" y="2442"/>
              <a:ext cx="576"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4812" name="Oval 28"/>
            <p:cNvSpPr>
              <a:spLocks noChangeArrowheads="1"/>
            </p:cNvSpPr>
            <p:nvPr/>
          </p:nvSpPr>
          <p:spPr bwMode="auto">
            <a:xfrm>
              <a:off x="3158" y="2370"/>
              <a:ext cx="576" cy="123"/>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9" name="Group 29"/>
            <p:cNvGrpSpPr>
              <a:grpSpLocks/>
            </p:cNvGrpSpPr>
            <p:nvPr/>
          </p:nvGrpSpPr>
          <p:grpSpPr bwMode="auto">
            <a:xfrm>
              <a:off x="3265" y="2387"/>
              <a:ext cx="364" cy="91"/>
              <a:chOff x="3265" y="2387"/>
              <a:chExt cx="364" cy="91"/>
            </a:xfrm>
          </p:grpSpPr>
          <p:grpSp>
            <p:nvGrpSpPr>
              <p:cNvPr id="10" name="Group 30"/>
              <p:cNvGrpSpPr>
                <a:grpSpLocks/>
              </p:cNvGrpSpPr>
              <p:nvPr/>
            </p:nvGrpSpPr>
            <p:grpSpPr bwMode="auto">
              <a:xfrm>
                <a:off x="3265" y="2387"/>
                <a:ext cx="364" cy="91"/>
                <a:chOff x="3265" y="2387"/>
                <a:chExt cx="364" cy="91"/>
              </a:xfrm>
            </p:grpSpPr>
            <p:sp>
              <p:nvSpPr>
                <p:cNvPr id="374815" name="Freeform 31"/>
                <p:cNvSpPr>
                  <a:spLocks/>
                </p:cNvSpPr>
                <p:nvPr/>
              </p:nvSpPr>
              <p:spPr bwMode="auto">
                <a:xfrm>
                  <a:off x="3265" y="2387"/>
                  <a:ext cx="159" cy="34"/>
                </a:xfrm>
                <a:custGeom>
                  <a:avLst/>
                  <a:gdLst/>
                  <a:ahLst/>
                  <a:cxnLst>
                    <a:cxn ang="0">
                      <a:pos x="0" y="4"/>
                    </a:cxn>
                    <a:cxn ang="0">
                      <a:pos x="37" y="0"/>
                    </a:cxn>
                    <a:cxn ang="0">
                      <a:pos x="120" y="19"/>
                    </a:cxn>
                    <a:cxn ang="0">
                      <a:pos x="158" y="14"/>
                    </a:cxn>
                    <a:cxn ang="0">
                      <a:pos x="149" y="33"/>
                    </a:cxn>
                    <a:cxn ang="0">
                      <a:pos x="37" y="33"/>
                    </a:cxn>
                    <a:cxn ang="0">
                      <a:pos x="83" y="28"/>
                    </a:cxn>
                    <a:cxn ang="0">
                      <a:pos x="0" y="4"/>
                    </a:cxn>
                  </a:cxnLst>
                  <a:rect l="0" t="0" r="r" b="b"/>
                  <a:pathLst>
                    <a:path w="159" h="34">
                      <a:moveTo>
                        <a:pt x="0" y="4"/>
                      </a:moveTo>
                      <a:lnTo>
                        <a:pt x="37" y="0"/>
                      </a:lnTo>
                      <a:lnTo>
                        <a:pt x="120" y="19"/>
                      </a:lnTo>
                      <a:lnTo>
                        <a:pt x="158" y="14"/>
                      </a:lnTo>
                      <a:lnTo>
                        <a:pt x="149" y="33"/>
                      </a:lnTo>
                      <a:lnTo>
                        <a:pt x="37" y="33"/>
                      </a:lnTo>
                      <a:lnTo>
                        <a:pt x="83" y="28"/>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4816" name="Freeform 32"/>
                <p:cNvSpPr>
                  <a:spLocks/>
                </p:cNvSpPr>
                <p:nvPr/>
              </p:nvSpPr>
              <p:spPr bwMode="auto">
                <a:xfrm>
                  <a:off x="3461" y="2448"/>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 name="Group 33"/>
              <p:cNvGrpSpPr>
                <a:grpSpLocks/>
              </p:cNvGrpSpPr>
              <p:nvPr/>
            </p:nvGrpSpPr>
            <p:grpSpPr bwMode="auto">
              <a:xfrm>
                <a:off x="3275" y="2387"/>
                <a:ext cx="335" cy="91"/>
                <a:chOff x="3275" y="2387"/>
                <a:chExt cx="335" cy="91"/>
              </a:xfrm>
            </p:grpSpPr>
            <p:sp>
              <p:nvSpPr>
                <p:cNvPr id="374818" name="Freeform 34"/>
                <p:cNvSpPr>
                  <a:spLocks/>
                </p:cNvSpPr>
                <p:nvPr/>
              </p:nvSpPr>
              <p:spPr bwMode="auto">
                <a:xfrm>
                  <a:off x="3452" y="2387"/>
                  <a:ext cx="158" cy="34"/>
                </a:xfrm>
                <a:custGeom>
                  <a:avLst/>
                  <a:gdLst/>
                  <a:ahLst/>
                  <a:cxnLst>
                    <a:cxn ang="0">
                      <a:pos x="0" y="28"/>
                    </a:cxn>
                    <a:cxn ang="0">
                      <a:pos x="36" y="33"/>
                    </a:cxn>
                    <a:cxn ang="0">
                      <a:pos x="120" y="14"/>
                    </a:cxn>
                    <a:cxn ang="0">
                      <a:pos x="157" y="19"/>
                    </a:cxn>
                    <a:cxn ang="0">
                      <a:pos x="148" y="0"/>
                    </a:cxn>
                    <a:cxn ang="0">
                      <a:pos x="36" y="0"/>
                    </a:cxn>
                    <a:cxn ang="0">
                      <a:pos x="92" y="4"/>
                    </a:cxn>
                    <a:cxn ang="0">
                      <a:pos x="0" y="28"/>
                    </a:cxn>
                  </a:cxnLst>
                  <a:rect l="0" t="0" r="r" b="b"/>
                  <a:pathLst>
                    <a:path w="158" h="34">
                      <a:moveTo>
                        <a:pt x="0" y="28"/>
                      </a:moveTo>
                      <a:lnTo>
                        <a:pt x="36" y="33"/>
                      </a:lnTo>
                      <a:lnTo>
                        <a:pt x="120" y="14"/>
                      </a:lnTo>
                      <a:lnTo>
                        <a:pt x="157" y="19"/>
                      </a:lnTo>
                      <a:lnTo>
                        <a:pt x="148" y="0"/>
                      </a:lnTo>
                      <a:lnTo>
                        <a:pt x="36" y="0"/>
                      </a:lnTo>
                      <a:lnTo>
                        <a:pt x="92" y="4"/>
                      </a:lnTo>
                      <a:lnTo>
                        <a:pt x="0" y="28"/>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4819" name="Freeform 35"/>
                <p:cNvSpPr>
                  <a:spLocks/>
                </p:cNvSpPr>
                <p:nvPr/>
              </p:nvSpPr>
              <p:spPr bwMode="auto">
                <a:xfrm>
                  <a:off x="3275" y="2442"/>
                  <a:ext cx="158" cy="36"/>
                </a:xfrm>
                <a:custGeom>
                  <a:avLst/>
                  <a:gdLst/>
                  <a:ahLst/>
                  <a:cxnLst>
                    <a:cxn ang="0">
                      <a:pos x="157" y="5"/>
                    </a:cxn>
                    <a:cxn ang="0">
                      <a:pos x="119" y="0"/>
                    </a:cxn>
                    <a:cxn ang="0">
                      <a:pos x="37" y="19"/>
                    </a:cxn>
                    <a:cxn ang="0">
                      <a:pos x="0" y="15"/>
                    </a:cxn>
                    <a:cxn ang="0">
                      <a:pos x="10" y="35"/>
                    </a:cxn>
                    <a:cxn ang="0">
                      <a:pos x="119" y="35"/>
                    </a:cxn>
                    <a:cxn ang="0">
                      <a:pos x="73" y="29"/>
                    </a:cxn>
                    <a:cxn ang="0">
                      <a:pos x="157" y="5"/>
                    </a:cxn>
                  </a:cxnLst>
                  <a:rect l="0" t="0" r="r" b="b"/>
                  <a:pathLst>
                    <a:path w="158" h="36">
                      <a:moveTo>
                        <a:pt x="157" y="5"/>
                      </a:moveTo>
                      <a:lnTo>
                        <a:pt x="119" y="0"/>
                      </a:lnTo>
                      <a:lnTo>
                        <a:pt x="37" y="19"/>
                      </a:lnTo>
                      <a:lnTo>
                        <a:pt x="0" y="15"/>
                      </a:lnTo>
                      <a:lnTo>
                        <a:pt x="10" y="35"/>
                      </a:lnTo>
                      <a:lnTo>
                        <a:pt x="119" y="35"/>
                      </a:lnTo>
                      <a:lnTo>
                        <a:pt x="73" y="29"/>
                      </a:lnTo>
                      <a:lnTo>
                        <a:pt x="157"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4820" name="Rectangle 36"/>
          <p:cNvSpPr>
            <a:spLocks noChangeArrowheads="1"/>
          </p:cNvSpPr>
          <p:nvPr/>
        </p:nvSpPr>
        <p:spPr bwMode="auto">
          <a:xfrm>
            <a:off x="4005263" y="3983038"/>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R2</a:t>
            </a:r>
          </a:p>
        </p:txBody>
      </p:sp>
      <p:sp>
        <p:nvSpPr>
          <p:cNvPr id="374821" name="Rectangle 37"/>
          <p:cNvSpPr>
            <a:spLocks noChangeArrowheads="1"/>
          </p:cNvSpPr>
          <p:nvPr/>
        </p:nvSpPr>
        <p:spPr bwMode="auto">
          <a:xfrm>
            <a:off x="5922963" y="2181226"/>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R3</a:t>
            </a:r>
          </a:p>
        </p:txBody>
      </p:sp>
      <p:sp>
        <p:nvSpPr>
          <p:cNvPr id="374839" name="Freeform 55"/>
          <p:cNvSpPr>
            <a:spLocks/>
          </p:cNvSpPr>
          <p:nvPr/>
        </p:nvSpPr>
        <p:spPr bwMode="auto">
          <a:xfrm>
            <a:off x="4687889" y="2867027"/>
            <a:ext cx="1152525" cy="785813"/>
          </a:xfrm>
          <a:custGeom>
            <a:avLst/>
            <a:gdLst/>
            <a:ahLst/>
            <a:cxnLst>
              <a:cxn ang="0">
                <a:pos x="0" y="438"/>
              </a:cxn>
              <a:cxn ang="0">
                <a:pos x="368" y="219"/>
              </a:cxn>
              <a:cxn ang="0">
                <a:pos x="276" y="219"/>
              </a:cxn>
              <a:cxn ang="0">
                <a:pos x="645" y="0"/>
              </a:cxn>
            </a:cxnLst>
            <a:rect l="0" t="0" r="r" b="b"/>
            <a:pathLst>
              <a:path w="646" h="439">
                <a:moveTo>
                  <a:pt x="0" y="438"/>
                </a:moveTo>
                <a:lnTo>
                  <a:pt x="368" y="219"/>
                </a:lnTo>
                <a:lnTo>
                  <a:pt x="276" y="219"/>
                </a:lnTo>
                <a:lnTo>
                  <a:pt x="645"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18" name="Group 56"/>
          <p:cNvGrpSpPr>
            <a:grpSpLocks/>
          </p:cNvGrpSpPr>
          <p:nvPr/>
        </p:nvGrpSpPr>
        <p:grpSpPr bwMode="auto">
          <a:xfrm>
            <a:off x="5626101" y="2486025"/>
            <a:ext cx="1065213" cy="374650"/>
            <a:chOff x="3150" y="1393"/>
            <a:chExt cx="597" cy="210"/>
          </a:xfrm>
        </p:grpSpPr>
        <p:grpSp>
          <p:nvGrpSpPr>
            <p:cNvPr id="19" name="Group 57"/>
            <p:cNvGrpSpPr>
              <a:grpSpLocks/>
            </p:cNvGrpSpPr>
            <p:nvPr/>
          </p:nvGrpSpPr>
          <p:grpSpPr bwMode="auto">
            <a:xfrm>
              <a:off x="3160" y="1405"/>
              <a:ext cx="587" cy="198"/>
              <a:chOff x="3160" y="1405"/>
              <a:chExt cx="587" cy="198"/>
            </a:xfrm>
          </p:grpSpPr>
          <p:sp>
            <p:nvSpPr>
              <p:cNvPr id="374842" name="Rectangle 58"/>
              <p:cNvSpPr>
                <a:spLocks noChangeArrowheads="1"/>
              </p:cNvSpPr>
              <p:nvPr/>
            </p:nvSpPr>
            <p:spPr bwMode="auto">
              <a:xfrm>
                <a:off x="3160" y="1467"/>
                <a:ext cx="587" cy="69"/>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4843" name="Oval 59"/>
              <p:cNvSpPr>
                <a:spLocks noChangeArrowheads="1"/>
              </p:cNvSpPr>
              <p:nvPr/>
            </p:nvSpPr>
            <p:spPr bwMode="auto">
              <a:xfrm>
                <a:off x="3170" y="1479"/>
                <a:ext cx="577" cy="124"/>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4844" name="Oval 60"/>
              <p:cNvSpPr>
                <a:spLocks noChangeArrowheads="1"/>
              </p:cNvSpPr>
              <p:nvPr/>
            </p:nvSpPr>
            <p:spPr bwMode="auto">
              <a:xfrm>
                <a:off x="3170" y="1405"/>
                <a:ext cx="577" cy="125"/>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4845" name="Rectangle 61"/>
            <p:cNvSpPr>
              <a:spLocks noChangeArrowheads="1"/>
            </p:cNvSpPr>
            <p:nvPr/>
          </p:nvSpPr>
          <p:spPr bwMode="auto">
            <a:xfrm>
              <a:off x="3150" y="1461"/>
              <a:ext cx="587" cy="69"/>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4846" name="Oval 62"/>
            <p:cNvSpPr>
              <a:spLocks noChangeArrowheads="1"/>
            </p:cNvSpPr>
            <p:nvPr/>
          </p:nvSpPr>
          <p:spPr bwMode="auto">
            <a:xfrm>
              <a:off x="3160" y="1467"/>
              <a:ext cx="577"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4847" name="Oval 63"/>
            <p:cNvSpPr>
              <a:spLocks noChangeArrowheads="1"/>
            </p:cNvSpPr>
            <p:nvPr/>
          </p:nvSpPr>
          <p:spPr bwMode="auto">
            <a:xfrm>
              <a:off x="3160" y="1393"/>
              <a:ext cx="577"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0" name="Group 64"/>
            <p:cNvGrpSpPr>
              <a:grpSpLocks/>
            </p:cNvGrpSpPr>
            <p:nvPr/>
          </p:nvGrpSpPr>
          <p:grpSpPr bwMode="auto">
            <a:xfrm>
              <a:off x="3268" y="1411"/>
              <a:ext cx="362" cy="91"/>
              <a:chOff x="3268" y="1411"/>
              <a:chExt cx="362" cy="91"/>
            </a:xfrm>
          </p:grpSpPr>
          <p:grpSp>
            <p:nvGrpSpPr>
              <p:cNvPr id="21" name="Group 65"/>
              <p:cNvGrpSpPr>
                <a:grpSpLocks/>
              </p:cNvGrpSpPr>
              <p:nvPr/>
            </p:nvGrpSpPr>
            <p:grpSpPr bwMode="auto">
              <a:xfrm>
                <a:off x="3268" y="1411"/>
                <a:ext cx="362" cy="91"/>
                <a:chOff x="3268" y="1411"/>
                <a:chExt cx="362" cy="91"/>
              </a:xfrm>
            </p:grpSpPr>
            <p:sp>
              <p:nvSpPr>
                <p:cNvPr id="374850" name="Freeform 66"/>
                <p:cNvSpPr>
                  <a:spLocks/>
                </p:cNvSpPr>
                <p:nvPr/>
              </p:nvSpPr>
              <p:spPr bwMode="auto">
                <a:xfrm>
                  <a:off x="3268" y="1411"/>
                  <a:ext cx="157" cy="35"/>
                </a:xfrm>
                <a:custGeom>
                  <a:avLst/>
                  <a:gdLst/>
                  <a:ahLst/>
                  <a:cxnLst>
                    <a:cxn ang="0">
                      <a:pos x="0" y="4"/>
                    </a:cxn>
                    <a:cxn ang="0">
                      <a:pos x="36" y="0"/>
                    </a:cxn>
                    <a:cxn ang="0">
                      <a:pos x="119" y="19"/>
                    </a:cxn>
                    <a:cxn ang="0">
                      <a:pos x="156" y="15"/>
                    </a:cxn>
                    <a:cxn ang="0">
                      <a:pos x="147" y="34"/>
                    </a:cxn>
                    <a:cxn ang="0">
                      <a:pos x="36" y="34"/>
                    </a:cxn>
                    <a:cxn ang="0">
                      <a:pos x="82" y="29"/>
                    </a:cxn>
                    <a:cxn ang="0">
                      <a:pos x="0" y="4"/>
                    </a:cxn>
                  </a:cxnLst>
                  <a:rect l="0" t="0" r="r" b="b"/>
                  <a:pathLst>
                    <a:path w="157" h="35">
                      <a:moveTo>
                        <a:pt x="0" y="4"/>
                      </a:moveTo>
                      <a:lnTo>
                        <a:pt x="36" y="0"/>
                      </a:lnTo>
                      <a:lnTo>
                        <a:pt x="119" y="19"/>
                      </a:lnTo>
                      <a:lnTo>
                        <a:pt x="156" y="15"/>
                      </a:lnTo>
                      <a:lnTo>
                        <a:pt x="147" y="34"/>
                      </a:lnTo>
                      <a:lnTo>
                        <a:pt x="36" y="34"/>
                      </a:lnTo>
                      <a:lnTo>
                        <a:pt x="82" y="29"/>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4851" name="Freeform 67"/>
                <p:cNvSpPr>
                  <a:spLocks/>
                </p:cNvSpPr>
                <p:nvPr/>
              </p:nvSpPr>
              <p:spPr bwMode="auto">
                <a:xfrm>
                  <a:off x="3462" y="1472"/>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22" name="Group 68"/>
              <p:cNvGrpSpPr>
                <a:grpSpLocks/>
              </p:cNvGrpSpPr>
              <p:nvPr/>
            </p:nvGrpSpPr>
            <p:grpSpPr bwMode="auto">
              <a:xfrm>
                <a:off x="3278" y="1411"/>
                <a:ext cx="332" cy="91"/>
                <a:chOff x="3278" y="1411"/>
                <a:chExt cx="332" cy="91"/>
              </a:xfrm>
            </p:grpSpPr>
            <p:sp>
              <p:nvSpPr>
                <p:cNvPr id="374853" name="Freeform 69"/>
                <p:cNvSpPr>
                  <a:spLocks/>
                </p:cNvSpPr>
                <p:nvPr/>
              </p:nvSpPr>
              <p:spPr bwMode="auto">
                <a:xfrm>
                  <a:off x="3453" y="1411"/>
                  <a:ext cx="157" cy="35"/>
                </a:xfrm>
                <a:custGeom>
                  <a:avLst/>
                  <a:gdLst/>
                  <a:ahLst/>
                  <a:cxnLst>
                    <a:cxn ang="0">
                      <a:pos x="0" y="29"/>
                    </a:cxn>
                    <a:cxn ang="0">
                      <a:pos x="36" y="34"/>
                    </a:cxn>
                    <a:cxn ang="0">
                      <a:pos x="119" y="15"/>
                    </a:cxn>
                    <a:cxn ang="0">
                      <a:pos x="156" y="19"/>
                    </a:cxn>
                    <a:cxn ang="0">
                      <a:pos x="147" y="0"/>
                    </a:cxn>
                    <a:cxn ang="0">
                      <a:pos x="36" y="0"/>
                    </a:cxn>
                    <a:cxn ang="0">
                      <a:pos x="92" y="4"/>
                    </a:cxn>
                    <a:cxn ang="0">
                      <a:pos x="0" y="29"/>
                    </a:cxn>
                  </a:cxnLst>
                  <a:rect l="0" t="0" r="r" b="b"/>
                  <a:pathLst>
                    <a:path w="157" h="35">
                      <a:moveTo>
                        <a:pt x="0" y="29"/>
                      </a:moveTo>
                      <a:lnTo>
                        <a:pt x="36" y="34"/>
                      </a:lnTo>
                      <a:lnTo>
                        <a:pt x="119" y="15"/>
                      </a:lnTo>
                      <a:lnTo>
                        <a:pt x="156" y="19"/>
                      </a:lnTo>
                      <a:lnTo>
                        <a:pt x="147" y="0"/>
                      </a:lnTo>
                      <a:lnTo>
                        <a:pt x="36" y="0"/>
                      </a:lnTo>
                      <a:lnTo>
                        <a:pt x="92" y="4"/>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4854" name="Freeform 70"/>
                <p:cNvSpPr>
                  <a:spLocks/>
                </p:cNvSpPr>
                <p:nvPr/>
              </p:nvSpPr>
              <p:spPr bwMode="auto">
                <a:xfrm>
                  <a:off x="3278" y="1467"/>
                  <a:ext cx="156" cy="35"/>
                </a:xfrm>
                <a:custGeom>
                  <a:avLst/>
                  <a:gdLst/>
                  <a:ahLst/>
                  <a:cxnLst>
                    <a:cxn ang="0">
                      <a:pos x="155" y="4"/>
                    </a:cxn>
                    <a:cxn ang="0">
                      <a:pos x="118" y="0"/>
                    </a:cxn>
                    <a:cxn ang="0">
                      <a:pos x="36" y="19"/>
                    </a:cxn>
                    <a:cxn ang="0">
                      <a:pos x="0" y="15"/>
                    </a:cxn>
                    <a:cxn ang="0">
                      <a:pos x="8" y="34"/>
                    </a:cxn>
                    <a:cxn ang="0">
                      <a:pos x="118" y="34"/>
                    </a:cxn>
                    <a:cxn ang="0">
                      <a:pos x="73" y="29"/>
                    </a:cxn>
                    <a:cxn ang="0">
                      <a:pos x="155" y="4"/>
                    </a:cxn>
                  </a:cxnLst>
                  <a:rect l="0" t="0" r="r" b="b"/>
                  <a:pathLst>
                    <a:path w="156" h="35">
                      <a:moveTo>
                        <a:pt x="155" y="4"/>
                      </a:moveTo>
                      <a:lnTo>
                        <a:pt x="118" y="0"/>
                      </a:lnTo>
                      <a:lnTo>
                        <a:pt x="36" y="19"/>
                      </a:lnTo>
                      <a:lnTo>
                        <a:pt x="0" y="15"/>
                      </a:lnTo>
                      <a:lnTo>
                        <a:pt x="8" y="34"/>
                      </a:lnTo>
                      <a:lnTo>
                        <a:pt x="118" y="34"/>
                      </a:lnTo>
                      <a:lnTo>
                        <a:pt x="73" y="29"/>
                      </a:lnTo>
                      <a:lnTo>
                        <a:pt x="155"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4855" name="Freeform 71"/>
          <p:cNvSpPr>
            <a:spLocks/>
          </p:cNvSpPr>
          <p:nvPr/>
        </p:nvSpPr>
        <p:spPr bwMode="auto">
          <a:xfrm>
            <a:off x="2513014" y="3735388"/>
            <a:ext cx="1222375" cy="30162"/>
          </a:xfrm>
          <a:custGeom>
            <a:avLst/>
            <a:gdLst/>
            <a:ahLst/>
            <a:cxnLst>
              <a:cxn ang="0">
                <a:pos x="683" y="16"/>
              </a:cxn>
              <a:cxn ang="0">
                <a:pos x="293" y="8"/>
              </a:cxn>
              <a:cxn ang="0">
                <a:pos x="389" y="8"/>
              </a:cxn>
              <a:cxn ang="0">
                <a:pos x="0" y="0"/>
              </a:cxn>
            </a:cxnLst>
            <a:rect l="0" t="0" r="r" b="b"/>
            <a:pathLst>
              <a:path w="684" h="17">
                <a:moveTo>
                  <a:pt x="683" y="16"/>
                </a:moveTo>
                <a:lnTo>
                  <a:pt x="293" y="8"/>
                </a:lnTo>
                <a:lnTo>
                  <a:pt x="389" y="8"/>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sp>
        <p:nvSpPr>
          <p:cNvPr id="374856" name="Rectangle 72"/>
          <p:cNvSpPr>
            <a:spLocks noChangeArrowheads="1"/>
          </p:cNvSpPr>
          <p:nvPr/>
        </p:nvSpPr>
        <p:spPr bwMode="auto">
          <a:xfrm>
            <a:off x="5894388" y="3892550"/>
            <a:ext cx="500408"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R4</a:t>
            </a:r>
          </a:p>
        </p:txBody>
      </p:sp>
      <p:sp>
        <p:nvSpPr>
          <p:cNvPr id="374858" name="Rectangle 74"/>
          <p:cNvSpPr>
            <a:spLocks noChangeArrowheads="1"/>
          </p:cNvSpPr>
          <p:nvPr/>
        </p:nvSpPr>
        <p:spPr bwMode="auto">
          <a:xfrm>
            <a:off x="6691313" y="4219576"/>
            <a:ext cx="1576611"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latin typeface="Verdana"/>
                <a:cs typeface="Verdana"/>
              </a:rPr>
              <a:t>10.1.0.0/16</a:t>
            </a:r>
          </a:p>
        </p:txBody>
      </p:sp>
      <p:sp>
        <p:nvSpPr>
          <p:cNvPr id="374859" name="Rectangle 75"/>
          <p:cNvSpPr>
            <a:spLocks noChangeArrowheads="1"/>
          </p:cNvSpPr>
          <p:nvPr/>
        </p:nvSpPr>
        <p:spPr bwMode="auto">
          <a:xfrm>
            <a:off x="315914" y="4581527"/>
            <a:ext cx="2579687" cy="1217533"/>
          </a:xfrm>
          <a:prstGeom prst="rect">
            <a:avLst/>
          </a:prstGeom>
          <a:noFill/>
          <a:ln w="9525">
            <a:noFill/>
            <a:miter lim="800000"/>
            <a:headEnd/>
            <a:tailEnd/>
          </a:ln>
          <a:effectLst/>
        </p:spPr>
        <p:txBody>
          <a:bodyPr lIns="108476" tIns="54239" rIns="108476" bIns="54239">
            <a:prstTxWarp prst="textNoShape">
              <a:avLst/>
            </a:prstTxWarp>
            <a:spAutoFit/>
          </a:bodyPr>
          <a:lstStyle/>
          <a:p>
            <a:pPr algn="l" defTabSz="1076325">
              <a:buClr>
                <a:schemeClr val="accent2"/>
              </a:buClr>
            </a:pPr>
            <a:r>
              <a:rPr lang="en-GB" sz="2400">
                <a:solidFill>
                  <a:schemeClr val="bg2"/>
                </a:solidFill>
                <a:latin typeface="Verdana"/>
                <a:cs typeface="Verdana"/>
              </a:rPr>
              <a:t>Based on destination IP address</a:t>
            </a:r>
          </a:p>
        </p:txBody>
      </p:sp>
      <p:sp>
        <p:nvSpPr>
          <p:cNvPr id="374860" name="Rectangle 76"/>
          <p:cNvSpPr>
            <a:spLocks noChangeArrowheads="1"/>
          </p:cNvSpPr>
          <p:nvPr/>
        </p:nvSpPr>
        <p:spPr bwMode="auto">
          <a:xfrm>
            <a:off x="1895476" y="2570165"/>
            <a:ext cx="2611026" cy="663535"/>
          </a:xfrm>
          <a:prstGeom prst="rect">
            <a:avLst/>
          </a:prstGeom>
          <a:noFill/>
          <a:ln w="9525">
            <a:noFill/>
            <a:miter lim="800000"/>
            <a:headEnd/>
            <a:tailEnd/>
          </a:ln>
          <a:effectLst/>
        </p:spPr>
        <p:txBody>
          <a:bodyPr wrap="none" lIns="108476" tIns="54239" rIns="108476" bIns="54239">
            <a:prstTxWarp prst="textNoShape">
              <a:avLst/>
            </a:prstTxWarp>
            <a:spAutoFit/>
          </a:bodyPr>
          <a:lstStyle/>
          <a:p>
            <a:pPr algn="l" defTabSz="1076325"/>
            <a:r>
              <a:rPr lang="en-GB" sz="1800">
                <a:solidFill>
                  <a:srgbClr val="FF0000"/>
                </a:solidFill>
                <a:latin typeface="Verdana"/>
                <a:cs typeface="Verdana"/>
              </a:rPr>
              <a:t>Packet: Destination</a:t>
            </a:r>
          </a:p>
          <a:p>
            <a:pPr algn="l" defTabSz="1076325"/>
            <a:r>
              <a:rPr lang="en-GB" sz="1800">
                <a:solidFill>
                  <a:srgbClr val="FF0000"/>
                </a:solidFill>
                <a:latin typeface="Verdana"/>
                <a:cs typeface="Verdana"/>
              </a:rPr>
              <a:t>IP address: 10.1.1.1</a:t>
            </a:r>
          </a:p>
        </p:txBody>
      </p:sp>
      <p:sp>
        <p:nvSpPr>
          <p:cNvPr id="374861" name="Line 77"/>
          <p:cNvSpPr>
            <a:spLocks noChangeShapeType="1"/>
          </p:cNvSpPr>
          <p:nvPr/>
        </p:nvSpPr>
        <p:spPr bwMode="auto">
          <a:xfrm>
            <a:off x="2598739" y="3427413"/>
            <a:ext cx="1112837" cy="0"/>
          </a:xfrm>
          <a:prstGeom prst="line">
            <a:avLst/>
          </a:prstGeom>
          <a:noFill/>
          <a:ln w="12700">
            <a:solidFill>
              <a:schemeClr val="hlink"/>
            </a:solidFill>
            <a:round/>
            <a:headEnd type="none" w="sm" len="sm"/>
            <a:tailEnd type="stealth" w="med" len="lg"/>
          </a:ln>
          <a:effectLst/>
        </p:spPr>
        <p:txBody>
          <a:bodyPr wrap="none" lIns="108476" tIns="54239" rIns="108476" bIns="54239">
            <a:prstTxWarp prst="textNoShape">
              <a:avLst/>
            </a:prstTxWarp>
            <a:spAutoFit/>
          </a:bodyPr>
          <a:lstStyle/>
          <a:p>
            <a:endParaRPr lang="en-GB">
              <a:latin typeface="Verdana"/>
              <a:cs typeface="Verdana"/>
            </a:endParaRPr>
          </a:p>
        </p:txBody>
      </p:sp>
      <p:sp>
        <p:nvSpPr>
          <p:cNvPr id="374862" name="Rectangle 78"/>
          <p:cNvSpPr>
            <a:spLocks noChangeArrowheads="1"/>
          </p:cNvSpPr>
          <p:nvPr/>
        </p:nvSpPr>
        <p:spPr bwMode="auto">
          <a:xfrm>
            <a:off x="5970588" y="5391150"/>
            <a:ext cx="2963862" cy="1200150"/>
          </a:xfrm>
          <a:prstGeom prst="rect">
            <a:avLst/>
          </a:prstGeom>
          <a:noFill/>
          <a:ln w="9525">
            <a:solidFill>
              <a:schemeClr val="tx1"/>
            </a:solidFill>
            <a:miter lim="800000"/>
            <a:headEnd/>
            <a:tailEnd/>
          </a:ln>
          <a:effectLst/>
        </p:spPr>
        <p:txBody>
          <a:bodyPr lIns="95384" tIns="46758" rIns="95384" bIns="46758">
            <a:prstTxWarp prst="textNoShape">
              <a:avLst/>
            </a:prstTxWarp>
            <a:spAutoFit/>
          </a:bodyPr>
          <a:lstStyle/>
          <a:p>
            <a:pPr algn="l" defTabSz="828675"/>
            <a:r>
              <a:rPr lang="en-GB" sz="1800">
                <a:solidFill>
                  <a:srgbClr val="000000"/>
                </a:solidFill>
                <a:latin typeface="Verdana"/>
                <a:cs typeface="Verdana"/>
              </a:rPr>
              <a:t>10.1.1.1 &amp; 00.00.00.00</a:t>
            </a:r>
          </a:p>
          <a:p>
            <a:pPr algn="l" defTabSz="828675"/>
            <a:r>
              <a:rPr lang="en-GB" sz="1800">
                <a:solidFill>
                  <a:srgbClr val="000000"/>
                </a:solidFill>
                <a:latin typeface="Verdana"/>
                <a:cs typeface="Verdana"/>
              </a:rPr>
              <a:t>             vs.</a:t>
            </a:r>
          </a:p>
          <a:p>
            <a:pPr algn="l" defTabSz="828675"/>
            <a:r>
              <a:rPr lang="en-GB" sz="1800">
                <a:solidFill>
                  <a:srgbClr val="000000"/>
                </a:solidFill>
                <a:latin typeface="Verdana"/>
                <a:cs typeface="Verdana"/>
              </a:rPr>
              <a:t>0.0.0.0 &amp; 00.00.00.00</a:t>
            </a:r>
          </a:p>
          <a:p>
            <a:pPr defTabSz="828675"/>
            <a:r>
              <a:rPr lang="en-GB" sz="1800">
                <a:solidFill>
                  <a:srgbClr val="FF0000"/>
                </a:solidFill>
                <a:latin typeface="Verdana"/>
                <a:cs typeface="Verdana"/>
              </a:rPr>
              <a:t>Match! (length 0)</a:t>
            </a:r>
          </a:p>
        </p:txBody>
      </p:sp>
      <p:sp>
        <p:nvSpPr>
          <p:cNvPr id="374863" name="Line 79"/>
          <p:cNvSpPr>
            <a:spLocks noChangeShapeType="1"/>
          </p:cNvSpPr>
          <p:nvPr/>
        </p:nvSpPr>
        <p:spPr bwMode="auto">
          <a:xfrm>
            <a:off x="5429762" y="6477000"/>
            <a:ext cx="561975" cy="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grpSp>
        <p:nvGrpSpPr>
          <p:cNvPr id="80" name="Group 4"/>
          <p:cNvGrpSpPr>
            <a:grpSpLocks/>
          </p:cNvGrpSpPr>
          <p:nvPr/>
        </p:nvGrpSpPr>
        <p:grpSpPr bwMode="auto">
          <a:xfrm>
            <a:off x="1362904" y="3576509"/>
            <a:ext cx="1063625" cy="373062"/>
            <a:chOff x="2094" y="2035"/>
            <a:chExt cx="595" cy="209"/>
          </a:xfrm>
        </p:grpSpPr>
        <p:grpSp>
          <p:nvGrpSpPr>
            <p:cNvPr id="81" name="Group 5"/>
            <p:cNvGrpSpPr>
              <a:grpSpLocks/>
            </p:cNvGrpSpPr>
            <p:nvPr/>
          </p:nvGrpSpPr>
          <p:grpSpPr bwMode="auto">
            <a:xfrm>
              <a:off x="2104" y="2047"/>
              <a:ext cx="585" cy="197"/>
              <a:chOff x="2104" y="2047"/>
              <a:chExt cx="585" cy="197"/>
            </a:xfrm>
          </p:grpSpPr>
          <p:sp>
            <p:nvSpPr>
              <p:cNvPr id="92"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3"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94"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82"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3"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84"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85" name="Group 12"/>
            <p:cNvGrpSpPr>
              <a:grpSpLocks/>
            </p:cNvGrpSpPr>
            <p:nvPr/>
          </p:nvGrpSpPr>
          <p:grpSpPr bwMode="auto">
            <a:xfrm>
              <a:off x="2210" y="2051"/>
              <a:ext cx="363" cy="92"/>
              <a:chOff x="2210" y="2051"/>
              <a:chExt cx="363" cy="92"/>
            </a:xfrm>
          </p:grpSpPr>
          <p:grpSp>
            <p:nvGrpSpPr>
              <p:cNvPr id="86" name="Group 13"/>
              <p:cNvGrpSpPr>
                <a:grpSpLocks/>
              </p:cNvGrpSpPr>
              <p:nvPr/>
            </p:nvGrpSpPr>
            <p:grpSpPr bwMode="auto">
              <a:xfrm>
                <a:off x="2210" y="2051"/>
                <a:ext cx="363" cy="92"/>
                <a:chOff x="2210" y="2051"/>
                <a:chExt cx="363" cy="92"/>
              </a:xfrm>
            </p:grpSpPr>
            <p:sp>
              <p:nvSpPr>
                <p:cNvPr id="90"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91"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87" name="Group 16"/>
              <p:cNvGrpSpPr>
                <a:grpSpLocks/>
              </p:cNvGrpSpPr>
              <p:nvPr/>
            </p:nvGrpSpPr>
            <p:grpSpPr bwMode="auto">
              <a:xfrm>
                <a:off x="2221" y="2051"/>
                <a:ext cx="331" cy="92"/>
                <a:chOff x="2221" y="2051"/>
                <a:chExt cx="331" cy="92"/>
              </a:xfrm>
            </p:grpSpPr>
            <p:sp>
              <p:nvSpPr>
                <p:cNvPr id="88"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9"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95" name="Rectangle 36"/>
          <p:cNvSpPr>
            <a:spLocks noChangeArrowheads="1"/>
          </p:cNvSpPr>
          <p:nvPr/>
        </p:nvSpPr>
        <p:spPr bwMode="auto">
          <a:xfrm>
            <a:off x="1815313" y="3985667"/>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smtClean="0">
                <a:solidFill>
                  <a:srgbClr val="000000"/>
                </a:solidFill>
                <a:latin typeface="Verdana"/>
                <a:cs typeface="Verdana"/>
              </a:rPr>
              <a:t>R1</a:t>
            </a:r>
            <a:endParaRPr lang="en-GB" sz="1800" dirty="0">
              <a:solidFill>
                <a:srgbClr val="000000"/>
              </a:solidFill>
              <a:latin typeface="Verdana"/>
              <a:cs typeface="Verdana"/>
            </a:endParaRPr>
          </a:p>
        </p:txBody>
      </p:sp>
      <p:sp>
        <p:nvSpPr>
          <p:cNvPr id="97" name="Rectangle 73"/>
          <p:cNvSpPr>
            <a:spLocks noChangeArrowheads="1"/>
          </p:cNvSpPr>
          <p:nvPr/>
        </p:nvSpPr>
        <p:spPr bwMode="auto">
          <a:xfrm>
            <a:off x="6667501" y="2181225"/>
            <a:ext cx="2452688" cy="925426"/>
          </a:xfrm>
          <a:prstGeom prst="rect">
            <a:avLst/>
          </a:prstGeom>
          <a:noFill/>
          <a:ln w="9525">
            <a:noFill/>
            <a:miter lim="800000"/>
            <a:headEnd/>
            <a:tailEnd/>
          </a:ln>
          <a:effectLst/>
        </p:spPr>
        <p:txBody>
          <a:bodyPr lIns="95384" tIns="46758" rIns="95384" bIns="46758">
            <a:prstTxWarp prst="textNoShape">
              <a:avLst/>
            </a:prstTxWarp>
            <a:spAutoFit/>
          </a:bodyPr>
          <a:lstStyle/>
          <a:p>
            <a:pPr algn="l" defTabSz="828675"/>
            <a:r>
              <a:rPr lang="en-GB" sz="1800" dirty="0">
                <a:latin typeface="Verdana"/>
                <a:cs typeface="Verdana"/>
              </a:rPr>
              <a:t>Most of 10.0.0.0/8 except for</a:t>
            </a:r>
          </a:p>
          <a:p>
            <a:pPr algn="l" defTabSz="828675"/>
            <a:r>
              <a:rPr lang="en-GB" sz="1800" dirty="0">
                <a:latin typeface="Verdana"/>
                <a:cs typeface="Verdana"/>
              </a:rPr>
              <a:t>10.1.0.0/16</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486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 By"/>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48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860" grpId="0" autoUpdateAnimBg="0"/>
      <p:bldP spid="374861"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3284538" y="5391150"/>
            <a:ext cx="2308269" cy="1219246"/>
          </a:xfrm>
          <a:prstGeom prst="rect">
            <a:avLst/>
          </a:prstGeom>
          <a:noFill/>
          <a:ln w="9525">
            <a:solidFill>
              <a:schemeClr val="tx1"/>
            </a:solidFill>
            <a:miter lim="800000"/>
            <a:headEnd/>
            <a:tailEnd/>
          </a:ln>
          <a:effectLst/>
        </p:spPr>
        <p:txBody>
          <a:bodyPr wrap="none" lIns="112375" tIns="55087" rIns="112375" bIns="55087">
            <a:prstTxWarp prst="textNoShape">
              <a:avLst/>
            </a:prstTxWarp>
            <a:spAutoFit/>
          </a:bodyPr>
          <a:lstStyle/>
          <a:p>
            <a:pPr algn="l" defTabSz="828675"/>
            <a:r>
              <a:rPr lang="en-GB" sz="1800" b="0">
                <a:latin typeface="Verdana"/>
                <a:cs typeface="Verdana"/>
              </a:rPr>
              <a:t>10.0.0.0/8 </a:t>
            </a:r>
            <a:r>
              <a:rPr lang="en-GB" sz="1800">
                <a:latin typeface="Verdana"/>
                <a:cs typeface="Verdana"/>
                <a:sym typeface="Symbol" charset="2"/>
              </a:rPr>
              <a:t></a:t>
            </a:r>
            <a:r>
              <a:rPr lang="en-GB" sz="1800">
                <a:latin typeface="Verdana"/>
                <a:cs typeface="Verdana"/>
              </a:rPr>
              <a:t> </a:t>
            </a:r>
            <a:r>
              <a:rPr lang="en-GB" sz="1800" b="0">
                <a:latin typeface="Verdana"/>
                <a:cs typeface="Verdana"/>
              </a:rPr>
              <a:t>R3</a:t>
            </a:r>
          </a:p>
          <a:p>
            <a:pPr algn="l" defTabSz="828675"/>
            <a:r>
              <a:rPr lang="en-GB" sz="1800">
                <a:solidFill>
                  <a:srgbClr val="FF0000"/>
                </a:solidFill>
                <a:effectLst>
                  <a:outerShdw blurRad="38100" dist="38100" dir="2700000" algn="tl">
                    <a:srgbClr val="DDDDDD"/>
                  </a:outerShdw>
                </a:effectLst>
                <a:latin typeface="Verdana"/>
                <a:cs typeface="Verdana"/>
              </a:rPr>
              <a:t>10.1.0.0/16 </a:t>
            </a:r>
            <a:r>
              <a:rPr lang="en-GB" sz="1800">
                <a:latin typeface="Verdana"/>
                <a:cs typeface="Verdana"/>
                <a:sym typeface="Symbol" charset="2"/>
              </a:rPr>
              <a:t></a:t>
            </a:r>
            <a:r>
              <a:rPr lang="en-GB" sz="1800">
                <a:latin typeface="Verdana"/>
                <a:cs typeface="Verdana"/>
              </a:rPr>
              <a:t> </a:t>
            </a:r>
            <a:r>
              <a:rPr lang="en-GB" sz="1800">
                <a:solidFill>
                  <a:srgbClr val="FF0000"/>
                </a:solidFill>
                <a:effectLst>
                  <a:outerShdw blurRad="38100" dist="38100" dir="2700000" algn="tl">
                    <a:srgbClr val="DDDDDD"/>
                  </a:outerShdw>
                </a:effectLst>
                <a:latin typeface="Verdana"/>
                <a:cs typeface="Verdana"/>
              </a:rPr>
              <a:t>R4</a:t>
            </a:r>
            <a:endParaRPr lang="en-GB" sz="1800" b="0">
              <a:effectLst>
                <a:outerShdw blurRad="38100" dist="38100" dir="2700000" algn="tl">
                  <a:srgbClr val="DDDDDD"/>
                </a:outerShdw>
              </a:effectLst>
              <a:latin typeface="Verdana"/>
              <a:cs typeface="Verdana"/>
            </a:endParaRPr>
          </a:p>
          <a:p>
            <a:pPr algn="l" defTabSz="828675"/>
            <a:r>
              <a:rPr lang="en-GB" sz="1800" b="0">
                <a:effectLst>
                  <a:outerShdw blurRad="38100" dist="38100" dir="2700000" algn="tl">
                    <a:srgbClr val="DDDDDD"/>
                  </a:outerShdw>
                </a:effectLst>
                <a:latin typeface="Verdana"/>
                <a:cs typeface="Verdana"/>
              </a:rPr>
              <a:t>20.0.0.0/8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R5</a:t>
            </a:r>
          </a:p>
          <a:p>
            <a:pPr algn="l" defTabSz="828675"/>
            <a:r>
              <a:rPr lang="en-GB" sz="1800" b="0">
                <a:effectLst>
                  <a:outerShdw blurRad="38100" dist="38100" dir="2700000" algn="tl">
                    <a:srgbClr val="DDDDDD"/>
                  </a:outerShdw>
                </a:effectLst>
                <a:latin typeface="Verdana"/>
                <a:cs typeface="Verdana"/>
              </a:rPr>
              <a:t>0.0.0.0/0 </a:t>
            </a:r>
            <a:r>
              <a:rPr lang="en-GB" sz="1800">
                <a:latin typeface="Verdana"/>
                <a:cs typeface="Verdana"/>
                <a:sym typeface="Symbol" charset="2"/>
              </a:rPr>
              <a:t></a:t>
            </a:r>
            <a:r>
              <a:rPr lang="en-GB" sz="1800">
                <a:latin typeface="Verdana"/>
                <a:cs typeface="Verdana"/>
              </a:rPr>
              <a:t> </a:t>
            </a:r>
            <a:r>
              <a:rPr lang="en-GB" sz="1800" b="0">
                <a:effectLst>
                  <a:outerShdw blurRad="38100" dist="38100" dir="2700000" algn="tl">
                    <a:srgbClr val="DDDDDD"/>
                  </a:outerShdw>
                </a:effectLst>
                <a:latin typeface="Verdana"/>
                <a:cs typeface="Verdana"/>
              </a:rPr>
              <a:t>R1</a:t>
            </a:r>
          </a:p>
        </p:txBody>
      </p:sp>
      <p:sp>
        <p:nvSpPr>
          <p:cNvPr id="377859" name="Rectangle 3"/>
          <p:cNvSpPr>
            <a:spLocks noChangeArrowheads="1"/>
          </p:cNvSpPr>
          <p:nvPr/>
        </p:nvSpPr>
        <p:spPr bwMode="auto">
          <a:xfrm>
            <a:off x="2946400" y="4991102"/>
            <a:ext cx="3013390" cy="388249"/>
          </a:xfrm>
          <a:prstGeom prst="rect">
            <a:avLst/>
          </a:prstGeom>
          <a:noFill/>
          <a:ln w="9525">
            <a:noFill/>
            <a:miter lim="800000"/>
            <a:headEnd/>
            <a:tailEnd/>
          </a:ln>
          <a:effectLst/>
        </p:spPr>
        <p:txBody>
          <a:bodyPr wrap="none" lIns="112375" tIns="55087" rIns="112375" bIns="55087">
            <a:prstTxWarp prst="textNoShape">
              <a:avLst/>
            </a:prstTxWarp>
            <a:spAutoFit/>
          </a:bodyPr>
          <a:lstStyle/>
          <a:p>
            <a:pPr algn="l" defTabSz="828675"/>
            <a:r>
              <a:rPr lang="en-GB" sz="1800">
                <a:solidFill>
                  <a:srgbClr val="000000"/>
                </a:solidFill>
                <a:latin typeface="Verdana"/>
                <a:cs typeface="Verdana"/>
              </a:rPr>
              <a:t>R2’s IP forwarding table</a:t>
            </a:r>
          </a:p>
        </p:txBody>
      </p:sp>
      <p:sp>
        <p:nvSpPr>
          <p:cNvPr id="377860" name="Rectangle 4"/>
          <p:cNvSpPr>
            <a:spLocks noGrp="1" noChangeArrowheads="1"/>
          </p:cNvSpPr>
          <p:nvPr>
            <p:ph type="title"/>
          </p:nvPr>
        </p:nvSpPr>
        <p:spPr>
          <a:xfrm>
            <a:off x="457201" y="277815"/>
            <a:ext cx="8035925" cy="1139825"/>
          </a:xfrm>
          <a:noFill/>
          <a:ln/>
        </p:spPr>
        <p:txBody>
          <a:bodyPr lIns="74812" tIns="37405" rIns="74812" bIns="37405"/>
          <a:lstStyle/>
          <a:p>
            <a:pPr defTabSz="655638"/>
            <a:r>
              <a:rPr lang="en-GB" smtClean="0"/>
              <a:t>IP route lookup:</a:t>
            </a:r>
            <a:br>
              <a:rPr lang="en-GB" smtClean="0"/>
            </a:br>
            <a:r>
              <a:rPr lang="en-GB" smtClean="0"/>
              <a:t>Longest match routing</a:t>
            </a:r>
            <a:endParaRPr lang="en-GB"/>
          </a:p>
        </p:txBody>
      </p:sp>
      <p:sp>
        <p:nvSpPr>
          <p:cNvPr id="377861" name="Freeform 5"/>
          <p:cNvSpPr>
            <a:spLocks/>
          </p:cNvSpPr>
          <p:nvPr/>
        </p:nvSpPr>
        <p:spPr bwMode="auto">
          <a:xfrm>
            <a:off x="4724400" y="3937000"/>
            <a:ext cx="1392238" cy="436563"/>
          </a:xfrm>
          <a:custGeom>
            <a:avLst/>
            <a:gdLst/>
            <a:ahLst/>
            <a:cxnLst>
              <a:cxn ang="0">
                <a:pos x="779" y="244"/>
              </a:cxn>
              <a:cxn ang="0">
                <a:pos x="334" y="122"/>
              </a:cxn>
              <a:cxn ang="0">
                <a:pos x="444" y="122"/>
              </a:cxn>
              <a:cxn ang="0">
                <a:pos x="0" y="0"/>
              </a:cxn>
            </a:cxnLst>
            <a:rect l="0" t="0" r="r" b="b"/>
            <a:pathLst>
              <a:path w="780" h="245">
                <a:moveTo>
                  <a:pt x="779" y="244"/>
                </a:moveTo>
                <a:lnTo>
                  <a:pt x="334" y="122"/>
                </a:lnTo>
                <a:lnTo>
                  <a:pt x="444" y="122"/>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2" name="Group 6"/>
          <p:cNvGrpSpPr>
            <a:grpSpLocks/>
          </p:cNvGrpSpPr>
          <p:nvPr/>
        </p:nvGrpSpPr>
        <p:grpSpPr bwMode="auto">
          <a:xfrm>
            <a:off x="3738564" y="3633788"/>
            <a:ext cx="1063625" cy="373062"/>
            <a:chOff x="2094" y="2035"/>
            <a:chExt cx="595" cy="209"/>
          </a:xfrm>
        </p:grpSpPr>
        <p:grpSp>
          <p:nvGrpSpPr>
            <p:cNvPr id="3" name="Group 7"/>
            <p:cNvGrpSpPr>
              <a:grpSpLocks/>
            </p:cNvGrpSpPr>
            <p:nvPr/>
          </p:nvGrpSpPr>
          <p:grpSpPr bwMode="auto">
            <a:xfrm>
              <a:off x="2104" y="2047"/>
              <a:ext cx="585" cy="197"/>
              <a:chOff x="2104" y="2047"/>
              <a:chExt cx="585" cy="197"/>
            </a:xfrm>
          </p:grpSpPr>
          <p:sp>
            <p:nvSpPr>
              <p:cNvPr id="377864" name="Rectangle 8"/>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7865" name="Oval 9"/>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7866" name="Oval 10"/>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7867" name="Rectangle 11"/>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7868" name="Oval 12"/>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7869" name="Oval 13"/>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4" name="Group 14"/>
            <p:cNvGrpSpPr>
              <a:grpSpLocks/>
            </p:cNvGrpSpPr>
            <p:nvPr/>
          </p:nvGrpSpPr>
          <p:grpSpPr bwMode="auto">
            <a:xfrm>
              <a:off x="2210" y="2051"/>
              <a:ext cx="363" cy="92"/>
              <a:chOff x="2210" y="2051"/>
              <a:chExt cx="363" cy="92"/>
            </a:xfrm>
          </p:grpSpPr>
          <p:grpSp>
            <p:nvGrpSpPr>
              <p:cNvPr id="5" name="Group 15"/>
              <p:cNvGrpSpPr>
                <a:grpSpLocks/>
              </p:cNvGrpSpPr>
              <p:nvPr/>
            </p:nvGrpSpPr>
            <p:grpSpPr bwMode="auto">
              <a:xfrm>
                <a:off x="2210" y="2051"/>
                <a:ext cx="363" cy="92"/>
                <a:chOff x="2210" y="2051"/>
                <a:chExt cx="363" cy="92"/>
              </a:xfrm>
            </p:grpSpPr>
            <p:sp>
              <p:nvSpPr>
                <p:cNvPr id="377872" name="Freeform 16"/>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7873" name="Freeform 17"/>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6" name="Group 18"/>
              <p:cNvGrpSpPr>
                <a:grpSpLocks/>
              </p:cNvGrpSpPr>
              <p:nvPr/>
            </p:nvGrpSpPr>
            <p:grpSpPr bwMode="auto">
              <a:xfrm>
                <a:off x="2221" y="2051"/>
                <a:ext cx="331" cy="92"/>
                <a:chOff x="2221" y="2051"/>
                <a:chExt cx="331" cy="92"/>
              </a:xfrm>
            </p:grpSpPr>
            <p:sp>
              <p:nvSpPr>
                <p:cNvPr id="377875" name="Freeform 19"/>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7876" name="Freeform 20"/>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grpSp>
        <p:nvGrpSpPr>
          <p:cNvPr id="7" name="Group 21"/>
          <p:cNvGrpSpPr>
            <a:grpSpLocks/>
          </p:cNvGrpSpPr>
          <p:nvPr/>
        </p:nvGrpSpPr>
        <p:grpSpPr bwMode="auto">
          <a:xfrm>
            <a:off x="5621339" y="4230690"/>
            <a:ext cx="1063625" cy="369887"/>
            <a:chOff x="3148" y="2370"/>
            <a:chExt cx="596" cy="207"/>
          </a:xfrm>
        </p:grpSpPr>
        <p:grpSp>
          <p:nvGrpSpPr>
            <p:cNvPr id="8" name="Group 22"/>
            <p:cNvGrpSpPr>
              <a:grpSpLocks/>
            </p:cNvGrpSpPr>
            <p:nvPr/>
          </p:nvGrpSpPr>
          <p:grpSpPr bwMode="auto">
            <a:xfrm>
              <a:off x="3158" y="2381"/>
              <a:ext cx="586" cy="196"/>
              <a:chOff x="3158" y="2381"/>
              <a:chExt cx="586" cy="196"/>
            </a:xfrm>
          </p:grpSpPr>
          <p:sp>
            <p:nvSpPr>
              <p:cNvPr id="377879" name="Rectangle 23"/>
              <p:cNvSpPr>
                <a:spLocks noChangeArrowheads="1"/>
              </p:cNvSpPr>
              <p:nvPr/>
            </p:nvSpPr>
            <p:spPr bwMode="auto">
              <a:xfrm>
                <a:off x="3158" y="2442"/>
                <a:ext cx="586" cy="68"/>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7880" name="Oval 24"/>
              <p:cNvSpPr>
                <a:spLocks noChangeArrowheads="1"/>
              </p:cNvSpPr>
              <p:nvPr/>
            </p:nvSpPr>
            <p:spPr bwMode="auto">
              <a:xfrm>
                <a:off x="3168" y="2454"/>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7881" name="Oval 25"/>
              <p:cNvSpPr>
                <a:spLocks noChangeArrowheads="1"/>
              </p:cNvSpPr>
              <p:nvPr/>
            </p:nvSpPr>
            <p:spPr bwMode="auto">
              <a:xfrm>
                <a:off x="3168" y="2381"/>
                <a:ext cx="576"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7882" name="Rectangle 26"/>
            <p:cNvSpPr>
              <a:spLocks noChangeArrowheads="1"/>
            </p:cNvSpPr>
            <p:nvPr/>
          </p:nvSpPr>
          <p:spPr bwMode="auto">
            <a:xfrm>
              <a:off x="3148" y="2436"/>
              <a:ext cx="586" cy="68"/>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7883" name="Oval 27"/>
            <p:cNvSpPr>
              <a:spLocks noChangeArrowheads="1"/>
            </p:cNvSpPr>
            <p:nvPr/>
          </p:nvSpPr>
          <p:spPr bwMode="auto">
            <a:xfrm>
              <a:off x="3158" y="2442"/>
              <a:ext cx="576"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7884" name="Oval 28"/>
            <p:cNvSpPr>
              <a:spLocks noChangeArrowheads="1"/>
            </p:cNvSpPr>
            <p:nvPr/>
          </p:nvSpPr>
          <p:spPr bwMode="auto">
            <a:xfrm>
              <a:off x="3158" y="2370"/>
              <a:ext cx="576" cy="123"/>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9" name="Group 29"/>
            <p:cNvGrpSpPr>
              <a:grpSpLocks/>
            </p:cNvGrpSpPr>
            <p:nvPr/>
          </p:nvGrpSpPr>
          <p:grpSpPr bwMode="auto">
            <a:xfrm>
              <a:off x="3265" y="2387"/>
              <a:ext cx="364" cy="91"/>
              <a:chOff x="3265" y="2387"/>
              <a:chExt cx="364" cy="91"/>
            </a:xfrm>
          </p:grpSpPr>
          <p:grpSp>
            <p:nvGrpSpPr>
              <p:cNvPr id="10" name="Group 30"/>
              <p:cNvGrpSpPr>
                <a:grpSpLocks/>
              </p:cNvGrpSpPr>
              <p:nvPr/>
            </p:nvGrpSpPr>
            <p:grpSpPr bwMode="auto">
              <a:xfrm>
                <a:off x="3265" y="2387"/>
                <a:ext cx="364" cy="91"/>
                <a:chOff x="3265" y="2387"/>
                <a:chExt cx="364" cy="91"/>
              </a:xfrm>
            </p:grpSpPr>
            <p:sp>
              <p:nvSpPr>
                <p:cNvPr id="377887" name="Freeform 31"/>
                <p:cNvSpPr>
                  <a:spLocks/>
                </p:cNvSpPr>
                <p:nvPr/>
              </p:nvSpPr>
              <p:spPr bwMode="auto">
                <a:xfrm>
                  <a:off x="3265" y="2387"/>
                  <a:ext cx="159" cy="34"/>
                </a:xfrm>
                <a:custGeom>
                  <a:avLst/>
                  <a:gdLst/>
                  <a:ahLst/>
                  <a:cxnLst>
                    <a:cxn ang="0">
                      <a:pos x="0" y="4"/>
                    </a:cxn>
                    <a:cxn ang="0">
                      <a:pos x="37" y="0"/>
                    </a:cxn>
                    <a:cxn ang="0">
                      <a:pos x="120" y="19"/>
                    </a:cxn>
                    <a:cxn ang="0">
                      <a:pos x="158" y="14"/>
                    </a:cxn>
                    <a:cxn ang="0">
                      <a:pos x="149" y="33"/>
                    </a:cxn>
                    <a:cxn ang="0">
                      <a:pos x="37" y="33"/>
                    </a:cxn>
                    <a:cxn ang="0">
                      <a:pos x="83" y="28"/>
                    </a:cxn>
                    <a:cxn ang="0">
                      <a:pos x="0" y="4"/>
                    </a:cxn>
                  </a:cxnLst>
                  <a:rect l="0" t="0" r="r" b="b"/>
                  <a:pathLst>
                    <a:path w="159" h="34">
                      <a:moveTo>
                        <a:pt x="0" y="4"/>
                      </a:moveTo>
                      <a:lnTo>
                        <a:pt x="37" y="0"/>
                      </a:lnTo>
                      <a:lnTo>
                        <a:pt x="120" y="19"/>
                      </a:lnTo>
                      <a:lnTo>
                        <a:pt x="158" y="14"/>
                      </a:lnTo>
                      <a:lnTo>
                        <a:pt x="149" y="33"/>
                      </a:lnTo>
                      <a:lnTo>
                        <a:pt x="37" y="33"/>
                      </a:lnTo>
                      <a:lnTo>
                        <a:pt x="83" y="28"/>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7888" name="Freeform 32"/>
                <p:cNvSpPr>
                  <a:spLocks/>
                </p:cNvSpPr>
                <p:nvPr/>
              </p:nvSpPr>
              <p:spPr bwMode="auto">
                <a:xfrm>
                  <a:off x="3461" y="2448"/>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11" name="Group 33"/>
              <p:cNvGrpSpPr>
                <a:grpSpLocks/>
              </p:cNvGrpSpPr>
              <p:nvPr/>
            </p:nvGrpSpPr>
            <p:grpSpPr bwMode="auto">
              <a:xfrm>
                <a:off x="3275" y="2387"/>
                <a:ext cx="335" cy="91"/>
                <a:chOff x="3275" y="2387"/>
                <a:chExt cx="335" cy="91"/>
              </a:xfrm>
            </p:grpSpPr>
            <p:sp>
              <p:nvSpPr>
                <p:cNvPr id="377890" name="Freeform 34"/>
                <p:cNvSpPr>
                  <a:spLocks/>
                </p:cNvSpPr>
                <p:nvPr/>
              </p:nvSpPr>
              <p:spPr bwMode="auto">
                <a:xfrm>
                  <a:off x="3452" y="2387"/>
                  <a:ext cx="158" cy="34"/>
                </a:xfrm>
                <a:custGeom>
                  <a:avLst/>
                  <a:gdLst/>
                  <a:ahLst/>
                  <a:cxnLst>
                    <a:cxn ang="0">
                      <a:pos x="0" y="28"/>
                    </a:cxn>
                    <a:cxn ang="0">
                      <a:pos x="36" y="33"/>
                    </a:cxn>
                    <a:cxn ang="0">
                      <a:pos x="120" y="14"/>
                    </a:cxn>
                    <a:cxn ang="0">
                      <a:pos x="157" y="19"/>
                    </a:cxn>
                    <a:cxn ang="0">
                      <a:pos x="148" y="0"/>
                    </a:cxn>
                    <a:cxn ang="0">
                      <a:pos x="36" y="0"/>
                    </a:cxn>
                    <a:cxn ang="0">
                      <a:pos x="92" y="4"/>
                    </a:cxn>
                    <a:cxn ang="0">
                      <a:pos x="0" y="28"/>
                    </a:cxn>
                  </a:cxnLst>
                  <a:rect l="0" t="0" r="r" b="b"/>
                  <a:pathLst>
                    <a:path w="158" h="34">
                      <a:moveTo>
                        <a:pt x="0" y="28"/>
                      </a:moveTo>
                      <a:lnTo>
                        <a:pt x="36" y="33"/>
                      </a:lnTo>
                      <a:lnTo>
                        <a:pt x="120" y="14"/>
                      </a:lnTo>
                      <a:lnTo>
                        <a:pt x="157" y="19"/>
                      </a:lnTo>
                      <a:lnTo>
                        <a:pt x="148" y="0"/>
                      </a:lnTo>
                      <a:lnTo>
                        <a:pt x="36" y="0"/>
                      </a:lnTo>
                      <a:lnTo>
                        <a:pt x="92" y="4"/>
                      </a:lnTo>
                      <a:lnTo>
                        <a:pt x="0" y="28"/>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7891" name="Freeform 35"/>
                <p:cNvSpPr>
                  <a:spLocks/>
                </p:cNvSpPr>
                <p:nvPr/>
              </p:nvSpPr>
              <p:spPr bwMode="auto">
                <a:xfrm>
                  <a:off x="3275" y="2442"/>
                  <a:ext cx="158" cy="36"/>
                </a:xfrm>
                <a:custGeom>
                  <a:avLst/>
                  <a:gdLst/>
                  <a:ahLst/>
                  <a:cxnLst>
                    <a:cxn ang="0">
                      <a:pos x="157" y="5"/>
                    </a:cxn>
                    <a:cxn ang="0">
                      <a:pos x="119" y="0"/>
                    </a:cxn>
                    <a:cxn ang="0">
                      <a:pos x="37" y="19"/>
                    </a:cxn>
                    <a:cxn ang="0">
                      <a:pos x="0" y="15"/>
                    </a:cxn>
                    <a:cxn ang="0">
                      <a:pos x="10" y="35"/>
                    </a:cxn>
                    <a:cxn ang="0">
                      <a:pos x="119" y="35"/>
                    </a:cxn>
                    <a:cxn ang="0">
                      <a:pos x="73" y="29"/>
                    </a:cxn>
                    <a:cxn ang="0">
                      <a:pos x="157" y="5"/>
                    </a:cxn>
                  </a:cxnLst>
                  <a:rect l="0" t="0" r="r" b="b"/>
                  <a:pathLst>
                    <a:path w="158" h="36">
                      <a:moveTo>
                        <a:pt x="157" y="5"/>
                      </a:moveTo>
                      <a:lnTo>
                        <a:pt x="119" y="0"/>
                      </a:lnTo>
                      <a:lnTo>
                        <a:pt x="37" y="19"/>
                      </a:lnTo>
                      <a:lnTo>
                        <a:pt x="0" y="15"/>
                      </a:lnTo>
                      <a:lnTo>
                        <a:pt x="10" y="35"/>
                      </a:lnTo>
                      <a:lnTo>
                        <a:pt x="119" y="35"/>
                      </a:lnTo>
                      <a:lnTo>
                        <a:pt x="73" y="29"/>
                      </a:lnTo>
                      <a:lnTo>
                        <a:pt x="157"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7893" name="Rectangle 37"/>
          <p:cNvSpPr>
            <a:spLocks noChangeArrowheads="1"/>
          </p:cNvSpPr>
          <p:nvPr/>
        </p:nvSpPr>
        <p:spPr bwMode="auto">
          <a:xfrm>
            <a:off x="5922963" y="2181226"/>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R3</a:t>
            </a:r>
          </a:p>
        </p:txBody>
      </p:sp>
      <p:sp>
        <p:nvSpPr>
          <p:cNvPr id="377911" name="Freeform 55"/>
          <p:cNvSpPr>
            <a:spLocks/>
          </p:cNvSpPr>
          <p:nvPr/>
        </p:nvSpPr>
        <p:spPr bwMode="auto">
          <a:xfrm>
            <a:off x="4687889" y="2867027"/>
            <a:ext cx="1152525" cy="785813"/>
          </a:xfrm>
          <a:custGeom>
            <a:avLst/>
            <a:gdLst/>
            <a:ahLst/>
            <a:cxnLst>
              <a:cxn ang="0">
                <a:pos x="0" y="438"/>
              </a:cxn>
              <a:cxn ang="0">
                <a:pos x="368" y="219"/>
              </a:cxn>
              <a:cxn ang="0">
                <a:pos x="276" y="219"/>
              </a:cxn>
              <a:cxn ang="0">
                <a:pos x="645" y="0"/>
              </a:cxn>
            </a:cxnLst>
            <a:rect l="0" t="0" r="r" b="b"/>
            <a:pathLst>
              <a:path w="646" h="439">
                <a:moveTo>
                  <a:pt x="0" y="438"/>
                </a:moveTo>
                <a:lnTo>
                  <a:pt x="368" y="219"/>
                </a:lnTo>
                <a:lnTo>
                  <a:pt x="276" y="219"/>
                </a:lnTo>
                <a:lnTo>
                  <a:pt x="645"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grpSp>
        <p:nvGrpSpPr>
          <p:cNvPr id="18" name="Group 56"/>
          <p:cNvGrpSpPr>
            <a:grpSpLocks/>
          </p:cNvGrpSpPr>
          <p:nvPr/>
        </p:nvGrpSpPr>
        <p:grpSpPr bwMode="auto">
          <a:xfrm>
            <a:off x="5626101" y="2486025"/>
            <a:ext cx="1065213" cy="374650"/>
            <a:chOff x="3150" y="1393"/>
            <a:chExt cx="597" cy="210"/>
          </a:xfrm>
        </p:grpSpPr>
        <p:grpSp>
          <p:nvGrpSpPr>
            <p:cNvPr id="19" name="Group 57"/>
            <p:cNvGrpSpPr>
              <a:grpSpLocks/>
            </p:cNvGrpSpPr>
            <p:nvPr/>
          </p:nvGrpSpPr>
          <p:grpSpPr bwMode="auto">
            <a:xfrm>
              <a:off x="3160" y="1405"/>
              <a:ext cx="587" cy="198"/>
              <a:chOff x="3160" y="1405"/>
              <a:chExt cx="587" cy="198"/>
            </a:xfrm>
          </p:grpSpPr>
          <p:sp>
            <p:nvSpPr>
              <p:cNvPr id="377914" name="Rectangle 58"/>
              <p:cNvSpPr>
                <a:spLocks noChangeArrowheads="1"/>
              </p:cNvSpPr>
              <p:nvPr/>
            </p:nvSpPr>
            <p:spPr bwMode="auto">
              <a:xfrm>
                <a:off x="3160" y="1467"/>
                <a:ext cx="587" cy="69"/>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7915" name="Oval 59"/>
              <p:cNvSpPr>
                <a:spLocks noChangeArrowheads="1"/>
              </p:cNvSpPr>
              <p:nvPr/>
            </p:nvSpPr>
            <p:spPr bwMode="auto">
              <a:xfrm>
                <a:off x="3170" y="1479"/>
                <a:ext cx="577" cy="124"/>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7916" name="Oval 60"/>
              <p:cNvSpPr>
                <a:spLocks noChangeArrowheads="1"/>
              </p:cNvSpPr>
              <p:nvPr/>
            </p:nvSpPr>
            <p:spPr bwMode="auto">
              <a:xfrm>
                <a:off x="3170" y="1405"/>
                <a:ext cx="577" cy="125"/>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377917" name="Rectangle 61"/>
            <p:cNvSpPr>
              <a:spLocks noChangeArrowheads="1"/>
            </p:cNvSpPr>
            <p:nvPr/>
          </p:nvSpPr>
          <p:spPr bwMode="auto">
            <a:xfrm>
              <a:off x="3150" y="1461"/>
              <a:ext cx="587" cy="69"/>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377918" name="Oval 62"/>
            <p:cNvSpPr>
              <a:spLocks noChangeArrowheads="1"/>
            </p:cNvSpPr>
            <p:nvPr/>
          </p:nvSpPr>
          <p:spPr bwMode="auto">
            <a:xfrm>
              <a:off x="3160" y="1467"/>
              <a:ext cx="577"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377919" name="Oval 63"/>
            <p:cNvSpPr>
              <a:spLocks noChangeArrowheads="1"/>
            </p:cNvSpPr>
            <p:nvPr/>
          </p:nvSpPr>
          <p:spPr bwMode="auto">
            <a:xfrm>
              <a:off x="3160" y="1393"/>
              <a:ext cx="577"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20" name="Group 64"/>
            <p:cNvGrpSpPr>
              <a:grpSpLocks/>
            </p:cNvGrpSpPr>
            <p:nvPr/>
          </p:nvGrpSpPr>
          <p:grpSpPr bwMode="auto">
            <a:xfrm>
              <a:off x="3268" y="1411"/>
              <a:ext cx="362" cy="91"/>
              <a:chOff x="3268" y="1411"/>
              <a:chExt cx="362" cy="91"/>
            </a:xfrm>
          </p:grpSpPr>
          <p:grpSp>
            <p:nvGrpSpPr>
              <p:cNvPr id="21" name="Group 65"/>
              <p:cNvGrpSpPr>
                <a:grpSpLocks/>
              </p:cNvGrpSpPr>
              <p:nvPr/>
            </p:nvGrpSpPr>
            <p:grpSpPr bwMode="auto">
              <a:xfrm>
                <a:off x="3268" y="1411"/>
                <a:ext cx="362" cy="91"/>
                <a:chOff x="3268" y="1411"/>
                <a:chExt cx="362" cy="91"/>
              </a:xfrm>
            </p:grpSpPr>
            <p:sp>
              <p:nvSpPr>
                <p:cNvPr id="377922" name="Freeform 66"/>
                <p:cNvSpPr>
                  <a:spLocks/>
                </p:cNvSpPr>
                <p:nvPr/>
              </p:nvSpPr>
              <p:spPr bwMode="auto">
                <a:xfrm>
                  <a:off x="3268" y="1411"/>
                  <a:ext cx="157" cy="35"/>
                </a:xfrm>
                <a:custGeom>
                  <a:avLst/>
                  <a:gdLst/>
                  <a:ahLst/>
                  <a:cxnLst>
                    <a:cxn ang="0">
                      <a:pos x="0" y="4"/>
                    </a:cxn>
                    <a:cxn ang="0">
                      <a:pos x="36" y="0"/>
                    </a:cxn>
                    <a:cxn ang="0">
                      <a:pos x="119" y="19"/>
                    </a:cxn>
                    <a:cxn ang="0">
                      <a:pos x="156" y="15"/>
                    </a:cxn>
                    <a:cxn ang="0">
                      <a:pos x="147" y="34"/>
                    </a:cxn>
                    <a:cxn ang="0">
                      <a:pos x="36" y="34"/>
                    </a:cxn>
                    <a:cxn ang="0">
                      <a:pos x="82" y="29"/>
                    </a:cxn>
                    <a:cxn ang="0">
                      <a:pos x="0" y="4"/>
                    </a:cxn>
                  </a:cxnLst>
                  <a:rect l="0" t="0" r="r" b="b"/>
                  <a:pathLst>
                    <a:path w="157" h="35">
                      <a:moveTo>
                        <a:pt x="0" y="4"/>
                      </a:moveTo>
                      <a:lnTo>
                        <a:pt x="36" y="0"/>
                      </a:lnTo>
                      <a:lnTo>
                        <a:pt x="119" y="19"/>
                      </a:lnTo>
                      <a:lnTo>
                        <a:pt x="156" y="15"/>
                      </a:lnTo>
                      <a:lnTo>
                        <a:pt x="147" y="34"/>
                      </a:lnTo>
                      <a:lnTo>
                        <a:pt x="36" y="34"/>
                      </a:lnTo>
                      <a:lnTo>
                        <a:pt x="82" y="29"/>
                      </a:lnTo>
                      <a:lnTo>
                        <a:pt x="0"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7923" name="Freeform 67"/>
                <p:cNvSpPr>
                  <a:spLocks/>
                </p:cNvSpPr>
                <p:nvPr/>
              </p:nvSpPr>
              <p:spPr bwMode="auto">
                <a:xfrm>
                  <a:off x="3462" y="1472"/>
                  <a:ext cx="168" cy="30"/>
                </a:xfrm>
                <a:custGeom>
                  <a:avLst/>
                  <a:gdLst/>
                  <a:ahLst/>
                  <a:cxnLst>
                    <a:cxn ang="0">
                      <a:pos x="167" y="24"/>
                    </a:cxn>
                    <a:cxn ang="0">
                      <a:pos x="120" y="29"/>
                    </a:cxn>
                    <a:cxn ang="0">
                      <a:pos x="37" y="14"/>
                    </a:cxn>
                    <a:cxn ang="0">
                      <a:pos x="0" y="24"/>
                    </a:cxn>
                    <a:cxn ang="0">
                      <a:pos x="8" y="0"/>
                    </a:cxn>
                    <a:cxn ang="0">
                      <a:pos x="120" y="0"/>
                    </a:cxn>
                    <a:cxn ang="0">
                      <a:pos x="83" y="9"/>
                    </a:cxn>
                    <a:cxn ang="0">
                      <a:pos x="167" y="24"/>
                    </a:cxn>
                  </a:cxnLst>
                  <a:rect l="0" t="0" r="r" b="b"/>
                  <a:pathLst>
                    <a:path w="168" h="30">
                      <a:moveTo>
                        <a:pt x="167" y="24"/>
                      </a:moveTo>
                      <a:lnTo>
                        <a:pt x="120" y="29"/>
                      </a:lnTo>
                      <a:lnTo>
                        <a:pt x="37" y="14"/>
                      </a:lnTo>
                      <a:lnTo>
                        <a:pt x="0" y="24"/>
                      </a:lnTo>
                      <a:lnTo>
                        <a:pt x="8" y="0"/>
                      </a:lnTo>
                      <a:lnTo>
                        <a:pt x="120" y="0"/>
                      </a:lnTo>
                      <a:lnTo>
                        <a:pt x="83" y="9"/>
                      </a:lnTo>
                      <a:lnTo>
                        <a:pt x="167" y="2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22" name="Group 68"/>
              <p:cNvGrpSpPr>
                <a:grpSpLocks/>
              </p:cNvGrpSpPr>
              <p:nvPr/>
            </p:nvGrpSpPr>
            <p:grpSpPr bwMode="auto">
              <a:xfrm>
                <a:off x="3278" y="1411"/>
                <a:ext cx="332" cy="91"/>
                <a:chOff x="3278" y="1411"/>
                <a:chExt cx="332" cy="91"/>
              </a:xfrm>
            </p:grpSpPr>
            <p:sp>
              <p:nvSpPr>
                <p:cNvPr id="377925" name="Freeform 69"/>
                <p:cNvSpPr>
                  <a:spLocks/>
                </p:cNvSpPr>
                <p:nvPr/>
              </p:nvSpPr>
              <p:spPr bwMode="auto">
                <a:xfrm>
                  <a:off x="3453" y="1411"/>
                  <a:ext cx="157" cy="35"/>
                </a:xfrm>
                <a:custGeom>
                  <a:avLst/>
                  <a:gdLst/>
                  <a:ahLst/>
                  <a:cxnLst>
                    <a:cxn ang="0">
                      <a:pos x="0" y="29"/>
                    </a:cxn>
                    <a:cxn ang="0">
                      <a:pos x="36" y="34"/>
                    </a:cxn>
                    <a:cxn ang="0">
                      <a:pos x="119" y="15"/>
                    </a:cxn>
                    <a:cxn ang="0">
                      <a:pos x="156" y="19"/>
                    </a:cxn>
                    <a:cxn ang="0">
                      <a:pos x="147" y="0"/>
                    </a:cxn>
                    <a:cxn ang="0">
                      <a:pos x="36" y="0"/>
                    </a:cxn>
                    <a:cxn ang="0">
                      <a:pos x="92" y="4"/>
                    </a:cxn>
                    <a:cxn ang="0">
                      <a:pos x="0" y="29"/>
                    </a:cxn>
                  </a:cxnLst>
                  <a:rect l="0" t="0" r="r" b="b"/>
                  <a:pathLst>
                    <a:path w="157" h="35">
                      <a:moveTo>
                        <a:pt x="0" y="29"/>
                      </a:moveTo>
                      <a:lnTo>
                        <a:pt x="36" y="34"/>
                      </a:lnTo>
                      <a:lnTo>
                        <a:pt x="119" y="15"/>
                      </a:lnTo>
                      <a:lnTo>
                        <a:pt x="156" y="19"/>
                      </a:lnTo>
                      <a:lnTo>
                        <a:pt x="147" y="0"/>
                      </a:lnTo>
                      <a:lnTo>
                        <a:pt x="36" y="0"/>
                      </a:lnTo>
                      <a:lnTo>
                        <a:pt x="92" y="4"/>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377926" name="Freeform 70"/>
                <p:cNvSpPr>
                  <a:spLocks/>
                </p:cNvSpPr>
                <p:nvPr/>
              </p:nvSpPr>
              <p:spPr bwMode="auto">
                <a:xfrm>
                  <a:off x="3278" y="1467"/>
                  <a:ext cx="156" cy="35"/>
                </a:xfrm>
                <a:custGeom>
                  <a:avLst/>
                  <a:gdLst/>
                  <a:ahLst/>
                  <a:cxnLst>
                    <a:cxn ang="0">
                      <a:pos x="155" y="4"/>
                    </a:cxn>
                    <a:cxn ang="0">
                      <a:pos x="118" y="0"/>
                    </a:cxn>
                    <a:cxn ang="0">
                      <a:pos x="36" y="19"/>
                    </a:cxn>
                    <a:cxn ang="0">
                      <a:pos x="0" y="15"/>
                    </a:cxn>
                    <a:cxn ang="0">
                      <a:pos x="8" y="34"/>
                    </a:cxn>
                    <a:cxn ang="0">
                      <a:pos x="118" y="34"/>
                    </a:cxn>
                    <a:cxn ang="0">
                      <a:pos x="73" y="29"/>
                    </a:cxn>
                    <a:cxn ang="0">
                      <a:pos x="155" y="4"/>
                    </a:cxn>
                  </a:cxnLst>
                  <a:rect l="0" t="0" r="r" b="b"/>
                  <a:pathLst>
                    <a:path w="156" h="35">
                      <a:moveTo>
                        <a:pt x="155" y="4"/>
                      </a:moveTo>
                      <a:lnTo>
                        <a:pt x="118" y="0"/>
                      </a:lnTo>
                      <a:lnTo>
                        <a:pt x="36" y="19"/>
                      </a:lnTo>
                      <a:lnTo>
                        <a:pt x="0" y="15"/>
                      </a:lnTo>
                      <a:lnTo>
                        <a:pt x="8" y="34"/>
                      </a:lnTo>
                      <a:lnTo>
                        <a:pt x="118" y="34"/>
                      </a:lnTo>
                      <a:lnTo>
                        <a:pt x="73" y="29"/>
                      </a:lnTo>
                      <a:lnTo>
                        <a:pt x="155"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377927" name="Freeform 71"/>
          <p:cNvSpPr>
            <a:spLocks/>
          </p:cNvSpPr>
          <p:nvPr/>
        </p:nvSpPr>
        <p:spPr bwMode="auto">
          <a:xfrm>
            <a:off x="2513014" y="3735388"/>
            <a:ext cx="1222375" cy="30162"/>
          </a:xfrm>
          <a:custGeom>
            <a:avLst/>
            <a:gdLst/>
            <a:ahLst/>
            <a:cxnLst>
              <a:cxn ang="0">
                <a:pos x="683" y="16"/>
              </a:cxn>
              <a:cxn ang="0">
                <a:pos x="293" y="8"/>
              </a:cxn>
              <a:cxn ang="0">
                <a:pos x="389" y="8"/>
              </a:cxn>
              <a:cxn ang="0">
                <a:pos x="0" y="0"/>
              </a:cxn>
            </a:cxnLst>
            <a:rect l="0" t="0" r="r" b="b"/>
            <a:pathLst>
              <a:path w="684" h="17">
                <a:moveTo>
                  <a:pt x="683" y="16"/>
                </a:moveTo>
                <a:lnTo>
                  <a:pt x="293" y="8"/>
                </a:lnTo>
                <a:lnTo>
                  <a:pt x="389" y="8"/>
                </a:lnTo>
                <a:lnTo>
                  <a:pt x="0" y="0"/>
                </a:lnTo>
              </a:path>
            </a:pathLst>
          </a:custGeom>
          <a:noFill/>
          <a:ln w="25399" cap="rnd" cmpd="sng">
            <a:solidFill>
              <a:srgbClr val="FF2A35"/>
            </a:solidFill>
            <a:prstDash val="solid"/>
            <a:round/>
            <a:headEnd type="none" w="sm" len="sm"/>
            <a:tailEnd type="none" w="sm" len="sm"/>
          </a:ln>
          <a:effectLst/>
        </p:spPr>
        <p:txBody>
          <a:bodyPr>
            <a:prstTxWarp prst="textNoShape">
              <a:avLst/>
            </a:prstTxWarp>
          </a:bodyPr>
          <a:lstStyle/>
          <a:p>
            <a:endParaRPr lang="en-GB">
              <a:latin typeface="Verdana"/>
              <a:cs typeface="Verdana"/>
            </a:endParaRPr>
          </a:p>
        </p:txBody>
      </p:sp>
      <p:sp>
        <p:nvSpPr>
          <p:cNvPr id="377928" name="Rectangle 72"/>
          <p:cNvSpPr>
            <a:spLocks noChangeArrowheads="1"/>
          </p:cNvSpPr>
          <p:nvPr/>
        </p:nvSpPr>
        <p:spPr bwMode="auto">
          <a:xfrm>
            <a:off x="5894388" y="3892550"/>
            <a:ext cx="500408"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solidFill>
                  <a:srgbClr val="000000"/>
                </a:solidFill>
                <a:latin typeface="Verdana"/>
                <a:cs typeface="Verdana"/>
              </a:rPr>
              <a:t>R4</a:t>
            </a:r>
          </a:p>
        </p:txBody>
      </p:sp>
      <p:sp>
        <p:nvSpPr>
          <p:cNvPr id="377929" name="Rectangle 73"/>
          <p:cNvSpPr>
            <a:spLocks noChangeArrowheads="1"/>
          </p:cNvSpPr>
          <p:nvPr/>
        </p:nvSpPr>
        <p:spPr bwMode="auto">
          <a:xfrm>
            <a:off x="6667501" y="2181225"/>
            <a:ext cx="2452688" cy="925426"/>
          </a:xfrm>
          <a:prstGeom prst="rect">
            <a:avLst/>
          </a:prstGeom>
          <a:noFill/>
          <a:ln w="9525">
            <a:noFill/>
            <a:miter lim="800000"/>
            <a:headEnd/>
            <a:tailEnd/>
          </a:ln>
          <a:effectLst/>
        </p:spPr>
        <p:txBody>
          <a:bodyPr lIns="95384" tIns="46758" rIns="95384" bIns="46758">
            <a:prstTxWarp prst="textNoShape">
              <a:avLst/>
            </a:prstTxWarp>
            <a:spAutoFit/>
          </a:bodyPr>
          <a:lstStyle/>
          <a:p>
            <a:pPr algn="l" defTabSz="828675"/>
            <a:r>
              <a:rPr lang="en-GB" sz="1800" dirty="0">
                <a:latin typeface="Verdana"/>
                <a:cs typeface="Verdana"/>
              </a:rPr>
              <a:t>Most of 10.0.0.0/8 except for</a:t>
            </a:r>
          </a:p>
          <a:p>
            <a:pPr algn="l" defTabSz="828675"/>
            <a:r>
              <a:rPr lang="en-GB" sz="1800" dirty="0">
                <a:latin typeface="Verdana"/>
                <a:cs typeface="Verdana"/>
              </a:rPr>
              <a:t>10.1.0.0/16</a:t>
            </a:r>
          </a:p>
        </p:txBody>
      </p:sp>
      <p:sp>
        <p:nvSpPr>
          <p:cNvPr id="377930" name="Rectangle 74"/>
          <p:cNvSpPr>
            <a:spLocks noChangeArrowheads="1"/>
          </p:cNvSpPr>
          <p:nvPr/>
        </p:nvSpPr>
        <p:spPr bwMode="auto">
          <a:xfrm>
            <a:off x="6691313" y="4219576"/>
            <a:ext cx="1576611"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a:latin typeface="Verdana"/>
                <a:cs typeface="Verdana"/>
              </a:rPr>
              <a:t>10.1.0.0/16</a:t>
            </a:r>
          </a:p>
        </p:txBody>
      </p:sp>
      <p:sp>
        <p:nvSpPr>
          <p:cNvPr id="377931" name="Rectangle 75"/>
          <p:cNvSpPr>
            <a:spLocks noChangeArrowheads="1"/>
          </p:cNvSpPr>
          <p:nvPr/>
        </p:nvSpPr>
        <p:spPr bwMode="auto">
          <a:xfrm>
            <a:off x="315914" y="4581527"/>
            <a:ext cx="2579687" cy="1217533"/>
          </a:xfrm>
          <a:prstGeom prst="rect">
            <a:avLst/>
          </a:prstGeom>
          <a:noFill/>
          <a:ln w="9525">
            <a:noFill/>
            <a:miter lim="800000"/>
            <a:headEnd/>
            <a:tailEnd/>
          </a:ln>
          <a:effectLst/>
        </p:spPr>
        <p:txBody>
          <a:bodyPr lIns="108476" tIns="54239" rIns="108476" bIns="54239">
            <a:prstTxWarp prst="textNoShape">
              <a:avLst/>
            </a:prstTxWarp>
            <a:spAutoFit/>
          </a:bodyPr>
          <a:lstStyle/>
          <a:p>
            <a:pPr algn="l" defTabSz="1076325">
              <a:buClr>
                <a:schemeClr val="accent2"/>
              </a:buClr>
            </a:pPr>
            <a:r>
              <a:rPr lang="en-GB" sz="2400">
                <a:solidFill>
                  <a:schemeClr val="bg2"/>
                </a:solidFill>
                <a:latin typeface="Verdana"/>
                <a:cs typeface="Verdana"/>
              </a:rPr>
              <a:t>Based on destination IP address</a:t>
            </a:r>
          </a:p>
        </p:txBody>
      </p:sp>
      <p:sp>
        <p:nvSpPr>
          <p:cNvPr id="377932" name="Rectangle 76"/>
          <p:cNvSpPr>
            <a:spLocks noChangeArrowheads="1"/>
          </p:cNvSpPr>
          <p:nvPr/>
        </p:nvSpPr>
        <p:spPr bwMode="auto">
          <a:xfrm>
            <a:off x="1895476" y="2570165"/>
            <a:ext cx="2611026" cy="663535"/>
          </a:xfrm>
          <a:prstGeom prst="rect">
            <a:avLst/>
          </a:prstGeom>
          <a:noFill/>
          <a:ln w="9525">
            <a:noFill/>
            <a:miter lim="800000"/>
            <a:headEnd/>
            <a:tailEnd/>
          </a:ln>
          <a:effectLst/>
        </p:spPr>
        <p:txBody>
          <a:bodyPr wrap="none" lIns="108476" tIns="54239" rIns="108476" bIns="54239">
            <a:prstTxWarp prst="textNoShape">
              <a:avLst/>
            </a:prstTxWarp>
            <a:spAutoFit/>
          </a:bodyPr>
          <a:lstStyle/>
          <a:p>
            <a:pPr algn="l" defTabSz="1076325"/>
            <a:r>
              <a:rPr lang="en-GB" sz="1800">
                <a:solidFill>
                  <a:srgbClr val="FF0000"/>
                </a:solidFill>
                <a:latin typeface="Verdana"/>
                <a:cs typeface="Verdana"/>
              </a:rPr>
              <a:t>Packet: Destination</a:t>
            </a:r>
          </a:p>
          <a:p>
            <a:pPr algn="l" defTabSz="1076325"/>
            <a:r>
              <a:rPr lang="en-GB" sz="1800">
                <a:solidFill>
                  <a:srgbClr val="FF0000"/>
                </a:solidFill>
                <a:latin typeface="Verdana"/>
                <a:cs typeface="Verdana"/>
              </a:rPr>
              <a:t>IP address: 10.1.1.1</a:t>
            </a:r>
          </a:p>
        </p:txBody>
      </p:sp>
      <p:sp>
        <p:nvSpPr>
          <p:cNvPr id="377933" name="Line 77"/>
          <p:cNvSpPr>
            <a:spLocks noChangeShapeType="1"/>
          </p:cNvSpPr>
          <p:nvPr/>
        </p:nvSpPr>
        <p:spPr bwMode="auto">
          <a:xfrm>
            <a:off x="2598739" y="3427413"/>
            <a:ext cx="1112837" cy="0"/>
          </a:xfrm>
          <a:prstGeom prst="line">
            <a:avLst/>
          </a:prstGeom>
          <a:noFill/>
          <a:ln w="12700">
            <a:solidFill>
              <a:schemeClr val="hlink"/>
            </a:solidFill>
            <a:round/>
            <a:headEnd type="none" w="sm" len="sm"/>
            <a:tailEnd type="stealth" w="med" len="lg"/>
          </a:ln>
          <a:effectLst/>
        </p:spPr>
        <p:txBody>
          <a:bodyPr wrap="none" lIns="108476" tIns="54239" rIns="108476" bIns="54239">
            <a:prstTxWarp prst="textNoShape">
              <a:avLst/>
            </a:prstTxWarp>
            <a:spAutoFit/>
          </a:bodyPr>
          <a:lstStyle/>
          <a:p>
            <a:endParaRPr lang="en-GB">
              <a:latin typeface="Verdana"/>
              <a:cs typeface="Verdana"/>
            </a:endParaRPr>
          </a:p>
        </p:txBody>
      </p:sp>
      <p:sp>
        <p:nvSpPr>
          <p:cNvPr id="377934" name="Rectangle 78"/>
          <p:cNvSpPr>
            <a:spLocks noChangeArrowheads="1"/>
          </p:cNvSpPr>
          <p:nvPr/>
        </p:nvSpPr>
        <p:spPr bwMode="auto">
          <a:xfrm>
            <a:off x="5970588" y="5391150"/>
            <a:ext cx="2963862" cy="1202425"/>
          </a:xfrm>
          <a:prstGeom prst="rect">
            <a:avLst/>
          </a:prstGeom>
          <a:noFill/>
          <a:ln w="9525">
            <a:solidFill>
              <a:schemeClr val="tx1"/>
            </a:solidFill>
            <a:miter lim="800000"/>
            <a:headEnd/>
            <a:tailEnd/>
          </a:ln>
          <a:effectLst/>
        </p:spPr>
        <p:txBody>
          <a:bodyPr lIns="95384" tIns="46758" rIns="95384" bIns="46758">
            <a:prstTxWarp prst="textNoShape">
              <a:avLst/>
            </a:prstTxWarp>
            <a:spAutoFit/>
          </a:bodyPr>
          <a:lstStyle/>
          <a:p>
            <a:pPr algn="l" defTabSz="828675"/>
            <a:r>
              <a:rPr lang="en-GB" sz="1800">
                <a:latin typeface="Verdana"/>
                <a:cs typeface="Verdana"/>
              </a:rPr>
              <a:t>This is the longest matching prefix (length 16).  “R2” will send the packet to “R4”.</a:t>
            </a:r>
            <a:endParaRPr lang="en-GB" sz="1800">
              <a:solidFill>
                <a:srgbClr val="FF0000"/>
              </a:solidFill>
              <a:latin typeface="Verdana"/>
              <a:cs typeface="Verdana"/>
            </a:endParaRPr>
          </a:p>
        </p:txBody>
      </p:sp>
      <p:sp>
        <p:nvSpPr>
          <p:cNvPr id="377935" name="Line 79"/>
          <p:cNvSpPr>
            <a:spLocks noChangeShapeType="1"/>
          </p:cNvSpPr>
          <p:nvPr/>
        </p:nvSpPr>
        <p:spPr bwMode="auto">
          <a:xfrm>
            <a:off x="5453726" y="5867400"/>
            <a:ext cx="561975" cy="0"/>
          </a:xfrm>
          <a:prstGeom prst="line">
            <a:avLst/>
          </a:prstGeom>
          <a:noFill/>
          <a:ln w="28575">
            <a:solidFill>
              <a:schemeClr val="tx1"/>
            </a:solidFill>
            <a:round/>
            <a:headEnd/>
            <a:tailEnd type="triangle" w="med" len="med"/>
          </a:ln>
          <a:effectLst/>
        </p:spPr>
        <p:txBody>
          <a:bodyPr wrap="none" anchor="ctr">
            <a:prstTxWarp prst="textNoShape">
              <a:avLst/>
            </a:prstTxWarp>
            <a:spAutoFit/>
          </a:bodyPr>
          <a:lstStyle/>
          <a:p>
            <a:endParaRPr lang="en-GB">
              <a:latin typeface="Verdana"/>
              <a:cs typeface="Verdana"/>
            </a:endParaRPr>
          </a:p>
        </p:txBody>
      </p:sp>
      <p:grpSp>
        <p:nvGrpSpPr>
          <p:cNvPr id="80" name="Group 4"/>
          <p:cNvGrpSpPr>
            <a:grpSpLocks/>
          </p:cNvGrpSpPr>
          <p:nvPr/>
        </p:nvGrpSpPr>
        <p:grpSpPr bwMode="auto">
          <a:xfrm>
            <a:off x="1362904" y="3576509"/>
            <a:ext cx="1063625" cy="373062"/>
            <a:chOff x="2094" y="2035"/>
            <a:chExt cx="595" cy="209"/>
          </a:xfrm>
        </p:grpSpPr>
        <p:grpSp>
          <p:nvGrpSpPr>
            <p:cNvPr id="81" name="Group 5"/>
            <p:cNvGrpSpPr>
              <a:grpSpLocks/>
            </p:cNvGrpSpPr>
            <p:nvPr/>
          </p:nvGrpSpPr>
          <p:grpSpPr bwMode="auto">
            <a:xfrm>
              <a:off x="2104" y="2047"/>
              <a:ext cx="585" cy="197"/>
              <a:chOff x="2104" y="2047"/>
              <a:chExt cx="585" cy="197"/>
            </a:xfrm>
          </p:grpSpPr>
          <p:sp>
            <p:nvSpPr>
              <p:cNvPr id="92" name="Rectangle 6"/>
              <p:cNvSpPr>
                <a:spLocks noChangeArrowheads="1"/>
              </p:cNvSpPr>
              <p:nvPr/>
            </p:nvSpPr>
            <p:spPr bwMode="auto">
              <a:xfrm>
                <a:off x="2104" y="2109"/>
                <a:ext cx="585" cy="67"/>
              </a:xfrm>
              <a:prstGeom prst="rect">
                <a:avLst/>
              </a:prstGeom>
              <a:solidFill>
                <a:srgbClr val="000000"/>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93" name="Oval 7"/>
              <p:cNvSpPr>
                <a:spLocks noChangeArrowheads="1"/>
              </p:cNvSpPr>
              <p:nvPr/>
            </p:nvSpPr>
            <p:spPr bwMode="auto">
              <a:xfrm>
                <a:off x="2114" y="2121"/>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94" name="Oval 8"/>
              <p:cNvSpPr>
                <a:spLocks noChangeArrowheads="1"/>
              </p:cNvSpPr>
              <p:nvPr/>
            </p:nvSpPr>
            <p:spPr bwMode="auto">
              <a:xfrm>
                <a:off x="2114" y="2047"/>
                <a:ext cx="575" cy="123"/>
              </a:xfrm>
              <a:prstGeom prst="ellipse">
                <a:avLst/>
              </a:prstGeom>
              <a:solidFill>
                <a:srgbClr val="000000"/>
              </a:solidFill>
              <a:ln w="9525">
                <a:noFill/>
                <a:round/>
                <a:headEnd/>
                <a:tailEnd/>
              </a:ln>
              <a:effectLst/>
            </p:spPr>
            <p:txBody>
              <a:bodyPr wrap="none" anchor="ctr">
                <a:prstTxWarp prst="textNoShape">
                  <a:avLst/>
                </a:prstTxWarp>
              </a:bodyPr>
              <a:lstStyle/>
              <a:p>
                <a:endParaRPr lang="en-GB">
                  <a:latin typeface="Verdana"/>
                  <a:cs typeface="Verdana"/>
                </a:endParaRPr>
              </a:p>
            </p:txBody>
          </p:sp>
        </p:grpSp>
        <p:sp>
          <p:nvSpPr>
            <p:cNvPr id="82" name="Rectangle 9"/>
            <p:cNvSpPr>
              <a:spLocks noChangeArrowheads="1"/>
            </p:cNvSpPr>
            <p:nvPr/>
          </p:nvSpPr>
          <p:spPr bwMode="auto">
            <a:xfrm>
              <a:off x="2094" y="2103"/>
              <a:ext cx="585" cy="67"/>
            </a:xfrm>
            <a:prstGeom prst="rect">
              <a:avLst/>
            </a:prstGeom>
            <a:solidFill>
              <a:srgbClr val="004EFF"/>
            </a:solidFill>
            <a:ln w="9525">
              <a:noFill/>
              <a:miter lim="800000"/>
              <a:headEnd/>
              <a:tailEnd/>
            </a:ln>
            <a:effectLst/>
          </p:spPr>
          <p:txBody>
            <a:bodyPr wrap="none" anchor="ctr">
              <a:prstTxWarp prst="textNoShape">
                <a:avLst/>
              </a:prstTxWarp>
            </a:bodyPr>
            <a:lstStyle/>
            <a:p>
              <a:endParaRPr lang="en-GB">
                <a:latin typeface="Verdana"/>
                <a:cs typeface="Verdana"/>
              </a:endParaRPr>
            </a:p>
          </p:txBody>
        </p:sp>
        <p:sp>
          <p:nvSpPr>
            <p:cNvPr id="83" name="Oval 10"/>
            <p:cNvSpPr>
              <a:spLocks noChangeArrowheads="1"/>
            </p:cNvSpPr>
            <p:nvPr/>
          </p:nvSpPr>
          <p:spPr bwMode="auto">
            <a:xfrm>
              <a:off x="2104" y="2109"/>
              <a:ext cx="575" cy="124"/>
            </a:xfrm>
            <a:prstGeom prst="ellipse">
              <a:avLst/>
            </a:prstGeom>
            <a:solidFill>
              <a:srgbClr val="004EFF"/>
            </a:solidFill>
            <a:ln w="9525">
              <a:noFill/>
              <a:round/>
              <a:headEnd/>
              <a:tailEnd/>
            </a:ln>
            <a:effectLst/>
          </p:spPr>
          <p:txBody>
            <a:bodyPr wrap="none" anchor="ctr">
              <a:prstTxWarp prst="textNoShape">
                <a:avLst/>
              </a:prstTxWarp>
            </a:bodyPr>
            <a:lstStyle/>
            <a:p>
              <a:endParaRPr lang="en-GB">
                <a:latin typeface="Verdana"/>
                <a:cs typeface="Verdana"/>
              </a:endParaRPr>
            </a:p>
          </p:txBody>
        </p:sp>
        <p:sp>
          <p:nvSpPr>
            <p:cNvPr id="84" name="Oval 11"/>
            <p:cNvSpPr>
              <a:spLocks noChangeArrowheads="1"/>
            </p:cNvSpPr>
            <p:nvPr/>
          </p:nvSpPr>
          <p:spPr bwMode="auto">
            <a:xfrm>
              <a:off x="2104" y="2035"/>
              <a:ext cx="575" cy="124"/>
            </a:xfrm>
            <a:prstGeom prst="ellipse">
              <a:avLst/>
            </a:prstGeom>
            <a:solidFill>
              <a:srgbClr val="5589FF"/>
            </a:solidFill>
            <a:ln w="9525">
              <a:noFill/>
              <a:round/>
              <a:headEnd/>
              <a:tailEnd/>
            </a:ln>
            <a:effectLst/>
          </p:spPr>
          <p:txBody>
            <a:bodyPr wrap="none" anchor="ctr">
              <a:prstTxWarp prst="textNoShape">
                <a:avLst/>
              </a:prstTxWarp>
            </a:bodyPr>
            <a:lstStyle/>
            <a:p>
              <a:endParaRPr lang="en-GB">
                <a:latin typeface="Verdana"/>
                <a:cs typeface="Verdana"/>
              </a:endParaRPr>
            </a:p>
          </p:txBody>
        </p:sp>
        <p:grpSp>
          <p:nvGrpSpPr>
            <p:cNvPr id="85" name="Group 12"/>
            <p:cNvGrpSpPr>
              <a:grpSpLocks/>
            </p:cNvGrpSpPr>
            <p:nvPr/>
          </p:nvGrpSpPr>
          <p:grpSpPr bwMode="auto">
            <a:xfrm>
              <a:off x="2210" y="2051"/>
              <a:ext cx="363" cy="92"/>
              <a:chOff x="2210" y="2051"/>
              <a:chExt cx="363" cy="92"/>
            </a:xfrm>
          </p:grpSpPr>
          <p:grpSp>
            <p:nvGrpSpPr>
              <p:cNvPr id="86" name="Group 13"/>
              <p:cNvGrpSpPr>
                <a:grpSpLocks/>
              </p:cNvGrpSpPr>
              <p:nvPr/>
            </p:nvGrpSpPr>
            <p:grpSpPr bwMode="auto">
              <a:xfrm>
                <a:off x="2210" y="2051"/>
                <a:ext cx="363" cy="92"/>
                <a:chOff x="2210" y="2051"/>
                <a:chExt cx="363" cy="92"/>
              </a:xfrm>
            </p:grpSpPr>
            <p:sp>
              <p:nvSpPr>
                <p:cNvPr id="90" name="Freeform 14"/>
                <p:cNvSpPr>
                  <a:spLocks/>
                </p:cNvSpPr>
                <p:nvPr/>
              </p:nvSpPr>
              <p:spPr bwMode="auto">
                <a:xfrm>
                  <a:off x="2210" y="2051"/>
                  <a:ext cx="159" cy="36"/>
                </a:xfrm>
                <a:custGeom>
                  <a:avLst/>
                  <a:gdLst/>
                  <a:ahLst/>
                  <a:cxnLst>
                    <a:cxn ang="0">
                      <a:pos x="0" y="5"/>
                    </a:cxn>
                    <a:cxn ang="0">
                      <a:pos x="37" y="0"/>
                    </a:cxn>
                    <a:cxn ang="0">
                      <a:pos x="120" y="19"/>
                    </a:cxn>
                    <a:cxn ang="0">
                      <a:pos x="158" y="15"/>
                    </a:cxn>
                    <a:cxn ang="0">
                      <a:pos x="149" y="35"/>
                    </a:cxn>
                    <a:cxn ang="0">
                      <a:pos x="37" y="35"/>
                    </a:cxn>
                    <a:cxn ang="0">
                      <a:pos x="83" y="29"/>
                    </a:cxn>
                    <a:cxn ang="0">
                      <a:pos x="0" y="5"/>
                    </a:cxn>
                  </a:cxnLst>
                  <a:rect l="0" t="0" r="r" b="b"/>
                  <a:pathLst>
                    <a:path w="159" h="36">
                      <a:moveTo>
                        <a:pt x="0" y="5"/>
                      </a:moveTo>
                      <a:lnTo>
                        <a:pt x="37" y="0"/>
                      </a:lnTo>
                      <a:lnTo>
                        <a:pt x="120" y="19"/>
                      </a:lnTo>
                      <a:lnTo>
                        <a:pt x="158" y="15"/>
                      </a:lnTo>
                      <a:lnTo>
                        <a:pt x="149" y="35"/>
                      </a:lnTo>
                      <a:lnTo>
                        <a:pt x="37" y="35"/>
                      </a:lnTo>
                      <a:lnTo>
                        <a:pt x="83" y="29"/>
                      </a:lnTo>
                      <a:lnTo>
                        <a:pt x="0" y="5"/>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91" name="Freeform 15"/>
                <p:cNvSpPr>
                  <a:spLocks/>
                </p:cNvSpPr>
                <p:nvPr/>
              </p:nvSpPr>
              <p:spPr bwMode="auto">
                <a:xfrm>
                  <a:off x="2407" y="2115"/>
                  <a:ext cx="166" cy="28"/>
                </a:xfrm>
                <a:custGeom>
                  <a:avLst/>
                  <a:gdLst/>
                  <a:ahLst/>
                  <a:cxnLst>
                    <a:cxn ang="0">
                      <a:pos x="165" y="22"/>
                    </a:cxn>
                    <a:cxn ang="0">
                      <a:pos x="120" y="27"/>
                    </a:cxn>
                    <a:cxn ang="0">
                      <a:pos x="37" y="13"/>
                    </a:cxn>
                    <a:cxn ang="0">
                      <a:pos x="0" y="22"/>
                    </a:cxn>
                    <a:cxn ang="0">
                      <a:pos x="8" y="0"/>
                    </a:cxn>
                    <a:cxn ang="0">
                      <a:pos x="120" y="0"/>
                    </a:cxn>
                    <a:cxn ang="0">
                      <a:pos x="82" y="8"/>
                    </a:cxn>
                    <a:cxn ang="0">
                      <a:pos x="165" y="22"/>
                    </a:cxn>
                  </a:cxnLst>
                  <a:rect l="0" t="0" r="r" b="b"/>
                  <a:pathLst>
                    <a:path w="166" h="28">
                      <a:moveTo>
                        <a:pt x="165" y="22"/>
                      </a:moveTo>
                      <a:lnTo>
                        <a:pt x="120" y="27"/>
                      </a:lnTo>
                      <a:lnTo>
                        <a:pt x="37" y="13"/>
                      </a:lnTo>
                      <a:lnTo>
                        <a:pt x="0" y="22"/>
                      </a:lnTo>
                      <a:lnTo>
                        <a:pt x="8" y="0"/>
                      </a:lnTo>
                      <a:lnTo>
                        <a:pt x="120" y="0"/>
                      </a:lnTo>
                      <a:lnTo>
                        <a:pt x="82" y="8"/>
                      </a:lnTo>
                      <a:lnTo>
                        <a:pt x="165" y="22"/>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nvGrpSpPr>
              <p:cNvPr id="87" name="Group 16"/>
              <p:cNvGrpSpPr>
                <a:grpSpLocks/>
              </p:cNvGrpSpPr>
              <p:nvPr/>
            </p:nvGrpSpPr>
            <p:grpSpPr bwMode="auto">
              <a:xfrm>
                <a:off x="2221" y="2051"/>
                <a:ext cx="331" cy="92"/>
                <a:chOff x="2221" y="2051"/>
                <a:chExt cx="331" cy="92"/>
              </a:xfrm>
            </p:grpSpPr>
            <p:sp>
              <p:nvSpPr>
                <p:cNvPr id="88" name="Freeform 17"/>
                <p:cNvSpPr>
                  <a:spLocks/>
                </p:cNvSpPr>
                <p:nvPr/>
              </p:nvSpPr>
              <p:spPr bwMode="auto">
                <a:xfrm>
                  <a:off x="2396" y="2051"/>
                  <a:ext cx="156" cy="36"/>
                </a:xfrm>
                <a:custGeom>
                  <a:avLst/>
                  <a:gdLst/>
                  <a:ahLst/>
                  <a:cxnLst>
                    <a:cxn ang="0">
                      <a:pos x="0" y="29"/>
                    </a:cxn>
                    <a:cxn ang="0">
                      <a:pos x="36" y="35"/>
                    </a:cxn>
                    <a:cxn ang="0">
                      <a:pos x="118" y="15"/>
                    </a:cxn>
                    <a:cxn ang="0">
                      <a:pos x="155" y="19"/>
                    </a:cxn>
                    <a:cxn ang="0">
                      <a:pos x="146" y="0"/>
                    </a:cxn>
                    <a:cxn ang="0">
                      <a:pos x="36" y="0"/>
                    </a:cxn>
                    <a:cxn ang="0">
                      <a:pos x="91" y="5"/>
                    </a:cxn>
                    <a:cxn ang="0">
                      <a:pos x="0" y="29"/>
                    </a:cxn>
                  </a:cxnLst>
                  <a:rect l="0" t="0" r="r" b="b"/>
                  <a:pathLst>
                    <a:path w="156" h="36">
                      <a:moveTo>
                        <a:pt x="0" y="29"/>
                      </a:moveTo>
                      <a:lnTo>
                        <a:pt x="36" y="35"/>
                      </a:lnTo>
                      <a:lnTo>
                        <a:pt x="118" y="15"/>
                      </a:lnTo>
                      <a:lnTo>
                        <a:pt x="155" y="19"/>
                      </a:lnTo>
                      <a:lnTo>
                        <a:pt x="146" y="0"/>
                      </a:lnTo>
                      <a:lnTo>
                        <a:pt x="36" y="0"/>
                      </a:lnTo>
                      <a:lnTo>
                        <a:pt x="91" y="5"/>
                      </a:lnTo>
                      <a:lnTo>
                        <a:pt x="0" y="29"/>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sp>
              <p:nvSpPr>
                <p:cNvPr id="89" name="Freeform 18"/>
                <p:cNvSpPr>
                  <a:spLocks/>
                </p:cNvSpPr>
                <p:nvPr/>
              </p:nvSpPr>
              <p:spPr bwMode="auto">
                <a:xfrm>
                  <a:off x="2221" y="2109"/>
                  <a:ext cx="158" cy="34"/>
                </a:xfrm>
                <a:custGeom>
                  <a:avLst/>
                  <a:gdLst/>
                  <a:ahLst/>
                  <a:cxnLst>
                    <a:cxn ang="0">
                      <a:pos x="157" y="4"/>
                    </a:cxn>
                    <a:cxn ang="0">
                      <a:pos x="119" y="0"/>
                    </a:cxn>
                    <a:cxn ang="0">
                      <a:pos x="37" y="19"/>
                    </a:cxn>
                    <a:cxn ang="0">
                      <a:pos x="0" y="14"/>
                    </a:cxn>
                    <a:cxn ang="0">
                      <a:pos x="10" y="33"/>
                    </a:cxn>
                    <a:cxn ang="0">
                      <a:pos x="119" y="33"/>
                    </a:cxn>
                    <a:cxn ang="0">
                      <a:pos x="73" y="28"/>
                    </a:cxn>
                    <a:cxn ang="0">
                      <a:pos x="157" y="4"/>
                    </a:cxn>
                  </a:cxnLst>
                  <a:rect l="0" t="0" r="r" b="b"/>
                  <a:pathLst>
                    <a:path w="158" h="34">
                      <a:moveTo>
                        <a:pt x="157" y="4"/>
                      </a:moveTo>
                      <a:lnTo>
                        <a:pt x="119" y="0"/>
                      </a:lnTo>
                      <a:lnTo>
                        <a:pt x="37" y="19"/>
                      </a:lnTo>
                      <a:lnTo>
                        <a:pt x="0" y="14"/>
                      </a:lnTo>
                      <a:lnTo>
                        <a:pt x="10" y="33"/>
                      </a:lnTo>
                      <a:lnTo>
                        <a:pt x="119" y="33"/>
                      </a:lnTo>
                      <a:lnTo>
                        <a:pt x="73" y="28"/>
                      </a:lnTo>
                      <a:lnTo>
                        <a:pt x="157" y="4"/>
                      </a:lnTo>
                    </a:path>
                  </a:pathLst>
                </a:custGeom>
                <a:solidFill>
                  <a:srgbClr val="FFFFFF"/>
                </a:solidFill>
                <a:ln w="9525" cap="rnd">
                  <a:noFill/>
                  <a:round/>
                  <a:headEnd/>
                  <a:tailEnd/>
                </a:ln>
                <a:effectLst/>
              </p:spPr>
              <p:txBody>
                <a:bodyPr>
                  <a:prstTxWarp prst="textNoShape">
                    <a:avLst/>
                  </a:prstTxWarp>
                </a:bodyPr>
                <a:lstStyle/>
                <a:p>
                  <a:endParaRPr lang="en-GB">
                    <a:latin typeface="Verdana"/>
                    <a:cs typeface="Verdana"/>
                  </a:endParaRPr>
                </a:p>
              </p:txBody>
            </p:sp>
          </p:grpSp>
        </p:grpSp>
      </p:grpSp>
      <p:sp>
        <p:nvSpPr>
          <p:cNvPr id="95" name="Rectangle 36"/>
          <p:cNvSpPr>
            <a:spLocks noChangeArrowheads="1"/>
          </p:cNvSpPr>
          <p:nvPr/>
        </p:nvSpPr>
        <p:spPr bwMode="auto">
          <a:xfrm>
            <a:off x="4005263" y="3983038"/>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a:solidFill>
                  <a:srgbClr val="000000"/>
                </a:solidFill>
                <a:latin typeface="Verdana"/>
                <a:cs typeface="Verdana"/>
              </a:rPr>
              <a:t>R2</a:t>
            </a:r>
          </a:p>
        </p:txBody>
      </p:sp>
      <p:sp>
        <p:nvSpPr>
          <p:cNvPr id="97" name="Rectangle 36"/>
          <p:cNvSpPr>
            <a:spLocks noChangeArrowheads="1"/>
          </p:cNvSpPr>
          <p:nvPr/>
        </p:nvSpPr>
        <p:spPr bwMode="auto">
          <a:xfrm>
            <a:off x="1815313" y="3985667"/>
            <a:ext cx="499882" cy="371428"/>
          </a:xfrm>
          <a:prstGeom prst="rect">
            <a:avLst/>
          </a:prstGeom>
          <a:noFill/>
          <a:ln w="9525">
            <a:noFill/>
            <a:miter lim="800000"/>
            <a:headEnd/>
            <a:tailEnd/>
          </a:ln>
          <a:effectLst/>
        </p:spPr>
        <p:txBody>
          <a:bodyPr wrap="none" lIns="95384" tIns="46758" rIns="95384" bIns="46758">
            <a:prstTxWarp prst="textNoShape">
              <a:avLst/>
            </a:prstTxWarp>
            <a:spAutoFit/>
          </a:bodyPr>
          <a:lstStyle/>
          <a:p>
            <a:pPr algn="l" defTabSz="828675"/>
            <a:r>
              <a:rPr lang="en-GB" sz="1800" dirty="0" smtClean="0">
                <a:solidFill>
                  <a:srgbClr val="000000"/>
                </a:solidFill>
                <a:latin typeface="Verdana"/>
                <a:cs typeface="Verdana"/>
              </a:rPr>
              <a:t>R1</a:t>
            </a:r>
            <a:endParaRPr lang="en-GB" sz="1800" dirty="0">
              <a:solidFill>
                <a:srgbClr val="000000"/>
              </a:solidFill>
              <a:latin typeface="Verdana"/>
              <a:cs typeface="Verdan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793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Drive By"/>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793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Drive By"/>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932" grpId="0" autoUpdateAnimBg="0"/>
      <p:bldP spid="377933"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smtClean="0"/>
              <a:t>IP route lookup:</a:t>
            </a:r>
            <a:br>
              <a:rPr lang="en-GB" smtClean="0"/>
            </a:br>
            <a:r>
              <a:rPr lang="en-GB" smtClean="0"/>
              <a:t>Longest match routing</a:t>
            </a:r>
            <a:endParaRPr lang="en-GB"/>
          </a:p>
        </p:txBody>
      </p:sp>
      <p:sp>
        <p:nvSpPr>
          <p:cNvPr id="147459" name="Rectangle 3"/>
          <p:cNvSpPr>
            <a:spLocks noGrp="1" noChangeArrowheads="1"/>
          </p:cNvSpPr>
          <p:nvPr>
            <p:ph type="body" idx="1"/>
          </p:nvPr>
        </p:nvSpPr>
        <p:spPr/>
        <p:txBody>
          <a:bodyPr/>
          <a:lstStyle/>
          <a:p>
            <a:r>
              <a:rPr lang="en-GB" dirty="0"/>
              <a:t>Most specific/longest match always wins!!</a:t>
            </a:r>
          </a:p>
          <a:p>
            <a:pPr lvl="1"/>
            <a:r>
              <a:rPr lang="en-GB" dirty="0">
                <a:solidFill>
                  <a:srgbClr val="FF0000"/>
                </a:solidFill>
              </a:rPr>
              <a:t>Many people forget this, even experienced ISP engineers</a:t>
            </a:r>
          </a:p>
          <a:p>
            <a:r>
              <a:rPr lang="en-GB" dirty="0"/>
              <a:t>Default route is 0.0.0.0/0</a:t>
            </a:r>
          </a:p>
          <a:p>
            <a:pPr lvl="1"/>
            <a:r>
              <a:rPr lang="en-GB" dirty="0"/>
              <a:t>Can handle it using the normal longest match algorithm</a:t>
            </a:r>
          </a:p>
          <a:p>
            <a:pPr lvl="1"/>
            <a:r>
              <a:rPr lang="en-GB" dirty="0"/>
              <a:t>Matches everything.  Always the shortest match.</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48482" name="Group 2"/>
          <p:cNvGrpSpPr>
            <a:grpSpLocks/>
          </p:cNvGrpSpPr>
          <p:nvPr/>
        </p:nvGrpSpPr>
        <p:grpSpPr bwMode="auto">
          <a:xfrm>
            <a:off x="5048251" y="985840"/>
            <a:ext cx="3571875" cy="2236787"/>
            <a:chOff x="3162" y="1071"/>
            <a:chExt cx="2250" cy="1409"/>
          </a:xfrm>
        </p:grpSpPr>
        <p:sp>
          <p:nvSpPr>
            <p:cNvPr id="148483" name="Freeform 3"/>
            <p:cNvSpPr>
              <a:spLocks/>
            </p:cNvSpPr>
            <p:nvPr/>
          </p:nvSpPr>
          <p:spPr bwMode="auto">
            <a:xfrm>
              <a:off x="3162" y="1071"/>
              <a:ext cx="2250" cy="1409"/>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prstTxWarp prst="textNoShape">
                <a:avLst/>
              </a:prstTxWarp>
            </a:bodyPr>
            <a:lstStyle/>
            <a:p>
              <a:endParaRPr lang="en-US"/>
            </a:p>
          </p:txBody>
        </p:sp>
        <p:sp>
          <p:nvSpPr>
            <p:cNvPr id="148484" name="Freeform 4"/>
            <p:cNvSpPr>
              <a:spLocks/>
            </p:cNvSpPr>
            <p:nvPr/>
          </p:nvSpPr>
          <p:spPr bwMode="auto">
            <a:xfrm>
              <a:off x="3498" y="1620"/>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485" name="Oval 5"/>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486" name="Line 6"/>
            <p:cNvSpPr>
              <a:spLocks noChangeShapeType="1"/>
            </p:cNvSpPr>
            <p:nvPr/>
          </p:nvSpPr>
          <p:spPr bwMode="auto">
            <a:xfrm>
              <a:off x="3238" y="1855"/>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487" name="Line 7"/>
            <p:cNvSpPr>
              <a:spLocks noChangeShapeType="1"/>
            </p:cNvSpPr>
            <p:nvPr/>
          </p:nvSpPr>
          <p:spPr bwMode="auto">
            <a:xfrm>
              <a:off x="3551" y="1855"/>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488" name="Rectangle 8"/>
            <p:cNvSpPr>
              <a:spLocks noChangeArrowheads="1"/>
            </p:cNvSpPr>
            <p:nvPr/>
          </p:nvSpPr>
          <p:spPr bwMode="auto">
            <a:xfrm>
              <a:off x="3238" y="185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8489" name="Oval 9"/>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490" name="Oval 10"/>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491" name="Line 11"/>
            <p:cNvSpPr>
              <a:spLocks noChangeShapeType="1"/>
            </p:cNvSpPr>
            <p:nvPr/>
          </p:nvSpPr>
          <p:spPr bwMode="auto">
            <a:xfrm>
              <a:off x="3712" y="224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492" name="Line 12"/>
            <p:cNvSpPr>
              <a:spLocks noChangeShapeType="1"/>
            </p:cNvSpPr>
            <p:nvPr/>
          </p:nvSpPr>
          <p:spPr bwMode="auto">
            <a:xfrm>
              <a:off x="4025" y="224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493" name="Rectangle 13"/>
            <p:cNvSpPr>
              <a:spLocks noChangeArrowheads="1"/>
            </p:cNvSpPr>
            <p:nvPr/>
          </p:nvSpPr>
          <p:spPr bwMode="auto">
            <a:xfrm>
              <a:off x="3712" y="2242"/>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8494" name="Oval 14"/>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495" name="Oval 15"/>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496" name="Line 16"/>
            <p:cNvSpPr>
              <a:spLocks noChangeShapeType="1"/>
            </p:cNvSpPr>
            <p:nvPr/>
          </p:nvSpPr>
          <p:spPr bwMode="auto">
            <a:xfrm>
              <a:off x="3708" y="155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497" name="Line 17"/>
            <p:cNvSpPr>
              <a:spLocks noChangeShapeType="1"/>
            </p:cNvSpPr>
            <p:nvPr/>
          </p:nvSpPr>
          <p:spPr bwMode="auto">
            <a:xfrm>
              <a:off x="4021" y="155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498" name="Rectangle 18"/>
            <p:cNvSpPr>
              <a:spLocks noChangeArrowheads="1"/>
            </p:cNvSpPr>
            <p:nvPr/>
          </p:nvSpPr>
          <p:spPr bwMode="auto">
            <a:xfrm>
              <a:off x="3708" y="1552"/>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8499" name="Oval 19"/>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00" name="Oval 20"/>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01" name="Line 21"/>
            <p:cNvSpPr>
              <a:spLocks noChangeShapeType="1"/>
            </p:cNvSpPr>
            <p:nvPr/>
          </p:nvSpPr>
          <p:spPr bwMode="auto">
            <a:xfrm>
              <a:off x="4391" y="154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502" name="Line 22"/>
            <p:cNvSpPr>
              <a:spLocks noChangeShapeType="1"/>
            </p:cNvSpPr>
            <p:nvPr/>
          </p:nvSpPr>
          <p:spPr bwMode="auto">
            <a:xfrm>
              <a:off x="4703" y="154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503" name="Rectangle 23"/>
            <p:cNvSpPr>
              <a:spLocks noChangeArrowheads="1"/>
            </p:cNvSpPr>
            <p:nvPr/>
          </p:nvSpPr>
          <p:spPr bwMode="auto">
            <a:xfrm>
              <a:off x="4391" y="1548"/>
              <a:ext cx="309"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8504" name="Oval 24"/>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05" name="Oval 25"/>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06" name="Line 26"/>
            <p:cNvSpPr>
              <a:spLocks noChangeShapeType="1"/>
            </p:cNvSpPr>
            <p:nvPr/>
          </p:nvSpPr>
          <p:spPr bwMode="auto">
            <a:xfrm>
              <a:off x="4401" y="2239"/>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507" name="Line 27"/>
            <p:cNvSpPr>
              <a:spLocks noChangeShapeType="1"/>
            </p:cNvSpPr>
            <p:nvPr/>
          </p:nvSpPr>
          <p:spPr bwMode="auto">
            <a:xfrm>
              <a:off x="4714" y="2239"/>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508" name="Rectangle 28"/>
            <p:cNvSpPr>
              <a:spLocks noChangeArrowheads="1"/>
            </p:cNvSpPr>
            <p:nvPr/>
          </p:nvSpPr>
          <p:spPr bwMode="auto">
            <a:xfrm>
              <a:off x="4401" y="2239"/>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8509" name="Oval 29"/>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10" name="Oval 30"/>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11" name="Line 31"/>
            <p:cNvSpPr>
              <a:spLocks noChangeShapeType="1"/>
            </p:cNvSpPr>
            <p:nvPr/>
          </p:nvSpPr>
          <p:spPr bwMode="auto">
            <a:xfrm>
              <a:off x="4966" y="189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512" name="Line 32"/>
            <p:cNvSpPr>
              <a:spLocks noChangeShapeType="1"/>
            </p:cNvSpPr>
            <p:nvPr/>
          </p:nvSpPr>
          <p:spPr bwMode="auto">
            <a:xfrm>
              <a:off x="5279" y="189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8513" name="Rectangle 33"/>
            <p:cNvSpPr>
              <a:spLocks noChangeArrowheads="1"/>
            </p:cNvSpPr>
            <p:nvPr/>
          </p:nvSpPr>
          <p:spPr bwMode="auto">
            <a:xfrm>
              <a:off x="4966" y="1898"/>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8514" name="Oval 34"/>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8515" name="Freeform 35"/>
            <p:cNvSpPr>
              <a:spLocks/>
            </p:cNvSpPr>
            <p:nvPr/>
          </p:nvSpPr>
          <p:spPr bwMode="auto">
            <a:xfrm>
              <a:off x="4557" y="1647"/>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16" name="Freeform 36"/>
            <p:cNvSpPr>
              <a:spLocks/>
            </p:cNvSpPr>
            <p:nvPr/>
          </p:nvSpPr>
          <p:spPr bwMode="auto">
            <a:xfrm>
              <a:off x="3864" y="1653"/>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17" name="Freeform 37"/>
            <p:cNvSpPr>
              <a:spLocks/>
            </p:cNvSpPr>
            <p:nvPr/>
          </p:nvSpPr>
          <p:spPr bwMode="auto">
            <a:xfrm>
              <a:off x="4029" y="1638"/>
              <a:ext cx="504" cy="6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18" name="Freeform 38"/>
            <p:cNvSpPr>
              <a:spLocks/>
            </p:cNvSpPr>
            <p:nvPr/>
          </p:nvSpPr>
          <p:spPr bwMode="auto">
            <a:xfrm>
              <a:off x="4716" y="1986"/>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19" name="Freeform 39"/>
            <p:cNvSpPr>
              <a:spLocks/>
            </p:cNvSpPr>
            <p:nvPr/>
          </p:nvSpPr>
          <p:spPr bwMode="auto">
            <a:xfrm>
              <a:off x="4035" y="226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20" name="Freeform 40"/>
            <p:cNvSpPr>
              <a:spLocks/>
            </p:cNvSpPr>
            <p:nvPr/>
          </p:nvSpPr>
          <p:spPr bwMode="auto">
            <a:xfrm>
              <a:off x="3444" y="1944"/>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21" name="Freeform 41"/>
            <p:cNvSpPr>
              <a:spLocks/>
            </p:cNvSpPr>
            <p:nvPr/>
          </p:nvSpPr>
          <p:spPr bwMode="auto">
            <a:xfrm>
              <a:off x="4029" y="157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22" name="Freeform 42"/>
            <p:cNvSpPr>
              <a:spLocks/>
            </p:cNvSpPr>
            <p:nvPr/>
          </p:nvSpPr>
          <p:spPr bwMode="auto">
            <a:xfrm>
              <a:off x="4704" y="1575"/>
              <a:ext cx="396" cy="267"/>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8523" name="Freeform 43"/>
            <p:cNvSpPr>
              <a:spLocks/>
            </p:cNvSpPr>
            <p:nvPr/>
          </p:nvSpPr>
          <p:spPr bwMode="auto">
            <a:xfrm>
              <a:off x="3387" y="1146"/>
              <a:ext cx="1110" cy="645"/>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48524" name="Group 44"/>
            <p:cNvGrpSpPr>
              <a:grpSpLocks/>
            </p:cNvGrpSpPr>
            <p:nvPr/>
          </p:nvGrpSpPr>
          <p:grpSpPr bwMode="auto">
            <a:xfrm>
              <a:off x="3290" y="1748"/>
              <a:ext cx="201" cy="252"/>
              <a:chOff x="2956" y="2429"/>
              <a:chExt cx="204" cy="252"/>
            </a:xfrm>
          </p:grpSpPr>
          <p:sp>
            <p:nvSpPr>
              <p:cNvPr id="148525" name="Rectangle 4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8526" name="Text Box 46"/>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u</a:t>
                </a:r>
                <a:endParaRPr lang="en-US" sz="2400">
                  <a:latin typeface="Times New Roman" charset="0"/>
                </a:endParaRPr>
              </a:p>
            </p:txBody>
          </p:sp>
        </p:grpSp>
        <p:grpSp>
          <p:nvGrpSpPr>
            <p:cNvPr id="148527" name="Group 47"/>
            <p:cNvGrpSpPr>
              <a:grpSpLocks/>
            </p:cNvGrpSpPr>
            <p:nvPr/>
          </p:nvGrpSpPr>
          <p:grpSpPr bwMode="auto">
            <a:xfrm>
              <a:off x="4460" y="2132"/>
              <a:ext cx="201" cy="252"/>
              <a:chOff x="2956" y="2429"/>
              <a:chExt cx="204" cy="252"/>
            </a:xfrm>
          </p:grpSpPr>
          <p:sp>
            <p:nvSpPr>
              <p:cNvPr id="148528" name="Rectangle 4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8529" name="Text Box 49"/>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nvGrpSpPr>
            <p:cNvPr id="148530" name="Group 50"/>
            <p:cNvGrpSpPr>
              <a:grpSpLocks/>
            </p:cNvGrpSpPr>
            <p:nvPr/>
          </p:nvGrpSpPr>
          <p:grpSpPr bwMode="auto">
            <a:xfrm>
              <a:off x="3763" y="2099"/>
              <a:ext cx="231" cy="291"/>
              <a:chOff x="2942" y="2399"/>
              <a:chExt cx="232" cy="291"/>
            </a:xfrm>
          </p:grpSpPr>
          <p:sp>
            <p:nvSpPr>
              <p:cNvPr id="148531" name="Rectangle 5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8532" name="Text Box 52"/>
              <p:cNvSpPr txBox="1">
                <a:spLocks noChangeArrowheads="1"/>
              </p:cNvSpPr>
              <p:nvPr/>
            </p:nvSpPr>
            <p:spPr bwMode="auto">
              <a:xfrm>
                <a:off x="2942" y="2399"/>
                <a:ext cx="232" cy="291"/>
              </a:xfrm>
              <a:prstGeom prst="rect">
                <a:avLst/>
              </a:prstGeom>
              <a:noFill/>
              <a:ln w="9525">
                <a:noFill/>
                <a:miter lim="800000"/>
                <a:headEnd/>
                <a:tailEnd/>
              </a:ln>
              <a:effectLst/>
            </p:spPr>
            <p:txBody>
              <a:bodyPr wrap="none">
                <a:prstTxWarp prst="textNoShape">
                  <a:avLst/>
                </a:prstTxWarp>
                <a:spAutoFit/>
              </a:bodyPr>
              <a:lstStyle/>
              <a:p>
                <a:pPr algn="ctr"/>
                <a:r>
                  <a:rPr lang="en-US" sz="2400"/>
                  <a:t>x</a:t>
                </a:r>
              </a:p>
            </p:txBody>
          </p:sp>
        </p:grpSp>
        <p:grpSp>
          <p:nvGrpSpPr>
            <p:cNvPr id="148533" name="Group 53"/>
            <p:cNvGrpSpPr>
              <a:grpSpLocks/>
            </p:cNvGrpSpPr>
            <p:nvPr/>
          </p:nvGrpSpPr>
          <p:grpSpPr bwMode="auto">
            <a:xfrm>
              <a:off x="4440" y="1442"/>
              <a:ext cx="227" cy="252"/>
              <a:chOff x="2943" y="2429"/>
              <a:chExt cx="230" cy="252"/>
            </a:xfrm>
          </p:grpSpPr>
          <p:sp>
            <p:nvSpPr>
              <p:cNvPr id="148534" name="Rectangle 5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8535" name="Text Box 55"/>
              <p:cNvSpPr txBox="1">
                <a:spLocks noChangeArrowheads="1"/>
              </p:cNvSpPr>
              <p:nvPr/>
            </p:nvSpPr>
            <p:spPr bwMode="auto">
              <a:xfrm>
                <a:off x="2943" y="2429"/>
                <a:ext cx="230" cy="252"/>
              </a:xfrm>
              <a:prstGeom prst="rect">
                <a:avLst/>
              </a:prstGeom>
              <a:noFill/>
              <a:ln w="9525">
                <a:noFill/>
                <a:miter lim="800000"/>
                <a:headEnd/>
                <a:tailEnd/>
              </a:ln>
              <a:effectLst/>
            </p:spPr>
            <p:txBody>
              <a:bodyPr wrap="none">
                <a:prstTxWarp prst="textNoShape">
                  <a:avLst/>
                </a:prstTxWarp>
                <a:spAutoFit/>
              </a:bodyPr>
              <a:lstStyle/>
              <a:p>
                <a:pPr algn="ctr"/>
                <a:r>
                  <a:rPr lang="en-US" sz="2000"/>
                  <a:t>w</a:t>
                </a:r>
                <a:endParaRPr lang="en-US" sz="2400">
                  <a:latin typeface="Times New Roman" charset="0"/>
                </a:endParaRPr>
              </a:p>
            </p:txBody>
          </p:sp>
        </p:grpSp>
        <p:grpSp>
          <p:nvGrpSpPr>
            <p:cNvPr id="148536" name="Group 56"/>
            <p:cNvGrpSpPr>
              <a:grpSpLocks/>
            </p:cNvGrpSpPr>
            <p:nvPr/>
          </p:nvGrpSpPr>
          <p:grpSpPr bwMode="auto">
            <a:xfrm>
              <a:off x="3771" y="1442"/>
              <a:ext cx="195" cy="252"/>
              <a:chOff x="2958" y="2429"/>
              <a:chExt cx="198" cy="252"/>
            </a:xfrm>
          </p:grpSpPr>
          <p:sp>
            <p:nvSpPr>
              <p:cNvPr id="148537" name="Rectangle 5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8538" name="Text Box 58"/>
              <p:cNvSpPr txBox="1">
                <a:spLocks noChangeArrowheads="1"/>
              </p:cNvSpPr>
              <p:nvPr/>
            </p:nvSpPr>
            <p:spPr bwMode="auto">
              <a:xfrm>
                <a:off x="2958" y="2429"/>
                <a:ext cx="198" cy="252"/>
              </a:xfrm>
              <a:prstGeom prst="rect">
                <a:avLst/>
              </a:prstGeom>
              <a:noFill/>
              <a:ln w="9525">
                <a:noFill/>
                <a:miter lim="800000"/>
                <a:headEnd/>
                <a:tailEnd/>
              </a:ln>
              <a:effectLst/>
            </p:spPr>
            <p:txBody>
              <a:bodyPr wrap="none">
                <a:prstTxWarp prst="textNoShape">
                  <a:avLst/>
                </a:prstTxWarp>
                <a:spAutoFit/>
              </a:bodyPr>
              <a:lstStyle/>
              <a:p>
                <a:pPr algn="ctr"/>
                <a:r>
                  <a:rPr lang="en-US" sz="2000"/>
                  <a:t>v</a:t>
                </a:r>
                <a:endParaRPr lang="en-US" sz="2400">
                  <a:latin typeface="Times New Roman" charset="0"/>
                </a:endParaRPr>
              </a:p>
            </p:txBody>
          </p:sp>
        </p:grpSp>
        <p:grpSp>
          <p:nvGrpSpPr>
            <p:cNvPr id="148539" name="Group 59"/>
            <p:cNvGrpSpPr>
              <a:grpSpLocks/>
            </p:cNvGrpSpPr>
            <p:nvPr/>
          </p:nvGrpSpPr>
          <p:grpSpPr bwMode="auto">
            <a:xfrm>
              <a:off x="5022" y="1760"/>
              <a:ext cx="221" cy="291"/>
              <a:chOff x="2946" y="2399"/>
              <a:chExt cx="223" cy="291"/>
            </a:xfrm>
          </p:grpSpPr>
          <p:sp>
            <p:nvSpPr>
              <p:cNvPr id="148540" name="Rectangle 6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8541" name="Text Box 61"/>
              <p:cNvSpPr txBox="1">
                <a:spLocks noChangeArrowheads="1"/>
              </p:cNvSpPr>
              <p:nvPr/>
            </p:nvSpPr>
            <p:spPr bwMode="auto">
              <a:xfrm>
                <a:off x="2946" y="2399"/>
                <a:ext cx="223" cy="291"/>
              </a:xfrm>
              <a:prstGeom prst="rect">
                <a:avLst/>
              </a:prstGeom>
              <a:noFill/>
              <a:ln w="9525">
                <a:noFill/>
                <a:miter lim="800000"/>
                <a:headEnd/>
                <a:tailEnd/>
              </a:ln>
              <a:effectLst/>
            </p:spPr>
            <p:txBody>
              <a:bodyPr wrap="none">
                <a:prstTxWarp prst="textNoShape">
                  <a:avLst/>
                </a:prstTxWarp>
                <a:spAutoFit/>
              </a:bodyPr>
              <a:lstStyle/>
              <a:p>
                <a:pPr algn="ctr"/>
                <a:r>
                  <a:rPr lang="en-US" sz="2400"/>
                  <a:t>z</a:t>
                </a:r>
              </a:p>
            </p:txBody>
          </p:sp>
        </p:grpSp>
        <p:sp>
          <p:nvSpPr>
            <p:cNvPr id="148542" name="Text Box 62"/>
            <p:cNvSpPr txBox="1">
              <a:spLocks noChangeArrowheads="1"/>
            </p:cNvSpPr>
            <p:nvPr/>
          </p:nvSpPr>
          <p:spPr bwMode="auto">
            <a:xfrm>
              <a:off x="3488" y="1571"/>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48543" name="Text Box 63"/>
            <p:cNvSpPr txBox="1">
              <a:spLocks noChangeArrowheads="1"/>
            </p:cNvSpPr>
            <p:nvPr/>
          </p:nvSpPr>
          <p:spPr bwMode="auto">
            <a:xfrm>
              <a:off x="3836" y="1790"/>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48544" name="Text Box 64"/>
            <p:cNvSpPr txBox="1">
              <a:spLocks noChangeArrowheads="1"/>
            </p:cNvSpPr>
            <p:nvPr/>
          </p:nvSpPr>
          <p:spPr bwMode="auto">
            <a:xfrm>
              <a:off x="3413" y="2003"/>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48545" name="Text Box 65"/>
            <p:cNvSpPr txBox="1">
              <a:spLocks noChangeArrowheads="1"/>
            </p:cNvSpPr>
            <p:nvPr/>
          </p:nvSpPr>
          <p:spPr bwMode="auto">
            <a:xfrm>
              <a:off x="4220" y="1883"/>
              <a:ext cx="205" cy="233"/>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48546" name="Text Box 66"/>
            <p:cNvSpPr txBox="1">
              <a:spLocks noChangeArrowheads="1"/>
            </p:cNvSpPr>
            <p:nvPr/>
          </p:nvSpPr>
          <p:spPr bwMode="auto">
            <a:xfrm>
              <a:off x="4169" y="2237"/>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48547" name="Text Box 67"/>
            <p:cNvSpPr txBox="1">
              <a:spLocks noChangeArrowheads="1"/>
            </p:cNvSpPr>
            <p:nvPr/>
          </p:nvSpPr>
          <p:spPr bwMode="auto">
            <a:xfrm>
              <a:off x="4529" y="1808"/>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48548" name="Text Box 68"/>
            <p:cNvSpPr txBox="1">
              <a:spLocks noChangeArrowheads="1"/>
            </p:cNvSpPr>
            <p:nvPr/>
          </p:nvSpPr>
          <p:spPr bwMode="auto">
            <a:xfrm>
              <a:off x="4877" y="2072"/>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48549" name="Text Box 69"/>
            <p:cNvSpPr txBox="1">
              <a:spLocks noChangeArrowheads="1"/>
            </p:cNvSpPr>
            <p:nvPr/>
          </p:nvSpPr>
          <p:spPr bwMode="auto">
            <a:xfrm>
              <a:off x="4850" y="1535"/>
              <a:ext cx="205" cy="233"/>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sp>
          <p:nvSpPr>
            <p:cNvPr id="148550" name="Text Box 70"/>
            <p:cNvSpPr txBox="1">
              <a:spLocks noChangeArrowheads="1"/>
            </p:cNvSpPr>
            <p:nvPr/>
          </p:nvSpPr>
          <p:spPr bwMode="auto">
            <a:xfrm>
              <a:off x="4115" y="1385"/>
              <a:ext cx="205" cy="233"/>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48551" name="Text Box 71"/>
            <p:cNvSpPr txBox="1">
              <a:spLocks noChangeArrowheads="1"/>
            </p:cNvSpPr>
            <p:nvPr/>
          </p:nvSpPr>
          <p:spPr bwMode="auto">
            <a:xfrm>
              <a:off x="3764" y="1118"/>
              <a:ext cx="205" cy="233"/>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grpSp>
      <p:sp>
        <p:nvSpPr>
          <p:cNvPr id="148552" name="Text Box 72"/>
          <p:cNvSpPr txBox="1">
            <a:spLocks noChangeArrowheads="1"/>
          </p:cNvSpPr>
          <p:nvPr/>
        </p:nvSpPr>
        <p:spPr bwMode="auto">
          <a:xfrm>
            <a:off x="673101" y="2762252"/>
            <a:ext cx="5513388" cy="2100263"/>
          </a:xfrm>
          <a:prstGeom prst="rect">
            <a:avLst/>
          </a:prstGeom>
          <a:noFill/>
          <a:ln w="9525">
            <a:noFill/>
            <a:miter lim="800000"/>
            <a:headEnd/>
            <a:tailEnd/>
          </a:ln>
          <a:effectLst/>
        </p:spPr>
        <p:txBody>
          <a:bodyPr>
            <a:prstTxWarp prst="textNoShape">
              <a:avLst/>
            </a:prstTxWarp>
            <a:spAutoFit/>
          </a:bodyPr>
          <a:lstStyle/>
          <a:p>
            <a:pPr eaLnBrk="1" hangingPunct="1"/>
            <a:r>
              <a:rPr lang="en-US" sz="2400">
                <a:latin typeface="Arial" charset="0"/>
              </a:rPr>
              <a:t>Graph: G = (N,E)</a:t>
            </a:r>
          </a:p>
          <a:p>
            <a:pPr eaLnBrk="1" hangingPunct="1"/>
            <a:r>
              <a:rPr lang="en-US" sz="2400">
                <a:latin typeface="Arial" charset="0"/>
              </a:rPr>
              <a:t>N = set of routers = { u, v, w, x, y, z }</a:t>
            </a:r>
          </a:p>
          <a:p>
            <a:pPr eaLnBrk="1" hangingPunct="1"/>
            <a:r>
              <a:rPr lang="en-US" sz="2400">
                <a:latin typeface="Arial" charset="0"/>
              </a:rPr>
              <a:t>E = set of links ={ (u,v), (u,x), (v,x), (v,w), (x,w), (x,y), (w,y), (w,z), (y,z) }</a:t>
            </a:r>
          </a:p>
          <a:p>
            <a:pPr eaLnBrk="1" hangingPunct="1">
              <a:lnSpc>
                <a:spcPct val="150000"/>
              </a:lnSpc>
            </a:pPr>
            <a:r>
              <a:rPr lang="en-US" sz="2400">
                <a:latin typeface="Arial" charset="0"/>
              </a:rPr>
              <a:t>Path: Sequence of edges (routers)</a:t>
            </a:r>
          </a:p>
        </p:txBody>
      </p:sp>
      <p:sp>
        <p:nvSpPr>
          <p:cNvPr id="148553" name="Rectangle 73"/>
          <p:cNvSpPr>
            <a:spLocks noGrp="1" noChangeArrowheads="1"/>
          </p:cNvSpPr>
          <p:nvPr>
            <p:ph type="title"/>
          </p:nvPr>
        </p:nvSpPr>
        <p:spPr/>
        <p:txBody>
          <a:bodyPr/>
          <a:lstStyle/>
          <a:p>
            <a:r>
              <a:rPr lang="en-US"/>
              <a:t>Graph abstraction</a:t>
            </a:r>
          </a:p>
        </p:txBody>
      </p:sp>
      <p:sp>
        <p:nvSpPr>
          <p:cNvPr id="148554" name="Text Box 74"/>
          <p:cNvSpPr txBox="1">
            <a:spLocks noChangeArrowheads="1"/>
          </p:cNvSpPr>
          <p:nvPr/>
        </p:nvSpPr>
        <p:spPr bwMode="auto">
          <a:xfrm>
            <a:off x="374650" y="5035550"/>
            <a:ext cx="8397852" cy="1569660"/>
          </a:xfrm>
          <a:prstGeom prst="rect">
            <a:avLst/>
          </a:prstGeom>
          <a:noFill/>
          <a:ln w="28575">
            <a:solidFill>
              <a:schemeClr val="accent6">
                <a:lumMod val="60000"/>
                <a:lumOff val="40000"/>
              </a:schemeClr>
            </a:solidFill>
            <a:miter lim="800000"/>
            <a:headEnd/>
            <a:tailEnd/>
          </a:ln>
          <a:effectLst/>
        </p:spPr>
        <p:txBody>
          <a:bodyPr wrap="none">
            <a:prstTxWarp prst="textNoShape">
              <a:avLst/>
            </a:prstTxWarp>
            <a:spAutoFit/>
          </a:bodyPr>
          <a:lstStyle/>
          <a:p>
            <a:r>
              <a:rPr lang="en-US" sz="2400" dirty="0">
                <a:solidFill>
                  <a:schemeClr val="accent6">
                    <a:lumMod val="75000"/>
                  </a:schemeClr>
                </a:solidFill>
              </a:rPr>
              <a:t>Remark: Graph </a:t>
            </a:r>
            <a:r>
              <a:rPr lang="en-US" sz="2400" dirty="0" err="1">
                <a:solidFill>
                  <a:schemeClr val="accent6">
                    <a:lumMod val="75000"/>
                  </a:schemeClr>
                </a:solidFill>
              </a:rPr>
              <a:t>abstr</a:t>
            </a:r>
            <a:r>
              <a:rPr lang="en-US" sz="2400" dirty="0">
                <a:solidFill>
                  <a:schemeClr val="accent6">
                    <a:lumMod val="75000"/>
                  </a:schemeClr>
                </a:solidFill>
              </a:rPr>
              <a:t>. is useful in other network contexts</a:t>
            </a:r>
          </a:p>
          <a:p>
            <a:endParaRPr lang="en-US" sz="2400" dirty="0">
              <a:solidFill>
                <a:schemeClr val="accent6">
                  <a:lumMod val="75000"/>
                </a:schemeClr>
              </a:solidFill>
            </a:endParaRPr>
          </a:p>
          <a:p>
            <a:r>
              <a:rPr lang="en-US" sz="2400" dirty="0">
                <a:solidFill>
                  <a:schemeClr val="accent6">
                    <a:lumMod val="75000"/>
                  </a:schemeClr>
                </a:solidFill>
              </a:rPr>
              <a:t>Example: P2P, where N is set of peers </a:t>
            </a:r>
            <a:br>
              <a:rPr lang="en-US" sz="2400" dirty="0">
                <a:solidFill>
                  <a:schemeClr val="accent6">
                    <a:lumMod val="75000"/>
                  </a:schemeClr>
                </a:solidFill>
              </a:rPr>
            </a:br>
            <a:r>
              <a:rPr lang="en-US" sz="2400" dirty="0">
                <a:solidFill>
                  <a:schemeClr val="accent6">
                    <a:lumMod val="75000"/>
                  </a:schemeClr>
                </a:solidFill>
              </a:rPr>
              <a:t>		and E is set of TCP connections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a:t>Graph abstraction: costs</a:t>
            </a:r>
          </a:p>
        </p:txBody>
      </p:sp>
      <p:sp>
        <p:nvSpPr>
          <p:cNvPr id="78" name="Content Placeholder 77"/>
          <p:cNvSpPr>
            <a:spLocks noGrp="1"/>
          </p:cNvSpPr>
          <p:nvPr>
            <p:ph idx="1"/>
          </p:nvPr>
        </p:nvSpPr>
        <p:spPr>
          <a:xfrm>
            <a:off x="4413243" y="1658504"/>
            <a:ext cx="4535030" cy="1919458"/>
          </a:xfrm>
        </p:spPr>
        <p:txBody>
          <a:bodyPr/>
          <a:lstStyle/>
          <a:p>
            <a:pPr marL="457200" indent="-457200">
              <a:spcBef>
                <a:spcPts val="0"/>
              </a:spcBef>
            </a:pPr>
            <a:r>
              <a:rPr lang="en-US" sz="2000" dirty="0" err="1"/>
              <a:t>c(x,x</a:t>
            </a:r>
            <a:r>
              <a:rPr lang="en-US" sz="2000" dirty="0"/>
              <a:t>’) = cost of link (</a:t>
            </a:r>
            <a:r>
              <a:rPr lang="en-US" sz="2000" dirty="0" err="1"/>
              <a:t>x,x</a:t>
            </a:r>
            <a:r>
              <a:rPr lang="en-US" sz="2000" dirty="0"/>
              <a:t>’)</a:t>
            </a:r>
          </a:p>
          <a:p>
            <a:pPr marL="914400" lvl="1" indent="-457200">
              <a:spcBef>
                <a:spcPts val="0"/>
              </a:spcBef>
              <a:buClr>
                <a:schemeClr val="accent6">
                  <a:lumMod val="60000"/>
                  <a:lumOff val="40000"/>
                </a:schemeClr>
              </a:buClr>
            </a:pPr>
            <a:r>
              <a:rPr lang="en-US" sz="2000" dirty="0"/>
              <a:t>e.g., </a:t>
            </a:r>
            <a:r>
              <a:rPr lang="en-US" sz="2000" dirty="0" err="1"/>
              <a:t>c(w,z</a:t>
            </a:r>
            <a:r>
              <a:rPr lang="en-US" sz="2000" dirty="0"/>
              <a:t>) = </a:t>
            </a:r>
            <a:r>
              <a:rPr lang="en-US" sz="2000" dirty="0" smtClean="0"/>
              <a:t>5</a:t>
            </a:r>
          </a:p>
          <a:p>
            <a:pPr>
              <a:spcBef>
                <a:spcPts val="0"/>
              </a:spcBef>
            </a:pPr>
            <a:r>
              <a:rPr lang="en-US" sz="2000" dirty="0" smtClean="0"/>
              <a:t>cost </a:t>
            </a:r>
            <a:r>
              <a:rPr lang="en-US" sz="2000" dirty="0"/>
              <a:t>can be always 1, or </a:t>
            </a:r>
            <a:endParaRPr lang="en-US" sz="2000" dirty="0" smtClean="0"/>
          </a:p>
          <a:p>
            <a:pPr>
              <a:spcBef>
                <a:spcPts val="0"/>
              </a:spcBef>
            </a:pPr>
            <a:r>
              <a:rPr lang="en-US" sz="2000" dirty="0" smtClean="0"/>
              <a:t>inversely </a:t>
            </a:r>
            <a:r>
              <a:rPr lang="en-US" sz="2000" dirty="0"/>
              <a:t>related to bandwidth</a:t>
            </a:r>
            <a:r>
              <a:rPr lang="en-US" sz="2000" dirty="0" smtClean="0"/>
              <a:t>, </a:t>
            </a:r>
          </a:p>
          <a:p>
            <a:pPr>
              <a:spcBef>
                <a:spcPts val="0"/>
              </a:spcBef>
            </a:pPr>
            <a:r>
              <a:rPr lang="en-US" sz="2000" dirty="0" smtClean="0"/>
              <a:t>inversely </a:t>
            </a:r>
            <a:r>
              <a:rPr lang="en-US" sz="2000" dirty="0"/>
              <a:t>related to </a:t>
            </a:r>
            <a:r>
              <a:rPr lang="en-US" sz="2000" dirty="0" smtClean="0"/>
              <a:t>congestion</a:t>
            </a:r>
            <a:endParaRPr lang="en-US" sz="2000" dirty="0"/>
          </a:p>
        </p:txBody>
      </p:sp>
      <p:grpSp>
        <p:nvGrpSpPr>
          <p:cNvPr id="149507" name="Group 3"/>
          <p:cNvGrpSpPr>
            <a:grpSpLocks/>
          </p:cNvGrpSpPr>
          <p:nvPr/>
        </p:nvGrpSpPr>
        <p:grpSpPr bwMode="auto">
          <a:xfrm>
            <a:off x="768351" y="1495425"/>
            <a:ext cx="3571875" cy="2236788"/>
            <a:chOff x="3162" y="1071"/>
            <a:chExt cx="2250" cy="1409"/>
          </a:xfrm>
        </p:grpSpPr>
        <p:sp>
          <p:nvSpPr>
            <p:cNvPr id="149508" name="Freeform 4"/>
            <p:cNvSpPr>
              <a:spLocks/>
            </p:cNvSpPr>
            <p:nvPr/>
          </p:nvSpPr>
          <p:spPr bwMode="auto">
            <a:xfrm>
              <a:off x="3162" y="1071"/>
              <a:ext cx="2250" cy="1409"/>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prstTxWarp prst="textNoShape">
                <a:avLst/>
              </a:prstTxWarp>
            </a:bodyPr>
            <a:lstStyle/>
            <a:p>
              <a:endParaRPr lang="en-US"/>
            </a:p>
          </p:txBody>
        </p:sp>
        <p:sp>
          <p:nvSpPr>
            <p:cNvPr id="149509" name="Freeform 5"/>
            <p:cNvSpPr>
              <a:spLocks/>
            </p:cNvSpPr>
            <p:nvPr/>
          </p:nvSpPr>
          <p:spPr bwMode="auto">
            <a:xfrm>
              <a:off x="3498" y="1620"/>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10"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11" name="Line 7"/>
            <p:cNvSpPr>
              <a:spLocks noChangeShapeType="1"/>
            </p:cNvSpPr>
            <p:nvPr/>
          </p:nvSpPr>
          <p:spPr bwMode="auto">
            <a:xfrm>
              <a:off x="3238" y="1855"/>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12" name="Line 8"/>
            <p:cNvSpPr>
              <a:spLocks noChangeShapeType="1"/>
            </p:cNvSpPr>
            <p:nvPr/>
          </p:nvSpPr>
          <p:spPr bwMode="auto">
            <a:xfrm>
              <a:off x="3551" y="1855"/>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13" name="Rectangle 9"/>
            <p:cNvSpPr>
              <a:spLocks noChangeArrowheads="1"/>
            </p:cNvSpPr>
            <p:nvPr/>
          </p:nvSpPr>
          <p:spPr bwMode="auto">
            <a:xfrm>
              <a:off x="3238" y="185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9514"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15"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16" name="Line 12"/>
            <p:cNvSpPr>
              <a:spLocks noChangeShapeType="1"/>
            </p:cNvSpPr>
            <p:nvPr/>
          </p:nvSpPr>
          <p:spPr bwMode="auto">
            <a:xfrm>
              <a:off x="3712" y="224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17" name="Line 13"/>
            <p:cNvSpPr>
              <a:spLocks noChangeShapeType="1"/>
            </p:cNvSpPr>
            <p:nvPr/>
          </p:nvSpPr>
          <p:spPr bwMode="auto">
            <a:xfrm>
              <a:off x="4025" y="224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18" name="Rectangle 14"/>
            <p:cNvSpPr>
              <a:spLocks noChangeArrowheads="1"/>
            </p:cNvSpPr>
            <p:nvPr/>
          </p:nvSpPr>
          <p:spPr bwMode="auto">
            <a:xfrm>
              <a:off x="3712" y="2242"/>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9519"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20"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21" name="Line 17"/>
            <p:cNvSpPr>
              <a:spLocks noChangeShapeType="1"/>
            </p:cNvSpPr>
            <p:nvPr/>
          </p:nvSpPr>
          <p:spPr bwMode="auto">
            <a:xfrm>
              <a:off x="3708" y="155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22" name="Line 18"/>
            <p:cNvSpPr>
              <a:spLocks noChangeShapeType="1"/>
            </p:cNvSpPr>
            <p:nvPr/>
          </p:nvSpPr>
          <p:spPr bwMode="auto">
            <a:xfrm>
              <a:off x="4021" y="155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23" name="Rectangle 19"/>
            <p:cNvSpPr>
              <a:spLocks noChangeArrowheads="1"/>
            </p:cNvSpPr>
            <p:nvPr/>
          </p:nvSpPr>
          <p:spPr bwMode="auto">
            <a:xfrm>
              <a:off x="3708" y="1552"/>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9524"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25"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26" name="Line 22"/>
            <p:cNvSpPr>
              <a:spLocks noChangeShapeType="1"/>
            </p:cNvSpPr>
            <p:nvPr/>
          </p:nvSpPr>
          <p:spPr bwMode="auto">
            <a:xfrm>
              <a:off x="4391" y="154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27" name="Line 23"/>
            <p:cNvSpPr>
              <a:spLocks noChangeShapeType="1"/>
            </p:cNvSpPr>
            <p:nvPr/>
          </p:nvSpPr>
          <p:spPr bwMode="auto">
            <a:xfrm>
              <a:off x="4703" y="154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28" name="Rectangle 24"/>
            <p:cNvSpPr>
              <a:spLocks noChangeArrowheads="1"/>
            </p:cNvSpPr>
            <p:nvPr/>
          </p:nvSpPr>
          <p:spPr bwMode="auto">
            <a:xfrm>
              <a:off x="4391" y="1548"/>
              <a:ext cx="309"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9529"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30"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31" name="Line 27"/>
            <p:cNvSpPr>
              <a:spLocks noChangeShapeType="1"/>
            </p:cNvSpPr>
            <p:nvPr/>
          </p:nvSpPr>
          <p:spPr bwMode="auto">
            <a:xfrm>
              <a:off x="4401" y="2239"/>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32" name="Line 28"/>
            <p:cNvSpPr>
              <a:spLocks noChangeShapeType="1"/>
            </p:cNvSpPr>
            <p:nvPr/>
          </p:nvSpPr>
          <p:spPr bwMode="auto">
            <a:xfrm>
              <a:off x="4714" y="2239"/>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33" name="Rectangle 29"/>
            <p:cNvSpPr>
              <a:spLocks noChangeArrowheads="1"/>
            </p:cNvSpPr>
            <p:nvPr/>
          </p:nvSpPr>
          <p:spPr bwMode="auto">
            <a:xfrm>
              <a:off x="4401" y="2239"/>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9534"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35"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36" name="Line 32"/>
            <p:cNvSpPr>
              <a:spLocks noChangeShapeType="1"/>
            </p:cNvSpPr>
            <p:nvPr/>
          </p:nvSpPr>
          <p:spPr bwMode="auto">
            <a:xfrm>
              <a:off x="4966" y="189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37" name="Line 33"/>
            <p:cNvSpPr>
              <a:spLocks noChangeShapeType="1"/>
            </p:cNvSpPr>
            <p:nvPr/>
          </p:nvSpPr>
          <p:spPr bwMode="auto">
            <a:xfrm>
              <a:off x="5279" y="189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9538" name="Rectangle 34"/>
            <p:cNvSpPr>
              <a:spLocks noChangeArrowheads="1"/>
            </p:cNvSpPr>
            <p:nvPr/>
          </p:nvSpPr>
          <p:spPr bwMode="auto">
            <a:xfrm>
              <a:off x="4966" y="1898"/>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9539"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9540" name="Freeform 36"/>
            <p:cNvSpPr>
              <a:spLocks/>
            </p:cNvSpPr>
            <p:nvPr/>
          </p:nvSpPr>
          <p:spPr bwMode="auto">
            <a:xfrm>
              <a:off x="4557" y="1647"/>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1" name="Freeform 37"/>
            <p:cNvSpPr>
              <a:spLocks/>
            </p:cNvSpPr>
            <p:nvPr/>
          </p:nvSpPr>
          <p:spPr bwMode="auto">
            <a:xfrm>
              <a:off x="3864" y="1653"/>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2" name="Freeform 38"/>
            <p:cNvSpPr>
              <a:spLocks/>
            </p:cNvSpPr>
            <p:nvPr/>
          </p:nvSpPr>
          <p:spPr bwMode="auto">
            <a:xfrm>
              <a:off x="4029" y="1638"/>
              <a:ext cx="504" cy="6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3" name="Freeform 39"/>
            <p:cNvSpPr>
              <a:spLocks/>
            </p:cNvSpPr>
            <p:nvPr/>
          </p:nvSpPr>
          <p:spPr bwMode="auto">
            <a:xfrm>
              <a:off x="4716" y="1986"/>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4" name="Freeform 40"/>
            <p:cNvSpPr>
              <a:spLocks/>
            </p:cNvSpPr>
            <p:nvPr/>
          </p:nvSpPr>
          <p:spPr bwMode="auto">
            <a:xfrm>
              <a:off x="4035" y="226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5" name="Freeform 41"/>
            <p:cNvSpPr>
              <a:spLocks/>
            </p:cNvSpPr>
            <p:nvPr/>
          </p:nvSpPr>
          <p:spPr bwMode="auto">
            <a:xfrm>
              <a:off x="3444" y="1944"/>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6" name="Freeform 42"/>
            <p:cNvSpPr>
              <a:spLocks/>
            </p:cNvSpPr>
            <p:nvPr/>
          </p:nvSpPr>
          <p:spPr bwMode="auto">
            <a:xfrm>
              <a:off x="4029" y="157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7" name="Freeform 43"/>
            <p:cNvSpPr>
              <a:spLocks/>
            </p:cNvSpPr>
            <p:nvPr/>
          </p:nvSpPr>
          <p:spPr bwMode="auto">
            <a:xfrm>
              <a:off x="4704" y="1575"/>
              <a:ext cx="396" cy="267"/>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9548" name="Freeform 44"/>
            <p:cNvSpPr>
              <a:spLocks/>
            </p:cNvSpPr>
            <p:nvPr/>
          </p:nvSpPr>
          <p:spPr bwMode="auto">
            <a:xfrm>
              <a:off x="3387" y="1146"/>
              <a:ext cx="1110" cy="645"/>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49549" name="Group 45"/>
            <p:cNvGrpSpPr>
              <a:grpSpLocks/>
            </p:cNvGrpSpPr>
            <p:nvPr/>
          </p:nvGrpSpPr>
          <p:grpSpPr bwMode="auto">
            <a:xfrm>
              <a:off x="3290" y="1748"/>
              <a:ext cx="201" cy="252"/>
              <a:chOff x="2956" y="2429"/>
              <a:chExt cx="204" cy="252"/>
            </a:xfrm>
          </p:grpSpPr>
          <p:sp>
            <p:nvSpPr>
              <p:cNvPr id="149550" name="Rectangle 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9551" name="Text Box 47"/>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u</a:t>
                </a:r>
                <a:endParaRPr lang="en-US" sz="2400">
                  <a:latin typeface="Times New Roman" charset="0"/>
                </a:endParaRPr>
              </a:p>
            </p:txBody>
          </p:sp>
        </p:grpSp>
        <p:grpSp>
          <p:nvGrpSpPr>
            <p:cNvPr id="149552" name="Group 48"/>
            <p:cNvGrpSpPr>
              <a:grpSpLocks/>
            </p:cNvGrpSpPr>
            <p:nvPr/>
          </p:nvGrpSpPr>
          <p:grpSpPr bwMode="auto">
            <a:xfrm>
              <a:off x="4460" y="2132"/>
              <a:ext cx="201" cy="252"/>
              <a:chOff x="2956" y="2429"/>
              <a:chExt cx="204" cy="252"/>
            </a:xfrm>
          </p:grpSpPr>
          <p:sp>
            <p:nvSpPr>
              <p:cNvPr id="149553" name="Rectangle 4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9554" name="Text Box 50"/>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nvGrpSpPr>
            <p:cNvPr id="149555" name="Group 51"/>
            <p:cNvGrpSpPr>
              <a:grpSpLocks/>
            </p:cNvGrpSpPr>
            <p:nvPr/>
          </p:nvGrpSpPr>
          <p:grpSpPr bwMode="auto">
            <a:xfrm>
              <a:off x="3763" y="2099"/>
              <a:ext cx="231" cy="291"/>
              <a:chOff x="2942" y="2399"/>
              <a:chExt cx="232" cy="291"/>
            </a:xfrm>
          </p:grpSpPr>
          <p:sp>
            <p:nvSpPr>
              <p:cNvPr id="149556" name="Rectangle 5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9557" name="Text Box 53"/>
              <p:cNvSpPr txBox="1">
                <a:spLocks noChangeArrowheads="1"/>
              </p:cNvSpPr>
              <p:nvPr/>
            </p:nvSpPr>
            <p:spPr bwMode="auto">
              <a:xfrm>
                <a:off x="2942" y="2399"/>
                <a:ext cx="232" cy="291"/>
              </a:xfrm>
              <a:prstGeom prst="rect">
                <a:avLst/>
              </a:prstGeom>
              <a:noFill/>
              <a:ln w="9525">
                <a:noFill/>
                <a:miter lim="800000"/>
                <a:headEnd/>
                <a:tailEnd/>
              </a:ln>
              <a:effectLst/>
            </p:spPr>
            <p:txBody>
              <a:bodyPr wrap="none">
                <a:prstTxWarp prst="textNoShape">
                  <a:avLst/>
                </a:prstTxWarp>
                <a:spAutoFit/>
              </a:bodyPr>
              <a:lstStyle/>
              <a:p>
                <a:pPr algn="ctr"/>
                <a:r>
                  <a:rPr lang="en-US" sz="2400"/>
                  <a:t>x</a:t>
                </a:r>
              </a:p>
            </p:txBody>
          </p:sp>
        </p:grpSp>
        <p:grpSp>
          <p:nvGrpSpPr>
            <p:cNvPr id="149558" name="Group 54"/>
            <p:cNvGrpSpPr>
              <a:grpSpLocks/>
            </p:cNvGrpSpPr>
            <p:nvPr/>
          </p:nvGrpSpPr>
          <p:grpSpPr bwMode="auto">
            <a:xfrm>
              <a:off x="4440" y="1442"/>
              <a:ext cx="227" cy="252"/>
              <a:chOff x="2943" y="2429"/>
              <a:chExt cx="230" cy="252"/>
            </a:xfrm>
          </p:grpSpPr>
          <p:sp>
            <p:nvSpPr>
              <p:cNvPr id="149559" name="Rectangle 5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9560" name="Text Box 56"/>
              <p:cNvSpPr txBox="1">
                <a:spLocks noChangeArrowheads="1"/>
              </p:cNvSpPr>
              <p:nvPr/>
            </p:nvSpPr>
            <p:spPr bwMode="auto">
              <a:xfrm>
                <a:off x="2943" y="2429"/>
                <a:ext cx="230" cy="252"/>
              </a:xfrm>
              <a:prstGeom prst="rect">
                <a:avLst/>
              </a:prstGeom>
              <a:noFill/>
              <a:ln w="9525">
                <a:noFill/>
                <a:miter lim="800000"/>
                <a:headEnd/>
                <a:tailEnd/>
              </a:ln>
              <a:effectLst/>
            </p:spPr>
            <p:txBody>
              <a:bodyPr wrap="none">
                <a:prstTxWarp prst="textNoShape">
                  <a:avLst/>
                </a:prstTxWarp>
                <a:spAutoFit/>
              </a:bodyPr>
              <a:lstStyle/>
              <a:p>
                <a:pPr algn="ctr"/>
                <a:r>
                  <a:rPr lang="en-US" sz="2000"/>
                  <a:t>w</a:t>
                </a:r>
                <a:endParaRPr lang="en-US" sz="2400">
                  <a:latin typeface="Times New Roman" charset="0"/>
                </a:endParaRPr>
              </a:p>
            </p:txBody>
          </p:sp>
        </p:grpSp>
        <p:grpSp>
          <p:nvGrpSpPr>
            <p:cNvPr id="149561" name="Group 57"/>
            <p:cNvGrpSpPr>
              <a:grpSpLocks/>
            </p:cNvGrpSpPr>
            <p:nvPr/>
          </p:nvGrpSpPr>
          <p:grpSpPr bwMode="auto">
            <a:xfrm>
              <a:off x="3771" y="1442"/>
              <a:ext cx="195" cy="252"/>
              <a:chOff x="2958" y="2429"/>
              <a:chExt cx="198" cy="252"/>
            </a:xfrm>
          </p:grpSpPr>
          <p:sp>
            <p:nvSpPr>
              <p:cNvPr id="149562" name="Rectangle 5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9563" name="Text Box 59"/>
              <p:cNvSpPr txBox="1">
                <a:spLocks noChangeArrowheads="1"/>
              </p:cNvSpPr>
              <p:nvPr/>
            </p:nvSpPr>
            <p:spPr bwMode="auto">
              <a:xfrm>
                <a:off x="2958" y="2429"/>
                <a:ext cx="198" cy="252"/>
              </a:xfrm>
              <a:prstGeom prst="rect">
                <a:avLst/>
              </a:prstGeom>
              <a:noFill/>
              <a:ln w="9525">
                <a:noFill/>
                <a:miter lim="800000"/>
                <a:headEnd/>
                <a:tailEnd/>
              </a:ln>
              <a:effectLst/>
            </p:spPr>
            <p:txBody>
              <a:bodyPr wrap="none">
                <a:prstTxWarp prst="textNoShape">
                  <a:avLst/>
                </a:prstTxWarp>
                <a:spAutoFit/>
              </a:bodyPr>
              <a:lstStyle/>
              <a:p>
                <a:pPr algn="ctr"/>
                <a:r>
                  <a:rPr lang="en-US" sz="2000"/>
                  <a:t>v</a:t>
                </a:r>
                <a:endParaRPr lang="en-US" sz="2400">
                  <a:latin typeface="Times New Roman" charset="0"/>
                </a:endParaRPr>
              </a:p>
            </p:txBody>
          </p:sp>
        </p:grpSp>
        <p:grpSp>
          <p:nvGrpSpPr>
            <p:cNvPr id="149564" name="Group 60"/>
            <p:cNvGrpSpPr>
              <a:grpSpLocks/>
            </p:cNvGrpSpPr>
            <p:nvPr/>
          </p:nvGrpSpPr>
          <p:grpSpPr bwMode="auto">
            <a:xfrm>
              <a:off x="5022" y="1760"/>
              <a:ext cx="221" cy="291"/>
              <a:chOff x="2946" y="2399"/>
              <a:chExt cx="223" cy="291"/>
            </a:xfrm>
          </p:grpSpPr>
          <p:sp>
            <p:nvSpPr>
              <p:cNvPr id="149565" name="Rectangle 6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49566" name="Text Box 62"/>
              <p:cNvSpPr txBox="1">
                <a:spLocks noChangeArrowheads="1"/>
              </p:cNvSpPr>
              <p:nvPr/>
            </p:nvSpPr>
            <p:spPr bwMode="auto">
              <a:xfrm>
                <a:off x="2946" y="2399"/>
                <a:ext cx="223" cy="291"/>
              </a:xfrm>
              <a:prstGeom prst="rect">
                <a:avLst/>
              </a:prstGeom>
              <a:noFill/>
              <a:ln w="9525">
                <a:noFill/>
                <a:miter lim="800000"/>
                <a:headEnd/>
                <a:tailEnd/>
              </a:ln>
              <a:effectLst/>
            </p:spPr>
            <p:txBody>
              <a:bodyPr wrap="none">
                <a:prstTxWarp prst="textNoShape">
                  <a:avLst/>
                </a:prstTxWarp>
                <a:spAutoFit/>
              </a:bodyPr>
              <a:lstStyle/>
              <a:p>
                <a:pPr algn="ctr"/>
                <a:r>
                  <a:rPr lang="en-US" sz="2400"/>
                  <a:t>z</a:t>
                </a:r>
              </a:p>
            </p:txBody>
          </p:sp>
        </p:grpSp>
        <p:sp>
          <p:nvSpPr>
            <p:cNvPr id="149567" name="Text Box 63"/>
            <p:cNvSpPr txBox="1">
              <a:spLocks noChangeArrowheads="1"/>
            </p:cNvSpPr>
            <p:nvPr/>
          </p:nvSpPr>
          <p:spPr bwMode="auto">
            <a:xfrm>
              <a:off x="3488" y="1571"/>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49568" name="Text Box 64"/>
            <p:cNvSpPr txBox="1">
              <a:spLocks noChangeArrowheads="1"/>
            </p:cNvSpPr>
            <p:nvPr/>
          </p:nvSpPr>
          <p:spPr bwMode="auto">
            <a:xfrm>
              <a:off x="3836" y="1790"/>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49569" name="Text Box 65"/>
            <p:cNvSpPr txBox="1">
              <a:spLocks noChangeArrowheads="1"/>
            </p:cNvSpPr>
            <p:nvPr/>
          </p:nvSpPr>
          <p:spPr bwMode="auto">
            <a:xfrm>
              <a:off x="3413" y="2003"/>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49570" name="Text Box 66"/>
            <p:cNvSpPr txBox="1">
              <a:spLocks noChangeArrowheads="1"/>
            </p:cNvSpPr>
            <p:nvPr/>
          </p:nvSpPr>
          <p:spPr bwMode="auto">
            <a:xfrm>
              <a:off x="4220" y="1883"/>
              <a:ext cx="205" cy="233"/>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49571" name="Text Box 67"/>
            <p:cNvSpPr txBox="1">
              <a:spLocks noChangeArrowheads="1"/>
            </p:cNvSpPr>
            <p:nvPr/>
          </p:nvSpPr>
          <p:spPr bwMode="auto">
            <a:xfrm>
              <a:off x="4169" y="2237"/>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49572" name="Text Box 68"/>
            <p:cNvSpPr txBox="1">
              <a:spLocks noChangeArrowheads="1"/>
            </p:cNvSpPr>
            <p:nvPr/>
          </p:nvSpPr>
          <p:spPr bwMode="auto">
            <a:xfrm>
              <a:off x="4529" y="1808"/>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49573" name="Text Box 69"/>
            <p:cNvSpPr txBox="1">
              <a:spLocks noChangeArrowheads="1"/>
            </p:cNvSpPr>
            <p:nvPr/>
          </p:nvSpPr>
          <p:spPr bwMode="auto">
            <a:xfrm>
              <a:off x="4877" y="2072"/>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49574" name="Text Box 70"/>
            <p:cNvSpPr txBox="1">
              <a:spLocks noChangeArrowheads="1"/>
            </p:cNvSpPr>
            <p:nvPr/>
          </p:nvSpPr>
          <p:spPr bwMode="auto">
            <a:xfrm>
              <a:off x="4850" y="1535"/>
              <a:ext cx="205" cy="233"/>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sp>
          <p:nvSpPr>
            <p:cNvPr id="149575" name="Text Box 71"/>
            <p:cNvSpPr txBox="1">
              <a:spLocks noChangeArrowheads="1"/>
            </p:cNvSpPr>
            <p:nvPr/>
          </p:nvSpPr>
          <p:spPr bwMode="auto">
            <a:xfrm>
              <a:off x="4115" y="1385"/>
              <a:ext cx="205" cy="233"/>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49576" name="Text Box 72"/>
            <p:cNvSpPr txBox="1">
              <a:spLocks noChangeArrowheads="1"/>
            </p:cNvSpPr>
            <p:nvPr/>
          </p:nvSpPr>
          <p:spPr bwMode="auto">
            <a:xfrm>
              <a:off x="3764" y="1118"/>
              <a:ext cx="205" cy="233"/>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grpSp>
      <p:sp>
        <p:nvSpPr>
          <p:cNvPr id="149578" name="Text Box 74"/>
          <p:cNvSpPr txBox="1">
            <a:spLocks noChangeArrowheads="1"/>
          </p:cNvSpPr>
          <p:nvPr/>
        </p:nvSpPr>
        <p:spPr bwMode="auto">
          <a:xfrm>
            <a:off x="477025" y="3950868"/>
            <a:ext cx="8451446" cy="415498"/>
          </a:xfrm>
          <a:prstGeom prst="rect">
            <a:avLst/>
          </a:prstGeom>
          <a:noFill/>
          <a:ln w="9525">
            <a:noFill/>
            <a:miter lim="800000"/>
            <a:headEnd/>
            <a:tailEnd/>
          </a:ln>
          <a:effectLst/>
        </p:spPr>
        <p:txBody>
          <a:bodyPr wrap="none">
            <a:prstTxWarp prst="textNoShape">
              <a:avLst/>
            </a:prstTxWarp>
            <a:spAutoFit/>
          </a:bodyPr>
          <a:lstStyle/>
          <a:p>
            <a:r>
              <a:rPr lang="en-US" sz="2100" dirty="0">
                <a:latin typeface="Verdana"/>
                <a:cs typeface="Verdana"/>
              </a:rPr>
              <a:t>Cost of path (x</a:t>
            </a:r>
            <a:r>
              <a:rPr lang="en-US" sz="2100" baseline="-25000" dirty="0">
                <a:latin typeface="Verdana"/>
                <a:cs typeface="Verdana"/>
              </a:rPr>
              <a:t>1</a:t>
            </a:r>
            <a:r>
              <a:rPr lang="en-US" sz="2100" dirty="0">
                <a:latin typeface="Verdana"/>
                <a:cs typeface="Verdana"/>
              </a:rPr>
              <a:t>,x</a:t>
            </a:r>
            <a:r>
              <a:rPr lang="en-US" sz="2100" baseline="-25000" dirty="0">
                <a:latin typeface="Verdana"/>
                <a:cs typeface="Verdana"/>
              </a:rPr>
              <a:t>2</a:t>
            </a:r>
            <a:r>
              <a:rPr lang="en-US" sz="2100" dirty="0">
                <a:latin typeface="Verdana"/>
                <a:cs typeface="Verdana"/>
              </a:rPr>
              <a:t>,x</a:t>
            </a:r>
            <a:r>
              <a:rPr lang="en-US" sz="2100" baseline="-25000" dirty="0">
                <a:latin typeface="Verdana"/>
                <a:cs typeface="Verdana"/>
              </a:rPr>
              <a:t>3</a:t>
            </a:r>
            <a:r>
              <a:rPr lang="en-US" sz="2100" dirty="0">
                <a:latin typeface="Verdana"/>
                <a:cs typeface="Verdana"/>
              </a:rPr>
              <a:t>,…,</a:t>
            </a:r>
            <a:r>
              <a:rPr lang="en-US" sz="2100" dirty="0" err="1">
                <a:latin typeface="Verdana"/>
                <a:cs typeface="Verdana"/>
              </a:rPr>
              <a:t>x</a:t>
            </a:r>
            <a:r>
              <a:rPr lang="en-US" sz="2100" baseline="-25000" dirty="0" err="1">
                <a:latin typeface="Verdana"/>
                <a:cs typeface="Verdana"/>
              </a:rPr>
              <a:t>p</a:t>
            </a:r>
            <a:r>
              <a:rPr lang="en-US" sz="2100" dirty="0">
                <a:latin typeface="Verdana"/>
                <a:cs typeface="Verdana"/>
              </a:rPr>
              <a:t>) = c(x</a:t>
            </a:r>
            <a:r>
              <a:rPr lang="en-US" sz="2100" baseline="-25000" dirty="0">
                <a:latin typeface="Verdana"/>
                <a:cs typeface="Verdana"/>
              </a:rPr>
              <a:t>1</a:t>
            </a:r>
            <a:r>
              <a:rPr lang="en-US" sz="2100" dirty="0">
                <a:latin typeface="Verdana"/>
                <a:cs typeface="Verdana"/>
              </a:rPr>
              <a:t>,x</a:t>
            </a:r>
            <a:r>
              <a:rPr lang="en-US" sz="2100" baseline="-25000" dirty="0">
                <a:latin typeface="Verdana"/>
                <a:cs typeface="Verdana"/>
              </a:rPr>
              <a:t>2</a:t>
            </a:r>
            <a:r>
              <a:rPr lang="en-US" sz="2100" dirty="0">
                <a:latin typeface="Verdana"/>
                <a:cs typeface="Verdana"/>
              </a:rPr>
              <a:t>)+c(x</a:t>
            </a:r>
            <a:r>
              <a:rPr lang="en-US" sz="2100" baseline="-25000" dirty="0">
                <a:latin typeface="Verdana"/>
                <a:cs typeface="Verdana"/>
              </a:rPr>
              <a:t>2</a:t>
            </a:r>
            <a:r>
              <a:rPr lang="en-US" sz="2100" dirty="0">
                <a:latin typeface="Verdana"/>
                <a:cs typeface="Verdana"/>
              </a:rPr>
              <a:t>,x</a:t>
            </a:r>
            <a:r>
              <a:rPr lang="en-US" sz="2100" baseline="-25000" dirty="0">
                <a:latin typeface="Verdana"/>
                <a:cs typeface="Verdana"/>
              </a:rPr>
              <a:t>3</a:t>
            </a:r>
            <a:r>
              <a:rPr lang="en-US" sz="2100" dirty="0">
                <a:latin typeface="Verdana"/>
                <a:cs typeface="Verdana"/>
              </a:rPr>
              <a:t>)+…+c(x</a:t>
            </a:r>
            <a:r>
              <a:rPr lang="en-US" sz="2100" baseline="-25000" dirty="0">
                <a:latin typeface="Verdana"/>
                <a:cs typeface="Verdana"/>
              </a:rPr>
              <a:t>p-1</a:t>
            </a:r>
            <a:r>
              <a:rPr lang="en-US" sz="2100" dirty="0">
                <a:latin typeface="Verdana"/>
                <a:cs typeface="Verdana"/>
              </a:rPr>
              <a:t>,x</a:t>
            </a:r>
            <a:r>
              <a:rPr lang="en-US" sz="2100" baseline="-25000" dirty="0">
                <a:latin typeface="Verdana"/>
                <a:cs typeface="Verdana"/>
              </a:rPr>
              <a:t>p</a:t>
            </a:r>
            <a:r>
              <a:rPr lang="en-US" sz="2100" dirty="0">
                <a:latin typeface="Verdana"/>
                <a:cs typeface="Verdana"/>
              </a:rPr>
              <a:t>)  </a:t>
            </a:r>
          </a:p>
        </p:txBody>
      </p:sp>
      <p:sp>
        <p:nvSpPr>
          <p:cNvPr id="149579" name="Text Box 75"/>
          <p:cNvSpPr txBox="1">
            <a:spLocks noChangeArrowheads="1"/>
          </p:cNvSpPr>
          <p:nvPr/>
        </p:nvSpPr>
        <p:spPr bwMode="auto">
          <a:xfrm>
            <a:off x="508997" y="4789490"/>
            <a:ext cx="8188360" cy="461665"/>
          </a:xfrm>
          <a:prstGeom prst="rect">
            <a:avLst/>
          </a:prstGeom>
          <a:noFill/>
          <a:ln w="28575">
            <a:solidFill>
              <a:schemeClr val="accent6">
                <a:lumMod val="60000"/>
                <a:lumOff val="40000"/>
              </a:schemeClr>
            </a:solidFill>
            <a:miter lim="800000"/>
            <a:headEnd/>
            <a:tailEnd/>
          </a:ln>
          <a:effectLst/>
        </p:spPr>
        <p:txBody>
          <a:bodyPr wrap="none">
            <a:prstTxWarp prst="textNoShape">
              <a:avLst/>
            </a:prstTxWarp>
            <a:spAutoFit/>
          </a:bodyPr>
          <a:lstStyle/>
          <a:p>
            <a:r>
              <a:rPr lang="en-US" sz="2400" dirty="0">
                <a:solidFill>
                  <a:srgbClr val="22228B"/>
                </a:solidFill>
              </a:rPr>
              <a:t>Question: What’s the least-cost path between </a:t>
            </a:r>
            <a:r>
              <a:rPr lang="en-US" sz="2400" dirty="0" err="1">
                <a:solidFill>
                  <a:srgbClr val="22228B"/>
                </a:solidFill>
              </a:rPr>
              <a:t>u</a:t>
            </a:r>
            <a:r>
              <a:rPr lang="en-US" sz="2400" dirty="0">
                <a:solidFill>
                  <a:srgbClr val="22228B"/>
                </a:solidFill>
              </a:rPr>
              <a:t> and </a:t>
            </a:r>
            <a:r>
              <a:rPr lang="en-US" sz="2400" dirty="0" err="1">
                <a:solidFill>
                  <a:srgbClr val="22228B"/>
                </a:solidFill>
              </a:rPr>
              <a:t>z</a:t>
            </a:r>
            <a:r>
              <a:rPr lang="en-US" sz="2400" dirty="0">
                <a:solidFill>
                  <a:srgbClr val="22228B"/>
                </a:solidFill>
              </a:rPr>
              <a:t> ?</a:t>
            </a:r>
          </a:p>
        </p:txBody>
      </p:sp>
      <p:sp>
        <p:nvSpPr>
          <p:cNvPr id="149580" name="Text Box 76"/>
          <p:cNvSpPr txBox="1">
            <a:spLocks noChangeArrowheads="1"/>
          </p:cNvSpPr>
          <p:nvPr/>
        </p:nvSpPr>
        <p:spPr bwMode="auto">
          <a:xfrm>
            <a:off x="508997" y="5571561"/>
            <a:ext cx="8188408" cy="830997"/>
          </a:xfrm>
          <a:prstGeom prst="rect">
            <a:avLst/>
          </a:prstGeom>
          <a:noFill/>
          <a:ln w="28575">
            <a:solidFill>
              <a:schemeClr val="tx1"/>
            </a:solidFill>
            <a:miter lim="800000"/>
            <a:headEnd/>
            <a:tailEnd/>
          </a:ln>
          <a:effectLst/>
        </p:spPr>
        <p:txBody>
          <a:bodyPr wrap="square">
            <a:prstTxWarp prst="textNoShape">
              <a:avLst/>
            </a:prstTxWarp>
            <a:spAutoFit/>
          </a:bodyPr>
          <a:lstStyle/>
          <a:p>
            <a:pPr algn="ctr"/>
            <a:r>
              <a:rPr lang="en-US" sz="2400" dirty="0">
                <a:latin typeface="Verdana"/>
                <a:cs typeface="Verdana"/>
              </a:rPr>
              <a:t>Routing algorithm: alg. that finds “good” </a:t>
            </a:r>
            <a:r>
              <a:rPr lang="en-US" sz="2400" dirty="0" smtClean="0">
                <a:latin typeface="Verdana"/>
                <a:cs typeface="Verdana"/>
              </a:rPr>
              <a:t>path (</a:t>
            </a:r>
            <a:r>
              <a:rPr lang="en-US" sz="2400" dirty="0">
                <a:latin typeface="Verdana"/>
                <a:cs typeface="Verdana"/>
              </a:rPr>
              <a:t>typically: least cost path)</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622" name="Rectangle 166"/>
          <p:cNvSpPr>
            <a:spLocks noGrp="1" noChangeArrowheads="1"/>
          </p:cNvSpPr>
          <p:nvPr>
            <p:ph type="title"/>
          </p:nvPr>
        </p:nvSpPr>
        <p:spPr/>
        <p:txBody>
          <a:bodyPr/>
          <a:lstStyle/>
          <a:p>
            <a:pPr>
              <a:lnSpc>
                <a:spcPct val="86000"/>
              </a:lnSpc>
            </a:pPr>
            <a:r>
              <a:rPr lang="en-US" dirty="0" smtClean="0"/>
              <a:t>Interplay between routing &amp; forwarding</a:t>
            </a:r>
            <a:endParaRPr lang="en-US" dirty="0"/>
          </a:p>
        </p:txBody>
      </p:sp>
      <p:sp>
        <p:nvSpPr>
          <p:cNvPr id="147459" name="Freeform 3"/>
          <p:cNvSpPr>
            <a:spLocks/>
          </p:cNvSpPr>
          <p:nvPr/>
        </p:nvSpPr>
        <p:spPr bwMode="auto">
          <a:xfrm>
            <a:off x="3923134" y="4531015"/>
            <a:ext cx="2847975" cy="1481138"/>
          </a:xfrm>
          <a:custGeom>
            <a:avLst/>
            <a:gdLst/>
            <a:ahLst/>
            <a:cxnLst>
              <a:cxn ang="0">
                <a:pos x="6" y="483"/>
              </a:cxn>
              <a:cxn ang="0">
                <a:pos x="108" y="125"/>
              </a:cxn>
              <a:cxn ang="0">
                <a:pos x="559" y="100"/>
              </a:cxn>
              <a:cxn ang="0">
                <a:pos x="1128" y="29"/>
              </a:cxn>
              <a:cxn ang="0">
                <a:pos x="1716" y="275"/>
              </a:cxn>
              <a:cxn ang="0">
                <a:pos x="1596" y="827"/>
              </a:cxn>
              <a:cxn ang="0">
                <a:pos x="1380" y="911"/>
              </a:cxn>
              <a:cxn ang="0">
                <a:pos x="840" y="929"/>
              </a:cxn>
              <a:cxn ang="0">
                <a:pos x="414" y="911"/>
              </a:cxn>
              <a:cxn ang="0">
                <a:pos x="143" y="832"/>
              </a:cxn>
              <a:cxn ang="0">
                <a:pos x="6" y="483"/>
              </a:cxn>
            </a:cxnLst>
            <a:rect l="0" t="0" r="r" b="b"/>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sp>
        <p:nvSpPr>
          <p:cNvPr id="147460" name="Freeform 4"/>
          <p:cNvSpPr>
            <a:spLocks/>
          </p:cNvSpPr>
          <p:nvPr/>
        </p:nvSpPr>
        <p:spPr bwMode="auto">
          <a:xfrm>
            <a:off x="2429296" y="3794415"/>
            <a:ext cx="2290763" cy="1295400"/>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147461" name="Rectangle 5"/>
          <p:cNvSpPr>
            <a:spLocks noChangeArrowheads="1"/>
          </p:cNvSpPr>
          <p:nvPr/>
        </p:nvSpPr>
        <p:spPr bwMode="auto">
          <a:xfrm>
            <a:off x="2419770" y="1468729"/>
            <a:ext cx="2317750" cy="2333625"/>
          </a:xfrm>
          <a:prstGeom prst="rect">
            <a:avLst/>
          </a:prstGeom>
          <a:solidFill>
            <a:schemeClr val="accent1"/>
          </a:solidFill>
          <a:ln w="19050">
            <a:solidFill>
              <a:schemeClr val="tx1"/>
            </a:solidFill>
            <a:miter lim="800000"/>
            <a:headEnd/>
            <a:tailEnd/>
          </a:ln>
          <a:effectLst/>
        </p:spPr>
        <p:txBody>
          <a:bodyPr wrap="none" anchor="ctr">
            <a:prstTxWarp prst="textNoShape">
              <a:avLst/>
            </a:prstTxWarp>
          </a:bodyPr>
          <a:lstStyle/>
          <a:p>
            <a:endParaRPr lang="en-US"/>
          </a:p>
        </p:txBody>
      </p:sp>
      <p:sp>
        <p:nvSpPr>
          <p:cNvPr id="147462" name="Oval 6"/>
          <p:cNvSpPr>
            <a:spLocks noChangeArrowheads="1"/>
          </p:cNvSpPr>
          <p:nvPr/>
        </p:nvSpPr>
        <p:spPr bwMode="auto">
          <a:xfrm>
            <a:off x="2545183" y="1521115"/>
            <a:ext cx="2095500" cy="604838"/>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7463" name="Freeform 7"/>
          <p:cNvSpPr>
            <a:spLocks/>
          </p:cNvSpPr>
          <p:nvPr/>
        </p:nvSpPr>
        <p:spPr bwMode="auto">
          <a:xfrm>
            <a:off x="4561309" y="4834229"/>
            <a:ext cx="542925" cy="295275"/>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47464" name="Group 8"/>
          <p:cNvGrpSpPr>
            <a:grpSpLocks/>
          </p:cNvGrpSpPr>
          <p:nvPr/>
        </p:nvGrpSpPr>
        <p:grpSpPr bwMode="auto">
          <a:xfrm>
            <a:off x="4067595" y="5008854"/>
            <a:ext cx="501650" cy="233363"/>
            <a:chOff x="3600" y="219"/>
            <a:chExt cx="360" cy="175"/>
          </a:xfrm>
        </p:grpSpPr>
        <p:sp>
          <p:nvSpPr>
            <p:cNvPr id="147465" name="Oval 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7466" name="Line 1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467" name="Line 1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468" name="Rectangle 1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7469" name="Oval 1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47470" name="Group 14"/>
            <p:cNvGrpSpPr>
              <a:grpSpLocks/>
            </p:cNvGrpSpPr>
            <p:nvPr/>
          </p:nvGrpSpPr>
          <p:grpSpPr bwMode="auto">
            <a:xfrm>
              <a:off x="3686" y="244"/>
              <a:ext cx="177" cy="66"/>
              <a:chOff x="2848" y="848"/>
              <a:chExt cx="140" cy="98"/>
            </a:xfrm>
          </p:grpSpPr>
          <p:sp>
            <p:nvSpPr>
              <p:cNvPr id="147471"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72"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73"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47474" name="Group 18"/>
            <p:cNvGrpSpPr>
              <a:grpSpLocks/>
            </p:cNvGrpSpPr>
            <p:nvPr/>
          </p:nvGrpSpPr>
          <p:grpSpPr bwMode="auto">
            <a:xfrm flipV="1">
              <a:off x="3686" y="243"/>
              <a:ext cx="177" cy="66"/>
              <a:chOff x="2848" y="848"/>
              <a:chExt cx="140" cy="98"/>
            </a:xfrm>
          </p:grpSpPr>
          <p:sp>
            <p:nvSpPr>
              <p:cNvPr id="147475" name="Line 1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76" name="Line 2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77" name="Line 2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grpSp>
        <p:nvGrpSpPr>
          <p:cNvPr id="147478" name="Group 22"/>
          <p:cNvGrpSpPr>
            <a:grpSpLocks/>
          </p:cNvGrpSpPr>
          <p:nvPr/>
        </p:nvGrpSpPr>
        <p:grpSpPr bwMode="auto">
          <a:xfrm>
            <a:off x="4420020" y="5647029"/>
            <a:ext cx="501650" cy="233363"/>
            <a:chOff x="3600" y="219"/>
            <a:chExt cx="360" cy="175"/>
          </a:xfrm>
        </p:grpSpPr>
        <p:sp>
          <p:nvSpPr>
            <p:cNvPr id="147479" name="Oval 2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7480" name="Line 24"/>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481" name="Line 25"/>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482" name="Rectangle 26"/>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7483" name="Oval 2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47484" name="Group 28"/>
            <p:cNvGrpSpPr>
              <a:grpSpLocks/>
            </p:cNvGrpSpPr>
            <p:nvPr/>
          </p:nvGrpSpPr>
          <p:grpSpPr bwMode="auto">
            <a:xfrm>
              <a:off x="3686" y="244"/>
              <a:ext cx="177" cy="66"/>
              <a:chOff x="2848" y="848"/>
              <a:chExt cx="140" cy="98"/>
            </a:xfrm>
          </p:grpSpPr>
          <p:sp>
            <p:nvSpPr>
              <p:cNvPr id="147485" name="Line 2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86" name="Line 3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87" name="Line 3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47488" name="Group 32"/>
            <p:cNvGrpSpPr>
              <a:grpSpLocks/>
            </p:cNvGrpSpPr>
            <p:nvPr/>
          </p:nvGrpSpPr>
          <p:grpSpPr bwMode="auto">
            <a:xfrm flipV="1">
              <a:off x="3686" y="243"/>
              <a:ext cx="177" cy="66"/>
              <a:chOff x="2848" y="848"/>
              <a:chExt cx="140" cy="98"/>
            </a:xfrm>
          </p:grpSpPr>
          <p:sp>
            <p:nvSpPr>
              <p:cNvPr id="147489" name="Line 3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90" name="Line 3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491" name="Line 3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grpSp>
        <p:nvGrpSpPr>
          <p:cNvPr id="147492" name="Group 36"/>
          <p:cNvGrpSpPr>
            <a:grpSpLocks/>
          </p:cNvGrpSpPr>
          <p:nvPr/>
        </p:nvGrpSpPr>
        <p:grpSpPr bwMode="auto">
          <a:xfrm>
            <a:off x="5094708" y="4704054"/>
            <a:ext cx="501650" cy="233363"/>
            <a:chOff x="3600" y="219"/>
            <a:chExt cx="360" cy="175"/>
          </a:xfrm>
        </p:grpSpPr>
        <p:sp>
          <p:nvSpPr>
            <p:cNvPr id="147493" name="Oval 37"/>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7494" name="Line 38"/>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495" name="Line 39"/>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496" name="Rectangle 40"/>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7497" name="Oval 41"/>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47498" name="Group 42"/>
            <p:cNvGrpSpPr>
              <a:grpSpLocks/>
            </p:cNvGrpSpPr>
            <p:nvPr/>
          </p:nvGrpSpPr>
          <p:grpSpPr bwMode="auto">
            <a:xfrm>
              <a:off x="3686" y="244"/>
              <a:ext cx="177" cy="66"/>
              <a:chOff x="2848" y="848"/>
              <a:chExt cx="140" cy="98"/>
            </a:xfrm>
          </p:grpSpPr>
          <p:sp>
            <p:nvSpPr>
              <p:cNvPr id="147499" name="Line 43"/>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00" name="Line 44"/>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01" name="Line 45"/>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47502" name="Group 46"/>
            <p:cNvGrpSpPr>
              <a:grpSpLocks/>
            </p:cNvGrpSpPr>
            <p:nvPr/>
          </p:nvGrpSpPr>
          <p:grpSpPr bwMode="auto">
            <a:xfrm flipV="1">
              <a:off x="3686" y="243"/>
              <a:ext cx="177" cy="66"/>
              <a:chOff x="2848" y="848"/>
              <a:chExt cx="140" cy="98"/>
            </a:xfrm>
          </p:grpSpPr>
          <p:sp>
            <p:nvSpPr>
              <p:cNvPr id="147503" name="Line 4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04" name="Line 4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05" name="Line 4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grpSp>
        <p:nvGrpSpPr>
          <p:cNvPr id="147506" name="Group 50"/>
          <p:cNvGrpSpPr>
            <a:grpSpLocks/>
          </p:cNvGrpSpPr>
          <p:nvPr/>
        </p:nvGrpSpPr>
        <p:grpSpPr bwMode="auto">
          <a:xfrm>
            <a:off x="5016921" y="5369217"/>
            <a:ext cx="500063" cy="233363"/>
            <a:chOff x="3600" y="219"/>
            <a:chExt cx="360" cy="175"/>
          </a:xfrm>
        </p:grpSpPr>
        <p:sp>
          <p:nvSpPr>
            <p:cNvPr id="147507" name="Oval 51"/>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7508" name="Line 52"/>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509" name="Line 53"/>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510" name="Rectangle 54"/>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7511" name="Oval 55"/>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47512" name="Group 56"/>
            <p:cNvGrpSpPr>
              <a:grpSpLocks/>
            </p:cNvGrpSpPr>
            <p:nvPr/>
          </p:nvGrpSpPr>
          <p:grpSpPr bwMode="auto">
            <a:xfrm>
              <a:off x="3686" y="244"/>
              <a:ext cx="177" cy="66"/>
              <a:chOff x="2848" y="848"/>
              <a:chExt cx="140" cy="98"/>
            </a:xfrm>
          </p:grpSpPr>
          <p:sp>
            <p:nvSpPr>
              <p:cNvPr id="147513" name="Line 57"/>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14" name="Line 58"/>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15" name="Line 59"/>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47516" name="Group 60"/>
            <p:cNvGrpSpPr>
              <a:grpSpLocks/>
            </p:cNvGrpSpPr>
            <p:nvPr/>
          </p:nvGrpSpPr>
          <p:grpSpPr bwMode="auto">
            <a:xfrm flipV="1">
              <a:off x="3686" y="243"/>
              <a:ext cx="177" cy="66"/>
              <a:chOff x="2848" y="848"/>
              <a:chExt cx="140" cy="98"/>
            </a:xfrm>
          </p:grpSpPr>
          <p:sp>
            <p:nvSpPr>
              <p:cNvPr id="147517" name="Line 6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18" name="Line 6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19" name="Line 6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grpSp>
        <p:nvGrpSpPr>
          <p:cNvPr id="147534" name="Group 78"/>
          <p:cNvGrpSpPr>
            <a:grpSpLocks/>
          </p:cNvGrpSpPr>
          <p:nvPr/>
        </p:nvGrpSpPr>
        <p:grpSpPr bwMode="auto">
          <a:xfrm>
            <a:off x="6096420" y="5010442"/>
            <a:ext cx="501650" cy="233363"/>
            <a:chOff x="3600" y="219"/>
            <a:chExt cx="360" cy="175"/>
          </a:xfrm>
        </p:grpSpPr>
        <p:sp>
          <p:nvSpPr>
            <p:cNvPr id="147535"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47536"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537"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47538"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47539"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47540" name="Group 84"/>
            <p:cNvGrpSpPr>
              <a:grpSpLocks/>
            </p:cNvGrpSpPr>
            <p:nvPr/>
          </p:nvGrpSpPr>
          <p:grpSpPr bwMode="auto">
            <a:xfrm>
              <a:off x="3686" y="244"/>
              <a:ext cx="177" cy="66"/>
              <a:chOff x="2848" y="848"/>
              <a:chExt cx="140" cy="98"/>
            </a:xfrm>
          </p:grpSpPr>
          <p:sp>
            <p:nvSpPr>
              <p:cNvPr id="147541"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42"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43"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47544" name="Group 88"/>
            <p:cNvGrpSpPr>
              <a:grpSpLocks/>
            </p:cNvGrpSpPr>
            <p:nvPr/>
          </p:nvGrpSpPr>
          <p:grpSpPr bwMode="auto">
            <a:xfrm flipV="1">
              <a:off x="3686" y="243"/>
              <a:ext cx="177" cy="66"/>
              <a:chOff x="2848" y="848"/>
              <a:chExt cx="140" cy="98"/>
            </a:xfrm>
          </p:grpSpPr>
          <p:sp>
            <p:nvSpPr>
              <p:cNvPr id="147545"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46"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47547"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sp>
        <p:nvSpPr>
          <p:cNvPr id="147548" name="Freeform 92"/>
          <p:cNvSpPr>
            <a:spLocks/>
          </p:cNvSpPr>
          <p:nvPr/>
        </p:nvSpPr>
        <p:spPr bwMode="auto">
          <a:xfrm>
            <a:off x="5602709" y="4827879"/>
            <a:ext cx="504825" cy="307975"/>
          </a:xfrm>
          <a:custGeom>
            <a:avLst/>
            <a:gdLst/>
            <a:ahLst/>
            <a:cxnLst>
              <a:cxn ang="0">
                <a:pos x="0" y="0"/>
              </a:cxn>
              <a:cxn ang="0">
                <a:pos x="318" y="194"/>
              </a:cxn>
            </a:cxnLst>
            <a:rect l="0" t="0" r="r" b="b"/>
            <a:pathLst>
              <a:path w="318" h="194">
                <a:moveTo>
                  <a:pt x="0" y="0"/>
                </a:moveTo>
                <a:lnTo>
                  <a:pt x="318" y="194"/>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7549" name="Freeform 93"/>
          <p:cNvSpPr>
            <a:spLocks/>
          </p:cNvSpPr>
          <p:nvPr/>
        </p:nvSpPr>
        <p:spPr bwMode="auto">
          <a:xfrm>
            <a:off x="4537496" y="5219992"/>
            <a:ext cx="481013" cy="238125"/>
          </a:xfrm>
          <a:custGeom>
            <a:avLst/>
            <a:gdLst/>
            <a:ahLst/>
            <a:cxnLst>
              <a:cxn ang="0">
                <a:pos x="0" y="0"/>
              </a:cxn>
              <a:cxn ang="0">
                <a:pos x="294" y="174"/>
              </a:cxn>
            </a:cxnLst>
            <a:rect l="0" t="0" r="r" b="b"/>
            <a:pathLst>
              <a:path w="294" h="174">
                <a:moveTo>
                  <a:pt x="0" y="0"/>
                </a:moveTo>
                <a:lnTo>
                  <a:pt x="294" y="174"/>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7550" name="Freeform 94"/>
          <p:cNvSpPr>
            <a:spLocks/>
          </p:cNvSpPr>
          <p:nvPr/>
        </p:nvSpPr>
        <p:spPr bwMode="auto">
          <a:xfrm>
            <a:off x="5485233" y="5196177"/>
            <a:ext cx="628650" cy="24765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7551" name="Freeform 95"/>
          <p:cNvSpPr>
            <a:spLocks/>
          </p:cNvSpPr>
          <p:nvPr/>
        </p:nvSpPr>
        <p:spPr bwMode="auto">
          <a:xfrm>
            <a:off x="6151984" y="5250152"/>
            <a:ext cx="206375" cy="508000"/>
          </a:xfrm>
          <a:custGeom>
            <a:avLst/>
            <a:gdLst/>
            <a:ahLst/>
            <a:cxnLst>
              <a:cxn ang="0">
                <a:pos x="0" y="500"/>
              </a:cxn>
              <a:cxn ang="0">
                <a:pos x="118" y="0"/>
              </a:cxn>
            </a:cxnLst>
            <a:rect l="0" t="0" r="r" b="b"/>
            <a:pathLst>
              <a:path w="118" h="500">
                <a:moveTo>
                  <a:pt x="0" y="500"/>
                </a:moveTo>
                <a:lnTo>
                  <a:pt x="118"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7552" name="Freeform 96"/>
          <p:cNvSpPr>
            <a:spLocks/>
          </p:cNvSpPr>
          <p:nvPr/>
        </p:nvSpPr>
        <p:spPr bwMode="auto">
          <a:xfrm>
            <a:off x="4916908" y="5783554"/>
            <a:ext cx="736600" cy="74613"/>
          </a:xfrm>
          <a:custGeom>
            <a:avLst/>
            <a:gdLst/>
            <a:ahLst/>
            <a:cxnLst>
              <a:cxn ang="0">
                <a:pos x="370" y="32"/>
              </a:cxn>
              <a:cxn ang="0">
                <a:pos x="0" y="0"/>
              </a:cxn>
            </a:cxnLst>
            <a:rect l="0" t="0" r="r" b="b"/>
            <a:pathLst>
              <a:path w="370" h="32">
                <a:moveTo>
                  <a:pt x="370" y="32"/>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7553" name="Freeform 97"/>
          <p:cNvSpPr>
            <a:spLocks/>
          </p:cNvSpPr>
          <p:nvPr/>
        </p:nvSpPr>
        <p:spPr bwMode="auto">
          <a:xfrm>
            <a:off x="4380334" y="5243802"/>
            <a:ext cx="193675" cy="425450"/>
          </a:xfrm>
          <a:custGeom>
            <a:avLst/>
            <a:gdLst/>
            <a:ahLst/>
            <a:cxnLst>
              <a:cxn ang="0">
                <a:pos x="162" y="408"/>
              </a:cxn>
              <a:cxn ang="0">
                <a:pos x="176" y="412"/>
              </a:cxn>
              <a:cxn ang="0">
                <a:pos x="0" y="0"/>
              </a:cxn>
            </a:cxnLst>
            <a:rect l="0" t="0" r="r" b="b"/>
            <a:pathLst>
              <a:path w="176" h="412">
                <a:moveTo>
                  <a:pt x="162" y="408"/>
                </a:moveTo>
                <a:lnTo>
                  <a:pt x="176" y="412"/>
                </a:ln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47554" name="Rectangle 98"/>
          <p:cNvSpPr>
            <a:spLocks noChangeArrowheads="1"/>
          </p:cNvSpPr>
          <p:nvPr/>
        </p:nvSpPr>
        <p:spPr bwMode="auto">
          <a:xfrm>
            <a:off x="2489621" y="4858042"/>
            <a:ext cx="1155700" cy="238125"/>
          </a:xfrm>
          <a:prstGeom prst="rect">
            <a:avLst/>
          </a:prstGeom>
          <a:solidFill>
            <a:schemeClr val="bg2"/>
          </a:solidFill>
          <a:ln w="9525">
            <a:noFill/>
            <a:miter lim="800000"/>
            <a:headEnd/>
            <a:tailEnd/>
          </a:ln>
          <a:effectLst/>
        </p:spPr>
        <p:txBody>
          <a:bodyPr wrap="none" anchor="ctr">
            <a:prstTxWarp prst="textNoShape">
              <a:avLst/>
            </a:prstTxWarp>
          </a:bodyPr>
          <a:lstStyle/>
          <a:p>
            <a:endParaRPr lang="en-US"/>
          </a:p>
        </p:txBody>
      </p:sp>
      <p:sp>
        <p:nvSpPr>
          <p:cNvPr id="147555" name="Rectangle 99"/>
          <p:cNvSpPr>
            <a:spLocks noChangeArrowheads="1"/>
          </p:cNvSpPr>
          <p:nvPr/>
        </p:nvSpPr>
        <p:spPr bwMode="auto">
          <a:xfrm>
            <a:off x="2465809" y="4881854"/>
            <a:ext cx="1147763" cy="238125"/>
          </a:xfrm>
          <a:prstGeom prst="rect">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56" name="Line 100"/>
          <p:cNvSpPr>
            <a:spLocks noChangeShapeType="1"/>
          </p:cNvSpPr>
          <p:nvPr/>
        </p:nvSpPr>
        <p:spPr bwMode="auto">
          <a:xfrm>
            <a:off x="3491334" y="5013615"/>
            <a:ext cx="422275" cy="0"/>
          </a:xfrm>
          <a:prstGeom prst="line">
            <a:avLst/>
          </a:prstGeom>
          <a:noFill/>
          <a:ln w="9525">
            <a:solidFill>
              <a:schemeClr val="accent2"/>
            </a:solidFill>
            <a:round/>
            <a:headEnd/>
            <a:tailEnd type="triangle" w="med" len="med"/>
          </a:ln>
          <a:effectLst/>
        </p:spPr>
        <p:txBody>
          <a:bodyPr wrap="none" anchor="ctr">
            <a:prstTxWarp prst="textNoShape">
              <a:avLst/>
            </a:prstTxWarp>
          </a:bodyPr>
          <a:lstStyle/>
          <a:p>
            <a:endParaRPr lang="en-US"/>
          </a:p>
        </p:txBody>
      </p:sp>
      <p:sp>
        <p:nvSpPr>
          <p:cNvPr id="147557" name="Text Box 101"/>
          <p:cNvSpPr txBox="1">
            <a:spLocks noChangeArrowheads="1"/>
          </p:cNvSpPr>
          <p:nvPr/>
        </p:nvSpPr>
        <p:spPr bwMode="auto">
          <a:xfrm>
            <a:off x="4493045" y="4729453"/>
            <a:ext cx="313044" cy="369332"/>
          </a:xfrm>
          <a:prstGeom prst="rect">
            <a:avLst/>
          </a:prstGeom>
          <a:noFill/>
          <a:ln w="9525">
            <a:noFill/>
            <a:miter lim="800000"/>
            <a:headEnd/>
            <a:tailEnd/>
          </a:ln>
          <a:effectLst/>
        </p:spPr>
        <p:txBody>
          <a:bodyPr wrap="none">
            <a:prstTxWarp prst="textNoShape">
              <a:avLst/>
            </a:prstTxWarp>
            <a:spAutoFit/>
          </a:bodyPr>
          <a:lstStyle/>
          <a:p>
            <a:pPr eaLnBrk="1" hangingPunct="1"/>
            <a:r>
              <a:rPr lang="en-US">
                <a:latin typeface="Arial" charset="0"/>
              </a:rPr>
              <a:t>1</a:t>
            </a:r>
          </a:p>
        </p:txBody>
      </p:sp>
      <p:sp>
        <p:nvSpPr>
          <p:cNvPr id="147558" name="Text Box 102"/>
          <p:cNvSpPr txBox="1">
            <a:spLocks noChangeArrowheads="1"/>
          </p:cNvSpPr>
          <p:nvPr/>
        </p:nvSpPr>
        <p:spPr bwMode="auto">
          <a:xfrm>
            <a:off x="4407321" y="5167602"/>
            <a:ext cx="298780" cy="338554"/>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a:latin typeface="Arial" charset="0"/>
              </a:rPr>
              <a:t>2</a:t>
            </a:r>
          </a:p>
        </p:txBody>
      </p:sp>
      <p:sp>
        <p:nvSpPr>
          <p:cNvPr id="147559" name="Text Box 103"/>
          <p:cNvSpPr txBox="1">
            <a:spLocks noChangeArrowheads="1"/>
          </p:cNvSpPr>
          <p:nvPr/>
        </p:nvSpPr>
        <p:spPr bwMode="auto">
          <a:xfrm>
            <a:off x="4156496" y="5240627"/>
            <a:ext cx="298780" cy="338554"/>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a:latin typeface="Arial" charset="0"/>
              </a:rPr>
              <a:t>3</a:t>
            </a:r>
          </a:p>
        </p:txBody>
      </p:sp>
      <p:sp>
        <p:nvSpPr>
          <p:cNvPr id="147560" name="Rectangle 104"/>
          <p:cNvSpPr>
            <a:spLocks noChangeArrowheads="1"/>
          </p:cNvSpPr>
          <p:nvPr/>
        </p:nvSpPr>
        <p:spPr bwMode="auto">
          <a:xfrm>
            <a:off x="3094458" y="4885029"/>
            <a:ext cx="427038" cy="239713"/>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61" name="Text Box 105"/>
          <p:cNvSpPr txBox="1">
            <a:spLocks noChangeArrowheads="1"/>
          </p:cNvSpPr>
          <p:nvPr/>
        </p:nvSpPr>
        <p:spPr bwMode="auto">
          <a:xfrm>
            <a:off x="3046833" y="4858041"/>
            <a:ext cx="504164" cy="276999"/>
          </a:xfrm>
          <a:prstGeom prst="rect">
            <a:avLst/>
          </a:prstGeom>
          <a:noFill/>
          <a:ln w="9525">
            <a:noFill/>
            <a:miter lim="800000"/>
            <a:headEnd/>
            <a:tailEnd/>
          </a:ln>
          <a:effectLst/>
        </p:spPr>
        <p:txBody>
          <a:bodyPr wrap="none">
            <a:prstTxWarp prst="textNoShape">
              <a:avLst/>
            </a:prstTxWarp>
            <a:spAutoFit/>
          </a:bodyPr>
          <a:lstStyle/>
          <a:p>
            <a:pPr eaLnBrk="1" hangingPunct="1"/>
            <a:r>
              <a:rPr lang="en-US" sz="1200">
                <a:latin typeface="Arial" charset="0"/>
              </a:rPr>
              <a:t>0111</a:t>
            </a:r>
          </a:p>
        </p:txBody>
      </p:sp>
      <p:sp>
        <p:nvSpPr>
          <p:cNvPr id="147562" name="Text Box 106"/>
          <p:cNvSpPr txBox="1">
            <a:spLocks noChangeArrowheads="1"/>
          </p:cNvSpPr>
          <p:nvPr/>
        </p:nvSpPr>
        <p:spPr bwMode="auto">
          <a:xfrm>
            <a:off x="1330746" y="4186528"/>
            <a:ext cx="1642397" cy="584776"/>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a:latin typeface="Arial" charset="0"/>
              </a:rPr>
              <a:t>value in arriving</a:t>
            </a:r>
          </a:p>
          <a:p>
            <a:pPr eaLnBrk="1" hangingPunct="1"/>
            <a:r>
              <a:rPr lang="en-US" sz="1600">
                <a:latin typeface="Arial" charset="0"/>
              </a:rPr>
              <a:t>packet’s header</a:t>
            </a:r>
          </a:p>
        </p:txBody>
      </p:sp>
      <p:sp>
        <p:nvSpPr>
          <p:cNvPr id="147563" name="Line 107"/>
          <p:cNvSpPr>
            <a:spLocks noChangeShapeType="1"/>
          </p:cNvSpPr>
          <p:nvPr/>
        </p:nvSpPr>
        <p:spPr bwMode="auto">
          <a:xfrm flipH="1">
            <a:off x="2713458" y="5143790"/>
            <a:ext cx="1349375"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64" name="Text Box 108"/>
          <p:cNvSpPr txBox="1">
            <a:spLocks noChangeArrowheads="1"/>
          </p:cNvSpPr>
          <p:nvPr/>
        </p:nvSpPr>
        <p:spPr bwMode="auto">
          <a:xfrm>
            <a:off x="2673770" y="1678277"/>
            <a:ext cx="1863725" cy="304800"/>
          </a:xfrm>
          <a:prstGeom prst="rect">
            <a:avLst/>
          </a:prstGeom>
          <a:noFill/>
          <a:ln w="9525">
            <a:noFill/>
            <a:miter lim="800000"/>
            <a:headEnd/>
            <a:tailEnd/>
          </a:ln>
          <a:effectLst/>
        </p:spPr>
        <p:txBody>
          <a:bodyPr>
            <a:prstTxWarp prst="textNoShape">
              <a:avLst/>
            </a:prstTxWarp>
            <a:spAutoFit/>
          </a:bodyPr>
          <a:lstStyle/>
          <a:p>
            <a:pPr algn="ctr" eaLnBrk="1" hangingPunct="1"/>
            <a:r>
              <a:rPr lang="en-US" sz="1400">
                <a:latin typeface="Arial" charset="0"/>
              </a:rPr>
              <a:t>routing algorithm</a:t>
            </a:r>
          </a:p>
        </p:txBody>
      </p:sp>
      <p:sp>
        <p:nvSpPr>
          <p:cNvPr id="147565" name="Rectangle 109"/>
          <p:cNvSpPr>
            <a:spLocks noChangeArrowheads="1"/>
          </p:cNvSpPr>
          <p:nvPr/>
        </p:nvSpPr>
        <p:spPr bwMode="auto">
          <a:xfrm>
            <a:off x="2599159" y="2425992"/>
            <a:ext cx="2005013" cy="1279525"/>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66" name="Text Box 110"/>
          <p:cNvSpPr txBox="1">
            <a:spLocks noChangeArrowheads="1"/>
          </p:cNvSpPr>
          <p:nvPr/>
        </p:nvSpPr>
        <p:spPr bwMode="auto">
          <a:xfrm>
            <a:off x="2680120" y="2378366"/>
            <a:ext cx="1881232" cy="307777"/>
          </a:xfrm>
          <a:prstGeom prst="rect">
            <a:avLst/>
          </a:prstGeom>
          <a:noFill/>
          <a:ln w="9525">
            <a:noFill/>
            <a:miter lim="800000"/>
            <a:headEnd/>
            <a:tailEnd/>
          </a:ln>
          <a:effectLst/>
        </p:spPr>
        <p:txBody>
          <a:bodyPr wrap="none">
            <a:prstTxWarp prst="textNoShape">
              <a:avLst/>
            </a:prstTxWarp>
            <a:spAutoFit/>
          </a:bodyPr>
          <a:lstStyle/>
          <a:p>
            <a:pPr eaLnBrk="1" hangingPunct="1"/>
            <a:r>
              <a:rPr lang="en-US" sz="1400">
                <a:latin typeface="Arial" charset="0"/>
              </a:rPr>
              <a:t>local forwarding table</a:t>
            </a:r>
          </a:p>
        </p:txBody>
      </p:sp>
      <p:sp>
        <p:nvSpPr>
          <p:cNvPr id="147567" name="Text Box 111"/>
          <p:cNvSpPr txBox="1">
            <a:spLocks noChangeArrowheads="1"/>
          </p:cNvSpPr>
          <p:nvPr/>
        </p:nvSpPr>
        <p:spPr bwMode="auto">
          <a:xfrm>
            <a:off x="2562645" y="2626015"/>
            <a:ext cx="1212850" cy="304800"/>
          </a:xfrm>
          <a:prstGeom prst="rect">
            <a:avLst/>
          </a:prstGeom>
          <a:noFill/>
          <a:ln w="9525">
            <a:noFill/>
            <a:miter lim="800000"/>
            <a:headEnd/>
            <a:tailEnd/>
          </a:ln>
          <a:effectLst/>
        </p:spPr>
        <p:txBody>
          <a:bodyPr>
            <a:prstTxWarp prst="textNoShape">
              <a:avLst/>
            </a:prstTxWarp>
            <a:spAutoFit/>
          </a:bodyPr>
          <a:lstStyle/>
          <a:p>
            <a:pPr algn="ctr" eaLnBrk="1" hangingPunct="1"/>
            <a:r>
              <a:rPr lang="en-US" sz="1400">
                <a:latin typeface="Arial" charset="0"/>
              </a:rPr>
              <a:t>header value</a:t>
            </a:r>
          </a:p>
        </p:txBody>
      </p:sp>
      <p:sp>
        <p:nvSpPr>
          <p:cNvPr id="147568" name="Text Box 112"/>
          <p:cNvSpPr txBox="1">
            <a:spLocks noChangeArrowheads="1"/>
          </p:cNvSpPr>
          <p:nvPr/>
        </p:nvSpPr>
        <p:spPr bwMode="auto">
          <a:xfrm>
            <a:off x="3629445" y="2627602"/>
            <a:ext cx="1041400" cy="304800"/>
          </a:xfrm>
          <a:prstGeom prst="rect">
            <a:avLst/>
          </a:prstGeom>
          <a:noFill/>
          <a:ln w="9525">
            <a:noFill/>
            <a:miter lim="800000"/>
            <a:headEnd/>
            <a:tailEnd/>
          </a:ln>
          <a:effectLst/>
        </p:spPr>
        <p:txBody>
          <a:bodyPr>
            <a:prstTxWarp prst="textNoShape">
              <a:avLst/>
            </a:prstTxWarp>
            <a:spAutoFit/>
          </a:bodyPr>
          <a:lstStyle/>
          <a:p>
            <a:pPr algn="ctr" eaLnBrk="1" hangingPunct="1"/>
            <a:r>
              <a:rPr lang="en-US" sz="1400">
                <a:latin typeface="Arial" charset="0"/>
              </a:rPr>
              <a:t>output link</a:t>
            </a:r>
          </a:p>
        </p:txBody>
      </p:sp>
      <p:sp>
        <p:nvSpPr>
          <p:cNvPr id="147569" name="Line 113"/>
          <p:cNvSpPr>
            <a:spLocks noChangeShapeType="1"/>
          </p:cNvSpPr>
          <p:nvPr/>
        </p:nvSpPr>
        <p:spPr bwMode="auto">
          <a:xfrm>
            <a:off x="3727870" y="2638715"/>
            <a:ext cx="7938" cy="106680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70" name="Text Box 114"/>
          <p:cNvSpPr txBox="1">
            <a:spLocks noChangeArrowheads="1"/>
          </p:cNvSpPr>
          <p:nvPr/>
        </p:nvSpPr>
        <p:spPr bwMode="auto">
          <a:xfrm>
            <a:off x="3209171" y="2910179"/>
            <a:ext cx="529813" cy="830997"/>
          </a:xfrm>
          <a:prstGeom prst="rect">
            <a:avLst/>
          </a:prstGeom>
          <a:noFill/>
          <a:ln w="9525">
            <a:noFill/>
            <a:miter lim="800000"/>
            <a:headEnd/>
            <a:tailEnd/>
          </a:ln>
          <a:effectLst/>
        </p:spPr>
        <p:txBody>
          <a:bodyPr wrap="none">
            <a:prstTxWarp prst="textNoShape">
              <a:avLst/>
            </a:prstTxWarp>
            <a:spAutoFit/>
          </a:bodyPr>
          <a:lstStyle/>
          <a:p>
            <a:pPr algn="r" eaLnBrk="1" hangingPunct="1"/>
            <a:r>
              <a:rPr lang="en-US" sz="1200">
                <a:latin typeface="Arial" charset="0"/>
              </a:rPr>
              <a:t>0100</a:t>
            </a:r>
          </a:p>
          <a:p>
            <a:pPr algn="r" eaLnBrk="1" hangingPunct="1"/>
            <a:r>
              <a:rPr lang="en-US" sz="1200">
                <a:latin typeface="Arial" charset="0"/>
              </a:rPr>
              <a:t>0101</a:t>
            </a:r>
          </a:p>
          <a:p>
            <a:pPr algn="r" eaLnBrk="1" hangingPunct="1"/>
            <a:r>
              <a:rPr lang="en-US" sz="1200">
                <a:latin typeface="Arial" charset="0"/>
              </a:rPr>
              <a:t>0111</a:t>
            </a:r>
          </a:p>
          <a:p>
            <a:pPr algn="r" eaLnBrk="1" hangingPunct="1"/>
            <a:r>
              <a:rPr lang="en-US" sz="1200">
                <a:latin typeface="Arial" charset="0"/>
              </a:rPr>
              <a:t>1001</a:t>
            </a:r>
          </a:p>
        </p:txBody>
      </p:sp>
      <p:sp>
        <p:nvSpPr>
          <p:cNvPr id="147571" name="Text Box 115"/>
          <p:cNvSpPr txBox="1">
            <a:spLocks noChangeArrowheads="1"/>
          </p:cNvSpPr>
          <p:nvPr/>
        </p:nvSpPr>
        <p:spPr bwMode="auto">
          <a:xfrm>
            <a:off x="3742764" y="2910179"/>
            <a:ext cx="270251" cy="830997"/>
          </a:xfrm>
          <a:prstGeom prst="rect">
            <a:avLst/>
          </a:prstGeom>
          <a:noFill/>
          <a:ln w="9525">
            <a:noFill/>
            <a:miter lim="800000"/>
            <a:headEnd/>
            <a:tailEnd/>
          </a:ln>
          <a:effectLst/>
        </p:spPr>
        <p:txBody>
          <a:bodyPr wrap="none">
            <a:prstTxWarp prst="textNoShape">
              <a:avLst/>
            </a:prstTxWarp>
            <a:spAutoFit/>
          </a:bodyPr>
          <a:lstStyle/>
          <a:p>
            <a:pPr algn="ctr" eaLnBrk="1" hangingPunct="1"/>
            <a:r>
              <a:rPr lang="en-US" sz="1200">
                <a:latin typeface="Arial" charset="0"/>
              </a:rPr>
              <a:t>3</a:t>
            </a:r>
          </a:p>
          <a:p>
            <a:pPr algn="ctr" eaLnBrk="1" hangingPunct="1"/>
            <a:r>
              <a:rPr lang="en-US" sz="1200">
                <a:latin typeface="Arial" charset="0"/>
              </a:rPr>
              <a:t>2</a:t>
            </a:r>
          </a:p>
          <a:p>
            <a:pPr algn="ctr" eaLnBrk="1" hangingPunct="1"/>
            <a:r>
              <a:rPr lang="en-US" sz="1200">
                <a:latin typeface="Arial" charset="0"/>
              </a:rPr>
              <a:t>2</a:t>
            </a:r>
          </a:p>
          <a:p>
            <a:pPr algn="ctr" eaLnBrk="1" hangingPunct="1"/>
            <a:r>
              <a:rPr lang="en-US" sz="1200">
                <a:latin typeface="Arial" charset="0"/>
              </a:rPr>
              <a:t>1</a:t>
            </a:r>
          </a:p>
        </p:txBody>
      </p:sp>
      <p:sp>
        <p:nvSpPr>
          <p:cNvPr id="147572" name="Line 116"/>
          <p:cNvSpPr>
            <a:spLocks noChangeShapeType="1"/>
          </p:cNvSpPr>
          <p:nvPr/>
        </p:nvSpPr>
        <p:spPr bwMode="auto">
          <a:xfrm>
            <a:off x="2599158" y="2895890"/>
            <a:ext cx="2006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73" name="Line 117"/>
          <p:cNvSpPr>
            <a:spLocks noChangeShapeType="1"/>
          </p:cNvSpPr>
          <p:nvPr/>
        </p:nvSpPr>
        <p:spPr bwMode="auto">
          <a:xfrm>
            <a:off x="2591220" y="2648240"/>
            <a:ext cx="2006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74" name="AutoShape 118"/>
          <p:cNvSpPr>
            <a:spLocks noChangeArrowheads="1"/>
          </p:cNvSpPr>
          <p:nvPr/>
        </p:nvSpPr>
        <p:spPr bwMode="auto">
          <a:xfrm rot="5400000">
            <a:off x="3497684" y="2133891"/>
            <a:ext cx="239713" cy="273050"/>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75" name="Line 119"/>
          <p:cNvSpPr>
            <a:spLocks noChangeShapeType="1"/>
          </p:cNvSpPr>
          <p:nvPr/>
        </p:nvSpPr>
        <p:spPr bwMode="auto">
          <a:xfrm>
            <a:off x="2875384" y="4575465"/>
            <a:ext cx="363538" cy="3429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47576" name="Freeform 120"/>
          <p:cNvSpPr>
            <a:spLocks/>
          </p:cNvSpPr>
          <p:nvPr/>
        </p:nvSpPr>
        <p:spPr bwMode="auto">
          <a:xfrm>
            <a:off x="3948534" y="5066004"/>
            <a:ext cx="879475" cy="265113"/>
          </a:xfrm>
          <a:custGeom>
            <a:avLst/>
            <a:gdLst/>
            <a:ahLst/>
            <a:cxnLst>
              <a:cxn ang="0">
                <a:pos x="0" y="10"/>
              </a:cxn>
              <a:cxn ang="0">
                <a:pos x="324" y="26"/>
              </a:cxn>
              <a:cxn ang="0">
                <a:pos x="554" y="167"/>
              </a:cxn>
            </a:cxnLst>
            <a:rect l="0" t="0" r="r" b="b"/>
            <a:pathLst>
              <a:path w="554" h="167">
                <a:moveTo>
                  <a:pt x="0" y="10"/>
                </a:moveTo>
                <a:cubicBezTo>
                  <a:pt x="102" y="0"/>
                  <a:pt x="240" y="5"/>
                  <a:pt x="324" y="26"/>
                </a:cubicBezTo>
                <a:cubicBezTo>
                  <a:pt x="416" y="52"/>
                  <a:pt x="502" y="120"/>
                  <a:pt x="554" y="167"/>
                </a:cubicBezTo>
              </a:path>
            </a:pathLst>
          </a:custGeom>
          <a:noFill/>
          <a:ln w="57150" cmpd="sng">
            <a:solidFill>
              <a:srgbClr val="FF3300"/>
            </a:solidFill>
            <a:round/>
            <a:headEnd type="none" w="med" len="med"/>
            <a:tailEnd type="triangle" w="med" len="med"/>
          </a:ln>
          <a:effectLst/>
        </p:spPr>
        <p:txBody>
          <a:bodyPr>
            <a:prstTxWarp prst="textNoShape">
              <a:avLst/>
            </a:prstTxWarp>
          </a:bodyPr>
          <a:lstStyle/>
          <a:p>
            <a:endParaRPr lang="en-US"/>
          </a:p>
        </p:txBody>
      </p:sp>
      <p:sp>
        <p:nvSpPr>
          <p:cNvPr id="147577" name="Freeform 121"/>
          <p:cNvSpPr>
            <a:spLocks/>
          </p:cNvSpPr>
          <p:nvPr/>
        </p:nvSpPr>
        <p:spPr bwMode="auto">
          <a:xfrm flipH="1">
            <a:off x="6283745" y="4640554"/>
            <a:ext cx="577850" cy="371475"/>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147578" name="Freeform 122"/>
          <p:cNvSpPr>
            <a:spLocks/>
          </p:cNvSpPr>
          <p:nvPr/>
        </p:nvSpPr>
        <p:spPr bwMode="auto">
          <a:xfrm flipH="1">
            <a:off x="5272508" y="4356392"/>
            <a:ext cx="577850" cy="371475"/>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147579" name="Freeform 123"/>
          <p:cNvSpPr>
            <a:spLocks/>
          </p:cNvSpPr>
          <p:nvPr/>
        </p:nvSpPr>
        <p:spPr bwMode="auto">
          <a:xfrm flipH="1" flipV="1">
            <a:off x="5940845" y="5902617"/>
            <a:ext cx="542925" cy="371475"/>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147580" name="Freeform 124"/>
          <p:cNvSpPr>
            <a:spLocks/>
          </p:cNvSpPr>
          <p:nvPr/>
        </p:nvSpPr>
        <p:spPr bwMode="auto">
          <a:xfrm flipH="1" flipV="1">
            <a:off x="4591471" y="5886742"/>
            <a:ext cx="542925" cy="371475"/>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a:p>
        </p:txBody>
      </p:sp>
      <p:sp>
        <p:nvSpPr>
          <p:cNvPr id="147581" name="Freeform 125"/>
          <p:cNvSpPr>
            <a:spLocks/>
          </p:cNvSpPr>
          <p:nvPr/>
        </p:nvSpPr>
        <p:spPr bwMode="auto">
          <a:xfrm flipH="1" flipV="1">
            <a:off x="5231233" y="5594640"/>
            <a:ext cx="542925" cy="452438"/>
          </a:xfrm>
          <a:custGeom>
            <a:avLst/>
            <a:gdLst/>
            <a:ahLst/>
            <a:cxnLst>
              <a:cxn ang="0">
                <a:pos x="0" y="0"/>
              </a:cxn>
              <a:cxn ang="0">
                <a:pos x="1076" y="782"/>
              </a:cxn>
              <a:cxn ang="0">
                <a:pos x="1320" y="788"/>
              </a:cxn>
              <a:cxn ang="0">
                <a:pos x="1443" y="5"/>
              </a:cxn>
              <a:cxn ang="0">
                <a:pos x="0" y="0"/>
              </a:cxn>
            </a:cxnLst>
            <a:rect l="0" t="0" r="r" b="b"/>
            <a:pathLst>
              <a:path w="1443" h="816">
                <a:moveTo>
                  <a:pt x="0" y="0"/>
                </a:moveTo>
                <a:cubicBezTo>
                  <a:pt x="571" y="285"/>
                  <a:pt x="856" y="408"/>
                  <a:pt x="1076" y="782"/>
                </a:cubicBezTo>
                <a:cubicBezTo>
                  <a:pt x="1185" y="775"/>
                  <a:pt x="1220" y="816"/>
                  <a:pt x="1320" y="788"/>
                </a:cubicBezTo>
                <a:cubicBezTo>
                  <a:pt x="1264" y="347"/>
                  <a:pt x="1276" y="352"/>
                  <a:pt x="1443" y="5"/>
                </a:cubicBezTo>
                <a:cubicBezTo>
                  <a:pt x="867" y="5"/>
                  <a:pt x="233" y="0"/>
                  <a:pt x="0" y="0"/>
                </a:cubicBezTo>
                <a:close/>
              </a:path>
            </a:pathLst>
          </a:custGeom>
          <a:gradFill rotWithShape="1">
            <a:gsLst>
              <a:gs pos="0">
                <a:schemeClr val="accent1"/>
              </a:gs>
              <a:gs pos="100000">
                <a:schemeClr val="bg1"/>
              </a:gs>
            </a:gsLst>
            <a:lin ang="5400000" scaled="1"/>
          </a:gradFill>
          <a:ln w="9525">
            <a:noFill/>
            <a:round/>
            <a:headEnd/>
            <a:tailEnd/>
          </a:ln>
          <a:effectLst/>
        </p:spPr>
        <p:txBody>
          <a:bodyPr>
            <a:prstTxWarp prst="textNoShape">
              <a:avLst/>
            </a:prstTxWarp>
          </a:bodyPr>
          <a:lstStyle/>
          <a:p>
            <a:endParaRPr lang="en-US"/>
          </a:p>
        </p:txBody>
      </p:sp>
      <p:grpSp>
        <p:nvGrpSpPr>
          <p:cNvPr id="147582" name="Group 126"/>
          <p:cNvGrpSpPr>
            <a:grpSpLocks/>
          </p:cNvGrpSpPr>
          <p:nvPr/>
        </p:nvGrpSpPr>
        <p:grpSpPr bwMode="auto">
          <a:xfrm>
            <a:off x="5280446" y="3911890"/>
            <a:ext cx="550863" cy="452438"/>
            <a:chOff x="2886" y="1668"/>
            <a:chExt cx="347" cy="285"/>
          </a:xfrm>
        </p:grpSpPr>
        <p:sp>
          <p:nvSpPr>
            <p:cNvPr id="147583" name="Rectangle 127"/>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84" name="Oval 128"/>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7585" name="Rectangle 129"/>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86" name="Line 130"/>
            <p:cNvSpPr>
              <a:spLocks noChangeShapeType="1"/>
            </p:cNvSpPr>
            <p:nvPr/>
          </p:nvSpPr>
          <p:spPr bwMode="auto">
            <a:xfrm>
              <a:off x="3082" y="1811"/>
              <a:ext cx="1" cy="13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87" name="Line 131"/>
            <p:cNvSpPr>
              <a:spLocks noChangeShapeType="1"/>
            </p:cNvSpPr>
            <p:nvPr/>
          </p:nvSpPr>
          <p:spPr bwMode="auto">
            <a:xfrm>
              <a:off x="2913" y="184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88" name="Line 132"/>
            <p:cNvSpPr>
              <a:spLocks noChangeShapeType="1"/>
            </p:cNvSpPr>
            <p:nvPr/>
          </p:nvSpPr>
          <p:spPr bwMode="auto">
            <a:xfrm>
              <a:off x="2912" y="181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89" name="AutoShape 133"/>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7590" name="Group 134"/>
          <p:cNvGrpSpPr>
            <a:grpSpLocks/>
          </p:cNvGrpSpPr>
          <p:nvPr/>
        </p:nvGrpSpPr>
        <p:grpSpPr bwMode="auto">
          <a:xfrm>
            <a:off x="6293271" y="4184940"/>
            <a:ext cx="550863" cy="452438"/>
            <a:chOff x="2886" y="1668"/>
            <a:chExt cx="347" cy="285"/>
          </a:xfrm>
        </p:grpSpPr>
        <p:sp>
          <p:nvSpPr>
            <p:cNvPr id="147591" name="Rectangle 135"/>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92" name="Oval 136"/>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7593" name="Rectangle 137"/>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594" name="Line 138"/>
            <p:cNvSpPr>
              <a:spLocks noChangeShapeType="1"/>
            </p:cNvSpPr>
            <p:nvPr/>
          </p:nvSpPr>
          <p:spPr bwMode="auto">
            <a:xfrm>
              <a:off x="3082" y="1811"/>
              <a:ext cx="1" cy="13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95" name="Line 139"/>
            <p:cNvSpPr>
              <a:spLocks noChangeShapeType="1"/>
            </p:cNvSpPr>
            <p:nvPr/>
          </p:nvSpPr>
          <p:spPr bwMode="auto">
            <a:xfrm>
              <a:off x="2913" y="184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96" name="Line 140"/>
            <p:cNvSpPr>
              <a:spLocks noChangeShapeType="1"/>
            </p:cNvSpPr>
            <p:nvPr/>
          </p:nvSpPr>
          <p:spPr bwMode="auto">
            <a:xfrm>
              <a:off x="2912" y="181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597" name="AutoShape 141"/>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7598" name="Group 142"/>
          <p:cNvGrpSpPr>
            <a:grpSpLocks/>
          </p:cNvGrpSpPr>
          <p:nvPr/>
        </p:nvGrpSpPr>
        <p:grpSpPr bwMode="auto">
          <a:xfrm>
            <a:off x="5923384" y="6261390"/>
            <a:ext cx="550863" cy="452438"/>
            <a:chOff x="2886" y="1668"/>
            <a:chExt cx="347" cy="285"/>
          </a:xfrm>
        </p:grpSpPr>
        <p:sp>
          <p:nvSpPr>
            <p:cNvPr id="147599" name="Rectangle 143"/>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600" name="Oval 144"/>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7601" name="Rectangle 145"/>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602" name="Line 146"/>
            <p:cNvSpPr>
              <a:spLocks noChangeShapeType="1"/>
            </p:cNvSpPr>
            <p:nvPr/>
          </p:nvSpPr>
          <p:spPr bwMode="auto">
            <a:xfrm>
              <a:off x="3082" y="1811"/>
              <a:ext cx="1" cy="13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03" name="Line 147"/>
            <p:cNvSpPr>
              <a:spLocks noChangeShapeType="1"/>
            </p:cNvSpPr>
            <p:nvPr/>
          </p:nvSpPr>
          <p:spPr bwMode="auto">
            <a:xfrm>
              <a:off x="2913" y="184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04" name="Line 148"/>
            <p:cNvSpPr>
              <a:spLocks noChangeShapeType="1"/>
            </p:cNvSpPr>
            <p:nvPr/>
          </p:nvSpPr>
          <p:spPr bwMode="auto">
            <a:xfrm>
              <a:off x="2912" y="181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05" name="AutoShape 149"/>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7606" name="Group 150"/>
          <p:cNvGrpSpPr>
            <a:grpSpLocks/>
          </p:cNvGrpSpPr>
          <p:nvPr/>
        </p:nvGrpSpPr>
        <p:grpSpPr bwMode="auto">
          <a:xfrm>
            <a:off x="5228059" y="6042315"/>
            <a:ext cx="550863" cy="452438"/>
            <a:chOff x="2886" y="1668"/>
            <a:chExt cx="347" cy="285"/>
          </a:xfrm>
        </p:grpSpPr>
        <p:sp>
          <p:nvSpPr>
            <p:cNvPr id="147607" name="Rectangle 151"/>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608" name="Oval 152"/>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7609" name="Rectangle 153"/>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610" name="Line 154"/>
            <p:cNvSpPr>
              <a:spLocks noChangeShapeType="1"/>
            </p:cNvSpPr>
            <p:nvPr/>
          </p:nvSpPr>
          <p:spPr bwMode="auto">
            <a:xfrm>
              <a:off x="3082" y="1811"/>
              <a:ext cx="1" cy="13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11" name="Line 155"/>
            <p:cNvSpPr>
              <a:spLocks noChangeShapeType="1"/>
            </p:cNvSpPr>
            <p:nvPr/>
          </p:nvSpPr>
          <p:spPr bwMode="auto">
            <a:xfrm>
              <a:off x="2913" y="184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12" name="Line 156"/>
            <p:cNvSpPr>
              <a:spLocks noChangeShapeType="1"/>
            </p:cNvSpPr>
            <p:nvPr/>
          </p:nvSpPr>
          <p:spPr bwMode="auto">
            <a:xfrm>
              <a:off x="2912" y="181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13" name="AutoShape 157"/>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grpSp>
        <p:nvGrpSpPr>
          <p:cNvPr id="147614" name="Group 158"/>
          <p:cNvGrpSpPr>
            <a:grpSpLocks/>
          </p:cNvGrpSpPr>
          <p:nvPr/>
        </p:nvGrpSpPr>
        <p:grpSpPr bwMode="auto">
          <a:xfrm>
            <a:off x="4572421" y="6234402"/>
            <a:ext cx="550863" cy="452438"/>
            <a:chOff x="2886" y="1668"/>
            <a:chExt cx="347" cy="285"/>
          </a:xfrm>
        </p:grpSpPr>
        <p:sp>
          <p:nvSpPr>
            <p:cNvPr id="147615" name="Rectangle 159"/>
            <p:cNvSpPr>
              <a:spLocks noChangeArrowheads="1"/>
            </p:cNvSpPr>
            <p:nvPr/>
          </p:nvSpPr>
          <p:spPr bwMode="auto">
            <a:xfrm>
              <a:off x="2886" y="1668"/>
              <a:ext cx="347" cy="285"/>
            </a:xfrm>
            <a:prstGeom prst="rect">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616" name="Oval 160"/>
            <p:cNvSpPr>
              <a:spLocks noChangeArrowheads="1"/>
            </p:cNvSpPr>
            <p:nvPr/>
          </p:nvSpPr>
          <p:spPr bwMode="auto">
            <a:xfrm>
              <a:off x="2905" y="1674"/>
              <a:ext cx="314" cy="74"/>
            </a:xfrm>
            <a:prstGeom prst="ellipse">
              <a:avLst/>
            </a:prstGeom>
            <a:solidFill>
              <a:schemeClr val="bg1"/>
            </a:solidFill>
            <a:ln w="9525">
              <a:solidFill>
                <a:schemeClr val="tx1"/>
              </a:solidFill>
              <a:round/>
              <a:headEnd/>
              <a:tailEnd/>
            </a:ln>
            <a:effectLst/>
          </p:spPr>
          <p:txBody>
            <a:bodyPr wrap="none" anchor="ctr">
              <a:prstTxWarp prst="textNoShape">
                <a:avLst/>
              </a:prstTxWarp>
            </a:bodyPr>
            <a:lstStyle/>
            <a:p>
              <a:endParaRPr lang="en-US"/>
            </a:p>
          </p:txBody>
        </p:sp>
        <p:sp>
          <p:nvSpPr>
            <p:cNvPr id="147617" name="Rectangle 161"/>
            <p:cNvSpPr>
              <a:spLocks noChangeArrowheads="1"/>
            </p:cNvSpPr>
            <p:nvPr/>
          </p:nvSpPr>
          <p:spPr bwMode="auto">
            <a:xfrm>
              <a:off x="2913" y="1785"/>
              <a:ext cx="300" cy="156"/>
            </a:xfrm>
            <a:prstGeom prst="rect">
              <a:avLst/>
            </a:prstGeom>
            <a:solidFill>
              <a:schemeClr val="bg1"/>
            </a:solidFill>
            <a:ln w="9525">
              <a:solidFill>
                <a:schemeClr val="tx1"/>
              </a:solidFill>
              <a:miter lim="800000"/>
              <a:headEnd/>
              <a:tailEnd/>
            </a:ln>
            <a:effectLst/>
          </p:spPr>
          <p:txBody>
            <a:bodyPr wrap="none" anchor="ctr">
              <a:prstTxWarp prst="textNoShape">
                <a:avLst/>
              </a:prstTxWarp>
            </a:bodyPr>
            <a:lstStyle/>
            <a:p>
              <a:endParaRPr lang="en-US"/>
            </a:p>
          </p:txBody>
        </p:sp>
        <p:sp>
          <p:nvSpPr>
            <p:cNvPr id="147618" name="Line 162"/>
            <p:cNvSpPr>
              <a:spLocks noChangeShapeType="1"/>
            </p:cNvSpPr>
            <p:nvPr/>
          </p:nvSpPr>
          <p:spPr bwMode="auto">
            <a:xfrm>
              <a:off x="3082" y="1811"/>
              <a:ext cx="1" cy="13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19" name="Line 163"/>
            <p:cNvSpPr>
              <a:spLocks noChangeShapeType="1"/>
            </p:cNvSpPr>
            <p:nvPr/>
          </p:nvSpPr>
          <p:spPr bwMode="auto">
            <a:xfrm>
              <a:off x="2913" y="184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20" name="Line 164"/>
            <p:cNvSpPr>
              <a:spLocks noChangeShapeType="1"/>
            </p:cNvSpPr>
            <p:nvPr/>
          </p:nvSpPr>
          <p:spPr bwMode="auto">
            <a:xfrm>
              <a:off x="2912" y="1812"/>
              <a:ext cx="3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47621" name="AutoShape 165"/>
            <p:cNvSpPr>
              <a:spLocks noChangeArrowheads="1"/>
            </p:cNvSpPr>
            <p:nvPr/>
          </p:nvSpPr>
          <p:spPr bwMode="auto">
            <a:xfrm rot="5400000">
              <a:off x="3051" y="1745"/>
              <a:ext cx="29" cy="41"/>
            </a:xfrm>
            <a:prstGeom prst="rightArrow">
              <a:avLst>
                <a:gd name="adj1" fmla="val 51167"/>
                <a:gd name="adj2" fmla="val 39736"/>
              </a:avLst>
            </a:prstGeom>
            <a:solidFill>
              <a:schemeClr val="accent2"/>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181" name="Oval 65"/>
          <p:cNvSpPr>
            <a:spLocks noChangeArrowheads="1"/>
          </p:cNvSpPr>
          <p:nvPr/>
        </p:nvSpPr>
        <p:spPr bwMode="auto">
          <a:xfrm>
            <a:off x="5656101" y="5770090"/>
            <a:ext cx="497470" cy="129350"/>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82" name="Line 66"/>
          <p:cNvSpPr>
            <a:spLocks noChangeShapeType="1"/>
          </p:cNvSpPr>
          <p:nvPr/>
        </p:nvSpPr>
        <p:spPr bwMode="auto">
          <a:xfrm>
            <a:off x="5656100" y="5759422"/>
            <a:ext cx="0" cy="8001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3" name="Line 67"/>
          <p:cNvSpPr>
            <a:spLocks noChangeShapeType="1"/>
          </p:cNvSpPr>
          <p:nvPr/>
        </p:nvSpPr>
        <p:spPr bwMode="auto">
          <a:xfrm>
            <a:off x="6153570" y="5759422"/>
            <a:ext cx="0" cy="8001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84" name="Rectangle 68"/>
          <p:cNvSpPr>
            <a:spLocks noChangeArrowheads="1"/>
          </p:cNvSpPr>
          <p:nvPr/>
        </p:nvSpPr>
        <p:spPr bwMode="auto">
          <a:xfrm>
            <a:off x="5656101" y="5759424"/>
            <a:ext cx="493289" cy="78677"/>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85" name="Oval 69"/>
          <p:cNvSpPr>
            <a:spLocks noChangeArrowheads="1"/>
          </p:cNvSpPr>
          <p:nvPr/>
        </p:nvSpPr>
        <p:spPr bwMode="auto">
          <a:xfrm>
            <a:off x="5651921" y="5666077"/>
            <a:ext cx="497470" cy="150686"/>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86" name="Group 70"/>
          <p:cNvGrpSpPr>
            <a:grpSpLocks/>
          </p:cNvGrpSpPr>
          <p:nvPr/>
        </p:nvGrpSpPr>
        <p:grpSpPr bwMode="auto">
          <a:xfrm>
            <a:off x="5771760" y="5699417"/>
            <a:ext cx="246645" cy="88011"/>
            <a:chOff x="2848" y="848"/>
            <a:chExt cx="140" cy="98"/>
          </a:xfrm>
        </p:grpSpPr>
        <p:sp>
          <p:nvSpPr>
            <p:cNvPr id="187" name="Line 7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88" name="Line 7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89" name="Line 7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grpSp>
        <p:nvGrpSpPr>
          <p:cNvPr id="190" name="Group 74"/>
          <p:cNvGrpSpPr>
            <a:grpSpLocks/>
          </p:cNvGrpSpPr>
          <p:nvPr/>
        </p:nvGrpSpPr>
        <p:grpSpPr bwMode="auto">
          <a:xfrm flipV="1">
            <a:off x="5771760" y="5698083"/>
            <a:ext cx="246645" cy="88011"/>
            <a:chOff x="2848" y="848"/>
            <a:chExt cx="140" cy="98"/>
          </a:xfrm>
        </p:grpSpPr>
        <p:sp>
          <p:nvSpPr>
            <p:cNvPr id="191" name="Line 7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92" name="Line 7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193" name="Line 7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smtClean="0"/>
              <a:t>Distance Vector and Link State</a:t>
            </a:r>
            <a:endParaRPr lang="en-US"/>
          </a:p>
        </p:txBody>
      </p:sp>
      <p:sp>
        <p:nvSpPr>
          <p:cNvPr id="184323" name="Rectangle 3"/>
          <p:cNvSpPr>
            <a:spLocks noGrp="1" noChangeArrowheads="1"/>
          </p:cNvSpPr>
          <p:nvPr>
            <p:ph type="body" idx="1"/>
          </p:nvPr>
        </p:nvSpPr>
        <p:spPr/>
        <p:txBody>
          <a:bodyPr/>
          <a:lstStyle/>
          <a:p>
            <a:r>
              <a:rPr lang="en-US" smtClean="0"/>
              <a:t>Distance Vector</a:t>
            </a:r>
          </a:p>
          <a:p>
            <a:pPr lvl="1"/>
            <a:r>
              <a:rPr lang="en-US" smtClean="0"/>
              <a:t>Accumulates a metric hop-by-hop as the protocol messages traverse the subnets</a:t>
            </a:r>
          </a:p>
          <a:p>
            <a:r>
              <a:rPr lang="en-US" smtClean="0"/>
              <a:t>Link State</a:t>
            </a:r>
          </a:p>
          <a:p>
            <a:pPr lvl="1"/>
            <a:r>
              <a:rPr lang="en-US" smtClean="0"/>
              <a:t>Builds a network topology database</a:t>
            </a:r>
          </a:p>
          <a:p>
            <a:pPr lvl="1"/>
            <a:r>
              <a:rPr lang="en-US" smtClean="0"/>
              <a:t>Computes best path routes from current node to all destinations based on the topology</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685801" y="6248400"/>
            <a:ext cx="1905000"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8637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86372" name="Rectangle 4"/>
          <p:cNvSpPr>
            <a:spLocks noGrp="1" noChangeArrowheads="1"/>
          </p:cNvSpPr>
          <p:nvPr>
            <p:ph type="title"/>
          </p:nvPr>
        </p:nvSpPr>
        <p:spPr/>
        <p:txBody>
          <a:bodyPr/>
          <a:lstStyle/>
          <a:p>
            <a:r>
              <a:rPr lang="en-US" smtClean="0"/>
              <a:t>Distance Vector Protocols</a:t>
            </a:r>
            <a:endParaRPr lang="en-US"/>
          </a:p>
        </p:txBody>
      </p:sp>
      <p:sp>
        <p:nvSpPr>
          <p:cNvPr id="186373" name="Rectangle 5"/>
          <p:cNvSpPr>
            <a:spLocks noGrp="1" noChangeArrowheads="1"/>
          </p:cNvSpPr>
          <p:nvPr>
            <p:ph type="body" idx="1"/>
          </p:nvPr>
        </p:nvSpPr>
        <p:spPr/>
        <p:txBody>
          <a:bodyPr/>
          <a:lstStyle/>
          <a:p>
            <a:r>
              <a:rPr lang="en-US" smtClean="0"/>
              <a:t>Each router only advertises to its neighbors, its “distance” to various IP subnets</a:t>
            </a:r>
          </a:p>
          <a:p>
            <a:r>
              <a:rPr lang="en-US" smtClean="0"/>
              <a:t>Each router computes its next-hop routing table based on least cost determined from information received from its neighbors and the cost to those neighbors</a:t>
            </a:r>
            <a:endParaRPr lang="en-US"/>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t>Distance Vector Algorithm </a:t>
            </a:r>
          </a:p>
        </p:txBody>
      </p:sp>
      <p:sp>
        <p:nvSpPr>
          <p:cNvPr id="154627" name="Rectangle 3"/>
          <p:cNvSpPr>
            <a:spLocks noGrp="1" noChangeArrowheads="1"/>
          </p:cNvSpPr>
          <p:nvPr>
            <p:ph type="body" idx="1"/>
          </p:nvPr>
        </p:nvSpPr>
        <p:spPr>
          <a:xfrm>
            <a:off x="533401" y="1600200"/>
            <a:ext cx="8374705" cy="4648200"/>
          </a:xfrm>
        </p:spPr>
        <p:txBody>
          <a:bodyPr/>
          <a:lstStyle/>
          <a:p>
            <a:pPr>
              <a:buFont typeface="ZapfDingbats" pitchFamily="82" charset="2"/>
              <a:buNone/>
            </a:pPr>
            <a:r>
              <a:rPr lang="en-US" u="sng" dirty="0">
                <a:solidFill>
                  <a:srgbClr val="FF0000"/>
                </a:solidFill>
              </a:rPr>
              <a:t>Bellman-Ford </a:t>
            </a:r>
            <a:r>
              <a:rPr lang="en-US" u="sng" dirty="0" smtClean="0">
                <a:solidFill>
                  <a:srgbClr val="FF0000"/>
                </a:solidFill>
              </a:rPr>
              <a:t>Equation</a:t>
            </a:r>
          </a:p>
          <a:p>
            <a:pPr>
              <a:buFont typeface="ZapfDingbats" pitchFamily="82" charset="2"/>
              <a:buNone/>
            </a:pPr>
            <a:endParaRPr lang="en-US" u="sng" dirty="0" smtClean="0">
              <a:solidFill>
                <a:srgbClr val="FF0000"/>
              </a:solidFill>
            </a:endParaRPr>
          </a:p>
          <a:p>
            <a:pPr>
              <a:buFont typeface="ZapfDingbats" pitchFamily="82" charset="2"/>
              <a:buNone/>
            </a:pPr>
            <a:r>
              <a:rPr lang="en-US" dirty="0"/>
              <a:t>Define</a:t>
            </a:r>
          </a:p>
          <a:p>
            <a:pPr>
              <a:buFont typeface="ZapfDingbats" pitchFamily="82" charset="2"/>
              <a:buNone/>
            </a:pPr>
            <a:r>
              <a:rPr lang="en-US" dirty="0" err="1"/>
              <a:t>d</a:t>
            </a:r>
            <a:r>
              <a:rPr lang="en-US" baseline="-25000" dirty="0" err="1"/>
              <a:t>x</a:t>
            </a:r>
            <a:r>
              <a:rPr lang="en-US" dirty="0" err="1"/>
              <a:t>(y</a:t>
            </a:r>
            <a:r>
              <a:rPr lang="en-US" dirty="0"/>
              <a:t>) := cost of least-cost path from </a:t>
            </a:r>
            <a:r>
              <a:rPr lang="en-US" dirty="0" err="1"/>
              <a:t>x</a:t>
            </a:r>
            <a:r>
              <a:rPr lang="en-US" dirty="0"/>
              <a:t> to </a:t>
            </a:r>
            <a:r>
              <a:rPr lang="en-US" dirty="0" err="1"/>
              <a:t>y</a:t>
            </a:r>
            <a:endParaRPr lang="en-US" dirty="0"/>
          </a:p>
          <a:p>
            <a:pPr>
              <a:buFont typeface="ZapfDingbats" pitchFamily="82" charset="2"/>
              <a:buNone/>
            </a:pPr>
            <a:endParaRPr lang="en-US" dirty="0"/>
          </a:p>
          <a:p>
            <a:pPr>
              <a:buFont typeface="ZapfDingbats" pitchFamily="82" charset="2"/>
              <a:buNone/>
            </a:pPr>
            <a:r>
              <a:rPr lang="en-US" dirty="0" smtClean="0"/>
              <a:t>Then</a:t>
            </a:r>
          </a:p>
          <a:p>
            <a:pPr>
              <a:spcBef>
                <a:spcPts val="0"/>
              </a:spcBef>
              <a:buFont typeface="ZapfDingbats" pitchFamily="82" charset="2"/>
              <a:buNone/>
            </a:pPr>
            <a:r>
              <a:rPr lang="en-US" dirty="0">
                <a:solidFill>
                  <a:srgbClr val="FF0000"/>
                </a:solidFill>
              </a:rPr>
              <a:t>		</a:t>
            </a:r>
            <a:r>
              <a:rPr lang="en-US" dirty="0" err="1">
                <a:solidFill>
                  <a:srgbClr val="FF0000"/>
                </a:solidFill>
              </a:rPr>
              <a:t>d</a:t>
            </a:r>
            <a:r>
              <a:rPr lang="en-US" baseline="-25000" dirty="0" err="1">
                <a:solidFill>
                  <a:srgbClr val="FF0000"/>
                </a:solidFill>
              </a:rPr>
              <a:t>x</a:t>
            </a:r>
            <a:r>
              <a:rPr lang="en-US" dirty="0" err="1">
                <a:solidFill>
                  <a:srgbClr val="FF0000"/>
                </a:solidFill>
              </a:rPr>
              <a:t>(y</a:t>
            </a:r>
            <a:r>
              <a:rPr lang="en-US" dirty="0">
                <a:solidFill>
                  <a:srgbClr val="FF0000"/>
                </a:solidFill>
              </a:rPr>
              <a:t>) = min {</a:t>
            </a:r>
            <a:r>
              <a:rPr lang="en-US" dirty="0" err="1">
                <a:solidFill>
                  <a:srgbClr val="FF0000"/>
                </a:solidFill>
              </a:rPr>
              <a:t>c(x,v</a:t>
            </a:r>
            <a:r>
              <a:rPr lang="en-US" dirty="0">
                <a:solidFill>
                  <a:srgbClr val="FF0000"/>
                </a:solidFill>
              </a:rPr>
              <a:t>) + </a:t>
            </a:r>
            <a:r>
              <a:rPr lang="en-US" dirty="0" err="1">
                <a:solidFill>
                  <a:srgbClr val="FF0000"/>
                </a:solidFill>
              </a:rPr>
              <a:t>d</a:t>
            </a:r>
            <a:r>
              <a:rPr lang="en-US" baseline="-25000" dirty="0" err="1">
                <a:solidFill>
                  <a:srgbClr val="FF0000"/>
                </a:solidFill>
              </a:rPr>
              <a:t>v</a:t>
            </a:r>
            <a:r>
              <a:rPr lang="en-US" dirty="0" err="1">
                <a:solidFill>
                  <a:srgbClr val="FF0000"/>
                </a:solidFill>
              </a:rPr>
              <a:t>(y</a:t>
            </a:r>
            <a:r>
              <a:rPr lang="en-US" dirty="0">
                <a:solidFill>
                  <a:srgbClr val="FF0000"/>
                </a:solidFill>
              </a:rPr>
              <a:t>) }</a:t>
            </a:r>
          </a:p>
          <a:p>
            <a:pPr>
              <a:buFont typeface="ZapfDingbats" pitchFamily="82" charset="2"/>
              <a:buNone/>
            </a:pPr>
            <a:endParaRPr lang="en-US" dirty="0"/>
          </a:p>
          <a:p>
            <a:pPr>
              <a:buFont typeface="ZapfDingbats" pitchFamily="82" charset="2"/>
              <a:buNone/>
            </a:pPr>
            <a:r>
              <a:rPr lang="en-US" dirty="0"/>
              <a:t>where min is taken over all neighbors </a:t>
            </a:r>
            <a:r>
              <a:rPr lang="en-US" dirty="0" err="1"/>
              <a:t>v</a:t>
            </a:r>
            <a:r>
              <a:rPr lang="en-US" dirty="0"/>
              <a:t> of </a:t>
            </a:r>
            <a:r>
              <a:rPr lang="en-US" dirty="0" err="1"/>
              <a:t>x</a:t>
            </a:r>
            <a:endParaRPr lang="en-US" dirty="0"/>
          </a:p>
        </p:txBody>
      </p:sp>
      <p:sp>
        <p:nvSpPr>
          <p:cNvPr id="154628" name="Rectangle 4"/>
          <p:cNvSpPr>
            <a:spLocks noChangeArrowheads="1"/>
          </p:cNvSpPr>
          <p:nvPr/>
        </p:nvSpPr>
        <p:spPr bwMode="auto">
          <a:xfrm>
            <a:off x="1352550" y="4609892"/>
            <a:ext cx="5811498" cy="669925"/>
          </a:xfrm>
          <a:prstGeom prst="rect">
            <a:avLst/>
          </a:prstGeom>
          <a:noFill/>
          <a:ln w="28575">
            <a:solidFill>
              <a:srgbClr val="FF0000"/>
            </a:solidFill>
            <a:miter lim="800000"/>
            <a:headEnd/>
            <a:tailEnd/>
          </a:ln>
          <a:effectLst/>
        </p:spPr>
        <p:txBody>
          <a:bodyPr wrap="none" anchor="ctr">
            <a:prstTxWarp prst="textNoShape">
              <a:avLst/>
            </a:prstTxWarp>
          </a:bodyPr>
          <a:lstStyle/>
          <a:p>
            <a:endParaRPr lang="en-US"/>
          </a:p>
        </p:txBody>
      </p:sp>
      <p:sp>
        <p:nvSpPr>
          <p:cNvPr id="154629" name="Text Box 5"/>
          <p:cNvSpPr txBox="1">
            <a:spLocks noChangeArrowheads="1"/>
          </p:cNvSpPr>
          <p:nvPr/>
        </p:nvSpPr>
        <p:spPr bwMode="auto">
          <a:xfrm>
            <a:off x="3574286" y="4800739"/>
            <a:ext cx="300082" cy="369332"/>
          </a:xfrm>
          <a:prstGeom prst="rect">
            <a:avLst/>
          </a:prstGeom>
          <a:noFill/>
          <a:ln w="9525">
            <a:noFill/>
            <a:miter lim="800000"/>
            <a:headEnd/>
            <a:tailEnd/>
          </a:ln>
          <a:effectLst/>
        </p:spPr>
        <p:txBody>
          <a:bodyPr wrap="none">
            <a:prstTxWarp prst="textNoShape">
              <a:avLst/>
            </a:prstTxWarp>
            <a:spAutoFit/>
          </a:bodyPr>
          <a:lstStyle/>
          <a:p>
            <a:r>
              <a:rPr lang="en-US" dirty="0" err="1">
                <a:solidFill>
                  <a:srgbClr val="FF0000"/>
                </a:solidFill>
              </a:rPr>
              <a:t>v</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Bellman-Ford example </a:t>
            </a:r>
          </a:p>
        </p:txBody>
      </p:sp>
      <p:grpSp>
        <p:nvGrpSpPr>
          <p:cNvPr id="155651" name="Group 3"/>
          <p:cNvGrpSpPr>
            <a:grpSpLocks/>
          </p:cNvGrpSpPr>
          <p:nvPr/>
        </p:nvGrpSpPr>
        <p:grpSpPr bwMode="auto">
          <a:xfrm>
            <a:off x="276226" y="1470025"/>
            <a:ext cx="3571875" cy="2236788"/>
            <a:chOff x="3162" y="1071"/>
            <a:chExt cx="2250" cy="1409"/>
          </a:xfrm>
        </p:grpSpPr>
        <p:sp>
          <p:nvSpPr>
            <p:cNvPr id="155652" name="Freeform 4"/>
            <p:cNvSpPr>
              <a:spLocks/>
            </p:cNvSpPr>
            <p:nvPr/>
          </p:nvSpPr>
          <p:spPr bwMode="auto">
            <a:xfrm>
              <a:off x="3162" y="1071"/>
              <a:ext cx="2250" cy="1409"/>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prstTxWarp prst="textNoShape">
                <a:avLst/>
              </a:prstTxWarp>
            </a:bodyPr>
            <a:lstStyle/>
            <a:p>
              <a:endParaRPr lang="en-US"/>
            </a:p>
          </p:txBody>
        </p:sp>
        <p:sp>
          <p:nvSpPr>
            <p:cNvPr id="155653" name="Freeform 5"/>
            <p:cNvSpPr>
              <a:spLocks/>
            </p:cNvSpPr>
            <p:nvPr/>
          </p:nvSpPr>
          <p:spPr bwMode="auto">
            <a:xfrm>
              <a:off x="3498" y="1620"/>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54" name="Oval 6"/>
            <p:cNvSpPr>
              <a:spLocks noChangeArrowheads="1"/>
            </p:cNvSpPr>
            <p:nvPr/>
          </p:nvSpPr>
          <p:spPr bwMode="auto">
            <a:xfrm>
              <a:off x="3238" y="186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55" name="Line 7"/>
            <p:cNvSpPr>
              <a:spLocks noChangeShapeType="1"/>
            </p:cNvSpPr>
            <p:nvPr/>
          </p:nvSpPr>
          <p:spPr bwMode="auto">
            <a:xfrm>
              <a:off x="3238" y="1855"/>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56" name="Line 8"/>
            <p:cNvSpPr>
              <a:spLocks noChangeShapeType="1"/>
            </p:cNvSpPr>
            <p:nvPr/>
          </p:nvSpPr>
          <p:spPr bwMode="auto">
            <a:xfrm>
              <a:off x="3551" y="1855"/>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57" name="Rectangle 9"/>
            <p:cNvSpPr>
              <a:spLocks noChangeArrowheads="1"/>
            </p:cNvSpPr>
            <p:nvPr/>
          </p:nvSpPr>
          <p:spPr bwMode="auto">
            <a:xfrm>
              <a:off x="3238" y="185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5658" name="Oval 10"/>
            <p:cNvSpPr>
              <a:spLocks noChangeArrowheads="1"/>
            </p:cNvSpPr>
            <p:nvPr/>
          </p:nvSpPr>
          <p:spPr bwMode="auto">
            <a:xfrm>
              <a:off x="3235" y="179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59" name="Oval 11"/>
            <p:cNvSpPr>
              <a:spLocks noChangeArrowheads="1"/>
            </p:cNvSpPr>
            <p:nvPr/>
          </p:nvSpPr>
          <p:spPr bwMode="auto">
            <a:xfrm>
              <a:off x="3712" y="2249"/>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60" name="Line 12"/>
            <p:cNvSpPr>
              <a:spLocks noChangeShapeType="1"/>
            </p:cNvSpPr>
            <p:nvPr/>
          </p:nvSpPr>
          <p:spPr bwMode="auto">
            <a:xfrm>
              <a:off x="3712" y="224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61" name="Line 13"/>
            <p:cNvSpPr>
              <a:spLocks noChangeShapeType="1"/>
            </p:cNvSpPr>
            <p:nvPr/>
          </p:nvSpPr>
          <p:spPr bwMode="auto">
            <a:xfrm>
              <a:off x="4025" y="224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62" name="Rectangle 14"/>
            <p:cNvSpPr>
              <a:spLocks noChangeArrowheads="1"/>
            </p:cNvSpPr>
            <p:nvPr/>
          </p:nvSpPr>
          <p:spPr bwMode="auto">
            <a:xfrm>
              <a:off x="3712" y="2242"/>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5663" name="Oval 15"/>
            <p:cNvSpPr>
              <a:spLocks noChangeArrowheads="1"/>
            </p:cNvSpPr>
            <p:nvPr/>
          </p:nvSpPr>
          <p:spPr bwMode="auto">
            <a:xfrm>
              <a:off x="3709" y="2183"/>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64" name="Oval 16"/>
            <p:cNvSpPr>
              <a:spLocks noChangeArrowheads="1"/>
            </p:cNvSpPr>
            <p:nvPr/>
          </p:nvSpPr>
          <p:spPr bwMode="auto">
            <a:xfrm>
              <a:off x="3708" y="1559"/>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65" name="Line 17"/>
            <p:cNvSpPr>
              <a:spLocks noChangeShapeType="1"/>
            </p:cNvSpPr>
            <p:nvPr/>
          </p:nvSpPr>
          <p:spPr bwMode="auto">
            <a:xfrm>
              <a:off x="3708" y="155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66" name="Line 18"/>
            <p:cNvSpPr>
              <a:spLocks noChangeShapeType="1"/>
            </p:cNvSpPr>
            <p:nvPr/>
          </p:nvSpPr>
          <p:spPr bwMode="auto">
            <a:xfrm>
              <a:off x="4021" y="155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67" name="Rectangle 19"/>
            <p:cNvSpPr>
              <a:spLocks noChangeArrowheads="1"/>
            </p:cNvSpPr>
            <p:nvPr/>
          </p:nvSpPr>
          <p:spPr bwMode="auto">
            <a:xfrm>
              <a:off x="3708" y="1552"/>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5668" name="Oval 20"/>
            <p:cNvSpPr>
              <a:spLocks noChangeArrowheads="1"/>
            </p:cNvSpPr>
            <p:nvPr/>
          </p:nvSpPr>
          <p:spPr bwMode="auto">
            <a:xfrm>
              <a:off x="3705" y="1493"/>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69" name="Oval 21"/>
            <p:cNvSpPr>
              <a:spLocks noChangeArrowheads="1"/>
            </p:cNvSpPr>
            <p:nvPr/>
          </p:nvSpPr>
          <p:spPr bwMode="auto">
            <a:xfrm>
              <a:off x="4391" y="1555"/>
              <a:ext cx="312"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70" name="Line 22"/>
            <p:cNvSpPr>
              <a:spLocks noChangeShapeType="1"/>
            </p:cNvSpPr>
            <p:nvPr/>
          </p:nvSpPr>
          <p:spPr bwMode="auto">
            <a:xfrm>
              <a:off x="4391" y="154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71" name="Line 23"/>
            <p:cNvSpPr>
              <a:spLocks noChangeShapeType="1"/>
            </p:cNvSpPr>
            <p:nvPr/>
          </p:nvSpPr>
          <p:spPr bwMode="auto">
            <a:xfrm>
              <a:off x="4703" y="154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72" name="Rectangle 24"/>
            <p:cNvSpPr>
              <a:spLocks noChangeArrowheads="1"/>
            </p:cNvSpPr>
            <p:nvPr/>
          </p:nvSpPr>
          <p:spPr bwMode="auto">
            <a:xfrm>
              <a:off x="4391" y="1548"/>
              <a:ext cx="309"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5673" name="Oval 25"/>
            <p:cNvSpPr>
              <a:spLocks noChangeArrowheads="1"/>
            </p:cNvSpPr>
            <p:nvPr/>
          </p:nvSpPr>
          <p:spPr bwMode="auto">
            <a:xfrm>
              <a:off x="4394" y="1492"/>
              <a:ext cx="312"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74" name="Oval 26"/>
            <p:cNvSpPr>
              <a:spLocks noChangeArrowheads="1"/>
            </p:cNvSpPr>
            <p:nvPr/>
          </p:nvSpPr>
          <p:spPr bwMode="auto">
            <a:xfrm>
              <a:off x="4401" y="2246"/>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75" name="Line 27"/>
            <p:cNvSpPr>
              <a:spLocks noChangeShapeType="1"/>
            </p:cNvSpPr>
            <p:nvPr/>
          </p:nvSpPr>
          <p:spPr bwMode="auto">
            <a:xfrm>
              <a:off x="4401" y="2239"/>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76" name="Line 28"/>
            <p:cNvSpPr>
              <a:spLocks noChangeShapeType="1"/>
            </p:cNvSpPr>
            <p:nvPr/>
          </p:nvSpPr>
          <p:spPr bwMode="auto">
            <a:xfrm>
              <a:off x="4714" y="2239"/>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77" name="Rectangle 29"/>
            <p:cNvSpPr>
              <a:spLocks noChangeArrowheads="1"/>
            </p:cNvSpPr>
            <p:nvPr/>
          </p:nvSpPr>
          <p:spPr bwMode="auto">
            <a:xfrm>
              <a:off x="4401" y="2239"/>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5678" name="Oval 30"/>
            <p:cNvSpPr>
              <a:spLocks noChangeArrowheads="1"/>
            </p:cNvSpPr>
            <p:nvPr/>
          </p:nvSpPr>
          <p:spPr bwMode="auto">
            <a:xfrm>
              <a:off x="4398" y="2180"/>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79" name="Oval 31"/>
            <p:cNvSpPr>
              <a:spLocks noChangeArrowheads="1"/>
            </p:cNvSpPr>
            <p:nvPr/>
          </p:nvSpPr>
          <p:spPr bwMode="auto">
            <a:xfrm>
              <a:off x="4966" y="1905"/>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80" name="Line 32"/>
            <p:cNvSpPr>
              <a:spLocks noChangeShapeType="1"/>
            </p:cNvSpPr>
            <p:nvPr/>
          </p:nvSpPr>
          <p:spPr bwMode="auto">
            <a:xfrm>
              <a:off x="4966" y="189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81" name="Line 33"/>
            <p:cNvSpPr>
              <a:spLocks noChangeShapeType="1"/>
            </p:cNvSpPr>
            <p:nvPr/>
          </p:nvSpPr>
          <p:spPr bwMode="auto">
            <a:xfrm>
              <a:off x="5279" y="1898"/>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5682" name="Rectangle 34"/>
            <p:cNvSpPr>
              <a:spLocks noChangeArrowheads="1"/>
            </p:cNvSpPr>
            <p:nvPr/>
          </p:nvSpPr>
          <p:spPr bwMode="auto">
            <a:xfrm>
              <a:off x="4966" y="1898"/>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5683" name="Oval 35"/>
            <p:cNvSpPr>
              <a:spLocks noChangeArrowheads="1"/>
            </p:cNvSpPr>
            <p:nvPr/>
          </p:nvSpPr>
          <p:spPr bwMode="auto">
            <a:xfrm>
              <a:off x="4963" y="1839"/>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5684" name="Freeform 36"/>
            <p:cNvSpPr>
              <a:spLocks/>
            </p:cNvSpPr>
            <p:nvPr/>
          </p:nvSpPr>
          <p:spPr bwMode="auto">
            <a:xfrm>
              <a:off x="4557" y="1647"/>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85" name="Freeform 37"/>
            <p:cNvSpPr>
              <a:spLocks/>
            </p:cNvSpPr>
            <p:nvPr/>
          </p:nvSpPr>
          <p:spPr bwMode="auto">
            <a:xfrm>
              <a:off x="3864" y="1653"/>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86" name="Freeform 38"/>
            <p:cNvSpPr>
              <a:spLocks/>
            </p:cNvSpPr>
            <p:nvPr/>
          </p:nvSpPr>
          <p:spPr bwMode="auto">
            <a:xfrm>
              <a:off x="4029" y="1638"/>
              <a:ext cx="504" cy="6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87" name="Freeform 39"/>
            <p:cNvSpPr>
              <a:spLocks/>
            </p:cNvSpPr>
            <p:nvPr/>
          </p:nvSpPr>
          <p:spPr bwMode="auto">
            <a:xfrm>
              <a:off x="4716" y="1986"/>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88" name="Freeform 40"/>
            <p:cNvSpPr>
              <a:spLocks/>
            </p:cNvSpPr>
            <p:nvPr/>
          </p:nvSpPr>
          <p:spPr bwMode="auto">
            <a:xfrm>
              <a:off x="4035" y="226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89" name="Freeform 41"/>
            <p:cNvSpPr>
              <a:spLocks/>
            </p:cNvSpPr>
            <p:nvPr/>
          </p:nvSpPr>
          <p:spPr bwMode="auto">
            <a:xfrm>
              <a:off x="3444" y="1944"/>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90" name="Freeform 42"/>
            <p:cNvSpPr>
              <a:spLocks/>
            </p:cNvSpPr>
            <p:nvPr/>
          </p:nvSpPr>
          <p:spPr bwMode="auto">
            <a:xfrm>
              <a:off x="4029" y="1578"/>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91" name="Freeform 43"/>
            <p:cNvSpPr>
              <a:spLocks/>
            </p:cNvSpPr>
            <p:nvPr/>
          </p:nvSpPr>
          <p:spPr bwMode="auto">
            <a:xfrm>
              <a:off x="4704" y="1575"/>
              <a:ext cx="396" cy="267"/>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5692" name="Freeform 44"/>
            <p:cNvSpPr>
              <a:spLocks/>
            </p:cNvSpPr>
            <p:nvPr/>
          </p:nvSpPr>
          <p:spPr bwMode="auto">
            <a:xfrm>
              <a:off x="3387" y="1146"/>
              <a:ext cx="1110" cy="645"/>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55693" name="Group 45"/>
            <p:cNvGrpSpPr>
              <a:grpSpLocks/>
            </p:cNvGrpSpPr>
            <p:nvPr/>
          </p:nvGrpSpPr>
          <p:grpSpPr bwMode="auto">
            <a:xfrm>
              <a:off x="3290" y="1748"/>
              <a:ext cx="201" cy="252"/>
              <a:chOff x="2956" y="2429"/>
              <a:chExt cx="204" cy="252"/>
            </a:xfrm>
          </p:grpSpPr>
          <p:sp>
            <p:nvSpPr>
              <p:cNvPr id="155694" name="Rectangle 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5695" name="Text Box 47"/>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u</a:t>
                </a:r>
                <a:endParaRPr lang="en-US" sz="2400">
                  <a:latin typeface="Times New Roman" charset="0"/>
                </a:endParaRPr>
              </a:p>
            </p:txBody>
          </p:sp>
        </p:grpSp>
        <p:grpSp>
          <p:nvGrpSpPr>
            <p:cNvPr id="155696" name="Group 48"/>
            <p:cNvGrpSpPr>
              <a:grpSpLocks/>
            </p:cNvGrpSpPr>
            <p:nvPr/>
          </p:nvGrpSpPr>
          <p:grpSpPr bwMode="auto">
            <a:xfrm>
              <a:off x="4460" y="2132"/>
              <a:ext cx="201" cy="252"/>
              <a:chOff x="2956" y="2429"/>
              <a:chExt cx="204" cy="252"/>
            </a:xfrm>
          </p:grpSpPr>
          <p:sp>
            <p:nvSpPr>
              <p:cNvPr id="155697" name="Rectangle 4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5698" name="Text Box 50"/>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nvGrpSpPr>
            <p:cNvPr id="155699" name="Group 51"/>
            <p:cNvGrpSpPr>
              <a:grpSpLocks/>
            </p:cNvGrpSpPr>
            <p:nvPr/>
          </p:nvGrpSpPr>
          <p:grpSpPr bwMode="auto">
            <a:xfrm>
              <a:off x="3763" y="2099"/>
              <a:ext cx="231" cy="291"/>
              <a:chOff x="2942" y="2399"/>
              <a:chExt cx="232" cy="291"/>
            </a:xfrm>
          </p:grpSpPr>
          <p:sp>
            <p:nvSpPr>
              <p:cNvPr id="155700" name="Rectangle 5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5701" name="Text Box 53"/>
              <p:cNvSpPr txBox="1">
                <a:spLocks noChangeArrowheads="1"/>
              </p:cNvSpPr>
              <p:nvPr/>
            </p:nvSpPr>
            <p:spPr bwMode="auto">
              <a:xfrm>
                <a:off x="2942" y="2399"/>
                <a:ext cx="232" cy="291"/>
              </a:xfrm>
              <a:prstGeom prst="rect">
                <a:avLst/>
              </a:prstGeom>
              <a:noFill/>
              <a:ln w="9525">
                <a:noFill/>
                <a:miter lim="800000"/>
                <a:headEnd/>
                <a:tailEnd/>
              </a:ln>
              <a:effectLst/>
            </p:spPr>
            <p:txBody>
              <a:bodyPr wrap="none">
                <a:prstTxWarp prst="textNoShape">
                  <a:avLst/>
                </a:prstTxWarp>
                <a:spAutoFit/>
              </a:bodyPr>
              <a:lstStyle/>
              <a:p>
                <a:pPr algn="ctr"/>
                <a:r>
                  <a:rPr lang="en-US" sz="2400"/>
                  <a:t>x</a:t>
                </a:r>
              </a:p>
            </p:txBody>
          </p:sp>
        </p:grpSp>
        <p:grpSp>
          <p:nvGrpSpPr>
            <p:cNvPr id="155702" name="Group 54"/>
            <p:cNvGrpSpPr>
              <a:grpSpLocks/>
            </p:cNvGrpSpPr>
            <p:nvPr/>
          </p:nvGrpSpPr>
          <p:grpSpPr bwMode="auto">
            <a:xfrm>
              <a:off x="4440" y="1442"/>
              <a:ext cx="227" cy="252"/>
              <a:chOff x="2943" y="2429"/>
              <a:chExt cx="230" cy="252"/>
            </a:xfrm>
          </p:grpSpPr>
          <p:sp>
            <p:nvSpPr>
              <p:cNvPr id="155703" name="Rectangle 5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5704" name="Text Box 56"/>
              <p:cNvSpPr txBox="1">
                <a:spLocks noChangeArrowheads="1"/>
              </p:cNvSpPr>
              <p:nvPr/>
            </p:nvSpPr>
            <p:spPr bwMode="auto">
              <a:xfrm>
                <a:off x="2943" y="2429"/>
                <a:ext cx="230" cy="252"/>
              </a:xfrm>
              <a:prstGeom prst="rect">
                <a:avLst/>
              </a:prstGeom>
              <a:noFill/>
              <a:ln w="9525">
                <a:noFill/>
                <a:miter lim="800000"/>
                <a:headEnd/>
                <a:tailEnd/>
              </a:ln>
              <a:effectLst/>
            </p:spPr>
            <p:txBody>
              <a:bodyPr wrap="none">
                <a:prstTxWarp prst="textNoShape">
                  <a:avLst/>
                </a:prstTxWarp>
                <a:spAutoFit/>
              </a:bodyPr>
              <a:lstStyle/>
              <a:p>
                <a:pPr algn="ctr"/>
                <a:r>
                  <a:rPr lang="en-US" sz="2000"/>
                  <a:t>w</a:t>
                </a:r>
                <a:endParaRPr lang="en-US" sz="2400">
                  <a:latin typeface="Times New Roman" charset="0"/>
                </a:endParaRPr>
              </a:p>
            </p:txBody>
          </p:sp>
        </p:grpSp>
        <p:grpSp>
          <p:nvGrpSpPr>
            <p:cNvPr id="155705" name="Group 57"/>
            <p:cNvGrpSpPr>
              <a:grpSpLocks/>
            </p:cNvGrpSpPr>
            <p:nvPr/>
          </p:nvGrpSpPr>
          <p:grpSpPr bwMode="auto">
            <a:xfrm>
              <a:off x="3771" y="1442"/>
              <a:ext cx="195" cy="252"/>
              <a:chOff x="2958" y="2429"/>
              <a:chExt cx="198" cy="252"/>
            </a:xfrm>
          </p:grpSpPr>
          <p:sp>
            <p:nvSpPr>
              <p:cNvPr id="155706" name="Rectangle 5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5707" name="Text Box 59"/>
              <p:cNvSpPr txBox="1">
                <a:spLocks noChangeArrowheads="1"/>
              </p:cNvSpPr>
              <p:nvPr/>
            </p:nvSpPr>
            <p:spPr bwMode="auto">
              <a:xfrm>
                <a:off x="2958" y="2429"/>
                <a:ext cx="198" cy="252"/>
              </a:xfrm>
              <a:prstGeom prst="rect">
                <a:avLst/>
              </a:prstGeom>
              <a:noFill/>
              <a:ln w="9525">
                <a:noFill/>
                <a:miter lim="800000"/>
                <a:headEnd/>
                <a:tailEnd/>
              </a:ln>
              <a:effectLst/>
            </p:spPr>
            <p:txBody>
              <a:bodyPr wrap="none">
                <a:prstTxWarp prst="textNoShape">
                  <a:avLst/>
                </a:prstTxWarp>
                <a:spAutoFit/>
              </a:bodyPr>
              <a:lstStyle/>
              <a:p>
                <a:pPr algn="ctr"/>
                <a:r>
                  <a:rPr lang="en-US" sz="2000"/>
                  <a:t>v</a:t>
                </a:r>
                <a:endParaRPr lang="en-US" sz="2400">
                  <a:latin typeface="Times New Roman" charset="0"/>
                </a:endParaRPr>
              </a:p>
            </p:txBody>
          </p:sp>
        </p:grpSp>
        <p:grpSp>
          <p:nvGrpSpPr>
            <p:cNvPr id="155708" name="Group 60"/>
            <p:cNvGrpSpPr>
              <a:grpSpLocks/>
            </p:cNvGrpSpPr>
            <p:nvPr/>
          </p:nvGrpSpPr>
          <p:grpSpPr bwMode="auto">
            <a:xfrm>
              <a:off x="5022" y="1760"/>
              <a:ext cx="221" cy="291"/>
              <a:chOff x="2946" y="2399"/>
              <a:chExt cx="223" cy="291"/>
            </a:xfrm>
          </p:grpSpPr>
          <p:sp>
            <p:nvSpPr>
              <p:cNvPr id="155709" name="Rectangle 6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5710" name="Text Box 62"/>
              <p:cNvSpPr txBox="1">
                <a:spLocks noChangeArrowheads="1"/>
              </p:cNvSpPr>
              <p:nvPr/>
            </p:nvSpPr>
            <p:spPr bwMode="auto">
              <a:xfrm>
                <a:off x="2946" y="2399"/>
                <a:ext cx="223" cy="291"/>
              </a:xfrm>
              <a:prstGeom prst="rect">
                <a:avLst/>
              </a:prstGeom>
              <a:noFill/>
              <a:ln w="9525">
                <a:noFill/>
                <a:miter lim="800000"/>
                <a:headEnd/>
                <a:tailEnd/>
              </a:ln>
              <a:effectLst/>
            </p:spPr>
            <p:txBody>
              <a:bodyPr wrap="none">
                <a:prstTxWarp prst="textNoShape">
                  <a:avLst/>
                </a:prstTxWarp>
                <a:spAutoFit/>
              </a:bodyPr>
              <a:lstStyle/>
              <a:p>
                <a:pPr algn="ctr"/>
                <a:r>
                  <a:rPr lang="en-US" sz="2400"/>
                  <a:t>z</a:t>
                </a:r>
              </a:p>
            </p:txBody>
          </p:sp>
        </p:grpSp>
        <p:sp>
          <p:nvSpPr>
            <p:cNvPr id="155711" name="Text Box 63"/>
            <p:cNvSpPr txBox="1">
              <a:spLocks noChangeArrowheads="1"/>
            </p:cNvSpPr>
            <p:nvPr/>
          </p:nvSpPr>
          <p:spPr bwMode="auto">
            <a:xfrm>
              <a:off x="3488" y="1571"/>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55712" name="Text Box 64"/>
            <p:cNvSpPr txBox="1">
              <a:spLocks noChangeArrowheads="1"/>
            </p:cNvSpPr>
            <p:nvPr/>
          </p:nvSpPr>
          <p:spPr bwMode="auto">
            <a:xfrm>
              <a:off x="3836" y="1790"/>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55713" name="Text Box 65"/>
            <p:cNvSpPr txBox="1">
              <a:spLocks noChangeArrowheads="1"/>
            </p:cNvSpPr>
            <p:nvPr/>
          </p:nvSpPr>
          <p:spPr bwMode="auto">
            <a:xfrm>
              <a:off x="3413" y="2003"/>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55714" name="Text Box 66"/>
            <p:cNvSpPr txBox="1">
              <a:spLocks noChangeArrowheads="1"/>
            </p:cNvSpPr>
            <p:nvPr/>
          </p:nvSpPr>
          <p:spPr bwMode="auto">
            <a:xfrm>
              <a:off x="4220" y="1883"/>
              <a:ext cx="205" cy="233"/>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55715" name="Text Box 67"/>
            <p:cNvSpPr txBox="1">
              <a:spLocks noChangeArrowheads="1"/>
            </p:cNvSpPr>
            <p:nvPr/>
          </p:nvSpPr>
          <p:spPr bwMode="auto">
            <a:xfrm>
              <a:off x="4169" y="2237"/>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55716" name="Text Box 68"/>
            <p:cNvSpPr txBox="1">
              <a:spLocks noChangeArrowheads="1"/>
            </p:cNvSpPr>
            <p:nvPr/>
          </p:nvSpPr>
          <p:spPr bwMode="auto">
            <a:xfrm>
              <a:off x="4529" y="1808"/>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55717" name="Text Box 69"/>
            <p:cNvSpPr txBox="1">
              <a:spLocks noChangeArrowheads="1"/>
            </p:cNvSpPr>
            <p:nvPr/>
          </p:nvSpPr>
          <p:spPr bwMode="auto">
            <a:xfrm>
              <a:off x="4877" y="2072"/>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55718" name="Text Box 70"/>
            <p:cNvSpPr txBox="1">
              <a:spLocks noChangeArrowheads="1"/>
            </p:cNvSpPr>
            <p:nvPr/>
          </p:nvSpPr>
          <p:spPr bwMode="auto">
            <a:xfrm>
              <a:off x="4850" y="1535"/>
              <a:ext cx="205" cy="233"/>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sp>
          <p:nvSpPr>
            <p:cNvPr id="155719" name="Text Box 71"/>
            <p:cNvSpPr txBox="1">
              <a:spLocks noChangeArrowheads="1"/>
            </p:cNvSpPr>
            <p:nvPr/>
          </p:nvSpPr>
          <p:spPr bwMode="auto">
            <a:xfrm>
              <a:off x="4115" y="1385"/>
              <a:ext cx="205" cy="233"/>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55720" name="Text Box 72"/>
            <p:cNvSpPr txBox="1">
              <a:spLocks noChangeArrowheads="1"/>
            </p:cNvSpPr>
            <p:nvPr/>
          </p:nvSpPr>
          <p:spPr bwMode="auto">
            <a:xfrm>
              <a:off x="3764" y="1118"/>
              <a:ext cx="205" cy="233"/>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grpSp>
      <p:sp>
        <p:nvSpPr>
          <p:cNvPr id="155721" name="Text Box 73"/>
          <p:cNvSpPr txBox="1">
            <a:spLocks noChangeArrowheads="1"/>
          </p:cNvSpPr>
          <p:nvPr/>
        </p:nvSpPr>
        <p:spPr bwMode="auto">
          <a:xfrm>
            <a:off x="3654426" y="1776413"/>
            <a:ext cx="5207617" cy="400110"/>
          </a:xfrm>
          <a:prstGeom prst="rect">
            <a:avLst/>
          </a:prstGeom>
          <a:noFill/>
          <a:ln w="9525">
            <a:noFill/>
            <a:miter lim="800000"/>
            <a:headEnd/>
            <a:tailEnd/>
          </a:ln>
          <a:effectLst/>
        </p:spPr>
        <p:txBody>
          <a:bodyPr wrap="none">
            <a:prstTxWarp prst="textNoShape">
              <a:avLst/>
            </a:prstTxWarp>
            <a:spAutoFit/>
          </a:bodyPr>
          <a:lstStyle/>
          <a:p>
            <a:r>
              <a:rPr lang="en-US" sz="2000" dirty="0">
                <a:latin typeface="Verdana"/>
                <a:cs typeface="Verdana"/>
              </a:rPr>
              <a:t>Clearly, d</a:t>
            </a:r>
            <a:r>
              <a:rPr lang="en-US" sz="2000" baseline="-25000" dirty="0">
                <a:latin typeface="Verdana"/>
                <a:cs typeface="Verdana"/>
              </a:rPr>
              <a:t>v</a:t>
            </a:r>
            <a:r>
              <a:rPr lang="en-US" sz="2000" dirty="0">
                <a:latin typeface="Verdana"/>
                <a:cs typeface="Verdana"/>
              </a:rPr>
              <a:t>(z) = 5, </a:t>
            </a:r>
            <a:r>
              <a:rPr lang="en-US" sz="2000" dirty="0" err="1">
                <a:latin typeface="Verdana"/>
                <a:cs typeface="Verdana"/>
              </a:rPr>
              <a:t>d</a:t>
            </a:r>
            <a:r>
              <a:rPr lang="en-US" sz="2000" baseline="-25000" dirty="0" err="1">
                <a:latin typeface="Verdana"/>
                <a:cs typeface="Verdana"/>
              </a:rPr>
              <a:t>x</a:t>
            </a:r>
            <a:r>
              <a:rPr lang="en-US" sz="2000" dirty="0" err="1">
                <a:latin typeface="Verdana"/>
                <a:cs typeface="Verdana"/>
              </a:rPr>
              <a:t>(z</a:t>
            </a:r>
            <a:r>
              <a:rPr lang="en-US" sz="2000" dirty="0">
                <a:latin typeface="Verdana"/>
                <a:cs typeface="Verdana"/>
              </a:rPr>
              <a:t>) = 3, </a:t>
            </a:r>
            <a:r>
              <a:rPr lang="en-US" sz="2000" dirty="0" err="1">
                <a:latin typeface="Verdana"/>
                <a:cs typeface="Verdana"/>
              </a:rPr>
              <a:t>d</a:t>
            </a:r>
            <a:r>
              <a:rPr lang="en-US" sz="2000" baseline="-25000" dirty="0" err="1">
                <a:latin typeface="Verdana"/>
                <a:cs typeface="Verdana"/>
              </a:rPr>
              <a:t>w</a:t>
            </a:r>
            <a:r>
              <a:rPr lang="en-US" sz="2000" dirty="0" err="1">
                <a:latin typeface="Verdana"/>
                <a:cs typeface="Verdana"/>
              </a:rPr>
              <a:t>(z</a:t>
            </a:r>
            <a:r>
              <a:rPr lang="en-US" sz="2000" dirty="0">
                <a:latin typeface="Verdana"/>
                <a:cs typeface="Verdana"/>
              </a:rPr>
              <a:t>) = 3</a:t>
            </a:r>
          </a:p>
        </p:txBody>
      </p:sp>
      <p:sp>
        <p:nvSpPr>
          <p:cNvPr id="155722" name="Text Box 74"/>
          <p:cNvSpPr txBox="1">
            <a:spLocks noChangeArrowheads="1"/>
          </p:cNvSpPr>
          <p:nvPr/>
        </p:nvSpPr>
        <p:spPr bwMode="auto">
          <a:xfrm>
            <a:off x="4275138" y="2935288"/>
            <a:ext cx="4130724" cy="1938992"/>
          </a:xfrm>
          <a:prstGeom prst="rect">
            <a:avLst/>
          </a:prstGeom>
          <a:noFill/>
          <a:ln w="9525">
            <a:noFill/>
            <a:miter lim="800000"/>
            <a:headEnd/>
            <a:tailEnd/>
          </a:ln>
          <a:effectLst/>
        </p:spPr>
        <p:txBody>
          <a:bodyPr wrap="none">
            <a:prstTxWarp prst="textNoShape">
              <a:avLst/>
            </a:prstTxWarp>
            <a:spAutoFit/>
          </a:bodyPr>
          <a:lstStyle/>
          <a:p>
            <a:r>
              <a:rPr lang="en-US" sz="2000" dirty="0" err="1">
                <a:latin typeface="Verdana"/>
                <a:cs typeface="Verdana"/>
              </a:rPr>
              <a:t>d</a:t>
            </a:r>
            <a:r>
              <a:rPr lang="en-US" sz="2000" baseline="-25000" dirty="0" err="1">
                <a:latin typeface="Verdana"/>
                <a:cs typeface="Verdana"/>
              </a:rPr>
              <a:t>u</a:t>
            </a:r>
            <a:r>
              <a:rPr lang="en-US" sz="2000" dirty="0" err="1">
                <a:latin typeface="Verdana"/>
                <a:cs typeface="Verdana"/>
              </a:rPr>
              <a:t>(z</a:t>
            </a:r>
            <a:r>
              <a:rPr lang="en-US" sz="2000" dirty="0">
                <a:latin typeface="Verdana"/>
                <a:cs typeface="Verdana"/>
              </a:rPr>
              <a:t>) = min { </a:t>
            </a:r>
            <a:r>
              <a:rPr lang="en-US" sz="2000" dirty="0" err="1">
                <a:latin typeface="Verdana"/>
                <a:cs typeface="Verdana"/>
              </a:rPr>
              <a:t>c(u,v</a:t>
            </a:r>
            <a:r>
              <a:rPr lang="en-US" sz="2000" dirty="0">
                <a:latin typeface="Verdana"/>
                <a:cs typeface="Verdana"/>
              </a:rPr>
              <a:t>) + </a:t>
            </a:r>
            <a:r>
              <a:rPr lang="en-US" sz="2000" dirty="0" err="1">
                <a:latin typeface="Verdana"/>
                <a:cs typeface="Verdana"/>
              </a:rPr>
              <a:t>d</a:t>
            </a:r>
            <a:r>
              <a:rPr lang="en-US" sz="2000" baseline="-25000" dirty="0" err="1">
                <a:latin typeface="Verdana"/>
                <a:cs typeface="Verdana"/>
              </a:rPr>
              <a:t>v</a:t>
            </a:r>
            <a:r>
              <a:rPr lang="en-US" sz="2000" dirty="0" err="1">
                <a:latin typeface="Verdana"/>
                <a:cs typeface="Verdana"/>
              </a:rPr>
              <a:t>(z</a:t>
            </a:r>
            <a:r>
              <a:rPr lang="en-US" sz="2000" dirty="0">
                <a:latin typeface="Verdana"/>
                <a:cs typeface="Verdana"/>
              </a:rPr>
              <a:t>),</a:t>
            </a:r>
          </a:p>
          <a:p>
            <a:r>
              <a:rPr lang="en-US" sz="2000" dirty="0">
                <a:latin typeface="Verdana"/>
                <a:cs typeface="Verdana"/>
              </a:rPr>
              <a:t>                    </a:t>
            </a:r>
            <a:r>
              <a:rPr lang="en-US" sz="2000" dirty="0" err="1">
                <a:latin typeface="Verdana"/>
                <a:cs typeface="Verdana"/>
              </a:rPr>
              <a:t>c(u,x</a:t>
            </a:r>
            <a:r>
              <a:rPr lang="en-US" sz="2000" dirty="0">
                <a:latin typeface="Verdana"/>
                <a:cs typeface="Verdana"/>
              </a:rPr>
              <a:t>) + </a:t>
            </a:r>
            <a:r>
              <a:rPr lang="en-US" sz="2000" dirty="0" err="1">
                <a:latin typeface="Verdana"/>
                <a:cs typeface="Verdana"/>
              </a:rPr>
              <a:t>d</a:t>
            </a:r>
            <a:r>
              <a:rPr lang="en-US" sz="2000" baseline="-25000" dirty="0" err="1">
                <a:latin typeface="Verdana"/>
                <a:cs typeface="Verdana"/>
              </a:rPr>
              <a:t>x</a:t>
            </a:r>
            <a:r>
              <a:rPr lang="en-US" sz="2000" dirty="0" err="1">
                <a:latin typeface="Verdana"/>
                <a:cs typeface="Verdana"/>
              </a:rPr>
              <a:t>(z</a:t>
            </a:r>
            <a:r>
              <a:rPr lang="en-US" sz="2000" dirty="0">
                <a:latin typeface="Verdana"/>
                <a:cs typeface="Verdana"/>
              </a:rPr>
              <a:t>),</a:t>
            </a:r>
          </a:p>
          <a:p>
            <a:r>
              <a:rPr lang="en-US" sz="2000" dirty="0">
                <a:latin typeface="Verdana"/>
                <a:cs typeface="Verdana"/>
              </a:rPr>
              <a:t>                    </a:t>
            </a:r>
            <a:r>
              <a:rPr lang="en-US" sz="2000" dirty="0" err="1">
                <a:latin typeface="Verdana"/>
                <a:cs typeface="Verdana"/>
              </a:rPr>
              <a:t>c(u,w</a:t>
            </a:r>
            <a:r>
              <a:rPr lang="en-US" sz="2000" dirty="0">
                <a:latin typeface="Verdana"/>
                <a:cs typeface="Verdana"/>
              </a:rPr>
              <a:t>) + </a:t>
            </a:r>
            <a:r>
              <a:rPr lang="en-US" sz="2000" dirty="0" err="1">
                <a:latin typeface="Verdana"/>
                <a:cs typeface="Verdana"/>
              </a:rPr>
              <a:t>d</a:t>
            </a:r>
            <a:r>
              <a:rPr lang="en-US" sz="2000" baseline="-25000" dirty="0" err="1">
                <a:latin typeface="Verdana"/>
                <a:cs typeface="Verdana"/>
              </a:rPr>
              <a:t>w</a:t>
            </a:r>
            <a:r>
              <a:rPr lang="en-US" sz="2000" dirty="0" err="1">
                <a:latin typeface="Verdana"/>
                <a:cs typeface="Verdana"/>
              </a:rPr>
              <a:t>(z</a:t>
            </a:r>
            <a:r>
              <a:rPr lang="en-US" sz="2000" dirty="0">
                <a:latin typeface="Verdana"/>
                <a:cs typeface="Verdana"/>
              </a:rPr>
              <a:t>) }</a:t>
            </a:r>
          </a:p>
          <a:p>
            <a:r>
              <a:rPr lang="en-US" sz="2000" dirty="0">
                <a:latin typeface="Verdana"/>
                <a:cs typeface="Verdana"/>
              </a:rPr>
              <a:t>         = min {2 + 5,</a:t>
            </a:r>
          </a:p>
          <a:p>
            <a:r>
              <a:rPr lang="en-US" sz="2000" dirty="0">
                <a:latin typeface="Verdana"/>
                <a:cs typeface="Verdana"/>
              </a:rPr>
              <a:t>                    1 + 3,</a:t>
            </a:r>
          </a:p>
          <a:p>
            <a:r>
              <a:rPr lang="en-US" sz="2000" dirty="0">
                <a:latin typeface="Verdana"/>
                <a:cs typeface="Verdana"/>
              </a:rPr>
              <a:t>                    5 + 3}  = 4</a:t>
            </a:r>
          </a:p>
        </p:txBody>
      </p:sp>
      <p:sp>
        <p:nvSpPr>
          <p:cNvPr id="155723" name="Text Box 75"/>
          <p:cNvSpPr txBox="1">
            <a:spLocks noChangeArrowheads="1"/>
          </p:cNvSpPr>
          <p:nvPr/>
        </p:nvSpPr>
        <p:spPr bwMode="auto">
          <a:xfrm>
            <a:off x="461964" y="5332415"/>
            <a:ext cx="6346659" cy="830997"/>
          </a:xfrm>
          <a:prstGeom prst="rect">
            <a:avLst/>
          </a:prstGeom>
          <a:noFill/>
          <a:ln w="9525">
            <a:noFill/>
            <a:miter lim="800000"/>
            <a:headEnd/>
            <a:tailEnd/>
          </a:ln>
          <a:effectLst/>
        </p:spPr>
        <p:txBody>
          <a:bodyPr wrap="none">
            <a:prstTxWarp prst="textNoShape">
              <a:avLst/>
            </a:prstTxWarp>
            <a:spAutoFit/>
          </a:bodyPr>
          <a:lstStyle/>
          <a:p>
            <a:r>
              <a:rPr lang="en-US" sz="2400">
                <a:solidFill>
                  <a:srgbClr val="FF0000"/>
                </a:solidFill>
                <a:latin typeface="Verdana"/>
                <a:cs typeface="Verdana"/>
              </a:rPr>
              <a:t>Node that yields minimum is next</a:t>
            </a:r>
          </a:p>
          <a:p>
            <a:r>
              <a:rPr lang="en-US" sz="2400">
                <a:solidFill>
                  <a:srgbClr val="FF0000"/>
                </a:solidFill>
                <a:latin typeface="Verdana"/>
                <a:cs typeface="Verdana"/>
              </a:rPr>
              <a:t>hop in shortest path </a:t>
            </a:r>
            <a:r>
              <a:rPr lang="en-US" sz="2400">
                <a:solidFill>
                  <a:srgbClr val="FF0000"/>
                </a:solidFill>
                <a:latin typeface="Verdana"/>
                <a:ea typeface="MS Mincho" pitchFamily="49" charset="-128"/>
                <a:cs typeface="Verdana"/>
              </a:rPr>
              <a:t>➜ </a:t>
            </a:r>
            <a:r>
              <a:rPr lang="en-US" sz="2400">
                <a:solidFill>
                  <a:srgbClr val="FF0000"/>
                </a:solidFill>
                <a:latin typeface="Verdana"/>
                <a:cs typeface="Verdana"/>
              </a:rPr>
              <a:t>forwarding table</a:t>
            </a:r>
          </a:p>
        </p:txBody>
      </p:sp>
      <p:sp>
        <p:nvSpPr>
          <p:cNvPr id="155724" name="Text Box 76"/>
          <p:cNvSpPr txBox="1">
            <a:spLocks noChangeArrowheads="1"/>
          </p:cNvSpPr>
          <p:nvPr/>
        </p:nvSpPr>
        <p:spPr bwMode="auto">
          <a:xfrm>
            <a:off x="3862388" y="2473325"/>
            <a:ext cx="3896870" cy="400110"/>
          </a:xfrm>
          <a:prstGeom prst="rect">
            <a:avLst/>
          </a:prstGeom>
          <a:noFill/>
          <a:ln w="9525">
            <a:noFill/>
            <a:miter lim="800000"/>
            <a:headEnd/>
            <a:tailEnd/>
          </a:ln>
          <a:effectLst/>
        </p:spPr>
        <p:txBody>
          <a:bodyPr wrap="none">
            <a:prstTxWarp prst="textNoShape">
              <a:avLst/>
            </a:prstTxWarp>
            <a:spAutoFit/>
          </a:bodyPr>
          <a:lstStyle/>
          <a:p>
            <a:r>
              <a:rPr lang="en-US" sz="2000">
                <a:latin typeface="Verdana"/>
                <a:cs typeface="Verdana"/>
              </a:rPr>
              <a:t>Bellman-Ford equation says: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381000" y="234950"/>
            <a:ext cx="8609013" cy="1136650"/>
          </a:xfrm>
          <a:noFill/>
          <a:ln/>
        </p:spPr>
        <p:txBody>
          <a:bodyPr/>
          <a:lstStyle/>
          <a:p>
            <a:pPr eaLnBrk="0" hangingPunct="0"/>
            <a:r>
              <a:rPr lang="en-US"/>
              <a:t>Distance Vector RIB Parameters</a:t>
            </a:r>
          </a:p>
        </p:txBody>
      </p:sp>
      <p:sp>
        <p:nvSpPr>
          <p:cNvPr id="194563" name="Rectangle 3"/>
          <p:cNvSpPr>
            <a:spLocks noGrp="1" noChangeArrowheads="1"/>
          </p:cNvSpPr>
          <p:nvPr>
            <p:ph type="body" idx="1"/>
          </p:nvPr>
        </p:nvSpPr>
        <p:spPr>
          <a:noFill/>
          <a:ln/>
        </p:spPr>
        <p:txBody>
          <a:bodyPr/>
          <a:lstStyle/>
          <a:p>
            <a:pPr eaLnBrk="0" hangingPunct="0"/>
            <a:r>
              <a:rPr lang="en-US" dirty="0"/>
              <a:t>Accumulated cost</a:t>
            </a:r>
          </a:p>
          <a:p>
            <a:pPr lvl="1" eaLnBrk="0" hangingPunct="0"/>
            <a:r>
              <a:rPr lang="en-US" dirty="0"/>
              <a:t>cost is a constant administrative assignment for each subnet</a:t>
            </a:r>
          </a:p>
          <a:p>
            <a:pPr lvl="1" eaLnBrk="0" hangingPunct="0"/>
            <a:r>
              <a:rPr lang="en-US" dirty="0"/>
              <a:t>assignment is typically “1” for each subnet (equivalent to hop-count)</a:t>
            </a:r>
          </a:p>
          <a:p>
            <a:pPr lvl="1" eaLnBrk="0" hangingPunct="0"/>
            <a:r>
              <a:rPr lang="en-US" dirty="0"/>
              <a:t>included in routing protocol exchange</a:t>
            </a:r>
          </a:p>
          <a:p>
            <a:pPr eaLnBrk="0" hangingPunct="0"/>
            <a:r>
              <a:rPr lang="en-US" dirty="0"/>
              <a:t>Time the update was received</a:t>
            </a:r>
            <a:r>
              <a:rPr lang="en-US" dirty="0" smtClean="0"/>
              <a:t> </a:t>
            </a:r>
            <a:br>
              <a:rPr lang="en-US" dirty="0" smtClean="0"/>
            </a:br>
            <a:r>
              <a:rPr lang="en-US" dirty="0" smtClean="0"/>
              <a:t>(</a:t>
            </a:r>
            <a:r>
              <a:rPr lang="en-US" dirty="0"/>
              <a:t>for timeout)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381001" y="234950"/>
            <a:ext cx="8458200" cy="1136650"/>
          </a:xfrm>
          <a:noFill/>
          <a:ln/>
        </p:spPr>
        <p:txBody>
          <a:bodyPr/>
          <a:lstStyle/>
          <a:p>
            <a:pPr eaLnBrk="0" hangingPunct="0"/>
            <a:r>
              <a:rPr lang="en-US"/>
              <a:t>Distance Vector RIB Parameters</a:t>
            </a:r>
          </a:p>
        </p:txBody>
      </p:sp>
      <p:sp>
        <p:nvSpPr>
          <p:cNvPr id="196611" name="Rectangle 3"/>
          <p:cNvSpPr>
            <a:spLocks noGrp="1" noChangeArrowheads="1"/>
          </p:cNvSpPr>
          <p:nvPr>
            <p:ph type="body" idx="1"/>
          </p:nvPr>
        </p:nvSpPr>
        <p:spPr>
          <a:noFill/>
          <a:ln/>
        </p:spPr>
        <p:txBody>
          <a:bodyPr/>
          <a:lstStyle/>
          <a:p>
            <a:pPr eaLnBrk="0" hangingPunct="0"/>
            <a:r>
              <a:rPr lang="en-US"/>
              <a:t>The next-hop the entry was received from</a:t>
            </a:r>
          </a:p>
          <a:p>
            <a:pPr lvl="1" eaLnBrk="0" hangingPunct="0"/>
            <a:r>
              <a:rPr lang="en-US"/>
              <a:t>sender’s id is included in routing protocol exchange</a:t>
            </a:r>
          </a:p>
          <a:p>
            <a:pPr eaLnBrk="0" hangingPunct="0"/>
            <a:r>
              <a:rPr lang="en-US"/>
              <a:t>Accumulated Hop count and Maximum Hop Count</a:t>
            </a:r>
          </a:p>
          <a:p>
            <a:pPr lvl="1" eaLnBrk="0" hangingPunct="0"/>
            <a:r>
              <a:rPr lang="en-US"/>
              <a:t>used to detect cycles</a:t>
            </a:r>
          </a:p>
          <a:p>
            <a:pPr lvl="1" eaLnBrk="0" hangingPunct="0"/>
            <a:r>
              <a:rPr lang="en-US"/>
              <a:t>hop count included in routing protocol exchange</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noFill/>
          <a:ln/>
        </p:spPr>
        <p:txBody>
          <a:bodyPr/>
          <a:lstStyle/>
          <a:p>
            <a:pPr eaLnBrk="0" hangingPunct="0"/>
            <a:r>
              <a:rPr lang="en-US"/>
              <a:t>Distance Vector: Additions</a:t>
            </a:r>
          </a:p>
        </p:txBody>
      </p:sp>
      <p:sp>
        <p:nvSpPr>
          <p:cNvPr id="198659" name="Rectangle 3"/>
          <p:cNvSpPr>
            <a:spLocks noGrp="1" noChangeArrowheads="1"/>
          </p:cNvSpPr>
          <p:nvPr>
            <p:ph type="body" idx="1"/>
          </p:nvPr>
        </p:nvSpPr>
        <p:spPr>
          <a:noFill/>
          <a:ln/>
        </p:spPr>
        <p:txBody>
          <a:bodyPr/>
          <a:lstStyle/>
          <a:p>
            <a:pPr eaLnBrk="0" hangingPunct="0"/>
            <a:r>
              <a:rPr lang="en-US"/>
              <a:t>When a router learns of new reachable subnets</a:t>
            </a:r>
          </a:p>
          <a:p>
            <a:pPr lvl="1" eaLnBrk="0" hangingPunct="0"/>
            <a:r>
              <a:rPr lang="en-US"/>
              <a:t>at router startup</a:t>
            </a:r>
          </a:p>
          <a:p>
            <a:pPr lvl="1" eaLnBrk="0" hangingPunct="0"/>
            <a:r>
              <a:rPr lang="en-US"/>
              <a:t>when an interface in enabled or restored to service</a:t>
            </a:r>
          </a:p>
          <a:p>
            <a:pPr eaLnBrk="0" hangingPunct="0"/>
            <a:r>
              <a:rPr lang="en-US"/>
              <a:t>A routing update is broadcast to all neighbors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noFill/>
          <a:ln/>
        </p:spPr>
        <p:txBody>
          <a:bodyPr/>
          <a:lstStyle/>
          <a:p>
            <a:pPr eaLnBrk="0" hangingPunct="0"/>
            <a:r>
              <a:rPr lang="en-US"/>
              <a:t>Distance Vector: Additions</a:t>
            </a:r>
          </a:p>
        </p:txBody>
      </p:sp>
      <p:sp>
        <p:nvSpPr>
          <p:cNvPr id="200707" name="Rectangle 3"/>
          <p:cNvSpPr>
            <a:spLocks noGrp="1" noChangeArrowheads="1"/>
          </p:cNvSpPr>
          <p:nvPr>
            <p:ph type="body" idx="1"/>
          </p:nvPr>
        </p:nvSpPr>
        <p:spPr>
          <a:xfrm>
            <a:off x="533401" y="1600200"/>
            <a:ext cx="7589307" cy="4648200"/>
          </a:xfrm>
          <a:noFill/>
          <a:ln/>
        </p:spPr>
        <p:txBody>
          <a:bodyPr/>
          <a:lstStyle/>
          <a:p>
            <a:pPr eaLnBrk="0" hangingPunct="0"/>
            <a:r>
              <a:rPr lang="en-US" dirty="0"/>
              <a:t>Any router receiving the packet compares the cost it received in the new packet with that in its RIB</a:t>
            </a:r>
          </a:p>
          <a:p>
            <a:pPr eaLnBrk="0" hangingPunct="0"/>
            <a:r>
              <a:rPr lang="en-US" dirty="0"/>
              <a:t>If the cost is smaller or the subnet is new</a:t>
            </a:r>
          </a:p>
          <a:p>
            <a:pPr lvl="1" eaLnBrk="0" hangingPunct="0"/>
            <a:r>
              <a:rPr lang="en-US" dirty="0"/>
              <a:t>the new entry is used in the RIB</a:t>
            </a:r>
          </a:p>
          <a:p>
            <a:pPr lvl="1" eaLnBrk="0" hangingPunct="0"/>
            <a:r>
              <a:rPr lang="en-US" dirty="0"/>
              <a:t>the new entry is broadcast to all its neighbors (except the one from which it was received)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noFill/>
          <a:ln/>
        </p:spPr>
        <p:txBody>
          <a:bodyPr/>
          <a:lstStyle/>
          <a:p>
            <a:pPr eaLnBrk="0" hangingPunct="0"/>
            <a:r>
              <a:rPr lang="en-US"/>
              <a:t>Distance Vector: Removals</a:t>
            </a:r>
          </a:p>
        </p:txBody>
      </p:sp>
      <p:sp>
        <p:nvSpPr>
          <p:cNvPr id="202755" name="Rectangle 3"/>
          <p:cNvSpPr>
            <a:spLocks noGrp="1" noChangeArrowheads="1"/>
          </p:cNvSpPr>
          <p:nvPr>
            <p:ph type="body" idx="1"/>
          </p:nvPr>
        </p:nvSpPr>
        <p:spPr>
          <a:noFill/>
          <a:ln/>
        </p:spPr>
        <p:txBody>
          <a:bodyPr/>
          <a:lstStyle/>
          <a:p>
            <a:pPr eaLnBrk="0" hangingPunct="0"/>
            <a:r>
              <a:rPr lang="en-US"/>
              <a:t>Each RIB entry is aged</a:t>
            </a:r>
          </a:p>
          <a:p>
            <a:pPr lvl="1" eaLnBrk="0" hangingPunct="0"/>
            <a:r>
              <a:rPr lang="en-US"/>
              <a:t>a timeout defines when an entry is removed from the RIB</a:t>
            </a:r>
          </a:p>
          <a:p>
            <a:pPr eaLnBrk="0" hangingPunct="0"/>
            <a:r>
              <a:rPr lang="en-US"/>
              <a:t>Periodically, each router re-advertises all the routes it knows to its neighbors</a:t>
            </a:r>
          </a:p>
          <a:p>
            <a:pPr lvl="1" eaLnBrk="0" hangingPunct="0"/>
            <a:r>
              <a:rPr lang="en-US"/>
              <a:t>this can be done in many ways: from simple neighbor hellos to enumeration of all routes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noFill/>
          <a:ln/>
        </p:spPr>
        <p:txBody>
          <a:bodyPr/>
          <a:lstStyle/>
          <a:p>
            <a:pPr eaLnBrk="0" hangingPunct="0"/>
            <a:r>
              <a:rPr lang="en-US"/>
              <a:t>Distance Vector: Removals</a:t>
            </a:r>
          </a:p>
        </p:txBody>
      </p:sp>
      <p:sp>
        <p:nvSpPr>
          <p:cNvPr id="204803" name="Rectangle 3"/>
          <p:cNvSpPr>
            <a:spLocks noGrp="1" noChangeArrowheads="1"/>
          </p:cNvSpPr>
          <p:nvPr>
            <p:ph type="body" idx="1"/>
          </p:nvPr>
        </p:nvSpPr>
        <p:spPr>
          <a:noFill/>
          <a:ln/>
        </p:spPr>
        <p:txBody>
          <a:bodyPr/>
          <a:lstStyle/>
          <a:p>
            <a:pPr eaLnBrk="0" hangingPunct="0"/>
            <a:r>
              <a:rPr lang="en-US"/>
              <a:t>If a neighbor does not respond within a timeout, all routes learned from that neighbor are removed</a:t>
            </a:r>
          </a:p>
          <a:p>
            <a:pPr eaLnBrk="0" hangingPunct="0"/>
            <a:r>
              <a:rPr lang="en-US"/>
              <a:t>Route removal may be advertised to neighbors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p:txBody>
          <a:bodyPr/>
          <a:lstStyle/>
          <a:p>
            <a:pPr eaLnBrk="1" hangingPunct="1"/>
            <a:r>
              <a:rPr lang="en-GB"/>
              <a:t>IP Routing – finding the path</a:t>
            </a:r>
          </a:p>
        </p:txBody>
      </p:sp>
      <p:sp>
        <p:nvSpPr>
          <p:cNvPr id="45059" name="Rectangle 5"/>
          <p:cNvSpPr>
            <a:spLocks noGrp="1" noChangeArrowheads="1"/>
          </p:cNvSpPr>
          <p:nvPr>
            <p:ph type="body" idx="1"/>
          </p:nvPr>
        </p:nvSpPr>
        <p:spPr/>
        <p:txBody>
          <a:bodyPr/>
          <a:lstStyle/>
          <a:p>
            <a:pPr eaLnBrk="1" hangingPunct="1"/>
            <a:r>
              <a:rPr lang="en-GB"/>
              <a:t>Path is derived from information received from the routing protocol</a:t>
            </a:r>
          </a:p>
          <a:p>
            <a:pPr eaLnBrk="1" hangingPunct="1"/>
            <a:r>
              <a:rPr lang="en-GB"/>
              <a:t>Several alternative paths may exist</a:t>
            </a:r>
          </a:p>
          <a:p>
            <a:pPr lvl="1" eaLnBrk="1" hangingPunct="1"/>
            <a:r>
              <a:rPr lang="en-GB"/>
              <a:t>best next hop stored in </a:t>
            </a:r>
            <a:r>
              <a:rPr lang="en-GB">
                <a:solidFill>
                  <a:srgbClr val="FF0000"/>
                </a:solidFill>
              </a:rPr>
              <a:t>forwarding</a:t>
            </a:r>
            <a:r>
              <a:rPr lang="en-GB"/>
              <a:t> table</a:t>
            </a:r>
          </a:p>
          <a:p>
            <a:pPr eaLnBrk="1" hangingPunct="1"/>
            <a:r>
              <a:rPr lang="en-GB"/>
              <a:t>Decisions are updated periodically or as topology changes (event driven)</a:t>
            </a:r>
          </a:p>
          <a:p>
            <a:pPr eaLnBrk="1" hangingPunct="1"/>
            <a:r>
              <a:rPr lang="en-GB"/>
              <a:t>Decisions are based on:</a:t>
            </a:r>
          </a:p>
          <a:p>
            <a:pPr lvl="1" eaLnBrk="1" hangingPunct="1"/>
            <a:r>
              <a:rPr lang="en-GB"/>
              <a:t>topology, policies and metrics (hop count, filtering, delay, bandwidth, etc.)</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a:t>Distance Vector Algorithm (2)</a:t>
            </a:r>
          </a:p>
        </p:txBody>
      </p:sp>
      <p:sp>
        <p:nvSpPr>
          <p:cNvPr id="156675" name="Rectangle 3"/>
          <p:cNvSpPr>
            <a:spLocks noGrp="1" noChangeArrowheads="1"/>
          </p:cNvSpPr>
          <p:nvPr>
            <p:ph type="body" idx="1"/>
          </p:nvPr>
        </p:nvSpPr>
        <p:spPr>
          <a:xfrm>
            <a:off x="533401" y="1600200"/>
            <a:ext cx="8283575" cy="4648200"/>
          </a:xfrm>
        </p:spPr>
        <p:txBody>
          <a:bodyPr/>
          <a:lstStyle/>
          <a:p>
            <a:r>
              <a:rPr lang="en-US" dirty="0" err="1">
                <a:solidFill>
                  <a:srgbClr val="FF0000"/>
                </a:solidFill>
              </a:rPr>
              <a:t>D</a:t>
            </a:r>
            <a:r>
              <a:rPr lang="en-US" baseline="-25000" dirty="0" err="1">
                <a:solidFill>
                  <a:srgbClr val="FF0000"/>
                </a:solidFill>
              </a:rPr>
              <a:t>x</a:t>
            </a:r>
            <a:r>
              <a:rPr lang="en-US" dirty="0" err="1">
                <a:solidFill>
                  <a:srgbClr val="FF0000"/>
                </a:solidFill>
              </a:rPr>
              <a:t>(y</a:t>
            </a:r>
            <a:r>
              <a:rPr lang="en-US" dirty="0">
                <a:solidFill>
                  <a:srgbClr val="FF0000"/>
                </a:solidFill>
              </a:rPr>
              <a:t>)</a:t>
            </a:r>
            <a:r>
              <a:rPr lang="en-US" dirty="0"/>
              <a:t> = estimate of least cost from </a:t>
            </a:r>
            <a:r>
              <a:rPr lang="en-US" dirty="0" err="1"/>
              <a:t>x</a:t>
            </a:r>
            <a:r>
              <a:rPr lang="en-US" dirty="0"/>
              <a:t> to </a:t>
            </a:r>
            <a:r>
              <a:rPr lang="en-US" dirty="0" err="1"/>
              <a:t>y</a:t>
            </a:r>
            <a:endParaRPr lang="en-US" dirty="0"/>
          </a:p>
          <a:p>
            <a:r>
              <a:rPr lang="en-US" dirty="0"/>
              <a:t>Distance vector: </a:t>
            </a:r>
            <a:r>
              <a:rPr lang="en-US" b="1" dirty="0" err="1">
                <a:solidFill>
                  <a:srgbClr val="FF0000"/>
                </a:solidFill>
              </a:rPr>
              <a:t>D</a:t>
            </a:r>
            <a:r>
              <a:rPr lang="en-US" baseline="-25000" dirty="0" err="1">
                <a:solidFill>
                  <a:srgbClr val="FF0000"/>
                </a:solidFill>
              </a:rPr>
              <a:t>x</a:t>
            </a:r>
            <a:r>
              <a:rPr lang="en-US" dirty="0">
                <a:solidFill>
                  <a:srgbClr val="FF0000"/>
                </a:solidFill>
              </a:rPr>
              <a:t> = [</a:t>
            </a:r>
            <a:r>
              <a:rPr lang="en-US" dirty="0" err="1">
                <a:solidFill>
                  <a:srgbClr val="FF0000"/>
                </a:solidFill>
              </a:rPr>
              <a:t>D</a:t>
            </a:r>
            <a:r>
              <a:rPr lang="en-US" baseline="-25000" dirty="0" err="1">
                <a:solidFill>
                  <a:srgbClr val="FF0000"/>
                </a:solidFill>
              </a:rPr>
              <a:t>x</a:t>
            </a:r>
            <a:r>
              <a:rPr lang="en-US" dirty="0" err="1">
                <a:solidFill>
                  <a:srgbClr val="FF0000"/>
                </a:solidFill>
              </a:rPr>
              <a:t>(y</a:t>
            </a:r>
            <a:r>
              <a:rPr lang="en-US" dirty="0">
                <a:solidFill>
                  <a:srgbClr val="FF0000"/>
                </a:solidFill>
              </a:rPr>
              <a:t>): </a:t>
            </a:r>
            <a:r>
              <a:rPr lang="en-US" dirty="0" err="1">
                <a:solidFill>
                  <a:srgbClr val="FF0000"/>
                </a:solidFill>
              </a:rPr>
              <a:t>y</a:t>
            </a:r>
            <a:r>
              <a:rPr lang="en-US" dirty="0">
                <a:solidFill>
                  <a:srgbClr val="FF0000"/>
                </a:solidFill>
              </a:rPr>
              <a:t> </a:t>
            </a:r>
            <a:r>
              <a:rPr lang="ru-RU" dirty="0">
                <a:solidFill>
                  <a:srgbClr val="FF0000"/>
                </a:solidFill>
              </a:rPr>
              <a:t>є</a:t>
            </a:r>
            <a:r>
              <a:rPr lang="en-US" dirty="0">
                <a:solidFill>
                  <a:srgbClr val="FF0000"/>
                </a:solidFill>
              </a:rPr>
              <a:t> N ]</a:t>
            </a:r>
            <a:endParaRPr lang="ru-RU" dirty="0">
              <a:solidFill>
                <a:srgbClr val="FF0000"/>
              </a:solidFill>
            </a:endParaRPr>
          </a:p>
          <a:p>
            <a:r>
              <a:rPr lang="en-US" dirty="0"/>
              <a:t>Node </a:t>
            </a:r>
            <a:r>
              <a:rPr lang="en-US" dirty="0" err="1"/>
              <a:t>x</a:t>
            </a:r>
            <a:r>
              <a:rPr lang="en-US" dirty="0"/>
              <a:t> knows cost to each neighbor </a:t>
            </a:r>
            <a:r>
              <a:rPr lang="en-US" dirty="0" err="1"/>
              <a:t>v</a:t>
            </a:r>
            <a:r>
              <a:rPr lang="en-US" dirty="0"/>
              <a:t>:</a:t>
            </a:r>
            <a:r>
              <a:rPr lang="en-US" dirty="0" smtClean="0"/>
              <a:t> </a:t>
            </a:r>
            <a:br>
              <a:rPr lang="en-US" dirty="0" smtClean="0"/>
            </a:br>
            <a:r>
              <a:rPr lang="en-US" dirty="0" err="1" smtClean="0">
                <a:solidFill>
                  <a:srgbClr val="FF0000"/>
                </a:solidFill>
              </a:rPr>
              <a:t>c</a:t>
            </a:r>
            <a:r>
              <a:rPr lang="en-US" dirty="0" err="1">
                <a:solidFill>
                  <a:srgbClr val="FF0000"/>
                </a:solidFill>
              </a:rPr>
              <a:t>(x,v</a:t>
            </a:r>
            <a:r>
              <a:rPr lang="en-US" dirty="0">
                <a:solidFill>
                  <a:srgbClr val="FF0000"/>
                </a:solidFill>
              </a:rPr>
              <a:t>)</a:t>
            </a:r>
          </a:p>
          <a:p>
            <a:r>
              <a:rPr lang="en-US" dirty="0"/>
              <a:t>Node </a:t>
            </a:r>
            <a:r>
              <a:rPr lang="en-US" dirty="0" err="1"/>
              <a:t>x</a:t>
            </a:r>
            <a:r>
              <a:rPr lang="en-US" dirty="0"/>
              <a:t> maintains </a:t>
            </a:r>
            <a:r>
              <a:rPr lang="en-US" b="1" dirty="0" err="1">
                <a:solidFill>
                  <a:srgbClr val="FF0000"/>
                </a:solidFill>
              </a:rPr>
              <a:t>D</a:t>
            </a:r>
            <a:r>
              <a:rPr lang="en-US" baseline="-25000" dirty="0" err="1">
                <a:solidFill>
                  <a:srgbClr val="FF0000"/>
                </a:solidFill>
              </a:rPr>
              <a:t>x</a:t>
            </a:r>
            <a:r>
              <a:rPr lang="en-US" dirty="0">
                <a:solidFill>
                  <a:srgbClr val="FF0000"/>
                </a:solidFill>
              </a:rPr>
              <a:t> = [</a:t>
            </a:r>
            <a:r>
              <a:rPr lang="en-US" dirty="0" err="1">
                <a:solidFill>
                  <a:srgbClr val="FF0000"/>
                </a:solidFill>
              </a:rPr>
              <a:t>D</a:t>
            </a:r>
            <a:r>
              <a:rPr lang="en-US" baseline="-25000" dirty="0" err="1">
                <a:solidFill>
                  <a:srgbClr val="FF0000"/>
                </a:solidFill>
              </a:rPr>
              <a:t>x</a:t>
            </a:r>
            <a:r>
              <a:rPr lang="en-US" dirty="0" err="1">
                <a:solidFill>
                  <a:srgbClr val="FF0000"/>
                </a:solidFill>
              </a:rPr>
              <a:t>(y</a:t>
            </a:r>
            <a:r>
              <a:rPr lang="en-US" dirty="0">
                <a:solidFill>
                  <a:srgbClr val="FF0000"/>
                </a:solidFill>
              </a:rPr>
              <a:t>): </a:t>
            </a:r>
            <a:r>
              <a:rPr lang="en-US" dirty="0" err="1">
                <a:solidFill>
                  <a:srgbClr val="FF0000"/>
                </a:solidFill>
              </a:rPr>
              <a:t>y</a:t>
            </a:r>
            <a:r>
              <a:rPr lang="en-US" dirty="0">
                <a:solidFill>
                  <a:srgbClr val="FF0000"/>
                </a:solidFill>
              </a:rPr>
              <a:t> </a:t>
            </a:r>
            <a:r>
              <a:rPr lang="ru-RU" dirty="0">
                <a:solidFill>
                  <a:srgbClr val="FF0000"/>
                </a:solidFill>
              </a:rPr>
              <a:t>є</a:t>
            </a:r>
            <a:r>
              <a:rPr lang="en-US" dirty="0">
                <a:solidFill>
                  <a:srgbClr val="FF0000"/>
                </a:solidFill>
              </a:rPr>
              <a:t> N ]</a:t>
            </a:r>
          </a:p>
          <a:p>
            <a:r>
              <a:rPr lang="en-US" dirty="0"/>
              <a:t>Node </a:t>
            </a:r>
            <a:r>
              <a:rPr lang="en-US" dirty="0" err="1"/>
              <a:t>x</a:t>
            </a:r>
            <a:r>
              <a:rPr lang="en-US" dirty="0"/>
              <a:t> also maintains its neighbors’ distance vectors</a:t>
            </a:r>
          </a:p>
          <a:p>
            <a:pPr lvl="1"/>
            <a:r>
              <a:rPr lang="en-US" dirty="0"/>
              <a:t>For each neighbor </a:t>
            </a:r>
            <a:r>
              <a:rPr lang="en-US" dirty="0" err="1"/>
              <a:t>v</a:t>
            </a:r>
            <a:r>
              <a:rPr lang="en-US" dirty="0"/>
              <a:t>, </a:t>
            </a:r>
            <a:r>
              <a:rPr lang="en-US" dirty="0" err="1"/>
              <a:t>x</a:t>
            </a:r>
            <a:r>
              <a:rPr lang="en-US" dirty="0"/>
              <a:t> maintains </a:t>
            </a:r>
            <a:br>
              <a:rPr lang="en-US" dirty="0"/>
            </a:br>
            <a:r>
              <a:rPr lang="en-US" b="1" dirty="0" err="1">
                <a:solidFill>
                  <a:srgbClr val="FF0000"/>
                </a:solidFill>
              </a:rPr>
              <a:t>D</a:t>
            </a:r>
            <a:r>
              <a:rPr lang="en-US" baseline="-25000" dirty="0" err="1">
                <a:solidFill>
                  <a:srgbClr val="FF0000"/>
                </a:solidFill>
              </a:rPr>
              <a:t>v</a:t>
            </a:r>
            <a:r>
              <a:rPr lang="en-US" dirty="0">
                <a:solidFill>
                  <a:srgbClr val="FF0000"/>
                </a:solidFill>
              </a:rPr>
              <a:t> = [</a:t>
            </a:r>
            <a:r>
              <a:rPr lang="en-US" dirty="0" err="1">
                <a:solidFill>
                  <a:srgbClr val="FF0000"/>
                </a:solidFill>
              </a:rPr>
              <a:t>D</a:t>
            </a:r>
            <a:r>
              <a:rPr lang="en-US" baseline="-25000" dirty="0" err="1">
                <a:solidFill>
                  <a:srgbClr val="FF0000"/>
                </a:solidFill>
              </a:rPr>
              <a:t>v</a:t>
            </a:r>
            <a:r>
              <a:rPr lang="en-US" dirty="0" err="1">
                <a:solidFill>
                  <a:srgbClr val="FF0000"/>
                </a:solidFill>
              </a:rPr>
              <a:t>(y</a:t>
            </a:r>
            <a:r>
              <a:rPr lang="en-US" dirty="0">
                <a:solidFill>
                  <a:srgbClr val="FF0000"/>
                </a:solidFill>
              </a:rPr>
              <a:t>): </a:t>
            </a:r>
            <a:r>
              <a:rPr lang="en-US" dirty="0" err="1">
                <a:solidFill>
                  <a:srgbClr val="FF0000"/>
                </a:solidFill>
              </a:rPr>
              <a:t>y</a:t>
            </a:r>
            <a:r>
              <a:rPr lang="en-US" dirty="0">
                <a:solidFill>
                  <a:srgbClr val="FF0000"/>
                </a:solidFill>
              </a:rPr>
              <a:t> </a:t>
            </a:r>
            <a:r>
              <a:rPr lang="ru-RU" dirty="0">
                <a:solidFill>
                  <a:srgbClr val="FF0000"/>
                </a:solidFill>
              </a:rPr>
              <a:t>є</a:t>
            </a:r>
            <a:r>
              <a:rPr lang="en-US" dirty="0">
                <a:solidFill>
                  <a:srgbClr val="FF0000"/>
                </a:solidFill>
              </a:rPr>
              <a:t> N ]</a:t>
            </a:r>
            <a:endParaRPr lang="en-US" dirty="0"/>
          </a:p>
          <a:p>
            <a:pPr>
              <a:buFont typeface="ZapfDingbats" pitchFamily="82" charset="2"/>
              <a:buNone/>
            </a:pPr>
            <a:endParaRPr lang="en-US" dirty="0">
              <a:solidFill>
                <a:srgbClr val="FF0000"/>
              </a:solidFill>
            </a:endParaRPr>
          </a:p>
          <a:p>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a:t>Distance Vector Algorithm (3)</a:t>
            </a:r>
          </a:p>
        </p:txBody>
      </p:sp>
      <p:sp>
        <p:nvSpPr>
          <p:cNvPr id="157699" name="Rectangle 3"/>
          <p:cNvSpPr>
            <a:spLocks noGrp="1" noChangeArrowheads="1"/>
          </p:cNvSpPr>
          <p:nvPr>
            <p:ph type="body" idx="1"/>
          </p:nvPr>
        </p:nvSpPr>
        <p:spPr>
          <a:xfrm>
            <a:off x="533401" y="1600200"/>
            <a:ext cx="7772400" cy="2414588"/>
          </a:xfrm>
        </p:spPr>
        <p:txBody>
          <a:bodyPr/>
          <a:lstStyle/>
          <a:p>
            <a:pPr>
              <a:buFont typeface="ZapfDingbats" pitchFamily="82" charset="2"/>
              <a:buNone/>
            </a:pPr>
            <a:r>
              <a:rPr lang="en-US" sz="2400" u="sng">
                <a:solidFill>
                  <a:srgbClr val="FF0000"/>
                </a:solidFill>
              </a:rPr>
              <a:t>Basic idea:</a:t>
            </a:r>
            <a:r>
              <a:rPr lang="en-US" sz="2400"/>
              <a:t> </a:t>
            </a:r>
          </a:p>
          <a:p>
            <a:r>
              <a:rPr lang="en-US" sz="2400"/>
              <a:t>Each node periodically sends its own distance vector estimate to neighbors</a:t>
            </a:r>
          </a:p>
          <a:p>
            <a:r>
              <a:rPr lang="en-US" sz="2400"/>
              <a:t>When a node x receives new DV estimate from neighbor, it updates its own DV using B-F equation:</a:t>
            </a:r>
          </a:p>
        </p:txBody>
      </p:sp>
      <p:sp>
        <p:nvSpPr>
          <p:cNvPr id="157700" name="Rectangle 4"/>
          <p:cNvSpPr>
            <a:spLocks noChangeArrowheads="1"/>
          </p:cNvSpPr>
          <p:nvPr/>
        </p:nvSpPr>
        <p:spPr bwMode="auto">
          <a:xfrm>
            <a:off x="870339" y="3903663"/>
            <a:ext cx="8061325" cy="519112"/>
          </a:xfrm>
          <a:prstGeom prst="rect">
            <a:avLst/>
          </a:prstGeom>
          <a:noFill/>
          <a:ln w="9525">
            <a:noFill/>
            <a:miter lim="800000"/>
            <a:headEnd/>
            <a:tailEnd/>
          </a:ln>
          <a:effectLst/>
        </p:spPr>
        <p:txBody>
          <a:bodyPr anchor="ctr">
            <a:prstTxWarp prst="textNoShape">
              <a:avLst/>
            </a:prstTxWarp>
            <a:spAutoFit/>
          </a:bodyPr>
          <a:lstStyle/>
          <a:p>
            <a:r>
              <a:rPr lang="en-US" sz="2800" i="1" dirty="0" err="1">
                <a:solidFill>
                  <a:srgbClr val="FF0000"/>
                </a:solidFill>
                <a:latin typeface="Times" charset="0"/>
                <a:ea typeface="Times New Roman" charset="0"/>
                <a:cs typeface="Times New Roman" charset="0"/>
              </a:rPr>
              <a:t>D</a:t>
            </a:r>
            <a:r>
              <a:rPr lang="en-US" sz="2800" i="1" baseline="-30000" dirty="0" err="1">
                <a:solidFill>
                  <a:srgbClr val="FF0000"/>
                </a:solidFill>
                <a:latin typeface="Times" charset="0"/>
                <a:ea typeface="Times New Roman" charset="0"/>
                <a:cs typeface="Times New Roman" charset="0"/>
              </a:rPr>
              <a:t>x</a:t>
            </a:r>
            <a:r>
              <a:rPr lang="en-US" sz="2800" i="1" dirty="0" err="1">
                <a:solidFill>
                  <a:srgbClr val="FF0000"/>
                </a:solidFill>
                <a:latin typeface="Times" charset="0"/>
                <a:ea typeface="Times New Roman" charset="0"/>
                <a:cs typeface="Times New Roman" charset="0"/>
              </a:rPr>
              <a:t>(y</a:t>
            </a:r>
            <a:r>
              <a:rPr lang="en-US" sz="2800" i="1" dirty="0">
                <a:solidFill>
                  <a:srgbClr val="FF0000"/>
                </a:solidFill>
                <a:latin typeface="Times" charset="0"/>
                <a:ea typeface="Times New Roman" charset="0"/>
                <a:cs typeface="Times New Roman" charset="0"/>
              </a:rPr>
              <a:t>) </a:t>
            </a:r>
            <a:r>
              <a:rPr lang="en-US" sz="2800" i="1" dirty="0">
                <a:solidFill>
                  <a:srgbClr val="FF0000"/>
                </a:solidFill>
                <a:latin typeface="Times" charset="0"/>
              </a:rPr>
              <a:t>←</a:t>
            </a:r>
            <a:r>
              <a:rPr lang="en-US" sz="2800" i="1" dirty="0">
                <a:solidFill>
                  <a:srgbClr val="FF0000"/>
                </a:solidFill>
                <a:latin typeface="Times" charset="0"/>
                <a:ea typeface="Times New Roman" charset="0"/>
                <a:cs typeface="Times New Roman" charset="0"/>
              </a:rPr>
              <a:t> </a:t>
            </a:r>
            <a:r>
              <a:rPr lang="en-US" sz="2800" i="1" dirty="0" err="1">
                <a:solidFill>
                  <a:srgbClr val="FF0000"/>
                </a:solidFill>
                <a:latin typeface="Times" charset="0"/>
                <a:ea typeface="Times New Roman" charset="0"/>
                <a:cs typeface="Times New Roman" charset="0"/>
              </a:rPr>
              <a:t>min</a:t>
            </a:r>
            <a:r>
              <a:rPr lang="en-US" sz="2800" i="1" baseline="-30000" dirty="0" err="1">
                <a:solidFill>
                  <a:srgbClr val="FF0000"/>
                </a:solidFill>
                <a:latin typeface="Times" charset="0"/>
                <a:ea typeface="Times New Roman" charset="0"/>
                <a:cs typeface="Times New Roman" charset="0"/>
              </a:rPr>
              <a:t>v</a:t>
            </a:r>
            <a:r>
              <a:rPr lang="en-US" sz="2800" i="1" dirty="0" err="1">
                <a:solidFill>
                  <a:srgbClr val="FF0000"/>
                </a:solidFill>
                <a:latin typeface="Times" charset="0"/>
                <a:ea typeface="Times New Roman" charset="0"/>
                <a:cs typeface="Times New Roman" charset="0"/>
              </a:rPr>
              <a:t>{c(x,v</a:t>
            </a:r>
            <a:r>
              <a:rPr lang="en-US" sz="2800" i="1" dirty="0">
                <a:solidFill>
                  <a:srgbClr val="FF0000"/>
                </a:solidFill>
                <a:latin typeface="Times" charset="0"/>
                <a:ea typeface="Times New Roman" charset="0"/>
                <a:cs typeface="Times New Roman" charset="0"/>
              </a:rPr>
              <a:t>) + </a:t>
            </a:r>
            <a:r>
              <a:rPr lang="en-US" sz="2800" i="1" dirty="0" err="1">
                <a:solidFill>
                  <a:srgbClr val="FF0000"/>
                </a:solidFill>
                <a:latin typeface="Times" charset="0"/>
                <a:ea typeface="Times New Roman" charset="0"/>
                <a:cs typeface="Times New Roman" charset="0"/>
              </a:rPr>
              <a:t>D</a:t>
            </a:r>
            <a:r>
              <a:rPr lang="en-US" sz="2800" i="1" baseline="-30000" dirty="0" err="1">
                <a:solidFill>
                  <a:srgbClr val="FF0000"/>
                </a:solidFill>
                <a:latin typeface="Times" charset="0"/>
                <a:ea typeface="Times New Roman" charset="0"/>
                <a:cs typeface="Times New Roman" charset="0"/>
              </a:rPr>
              <a:t>v</a:t>
            </a:r>
            <a:r>
              <a:rPr lang="en-US" sz="2800" i="1" dirty="0" err="1">
                <a:solidFill>
                  <a:srgbClr val="FF0000"/>
                </a:solidFill>
                <a:latin typeface="Times" charset="0"/>
                <a:ea typeface="Times New Roman" charset="0"/>
                <a:cs typeface="Times New Roman" charset="0"/>
              </a:rPr>
              <a:t>(y</a:t>
            </a:r>
            <a:r>
              <a:rPr lang="en-US" sz="2800" i="1" dirty="0">
                <a:solidFill>
                  <a:srgbClr val="FF0000"/>
                </a:solidFill>
                <a:latin typeface="Times" charset="0"/>
                <a:ea typeface="Times New Roman" charset="0"/>
                <a:cs typeface="Times New Roman" charset="0"/>
              </a:rPr>
              <a:t>)}    for each node </a:t>
            </a:r>
            <a:r>
              <a:rPr lang="en-US" sz="2800" i="1" dirty="0" err="1">
                <a:solidFill>
                  <a:srgbClr val="FF0000"/>
                </a:solidFill>
                <a:latin typeface="Times" charset="0"/>
                <a:ea typeface="Times New Roman" charset="0"/>
                <a:cs typeface="Times New Roman" charset="0"/>
              </a:rPr>
              <a:t>y</a:t>
            </a:r>
            <a:r>
              <a:rPr lang="en-US" sz="2800" i="1" dirty="0">
                <a:solidFill>
                  <a:srgbClr val="FF0000"/>
                </a:solidFill>
                <a:latin typeface="Times" charset="0"/>
                <a:ea typeface="Times New Roman" charset="0"/>
                <a:cs typeface="Times New Roman" charset="0"/>
              </a:rPr>
              <a:t> </a:t>
            </a:r>
            <a:r>
              <a:rPr lang="en-US" sz="2800" i="1" dirty="0">
                <a:solidFill>
                  <a:srgbClr val="FF0000"/>
                </a:solidFill>
                <a:latin typeface="MS Mincho" pitchFamily="49" charset="-128"/>
                <a:ea typeface="MS Mincho" pitchFamily="49" charset="-128"/>
                <a:cs typeface="MS Mincho" pitchFamily="49" charset="-128"/>
              </a:rPr>
              <a:t>∊</a:t>
            </a:r>
            <a:r>
              <a:rPr lang="en-US" sz="2800" i="1" dirty="0">
                <a:solidFill>
                  <a:srgbClr val="FF0000"/>
                </a:solidFill>
                <a:latin typeface="Times" charset="0"/>
                <a:ea typeface="Times New Roman" charset="0"/>
                <a:cs typeface="Times New Roman" charset="0"/>
              </a:rPr>
              <a:t> N</a:t>
            </a:r>
          </a:p>
        </p:txBody>
      </p:sp>
      <p:sp>
        <p:nvSpPr>
          <p:cNvPr id="157701" name="Rectangle 5"/>
          <p:cNvSpPr>
            <a:spLocks noChangeArrowheads="1"/>
          </p:cNvSpPr>
          <p:nvPr/>
        </p:nvSpPr>
        <p:spPr bwMode="auto">
          <a:xfrm>
            <a:off x="385763" y="4640265"/>
            <a:ext cx="7772400" cy="1500187"/>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Clr>
                <a:schemeClr val="accent2"/>
              </a:buClr>
              <a:buSzPct val="85000"/>
              <a:buFont typeface="ZapfDingbats" pitchFamily="82" charset="2"/>
              <a:buChar char="r"/>
            </a:pPr>
            <a:r>
              <a:rPr lang="en-US" sz="2400" dirty="0">
                <a:latin typeface="Verdana"/>
                <a:cs typeface="Verdana"/>
              </a:rPr>
              <a:t>Under “natural” conditions the estimates of </a:t>
            </a:r>
            <a:br>
              <a:rPr lang="en-US" sz="2400" dirty="0">
                <a:latin typeface="Verdana"/>
                <a:cs typeface="Verdana"/>
              </a:rPr>
            </a:br>
            <a:r>
              <a:rPr lang="en-US" sz="2400" i="1" dirty="0" err="1">
                <a:latin typeface="Verdana"/>
                <a:ea typeface="Times New Roman" charset="0"/>
                <a:cs typeface="Verdana"/>
              </a:rPr>
              <a:t>D</a:t>
            </a:r>
            <a:r>
              <a:rPr lang="en-US" sz="2400" i="1" baseline="-30000" dirty="0" err="1">
                <a:latin typeface="Verdana"/>
                <a:ea typeface="Times New Roman" charset="0"/>
                <a:cs typeface="Verdana"/>
              </a:rPr>
              <a:t>x</a:t>
            </a:r>
            <a:r>
              <a:rPr lang="en-US" sz="2400" i="1" dirty="0" err="1">
                <a:latin typeface="Verdana"/>
                <a:ea typeface="Times New Roman" charset="0"/>
                <a:cs typeface="Verdana"/>
              </a:rPr>
              <a:t>(y</a:t>
            </a:r>
            <a:r>
              <a:rPr lang="en-US" sz="2400" i="1" dirty="0">
                <a:latin typeface="Verdana"/>
                <a:ea typeface="Times New Roman" charset="0"/>
                <a:cs typeface="Verdana"/>
              </a:rPr>
              <a:t>) converge to the actual least cost </a:t>
            </a:r>
            <a:r>
              <a:rPr lang="en-US" sz="2400" dirty="0" err="1">
                <a:latin typeface="Verdana"/>
                <a:cs typeface="Verdana"/>
              </a:rPr>
              <a:t>d</a:t>
            </a:r>
            <a:r>
              <a:rPr lang="en-US" sz="2400" baseline="-25000" dirty="0" err="1">
                <a:latin typeface="Verdana"/>
                <a:cs typeface="Verdana"/>
              </a:rPr>
              <a:t>x</a:t>
            </a:r>
            <a:r>
              <a:rPr lang="en-US" sz="2400" dirty="0" err="1">
                <a:latin typeface="Verdana"/>
                <a:cs typeface="Verdana"/>
              </a:rPr>
              <a:t>(y</a:t>
            </a:r>
            <a:r>
              <a:rPr lang="en-US" sz="2400" dirty="0">
                <a:latin typeface="Verdana"/>
                <a:cs typeface="Verdana"/>
              </a:rPr>
              <a:t>) </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n-US" dirty="0"/>
              <a:t>Distance Vector Algorithm (4)</a:t>
            </a:r>
            <a:endParaRPr lang="en-US" sz="4800" dirty="0"/>
          </a:p>
        </p:txBody>
      </p:sp>
      <p:sp>
        <p:nvSpPr>
          <p:cNvPr id="158723" name="Rectangle 3"/>
          <p:cNvSpPr>
            <a:spLocks noGrp="1" noChangeArrowheads="1"/>
          </p:cNvSpPr>
          <p:nvPr>
            <p:ph type="body" sz="half" idx="1"/>
          </p:nvPr>
        </p:nvSpPr>
        <p:spPr>
          <a:xfrm>
            <a:off x="561976" y="1362077"/>
            <a:ext cx="4341813" cy="5345989"/>
          </a:xfrm>
        </p:spPr>
        <p:txBody>
          <a:bodyPr/>
          <a:lstStyle/>
          <a:p>
            <a:pPr>
              <a:buFont typeface="ZapfDingbats" pitchFamily="82" charset="2"/>
              <a:buNone/>
            </a:pPr>
            <a:r>
              <a:rPr lang="en-US" dirty="0">
                <a:solidFill>
                  <a:srgbClr val="FF0000"/>
                </a:solidFill>
              </a:rPr>
              <a:t>Iterative, asynchronous: </a:t>
            </a:r>
          </a:p>
          <a:p>
            <a:r>
              <a:rPr lang="en-US" sz="2400" dirty="0"/>
              <a:t>each local iteration caused by: </a:t>
            </a:r>
          </a:p>
          <a:p>
            <a:pPr lvl="1"/>
            <a:r>
              <a:rPr lang="en-US" sz="2000" dirty="0"/>
              <a:t>local link cost change </a:t>
            </a:r>
          </a:p>
          <a:p>
            <a:pPr lvl="1"/>
            <a:r>
              <a:rPr lang="en-US" sz="2000" dirty="0"/>
              <a:t>DV update message from neighbor</a:t>
            </a:r>
          </a:p>
          <a:p>
            <a:pPr>
              <a:buFont typeface="ZapfDingbats" pitchFamily="82" charset="2"/>
              <a:buNone/>
            </a:pPr>
            <a:r>
              <a:rPr lang="en-US" dirty="0">
                <a:solidFill>
                  <a:srgbClr val="FF0000"/>
                </a:solidFill>
              </a:rPr>
              <a:t>Distributed:</a:t>
            </a:r>
            <a:endParaRPr lang="en-US" dirty="0"/>
          </a:p>
          <a:p>
            <a:r>
              <a:rPr lang="en-US" sz="2400" dirty="0"/>
              <a:t>each node notifies neighbors </a:t>
            </a:r>
            <a:r>
              <a:rPr lang="en-US" sz="2400" i="1" dirty="0"/>
              <a:t>only</a:t>
            </a:r>
            <a:r>
              <a:rPr lang="en-US" sz="2400" dirty="0" smtClean="0"/>
              <a:t> when </a:t>
            </a:r>
            <a:r>
              <a:rPr lang="en-US" sz="2400" dirty="0"/>
              <a:t>its Distance Vector changes</a:t>
            </a:r>
          </a:p>
          <a:p>
            <a:pPr lvl="1"/>
            <a:r>
              <a:rPr lang="en-US" sz="2000" dirty="0"/>
              <a:t>neighbors then notify their neighbors if necessary</a:t>
            </a:r>
            <a:endParaRPr lang="en-US" dirty="0"/>
          </a:p>
        </p:txBody>
      </p:sp>
      <p:grpSp>
        <p:nvGrpSpPr>
          <p:cNvPr id="158724" name="Group 4"/>
          <p:cNvGrpSpPr>
            <a:grpSpLocks/>
          </p:cNvGrpSpPr>
          <p:nvPr/>
        </p:nvGrpSpPr>
        <p:grpSpPr bwMode="auto">
          <a:xfrm>
            <a:off x="5229236" y="1930401"/>
            <a:ext cx="3651255" cy="4154488"/>
            <a:chOff x="3354" y="1060"/>
            <a:chExt cx="2300" cy="2617"/>
          </a:xfrm>
        </p:grpSpPr>
        <p:sp>
          <p:nvSpPr>
            <p:cNvPr id="158725" name="Text Box 5"/>
            <p:cNvSpPr txBox="1">
              <a:spLocks noChangeArrowheads="1"/>
            </p:cNvSpPr>
            <p:nvPr/>
          </p:nvSpPr>
          <p:spPr bwMode="auto">
            <a:xfrm>
              <a:off x="3434" y="1060"/>
              <a:ext cx="2220" cy="2617"/>
            </a:xfrm>
            <a:prstGeom prst="rect">
              <a:avLst/>
            </a:prstGeom>
            <a:noFill/>
            <a:ln w="9525">
              <a:noFill/>
              <a:miter lim="800000"/>
              <a:headEnd/>
              <a:tailEnd/>
            </a:ln>
            <a:effectLst/>
          </p:spPr>
          <p:txBody>
            <a:bodyPr>
              <a:prstTxWarp prst="textNoShape">
                <a:avLst/>
              </a:prstTxWarp>
              <a:spAutoFit/>
            </a:bodyPr>
            <a:lstStyle/>
            <a:p>
              <a:pPr algn="ctr">
                <a:spcBef>
                  <a:spcPct val="50000"/>
                </a:spcBef>
              </a:pPr>
              <a:endParaRPr lang="en-US" dirty="0">
                <a:latin typeface="Verdana"/>
                <a:cs typeface="Verdana"/>
              </a:endParaRPr>
            </a:p>
            <a:p>
              <a:pPr>
                <a:spcBef>
                  <a:spcPct val="50000"/>
                </a:spcBef>
              </a:pPr>
              <a:r>
                <a:rPr lang="en-US" i="1" dirty="0">
                  <a:solidFill>
                    <a:schemeClr val="accent2"/>
                  </a:solidFill>
                  <a:latin typeface="Verdana"/>
                  <a:cs typeface="Verdana"/>
                </a:rPr>
                <a:t>wait</a:t>
              </a:r>
              <a:r>
                <a:rPr lang="en-US" dirty="0">
                  <a:latin typeface="Verdana"/>
                  <a:cs typeface="Verdana"/>
                </a:rPr>
                <a:t> for (change in local link cost of </a:t>
              </a:r>
              <a:r>
                <a:rPr lang="en-US" dirty="0" err="1">
                  <a:latin typeface="Verdana"/>
                  <a:cs typeface="Verdana"/>
                </a:rPr>
                <a:t>msg</a:t>
              </a:r>
              <a:r>
                <a:rPr lang="en-US" dirty="0">
                  <a:latin typeface="Verdana"/>
                  <a:cs typeface="Verdana"/>
                </a:rPr>
                <a:t> from neighbor)</a:t>
              </a:r>
              <a:endParaRPr lang="en-US" dirty="0" smtClean="0">
                <a:latin typeface="Verdana"/>
                <a:cs typeface="Verdana"/>
              </a:endParaRPr>
            </a:p>
            <a:p>
              <a:pPr>
                <a:spcBef>
                  <a:spcPct val="50000"/>
                </a:spcBef>
              </a:pPr>
              <a:endParaRPr lang="en-US" dirty="0" smtClean="0">
                <a:latin typeface="Verdana"/>
                <a:cs typeface="Verdana"/>
              </a:endParaRPr>
            </a:p>
            <a:p>
              <a:pPr>
                <a:spcBef>
                  <a:spcPct val="50000"/>
                </a:spcBef>
              </a:pPr>
              <a:endParaRPr lang="en-US" sz="1000" dirty="0" smtClean="0">
                <a:latin typeface="Verdana"/>
                <a:cs typeface="Verdana"/>
              </a:endParaRPr>
            </a:p>
            <a:p>
              <a:pPr>
                <a:spcBef>
                  <a:spcPct val="50000"/>
                </a:spcBef>
              </a:pPr>
              <a:r>
                <a:rPr lang="en-US" i="1" dirty="0" err="1">
                  <a:solidFill>
                    <a:schemeClr val="accent2"/>
                  </a:solidFill>
                  <a:latin typeface="Verdana"/>
                  <a:cs typeface="Verdana"/>
                </a:rPr>
                <a:t>recompute</a:t>
              </a:r>
              <a:r>
                <a:rPr lang="en-US" dirty="0">
                  <a:latin typeface="Verdana"/>
                  <a:cs typeface="Verdana"/>
                </a:rPr>
                <a:t> estimates</a:t>
              </a:r>
              <a:endParaRPr lang="en-US" dirty="0" smtClean="0">
                <a:latin typeface="Verdana"/>
                <a:cs typeface="Verdana"/>
              </a:endParaRPr>
            </a:p>
            <a:p>
              <a:pPr>
                <a:spcBef>
                  <a:spcPct val="50000"/>
                </a:spcBef>
              </a:pPr>
              <a:endParaRPr lang="en-US" dirty="0" smtClean="0">
                <a:latin typeface="Verdana"/>
                <a:cs typeface="Verdana"/>
              </a:endParaRPr>
            </a:p>
            <a:p>
              <a:pPr>
                <a:spcBef>
                  <a:spcPct val="50000"/>
                </a:spcBef>
              </a:pPr>
              <a:endParaRPr lang="en-US" sz="800" dirty="0" smtClean="0">
                <a:latin typeface="Verdana"/>
                <a:cs typeface="Verdana"/>
              </a:endParaRPr>
            </a:p>
            <a:p>
              <a:pPr>
                <a:spcBef>
                  <a:spcPct val="50000"/>
                </a:spcBef>
              </a:pPr>
              <a:r>
                <a:rPr lang="en-US" dirty="0">
                  <a:latin typeface="Verdana"/>
                  <a:cs typeface="Verdana"/>
                </a:rPr>
                <a:t>if Distance Vector to any </a:t>
              </a:r>
              <a:br>
                <a:rPr lang="en-US" dirty="0">
                  <a:latin typeface="Verdana"/>
                  <a:cs typeface="Verdana"/>
                </a:rPr>
              </a:br>
              <a:r>
                <a:rPr lang="en-US" dirty="0" err="1">
                  <a:latin typeface="Verdana"/>
                  <a:cs typeface="Verdana"/>
                </a:rPr>
                <a:t>dest</a:t>
              </a:r>
              <a:r>
                <a:rPr lang="en-US" dirty="0">
                  <a:latin typeface="Verdana"/>
                  <a:cs typeface="Verdana"/>
                </a:rPr>
                <a:t> has changed, </a:t>
              </a:r>
              <a:r>
                <a:rPr lang="en-US" i="1" dirty="0">
                  <a:solidFill>
                    <a:schemeClr val="accent2"/>
                  </a:solidFill>
                  <a:latin typeface="Verdana"/>
                  <a:cs typeface="Verdana"/>
                </a:rPr>
                <a:t>notify</a:t>
              </a:r>
              <a:r>
                <a:rPr lang="en-US" dirty="0">
                  <a:latin typeface="Verdana"/>
                  <a:cs typeface="Verdana"/>
                </a:rPr>
                <a:t> neighbors </a:t>
              </a:r>
            </a:p>
            <a:p>
              <a:pPr algn="ctr">
                <a:spcBef>
                  <a:spcPct val="50000"/>
                </a:spcBef>
              </a:pPr>
              <a:endParaRPr lang="en-US" dirty="0">
                <a:latin typeface="Verdana"/>
                <a:cs typeface="Verdana"/>
              </a:endParaRPr>
            </a:p>
          </p:txBody>
        </p:sp>
        <p:sp>
          <p:nvSpPr>
            <p:cNvPr id="158726" name="Line 6"/>
            <p:cNvSpPr>
              <a:spLocks noChangeShapeType="1"/>
            </p:cNvSpPr>
            <p:nvPr/>
          </p:nvSpPr>
          <p:spPr bwMode="auto">
            <a:xfrm>
              <a:off x="4344" y="1776"/>
              <a:ext cx="0" cy="372"/>
            </a:xfrm>
            <a:prstGeom prst="line">
              <a:avLst/>
            </a:prstGeom>
            <a:noFill/>
            <a:ln w="19050">
              <a:solidFill>
                <a:schemeClr val="accent2"/>
              </a:solidFill>
              <a:round/>
              <a:headEnd/>
              <a:tailEnd type="triangle" w="med" len="med"/>
            </a:ln>
            <a:effectLst/>
          </p:spPr>
          <p:txBody>
            <a:bodyPr wrap="none" anchor="ctr">
              <a:prstTxWarp prst="textNoShape">
                <a:avLst/>
              </a:prstTxWarp>
            </a:bodyPr>
            <a:lstStyle/>
            <a:p>
              <a:endParaRPr lang="en-US"/>
            </a:p>
          </p:txBody>
        </p:sp>
        <p:sp>
          <p:nvSpPr>
            <p:cNvPr id="158727" name="Line 7"/>
            <p:cNvSpPr>
              <a:spLocks noChangeShapeType="1"/>
            </p:cNvSpPr>
            <p:nvPr/>
          </p:nvSpPr>
          <p:spPr bwMode="auto">
            <a:xfrm>
              <a:off x="4338" y="2418"/>
              <a:ext cx="0" cy="372"/>
            </a:xfrm>
            <a:prstGeom prst="line">
              <a:avLst/>
            </a:prstGeom>
            <a:noFill/>
            <a:ln w="19050">
              <a:solidFill>
                <a:schemeClr val="accent2"/>
              </a:solidFill>
              <a:round/>
              <a:headEnd/>
              <a:tailEnd type="triangle" w="med" len="med"/>
            </a:ln>
            <a:effectLst/>
          </p:spPr>
          <p:txBody>
            <a:bodyPr wrap="none" anchor="ctr">
              <a:prstTxWarp prst="textNoShape">
                <a:avLst/>
              </a:prstTxWarp>
            </a:bodyPr>
            <a:lstStyle/>
            <a:p>
              <a:endParaRPr lang="en-US"/>
            </a:p>
          </p:txBody>
        </p:sp>
        <p:sp>
          <p:nvSpPr>
            <p:cNvPr id="158728" name="Freeform 8"/>
            <p:cNvSpPr>
              <a:spLocks/>
            </p:cNvSpPr>
            <p:nvPr/>
          </p:nvSpPr>
          <p:spPr bwMode="auto">
            <a:xfrm>
              <a:off x="3354" y="1212"/>
              <a:ext cx="978" cy="2256"/>
            </a:xfrm>
            <a:custGeom>
              <a:avLst/>
              <a:gdLst/>
              <a:ahLst/>
              <a:cxnLst>
                <a:cxn ang="0">
                  <a:pos x="960" y="2010"/>
                </a:cxn>
                <a:cxn ang="0">
                  <a:pos x="961" y="2256"/>
                </a:cxn>
                <a:cxn ang="0">
                  <a:pos x="0" y="2256"/>
                </a:cxn>
                <a:cxn ang="0">
                  <a:pos x="0" y="0"/>
                </a:cxn>
                <a:cxn ang="0">
                  <a:pos x="978" y="0"/>
                </a:cxn>
                <a:cxn ang="0">
                  <a:pos x="978" y="155"/>
                </a:cxn>
              </a:cxnLst>
              <a:rect l="0" t="0" r="r" b="b"/>
              <a:pathLst>
                <a:path w="978" h="2256">
                  <a:moveTo>
                    <a:pt x="960" y="2010"/>
                  </a:moveTo>
                  <a:lnTo>
                    <a:pt x="961" y="2256"/>
                  </a:lnTo>
                  <a:lnTo>
                    <a:pt x="0" y="2256"/>
                  </a:lnTo>
                  <a:lnTo>
                    <a:pt x="0" y="0"/>
                  </a:lnTo>
                  <a:lnTo>
                    <a:pt x="978" y="0"/>
                  </a:lnTo>
                  <a:lnTo>
                    <a:pt x="978" y="155"/>
                  </a:lnTo>
                </a:path>
              </a:pathLst>
            </a:custGeom>
            <a:noFill/>
            <a:ln w="19050"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grpSp>
      <p:sp>
        <p:nvSpPr>
          <p:cNvPr id="158729" name="Text Box 9"/>
          <p:cNvSpPr txBox="1">
            <a:spLocks noChangeArrowheads="1"/>
          </p:cNvSpPr>
          <p:nvPr/>
        </p:nvSpPr>
        <p:spPr bwMode="auto">
          <a:xfrm>
            <a:off x="4767351" y="1526690"/>
            <a:ext cx="1923874" cy="461665"/>
          </a:xfrm>
          <a:prstGeom prst="rect">
            <a:avLst/>
          </a:prstGeom>
          <a:noFill/>
          <a:ln w="9525">
            <a:noFill/>
            <a:miter lim="800000"/>
            <a:headEnd/>
            <a:tailEnd/>
          </a:ln>
          <a:effectLst/>
        </p:spPr>
        <p:txBody>
          <a:bodyPr wrap="none">
            <a:prstTxWarp prst="textNoShape">
              <a:avLst/>
            </a:prstTxWarp>
            <a:spAutoFit/>
          </a:bodyPr>
          <a:lstStyle/>
          <a:p>
            <a:pPr algn="ctr"/>
            <a:r>
              <a:rPr lang="en-US" sz="2400" dirty="0">
                <a:solidFill>
                  <a:srgbClr val="FF0000"/>
                </a:solidFill>
                <a:latin typeface="Verdana"/>
                <a:cs typeface="Verdana"/>
              </a:rPr>
              <a:t>Each node:</a:t>
            </a:r>
            <a:endParaRPr lang="en-US" sz="2400" dirty="0">
              <a:latin typeface="Verdana"/>
              <a:cs typeface="Verdana"/>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59942" name="Group 198"/>
          <p:cNvGrpSpPr>
            <a:grpSpLocks/>
          </p:cNvGrpSpPr>
          <p:nvPr/>
        </p:nvGrpSpPr>
        <p:grpSpPr bwMode="auto">
          <a:xfrm>
            <a:off x="2384346" y="2101001"/>
            <a:ext cx="2209800" cy="4179888"/>
            <a:chOff x="1344" y="1296"/>
            <a:chExt cx="1392" cy="2633"/>
          </a:xfrm>
        </p:grpSpPr>
        <p:sp>
          <p:nvSpPr>
            <p:cNvPr id="159829" name="Text Box 85"/>
            <p:cNvSpPr txBox="1">
              <a:spLocks noChangeArrowheads="1"/>
            </p:cNvSpPr>
            <p:nvPr/>
          </p:nvSpPr>
          <p:spPr bwMode="auto">
            <a:xfrm>
              <a:off x="2064" y="2832"/>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nvGrpSpPr>
            <p:cNvPr id="159932" name="Group 188"/>
            <p:cNvGrpSpPr>
              <a:grpSpLocks/>
            </p:cNvGrpSpPr>
            <p:nvPr/>
          </p:nvGrpSpPr>
          <p:grpSpPr bwMode="auto">
            <a:xfrm>
              <a:off x="1344" y="1296"/>
              <a:ext cx="1392" cy="2633"/>
              <a:chOff x="1344" y="1296"/>
              <a:chExt cx="1392" cy="2633"/>
            </a:xfrm>
          </p:grpSpPr>
          <p:grpSp>
            <p:nvGrpSpPr>
              <p:cNvPr id="159921" name="Group 177"/>
              <p:cNvGrpSpPr>
                <a:grpSpLocks/>
              </p:cNvGrpSpPr>
              <p:nvPr/>
            </p:nvGrpSpPr>
            <p:grpSpPr bwMode="auto">
              <a:xfrm>
                <a:off x="1631" y="3024"/>
                <a:ext cx="1105" cy="905"/>
                <a:chOff x="1631" y="3024"/>
                <a:chExt cx="1105" cy="905"/>
              </a:xfrm>
            </p:grpSpPr>
            <p:sp>
              <p:nvSpPr>
                <p:cNvPr id="159821" name="Line 77"/>
                <p:cNvSpPr>
                  <a:spLocks noChangeShapeType="1"/>
                </p:cNvSpPr>
                <p:nvPr/>
              </p:nvSpPr>
              <p:spPr bwMode="auto">
                <a:xfrm>
                  <a:off x="2064" y="3120"/>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22" name="Line 78"/>
                <p:cNvSpPr>
                  <a:spLocks noChangeShapeType="1"/>
                </p:cNvSpPr>
                <p:nvPr/>
              </p:nvSpPr>
              <p:spPr bwMode="auto">
                <a:xfrm>
                  <a:off x="1872" y="3264"/>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23" name="Text Box 79"/>
                <p:cNvSpPr txBox="1">
                  <a:spLocks noChangeArrowheads="1"/>
                </p:cNvSpPr>
                <p:nvPr/>
              </p:nvSpPr>
              <p:spPr bwMode="auto">
                <a:xfrm>
                  <a:off x="2064" y="3024"/>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824" name="Text Box 80"/>
                <p:cNvSpPr txBox="1">
                  <a:spLocks noChangeArrowheads="1"/>
                </p:cNvSpPr>
                <p:nvPr/>
              </p:nvSpPr>
              <p:spPr bwMode="auto">
                <a:xfrm>
                  <a:off x="1872" y="3264"/>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825" name="Text Box 81"/>
                <p:cNvSpPr txBox="1">
                  <a:spLocks noChangeArrowheads="1"/>
                </p:cNvSpPr>
                <p:nvPr/>
              </p:nvSpPr>
              <p:spPr bwMode="auto">
                <a:xfrm>
                  <a:off x="1872" y="3456"/>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826" name="Text Box 82"/>
                <p:cNvSpPr txBox="1">
                  <a:spLocks noChangeArrowheads="1"/>
                </p:cNvSpPr>
                <p:nvPr/>
              </p:nvSpPr>
              <p:spPr bwMode="auto">
                <a:xfrm>
                  <a:off x="1872" y="3648"/>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827" name="Text Box 83"/>
                <p:cNvSpPr txBox="1">
                  <a:spLocks noChangeArrowheads="1"/>
                </p:cNvSpPr>
                <p:nvPr/>
              </p:nvSpPr>
              <p:spPr bwMode="auto">
                <a:xfrm>
                  <a:off x="2064" y="3264"/>
                  <a:ext cx="601" cy="233"/>
                </a:xfrm>
                <a:prstGeom prst="rect">
                  <a:avLst/>
                </a:prstGeom>
                <a:noFill/>
                <a:ln w="9525">
                  <a:noFill/>
                  <a:miter lim="800000"/>
                  <a:headEnd/>
                  <a:tailEnd/>
                </a:ln>
                <a:effectLst/>
              </p:spPr>
              <p:txBody>
                <a:bodyPr wrap="none">
                  <a:prstTxWarp prst="textNoShape">
                    <a:avLst/>
                  </a:prstTxWarp>
                  <a:spAutoFit/>
                </a:bodyPr>
                <a:lstStyle/>
                <a:p>
                  <a:r>
                    <a:rPr lang="en-US"/>
                    <a:t>0  2   7</a:t>
                  </a:r>
                </a:p>
              </p:txBody>
            </p:sp>
            <p:sp>
              <p:nvSpPr>
                <p:cNvPr id="159828" name="Text Box 84"/>
                <p:cNvSpPr txBox="1">
                  <a:spLocks noChangeArrowheads="1"/>
                </p:cNvSpPr>
                <p:nvPr/>
              </p:nvSpPr>
              <p:spPr bwMode="auto">
                <a:xfrm rot="16200000">
                  <a:off x="1523" y="3466"/>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849" name="Text Box 105"/>
                <p:cNvSpPr txBox="1">
                  <a:spLocks noChangeArrowheads="1"/>
                </p:cNvSpPr>
                <p:nvPr/>
              </p:nvSpPr>
              <p:spPr bwMode="auto">
                <a:xfrm>
                  <a:off x="2064" y="3504"/>
                  <a:ext cx="577" cy="233"/>
                </a:xfrm>
                <a:prstGeom prst="rect">
                  <a:avLst/>
                </a:prstGeom>
                <a:noFill/>
                <a:ln w="9525">
                  <a:noFill/>
                  <a:miter lim="800000"/>
                  <a:headEnd/>
                  <a:tailEnd/>
                </a:ln>
                <a:effectLst/>
              </p:spPr>
              <p:txBody>
                <a:bodyPr wrap="none">
                  <a:prstTxWarp prst="textNoShape">
                    <a:avLst/>
                  </a:prstTxWarp>
                  <a:spAutoFit/>
                </a:bodyPr>
                <a:lstStyle/>
                <a:p>
                  <a:r>
                    <a:rPr lang="en-US"/>
                    <a:t>2  0   1</a:t>
                  </a:r>
                </a:p>
              </p:txBody>
            </p:sp>
            <p:sp>
              <p:nvSpPr>
                <p:cNvPr id="159850" name="Text Box 106"/>
                <p:cNvSpPr txBox="1">
                  <a:spLocks noChangeArrowheads="1"/>
                </p:cNvSpPr>
                <p:nvPr/>
              </p:nvSpPr>
              <p:spPr bwMode="auto">
                <a:xfrm>
                  <a:off x="2064" y="3696"/>
                  <a:ext cx="577" cy="233"/>
                </a:xfrm>
                <a:prstGeom prst="rect">
                  <a:avLst/>
                </a:prstGeom>
                <a:noFill/>
                <a:ln w="9525">
                  <a:noFill/>
                  <a:miter lim="800000"/>
                  <a:headEnd/>
                  <a:tailEnd/>
                </a:ln>
                <a:effectLst/>
              </p:spPr>
              <p:txBody>
                <a:bodyPr wrap="none">
                  <a:prstTxWarp prst="textNoShape">
                    <a:avLst/>
                  </a:prstTxWarp>
                  <a:spAutoFit/>
                </a:bodyPr>
                <a:lstStyle/>
                <a:p>
                  <a:r>
                    <a:rPr lang="en-US"/>
                    <a:t>3  1   0</a:t>
                  </a:r>
                </a:p>
              </p:txBody>
            </p:sp>
          </p:grpSp>
          <p:sp>
            <p:nvSpPr>
              <p:cNvPr id="159858" name="Line 114"/>
              <p:cNvSpPr>
                <a:spLocks noChangeShapeType="1"/>
              </p:cNvSpPr>
              <p:nvPr/>
            </p:nvSpPr>
            <p:spPr bwMode="auto">
              <a:xfrm>
                <a:off x="1344" y="1296"/>
                <a:ext cx="432" cy="1968"/>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159860" name="Line 116"/>
              <p:cNvSpPr>
                <a:spLocks noChangeShapeType="1"/>
              </p:cNvSpPr>
              <p:nvPr/>
            </p:nvSpPr>
            <p:spPr bwMode="auto">
              <a:xfrm>
                <a:off x="1344" y="2592"/>
                <a:ext cx="384" cy="72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grpSp>
      </p:grpSp>
      <p:grpSp>
        <p:nvGrpSpPr>
          <p:cNvPr id="159933" name="Group 189"/>
          <p:cNvGrpSpPr>
            <a:grpSpLocks/>
          </p:cNvGrpSpPr>
          <p:nvPr/>
        </p:nvGrpSpPr>
        <p:grpSpPr bwMode="auto">
          <a:xfrm>
            <a:off x="2384346" y="1034200"/>
            <a:ext cx="2209800" cy="5029200"/>
            <a:chOff x="1344" y="624"/>
            <a:chExt cx="1392" cy="3168"/>
          </a:xfrm>
        </p:grpSpPr>
        <p:grpSp>
          <p:nvGrpSpPr>
            <p:cNvPr id="159923" name="Group 179"/>
            <p:cNvGrpSpPr>
              <a:grpSpLocks/>
            </p:cNvGrpSpPr>
            <p:nvPr/>
          </p:nvGrpSpPr>
          <p:grpSpPr bwMode="auto">
            <a:xfrm>
              <a:off x="1631" y="624"/>
              <a:ext cx="1105" cy="1075"/>
              <a:chOff x="1631" y="624"/>
              <a:chExt cx="1105" cy="1075"/>
            </a:xfrm>
          </p:grpSpPr>
          <p:sp>
            <p:nvSpPr>
              <p:cNvPr id="159773" name="Line 29"/>
              <p:cNvSpPr>
                <a:spLocks noChangeShapeType="1"/>
              </p:cNvSpPr>
              <p:nvPr/>
            </p:nvSpPr>
            <p:spPr bwMode="auto">
              <a:xfrm>
                <a:off x="2064" y="912"/>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74" name="Line 30"/>
              <p:cNvSpPr>
                <a:spLocks noChangeShapeType="1"/>
              </p:cNvSpPr>
              <p:nvPr/>
            </p:nvSpPr>
            <p:spPr bwMode="auto">
              <a:xfrm>
                <a:off x="1872" y="1056"/>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75" name="Text Box 31"/>
              <p:cNvSpPr txBox="1">
                <a:spLocks noChangeArrowheads="1"/>
              </p:cNvSpPr>
              <p:nvPr/>
            </p:nvSpPr>
            <p:spPr bwMode="auto">
              <a:xfrm>
                <a:off x="2064" y="816"/>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776" name="Text Box 32"/>
              <p:cNvSpPr txBox="1">
                <a:spLocks noChangeArrowheads="1"/>
              </p:cNvSpPr>
              <p:nvPr/>
            </p:nvSpPr>
            <p:spPr bwMode="auto">
              <a:xfrm>
                <a:off x="1872" y="1056"/>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777" name="Text Box 33"/>
              <p:cNvSpPr txBox="1">
                <a:spLocks noChangeArrowheads="1"/>
              </p:cNvSpPr>
              <p:nvPr/>
            </p:nvSpPr>
            <p:spPr bwMode="auto">
              <a:xfrm>
                <a:off x="1872" y="1248"/>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778" name="Text Box 34"/>
              <p:cNvSpPr txBox="1">
                <a:spLocks noChangeArrowheads="1"/>
              </p:cNvSpPr>
              <p:nvPr/>
            </p:nvSpPr>
            <p:spPr bwMode="auto">
              <a:xfrm>
                <a:off x="1872" y="1440"/>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779" name="Text Box 35"/>
              <p:cNvSpPr txBox="1">
                <a:spLocks noChangeArrowheads="1"/>
              </p:cNvSpPr>
              <p:nvPr/>
            </p:nvSpPr>
            <p:spPr bwMode="auto">
              <a:xfrm>
                <a:off x="2078" y="1056"/>
                <a:ext cx="600" cy="233"/>
              </a:xfrm>
              <a:prstGeom prst="rect">
                <a:avLst/>
              </a:prstGeom>
              <a:noFill/>
              <a:ln w="9525">
                <a:noFill/>
                <a:miter lim="800000"/>
                <a:headEnd/>
                <a:tailEnd/>
              </a:ln>
              <a:effectLst/>
            </p:spPr>
            <p:txBody>
              <a:bodyPr wrap="none">
                <a:prstTxWarp prst="textNoShape">
                  <a:avLst/>
                </a:prstTxWarp>
                <a:spAutoFit/>
              </a:bodyPr>
              <a:lstStyle/>
              <a:p>
                <a:r>
                  <a:rPr lang="en-US" dirty="0"/>
                  <a:t>0  2   3</a:t>
                </a:r>
              </a:p>
            </p:txBody>
          </p:sp>
          <p:sp>
            <p:nvSpPr>
              <p:cNvPr id="159780" name="Text Box 36"/>
              <p:cNvSpPr txBox="1">
                <a:spLocks noChangeArrowheads="1"/>
              </p:cNvSpPr>
              <p:nvPr/>
            </p:nvSpPr>
            <p:spPr bwMode="auto">
              <a:xfrm rot="16200000">
                <a:off x="1523" y="1258"/>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781" name="Text Box 37"/>
              <p:cNvSpPr txBox="1">
                <a:spLocks noChangeArrowheads="1"/>
              </p:cNvSpPr>
              <p:nvPr/>
            </p:nvSpPr>
            <p:spPr bwMode="auto">
              <a:xfrm>
                <a:off x="2064" y="624"/>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59845" name="Text Box 101"/>
              <p:cNvSpPr txBox="1">
                <a:spLocks noChangeArrowheads="1"/>
              </p:cNvSpPr>
              <p:nvPr/>
            </p:nvSpPr>
            <p:spPr bwMode="auto">
              <a:xfrm>
                <a:off x="2054" y="1274"/>
                <a:ext cx="620" cy="233"/>
              </a:xfrm>
              <a:prstGeom prst="rect">
                <a:avLst/>
              </a:prstGeom>
              <a:noFill/>
              <a:ln w="9525">
                <a:noFill/>
                <a:miter lim="800000"/>
                <a:headEnd/>
                <a:tailEnd/>
              </a:ln>
              <a:effectLst/>
            </p:spPr>
            <p:txBody>
              <a:bodyPr wrap="none">
                <a:prstTxWarp prst="textNoShape">
                  <a:avLst/>
                </a:prstTxWarp>
                <a:spAutoFit/>
              </a:bodyPr>
              <a:lstStyle/>
              <a:p>
                <a:r>
                  <a:rPr lang="en-US"/>
                  <a:t>2   0   1</a:t>
                </a:r>
              </a:p>
            </p:txBody>
          </p:sp>
          <p:sp>
            <p:nvSpPr>
              <p:cNvPr id="159846" name="Text Box 102"/>
              <p:cNvSpPr txBox="1">
                <a:spLocks noChangeArrowheads="1"/>
              </p:cNvSpPr>
              <p:nvPr/>
            </p:nvSpPr>
            <p:spPr bwMode="auto">
              <a:xfrm>
                <a:off x="2054" y="1466"/>
                <a:ext cx="620" cy="233"/>
              </a:xfrm>
              <a:prstGeom prst="rect">
                <a:avLst/>
              </a:prstGeom>
              <a:noFill/>
              <a:ln w="9525">
                <a:noFill/>
                <a:miter lim="800000"/>
                <a:headEnd/>
                <a:tailEnd/>
              </a:ln>
              <a:effectLst/>
            </p:spPr>
            <p:txBody>
              <a:bodyPr wrap="none">
                <a:prstTxWarp prst="textNoShape">
                  <a:avLst/>
                </a:prstTxWarp>
                <a:spAutoFit/>
              </a:bodyPr>
              <a:lstStyle/>
              <a:p>
                <a:r>
                  <a:rPr lang="en-US"/>
                  <a:t>7   1   0</a:t>
                </a:r>
              </a:p>
            </p:txBody>
          </p:sp>
        </p:grpSp>
        <p:sp>
          <p:nvSpPr>
            <p:cNvPr id="159859" name="Line 115"/>
            <p:cNvSpPr>
              <a:spLocks noChangeShapeType="1"/>
            </p:cNvSpPr>
            <p:nvPr/>
          </p:nvSpPr>
          <p:spPr bwMode="auto">
            <a:xfrm flipV="1">
              <a:off x="1344" y="1584"/>
              <a:ext cx="480" cy="816"/>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159861" name="Line 117"/>
            <p:cNvSpPr>
              <a:spLocks noChangeShapeType="1"/>
            </p:cNvSpPr>
            <p:nvPr/>
          </p:nvSpPr>
          <p:spPr bwMode="auto">
            <a:xfrm flipV="1">
              <a:off x="1344" y="1632"/>
              <a:ext cx="528" cy="216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grpSp>
      <p:grpSp>
        <p:nvGrpSpPr>
          <p:cNvPr id="159941" name="Group 197"/>
          <p:cNvGrpSpPr>
            <a:grpSpLocks/>
          </p:cNvGrpSpPr>
          <p:nvPr/>
        </p:nvGrpSpPr>
        <p:grpSpPr bwMode="auto">
          <a:xfrm>
            <a:off x="2460546" y="2024800"/>
            <a:ext cx="2133600" cy="4114800"/>
            <a:chOff x="1392" y="1248"/>
            <a:chExt cx="1344" cy="2592"/>
          </a:xfrm>
        </p:grpSpPr>
        <p:sp>
          <p:nvSpPr>
            <p:cNvPr id="159795" name="Line 51"/>
            <p:cNvSpPr>
              <a:spLocks noChangeShapeType="1"/>
            </p:cNvSpPr>
            <p:nvPr/>
          </p:nvSpPr>
          <p:spPr bwMode="auto">
            <a:xfrm>
              <a:off x="1872" y="2160"/>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grpSp>
          <p:nvGrpSpPr>
            <p:cNvPr id="159931" name="Group 187"/>
            <p:cNvGrpSpPr>
              <a:grpSpLocks/>
            </p:cNvGrpSpPr>
            <p:nvPr/>
          </p:nvGrpSpPr>
          <p:grpSpPr bwMode="auto">
            <a:xfrm>
              <a:off x="1392" y="1248"/>
              <a:ext cx="1292" cy="2592"/>
              <a:chOff x="1392" y="1248"/>
              <a:chExt cx="1292" cy="2592"/>
            </a:xfrm>
          </p:grpSpPr>
          <p:grpSp>
            <p:nvGrpSpPr>
              <p:cNvPr id="159922" name="Group 178"/>
              <p:cNvGrpSpPr>
                <a:grpSpLocks/>
              </p:cNvGrpSpPr>
              <p:nvPr/>
            </p:nvGrpSpPr>
            <p:grpSpPr bwMode="auto">
              <a:xfrm>
                <a:off x="1631" y="1728"/>
                <a:ext cx="1053" cy="1097"/>
                <a:chOff x="1631" y="1728"/>
                <a:chExt cx="1053" cy="1097"/>
              </a:xfrm>
            </p:grpSpPr>
            <p:sp>
              <p:nvSpPr>
                <p:cNvPr id="159794" name="Line 50"/>
                <p:cNvSpPr>
                  <a:spLocks noChangeShapeType="1"/>
                </p:cNvSpPr>
                <p:nvPr/>
              </p:nvSpPr>
              <p:spPr bwMode="auto">
                <a:xfrm>
                  <a:off x="2064" y="2016"/>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96" name="Text Box 52"/>
                <p:cNvSpPr txBox="1">
                  <a:spLocks noChangeArrowheads="1"/>
                </p:cNvSpPr>
                <p:nvPr/>
              </p:nvSpPr>
              <p:spPr bwMode="auto">
                <a:xfrm>
                  <a:off x="2064" y="1920"/>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797" name="Text Box 53"/>
                <p:cNvSpPr txBox="1">
                  <a:spLocks noChangeArrowheads="1"/>
                </p:cNvSpPr>
                <p:nvPr/>
              </p:nvSpPr>
              <p:spPr bwMode="auto">
                <a:xfrm>
                  <a:off x="1872" y="2160"/>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798" name="Text Box 54"/>
                <p:cNvSpPr txBox="1">
                  <a:spLocks noChangeArrowheads="1"/>
                </p:cNvSpPr>
                <p:nvPr/>
              </p:nvSpPr>
              <p:spPr bwMode="auto">
                <a:xfrm>
                  <a:off x="1872" y="2352"/>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799" name="Text Box 55"/>
                <p:cNvSpPr txBox="1">
                  <a:spLocks noChangeArrowheads="1"/>
                </p:cNvSpPr>
                <p:nvPr/>
              </p:nvSpPr>
              <p:spPr bwMode="auto">
                <a:xfrm>
                  <a:off x="1872" y="2544"/>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800" name="Text Box 56"/>
                <p:cNvSpPr txBox="1">
                  <a:spLocks noChangeArrowheads="1"/>
                </p:cNvSpPr>
                <p:nvPr/>
              </p:nvSpPr>
              <p:spPr bwMode="auto">
                <a:xfrm>
                  <a:off x="2064" y="2160"/>
                  <a:ext cx="601" cy="233"/>
                </a:xfrm>
                <a:prstGeom prst="rect">
                  <a:avLst/>
                </a:prstGeom>
                <a:noFill/>
                <a:ln w="9525">
                  <a:noFill/>
                  <a:miter lim="800000"/>
                  <a:headEnd/>
                  <a:tailEnd/>
                </a:ln>
                <a:effectLst/>
              </p:spPr>
              <p:txBody>
                <a:bodyPr wrap="none">
                  <a:prstTxWarp prst="textNoShape">
                    <a:avLst/>
                  </a:prstTxWarp>
                  <a:spAutoFit/>
                </a:bodyPr>
                <a:lstStyle/>
                <a:p>
                  <a:r>
                    <a:rPr lang="en-US"/>
                    <a:t>0  2   7</a:t>
                  </a:r>
                </a:p>
              </p:txBody>
            </p:sp>
            <p:sp>
              <p:nvSpPr>
                <p:cNvPr id="159801" name="Text Box 57"/>
                <p:cNvSpPr txBox="1">
                  <a:spLocks noChangeArrowheads="1"/>
                </p:cNvSpPr>
                <p:nvPr/>
              </p:nvSpPr>
              <p:spPr bwMode="auto">
                <a:xfrm rot="16200000">
                  <a:off x="1523" y="2362"/>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802" name="Text Box 58"/>
                <p:cNvSpPr txBox="1">
                  <a:spLocks noChangeArrowheads="1"/>
                </p:cNvSpPr>
                <p:nvPr/>
              </p:nvSpPr>
              <p:spPr bwMode="auto">
                <a:xfrm>
                  <a:off x="2064" y="1728"/>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59847" name="Text Box 103"/>
                <p:cNvSpPr txBox="1">
                  <a:spLocks noChangeArrowheads="1"/>
                </p:cNvSpPr>
                <p:nvPr/>
              </p:nvSpPr>
              <p:spPr bwMode="auto">
                <a:xfrm>
                  <a:off x="2064" y="2400"/>
                  <a:ext cx="577" cy="233"/>
                </a:xfrm>
                <a:prstGeom prst="rect">
                  <a:avLst/>
                </a:prstGeom>
                <a:noFill/>
                <a:ln w="9525">
                  <a:noFill/>
                  <a:miter lim="800000"/>
                  <a:headEnd/>
                  <a:tailEnd/>
                </a:ln>
                <a:effectLst/>
              </p:spPr>
              <p:txBody>
                <a:bodyPr wrap="none">
                  <a:prstTxWarp prst="textNoShape">
                    <a:avLst/>
                  </a:prstTxWarp>
                  <a:spAutoFit/>
                </a:bodyPr>
                <a:lstStyle/>
                <a:p>
                  <a:r>
                    <a:rPr lang="en-US"/>
                    <a:t>2  0   1</a:t>
                  </a:r>
                </a:p>
              </p:txBody>
            </p:sp>
            <p:sp>
              <p:nvSpPr>
                <p:cNvPr id="159848" name="Text Box 104"/>
                <p:cNvSpPr txBox="1">
                  <a:spLocks noChangeArrowheads="1"/>
                </p:cNvSpPr>
                <p:nvPr/>
              </p:nvSpPr>
              <p:spPr bwMode="auto">
                <a:xfrm>
                  <a:off x="2064" y="2592"/>
                  <a:ext cx="620" cy="233"/>
                </a:xfrm>
                <a:prstGeom prst="rect">
                  <a:avLst/>
                </a:prstGeom>
                <a:noFill/>
                <a:ln w="9525">
                  <a:noFill/>
                  <a:miter lim="800000"/>
                  <a:headEnd/>
                  <a:tailEnd/>
                </a:ln>
                <a:effectLst/>
              </p:spPr>
              <p:txBody>
                <a:bodyPr wrap="none">
                  <a:prstTxWarp prst="textNoShape">
                    <a:avLst/>
                  </a:prstTxWarp>
                  <a:spAutoFit/>
                </a:bodyPr>
                <a:lstStyle/>
                <a:p>
                  <a:r>
                    <a:rPr lang="en-US"/>
                    <a:t>7   1   0</a:t>
                  </a:r>
                </a:p>
              </p:txBody>
            </p:sp>
          </p:grpSp>
          <p:sp>
            <p:nvSpPr>
              <p:cNvPr id="159857" name="Line 113"/>
              <p:cNvSpPr>
                <a:spLocks noChangeShapeType="1"/>
              </p:cNvSpPr>
              <p:nvPr/>
            </p:nvSpPr>
            <p:spPr bwMode="auto">
              <a:xfrm>
                <a:off x="1392" y="1248"/>
                <a:ext cx="432" cy="960"/>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159862" name="Line 118"/>
              <p:cNvSpPr>
                <a:spLocks noChangeShapeType="1"/>
              </p:cNvSpPr>
              <p:nvPr/>
            </p:nvSpPr>
            <p:spPr bwMode="auto">
              <a:xfrm flipV="1">
                <a:off x="1392" y="2736"/>
                <a:ext cx="480" cy="1104"/>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grpSp>
      </p:grpSp>
      <p:grpSp>
        <p:nvGrpSpPr>
          <p:cNvPr id="159943" name="Group 199"/>
          <p:cNvGrpSpPr>
            <a:grpSpLocks/>
          </p:cNvGrpSpPr>
          <p:nvPr/>
        </p:nvGrpSpPr>
        <p:grpSpPr bwMode="auto">
          <a:xfrm>
            <a:off x="4441746" y="2101001"/>
            <a:ext cx="2286000" cy="4179888"/>
            <a:chOff x="2640" y="1296"/>
            <a:chExt cx="1440" cy="2633"/>
          </a:xfrm>
        </p:grpSpPr>
        <p:sp>
          <p:nvSpPr>
            <p:cNvPr id="159820" name="Text Box 76"/>
            <p:cNvSpPr txBox="1">
              <a:spLocks noChangeArrowheads="1"/>
            </p:cNvSpPr>
            <p:nvPr/>
          </p:nvSpPr>
          <p:spPr bwMode="auto">
            <a:xfrm>
              <a:off x="3408" y="2832"/>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nvGrpSpPr>
            <p:cNvPr id="159935" name="Group 191"/>
            <p:cNvGrpSpPr>
              <a:grpSpLocks/>
            </p:cNvGrpSpPr>
            <p:nvPr/>
          </p:nvGrpSpPr>
          <p:grpSpPr bwMode="auto">
            <a:xfrm>
              <a:off x="2640" y="1296"/>
              <a:ext cx="1440" cy="2633"/>
              <a:chOff x="2640" y="1296"/>
              <a:chExt cx="1440" cy="2633"/>
            </a:xfrm>
          </p:grpSpPr>
          <p:grpSp>
            <p:nvGrpSpPr>
              <p:cNvPr id="159920" name="Group 176"/>
              <p:cNvGrpSpPr>
                <a:grpSpLocks/>
              </p:cNvGrpSpPr>
              <p:nvPr/>
            </p:nvGrpSpPr>
            <p:grpSpPr bwMode="auto">
              <a:xfrm>
                <a:off x="2975" y="3024"/>
                <a:ext cx="1105" cy="905"/>
                <a:chOff x="2975" y="3024"/>
                <a:chExt cx="1105" cy="905"/>
              </a:xfrm>
            </p:grpSpPr>
            <p:sp>
              <p:nvSpPr>
                <p:cNvPr id="159812" name="Line 68"/>
                <p:cNvSpPr>
                  <a:spLocks noChangeShapeType="1"/>
                </p:cNvSpPr>
                <p:nvPr/>
              </p:nvSpPr>
              <p:spPr bwMode="auto">
                <a:xfrm>
                  <a:off x="3408" y="3120"/>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13" name="Line 69"/>
                <p:cNvSpPr>
                  <a:spLocks noChangeShapeType="1"/>
                </p:cNvSpPr>
                <p:nvPr/>
              </p:nvSpPr>
              <p:spPr bwMode="auto">
                <a:xfrm>
                  <a:off x="3216" y="3264"/>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14" name="Text Box 70"/>
                <p:cNvSpPr txBox="1">
                  <a:spLocks noChangeArrowheads="1"/>
                </p:cNvSpPr>
                <p:nvPr/>
              </p:nvSpPr>
              <p:spPr bwMode="auto">
                <a:xfrm>
                  <a:off x="3408" y="3024"/>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815" name="Text Box 71"/>
                <p:cNvSpPr txBox="1">
                  <a:spLocks noChangeArrowheads="1"/>
                </p:cNvSpPr>
                <p:nvPr/>
              </p:nvSpPr>
              <p:spPr bwMode="auto">
                <a:xfrm>
                  <a:off x="3216" y="3264"/>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816" name="Text Box 72"/>
                <p:cNvSpPr txBox="1">
                  <a:spLocks noChangeArrowheads="1"/>
                </p:cNvSpPr>
                <p:nvPr/>
              </p:nvSpPr>
              <p:spPr bwMode="auto">
                <a:xfrm>
                  <a:off x="3216" y="3456"/>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817" name="Text Box 73"/>
                <p:cNvSpPr txBox="1">
                  <a:spLocks noChangeArrowheads="1"/>
                </p:cNvSpPr>
                <p:nvPr/>
              </p:nvSpPr>
              <p:spPr bwMode="auto">
                <a:xfrm>
                  <a:off x="3216" y="3648"/>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818" name="Text Box 74"/>
                <p:cNvSpPr txBox="1">
                  <a:spLocks noChangeArrowheads="1"/>
                </p:cNvSpPr>
                <p:nvPr/>
              </p:nvSpPr>
              <p:spPr bwMode="auto">
                <a:xfrm>
                  <a:off x="3408" y="3264"/>
                  <a:ext cx="600" cy="233"/>
                </a:xfrm>
                <a:prstGeom prst="rect">
                  <a:avLst/>
                </a:prstGeom>
                <a:noFill/>
                <a:ln w="9525">
                  <a:noFill/>
                  <a:miter lim="800000"/>
                  <a:headEnd/>
                  <a:tailEnd/>
                </a:ln>
                <a:effectLst/>
              </p:spPr>
              <p:txBody>
                <a:bodyPr wrap="none">
                  <a:prstTxWarp prst="textNoShape">
                    <a:avLst/>
                  </a:prstTxWarp>
                  <a:spAutoFit/>
                </a:bodyPr>
                <a:lstStyle/>
                <a:p>
                  <a:r>
                    <a:rPr lang="en-US"/>
                    <a:t>0  2   3</a:t>
                  </a:r>
                </a:p>
              </p:txBody>
            </p:sp>
            <p:sp>
              <p:nvSpPr>
                <p:cNvPr id="159819" name="Text Box 75"/>
                <p:cNvSpPr txBox="1">
                  <a:spLocks noChangeArrowheads="1"/>
                </p:cNvSpPr>
                <p:nvPr/>
              </p:nvSpPr>
              <p:spPr bwMode="auto">
                <a:xfrm rot="16200000">
                  <a:off x="2867" y="3466"/>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854" name="Text Box 110"/>
                <p:cNvSpPr txBox="1">
                  <a:spLocks noChangeArrowheads="1"/>
                </p:cNvSpPr>
                <p:nvPr/>
              </p:nvSpPr>
              <p:spPr bwMode="auto">
                <a:xfrm>
                  <a:off x="3408" y="3696"/>
                  <a:ext cx="577" cy="233"/>
                </a:xfrm>
                <a:prstGeom prst="rect">
                  <a:avLst/>
                </a:prstGeom>
                <a:noFill/>
                <a:ln w="9525">
                  <a:noFill/>
                  <a:miter lim="800000"/>
                  <a:headEnd/>
                  <a:tailEnd/>
                </a:ln>
                <a:effectLst/>
              </p:spPr>
              <p:txBody>
                <a:bodyPr wrap="none">
                  <a:prstTxWarp prst="textNoShape">
                    <a:avLst/>
                  </a:prstTxWarp>
                  <a:spAutoFit/>
                </a:bodyPr>
                <a:lstStyle/>
                <a:p>
                  <a:r>
                    <a:rPr lang="en-US"/>
                    <a:t>3  1   0</a:t>
                  </a:r>
                </a:p>
              </p:txBody>
            </p:sp>
            <p:sp>
              <p:nvSpPr>
                <p:cNvPr id="159855" name="Text Box 111"/>
                <p:cNvSpPr txBox="1">
                  <a:spLocks noChangeArrowheads="1"/>
                </p:cNvSpPr>
                <p:nvPr/>
              </p:nvSpPr>
              <p:spPr bwMode="auto">
                <a:xfrm>
                  <a:off x="3408" y="3456"/>
                  <a:ext cx="577" cy="233"/>
                </a:xfrm>
                <a:prstGeom prst="rect">
                  <a:avLst/>
                </a:prstGeom>
                <a:noFill/>
                <a:ln w="9525">
                  <a:noFill/>
                  <a:miter lim="800000"/>
                  <a:headEnd/>
                  <a:tailEnd/>
                </a:ln>
                <a:effectLst/>
              </p:spPr>
              <p:txBody>
                <a:bodyPr wrap="none">
                  <a:prstTxWarp prst="textNoShape">
                    <a:avLst/>
                  </a:prstTxWarp>
                  <a:spAutoFit/>
                </a:bodyPr>
                <a:lstStyle/>
                <a:p>
                  <a:r>
                    <a:rPr lang="en-US"/>
                    <a:t>2  0   1</a:t>
                  </a:r>
                </a:p>
              </p:txBody>
            </p:sp>
          </p:grpSp>
          <p:sp>
            <p:nvSpPr>
              <p:cNvPr id="159864" name="Line 120"/>
              <p:cNvSpPr>
                <a:spLocks noChangeShapeType="1"/>
              </p:cNvSpPr>
              <p:nvPr/>
            </p:nvSpPr>
            <p:spPr bwMode="auto">
              <a:xfrm>
                <a:off x="2640" y="1296"/>
                <a:ext cx="528" cy="1872"/>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grpSp>
      </p:grpSp>
      <p:grpSp>
        <p:nvGrpSpPr>
          <p:cNvPr id="159936" name="Group 192"/>
          <p:cNvGrpSpPr>
            <a:grpSpLocks/>
          </p:cNvGrpSpPr>
          <p:nvPr/>
        </p:nvGrpSpPr>
        <p:grpSpPr bwMode="auto">
          <a:xfrm>
            <a:off x="4365547" y="1110400"/>
            <a:ext cx="2438400" cy="4876800"/>
            <a:chOff x="2592" y="672"/>
            <a:chExt cx="1536" cy="3072"/>
          </a:xfrm>
        </p:grpSpPr>
        <p:grpSp>
          <p:nvGrpSpPr>
            <p:cNvPr id="159918" name="Group 174"/>
            <p:cNvGrpSpPr>
              <a:grpSpLocks/>
            </p:cNvGrpSpPr>
            <p:nvPr/>
          </p:nvGrpSpPr>
          <p:grpSpPr bwMode="auto">
            <a:xfrm>
              <a:off x="3023" y="672"/>
              <a:ext cx="1105" cy="1097"/>
              <a:chOff x="3023" y="672"/>
              <a:chExt cx="1105" cy="1097"/>
            </a:xfrm>
          </p:grpSpPr>
          <p:sp>
            <p:nvSpPr>
              <p:cNvPr id="159764" name="Line 20"/>
              <p:cNvSpPr>
                <a:spLocks noChangeShapeType="1"/>
              </p:cNvSpPr>
              <p:nvPr/>
            </p:nvSpPr>
            <p:spPr bwMode="auto">
              <a:xfrm>
                <a:off x="3456" y="960"/>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65" name="Line 21"/>
              <p:cNvSpPr>
                <a:spLocks noChangeShapeType="1"/>
              </p:cNvSpPr>
              <p:nvPr/>
            </p:nvSpPr>
            <p:spPr bwMode="auto">
              <a:xfrm>
                <a:off x="3264" y="1104"/>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66" name="Text Box 22"/>
              <p:cNvSpPr txBox="1">
                <a:spLocks noChangeArrowheads="1"/>
              </p:cNvSpPr>
              <p:nvPr/>
            </p:nvSpPr>
            <p:spPr bwMode="auto">
              <a:xfrm>
                <a:off x="3456" y="864"/>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767" name="Text Box 23"/>
              <p:cNvSpPr txBox="1">
                <a:spLocks noChangeArrowheads="1"/>
              </p:cNvSpPr>
              <p:nvPr/>
            </p:nvSpPr>
            <p:spPr bwMode="auto">
              <a:xfrm>
                <a:off x="3264" y="1104"/>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768" name="Text Box 24"/>
              <p:cNvSpPr txBox="1">
                <a:spLocks noChangeArrowheads="1"/>
              </p:cNvSpPr>
              <p:nvPr/>
            </p:nvSpPr>
            <p:spPr bwMode="auto">
              <a:xfrm>
                <a:off x="3264" y="1296"/>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769" name="Text Box 25"/>
              <p:cNvSpPr txBox="1">
                <a:spLocks noChangeArrowheads="1"/>
              </p:cNvSpPr>
              <p:nvPr/>
            </p:nvSpPr>
            <p:spPr bwMode="auto">
              <a:xfrm>
                <a:off x="3264" y="1488"/>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770" name="Text Box 26"/>
              <p:cNvSpPr txBox="1">
                <a:spLocks noChangeArrowheads="1"/>
              </p:cNvSpPr>
              <p:nvPr/>
            </p:nvSpPr>
            <p:spPr bwMode="auto">
              <a:xfrm>
                <a:off x="3456" y="1104"/>
                <a:ext cx="600" cy="233"/>
              </a:xfrm>
              <a:prstGeom prst="rect">
                <a:avLst/>
              </a:prstGeom>
              <a:noFill/>
              <a:ln w="9525">
                <a:noFill/>
                <a:miter lim="800000"/>
                <a:headEnd/>
                <a:tailEnd/>
              </a:ln>
              <a:effectLst/>
            </p:spPr>
            <p:txBody>
              <a:bodyPr wrap="none">
                <a:prstTxWarp prst="textNoShape">
                  <a:avLst/>
                </a:prstTxWarp>
                <a:spAutoFit/>
              </a:bodyPr>
              <a:lstStyle/>
              <a:p>
                <a:r>
                  <a:rPr lang="en-US"/>
                  <a:t>0  2   3</a:t>
                </a:r>
              </a:p>
            </p:txBody>
          </p:sp>
          <p:sp>
            <p:nvSpPr>
              <p:cNvPr id="159771" name="Text Box 27"/>
              <p:cNvSpPr txBox="1">
                <a:spLocks noChangeArrowheads="1"/>
              </p:cNvSpPr>
              <p:nvPr/>
            </p:nvSpPr>
            <p:spPr bwMode="auto">
              <a:xfrm rot="16200000">
                <a:off x="2915" y="1306"/>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772" name="Text Box 28"/>
              <p:cNvSpPr txBox="1">
                <a:spLocks noChangeArrowheads="1"/>
              </p:cNvSpPr>
              <p:nvPr/>
            </p:nvSpPr>
            <p:spPr bwMode="auto">
              <a:xfrm>
                <a:off x="3456" y="672"/>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59851" name="Text Box 107"/>
              <p:cNvSpPr txBox="1">
                <a:spLocks noChangeArrowheads="1"/>
              </p:cNvSpPr>
              <p:nvPr/>
            </p:nvSpPr>
            <p:spPr bwMode="auto">
              <a:xfrm>
                <a:off x="3456" y="1344"/>
                <a:ext cx="620" cy="233"/>
              </a:xfrm>
              <a:prstGeom prst="rect">
                <a:avLst/>
              </a:prstGeom>
              <a:noFill/>
              <a:ln w="9525">
                <a:noFill/>
                <a:miter lim="800000"/>
                <a:headEnd/>
                <a:tailEnd/>
              </a:ln>
              <a:effectLst/>
            </p:spPr>
            <p:txBody>
              <a:bodyPr wrap="none">
                <a:prstTxWarp prst="textNoShape">
                  <a:avLst/>
                </a:prstTxWarp>
                <a:spAutoFit/>
              </a:bodyPr>
              <a:lstStyle/>
              <a:p>
                <a:r>
                  <a:rPr lang="en-US"/>
                  <a:t>2   0   1</a:t>
                </a:r>
              </a:p>
            </p:txBody>
          </p:sp>
          <p:sp>
            <p:nvSpPr>
              <p:cNvPr id="159852" name="Text Box 108"/>
              <p:cNvSpPr txBox="1">
                <a:spLocks noChangeArrowheads="1"/>
              </p:cNvSpPr>
              <p:nvPr/>
            </p:nvSpPr>
            <p:spPr bwMode="auto">
              <a:xfrm>
                <a:off x="3494" y="1536"/>
                <a:ext cx="577" cy="233"/>
              </a:xfrm>
              <a:prstGeom prst="rect">
                <a:avLst/>
              </a:prstGeom>
              <a:noFill/>
              <a:ln w="9525">
                <a:noFill/>
                <a:miter lim="800000"/>
                <a:headEnd/>
                <a:tailEnd/>
              </a:ln>
              <a:effectLst/>
            </p:spPr>
            <p:txBody>
              <a:bodyPr wrap="none">
                <a:prstTxWarp prst="textNoShape">
                  <a:avLst/>
                </a:prstTxWarp>
                <a:spAutoFit/>
              </a:bodyPr>
              <a:lstStyle/>
              <a:p>
                <a:r>
                  <a:rPr lang="en-US" dirty="0"/>
                  <a:t>3  1   0</a:t>
                </a:r>
              </a:p>
            </p:txBody>
          </p:sp>
        </p:grpSp>
        <p:sp>
          <p:nvSpPr>
            <p:cNvPr id="159865" name="Line 121"/>
            <p:cNvSpPr>
              <a:spLocks noChangeShapeType="1"/>
            </p:cNvSpPr>
            <p:nvPr/>
          </p:nvSpPr>
          <p:spPr bwMode="auto">
            <a:xfrm flipV="1">
              <a:off x="2592" y="1728"/>
              <a:ext cx="720" cy="2016"/>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grpSp>
      <p:grpSp>
        <p:nvGrpSpPr>
          <p:cNvPr id="159934" name="Group 190"/>
          <p:cNvGrpSpPr>
            <a:grpSpLocks/>
          </p:cNvGrpSpPr>
          <p:nvPr/>
        </p:nvGrpSpPr>
        <p:grpSpPr bwMode="auto">
          <a:xfrm>
            <a:off x="4365547" y="2024800"/>
            <a:ext cx="2438400" cy="4114800"/>
            <a:chOff x="2592" y="1248"/>
            <a:chExt cx="1536" cy="2592"/>
          </a:xfrm>
        </p:grpSpPr>
        <p:grpSp>
          <p:nvGrpSpPr>
            <p:cNvPr id="159919" name="Group 175"/>
            <p:cNvGrpSpPr>
              <a:grpSpLocks/>
            </p:cNvGrpSpPr>
            <p:nvPr/>
          </p:nvGrpSpPr>
          <p:grpSpPr bwMode="auto">
            <a:xfrm>
              <a:off x="3023" y="1776"/>
              <a:ext cx="1105" cy="1056"/>
              <a:chOff x="3023" y="1776"/>
              <a:chExt cx="1105" cy="1056"/>
            </a:xfrm>
          </p:grpSpPr>
          <p:sp>
            <p:nvSpPr>
              <p:cNvPr id="159803" name="Line 59"/>
              <p:cNvSpPr>
                <a:spLocks noChangeShapeType="1"/>
              </p:cNvSpPr>
              <p:nvPr/>
            </p:nvSpPr>
            <p:spPr bwMode="auto">
              <a:xfrm>
                <a:off x="3456" y="2064"/>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04" name="Line 60"/>
              <p:cNvSpPr>
                <a:spLocks noChangeShapeType="1"/>
              </p:cNvSpPr>
              <p:nvPr/>
            </p:nvSpPr>
            <p:spPr bwMode="auto">
              <a:xfrm>
                <a:off x="3264" y="2208"/>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05" name="Text Box 61"/>
              <p:cNvSpPr txBox="1">
                <a:spLocks noChangeArrowheads="1"/>
              </p:cNvSpPr>
              <p:nvPr/>
            </p:nvSpPr>
            <p:spPr bwMode="auto">
              <a:xfrm>
                <a:off x="3456" y="1968"/>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806" name="Text Box 62"/>
              <p:cNvSpPr txBox="1">
                <a:spLocks noChangeArrowheads="1"/>
              </p:cNvSpPr>
              <p:nvPr/>
            </p:nvSpPr>
            <p:spPr bwMode="auto">
              <a:xfrm>
                <a:off x="3264" y="2208"/>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807" name="Text Box 63"/>
              <p:cNvSpPr txBox="1">
                <a:spLocks noChangeArrowheads="1"/>
              </p:cNvSpPr>
              <p:nvPr/>
            </p:nvSpPr>
            <p:spPr bwMode="auto">
              <a:xfrm>
                <a:off x="3264" y="2400"/>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808" name="Text Box 64"/>
              <p:cNvSpPr txBox="1">
                <a:spLocks noChangeArrowheads="1"/>
              </p:cNvSpPr>
              <p:nvPr/>
            </p:nvSpPr>
            <p:spPr bwMode="auto">
              <a:xfrm>
                <a:off x="3264" y="2592"/>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809" name="Text Box 65"/>
              <p:cNvSpPr txBox="1">
                <a:spLocks noChangeArrowheads="1"/>
              </p:cNvSpPr>
              <p:nvPr/>
            </p:nvSpPr>
            <p:spPr bwMode="auto">
              <a:xfrm>
                <a:off x="3456" y="2208"/>
                <a:ext cx="600" cy="233"/>
              </a:xfrm>
              <a:prstGeom prst="rect">
                <a:avLst/>
              </a:prstGeom>
              <a:noFill/>
              <a:ln w="9525">
                <a:noFill/>
                <a:miter lim="800000"/>
                <a:headEnd/>
                <a:tailEnd/>
              </a:ln>
              <a:effectLst/>
            </p:spPr>
            <p:txBody>
              <a:bodyPr wrap="none">
                <a:prstTxWarp prst="textNoShape">
                  <a:avLst/>
                </a:prstTxWarp>
                <a:spAutoFit/>
              </a:bodyPr>
              <a:lstStyle/>
              <a:p>
                <a:r>
                  <a:rPr lang="en-US"/>
                  <a:t>0  2   3</a:t>
                </a:r>
              </a:p>
            </p:txBody>
          </p:sp>
          <p:sp>
            <p:nvSpPr>
              <p:cNvPr id="159810" name="Text Box 66"/>
              <p:cNvSpPr txBox="1">
                <a:spLocks noChangeArrowheads="1"/>
              </p:cNvSpPr>
              <p:nvPr/>
            </p:nvSpPr>
            <p:spPr bwMode="auto">
              <a:xfrm rot="16200000">
                <a:off x="2915" y="2410"/>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811" name="Text Box 67"/>
              <p:cNvSpPr txBox="1">
                <a:spLocks noChangeArrowheads="1"/>
              </p:cNvSpPr>
              <p:nvPr/>
            </p:nvSpPr>
            <p:spPr bwMode="auto">
              <a:xfrm>
                <a:off x="3456" y="1776"/>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59853" name="Text Box 109"/>
              <p:cNvSpPr txBox="1">
                <a:spLocks noChangeArrowheads="1"/>
              </p:cNvSpPr>
              <p:nvPr/>
            </p:nvSpPr>
            <p:spPr bwMode="auto">
              <a:xfrm>
                <a:off x="3459" y="2414"/>
                <a:ext cx="577" cy="233"/>
              </a:xfrm>
              <a:prstGeom prst="rect">
                <a:avLst/>
              </a:prstGeom>
              <a:noFill/>
              <a:ln w="9525">
                <a:noFill/>
                <a:miter lim="800000"/>
                <a:headEnd/>
                <a:tailEnd/>
              </a:ln>
              <a:effectLst/>
            </p:spPr>
            <p:txBody>
              <a:bodyPr wrap="none">
                <a:prstTxWarp prst="textNoShape">
                  <a:avLst/>
                </a:prstTxWarp>
                <a:spAutoFit/>
              </a:bodyPr>
              <a:lstStyle/>
              <a:p>
                <a:r>
                  <a:rPr lang="en-US" dirty="0"/>
                  <a:t>2  0   1</a:t>
                </a:r>
              </a:p>
            </p:txBody>
          </p:sp>
          <p:sp>
            <p:nvSpPr>
              <p:cNvPr id="159856" name="Text Box 112"/>
              <p:cNvSpPr txBox="1">
                <a:spLocks noChangeArrowheads="1"/>
              </p:cNvSpPr>
              <p:nvPr/>
            </p:nvSpPr>
            <p:spPr bwMode="auto">
              <a:xfrm>
                <a:off x="3466" y="2592"/>
                <a:ext cx="577" cy="233"/>
              </a:xfrm>
              <a:prstGeom prst="rect">
                <a:avLst/>
              </a:prstGeom>
              <a:noFill/>
              <a:ln w="9525">
                <a:noFill/>
                <a:miter lim="800000"/>
                <a:headEnd/>
                <a:tailEnd/>
              </a:ln>
              <a:effectLst/>
            </p:spPr>
            <p:txBody>
              <a:bodyPr wrap="none">
                <a:prstTxWarp prst="textNoShape">
                  <a:avLst/>
                </a:prstTxWarp>
                <a:spAutoFit/>
              </a:bodyPr>
              <a:lstStyle/>
              <a:p>
                <a:r>
                  <a:rPr lang="en-US" dirty="0"/>
                  <a:t>3  1   0</a:t>
                </a:r>
              </a:p>
            </p:txBody>
          </p:sp>
        </p:grpSp>
        <p:sp>
          <p:nvSpPr>
            <p:cNvPr id="159863" name="Line 119"/>
            <p:cNvSpPr>
              <a:spLocks noChangeShapeType="1"/>
            </p:cNvSpPr>
            <p:nvPr/>
          </p:nvSpPr>
          <p:spPr bwMode="auto">
            <a:xfrm>
              <a:off x="2688" y="1248"/>
              <a:ext cx="480" cy="1008"/>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sp>
          <p:nvSpPr>
            <p:cNvPr id="159866" name="Line 122"/>
            <p:cNvSpPr>
              <a:spLocks noChangeShapeType="1"/>
            </p:cNvSpPr>
            <p:nvPr/>
          </p:nvSpPr>
          <p:spPr bwMode="auto">
            <a:xfrm flipV="1">
              <a:off x="2592" y="2784"/>
              <a:ext cx="672" cy="1056"/>
            </a:xfrm>
            <a:prstGeom prst="line">
              <a:avLst/>
            </a:prstGeom>
            <a:noFill/>
            <a:ln w="9525">
              <a:solidFill>
                <a:schemeClr val="tx1"/>
              </a:solidFill>
              <a:round/>
              <a:headEnd/>
              <a:tailEnd type="triangle" w="med" len="med"/>
            </a:ln>
            <a:effectLst/>
          </p:spPr>
          <p:txBody>
            <a:bodyPr wrap="none">
              <a:prstTxWarp prst="textNoShape">
                <a:avLst/>
              </a:prstTxWarp>
            </a:bodyPr>
            <a:lstStyle/>
            <a:p>
              <a:endParaRPr lang="en-US"/>
            </a:p>
          </p:txBody>
        </p:sp>
      </p:grpSp>
      <p:grpSp>
        <p:nvGrpSpPr>
          <p:cNvPr id="159929" name="Group 185"/>
          <p:cNvGrpSpPr>
            <a:grpSpLocks/>
          </p:cNvGrpSpPr>
          <p:nvPr/>
        </p:nvGrpSpPr>
        <p:grpSpPr bwMode="auto">
          <a:xfrm>
            <a:off x="860347" y="2955076"/>
            <a:ext cx="8207375" cy="3600450"/>
            <a:chOff x="384" y="1834"/>
            <a:chExt cx="5170" cy="2268"/>
          </a:xfrm>
        </p:grpSpPr>
        <p:sp>
          <p:nvSpPr>
            <p:cNvPr id="159867" name="Line 123"/>
            <p:cNvSpPr>
              <a:spLocks noChangeShapeType="1"/>
            </p:cNvSpPr>
            <p:nvPr/>
          </p:nvSpPr>
          <p:spPr bwMode="auto">
            <a:xfrm>
              <a:off x="384" y="3997"/>
              <a:ext cx="3408" cy="0"/>
            </a:xfrm>
            <a:prstGeom prst="line">
              <a:avLst/>
            </a:prstGeom>
            <a:noFill/>
            <a:ln w="9525">
              <a:solidFill>
                <a:schemeClr val="tx1"/>
              </a:solidFill>
              <a:prstDash val="sysDot"/>
              <a:round/>
              <a:headEnd/>
              <a:tailEnd type="triangle" w="med" len="med"/>
            </a:ln>
            <a:effectLst/>
          </p:spPr>
          <p:txBody>
            <a:bodyPr wrap="none">
              <a:prstTxWarp prst="textNoShape">
                <a:avLst/>
              </a:prstTxWarp>
            </a:bodyPr>
            <a:lstStyle/>
            <a:p>
              <a:endParaRPr lang="en-US"/>
            </a:p>
          </p:txBody>
        </p:sp>
        <p:sp>
          <p:nvSpPr>
            <p:cNvPr id="159868" name="Text Box 124"/>
            <p:cNvSpPr txBox="1">
              <a:spLocks noChangeArrowheads="1"/>
            </p:cNvSpPr>
            <p:nvPr/>
          </p:nvSpPr>
          <p:spPr bwMode="auto">
            <a:xfrm>
              <a:off x="3823" y="3869"/>
              <a:ext cx="418" cy="233"/>
            </a:xfrm>
            <a:prstGeom prst="rect">
              <a:avLst/>
            </a:prstGeom>
            <a:noFill/>
            <a:ln w="9525">
              <a:noFill/>
              <a:miter lim="800000"/>
              <a:headEnd/>
              <a:tailEnd/>
            </a:ln>
            <a:effectLst/>
          </p:spPr>
          <p:txBody>
            <a:bodyPr wrap="none">
              <a:prstTxWarp prst="textNoShape">
                <a:avLst/>
              </a:prstTxWarp>
              <a:spAutoFit/>
            </a:bodyPr>
            <a:lstStyle/>
            <a:p>
              <a:r>
                <a:rPr lang="en-US"/>
                <a:t>time</a:t>
              </a:r>
            </a:p>
          </p:txBody>
        </p:sp>
        <p:grpSp>
          <p:nvGrpSpPr>
            <p:cNvPr id="159869" name="Group 125"/>
            <p:cNvGrpSpPr>
              <a:grpSpLocks/>
            </p:cNvGrpSpPr>
            <p:nvPr/>
          </p:nvGrpSpPr>
          <p:grpSpPr bwMode="auto">
            <a:xfrm>
              <a:off x="4178" y="1834"/>
              <a:ext cx="1376" cy="764"/>
              <a:chOff x="2352" y="0"/>
              <a:chExt cx="1376" cy="764"/>
            </a:xfrm>
          </p:grpSpPr>
          <p:sp>
            <p:nvSpPr>
              <p:cNvPr id="159870" name="Freeform 126"/>
              <p:cNvSpPr>
                <a:spLocks/>
              </p:cNvSpPr>
              <p:nvPr/>
            </p:nvSpPr>
            <p:spPr bwMode="auto">
              <a:xfrm>
                <a:off x="2352" y="0"/>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grpSp>
            <p:nvGrpSpPr>
              <p:cNvPr id="159871" name="Group 127"/>
              <p:cNvGrpSpPr>
                <a:grpSpLocks/>
              </p:cNvGrpSpPr>
              <p:nvPr/>
            </p:nvGrpSpPr>
            <p:grpSpPr bwMode="auto">
              <a:xfrm>
                <a:off x="2448" y="74"/>
                <a:ext cx="1161" cy="677"/>
                <a:chOff x="-17" y="1286"/>
                <a:chExt cx="1161" cy="677"/>
              </a:xfrm>
            </p:grpSpPr>
            <p:sp>
              <p:nvSpPr>
                <p:cNvPr id="159872" name="Freeform 128"/>
                <p:cNvSpPr>
                  <a:spLocks/>
                </p:cNvSpPr>
                <p:nvPr/>
              </p:nvSpPr>
              <p:spPr bwMode="auto">
                <a:xfrm>
                  <a:off x="246" y="1476"/>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9873" name="Oval 129"/>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9874" name="Line 130"/>
                <p:cNvSpPr>
                  <a:spLocks noChangeShapeType="1"/>
                </p:cNvSpPr>
                <p:nvPr/>
              </p:nvSpPr>
              <p:spPr bwMode="auto">
                <a:xfrm>
                  <a:off x="-14" y="170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9875" name="Line 131"/>
                <p:cNvSpPr>
                  <a:spLocks noChangeShapeType="1"/>
                </p:cNvSpPr>
                <p:nvPr/>
              </p:nvSpPr>
              <p:spPr bwMode="auto">
                <a:xfrm>
                  <a:off x="299" y="170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9876" name="Rectangle 132"/>
                <p:cNvSpPr>
                  <a:spLocks noChangeArrowheads="1"/>
                </p:cNvSpPr>
                <p:nvPr/>
              </p:nvSpPr>
              <p:spPr bwMode="auto">
                <a:xfrm>
                  <a:off x="-14" y="170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9877" name="Oval 133"/>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9878" name="Freeform 134"/>
                <p:cNvSpPr>
                  <a:spLocks/>
                </p:cNvSpPr>
                <p:nvPr/>
              </p:nvSpPr>
              <p:spPr bwMode="auto">
                <a:xfrm>
                  <a:off x="651" y="1476"/>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9879" name="Freeform 135"/>
                <p:cNvSpPr>
                  <a:spLocks/>
                </p:cNvSpPr>
                <p:nvPr/>
              </p:nvSpPr>
              <p:spPr bwMode="auto">
                <a:xfrm>
                  <a:off x="303" y="1740"/>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59880" name="Group 136"/>
                <p:cNvGrpSpPr>
                  <a:grpSpLocks/>
                </p:cNvGrpSpPr>
                <p:nvPr/>
              </p:nvGrpSpPr>
              <p:grpSpPr bwMode="auto">
                <a:xfrm>
                  <a:off x="31" y="1598"/>
                  <a:ext cx="213" cy="252"/>
                  <a:chOff x="2951" y="2429"/>
                  <a:chExt cx="214" cy="252"/>
                </a:xfrm>
              </p:grpSpPr>
              <p:sp>
                <p:nvSpPr>
                  <p:cNvPr id="159881" name="Rectangle 1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9882" name="Text Box 138"/>
                  <p:cNvSpPr txBox="1">
                    <a:spLocks noChangeArrowheads="1"/>
                  </p:cNvSpPr>
                  <p:nvPr/>
                </p:nvSpPr>
                <p:spPr bwMode="auto">
                  <a:xfrm>
                    <a:off x="2951" y="2429"/>
                    <a:ext cx="214" cy="252"/>
                  </a:xfrm>
                  <a:prstGeom prst="rect">
                    <a:avLst/>
                  </a:prstGeom>
                  <a:noFill/>
                  <a:ln w="9525">
                    <a:noFill/>
                    <a:miter lim="800000"/>
                    <a:headEnd/>
                    <a:tailEnd/>
                  </a:ln>
                  <a:effectLst/>
                </p:spPr>
                <p:txBody>
                  <a:bodyPr wrap="none">
                    <a:prstTxWarp prst="textNoShape">
                      <a:avLst/>
                    </a:prstTxWarp>
                    <a:spAutoFit/>
                  </a:bodyPr>
                  <a:lstStyle/>
                  <a:p>
                    <a:pPr algn="ctr"/>
                    <a:r>
                      <a:rPr lang="en-US" sz="2000"/>
                      <a:t>x</a:t>
                    </a:r>
                    <a:endParaRPr lang="en-US" sz="2400">
                      <a:latin typeface="Times New Roman" charset="0"/>
                    </a:endParaRPr>
                  </a:p>
                </p:txBody>
              </p:sp>
            </p:grpSp>
            <p:grpSp>
              <p:nvGrpSpPr>
                <p:cNvPr id="159883" name="Group 139"/>
                <p:cNvGrpSpPr>
                  <a:grpSpLocks/>
                </p:cNvGrpSpPr>
                <p:nvPr/>
              </p:nvGrpSpPr>
              <p:grpSpPr bwMode="auto">
                <a:xfrm>
                  <a:off x="828" y="1580"/>
                  <a:ext cx="316" cy="291"/>
                  <a:chOff x="1740" y="2276"/>
                  <a:chExt cx="316" cy="291"/>
                </a:xfrm>
              </p:grpSpPr>
              <p:sp>
                <p:nvSpPr>
                  <p:cNvPr id="159884" name="Oval 14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9885" name="Line 141"/>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9886" name="Line 142"/>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9887" name="Rectangle 143"/>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9888" name="Oval 14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59889" name="Group 145"/>
                  <p:cNvGrpSpPr>
                    <a:grpSpLocks/>
                  </p:cNvGrpSpPr>
                  <p:nvPr/>
                </p:nvGrpSpPr>
                <p:grpSpPr bwMode="auto">
                  <a:xfrm>
                    <a:off x="1792" y="2276"/>
                    <a:ext cx="221" cy="291"/>
                    <a:chOff x="2948" y="2399"/>
                    <a:chExt cx="222" cy="291"/>
                  </a:xfrm>
                </p:grpSpPr>
                <p:sp>
                  <p:nvSpPr>
                    <p:cNvPr id="159890" name="Rectangle 1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9891" name="Text Box 147"/>
                    <p:cNvSpPr txBox="1">
                      <a:spLocks noChangeArrowheads="1"/>
                    </p:cNvSpPr>
                    <p:nvPr/>
                  </p:nvSpPr>
                  <p:spPr bwMode="auto">
                    <a:xfrm>
                      <a:off x="2948" y="2399"/>
                      <a:ext cx="222" cy="291"/>
                    </a:xfrm>
                    <a:prstGeom prst="rect">
                      <a:avLst/>
                    </a:prstGeom>
                    <a:noFill/>
                    <a:ln w="9525">
                      <a:noFill/>
                      <a:miter lim="800000"/>
                      <a:headEnd/>
                      <a:tailEnd/>
                    </a:ln>
                    <a:effectLst/>
                  </p:spPr>
                  <p:txBody>
                    <a:bodyPr wrap="none">
                      <a:prstTxWarp prst="textNoShape">
                        <a:avLst/>
                      </a:prstTxWarp>
                      <a:spAutoFit/>
                    </a:bodyPr>
                    <a:lstStyle/>
                    <a:p>
                      <a:pPr algn="ctr"/>
                      <a:r>
                        <a:rPr lang="en-US" sz="2400"/>
                        <a:t>z</a:t>
                      </a:r>
                    </a:p>
                  </p:txBody>
                </p:sp>
              </p:grpSp>
            </p:grpSp>
            <p:sp>
              <p:nvSpPr>
                <p:cNvPr id="159892" name="Text Box 148"/>
                <p:cNvSpPr txBox="1">
                  <a:spLocks noChangeArrowheads="1"/>
                </p:cNvSpPr>
                <p:nvPr/>
              </p:nvSpPr>
              <p:spPr bwMode="auto">
                <a:xfrm>
                  <a:off x="731" y="1400"/>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59893" name="Text Box 149"/>
                <p:cNvSpPr txBox="1">
                  <a:spLocks noChangeArrowheads="1"/>
                </p:cNvSpPr>
                <p:nvPr/>
              </p:nvSpPr>
              <p:spPr bwMode="auto">
                <a:xfrm>
                  <a:off x="191" y="1397"/>
                  <a:ext cx="205" cy="233"/>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59894" name="Text Box 150"/>
                <p:cNvSpPr txBox="1">
                  <a:spLocks noChangeArrowheads="1"/>
                </p:cNvSpPr>
                <p:nvPr/>
              </p:nvSpPr>
              <p:spPr bwMode="auto">
                <a:xfrm>
                  <a:off x="476" y="1730"/>
                  <a:ext cx="205" cy="233"/>
                </a:xfrm>
                <a:prstGeom prst="rect">
                  <a:avLst/>
                </a:prstGeom>
                <a:noFill/>
                <a:ln w="9525">
                  <a:noFill/>
                  <a:miter lim="800000"/>
                  <a:headEnd/>
                  <a:tailEnd/>
                </a:ln>
                <a:effectLst/>
              </p:spPr>
              <p:txBody>
                <a:bodyPr wrap="none">
                  <a:prstTxWarp prst="textNoShape">
                    <a:avLst/>
                  </a:prstTxWarp>
                  <a:spAutoFit/>
                </a:bodyPr>
                <a:lstStyle/>
                <a:p>
                  <a:pPr algn="ctr"/>
                  <a:r>
                    <a:rPr lang="en-US"/>
                    <a:t>7</a:t>
                  </a:r>
                  <a:endParaRPr lang="en-US" sz="2400">
                    <a:latin typeface="Times New Roman" charset="0"/>
                  </a:endParaRPr>
                </a:p>
              </p:txBody>
            </p:sp>
            <p:grpSp>
              <p:nvGrpSpPr>
                <p:cNvPr id="159895" name="Group 151"/>
                <p:cNvGrpSpPr>
                  <a:grpSpLocks/>
                </p:cNvGrpSpPr>
                <p:nvPr/>
              </p:nvGrpSpPr>
              <p:grpSpPr bwMode="auto">
                <a:xfrm>
                  <a:off x="408" y="1286"/>
                  <a:ext cx="316" cy="252"/>
                  <a:chOff x="1740" y="2306"/>
                  <a:chExt cx="316" cy="252"/>
                </a:xfrm>
              </p:grpSpPr>
              <p:sp>
                <p:nvSpPr>
                  <p:cNvPr id="159896" name="Oval 152"/>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9897" name="Line 153"/>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9898" name="Line 154"/>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9899" name="Rectangle 155"/>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59900" name="Oval 156"/>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59901" name="Group 157"/>
                  <p:cNvGrpSpPr>
                    <a:grpSpLocks/>
                  </p:cNvGrpSpPr>
                  <p:nvPr/>
                </p:nvGrpSpPr>
                <p:grpSpPr bwMode="auto">
                  <a:xfrm>
                    <a:off x="1802" y="2306"/>
                    <a:ext cx="201" cy="252"/>
                    <a:chOff x="2956" y="2429"/>
                    <a:chExt cx="203" cy="252"/>
                  </a:xfrm>
                </p:grpSpPr>
                <p:sp>
                  <p:nvSpPr>
                    <p:cNvPr id="159902" name="Rectangle 15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9903" name="Text Box 159"/>
                    <p:cNvSpPr txBox="1">
                      <a:spLocks noChangeArrowheads="1"/>
                    </p:cNvSpPr>
                    <p:nvPr/>
                  </p:nvSpPr>
                  <p:spPr bwMode="auto">
                    <a:xfrm>
                      <a:off x="2956" y="2429"/>
                      <a:ext cx="203"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grpSp>
        </p:grpSp>
      </p:grpSp>
      <p:grpSp>
        <p:nvGrpSpPr>
          <p:cNvPr id="159926" name="Group 182"/>
          <p:cNvGrpSpPr>
            <a:grpSpLocks/>
          </p:cNvGrpSpPr>
          <p:nvPr/>
        </p:nvGrpSpPr>
        <p:grpSpPr bwMode="auto">
          <a:xfrm>
            <a:off x="250746" y="859576"/>
            <a:ext cx="2286000" cy="1916113"/>
            <a:chOff x="0" y="514"/>
            <a:chExt cx="1440" cy="1207"/>
          </a:xfrm>
        </p:grpSpPr>
        <p:grpSp>
          <p:nvGrpSpPr>
            <p:cNvPr id="159746" name="Group 2"/>
            <p:cNvGrpSpPr>
              <a:grpSpLocks/>
            </p:cNvGrpSpPr>
            <p:nvPr/>
          </p:nvGrpSpPr>
          <p:grpSpPr bwMode="auto">
            <a:xfrm>
              <a:off x="335" y="624"/>
              <a:ext cx="1105" cy="1097"/>
              <a:chOff x="239" y="192"/>
              <a:chExt cx="1105" cy="1097"/>
            </a:xfrm>
          </p:grpSpPr>
          <p:sp>
            <p:nvSpPr>
              <p:cNvPr id="159747" name="Line 3"/>
              <p:cNvSpPr>
                <a:spLocks noChangeShapeType="1"/>
              </p:cNvSpPr>
              <p:nvPr/>
            </p:nvSpPr>
            <p:spPr bwMode="auto">
              <a:xfrm>
                <a:off x="672" y="480"/>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48" name="Line 4"/>
              <p:cNvSpPr>
                <a:spLocks noChangeShapeType="1"/>
              </p:cNvSpPr>
              <p:nvPr/>
            </p:nvSpPr>
            <p:spPr bwMode="auto">
              <a:xfrm>
                <a:off x="480" y="624"/>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49" name="Text Box 5"/>
              <p:cNvSpPr txBox="1">
                <a:spLocks noChangeArrowheads="1"/>
              </p:cNvSpPr>
              <p:nvPr/>
            </p:nvSpPr>
            <p:spPr bwMode="auto">
              <a:xfrm>
                <a:off x="672" y="384"/>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750" name="Text Box 6"/>
              <p:cNvSpPr txBox="1">
                <a:spLocks noChangeArrowheads="1"/>
              </p:cNvSpPr>
              <p:nvPr/>
            </p:nvSpPr>
            <p:spPr bwMode="auto">
              <a:xfrm>
                <a:off x="480" y="624"/>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751" name="Text Box 7"/>
              <p:cNvSpPr txBox="1">
                <a:spLocks noChangeArrowheads="1"/>
              </p:cNvSpPr>
              <p:nvPr/>
            </p:nvSpPr>
            <p:spPr bwMode="auto">
              <a:xfrm>
                <a:off x="480" y="816"/>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752" name="Text Box 8"/>
              <p:cNvSpPr txBox="1">
                <a:spLocks noChangeArrowheads="1"/>
              </p:cNvSpPr>
              <p:nvPr/>
            </p:nvSpPr>
            <p:spPr bwMode="auto">
              <a:xfrm>
                <a:off x="480" y="1008"/>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753" name="Text Box 9"/>
              <p:cNvSpPr txBox="1">
                <a:spLocks noChangeArrowheads="1"/>
              </p:cNvSpPr>
              <p:nvPr/>
            </p:nvSpPr>
            <p:spPr bwMode="auto">
              <a:xfrm>
                <a:off x="672" y="624"/>
                <a:ext cx="601" cy="233"/>
              </a:xfrm>
              <a:prstGeom prst="rect">
                <a:avLst/>
              </a:prstGeom>
              <a:noFill/>
              <a:ln w="9525">
                <a:noFill/>
                <a:miter lim="800000"/>
                <a:headEnd/>
                <a:tailEnd/>
              </a:ln>
              <a:effectLst/>
            </p:spPr>
            <p:txBody>
              <a:bodyPr wrap="none">
                <a:prstTxWarp prst="textNoShape">
                  <a:avLst/>
                </a:prstTxWarp>
                <a:spAutoFit/>
              </a:bodyPr>
              <a:lstStyle/>
              <a:p>
                <a:r>
                  <a:rPr lang="en-US"/>
                  <a:t>0  2   7</a:t>
                </a:r>
              </a:p>
            </p:txBody>
          </p:sp>
          <p:sp>
            <p:nvSpPr>
              <p:cNvPr id="159754" name="Text Box 10"/>
              <p:cNvSpPr txBox="1">
                <a:spLocks noChangeArrowheads="1"/>
              </p:cNvSpPr>
              <p:nvPr/>
            </p:nvSpPr>
            <p:spPr bwMode="auto">
              <a:xfrm>
                <a:off x="672" y="864"/>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55" name="Text Box 11"/>
              <p:cNvSpPr txBox="1">
                <a:spLocks noChangeArrowheads="1"/>
              </p:cNvSpPr>
              <p:nvPr/>
            </p:nvSpPr>
            <p:spPr bwMode="auto">
              <a:xfrm>
                <a:off x="816" y="864"/>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56" name="Text Box 12"/>
              <p:cNvSpPr txBox="1">
                <a:spLocks noChangeArrowheads="1"/>
              </p:cNvSpPr>
              <p:nvPr/>
            </p:nvSpPr>
            <p:spPr bwMode="auto">
              <a:xfrm>
                <a:off x="1056" y="864"/>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57" name="Text Box 13"/>
              <p:cNvSpPr txBox="1">
                <a:spLocks noChangeArrowheads="1"/>
              </p:cNvSpPr>
              <p:nvPr/>
            </p:nvSpPr>
            <p:spPr bwMode="auto">
              <a:xfrm>
                <a:off x="672" y="1056"/>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58" name="Text Box 14"/>
              <p:cNvSpPr txBox="1">
                <a:spLocks noChangeArrowheads="1"/>
              </p:cNvSpPr>
              <p:nvPr/>
            </p:nvSpPr>
            <p:spPr bwMode="auto">
              <a:xfrm>
                <a:off x="816" y="1056"/>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59" name="Text Box 15"/>
              <p:cNvSpPr txBox="1">
                <a:spLocks noChangeArrowheads="1"/>
              </p:cNvSpPr>
              <p:nvPr/>
            </p:nvSpPr>
            <p:spPr bwMode="auto">
              <a:xfrm>
                <a:off x="1056" y="1056"/>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60" name="Text Box 16"/>
              <p:cNvSpPr txBox="1">
                <a:spLocks noChangeArrowheads="1"/>
              </p:cNvSpPr>
              <p:nvPr/>
            </p:nvSpPr>
            <p:spPr bwMode="auto">
              <a:xfrm rot="16200000">
                <a:off x="131" y="826"/>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761" name="Text Box 17"/>
              <p:cNvSpPr txBox="1">
                <a:spLocks noChangeArrowheads="1"/>
              </p:cNvSpPr>
              <p:nvPr/>
            </p:nvSpPr>
            <p:spPr bwMode="auto">
              <a:xfrm>
                <a:off x="672" y="192"/>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sp>
          <p:nvSpPr>
            <p:cNvPr id="159904" name="Text Box 160"/>
            <p:cNvSpPr txBox="1">
              <a:spLocks noChangeArrowheads="1"/>
            </p:cNvSpPr>
            <p:nvPr/>
          </p:nvSpPr>
          <p:spPr bwMode="auto">
            <a:xfrm>
              <a:off x="0" y="514"/>
              <a:ext cx="933" cy="213"/>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dirty="0">
                  <a:latin typeface="Verdana"/>
                  <a:cs typeface="Verdana"/>
                </a:rPr>
                <a:t>node </a:t>
              </a:r>
              <a:r>
                <a:rPr lang="en-US" sz="1600" b="1" dirty="0" err="1">
                  <a:latin typeface="Verdana"/>
                  <a:cs typeface="Verdana"/>
                </a:rPr>
                <a:t>x</a:t>
              </a:r>
              <a:r>
                <a:rPr lang="en-US" sz="1600" dirty="0">
                  <a:latin typeface="Verdana"/>
                  <a:cs typeface="Verdana"/>
                </a:rPr>
                <a:t> table</a:t>
              </a:r>
            </a:p>
          </p:txBody>
        </p:sp>
      </p:grpSp>
      <p:grpSp>
        <p:nvGrpSpPr>
          <p:cNvPr id="159938" name="Group 194"/>
          <p:cNvGrpSpPr>
            <a:grpSpLocks/>
          </p:cNvGrpSpPr>
          <p:nvPr/>
        </p:nvGrpSpPr>
        <p:grpSpPr bwMode="auto">
          <a:xfrm>
            <a:off x="250746" y="2656625"/>
            <a:ext cx="2286000" cy="1871663"/>
            <a:chOff x="0" y="1646"/>
            <a:chExt cx="1440" cy="1179"/>
          </a:xfrm>
        </p:grpSpPr>
        <p:sp>
          <p:nvSpPr>
            <p:cNvPr id="159783" name="Line 39"/>
            <p:cNvSpPr>
              <a:spLocks noChangeShapeType="1"/>
            </p:cNvSpPr>
            <p:nvPr/>
          </p:nvSpPr>
          <p:spPr bwMode="auto">
            <a:xfrm>
              <a:off x="576" y="2160"/>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grpSp>
          <p:nvGrpSpPr>
            <p:cNvPr id="159937" name="Group 193"/>
            <p:cNvGrpSpPr>
              <a:grpSpLocks/>
            </p:cNvGrpSpPr>
            <p:nvPr/>
          </p:nvGrpSpPr>
          <p:grpSpPr bwMode="auto">
            <a:xfrm>
              <a:off x="0" y="1646"/>
              <a:ext cx="1390" cy="1179"/>
              <a:chOff x="0" y="1646"/>
              <a:chExt cx="1390" cy="1179"/>
            </a:xfrm>
          </p:grpSpPr>
          <p:sp>
            <p:nvSpPr>
              <p:cNvPr id="159782" name="Line 38"/>
              <p:cNvSpPr>
                <a:spLocks noChangeShapeType="1"/>
              </p:cNvSpPr>
              <p:nvPr/>
            </p:nvSpPr>
            <p:spPr bwMode="auto">
              <a:xfrm>
                <a:off x="768" y="2016"/>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788" name="Text Box 44"/>
              <p:cNvSpPr txBox="1">
                <a:spLocks noChangeArrowheads="1"/>
              </p:cNvSpPr>
              <p:nvPr/>
            </p:nvSpPr>
            <p:spPr bwMode="auto">
              <a:xfrm>
                <a:off x="960" y="2170"/>
                <a:ext cx="238" cy="233"/>
              </a:xfrm>
              <a:prstGeom prst="rect">
                <a:avLst/>
              </a:prstGeom>
              <a:noFill/>
              <a:ln w="9525">
                <a:noFill/>
                <a:miter lim="800000"/>
                <a:headEnd/>
                <a:tailEnd/>
              </a:ln>
              <a:effectLst/>
            </p:spPr>
            <p:txBody>
              <a:bodyPr wrap="none">
                <a:prstTxWarp prst="textNoShape">
                  <a:avLst/>
                </a:prstTxWarp>
                <a:spAutoFit/>
              </a:bodyPr>
              <a:lstStyle/>
              <a:p>
                <a:r>
                  <a:rPr lang="en-US" dirty="0"/>
                  <a:t>∞</a:t>
                </a:r>
              </a:p>
            </p:txBody>
          </p:sp>
          <p:sp>
            <p:nvSpPr>
              <p:cNvPr id="159789" name="Text Box 45"/>
              <p:cNvSpPr txBox="1">
                <a:spLocks noChangeArrowheads="1"/>
              </p:cNvSpPr>
              <p:nvPr/>
            </p:nvSpPr>
            <p:spPr bwMode="auto">
              <a:xfrm>
                <a:off x="1152" y="2160"/>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grpSp>
            <p:nvGrpSpPr>
              <p:cNvPr id="159927" name="Group 183"/>
              <p:cNvGrpSpPr>
                <a:grpSpLocks/>
              </p:cNvGrpSpPr>
              <p:nvPr/>
            </p:nvGrpSpPr>
            <p:grpSpPr bwMode="auto">
              <a:xfrm>
                <a:off x="0" y="1646"/>
                <a:ext cx="1390" cy="1179"/>
                <a:chOff x="0" y="1646"/>
                <a:chExt cx="1390" cy="1179"/>
              </a:xfrm>
            </p:grpSpPr>
            <p:sp>
              <p:nvSpPr>
                <p:cNvPr id="159762" name="Text Box 18"/>
                <p:cNvSpPr txBox="1">
                  <a:spLocks noChangeArrowheads="1"/>
                </p:cNvSpPr>
                <p:nvPr/>
              </p:nvSpPr>
              <p:spPr bwMode="auto">
                <a:xfrm rot="16200000">
                  <a:off x="227" y="2410"/>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784" name="Text Box 40"/>
                <p:cNvSpPr txBox="1">
                  <a:spLocks noChangeArrowheads="1"/>
                </p:cNvSpPr>
                <p:nvPr/>
              </p:nvSpPr>
              <p:spPr bwMode="auto">
                <a:xfrm>
                  <a:off x="768" y="1920"/>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785" name="Text Box 41"/>
                <p:cNvSpPr txBox="1">
                  <a:spLocks noChangeArrowheads="1"/>
                </p:cNvSpPr>
                <p:nvPr/>
              </p:nvSpPr>
              <p:spPr bwMode="auto">
                <a:xfrm>
                  <a:off x="576" y="2160"/>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786" name="Text Box 42"/>
                <p:cNvSpPr txBox="1">
                  <a:spLocks noChangeArrowheads="1"/>
                </p:cNvSpPr>
                <p:nvPr/>
              </p:nvSpPr>
              <p:spPr bwMode="auto">
                <a:xfrm>
                  <a:off x="576" y="2352"/>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787" name="Text Box 43"/>
                <p:cNvSpPr txBox="1">
                  <a:spLocks noChangeArrowheads="1"/>
                </p:cNvSpPr>
                <p:nvPr/>
              </p:nvSpPr>
              <p:spPr bwMode="auto">
                <a:xfrm>
                  <a:off x="576" y="2544"/>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790" name="Text Box 46"/>
                <p:cNvSpPr txBox="1">
                  <a:spLocks noChangeArrowheads="1"/>
                </p:cNvSpPr>
                <p:nvPr/>
              </p:nvSpPr>
              <p:spPr bwMode="auto">
                <a:xfrm>
                  <a:off x="768" y="2592"/>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91" name="Text Box 47"/>
                <p:cNvSpPr txBox="1">
                  <a:spLocks noChangeArrowheads="1"/>
                </p:cNvSpPr>
                <p:nvPr/>
              </p:nvSpPr>
              <p:spPr bwMode="auto">
                <a:xfrm>
                  <a:off x="939" y="2592"/>
                  <a:ext cx="238" cy="233"/>
                </a:xfrm>
                <a:prstGeom prst="rect">
                  <a:avLst/>
                </a:prstGeom>
                <a:noFill/>
                <a:ln w="9525">
                  <a:noFill/>
                  <a:miter lim="800000"/>
                  <a:headEnd/>
                  <a:tailEnd/>
                </a:ln>
                <a:effectLst/>
              </p:spPr>
              <p:txBody>
                <a:bodyPr wrap="none">
                  <a:prstTxWarp prst="textNoShape">
                    <a:avLst/>
                  </a:prstTxWarp>
                  <a:spAutoFit/>
                </a:bodyPr>
                <a:lstStyle/>
                <a:p>
                  <a:r>
                    <a:rPr lang="en-US" dirty="0"/>
                    <a:t>∞</a:t>
                  </a:r>
                </a:p>
              </p:txBody>
            </p:sp>
            <p:sp>
              <p:nvSpPr>
                <p:cNvPr id="159792" name="Text Box 48"/>
                <p:cNvSpPr txBox="1">
                  <a:spLocks noChangeArrowheads="1"/>
                </p:cNvSpPr>
                <p:nvPr/>
              </p:nvSpPr>
              <p:spPr bwMode="auto">
                <a:xfrm>
                  <a:off x="1152" y="2592"/>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793" name="Text Box 49"/>
                <p:cNvSpPr txBox="1">
                  <a:spLocks noChangeArrowheads="1"/>
                </p:cNvSpPr>
                <p:nvPr/>
              </p:nvSpPr>
              <p:spPr bwMode="auto">
                <a:xfrm>
                  <a:off x="768" y="1728"/>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59843" name="Text Box 99"/>
                <p:cNvSpPr txBox="1">
                  <a:spLocks noChangeArrowheads="1"/>
                </p:cNvSpPr>
                <p:nvPr/>
              </p:nvSpPr>
              <p:spPr bwMode="auto">
                <a:xfrm>
                  <a:off x="768" y="2177"/>
                  <a:ext cx="620" cy="407"/>
                </a:xfrm>
                <a:prstGeom prst="rect">
                  <a:avLst/>
                </a:prstGeom>
                <a:noFill/>
                <a:ln w="9525">
                  <a:noFill/>
                  <a:miter lim="800000"/>
                  <a:headEnd/>
                  <a:tailEnd/>
                </a:ln>
                <a:effectLst/>
              </p:spPr>
              <p:txBody>
                <a:bodyPr wrap="none">
                  <a:prstTxWarp prst="textNoShape">
                    <a:avLst/>
                  </a:prstTxWarp>
                  <a:spAutoFit/>
                </a:bodyPr>
                <a:lstStyle/>
                <a:p>
                  <a:r>
                    <a:rPr lang="en-US" dirty="0"/>
                    <a:t>∞</a:t>
                  </a:r>
                </a:p>
                <a:p>
                  <a:r>
                    <a:rPr lang="en-US" dirty="0"/>
                    <a:t>2   0   1</a:t>
                  </a:r>
                </a:p>
              </p:txBody>
            </p:sp>
            <p:sp>
              <p:nvSpPr>
                <p:cNvPr id="159905" name="Text Box 161"/>
                <p:cNvSpPr txBox="1">
                  <a:spLocks noChangeArrowheads="1"/>
                </p:cNvSpPr>
                <p:nvPr/>
              </p:nvSpPr>
              <p:spPr bwMode="auto">
                <a:xfrm>
                  <a:off x="0" y="1646"/>
                  <a:ext cx="931" cy="213"/>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dirty="0">
                      <a:latin typeface="Verdana"/>
                      <a:cs typeface="Verdana"/>
                    </a:rPr>
                    <a:t>node </a:t>
                  </a:r>
                  <a:r>
                    <a:rPr lang="en-US" sz="1600" b="1" dirty="0" err="1">
                      <a:latin typeface="Verdana"/>
                      <a:cs typeface="Verdana"/>
                    </a:rPr>
                    <a:t>y</a:t>
                  </a:r>
                  <a:r>
                    <a:rPr lang="en-US" sz="1600" dirty="0">
                      <a:latin typeface="Verdana"/>
                      <a:cs typeface="Verdana"/>
                    </a:rPr>
                    <a:t> table</a:t>
                  </a:r>
                </a:p>
              </p:txBody>
            </p:sp>
          </p:grpSp>
        </p:grpSp>
      </p:grpSp>
      <p:grpSp>
        <p:nvGrpSpPr>
          <p:cNvPr id="159928" name="Group 184"/>
          <p:cNvGrpSpPr>
            <a:grpSpLocks/>
          </p:cNvGrpSpPr>
          <p:nvPr/>
        </p:nvGrpSpPr>
        <p:grpSpPr bwMode="auto">
          <a:xfrm>
            <a:off x="250746" y="4467962"/>
            <a:ext cx="2286000" cy="1889125"/>
            <a:chOff x="0" y="2787"/>
            <a:chExt cx="1440" cy="1190"/>
          </a:xfrm>
        </p:grpSpPr>
        <p:sp>
          <p:nvSpPr>
            <p:cNvPr id="159763" name="Text Box 19"/>
            <p:cNvSpPr txBox="1">
              <a:spLocks noChangeArrowheads="1"/>
            </p:cNvSpPr>
            <p:nvPr/>
          </p:nvSpPr>
          <p:spPr bwMode="auto">
            <a:xfrm rot="16200000">
              <a:off x="227" y="3514"/>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59830" name="Line 86"/>
            <p:cNvSpPr>
              <a:spLocks noChangeShapeType="1"/>
            </p:cNvSpPr>
            <p:nvPr/>
          </p:nvSpPr>
          <p:spPr bwMode="auto">
            <a:xfrm>
              <a:off x="768" y="3168"/>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31" name="Line 87"/>
            <p:cNvSpPr>
              <a:spLocks noChangeShapeType="1"/>
            </p:cNvSpPr>
            <p:nvPr/>
          </p:nvSpPr>
          <p:spPr bwMode="auto">
            <a:xfrm>
              <a:off x="576" y="3312"/>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9832" name="Text Box 88"/>
            <p:cNvSpPr txBox="1">
              <a:spLocks noChangeArrowheads="1"/>
            </p:cNvSpPr>
            <p:nvPr/>
          </p:nvSpPr>
          <p:spPr bwMode="auto">
            <a:xfrm>
              <a:off x="768" y="3072"/>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59833" name="Text Box 89"/>
            <p:cNvSpPr txBox="1">
              <a:spLocks noChangeArrowheads="1"/>
            </p:cNvSpPr>
            <p:nvPr/>
          </p:nvSpPr>
          <p:spPr bwMode="auto">
            <a:xfrm>
              <a:off x="576" y="3312"/>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59834" name="Text Box 90"/>
            <p:cNvSpPr txBox="1">
              <a:spLocks noChangeArrowheads="1"/>
            </p:cNvSpPr>
            <p:nvPr/>
          </p:nvSpPr>
          <p:spPr bwMode="auto">
            <a:xfrm>
              <a:off x="576" y="3504"/>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59835" name="Text Box 91"/>
            <p:cNvSpPr txBox="1">
              <a:spLocks noChangeArrowheads="1"/>
            </p:cNvSpPr>
            <p:nvPr/>
          </p:nvSpPr>
          <p:spPr bwMode="auto">
            <a:xfrm>
              <a:off x="576" y="3696"/>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59836" name="Text Box 92"/>
            <p:cNvSpPr txBox="1">
              <a:spLocks noChangeArrowheads="1"/>
            </p:cNvSpPr>
            <p:nvPr/>
          </p:nvSpPr>
          <p:spPr bwMode="auto">
            <a:xfrm>
              <a:off x="768" y="3552"/>
              <a:ext cx="624" cy="231"/>
            </a:xfrm>
            <a:prstGeom prst="rect">
              <a:avLst/>
            </a:prstGeom>
            <a:noFill/>
            <a:ln w="9525">
              <a:noFill/>
              <a:miter lim="800000"/>
              <a:headEnd/>
              <a:tailEnd/>
            </a:ln>
            <a:effectLst/>
          </p:spPr>
          <p:txBody>
            <a:bodyPr>
              <a:prstTxWarp prst="textNoShape">
                <a:avLst/>
              </a:prstTxWarp>
              <a:spAutoFit/>
            </a:bodyPr>
            <a:lstStyle/>
            <a:p>
              <a:r>
                <a:rPr lang="en-US"/>
                <a:t>∞</a:t>
              </a:r>
            </a:p>
          </p:txBody>
        </p:sp>
        <p:sp>
          <p:nvSpPr>
            <p:cNvPr id="159837" name="Text Box 93"/>
            <p:cNvSpPr txBox="1">
              <a:spLocks noChangeArrowheads="1"/>
            </p:cNvSpPr>
            <p:nvPr/>
          </p:nvSpPr>
          <p:spPr bwMode="auto">
            <a:xfrm>
              <a:off x="946" y="3552"/>
              <a:ext cx="238" cy="233"/>
            </a:xfrm>
            <a:prstGeom prst="rect">
              <a:avLst/>
            </a:prstGeom>
            <a:noFill/>
            <a:ln w="9525">
              <a:noFill/>
              <a:miter lim="800000"/>
              <a:headEnd/>
              <a:tailEnd/>
            </a:ln>
            <a:effectLst/>
          </p:spPr>
          <p:txBody>
            <a:bodyPr wrap="none">
              <a:prstTxWarp prst="textNoShape">
                <a:avLst/>
              </a:prstTxWarp>
              <a:spAutoFit/>
            </a:bodyPr>
            <a:lstStyle/>
            <a:p>
              <a:r>
                <a:rPr lang="en-US" dirty="0"/>
                <a:t>∞</a:t>
              </a:r>
            </a:p>
          </p:txBody>
        </p:sp>
        <p:sp>
          <p:nvSpPr>
            <p:cNvPr id="159838" name="Text Box 94"/>
            <p:cNvSpPr txBox="1">
              <a:spLocks noChangeArrowheads="1"/>
            </p:cNvSpPr>
            <p:nvPr/>
          </p:nvSpPr>
          <p:spPr bwMode="auto">
            <a:xfrm>
              <a:off x="1152" y="3552"/>
              <a:ext cx="238" cy="233"/>
            </a:xfrm>
            <a:prstGeom prst="rect">
              <a:avLst/>
            </a:prstGeom>
            <a:noFill/>
            <a:ln w="9525">
              <a:noFill/>
              <a:miter lim="800000"/>
              <a:headEnd/>
              <a:tailEnd/>
            </a:ln>
            <a:effectLst/>
          </p:spPr>
          <p:txBody>
            <a:bodyPr wrap="none">
              <a:prstTxWarp prst="textNoShape">
                <a:avLst/>
              </a:prstTxWarp>
              <a:spAutoFit/>
            </a:bodyPr>
            <a:lstStyle/>
            <a:p>
              <a:r>
                <a:rPr lang="en-US"/>
                <a:t>∞</a:t>
              </a:r>
            </a:p>
          </p:txBody>
        </p:sp>
        <p:sp>
          <p:nvSpPr>
            <p:cNvPr id="159839" name="Text Box 95"/>
            <p:cNvSpPr txBox="1">
              <a:spLocks noChangeArrowheads="1"/>
            </p:cNvSpPr>
            <p:nvPr/>
          </p:nvSpPr>
          <p:spPr bwMode="auto">
            <a:xfrm>
              <a:off x="768" y="3744"/>
              <a:ext cx="205" cy="233"/>
            </a:xfrm>
            <a:prstGeom prst="rect">
              <a:avLst/>
            </a:prstGeom>
            <a:noFill/>
            <a:ln w="9525">
              <a:noFill/>
              <a:miter lim="800000"/>
              <a:headEnd/>
              <a:tailEnd/>
            </a:ln>
            <a:effectLst/>
          </p:spPr>
          <p:txBody>
            <a:bodyPr wrap="none">
              <a:prstTxWarp prst="textNoShape">
                <a:avLst/>
              </a:prstTxWarp>
              <a:spAutoFit/>
            </a:bodyPr>
            <a:lstStyle/>
            <a:p>
              <a:r>
                <a:rPr lang="en-US"/>
                <a:t>7</a:t>
              </a:r>
            </a:p>
          </p:txBody>
        </p:sp>
        <p:sp>
          <p:nvSpPr>
            <p:cNvPr id="159840" name="Text Box 96"/>
            <p:cNvSpPr txBox="1">
              <a:spLocks noChangeArrowheads="1"/>
            </p:cNvSpPr>
            <p:nvPr/>
          </p:nvSpPr>
          <p:spPr bwMode="auto">
            <a:xfrm>
              <a:off x="974" y="3744"/>
              <a:ext cx="182" cy="233"/>
            </a:xfrm>
            <a:prstGeom prst="rect">
              <a:avLst/>
            </a:prstGeom>
            <a:noFill/>
            <a:ln w="9525">
              <a:noFill/>
              <a:miter lim="800000"/>
              <a:headEnd/>
              <a:tailEnd/>
            </a:ln>
            <a:effectLst/>
          </p:spPr>
          <p:txBody>
            <a:bodyPr wrap="none">
              <a:prstTxWarp prst="textNoShape">
                <a:avLst/>
              </a:prstTxWarp>
              <a:spAutoFit/>
            </a:bodyPr>
            <a:lstStyle/>
            <a:p>
              <a:r>
                <a:rPr lang="en-US" dirty="0"/>
                <a:t>1</a:t>
              </a:r>
            </a:p>
          </p:txBody>
        </p:sp>
        <p:sp>
          <p:nvSpPr>
            <p:cNvPr id="159841" name="Text Box 97"/>
            <p:cNvSpPr txBox="1">
              <a:spLocks noChangeArrowheads="1"/>
            </p:cNvSpPr>
            <p:nvPr/>
          </p:nvSpPr>
          <p:spPr bwMode="auto">
            <a:xfrm>
              <a:off x="1152" y="3744"/>
              <a:ext cx="205" cy="233"/>
            </a:xfrm>
            <a:prstGeom prst="rect">
              <a:avLst/>
            </a:prstGeom>
            <a:noFill/>
            <a:ln w="9525">
              <a:noFill/>
              <a:miter lim="800000"/>
              <a:headEnd/>
              <a:tailEnd/>
            </a:ln>
            <a:effectLst/>
          </p:spPr>
          <p:txBody>
            <a:bodyPr wrap="none">
              <a:prstTxWarp prst="textNoShape">
                <a:avLst/>
              </a:prstTxWarp>
              <a:spAutoFit/>
            </a:bodyPr>
            <a:lstStyle/>
            <a:p>
              <a:r>
                <a:rPr lang="en-US"/>
                <a:t>0</a:t>
              </a:r>
            </a:p>
          </p:txBody>
        </p:sp>
        <p:sp>
          <p:nvSpPr>
            <p:cNvPr id="159842" name="Text Box 98"/>
            <p:cNvSpPr txBox="1">
              <a:spLocks noChangeArrowheads="1"/>
            </p:cNvSpPr>
            <p:nvPr/>
          </p:nvSpPr>
          <p:spPr bwMode="auto">
            <a:xfrm>
              <a:off x="768" y="2880"/>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59844" name="Text Box 100"/>
            <p:cNvSpPr txBox="1">
              <a:spLocks noChangeArrowheads="1"/>
            </p:cNvSpPr>
            <p:nvPr/>
          </p:nvSpPr>
          <p:spPr bwMode="auto">
            <a:xfrm>
              <a:off x="768" y="3312"/>
              <a:ext cx="624" cy="231"/>
            </a:xfrm>
            <a:prstGeom prst="rect">
              <a:avLst/>
            </a:prstGeom>
            <a:noFill/>
            <a:ln w="9525">
              <a:noFill/>
              <a:miter lim="800000"/>
              <a:headEnd/>
              <a:tailEnd/>
            </a:ln>
            <a:effectLst/>
          </p:spPr>
          <p:txBody>
            <a:bodyPr>
              <a:prstTxWarp prst="textNoShape">
                <a:avLst/>
              </a:prstTxWarp>
              <a:spAutoFit/>
            </a:bodyPr>
            <a:lstStyle/>
            <a:p>
              <a:r>
                <a:rPr lang="en-US"/>
                <a:t>∞ ∞  ∞</a:t>
              </a:r>
            </a:p>
          </p:txBody>
        </p:sp>
        <p:sp>
          <p:nvSpPr>
            <p:cNvPr id="159906" name="Text Box 162"/>
            <p:cNvSpPr txBox="1">
              <a:spLocks noChangeArrowheads="1"/>
            </p:cNvSpPr>
            <p:nvPr/>
          </p:nvSpPr>
          <p:spPr bwMode="auto">
            <a:xfrm>
              <a:off x="0" y="2787"/>
              <a:ext cx="924" cy="213"/>
            </a:xfrm>
            <a:prstGeom prst="rect">
              <a:avLst/>
            </a:prstGeom>
            <a:noFill/>
            <a:ln w="9525">
              <a:noFill/>
              <a:miter lim="800000"/>
              <a:headEnd/>
              <a:tailEnd/>
            </a:ln>
            <a:effectLst/>
          </p:spPr>
          <p:txBody>
            <a:bodyPr wrap="none">
              <a:prstTxWarp prst="textNoShape">
                <a:avLst/>
              </a:prstTxWarp>
              <a:spAutoFit/>
            </a:bodyPr>
            <a:lstStyle/>
            <a:p>
              <a:pPr eaLnBrk="1" hangingPunct="1"/>
              <a:r>
                <a:rPr lang="en-US" sz="1600" dirty="0">
                  <a:latin typeface="Verdana"/>
                  <a:cs typeface="Verdana"/>
                </a:rPr>
                <a:t>node </a:t>
              </a:r>
              <a:r>
                <a:rPr lang="en-US" sz="1600" b="1" dirty="0" err="1">
                  <a:latin typeface="Verdana"/>
                  <a:cs typeface="Verdana"/>
                </a:rPr>
                <a:t>z</a:t>
              </a:r>
              <a:r>
                <a:rPr lang="en-US" sz="1600" dirty="0">
                  <a:latin typeface="Verdana"/>
                  <a:cs typeface="Verdana"/>
                </a:rPr>
                <a:t> table</a:t>
              </a:r>
            </a:p>
          </p:txBody>
        </p:sp>
      </p:grpSp>
      <p:grpSp>
        <p:nvGrpSpPr>
          <p:cNvPr id="159939" name="Group 195"/>
          <p:cNvGrpSpPr>
            <a:grpSpLocks/>
          </p:cNvGrpSpPr>
          <p:nvPr/>
        </p:nvGrpSpPr>
        <p:grpSpPr bwMode="auto">
          <a:xfrm>
            <a:off x="1469946" y="1720000"/>
            <a:ext cx="1066800" cy="4648200"/>
            <a:chOff x="768" y="1056"/>
            <a:chExt cx="672" cy="2928"/>
          </a:xfrm>
        </p:grpSpPr>
        <p:sp>
          <p:nvSpPr>
            <p:cNvPr id="159907" name="Oval 163"/>
            <p:cNvSpPr>
              <a:spLocks noChangeArrowheads="1"/>
            </p:cNvSpPr>
            <p:nvPr/>
          </p:nvSpPr>
          <p:spPr bwMode="auto">
            <a:xfrm>
              <a:off x="768" y="1056"/>
              <a:ext cx="672" cy="24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59908" name="Oval 164"/>
            <p:cNvSpPr>
              <a:spLocks noChangeArrowheads="1"/>
            </p:cNvSpPr>
            <p:nvPr/>
          </p:nvSpPr>
          <p:spPr bwMode="auto">
            <a:xfrm>
              <a:off x="768" y="2352"/>
              <a:ext cx="672" cy="24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59909" name="Oval 165"/>
            <p:cNvSpPr>
              <a:spLocks noChangeArrowheads="1"/>
            </p:cNvSpPr>
            <p:nvPr/>
          </p:nvSpPr>
          <p:spPr bwMode="auto">
            <a:xfrm>
              <a:off x="768" y="3744"/>
              <a:ext cx="672" cy="24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grpSp>
      <p:grpSp>
        <p:nvGrpSpPr>
          <p:cNvPr id="159940" name="Group 196"/>
          <p:cNvGrpSpPr>
            <a:grpSpLocks/>
          </p:cNvGrpSpPr>
          <p:nvPr/>
        </p:nvGrpSpPr>
        <p:grpSpPr bwMode="auto">
          <a:xfrm>
            <a:off x="3451146" y="1720000"/>
            <a:ext cx="1143000" cy="4572000"/>
            <a:chOff x="2016" y="1056"/>
            <a:chExt cx="720" cy="2880"/>
          </a:xfrm>
        </p:grpSpPr>
        <p:sp>
          <p:nvSpPr>
            <p:cNvPr id="159910" name="Oval 166"/>
            <p:cNvSpPr>
              <a:spLocks noChangeArrowheads="1"/>
            </p:cNvSpPr>
            <p:nvPr/>
          </p:nvSpPr>
          <p:spPr bwMode="auto">
            <a:xfrm>
              <a:off x="2064" y="1056"/>
              <a:ext cx="672" cy="24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sp>
          <p:nvSpPr>
            <p:cNvPr id="159911" name="Oval 167"/>
            <p:cNvSpPr>
              <a:spLocks noChangeArrowheads="1"/>
            </p:cNvSpPr>
            <p:nvPr/>
          </p:nvSpPr>
          <p:spPr bwMode="auto">
            <a:xfrm>
              <a:off x="2016" y="3696"/>
              <a:ext cx="672" cy="240"/>
            </a:xfrm>
            <a:prstGeom prst="ellipse">
              <a:avLst/>
            </a:prstGeom>
            <a:noFill/>
            <a:ln w="9525">
              <a:solidFill>
                <a:srgbClr val="FF0000"/>
              </a:solidFill>
              <a:round/>
              <a:headEnd/>
              <a:tailEnd/>
            </a:ln>
            <a:effectLst/>
          </p:spPr>
          <p:txBody>
            <a:bodyPr wrap="none" anchor="ctr">
              <a:prstTxWarp prst="textNoShape">
                <a:avLst/>
              </a:prstTxWarp>
            </a:bodyPr>
            <a:lstStyle/>
            <a:p>
              <a:endParaRPr lang="en-US"/>
            </a:p>
          </p:txBody>
        </p:sp>
      </p:grpSp>
      <p:grpSp>
        <p:nvGrpSpPr>
          <p:cNvPr id="159924" name="Group 180"/>
          <p:cNvGrpSpPr>
            <a:grpSpLocks/>
          </p:cNvGrpSpPr>
          <p:nvPr/>
        </p:nvGrpSpPr>
        <p:grpSpPr bwMode="auto">
          <a:xfrm>
            <a:off x="2038271" y="259502"/>
            <a:ext cx="3840163" cy="1560513"/>
            <a:chOff x="1126" y="136"/>
            <a:chExt cx="2419" cy="983"/>
          </a:xfrm>
        </p:grpSpPr>
        <p:sp>
          <p:nvSpPr>
            <p:cNvPr id="159912" name="Rectangle 168"/>
            <p:cNvSpPr>
              <a:spLocks noChangeArrowheads="1"/>
            </p:cNvSpPr>
            <p:nvPr/>
          </p:nvSpPr>
          <p:spPr bwMode="auto">
            <a:xfrm>
              <a:off x="1126" y="136"/>
              <a:ext cx="2419" cy="368"/>
            </a:xfrm>
            <a:prstGeom prst="rect">
              <a:avLst/>
            </a:prstGeom>
            <a:noFill/>
            <a:ln w="9525">
              <a:noFill/>
              <a:miter lim="800000"/>
              <a:headEnd/>
              <a:tailEnd/>
            </a:ln>
            <a:effectLst/>
          </p:spPr>
          <p:txBody>
            <a:bodyPr wrap="none" anchor="ctr">
              <a:prstTxWarp prst="textNoShape">
                <a:avLst/>
              </a:prstTxWarp>
              <a:spAutoFit/>
            </a:bodyPr>
            <a:lstStyle/>
            <a:p>
              <a:pPr algn="just"/>
              <a:r>
                <a:rPr lang="fr-FR" sz="1600" dirty="0" err="1">
                  <a:solidFill>
                    <a:srgbClr val="000000"/>
                  </a:solidFill>
                  <a:latin typeface="Arial"/>
                  <a:ea typeface="Times New Roman" charset="0"/>
                  <a:cs typeface="Arial"/>
                </a:rPr>
                <a:t>D</a:t>
              </a:r>
              <a:r>
                <a:rPr lang="fr-FR" sz="1600" baseline="-25000" dirty="0" err="1">
                  <a:solidFill>
                    <a:srgbClr val="000000"/>
                  </a:solidFill>
                  <a:latin typeface="Arial"/>
                  <a:ea typeface="Times New Roman" charset="0"/>
                  <a:cs typeface="Arial"/>
                </a:rPr>
                <a:t>x</a:t>
              </a:r>
              <a:r>
                <a:rPr lang="fr-FR" sz="1600" dirty="0">
                  <a:solidFill>
                    <a:srgbClr val="000000"/>
                  </a:solidFill>
                  <a:latin typeface="Arial"/>
                  <a:ea typeface="Times New Roman" charset="0"/>
                  <a:cs typeface="Arial"/>
                </a:rPr>
                <a:t>(y) = min{c(</a:t>
              </a:r>
              <a:r>
                <a:rPr lang="fr-FR" sz="1600" dirty="0" err="1">
                  <a:solidFill>
                    <a:srgbClr val="000000"/>
                  </a:solidFill>
                  <a:latin typeface="Arial"/>
                  <a:ea typeface="Times New Roman" charset="0"/>
                  <a:cs typeface="Arial"/>
                </a:rPr>
                <a:t>x,y</a:t>
              </a:r>
              <a:r>
                <a:rPr lang="fr-FR" sz="1600" dirty="0">
                  <a:solidFill>
                    <a:srgbClr val="000000"/>
                  </a:solidFill>
                  <a:latin typeface="Arial"/>
                  <a:ea typeface="Times New Roman" charset="0"/>
                  <a:cs typeface="Arial"/>
                </a:rPr>
                <a:t>) + D</a:t>
              </a:r>
              <a:r>
                <a:rPr lang="fr-FR" sz="1600" baseline="-25000" dirty="0">
                  <a:solidFill>
                    <a:srgbClr val="000000"/>
                  </a:solidFill>
                  <a:latin typeface="Arial"/>
                  <a:ea typeface="Times New Roman" charset="0"/>
                  <a:cs typeface="Arial"/>
                </a:rPr>
                <a:t>y</a:t>
              </a:r>
              <a:r>
                <a:rPr lang="fr-FR" sz="1600" dirty="0">
                  <a:solidFill>
                    <a:srgbClr val="000000"/>
                  </a:solidFill>
                  <a:latin typeface="Arial"/>
                  <a:ea typeface="Times New Roman" charset="0"/>
                  <a:cs typeface="Arial"/>
                </a:rPr>
                <a:t>(y), c(</a:t>
              </a:r>
              <a:r>
                <a:rPr lang="fr-FR" sz="1600" dirty="0" err="1">
                  <a:solidFill>
                    <a:srgbClr val="000000"/>
                  </a:solidFill>
                  <a:latin typeface="Arial"/>
                  <a:ea typeface="Times New Roman" charset="0"/>
                  <a:cs typeface="Arial"/>
                </a:rPr>
                <a:t>x,z</a:t>
              </a:r>
              <a:r>
                <a:rPr lang="fr-FR" sz="1600" dirty="0">
                  <a:solidFill>
                    <a:srgbClr val="000000"/>
                  </a:solidFill>
                  <a:latin typeface="Arial"/>
                  <a:ea typeface="Times New Roman" charset="0"/>
                  <a:cs typeface="Arial"/>
                </a:rPr>
                <a:t>) + D</a:t>
              </a:r>
              <a:r>
                <a:rPr lang="fr-FR" sz="1600" baseline="-25000" dirty="0">
                  <a:solidFill>
                    <a:srgbClr val="000000"/>
                  </a:solidFill>
                  <a:latin typeface="Arial"/>
                  <a:ea typeface="Times New Roman" charset="0"/>
                  <a:cs typeface="Arial"/>
                </a:rPr>
                <a:t>z</a:t>
              </a:r>
              <a:r>
                <a:rPr lang="fr-FR" sz="1600" dirty="0">
                  <a:solidFill>
                    <a:srgbClr val="000000"/>
                  </a:solidFill>
                  <a:latin typeface="Arial"/>
                  <a:ea typeface="Times New Roman" charset="0"/>
                  <a:cs typeface="Arial"/>
                </a:rPr>
                <a:t>(y)} </a:t>
              </a:r>
              <a:br>
                <a:rPr lang="fr-FR" sz="1600" dirty="0">
                  <a:solidFill>
                    <a:srgbClr val="000000"/>
                  </a:solidFill>
                  <a:latin typeface="Arial"/>
                  <a:ea typeface="Times New Roman" charset="0"/>
                  <a:cs typeface="Arial"/>
                </a:rPr>
              </a:br>
              <a:r>
                <a:rPr lang="fr-FR" sz="1600" dirty="0">
                  <a:solidFill>
                    <a:srgbClr val="000000"/>
                  </a:solidFill>
                  <a:latin typeface="Arial"/>
                  <a:ea typeface="Times New Roman" charset="0"/>
                  <a:cs typeface="Arial"/>
                </a:rPr>
                <a:t>             = min{2+0 , 7+1} = 2</a:t>
              </a:r>
            </a:p>
          </p:txBody>
        </p:sp>
        <p:sp>
          <p:nvSpPr>
            <p:cNvPr id="159913" name="Line 169"/>
            <p:cNvSpPr>
              <a:spLocks noChangeShapeType="1"/>
            </p:cNvSpPr>
            <p:nvPr/>
          </p:nvSpPr>
          <p:spPr bwMode="auto">
            <a:xfrm flipH="1">
              <a:off x="2369" y="510"/>
              <a:ext cx="510" cy="609"/>
            </a:xfrm>
            <a:prstGeom prst="line">
              <a:avLst/>
            </a:prstGeom>
            <a:noFill/>
            <a:ln w="12700">
              <a:solidFill>
                <a:schemeClr val="accent2"/>
              </a:solidFill>
              <a:round/>
              <a:headEnd/>
              <a:tailEnd type="triangle" w="med" len="med"/>
            </a:ln>
            <a:effectLst/>
          </p:spPr>
          <p:txBody>
            <a:bodyPr wrap="none">
              <a:prstTxWarp prst="textNoShape">
                <a:avLst/>
              </a:prstTxWarp>
            </a:bodyPr>
            <a:lstStyle/>
            <a:p>
              <a:endParaRPr lang="en-US"/>
            </a:p>
          </p:txBody>
        </p:sp>
      </p:grpSp>
      <p:grpSp>
        <p:nvGrpSpPr>
          <p:cNvPr id="159930" name="Group 186"/>
          <p:cNvGrpSpPr>
            <a:grpSpLocks/>
          </p:cNvGrpSpPr>
          <p:nvPr/>
        </p:nvGrpSpPr>
        <p:grpSpPr bwMode="auto">
          <a:xfrm>
            <a:off x="4398333" y="197588"/>
            <a:ext cx="4608514" cy="1633538"/>
            <a:chOff x="2750" y="97"/>
            <a:chExt cx="2903" cy="1029"/>
          </a:xfrm>
        </p:grpSpPr>
        <p:sp>
          <p:nvSpPr>
            <p:cNvPr id="159914" name="Rectangle 170"/>
            <p:cNvSpPr>
              <a:spLocks noChangeArrowheads="1"/>
            </p:cNvSpPr>
            <p:nvPr/>
          </p:nvSpPr>
          <p:spPr bwMode="auto">
            <a:xfrm>
              <a:off x="4157" y="97"/>
              <a:ext cx="1496" cy="523"/>
            </a:xfrm>
            <a:prstGeom prst="rect">
              <a:avLst/>
            </a:prstGeom>
            <a:noFill/>
            <a:ln w="9525">
              <a:noFill/>
              <a:miter lim="800000"/>
              <a:headEnd/>
              <a:tailEnd/>
            </a:ln>
            <a:effectLst/>
          </p:spPr>
          <p:txBody>
            <a:bodyPr wrap="none" anchor="ctr">
              <a:prstTxWarp prst="textNoShape">
                <a:avLst/>
              </a:prstTxWarp>
              <a:spAutoFit/>
            </a:bodyPr>
            <a:lstStyle/>
            <a:p>
              <a:pPr algn="just"/>
              <a:r>
                <a:rPr lang="fr-FR" sz="1600" i="1" dirty="0" err="1">
                  <a:latin typeface="Arial"/>
                  <a:cs typeface="Arial"/>
                </a:rPr>
                <a:t>D</a:t>
              </a:r>
              <a:r>
                <a:rPr lang="fr-FR" sz="1600" i="1" baseline="-25000" dirty="0" err="1">
                  <a:latin typeface="Arial"/>
                  <a:cs typeface="Arial"/>
                </a:rPr>
                <a:t>x</a:t>
              </a:r>
              <a:r>
                <a:rPr lang="fr-FR" sz="1600" i="1" dirty="0">
                  <a:latin typeface="Arial"/>
                  <a:cs typeface="Arial"/>
                </a:rPr>
                <a:t>(z) = </a:t>
              </a:r>
              <a:r>
                <a:rPr lang="fr-FR" sz="1600" dirty="0">
                  <a:latin typeface="Arial"/>
                  <a:cs typeface="Arial"/>
                </a:rPr>
                <a:t>min{</a:t>
              </a:r>
              <a:r>
                <a:rPr lang="fr-FR" sz="1600" i="1" dirty="0">
                  <a:latin typeface="Arial"/>
                  <a:cs typeface="Arial"/>
                </a:rPr>
                <a:t>c(</a:t>
              </a:r>
              <a:r>
                <a:rPr lang="fr-FR" sz="1600" i="1" dirty="0" err="1">
                  <a:latin typeface="Arial"/>
                  <a:cs typeface="Arial"/>
                </a:rPr>
                <a:t>x,y</a:t>
              </a:r>
              <a:r>
                <a:rPr lang="fr-FR" sz="1600" i="1" dirty="0">
                  <a:latin typeface="Arial"/>
                  <a:cs typeface="Arial"/>
                </a:rPr>
                <a:t>) + </a:t>
              </a:r>
              <a:br>
                <a:rPr lang="fr-FR" sz="1600" i="1" dirty="0">
                  <a:latin typeface="Arial"/>
                  <a:cs typeface="Arial"/>
                </a:rPr>
              </a:br>
              <a:r>
                <a:rPr lang="fr-FR" sz="1600" i="1" dirty="0">
                  <a:latin typeface="Arial"/>
                  <a:cs typeface="Arial"/>
                </a:rPr>
                <a:t>      D</a:t>
              </a:r>
              <a:r>
                <a:rPr lang="fr-FR" sz="1600" i="1" baseline="-25000" dirty="0">
                  <a:latin typeface="Arial"/>
                  <a:cs typeface="Arial"/>
                </a:rPr>
                <a:t>y</a:t>
              </a:r>
              <a:r>
                <a:rPr lang="fr-FR" sz="1600" i="1" dirty="0">
                  <a:latin typeface="Arial"/>
                  <a:cs typeface="Arial"/>
                </a:rPr>
                <a:t>(z), c(</a:t>
              </a:r>
              <a:r>
                <a:rPr lang="fr-FR" sz="1600" i="1" dirty="0" err="1">
                  <a:latin typeface="Arial"/>
                  <a:cs typeface="Arial"/>
                </a:rPr>
                <a:t>x,z</a:t>
              </a:r>
              <a:r>
                <a:rPr lang="fr-FR" sz="1600" i="1" dirty="0">
                  <a:latin typeface="Arial"/>
                  <a:cs typeface="Arial"/>
                </a:rPr>
                <a:t>) + D</a:t>
              </a:r>
              <a:r>
                <a:rPr lang="fr-FR" sz="1600" i="1" baseline="-25000" dirty="0">
                  <a:latin typeface="Arial"/>
                  <a:cs typeface="Arial"/>
                </a:rPr>
                <a:t>z</a:t>
              </a:r>
              <a:r>
                <a:rPr lang="fr-FR" sz="1600" i="1" dirty="0">
                  <a:latin typeface="Arial"/>
                  <a:cs typeface="Arial"/>
                </a:rPr>
                <a:t>(z)</a:t>
              </a:r>
              <a:r>
                <a:rPr lang="fr-FR" sz="1600" dirty="0">
                  <a:latin typeface="Arial"/>
                  <a:cs typeface="Arial"/>
                </a:rPr>
                <a:t>} </a:t>
              </a:r>
            </a:p>
            <a:p>
              <a:pPr algn="just"/>
              <a:r>
                <a:rPr lang="fr-FR" sz="1600" dirty="0">
                  <a:latin typeface="Arial"/>
                  <a:cs typeface="Arial"/>
                </a:rPr>
                <a:t>= min{2+1 , 7+0} = 3</a:t>
              </a:r>
            </a:p>
          </p:txBody>
        </p:sp>
        <p:sp>
          <p:nvSpPr>
            <p:cNvPr id="159915" name="Line 171"/>
            <p:cNvSpPr>
              <a:spLocks noChangeShapeType="1"/>
            </p:cNvSpPr>
            <p:nvPr/>
          </p:nvSpPr>
          <p:spPr bwMode="auto">
            <a:xfrm flipH="1">
              <a:off x="2750" y="304"/>
              <a:ext cx="1512" cy="822"/>
            </a:xfrm>
            <a:prstGeom prst="line">
              <a:avLst/>
            </a:prstGeom>
            <a:noFill/>
            <a:ln w="9525">
              <a:solidFill>
                <a:schemeClr val="accent2"/>
              </a:solidFill>
              <a:round/>
              <a:headEnd/>
              <a:tailEnd type="triangle" w="med" len="med"/>
            </a:ln>
            <a:effectLst/>
          </p:spPr>
          <p:txBody>
            <a:bodyPr wrap="none">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599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599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599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599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1599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1599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1599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1599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599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599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5994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499"/>
                                          </p:stCondLst>
                                        </p:cTn>
                                        <p:tgtEl>
                                          <p:spTgt spid="1599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499"/>
                                          </p:stCondLst>
                                        </p:cTn>
                                        <p:tgtEl>
                                          <p:spTgt spid="159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273050" y="228600"/>
            <a:ext cx="8653463" cy="1143000"/>
          </a:xfrm>
        </p:spPr>
        <p:txBody>
          <a:bodyPr/>
          <a:lstStyle/>
          <a:p>
            <a:r>
              <a:rPr lang="en-US" sz="3600"/>
              <a:t>Distance Vector (DV): link cost changes</a:t>
            </a:r>
            <a:endParaRPr lang="en-US" sz="4400"/>
          </a:p>
        </p:txBody>
      </p:sp>
      <p:sp>
        <p:nvSpPr>
          <p:cNvPr id="160771" name="Rectangle 3"/>
          <p:cNvSpPr>
            <a:spLocks noChangeArrowheads="1"/>
          </p:cNvSpPr>
          <p:nvPr/>
        </p:nvSpPr>
        <p:spPr bwMode="auto">
          <a:xfrm>
            <a:off x="552451" y="1586657"/>
            <a:ext cx="4867275" cy="2524125"/>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2"/>
              </a:buClr>
              <a:buSzPct val="85000"/>
              <a:buFont typeface="ZapfDingbats" pitchFamily="82" charset="2"/>
              <a:buNone/>
            </a:pPr>
            <a:r>
              <a:rPr lang="en-US" sz="2000" dirty="0">
                <a:solidFill>
                  <a:srgbClr val="FF0000"/>
                </a:solidFill>
                <a:latin typeface="Verdana"/>
                <a:cs typeface="Verdana"/>
              </a:rPr>
              <a:t>Link cost changes:</a:t>
            </a:r>
            <a:endParaRPr lang="en-US" dirty="0">
              <a:latin typeface="Verdana"/>
              <a:cs typeface="Verdana"/>
            </a:endParaRPr>
          </a:p>
          <a:p>
            <a:pPr marL="342900" indent="-342900">
              <a:spcBef>
                <a:spcPct val="20000"/>
              </a:spcBef>
              <a:buClr>
                <a:schemeClr val="accent6">
                  <a:lumMod val="60000"/>
                  <a:lumOff val="40000"/>
                </a:schemeClr>
              </a:buClr>
              <a:buSzPct val="85000"/>
              <a:buFont typeface="Wingdings" charset="2"/>
              <a:buChar char="§"/>
            </a:pPr>
            <a:r>
              <a:rPr lang="en-US" dirty="0">
                <a:latin typeface="Verdana"/>
                <a:cs typeface="Verdana"/>
              </a:rPr>
              <a:t>node detects local link cost change </a:t>
            </a:r>
          </a:p>
          <a:p>
            <a:pPr marL="342900" indent="-342900">
              <a:spcBef>
                <a:spcPct val="20000"/>
              </a:spcBef>
              <a:buClr>
                <a:schemeClr val="accent6">
                  <a:lumMod val="60000"/>
                  <a:lumOff val="40000"/>
                </a:schemeClr>
              </a:buClr>
              <a:buSzPct val="85000"/>
              <a:buFont typeface="Wingdings" charset="2"/>
              <a:buChar char="§"/>
            </a:pPr>
            <a:r>
              <a:rPr lang="en-US" dirty="0">
                <a:latin typeface="Verdana"/>
                <a:cs typeface="Verdana"/>
              </a:rPr>
              <a:t>updates routing info, recalculates </a:t>
            </a:r>
            <a:br>
              <a:rPr lang="en-US" dirty="0">
                <a:latin typeface="Verdana"/>
                <a:cs typeface="Verdana"/>
              </a:rPr>
            </a:br>
            <a:r>
              <a:rPr lang="en-US" dirty="0">
                <a:latin typeface="Verdana"/>
                <a:cs typeface="Verdana"/>
              </a:rPr>
              <a:t>distance vector</a:t>
            </a:r>
          </a:p>
          <a:p>
            <a:pPr marL="342900" indent="-342900">
              <a:spcBef>
                <a:spcPct val="20000"/>
              </a:spcBef>
              <a:buClr>
                <a:schemeClr val="accent6">
                  <a:lumMod val="60000"/>
                  <a:lumOff val="40000"/>
                </a:schemeClr>
              </a:buClr>
              <a:buSzPct val="85000"/>
              <a:buFont typeface="Wingdings" charset="2"/>
              <a:buChar char="§"/>
            </a:pPr>
            <a:r>
              <a:rPr lang="en-US" dirty="0">
                <a:latin typeface="Verdana"/>
                <a:cs typeface="Verdana"/>
              </a:rPr>
              <a:t>if DV changes, notify neighbors </a:t>
            </a:r>
            <a:endParaRPr lang="en-US" sz="2000" dirty="0">
              <a:latin typeface="Verdana"/>
              <a:cs typeface="Verdana"/>
            </a:endParaRPr>
          </a:p>
        </p:txBody>
      </p:sp>
      <p:sp>
        <p:nvSpPr>
          <p:cNvPr id="160772" name="Text Box 4"/>
          <p:cNvSpPr txBox="1">
            <a:spLocks noChangeArrowheads="1"/>
          </p:cNvSpPr>
          <p:nvPr/>
        </p:nvSpPr>
        <p:spPr bwMode="auto">
          <a:xfrm>
            <a:off x="384345" y="4013945"/>
            <a:ext cx="1057802" cy="1323439"/>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Verdana"/>
                <a:cs typeface="Verdana"/>
              </a:rPr>
              <a:t>“good</a:t>
            </a:r>
          </a:p>
          <a:p>
            <a:r>
              <a:rPr lang="en-US" sz="2000" dirty="0">
                <a:solidFill>
                  <a:schemeClr val="accent2"/>
                </a:solidFill>
                <a:latin typeface="Verdana"/>
                <a:cs typeface="Verdana"/>
              </a:rPr>
              <a:t>news </a:t>
            </a:r>
          </a:p>
          <a:p>
            <a:r>
              <a:rPr lang="en-US" sz="2000" dirty="0">
                <a:solidFill>
                  <a:schemeClr val="accent2"/>
                </a:solidFill>
                <a:latin typeface="Verdana"/>
                <a:cs typeface="Verdana"/>
              </a:rPr>
              <a:t>travels</a:t>
            </a:r>
          </a:p>
          <a:p>
            <a:r>
              <a:rPr lang="en-US" sz="2000" dirty="0">
                <a:solidFill>
                  <a:schemeClr val="accent2"/>
                </a:solidFill>
                <a:latin typeface="Verdana"/>
                <a:cs typeface="Verdana"/>
              </a:rPr>
              <a:t>fast”</a:t>
            </a:r>
            <a:endParaRPr lang="en-US" sz="1400" dirty="0">
              <a:solidFill>
                <a:schemeClr val="accent2"/>
              </a:solidFill>
              <a:latin typeface="Verdana"/>
              <a:cs typeface="Verdana"/>
            </a:endParaRPr>
          </a:p>
        </p:txBody>
      </p:sp>
      <p:grpSp>
        <p:nvGrpSpPr>
          <p:cNvPr id="160810" name="Group 42"/>
          <p:cNvGrpSpPr>
            <a:grpSpLocks/>
          </p:cNvGrpSpPr>
          <p:nvPr/>
        </p:nvGrpSpPr>
        <p:grpSpPr bwMode="auto">
          <a:xfrm>
            <a:off x="5838825" y="1796205"/>
            <a:ext cx="2184400" cy="1314450"/>
            <a:chOff x="3678" y="1014"/>
            <a:chExt cx="1376" cy="828"/>
          </a:xfrm>
        </p:grpSpPr>
        <p:sp>
          <p:nvSpPr>
            <p:cNvPr id="160774" name="Freeform 6"/>
            <p:cNvSpPr>
              <a:spLocks/>
            </p:cNvSpPr>
            <p:nvPr/>
          </p:nvSpPr>
          <p:spPr bwMode="auto">
            <a:xfrm>
              <a:off x="3678" y="1078"/>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sp>
          <p:nvSpPr>
            <p:cNvPr id="160775" name="Freeform 7"/>
            <p:cNvSpPr>
              <a:spLocks/>
            </p:cNvSpPr>
            <p:nvPr/>
          </p:nvSpPr>
          <p:spPr bwMode="auto">
            <a:xfrm>
              <a:off x="4037" y="1342"/>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0776" name="Oval 8"/>
            <p:cNvSpPr>
              <a:spLocks noChangeArrowheads="1"/>
            </p:cNvSpPr>
            <p:nvPr/>
          </p:nvSpPr>
          <p:spPr bwMode="auto">
            <a:xfrm>
              <a:off x="3777" y="1578"/>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0777" name="Line 9"/>
            <p:cNvSpPr>
              <a:spLocks noChangeShapeType="1"/>
            </p:cNvSpPr>
            <p:nvPr/>
          </p:nvSpPr>
          <p:spPr bwMode="auto">
            <a:xfrm>
              <a:off x="3777" y="1571"/>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0778" name="Line 10"/>
            <p:cNvSpPr>
              <a:spLocks noChangeShapeType="1"/>
            </p:cNvSpPr>
            <p:nvPr/>
          </p:nvSpPr>
          <p:spPr bwMode="auto">
            <a:xfrm>
              <a:off x="4090" y="1571"/>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0779" name="Rectangle 11"/>
            <p:cNvSpPr>
              <a:spLocks noChangeArrowheads="1"/>
            </p:cNvSpPr>
            <p:nvPr/>
          </p:nvSpPr>
          <p:spPr bwMode="auto">
            <a:xfrm>
              <a:off x="3777" y="1571"/>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0780" name="Oval 12"/>
            <p:cNvSpPr>
              <a:spLocks noChangeArrowheads="1"/>
            </p:cNvSpPr>
            <p:nvPr/>
          </p:nvSpPr>
          <p:spPr bwMode="auto">
            <a:xfrm>
              <a:off x="3774" y="1512"/>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0781" name="Freeform 13"/>
            <p:cNvSpPr>
              <a:spLocks/>
            </p:cNvSpPr>
            <p:nvPr/>
          </p:nvSpPr>
          <p:spPr bwMode="auto">
            <a:xfrm>
              <a:off x="4442" y="1342"/>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0782" name="Freeform 14"/>
            <p:cNvSpPr>
              <a:spLocks/>
            </p:cNvSpPr>
            <p:nvPr/>
          </p:nvSpPr>
          <p:spPr bwMode="auto">
            <a:xfrm>
              <a:off x="4094" y="1606"/>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60783" name="Group 15"/>
            <p:cNvGrpSpPr>
              <a:grpSpLocks/>
            </p:cNvGrpSpPr>
            <p:nvPr/>
          </p:nvGrpSpPr>
          <p:grpSpPr bwMode="auto">
            <a:xfrm>
              <a:off x="3823" y="1464"/>
              <a:ext cx="214" cy="252"/>
              <a:chOff x="2950" y="2429"/>
              <a:chExt cx="217" cy="252"/>
            </a:xfrm>
          </p:grpSpPr>
          <p:sp>
            <p:nvSpPr>
              <p:cNvPr id="160784" name="Rectangle 1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0785" name="Text Box 17"/>
              <p:cNvSpPr txBox="1">
                <a:spLocks noChangeArrowheads="1"/>
              </p:cNvSpPr>
              <p:nvPr/>
            </p:nvSpPr>
            <p:spPr bwMode="auto">
              <a:xfrm>
                <a:off x="2950" y="2429"/>
                <a:ext cx="217" cy="252"/>
              </a:xfrm>
              <a:prstGeom prst="rect">
                <a:avLst/>
              </a:prstGeom>
              <a:noFill/>
              <a:ln w="9525">
                <a:noFill/>
                <a:miter lim="800000"/>
                <a:headEnd/>
                <a:tailEnd/>
              </a:ln>
              <a:effectLst/>
            </p:spPr>
            <p:txBody>
              <a:bodyPr wrap="none">
                <a:prstTxWarp prst="textNoShape">
                  <a:avLst/>
                </a:prstTxWarp>
                <a:spAutoFit/>
              </a:bodyPr>
              <a:lstStyle/>
              <a:p>
                <a:pPr algn="ctr"/>
                <a:r>
                  <a:rPr lang="en-US" sz="2000"/>
                  <a:t>x</a:t>
                </a:r>
                <a:endParaRPr lang="en-US" sz="2400">
                  <a:latin typeface="Times New Roman" charset="0"/>
                </a:endParaRPr>
              </a:p>
            </p:txBody>
          </p:sp>
        </p:grpSp>
        <p:grpSp>
          <p:nvGrpSpPr>
            <p:cNvPr id="160786" name="Group 18"/>
            <p:cNvGrpSpPr>
              <a:grpSpLocks/>
            </p:cNvGrpSpPr>
            <p:nvPr/>
          </p:nvGrpSpPr>
          <p:grpSpPr bwMode="auto">
            <a:xfrm>
              <a:off x="4619" y="1476"/>
              <a:ext cx="316" cy="252"/>
              <a:chOff x="1740" y="2306"/>
              <a:chExt cx="316" cy="252"/>
            </a:xfrm>
          </p:grpSpPr>
          <p:sp>
            <p:nvSpPr>
              <p:cNvPr id="160787" name="Oval 19"/>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0788" name="Line 20"/>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0789" name="Line 21"/>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0790" name="Rectangle 22"/>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0791" name="Oval 23"/>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0792" name="Group 24"/>
              <p:cNvGrpSpPr>
                <a:grpSpLocks/>
              </p:cNvGrpSpPr>
              <p:nvPr/>
            </p:nvGrpSpPr>
            <p:grpSpPr bwMode="auto">
              <a:xfrm>
                <a:off x="1799" y="2306"/>
                <a:ext cx="204" cy="252"/>
                <a:chOff x="2954" y="2429"/>
                <a:chExt cx="207" cy="252"/>
              </a:xfrm>
            </p:grpSpPr>
            <p:sp>
              <p:nvSpPr>
                <p:cNvPr id="160793" name="Rectangle 2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0794" name="Text Box 26"/>
                <p:cNvSpPr txBox="1">
                  <a:spLocks noChangeArrowheads="1"/>
                </p:cNvSpPr>
                <p:nvPr/>
              </p:nvSpPr>
              <p:spPr bwMode="auto">
                <a:xfrm>
                  <a:off x="2954" y="2429"/>
                  <a:ext cx="207" cy="252"/>
                </a:xfrm>
                <a:prstGeom prst="rect">
                  <a:avLst/>
                </a:prstGeom>
                <a:noFill/>
                <a:ln w="9525">
                  <a:noFill/>
                  <a:miter lim="800000"/>
                  <a:headEnd/>
                  <a:tailEnd/>
                </a:ln>
                <a:effectLst/>
              </p:spPr>
              <p:txBody>
                <a:bodyPr wrap="none">
                  <a:prstTxWarp prst="textNoShape">
                    <a:avLst/>
                  </a:prstTxWarp>
                  <a:spAutoFit/>
                </a:bodyPr>
                <a:lstStyle/>
                <a:p>
                  <a:pPr algn="ctr"/>
                  <a:r>
                    <a:rPr lang="en-US" sz="2000"/>
                    <a:t>z</a:t>
                  </a:r>
                  <a:endParaRPr lang="en-US" sz="2400">
                    <a:latin typeface="Times New Roman" charset="0"/>
                  </a:endParaRPr>
                </a:p>
              </p:txBody>
            </p:sp>
          </p:grpSp>
        </p:grpSp>
        <p:sp>
          <p:nvSpPr>
            <p:cNvPr id="160795" name="Text Box 27"/>
            <p:cNvSpPr txBox="1">
              <a:spLocks noChangeArrowheads="1"/>
            </p:cNvSpPr>
            <p:nvPr/>
          </p:nvSpPr>
          <p:spPr bwMode="auto">
            <a:xfrm>
              <a:off x="4522" y="1266"/>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60796" name="Text Box 28"/>
            <p:cNvSpPr txBox="1">
              <a:spLocks noChangeArrowheads="1"/>
            </p:cNvSpPr>
            <p:nvPr/>
          </p:nvSpPr>
          <p:spPr bwMode="auto">
            <a:xfrm>
              <a:off x="3982" y="1263"/>
              <a:ext cx="205" cy="233"/>
            </a:xfrm>
            <a:prstGeom prst="rect">
              <a:avLst/>
            </a:prstGeom>
            <a:noFill/>
            <a:ln w="9525">
              <a:noFill/>
              <a:miter lim="800000"/>
              <a:headEnd/>
              <a:tailEnd/>
            </a:ln>
            <a:effectLst/>
          </p:spPr>
          <p:txBody>
            <a:bodyPr wrap="none">
              <a:prstTxWarp prst="textNoShape">
                <a:avLst/>
              </a:prstTxWarp>
              <a:spAutoFit/>
            </a:bodyPr>
            <a:lstStyle/>
            <a:p>
              <a:pPr algn="ctr"/>
              <a:r>
                <a:rPr lang="en-US"/>
                <a:t>4</a:t>
              </a:r>
              <a:endParaRPr lang="en-US" sz="2400">
                <a:latin typeface="Times New Roman" charset="0"/>
              </a:endParaRPr>
            </a:p>
          </p:txBody>
        </p:sp>
        <p:sp>
          <p:nvSpPr>
            <p:cNvPr id="160797" name="Text Box 29"/>
            <p:cNvSpPr txBox="1">
              <a:spLocks noChangeArrowheads="1"/>
            </p:cNvSpPr>
            <p:nvPr/>
          </p:nvSpPr>
          <p:spPr bwMode="auto">
            <a:xfrm>
              <a:off x="4223" y="1596"/>
              <a:ext cx="294" cy="233"/>
            </a:xfrm>
            <a:prstGeom prst="rect">
              <a:avLst/>
            </a:prstGeom>
            <a:noFill/>
            <a:ln w="9525">
              <a:noFill/>
              <a:miter lim="800000"/>
              <a:headEnd/>
              <a:tailEnd/>
            </a:ln>
            <a:effectLst/>
          </p:spPr>
          <p:txBody>
            <a:bodyPr wrap="none">
              <a:prstTxWarp prst="textNoShape">
                <a:avLst/>
              </a:prstTxWarp>
              <a:spAutoFit/>
            </a:bodyPr>
            <a:lstStyle/>
            <a:p>
              <a:pPr algn="ctr"/>
              <a:r>
                <a:rPr lang="en-US"/>
                <a:t>50</a:t>
              </a:r>
              <a:endParaRPr lang="en-US" sz="2400">
                <a:latin typeface="Times New Roman" charset="0"/>
              </a:endParaRPr>
            </a:p>
          </p:txBody>
        </p:sp>
        <p:grpSp>
          <p:nvGrpSpPr>
            <p:cNvPr id="160798" name="Group 30"/>
            <p:cNvGrpSpPr>
              <a:grpSpLocks/>
            </p:cNvGrpSpPr>
            <p:nvPr/>
          </p:nvGrpSpPr>
          <p:grpSpPr bwMode="auto">
            <a:xfrm>
              <a:off x="4199" y="1152"/>
              <a:ext cx="316" cy="252"/>
              <a:chOff x="1740" y="2306"/>
              <a:chExt cx="316" cy="252"/>
            </a:xfrm>
          </p:grpSpPr>
          <p:sp>
            <p:nvSpPr>
              <p:cNvPr id="160799" name="Oval 3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0800" name="Line 32"/>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0801" name="Line 33"/>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0802" name="Rectangle 34"/>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0803" name="Oval 3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0804" name="Group 36"/>
              <p:cNvGrpSpPr>
                <a:grpSpLocks/>
              </p:cNvGrpSpPr>
              <p:nvPr/>
            </p:nvGrpSpPr>
            <p:grpSpPr bwMode="auto">
              <a:xfrm>
                <a:off x="1802" y="2306"/>
                <a:ext cx="201" cy="252"/>
                <a:chOff x="2956" y="2429"/>
                <a:chExt cx="204" cy="252"/>
              </a:xfrm>
            </p:grpSpPr>
            <p:sp>
              <p:nvSpPr>
                <p:cNvPr id="160805" name="Rectangle 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0806" name="Text Box 38"/>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sp>
          <p:nvSpPr>
            <p:cNvPr id="160807" name="Text Box 39"/>
            <p:cNvSpPr txBox="1">
              <a:spLocks noChangeArrowheads="1"/>
            </p:cNvSpPr>
            <p:nvPr/>
          </p:nvSpPr>
          <p:spPr bwMode="auto">
            <a:xfrm>
              <a:off x="3892" y="1014"/>
              <a:ext cx="182" cy="233"/>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0000"/>
                  </a:solidFill>
                </a:rPr>
                <a:t>1</a:t>
              </a:r>
              <a:endParaRPr lang="en-US" sz="2400">
                <a:latin typeface="Times New Roman" charset="0"/>
              </a:endParaRPr>
            </a:p>
          </p:txBody>
        </p:sp>
        <p:sp>
          <p:nvSpPr>
            <p:cNvPr id="160808" name="Line 40"/>
            <p:cNvSpPr>
              <a:spLocks noChangeShapeType="1"/>
            </p:cNvSpPr>
            <p:nvPr/>
          </p:nvSpPr>
          <p:spPr bwMode="auto">
            <a:xfrm flipH="1" flipV="1">
              <a:off x="4001" y="1210"/>
              <a:ext cx="132" cy="228"/>
            </a:xfrm>
            <a:prstGeom prst="line">
              <a:avLst/>
            </a:prstGeom>
            <a:noFill/>
            <a:ln w="19050">
              <a:solidFill>
                <a:srgbClr val="FF0000"/>
              </a:solidFill>
              <a:round/>
              <a:headEnd/>
              <a:tailEnd type="triangle" w="med" len="med"/>
            </a:ln>
            <a:effectLst/>
          </p:spPr>
          <p:txBody>
            <a:bodyPr wrap="none" anchor="ctr">
              <a:prstTxWarp prst="textNoShape">
                <a:avLst/>
              </a:prstTxWarp>
            </a:bodyPr>
            <a:lstStyle/>
            <a:p>
              <a:endParaRPr lang="en-US"/>
            </a:p>
          </p:txBody>
        </p:sp>
      </p:grpSp>
      <p:sp>
        <p:nvSpPr>
          <p:cNvPr id="160809" name="Rectangle 41"/>
          <p:cNvSpPr>
            <a:spLocks noChangeArrowheads="1"/>
          </p:cNvSpPr>
          <p:nvPr/>
        </p:nvSpPr>
        <p:spPr bwMode="auto">
          <a:xfrm>
            <a:off x="1815192" y="3739972"/>
            <a:ext cx="6924553" cy="2554545"/>
          </a:xfrm>
          <a:prstGeom prst="rect">
            <a:avLst/>
          </a:prstGeom>
          <a:noFill/>
          <a:ln w="9525">
            <a:noFill/>
            <a:miter lim="800000"/>
            <a:headEnd/>
            <a:tailEnd/>
          </a:ln>
          <a:effectLst/>
        </p:spPr>
        <p:txBody>
          <a:bodyPr wrap="none" anchor="ctr">
            <a:prstTxWarp prst="textNoShape">
              <a:avLst/>
            </a:prstTxWarp>
            <a:spAutoFit/>
          </a:bodyPr>
          <a:lstStyle/>
          <a:p>
            <a:pPr>
              <a:tabLst>
                <a:tab pos="228600" algn="l"/>
                <a:tab pos="457200" algn="l"/>
              </a:tabLst>
            </a:pPr>
            <a:r>
              <a:rPr lang="en-US" sz="1600" dirty="0">
                <a:latin typeface="Verdana"/>
                <a:cs typeface="Verdana"/>
              </a:rPr>
              <a:t>At time </a:t>
            </a:r>
            <a:r>
              <a:rPr lang="en-US" sz="1600" i="1" dirty="0">
                <a:latin typeface="Verdana"/>
                <a:cs typeface="Verdana"/>
              </a:rPr>
              <a:t>t</a:t>
            </a:r>
            <a:r>
              <a:rPr lang="en-US" sz="1600" i="1" baseline="-25000" dirty="0">
                <a:latin typeface="Verdana"/>
                <a:cs typeface="Verdana"/>
              </a:rPr>
              <a:t>0</a:t>
            </a:r>
            <a:r>
              <a:rPr lang="en-US" sz="1600" dirty="0">
                <a:latin typeface="Verdana"/>
                <a:cs typeface="Verdana"/>
              </a:rPr>
              <a:t>, </a:t>
            </a:r>
            <a:r>
              <a:rPr lang="en-US" sz="1600" i="1" dirty="0" err="1">
                <a:latin typeface="Verdana"/>
                <a:cs typeface="Verdana"/>
              </a:rPr>
              <a:t>y</a:t>
            </a:r>
            <a:r>
              <a:rPr lang="en-US" sz="1600" dirty="0">
                <a:latin typeface="Verdana"/>
                <a:cs typeface="Verdana"/>
              </a:rPr>
              <a:t> detects the link-cost change, updates its DV, </a:t>
            </a:r>
          </a:p>
          <a:p>
            <a:pPr>
              <a:tabLst>
                <a:tab pos="228600" algn="l"/>
                <a:tab pos="457200" algn="l"/>
              </a:tabLst>
            </a:pPr>
            <a:r>
              <a:rPr lang="en-US" sz="1600" dirty="0">
                <a:latin typeface="Verdana"/>
                <a:cs typeface="Verdana"/>
              </a:rPr>
              <a:t>and informs its neighbors.</a:t>
            </a:r>
          </a:p>
          <a:p>
            <a:pPr>
              <a:tabLst>
                <a:tab pos="228600" algn="l"/>
                <a:tab pos="457200" algn="l"/>
              </a:tabLst>
            </a:pPr>
            <a:endParaRPr lang="en-US" sz="1600" dirty="0">
              <a:latin typeface="Verdana"/>
              <a:cs typeface="Verdana"/>
            </a:endParaRPr>
          </a:p>
          <a:p>
            <a:pPr>
              <a:tabLst>
                <a:tab pos="228600" algn="l"/>
                <a:tab pos="457200" algn="l"/>
              </a:tabLst>
            </a:pPr>
            <a:r>
              <a:rPr lang="en-US" sz="1600" dirty="0">
                <a:latin typeface="Verdana"/>
                <a:cs typeface="Verdana"/>
              </a:rPr>
              <a:t>At time </a:t>
            </a:r>
            <a:r>
              <a:rPr lang="en-US" sz="1600" i="1" dirty="0">
                <a:latin typeface="Verdana"/>
                <a:cs typeface="Verdana"/>
              </a:rPr>
              <a:t>t</a:t>
            </a:r>
            <a:r>
              <a:rPr lang="en-US" sz="1600" i="1" baseline="-25000" dirty="0">
                <a:latin typeface="Verdana"/>
                <a:cs typeface="Verdana"/>
              </a:rPr>
              <a:t>1</a:t>
            </a:r>
            <a:r>
              <a:rPr lang="en-US" sz="1600" dirty="0">
                <a:latin typeface="Verdana"/>
                <a:cs typeface="Verdana"/>
              </a:rPr>
              <a:t>, </a:t>
            </a:r>
            <a:r>
              <a:rPr lang="en-US" sz="1600" i="1" dirty="0" err="1">
                <a:latin typeface="Verdana"/>
                <a:cs typeface="Verdana"/>
              </a:rPr>
              <a:t>z</a:t>
            </a:r>
            <a:r>
              <a:rPr lang="en-US" sz="1600" dirty="0">
                <a:latin typeface="Verdana"/>
                <a:cs typeface="Verdana"/>
              </a:rPr>
              <a:t> receives the update from </a:t>
            </a:r>
            <a:r>
              <a:rPr lang="en-US" sz="1600" i="1" dirty="0" err="1">
                <a:latin typeface="Verdana"/>
                <a:cs typeface="Verdana"/>
              </a:rPr>
              <a:t>y</a:t>
            </a:r>
            <a:r>
              <a:rPr lang="en-US" sz="1600" dirty="0">
                <a:latin typeface="Verdana"/>
                <a:cs typeface="Verdana"/>
              </a:rPr>
              <a:t> and updates its table. </a:t>
            </a:r>
          </a:p>
          <a:p>
            <a:pPr>
              <a:tabLst>
                <a:tab pos="228600" algn="l"/>
                <a:tab pos="457200" algn="l"/>
              </a:tabLst>
            </a:pPr>
            <a:r>
              <a:rPr lang="en-US" sz="1600" dirty="0">
                <a:latin typeface="Verdana"/>
                <a:cs typeface="Verdana"/>
              </a:rPr>
              <a:t>It computes a new least cost to </a:t>
            </a:r>
            <a:r>
              <a:rPr lang="en-US" sz="1600" i="1" dirty="0" err="1" smtClean="0">
                <a:latin typeface="Verdana"/>
                <a:cs typeface="Verdana"/>
              </a:rPr>
              <a:t>x</a:t>
            </a:r>
            <a:r>
              <a:rPr lang="en-US" sz="1600" dirty="0" smtClean="0">
                <a:latin typeface="Verdana"/>
                <a:cs typeface="Verdana"/>
              </a:rPr>
              <a:t> </a:t>
            </a:r>
            <a:r>
              <a:rPr lang="en-US" sz="1600" dirty="0">
                <a:latin typeface="Verdana"/>
                <a:cs typeface="Verdana"/>
              </a:rPr>
              <a:t>and sends its neighbors its DV.</a:t>
            </a:r>
          </a:p>
          <a:p>
            <a:pPr>
              <a:tabLst>
                <a:tab pos="228600" algn="l"/>
                <a:tab pos="457200" algn="l"/>
              </a:tabLst>
            </a:pPr>
            <a:endParaRPr lang="en-US" sz="1600" dirty="0">
              <a:latin typeface="Verdana"/>
              <a:cs typeface="Verdana"/>
            </a:endParaRPr>
          </a:p>
          <a:p>
            <a:pPr>
              <a:tabLst>
                <a:tab pos="228600" algn="l"/>
                <a:tab pos="457200" algn="l"/>
              </a:tabLst>
            </a:pPr>
            <a:r>
              <a:rPr lang="en-US" sz="1600" dirty="0">
                <a:latin typeface="Verdana"/>
                <a:cs typeface="Verdana"/>
              </a:rPr>
              <a:t>At time </a:t>
            </a:r>
            <a:r>
              <a:rPr lang="en-US" sz="1600" i="1" dirty="0">
                <a:latin typeface="Verdana"/>
                <a:cs typeface="Verdana"/>
              </a:rPr>
              <a:t>t</a:t>
            </a:r>
            <a:r>
              <a:rPr lang="en-US" sz="1600" i="1" baseline="-25000" dirty="0">
                <a:latin typeface="Verdana"/>
                <a:cs typeface="Verdana"/>
              </a:rPr>
              <a:t>2</a:t>
            </a:r>
            <a:r>
              <a:rPr lang="en-US" sz="1600" dirty="0">
                <a:latin typeface="Verdana"/>
                <a:cs typeface="Verdana"/>
              </a:rPr>
              <a:t>, </a:t>
            </a:r>
            <a:r>
              <a:rPr lang="en-US" sz="1600" i="1" dirty="0" err="1">
                <a:latin typeface="Verdana"/>
                <a:cs typeface="Verdana"/>
              </a:rPr>
              <a:t>y</a:t>
            </a:r>
            <a:r>
              <a:rPr lang="en-US" sz="1600" dirty="0">
                <a:latin typeface="Verdana"/>
                <a:cs typeface="Verdana"/>
              </a:rPr>
              <a:t> receives </a:t>
            </a:r>
            <a:r>
              <a:rPr lang="en-US" sz="1600" i="1" dirty="0" err="1">
                <a:latin typeface="Verdana"/>
                <a:cs typeface="Verdana"/>
              </a:rPr>
              <a:t>z</a:t>
            </a:r>
            <a:r>
              <a:rPr lang="en-US" sz="1600" dirty="0" err="1">
                <a:latin typeface="Verdana"/>
                <a:cs typeface="Verdana"/>
              </a:rPr>
              <a:t>’s</a:t>
            </a:r>
            <a:r>
              <a:rPr lang="en-US" sz="1600" dirty="0">
                <a:latin typeface="Verdana"/>
                <a:cs typeface="Verdana"/>
              </a:rPr>
              <a:t> update and updates its distance table. </a:t>
            </a:r>
          </a:p>
          <a:p>
            <a:pPr>
              <a:tabLst>
                <a:tab pos="228600" algn="l"/>
                <a:tab pos="457200" algn="l"/>
              </a:tabLst>
            </a:pPr>
            <a:r>
              <a:rPr lang="en-US" sz="1600" i="1" dirty="0" err="1">
                <a:latin typeface="Verdana"/>
                <a:cs typeface="Verdana"/>
              </a:rPr>
              <a:t>y</a:t>
            </a:r>
            <a:r>
              <a:rPr lang="en-US" sz="1600" dirty="0" err="1">
                <a:latin typeface="Verdana"/>
                <a:cs typeface="Verdana"/>
              </a:rPr>
              <a:t>’s</a:t>
            </a:r>
            <a:r>
              <a:rPr lang="en-US" sz="1600" dirty="0">
                <a:latin typeface="Verdana"/>
                <a:cs typeface="Verdana"/>
              </a:rPr>
              <a:t> least costs do not change and hence </a:t>
            </a:r>
            <a:r>
              <a:rPr lang="en-US" sz="1600" i="1" dirty="0" err="1" smtClean="0">
                <a:latin typeface="Verdana"/>
                <a:cs typeface="Verdana"/>
              </a:rPr>
              <a:t>y</a:t>
            </a:r>
            <a:r>
              <a:rPr lang="en-US" sz="1600" dirty="0" smtClean="0">
                <a:latin typeface="Verdana"/>
                <a:cs typeface="Verdana"/>
              </a:rPr>
              <a:t> </a:t>
            </a:r>
            <a:r>
              <a:rPr lang="en-US" sz="1600" dirty="0">
                <a:latin typeface="Verdana"/>
                <a:cs typeface="Verdana"/>
              </a:rPr>
              <a:t>does </a:t>
            </a:r>
            <a:r>
              <a:rPr lang="en-US" sz="1600" i="1" dirty="0">
                <a:latin typeface="Verdana"/>
                <a:cs typeface="Verdana"/>
              </a:rPr>
              <a:t>not</a:t>
            </a:r>
            <a:r>
              <a:rPr lang="en-US" sz="1600" dirty="0">
                <a:latin typeface="Verdana"/>
                <a:cs typeface="Verdana"/>
              </a:rPr>
              <a:t> send any </a:t>
            </a:r>
          </a:p>
          <a:p>
            <a:pPr>
              <a:tabLst>
                <a:tab pos="228600" algn="l"/>
                <a:tab pos="457200" algn="l"/>
              </a:tabLst>
            </a:pPr>
            <a:r>
              <a:rPr lang="en-US" sz="1600" dirty="0">
                <a:latin typeface="Verdana"/>
                <a:cs typeface="Verdana"/>
              </a:rPr>
              <a:t>message to </a:t>
            </a:r>
            <a:r>
              <a:rPr lang="en-US" sz="1600" i="1" dirty="0" err="1">
                <a:latin typeface="Verdana"/>
                <a:cs typeface="Verdana"/>
              </a:rPr>
              <a:t>z</a:t>
            </a:r>
            <a:r>
              <a:rPr lang="en-US" sz="1600" dirty="0">
                <a:latin typeface="Verdana"/>
                <a:cs typeface="Verdana"/>
              </a:rPr>
              <a:t>. </a:t>
            </a:r>
          </a:p>
          <a:p>
            <a:pPr>
              <a:tabLst>
                <a:tab pos="228600" algn="l"/>
                <a:tab pos="457200" algn="l"/>
              </a:tabLst>
            </a:pPr>
            <a:endParaRPr lang="en-US" sz="1600" dirty="0">
              <a:latin typeface="Verdana"/>
              <a:cs typeface="Verdana"/>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4048" name="Group 208"/>
          <p:cNvGrpSpPr>
            <a:grpSpLocks/>
          </p:cNvGrpSpPr>
          <p:nvPr/>
        </p:nvGrpSpPr>
        <p:grpSpPr bwMode="auto">
          <a:xfrm>
            <a:off x="1447801" y="2593976"/>
            <a:ext cx="1754188" cy="1684338"/>
            <a:chOff x="414" y="1634"/>
            <a:chExt cx="1105" cy="1061"/>
          </a:xfrm>
        </p:grpSpPr>
        <p:sp>
          <p:nvSpPr>
            <p:cNvPr id="163920" name="Line 80"/>
            <p:cNvSpPr>
              <a:spLocks noChangeShapeType="1"/>
            </p:cNvSpPr>
            <p:nvPr/>
          </p:nvSpPr>
          <p:spPr bwMode="auto">
            <a:xfrm>
              <a:off x="847" y="1922"/>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3921" name="Line 81"/>
            <p:cNvSpPr>
              <a:spLocks noChangeShapeType="1"/>
            </p:cNvSpPr>
            <p:nvPr/>
          </p:nvSpPr>
          <p:spPr bwMode="auto">
            <a:xfrm>
              <a:off x="655" y="2066"/>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3922" name="Text Box 82"/>
            <p:cNvSpPr txBox="1">
              <a:spLocks noChangeArrowheads="1"/>
            </p:cNvSpPr>
            <p:nvPr/>
          </p:nvSpPr>
          <p:spPr bwMode="auto">
            <a:xfrm>
              <a:off x="847" y="1826"/>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grpSp>
          <p:nvGrpSpPr>
            <p:cNvPr id="164047" name="Group 207"/>
            <p:cNvGrpSpPr>
              <a:grpSpLocks/>
            </p:cNvGrpSpPr>
            <p:nvPr/>
          </p:nvGrpSpPr>
          <p:grpSpPr bwMode="auto">
            <a:xfrm>
              <a:off x="655" y="2066"/>
              <a:ext cx="308" cy="233"/>
              <a:chOff x="655" y="2066"/>
              <a:chExt cx="308" cy="233"/>
            </a:xfrm>
          </p:grpSpPr>
          <p:sp>
            <p:nvSpPr>
              <p:cNvPr id="163923" name="Text Box 83"/>
              <p:cNvSpPr txBox="1">
                <a:spLocks noChangeArrowheads="1"/>
              </p:cNvSpPr>
              <p:nvPr/>
            </p:nvSpPr>
            <p:spPr bwMode="auto">
              <a:xfrm>
                <a:off x="655" y="2066"/>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3926" name="Text Box 86"/>
              <p:cNvSpPr txBox="1">
                <a:spLocks noChangeArrowheads="1"/>
              </p:cNvSpPr>
              <p:nvPr/>
            </p:nvSpPr>
            <p:spPr bwMode="auto">
              <a:xfrm>
                <a:off x="847" y="2066"/>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grpSp>
        <p:sp>
          <p:nvSpPr>
            <p:cNvPr id="163927" name="Text Box 87"/>
            <p:cNvSpPr txBox="1">
              <a:spLocks noChangeArrowheads="1"/>
            </p:cNvSpPr>
            <p:nvPr/>
          </p:nvSpPr>
          <p:spPr bwMode="auto">
            <a:xfrm rot="16200000">
              <a:off x="306" y="2268"/>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3928" name="Text Box 88"/>
            <p:cNvSpPr txBox="1">
              <a:spLocks noChangeArrowheads="1"/>
            </p:cNvSpPr>
            <p:nvPr/>
          </p:nvSpPr>
          <p:spPr bwMode="auto">
            <a:xfrm>
              <a:off x="847" y="1634"/>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nvGrpSpPr>
            <p:cNvPr id="164045" name="Group 205"/>
            <p:cNvGrpSpPr>
              <a:grpSpLocks/>
            </p:cNvGrpSpPr>
            <p:nvPr/>
          </p:nvGrpSpPr>
          <p:grpSpPr bwMode="auto">
            <a:xfrm>
              <a:off x="655" y="2264"/>
              <a:ext cx="769" cy="233"/>
              <a:chOff x="655" y="2282"/>
              <a:chExt cx="769" cy="233"/>
            </a:xfrm>
          </p:grpSpPr>
          <p:sp>
            <p:nvSpPr>
              <p:cNvPr id="163924" name="Text Box 84"/>
              <p:cNvSpPr txBox="1">
                <a:spLocks noChangeArrowheads="1"/>
              </p:cNvSpPr>
              <p:nvPr/>
            </p:nvSpPr>
            <p:spPr bwMode="auto">
              <a:xfrm>
                <a:off x="655" y="2282"/>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3929" name="Text Box 89"/>
              <p:cNvSpPr txBox="1">
                <a:spLocks noChangeArrowheads="1"/>
              </p:cNvSpPr>
              <p:nvPr/>
            </p:nvSpPr>
            <p:spPr bwMode="auto">
              <a:xfrm>
                <a:off x="847" y="2282"/>
                <a:ext cx="577" cy="233"/>
              </a:xfrm>
              <a:prstGeom prst="rect">
                <a:avLst/>
              </a:prstGeom>
              <a:noFill/>
              <a:ln w="9525">
                <a:noFill/>
                <a:miter lim="800000"/>
                <a:headEnd/>
                <a:tailEnd/>
              </a:ln>
              <a:effectLst/>
            </p:spPr>
            <p:txBody>
              <a:bodyPr wrap="none">
                <a:prstTxWarp prst="textNoShape">
                  <a:avLst/>
                </a:prstTxWarp>
                <a:spAutoFit/>
              </a:bodyPr>
              <a:lstStyle/>
              <a:p>
                <a:r>
                  <a:rPr lang="en-US"/>
                  <a:t>4  0   1</a:t>
                </a:r>
              </a:p>
            </p:txBody>
          </p:sp>
        </p:grpSp>
        <p:grpSp>
          <p:nvGrpSpPr>
            <p:cNvPr id="164046" name="Group 206"/>
            <p:cNvGrpSpPr>
              <a:grpSpLocks/>
            </p:cNvGrpSpPr>
            <p:nvPr/>
          </p:nvGrpSpPr>
          <p:grpSpPr bwMode="auto">
            <a:xfrm>
              <a:off x="655" y="2462"/>
              <a:ext cx="769" cy="233"/>
              <a:chOff x="655" y="2462"/>
              <a:chExt cx="769" cy="233"/>
            </a:xfrm>
          </p:grpSpPr>
          <p:sp>
            <p:nvSpPr>
              <p:cNvPr id="163925" name="Text Box 85"/>
              <p:cNvSpPr txBox="1">
                <a:spLocks noChangeArrowheads="1"/>
              </p:cNvSpPr>
              <p:nvPr/>
            </p:nvSpPr>
            <p:spPr bwMode="auto">
              <a:xfrm>
                <a:off x="655" y="2462"/>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3930" name="Text Box 90"/>
              <p:cNvSpPr txBox="1">
                <a:spLocks noChangeArrowheads="1"/>
              </p:cNvSpPr>
              <p:nvPr/>
            </p:nvSpPr>
            <p:spPr bwMode="auto">
              <a:xfrm>
                <a:off x="847" y="2462"/>
                <a:ext cx="577"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grpSp>
      <p:sp>
        <p:nvSpPr>
          <p:cNvPr id="163934" name="Line 94"/>
          <p:cNvSpPr>
            <a:spLocks noChangeShapeType="1"/>
          </p:cNvSpPr>
          <p:nvPr/>
        </p:nvSpPr>
        <p:spPr bwMode="auto">
          <a:xfrm>
            <a:off x="1400175" y="6345238"/>
            <a:ext cx="5410200" cy="0"/>
          </a:xfrm>
          <a:prstGeom prst="line">
            <a:avLst/>
          </a:prstGeom>
          <a:noFill/>
          <a:ln w="9525">
            <a:solidFill>
              <a:schemeClr val="tx1"/>
            </a:solidFill>
            <a:prstDash val="sysDot"/>
            <a:round/>
            <a:headEnd/>
            <a:tailEnd type="triangle" w="med" len="med"/>
          </a:ln>
          <a:effectLst/>
        </p:spPr>
        <p:txBody>
          <a:bodyPr wrap="none">
            <a:prstTxWarp prst="textNoShape">
              <a:avLst/>
            </a:prstTxWarp>
          </a:bodyPr>
          <a:lstStyle/>
          <a:p>
            <a:endParaRPr lang="en-US"/>
          </a:p>
        </p:txBody>
      </p:sp>
      <p:sp>
        <p:nvSpPr>
          <p:cNvPr id="163935" name="Text Box 95"/>
          <p:cNvSpPr txBox="1">
            <a:spLocks noChangeArrowheads="1"/>
          </p:cNvSpPr>
          <p:nvPr/>
        </p:nvSpPr>
        <p:spPr bwMode="auto">
          <a:xfrm>
            <a:off x="6859589" y="6142038"/>
            <a:ext cx="663914" cy="369332"/>
          </a:xfrm>
          <a:prstGeom prst="rect">
            <a:avLst/>
          </a:prstGeom>
          <a:noFill/>
          <a:ln w="9525">
            <a:noFill/>
            <a:miter lim="800000"/>
            <a:headEnd/>
            <a:tailEnd/>
          </a:ln>
          <a:effectLst/>
        </p:spPr>
        <p:txBody>
          <a:bodyPr wrap="none">
            <a:prstTxWarp prst="textNoShape">
              <a:avLst/>
            </a:prstTxWarp>
            <a:spAutoFit/>
          </a:bodyPr>
          <a:lstStyle/>
          <a:p>
            <a:r>
              <a:rPr lang="en-US"/>
              <a:t>time</a:t>
            </a:r>
          </a:p>
        </p:txBody>
      </p:sp>
      <p:sp>
        <p:nvSpPr>
          <p:cNvPr id="164006" name="Text Box 166"/>
          <p:cNvSpPr txBox="1">
            <a:spLocks noChangeArrowheads="1"/>
          </p:cNvSpPr>
          <p:nvPr/>
        </p:nvSpPr>
        <p:spPr bwMode="auto">
          <a:xfrm>
            <a:off x="790575" y="2381250"/>
            <a:ext cx="1638978" cy="369332"/>
          </a:xfrm>
          <a:prstGeom prst="rect">
            <a:avLst/>
          </a:prstGeom>
          <a:noFill/>
          <a:ln w="9525">
            <a:noFill/>
            <a:miter lim="800000"/>
            <a:headEnd/>
            <a:tailEnd/>
          </a:ln>
          <a:effectLst/>
        </p:spPr>
        <p:txBody>
          <a:bodyPr wrap="none">
            <a:prstTxWarp prst="textNoShape">
              <a:avLst/>
            </a:prstTxWarp>
            <a:spAutoFit/>
          </a:bodyPr>
          <a:lstStyle/>
          <a:p>
            <a:pPr eaLnBrk="1" hangingPunct="1"/>
            <a:r>
              <a:rPr lang="en-US" dirty="0">
                <a:latin typeface="Verdana"/>
                <a:cs typeface="Verdana"/>
              </a:rPr>
              <a:t>node </a:t>
            </a:r>
            <a:r>
              <a:rPr lang="en-US" b="1" dirty="0" err="1">
                <a:latin typeface="Verdana"/>
                <a:cs typeface="Verdana"/>
              </a:rPr>
              <a:t>y</a:t>
            </a:r>
            <a:r>
              <a:rPr lang="en-US" dirty="0">
                <a:latin typeface="Verdana"/>
                <a:cs typeface="Verdana"/>
              </a:rPr>
              <a:t> table</a:t>
            </a:r>
          </a:p>
        </p:txBody>
      </p:sp>
      <p:sp>
        <p:nvSpPr>
          <p:cNvPr id="164023" name="Text Box 183"/>
          <p:cNvSpPr txBox="1">
            <a:spLocks noChangeArrowheads="1"/>
          </p:cNvSpPr>
          <p:nvPr/>
        </p:nvSpPr>
        <p:spPr bwMode="auto">
          <a:xfrm>
            <a:off x="790576" y="4343400"/>
            <a:ext cx="1624213" cy="369332"/>
          </a:xfrm>
          <a:prstGeom prst="rect">
            <a:avLst/>
          </a:prstGeom>
          <a:noFill/>
          <a:ln w="9525">
            <a:noFill/>
            <a:miter lim="800000"/>
            <a:headEnd/>
            <a:tailEnd/>
          </a:ln>
          <a:effectLst/>
        </p:spPr>
        <p:txBody>
          <a:bodyPr wrap="none">
            <a:prstTxWarp prst="textNoShape">
              <a:avLst/>
            </a:prstTxWarp>
            <a:spAutoFit/>
          </a:bodyPr>
          <a:lstStyle/>
          <a:p>
            <a:pPr eaLnBrk="1" hangingPunct="1"/>
            <a:r>
              <a:rPr lang="en-US" dirty="0">
                <a:latin typeface="Verdana"/>
                <a:cs typeface="Verdana"/>
              </a:rPr>
              <a:t>node </a:t>
            </a:r>
            <a:r>
              <a:rPr lang="en-US" b="1" dirty="0" err="1">
                <a:latin typeface="Verdana"/>
                <a:cs typeface="Verdana"/>
              </a:rPr>
              <a:t>z</a:t>
            </a:r>
            <a:r>
              <a:rPr lang="en-US" b="1" dirty="0">
                <a:latin typeface="Verdana"/>
                <a:cs typeface="Verdana"/>
              </a:rPr>
              <a:t> </a:t>
            </a:r>
            <a:r>
              <a:rPr lang="en-US" dirty="0">
                <a:latin typeface="Verdana"/>
                <a:cs typeface="Verdana"/>
              </a:rPr>
              <a:t>table</a:t>
            </a:r>
          </a:p>
        </p:txBody>
      </p:sp>
      <p:grpSp>
        <p:nvGrpSpPr>
          <p:cNvPr id="164044" name="Group 204"/>
          <p:cNvGrpSpPr>
            <a:grpSpLocks/>
          </p:cNvGrpSpPr>
          <p:nvPr/>
        </p:nvGrpSpPr>
        <p:grpSpPr bwMode="auto">
          <a:xfrm>
            <a:off x="3473450" y="836613"/>
            <a:ext cx="2184400" cy="1363662"/>
            <a:chOff x="4178" y="1739"/>
            <a:chExt cx="1376" cy="859"/>
          </a:xfrm>
        </p:grpSpPr>
        <p:grpSp>
          <p:nvGrpSpPr>
            <p:cNvPr id="163936" name="Group 96"/>
            <p:cNvGrpSpPr>
              <a:grpSpLocks/>
            </p:cNvGrpSpPr>
            <p:nvPr/>
          </p:nvGrpSpPr>
          <p:grpSpPr bwMode="auto">
            <a:xfrm>
              <a:off x="4178" y="1834"/>
              <a:ext cx="1376" cy="764"/>
              <a:chOff x="2352" y="0"/>
              <a:chExt cx="1376" cy="764"/>
            </a:xfrm>
          </p:grpSpPr>
          <p:sp>
            <p:nvSpPr>
              <p:cNvPr id="163937" name="Freeform 97"/>
              <p:cNvSpPr>
                <a:spLocks/>
              </p:cNvSpPr>
              <p:nvPr/>
            </p:nvSpPr>
            <p:spPr bwMode="auto">
              <a:xfrm>
                <a:off x="2352" y="0"/>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grpSp>
            <p:nvGrpSpPr>
              <p:cNvPr id="163938" name="Group 98"/>
              <p:cNvGrpSpPr>
                <a:grpSpLocks/>
              </p:cNvGrpSpPr>
              <p:nvPr/>
            </p:nvGrpSpPr>
            <p:grpSpPr bwMode="auto">
              <a:xfrm>
                <a:off x="2448" y="74"/>
                <a:ext cx="1161" cy="677"/>
                <a:chOff x="-17" y="1286"/>
                <a:chExt cx="1161" cy="677"/>
              </a:xfrm>
            </p:grpSpPr>
            <p:sp>
              <p:nvSpPr>
                <p:cNvPr id="163939" name="Freeform 99"/>
                <p:cNvSpPr>
                  <a:spLocks/>
                </p:cNvSpPr>
                <p:nvPr/>
              </p:nvSpPr>
              <p:spPr bwMode="auto">
                <a:xfrm>
                  <a:off x="246" y="1476"/>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3940" name="Oval 100"/>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3941" name="Line 101"/>
                <p:cNvSpPr>
                  <a:spLocks noChangeShapeType="1"/>
                </p:cNvSpPr>
                <p:nvPr/>
              </p:nvSpPr>
              <p:spPr bwMode="auto">
                <a:xfrm>
                  <a:off x="-14" y="170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3942" name="Line 102"/>
                <p:cNvSpPr>
                  <a:spLocks noChangeShapeType="1"/>
                </p:cNvSpPr>
                <p:nvPr/>
              </p:nvSpPr>
              <p:spPr bwMode="auto">
                <a:xfrm>
                  <a:off x="299" y="170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3943" name="Rectangle 103"/>
                <p:cNvSpPr>
                  <a:spLocks noChangeArrowheads="1"/>
                </p:cNvSpPr>
                <p:nvPr/>
              </p:nvSpPr>
              <p:spPr bwMode="auto">
                <a:xfrm>
                  <a:off x="-14" y="170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3944" name="Oval 104"/>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3945" name="Freeform 105"/>
                <p:cNvSpPr>
                  <a:spLocks/>
                </p:cNvSpPr>
                <p:nvPr/>
              </p:nvSpPr>
              <p:spPr bwMode="auto">
                <a:xfrm>
                  <a:off x="651" y="1476"/>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3946" name="Freeform 106"/>
                <p:cNvSpPr>
                  <a:spLocks/>
                </p:cNvSpPr>
                <p:nvPr/>
              </p:nvSpPr>
              <p:spPr bwMode="auto">
                <a:xfrm>
                  <a:off x="303" y="1740"/>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63947" name="Group 107"/>
                <p:cNvGrpSpPr>
                  <a:grpSpLocks/>
                </p:cNvGrpSpPr>
                <p:nvPr/>
              </p:nvGrpSpPr>
              <p:grpSpPr bwMode="auto">
                <a:xfrm>
                  <a:off x="31" y="1598"/>
                  <a:ext cx="213" cy="252"/>
                  <a:chOff x="2951" y="2429"/>
                  <a:chExt cx="214" cy="252"/>
                </a:xfrm>
              </p:grpSpPr>
              <p:sp>
                <p:nvSpPr>
                  <p:cNvPr id="163948" name="Rectangle 10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3949" name="Text Box 109"/>
                  <p:cNvSpPr txBox="1">
                    <a:spLocks noChangeArrowheads="1"/>
                  </p:cNvSpPr>
                  <p:nvPr/>
                </p:nvSpPr>
                <p:spPr bwMode="auto">
                  <a:xfrm>
                    <a:off x="2951" y="2429"/>
                    <a:ext cx="214" cy="252"/>
                  </a:xfrm>
                  <a:prstGeom prst="rect">
                    <a:avLst/>
                  </a:prstGeom>
                  <a:noFill/>
                  <a:ln w="9525">
                    <a:noFill/>
                    <a:miter lim="800000"/>
                    <a:headEnd/>
                    <a:tailEnd/>
                  </a:ln>
                  <a:effectLst/>
                </p:spPr>
                <p:txBody>
                  <a:bodyPr wrap="none">
                    <a:prstTxWarp prst="textNoShape">
                      <a:avLst/>
                    </a:prstTxWarp>
                    <a:spAutoFit/>
                  </a:bodyPr>
                  <a:lstStyle/>
                  <a:p>
                    <a:pPr algn="ctr"/>
                    <a:r>
                      <a:rPr lang="en-US" sz="2000"/>
                      <a:t>x</a:t>
                    </a:r>
                    <a:endParaRPr lang="en-US" sz="2400">
                      <a:latin typeface="Times New Roman" charset="0"/>
                    </a:endParaRPr>
                  </a:p>
                </p:txBody>
              </p:sp>
            </p:grpSp>
            <p:grpSp>
              <p:nvGrpSpPr>
                <p:cNvPr id="163950" name="Group 110"/>
                <p:cNvGrpSpPr>
                  <a:grpSpLocks/>
                </p:cNvGrpSpPr>
                <p:nvPr/>
              </p:nvGrpSpPr>
              <p:grpSpPr bwMode="auto">
                <a:xfrm>
                  <a:off x="828" y="1580"/>
                  <a:ext cx="316" cy="291"/>
                  <a:chOff x="1740" y="2276"/>
                  <a:chExt cx="316" cy="291"/>
                </a:xfrm>
              </p:grpSpPr>
              <p:sp>
                <p:nvSpPr>
                  <p:cNvPr id="163951" name="Oval 111"/>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3952" name="Line 112"/>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3953" name="Line 113"/>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3954" name="Rectangle 114"/>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3955" name="Oval 115"/>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3956" name="Group 116"/>
                  <p:cNvGrpSpPr>
                    <a:grpSpLocks/>
                  </p:cNvGrpSpPr>
                  <p:nvPr/>
                </p:nvGrpSpPr>
                <p:grpSpPr bwMode="auto">
                  <a:xfrm>
                    <a:off x="1792" y="2276"/>
                    <a:ext cx="221" cy="291"/>
                    <a:chOff x="2948" y="2399"/>
                    <a:chExt cx="222" cy="291"/>
                  </a:xfrm>
                </p:grpSpPr>
                <p:sp>
                  <p:nvSpPr>
                    <p:cNvPr id="163957" name="Rectangle 11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3958" name="Text Box 118"/>
                    <p:cNvSpPr txBox="1">
                      <a:spLocks noChangeArrowheads="1"/>
                    </p:cNvSpPr>
                    <p:nvPr/>
                  </p:nvSpPr>
                  <p:spPr bwMode="auto">
                    <a:xfrm>
                      <a:off x="2948" y="2399"/>
                      <a:ext cx="222" cy="291"/>
                    </a:xfrm>
                    <a:prstGeom prst="rect">
                      <a:avLst/>
                    </a:prstGeom>
                    <a:noFill/>
                    <a:ln w="9525">
                      <a:noFill/>
                      <a:miter lim="800000"/>
                      <a:headEnd/>
                      <a:tailEnd/>
                    </a:ln>
                    <a:effectLst/>
                  </p:spPr>
                  <p:txBody>
                    <a:bodyPr wrap="none">
                      <a:prstTxWarp prst="textNoShape">
                        <a:avLst/>
                      </a:prstTxWarp>
                      <a:spAutoFit/>
                    </a:bodyPr>
                    <a:lstStyle/>
                    <a:p>
                      <a:pPr algn="ctr"/>
                      <a:r>
                        <a:rPr lang="en-US" sz="2400"/>
                        <a:t>z</a:t>
                      </a:r>
                    </a:p>
                  </p:txBody>
                </p:sp>
              </p:grpSp>
            </p:grpSp>
            <p:sp>
              <p:nvSpPr>
                <p:cNvPr id="163959" name="Text Box 119"/>
                <p:cNvSpPr txBox="1">
                  <a:spLocks noChangeArrowheads="1"/>
                </p:cNvSpPr>
                <p:nvPr/>
              </p:nvSpPr>
              <p:spPr bwMode="auto">
                <a:xfrm>
                  <a:off x="731" y="1400"/>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63960" name="Text Box 120"/>
                <p:cNvSpPr txBox="1">
                  <a:spLocks noChangeArrowheads="1"/>
                </p:cNvSpPr>
                <p:nvPr/>
              </p:nvSpPr>
              <p:spPr bwMode="auto">
                <a:xfrm>
                  <a:off x="191" y="1397"/>
                  <a:ext cx="205" cy="233"/>
                </a:xfrm>
                <a:prstGeom prst="rect">
                  <a:avLst/>
                </a:prstGeom>
                <a:noFill/>
                <a:ln w="9525">
                  <a:noFill/>
                  <a:miter lim="800000"/>
                  <a:headEnd/>
                  <a:tailEnd/>
                </a:ln>
                <a:effectLst/>
              </p:spPr>
              <p:txBody>
                <a:bodyPr wrap="none">
                  <a:prstTxWarp prst="textNoShape">
                    <a:avLst/>
                  </a:prstTxWarp>
                  <a:spAutoFit/>
                </a:bodyPr>
                <a:lstStyle/>
                <a:p>
                  <a:pPr algn="ctr"/>
                  <a:r>
                    <a:rPr lang="en-US"/>
                    <a:t>4</a:t>
                  </a:r>
                  <a:endParaRPr lang="en-US" sz="2400">
                    <a:latin typeface="Times New Roman" charset="0"/>
                  </a:endParaRPr>
                </a:p>
              </p:txBody>
            </p:sp>
            <p:sp>
              <p:nvSpPr>
                <p:cNvPr id="163961" name="Text Box 121"/>
                <p:cNvSpPr txBox="1">
                  <a:spLocks noChangeArrowheads="1"/>
                </p:cNvSpPr>
                <p:nvPr/>
              </p:nvSpPr>
              <p:spPr bwMode="auto">
                <a:xfrm>
                  <a:off x="432" y="1730"/>
                  <a:ext cx="294" cy="233"/>
                </a:xfrm>
                <a:prstGeom prst="rect">
                  <a:avLst/>
                </a:prstGeom>
                <a:noFill/>
                <a:ln w="9525">
                  <a:noFill/>
                  <a:miter lim="800000"/>
                  <a:headEnd/>
                  <a:tailEnd/>
                </a:ln>
                <a:effectLst/>
              </p:spPr>
              <p:txBody>
                <a:bodyPr wrap="none">
                  <a:prstTxWarp prst="textNoShape">
                    <a:avLst/>
                  </a:prstTxWarp>
                  <a:spAutoFit/>
                </a:bodyPr>
                <a:lstStyle/>
                <a:p>
                  <a:pPr algn="ctr"/>
                  <a:r>
                    <a:rPr lang="en-US" dirty="0"/>
                    <a:t>50</a:t>
                  </a:r>
                  <a:endParaRPr lang="en-US" sz="2400" dirty="0">
                    <a:latin typeface="Times New Roman" charset="0"/>
                  </a:endParaRPr>
                </a:p>
              </p:txBody>
            </p:sp>
            <p:grpSp>
              <p:nvGrpSpPr>
                <p:cNvPr id="163962" name="Group 122"/>
                <p:cNvGrpSpPr>
                  <a:grpSpLocks/>
                </p:cNvGrpSpPr>
                <p:nvPr/>
              </p:nvGrpSpPr>
              <p:grpSpPr bwMode="auto">
                <a:xfrm>
                  <a:off x="408" y="1286"/>
                  <a:ext cx="316" cy="252"/>
                  <a:chOff x="1740" y="2306"/>
                  <a:chExt cx="316" cy="252"/>
                </a:xfrm>
              </p:grpSpPr>
              <p:sp>
                <p:nvSpPr>
                  <p:cNvPr id="163963" name="Oval 123"/>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3964" name="Line 124"/>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3965" name="Line 125"/>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3966" name="Rectangle 126"/>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3967" name="Oval 127"/>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3968" name="Group 128"/>
                  <p:cNvGrpSpPr>
                    <a:grpSpLocks/>
                  </p:cNvGrpSpPr>
                  <p:nvPr/>
                </p:nvGrpSpPr>
                <p:grpSpPr bwMode="auto">
                  <a:xfrm>
                    <a:off x="1802" y="2306"/>
                    <a:ext cx="201" cy="252"/>
                    <a:chOff x="2956" y="2429"/>
                    <a:chExt cx="203" cy="252"/>
                  </a:xfrm>
                </p:grpSpPr>
                <p:sp>
                  <p:nvSpPr>
                    <p:cNvPr id="163969" name="Rectangle 12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3970" name="Text Box 130"/>
                    <p:cNvSpPr txBox="1">
                      <a:spLocks noChangeArrowheads="1"/>
                    </p:cNvSpPr>
                    <p:nvPr/>
                  </p:nvSpPr>
                  <p:spPr bwMode="auto">
                    <a:xfrm>
                      <a:off x="2956" y="2429"/>
                      <a:ext cx="203"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grpSp>
        </p:grpSp>
        <p:grpSp>
          <p:nvGrpSpPr>
            <p:cNvPr id="164043" name="Group 203"/>
            <p:cNvGrpSpPr>
              <a:grpSpLocks/>
            </p:cNvGrpSpPr>
            <p:nvPr/>
          </p:nvGrpSpPr>
          <p:grpSpPr bwMode="auto">
            <a:xfrm>
              <a:off x="4376" y="1739"/>
              <a:ext cx="241" cy="424"/>
              <a:chOff x="3892" y="1014"/>
              <a:chExt cx="241" cy="424"/>
            </a:xfrm>
          </p:grpSpPr>
          <p:sp>
            <p:nvSpPr>
              <p:cNvPr id="164041" name="Text Box 201"/>
              <p:cNvSpPr txBox="1">
                <a:spLocks noChangeArrowheads="1"/>
              </p:cNvSpPr>
              <p:nvPr/>
            </p:nvSpPr>
            <p:spPr bwMode="auto">
              <a:xfrm>
                <a:off x="3892" y="1014"/>
                <a:ext cx="182" cy="233"/>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0000"/>
                    </a:solidFill>
                  </a:rPr>
                  <a:t>1</a:t>
                </a:r>
                <a:endParaRPr lang="en-US" sz="2400">
                  <a:latin typeface="Times New Roman" charset="0"/>
                </a:endParaRPr>
              </a:p>
            </p:txBody>
          </p:sp>
          <p:sp>
            <p:nvSpPr>
              <p:cNvPr id="164042" name="Line 202"/>
              <p:cNvSpPr>
                <a:spLocks noChangeShapeType="1"/>
              </p:cNvSpPr>
              <p:nvPr/>
            </p:nvSpPr>
            <p:spPr bwMode="auto">
              <a:xfrm flipH="1" flipV="1">
                <a:off x="4001" y="1210"/>
                <a:ext cx="132" cy="228"/>
              </a:xfrm>
              <a:prstGeom prst="line">
                <a:avLst/>
              </a:prstGeom>
              <a:noFill/>
              <a:ln w="19050">
                <a:solidFill>
                  <a:srgbClr val="FF0000"/>
                </a:solidFill>
                <a:round/>
                <a:headEnd/>
                <a:tailEnd type="triangle" w="med" len="med"/>
              </a:ln>
              <a:effectLst/>
            </p:spPr>
            <p:txBody>
              <a:bodyPr wrap="none" anchor="ctr">
                <a:prstTxWarp prst="textNoShape">
                  <a:avLst/>
                </a:prstTxWarp>
              </a:bodyPr>
              <a:lstStyle/>
              <a:p>
                <a:endParaRPr lang="en-US"/>
              </a:p>
            </p:txBody>
          </p:sp>
        </p:grpSp>
      </p:grpSp>
      <p:grpSp>
        <p:nvGrpSpPr>
          <p:cNvPr id="164049" name="Group 209"/>
          <p:cNvGrpSpPr>
            <a:grpSpLocks/>
          </p:cNvGrpSpPr>
          <p:nvPr/>
        </p:nvGrpSpPr>
        <p:grpSpPr bwMode="auto">
          <a:xfrm>
            <a:off x="1447801" y="4648201"/>
            <a:ext cx="1754188" cy="1684338"/>
            <a:chOff x="414" y="1634"/>
            <a:chExt cx="1105" cy="1061"/>
          </a:xfrm>
        </p:grpSpPr>
        <p:sp>
          <p:nvSpPr>
            <p:cNvPr id="164050" name="Line 210"/>
            <p:cNvSpPr>
              <a:spLocks noChangeShapeType="1"/>
            </p:cNvSpPr>
            <p:nvPr/>
          </p:nvSpPr>
          <p:spPr bwMode="auto">
            <a:xfrm>
              <a:off x="847" y="1922"/>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51" name="Line 211"/>
            <p:cNvSpPr>
              <a:spLocks noChangeShapeType="1"/>
            </p:cNvSpPr>
            <p:nvPr/>
          </p:nvSpPr>
          <p:spPr bwMode="auto">
            <a:xfrm>
              <a:off x="655" y="2066"/>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52" name="Text Box 212"/>
            <p:cNvSpPr txBox="1">
              <a:spLocks noChangeArrowheads="1"/>
            </p:cNvSpPr>
            <p:nvPr/>
          </p:nvSpPr>
          <p:spPr bwMode="auto">
            <a:xfrm>
              <a:off x="847" y="1826"/>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grpSp>
          <p:nvGrpSpPr>
            <p:cNvPr id="164053" name="Group 213"/>
            <p:cNvGrpSpPr>
              <a:grpSpLocks/>
            </p:cNvGrpSpPr>
            <p:nvPr/>
          </p:nvGrpSpPr>
          <p:grpSpPr bwMode="auto">
            <a:xfrm>
              <a:off x="655" y="2066"/>
              <a:ext cx="308" cy="233"/>
              <a:chOff x="655" y="2066"/>
              <a:chExt cx="308" cy="233"/>
            </a:xfrm>
          </p:grpSpPr>
          <p:sp>
            <p:nvSpPr>
              <p:cNvPr id="164054" name="Text Box 214"/>
              <p:cNvSpPr txBox="1">
                <a:spLocks noChangeArrowheads="1"/>
              </p:cNvSpPr>
              <p:nvPr/>
            </p:nvSpPr>
            <p:spPr bwMode="auto">
              <a:xfrm>
                <a:off x="655" y="2066"/>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055" name="Text Box 215"/>
              <p:cNvSpPr txBox="1">
                <a:spLocks noChangeArrowheads="1"/>
              </p:cNvSpPr>
              <p:nvPr/>
            </p:nvSpPr>
            <p:spPr bwMode="auto">
              <a:xfrm>
                <a:off x="847" y="2066"/>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grpSp>
        <p:sp>
          <p:nvSpPr>
            <p:cNvPr id="164056" name="Text Box 216"/>
            <p:cNvSpPr txBox="1">
              <a:spLocks noChangeArrowheads="1"/>
            </p:cNvSpPr>
            <p:nvPr/>
          </p:nvSpPr>
          <p:spPr bwMode="auto">
            <a:xfrm rot="16200000">
              <a:off x="306" y="2268"/>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057" name="Text Box 217"/>
            <p:cNvSpPr txBox="1">
              <a:spLocks noChangeArrowheads="1"/>
            </p:cNvSpPr>
            <p:nvPr/>
          </p:nvSpPr>
          <p:spPr bwMode="auto">
            <a:xfrm>
              <a:off x="847" y="1634"/>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nvGrpSpPr>
            <p:cNvPr id="164058" name="Group 218"/>
            <p:cNvGrpSpPr>
              <a:grpSpLocks/>
            </p:cNvGrpSpPr>
            <p:nvPr/>
          </p:nvGrpSpPr>
          <p:grpSpPr bwMode="auto">
            <a:xfrm>
              <a:off x="655" y="2264"/>
              <a:ext cx="769" cy="233"/>
              <a:chOff x="655" y="2282"/>
              <a:chExt cx="769" cy="233"/>
            </a:xfrm>
          </p:grpSpPr>
          <p:sp>
            <p:nvSpPr>
              <p:cNvPr id="164059" name="Text Box 219"/>
              <p:cNvSpPr txBox="1">
                <a:spLocks noChangeArrowheads="1"/>
              </p:cNvSpPr>
              <p:nvPr/>
            </p:nvSpPr>
            <p:spPr bwMode="auto">
              <a:xfrm>
                <a:off x="655" y="2282"/>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060" name="Text Box 220"/>
              <p:cNvSpPr txBox="1">
                <a:spLocks noChangeArrowheads="1"/>
              </p:cNvSpPr>
              <p:nvPr/>
            </p:nvSpPr>
            <p:spPr bwMode="auto">
              <a:xfrm>
                <a:off x="847" y="2282"/>
                <a:ext cx="577" cy="233"/>
              </a:xfrm>
              <a:prstGeom prst="rect">
                <a:avLst/>
              </a:prstGeom>
              <a:noFill/>
              <a:ln w="9525">
                <a:noFill/>
                <a:miter lim="800000"/>
                <a:headEnd/>
                <a:tailEnd/>
              </a:ln>
              <a:effectLst/>
            </p:spPr>
            <p:txBody>
              <a:bodyPr wrap="none">
                <a:prstTxWarp prst="textNoShape">
                  <a:avLst/>
                </a:prstTxWarp>
                <a:spAutoFit/>
              </a:bodyPr>
              <a:lstStyle/>
              <a:p>
                <a:r>
                  <a:rPr lang="en-US"/>
                  <a:t>4  0   1</a:t>
                </a:r>
              </a:p>
            </p:txBody>
          </p:sp>
        </p:grpSp>
        <p:grpSp>
          <p:nvGrpSpPr>
            <p:cNvPr id="164061" name="Group 221"/>
            <p:cNvGrpSpPr>
              <a:grpSpLocks/>
            </p:cNvGrpSpPr>
            <p:nvPr/>
          </p:nvGrpSpPr>
          <p:grpSpPr bwMode="auto">
            <a:xfrm>
              <a:off x="655" y="2462"/>
              <a:ext cx="769" cy="233"/>
              <a:chOff x="655" y="2462"/>
              <a:chExt cx="769" cy="233"/>
            </a:xfrm>
          </p:grpSpPr>
          <p:sp>
            <p:nvSpPr>
              <p:cNvPr id="164062" name="Text Box 222"/>
              <p:cNvSpPr txBox="1">
                <a:spLocks noChangeArrowheads="1"/>
              </p:cNvSpPr>
              <p:nvPr/>
            </p:nvSpPr>
            <p:spPr bwMode="auto">
              <a:xfrm>
                <a:off x="655" y="2462"/>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063" name="Text Box 223"/>
              <p:cNvSpPr txBox="1">
                <a:spLocks noChangeArrowheads="1"/>
              </p:cNvSpPr>
              <p:nvPr/>
            </p:nvSpPr>
            <p:spPr bwMode="auto">
              <a:xfrm>
                <a:off x="847" y="2462"/>
                <a:ext cx="577"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grpSp>
      <p:grpSp>
        <p:nvGrpSpPr>
          <p:cNvPr id="164093" name="Group 253"/>
          <p:cNvGrpSpPr>
            <a:grpSpLocks/>
          </p:cNvGrpSpPr>
          <p:nvPr/>
        </p:nvGrpSpPr>
        <p:grpSpPr bwMode="auto">
          <a:xfrm>
            <a:off x="3552826" y="2605088"/>
            <a:ext cx="1754188" cy="1684337"/>
            <a:chOff x="1740" y="1641"/>
            <a:chExt cx="1105" cy="1061"/>
          </a:xfrm>
        </p:grpSpPr>
        <p:sp>
          <p:nvSpPr>
            <p:cNvPr id="164065" name="Line 225"/>
            <p:cNvSpPr>
              <a:spLocks noChangeShapeType="1"/>
            </p:cNvSpPr>
            <p:nvPr/>
          </p:nvSpPr>
          <p:spPr bwMode="auto">
            <a:xfrm>
              <a:off x="2173" y="1929"/>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66" name="Line 226"/>
            <p:cNvSpPr>
              <a:spLocks noChangeShapeType="1"/>
            </p:cNvSpPr>
            <p:nvPr/>
          </p:nvSpPr>
          <p:spPr bwMode="auto">
            <a:xfrm>
              <a:off x="1981" y="2073"/>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67" name="Text Box 227"/>
            <p:cNvSpPr txBox="1">
              <a:spLocks noChangeArrowheads="1"/>
            </p:cNvSpPr>
            <p:nvPr/>
          </p:nvSpPr>
          <p:spPr bwMode="auto">
            <a:xfrm>
              <a:off x="2173" y="1833"/>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069" name="Text Box 229"/>
            <p:cNvSpPr txBox="1">
              <a:spLocks noChangeArrowheads="1"/>
            </p:cNvSpPr>
            <p:nvPr/>
          </p:nvSpPr>
          <p:spPr bwMode="auto">
            <a:xfrm>
              <a:off x="1981" y="2073"/>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070" name="Text Box 230"/>
            <p:cNvSpPr txBox="1">
              <a:spLocks noChangeArrowheads="1"/>
            </p:cNvSpPr>
            <p:nvPr/>
          </p:nvSpPr>
          <p:spPr bwMode="auto">
            <a:xfrm>
              <a:off x="2173" y="2073"/>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071" name="Text Box 231"/>
            <p:cNvSpPr txBox="1">
              <a:spLocks noChangeArrowheads="1"/>
            </p:cNvSpPr>
            <p:nvPr/>
          </p:nvSpPr>
          <p:spPr bwMode="auto">
            <a:xfrm rot="16200000">
              <a:off x="1632" y="2275"/>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072" name="Text Box 232"/>
            <p:cNvSpPr txBox="1">
              <a:spLocks noChangeArrowheads="1"/>
            </p:cNvSpPr>
            <p:nvPr/>
          </p:nvSpPr>
          <p:spPr bwMode="auto">
            <a:xfrm>
              <a:off x="2173" y="1641"/>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074" name="Text Box 234"/>
            <p:cNvSpPr txBox="1">
              <a:spLocks noChangeArrowheads="1"/>
            </p:cNvSpPr>
            <p:nvPr/>
          </p:nvSpPr>
          <p:spPr bwMode="auto">
            <a:xfrm>
              <a:off x="1981" y="2271"/>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075" name="Text Box 235"/>
            <p:cNvSpPr txBox="1">
              <a:spLocks noChangeArrowheads="1"/>
            </p:cNvSpPr>
            <p:nvPr/>
          </p:nvSpPr>
          <p:spPr bwMode="auto">
            <a:xfrm>
              <a:off x="2173" y="2271"/>
              <a:ext cx="553"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1</a:t>
              </a:r>
              <a:r>
                <a:rPr lang="en-US"/>
                <a:t>  0   1</a:t>
              </a:r>
            </a:p>
          </p:txBody>
        </p:sp>
        <p:sp>
          <p:nvSpPr>
            <p:cNvPr id="164077" name="Text Box 237"/>
            <p:cNvSpPr txBox="1">
              <a:spLocks noChangeArrowheads="1"/>
            </p:cNvSpPr>
            <p:nvPr/>
          </p:nvSpPr>
          <p:spPr bwMode="auto">
            <a:xfrm>
              <a:off x="1981" y="2469"/>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078" name="Text Box 238"/>
            <p:cNvSpPr txBox="1">
              <a:spLocks noChangeArrowheads="1"/>
            </p:cNvSpPr>
            <p:nvPr/>
          </p:nvSpPr>
          <p:spPr bwMode="auto">
            <a:xfrm>
              <a:off x="2173" y="2469"/>
              <a:ext cx="577"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sp>
        <p:nvSpPr>
          <p:cNvPr id="164079" name="Line 239"/>
          <p:cNvSpPr>
            <a:spLocks noChangeShapeType="1"/>
          </p:cNvSpPr>
          <p:nvPr/>
        </p:nvSpPr>
        <p:spPr bwMode="auto">
          <a:xfrm>
            <a:off x="2162175" y="3640139"/>
            <a:ext cx="228600" cy="236537"/>
          </a:xfrm>
          <a:prstGeom prst="line">
            <a:avLst/>
          </a:prstGeom>
          <a:noFill/>
          <a:ln w="57150">
            <a:solidFill>
              <a:srgbClr val="FF0000"/>
            </a:solidFill>
            <a:round/>
            <a:headEnd/>
            <a:tailEnd/>
          </a:ln>
          <a:effectLst/>
        </p:spPr>
        <p:txBody>
          <a:bodyPr wrap="none">
            <a:prstTxWarp prst="textNoShape">
              <a:avLst/>
            </a:prstTxWarp>
          </a:bodyPr>
          <a:lstStyle/>
          <a:p>
            <a:endParaRPr lang="en-US"/>
          </a:p>
        </p:txBody>
      </p:sp>
      <p:sp>
        <p:nvSpPr>
          <p:cNvPr id="164080" name="Text Box 240"/>
          <p:cNvSpPr txBox="1">
            <a:spLocks noChangeArrowheads="1"/>
          </p:cNvSpPr>
          <p:nvPr/>
        </p:nvSpPr>
        <p:spPr bwMode="auto">
          <a:xfrm>
            <a:off x="2254250" y="3500438"/>
            <a:ext cx="288586" cy="369332"/>
          </a:xfrm>
          <a:prstGeom prst="rect">
            <a:avLst/>
          </a:prstGeom>
          <a:noFill/>
          <a:ln w="9525">
            <a:noFill/>
            <a:miter lim="800000"/>
            <a:headEnd/>
            <a:tailEnd/>
          </a:ln>
          <a:effectLst/>
        </p:spPr>
        <p:txBody>
          <a:bodyPr wrap="none">
            <a:prstTxWarp prst="textNoShape">
              <a:avLst/>
            </a:prstTxWarp>
            <a:spAutoFit/>
          </a:bodyPr>
          <a:lstStyle/>
          <a:p>
            <a:r>
              <a:rPr lang="de-DE">
                <a:solidFill>
                  <a:srgbClr val="FF0000"/>
                </a:solidFill>
              </a:rPr>
              <a:t>1</a:t>
            </a:r>
          </a:p>
        </p:txBody>
      </p:sp>
      <p:grpSp>
        <p:nvGrpSpPr>
          <p:cNvPr id="164092" name="Group 252"/>
          <p:cNvGrpSpPr>
            <a:grpSpLocks/>
          </p:cNvGrpSpPr>
          <p:nvPr/>
        </p:nvGrpSpPr>
        <p:grpSpPr bwMode="auto">
          <a:xfrm>
            <a:off x="3552826" y="4648201"/>
            <a:ext cx="1754188" cy="1684338"/>
            <a:chOff x="1814" y="2928"/>
            <a:chExt cx="1105" cy="1061"/>
          </a:xfrm>
        </p:grpSpPr>
        <p:sp>
          <p:nvSpPr>
            <p:cNvPr id="164081" name="Line 241"/>
            <p:cNvSpPr>
              <a:spLocks noChangeShapeType="1"/>
            </p:cNvSpPr>
            <p:nvPr/>
          </p:nvSpPr>
          <p:spPr bwMode="auto">
            <a:xfrm>
              <a:off x="2247" y="3216"/>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82" name="Line 242"/>
            <p:cNvSpPr>
              <a:spLocks noChangeShapeType="1"/>
            </p:cNvSpPr>
            <p:nvPr/>
          </p:nvSpPr>
          <p:spPr bwMode="auto">
            <a:xfrm>
              <a:off x="2055" y="3360"/>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83" name="Text Box 243"/>
            <p:cNvSpPr txBox="1">
              <a:spLocks noChangeArrowheads="1"/>
            </p:cNvSpPr>
            <p:nvPr/>
          </p:nvSpPr>
          <p:spPr bwMode="auto">
            <a:xfrm>
              <a:off x="2247" y="3120"/>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084" name="Text Box 244"/>
            <p:cNvSpPr txBox="1">
              <a:spLocks noChangeArrowheads="1"/>
            </p:cNvSpPr>
            <p:nvPr/>
          </p:nvSpPr>
          <p:spPr bwMode="auto">
            <a:xfrm>
              <a:off x="2055" y="3360"/>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085" name="Text Box 245"/>
            <p:cNvSpPr txBox="1">
              <a:spLocks noChangeArrowheads="1"/>
            </p:cNvSpPr>
            <p:nvPr/>
          </p:nvSpPr>
          <p:spPr bwMode="auto">
            <a:xfrm>
              <a:off x="2247" y="3360"/>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086" name="Text Box 246"/>
            <p:cNvSpPr txBox="1">
              <a:spLocks noChangeArrowheads="1"/>
            </p:cNvSpPr>
            <p:nvPr/>
          </p:nvSpPr>
          <p:spPr bwMode="auto">
            <a:xfrm rot="16200000">
              <a:off x="1706" y="3562"/>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087" name="Text Box 247"/>
            <p:cNvSpPr txBox="1">
              <a:spLocks noChangeArrowheads="1"/>
            </p:cNvSpPr>
            <p:nvPr/>
          </p:nvSpPr>
          <p:spPr bwMode="auto">
            <a:xfrm>
              <a:off x="2247" y="2928"/>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088" name="Text Box 248"/>
            <p:cNvSpPr txBox="1">
              <a:spLocks noChangeArrowheads="1"/>
            </p:cNvSpPr>
            <p:nvPr/>
          </p:nvSpPr>
          <p:spPr bwMode="auto">
            <a:xfrm>
              <a:off x="2055" y="3558"/>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089" name="Text Box 249"/>
            <p:cNvSpPr txBox="1">
              <a:spLocks noChangeArrowheads="1"/>
            </p:cNvSpPr>
            <p:nvPr/>
          </p:nvSpPr>
          <p:spPr bwMode="auto">
            <a:xfrm>
              <a:off x="2247" y="3558"/>
              <a:ext cx="553"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1</a:t>
              </a:r>
              <a:r>
                <a:rPr lang="en-US"/>
                <a:t>  0   1</a:t>
              </a:r>
            </a:p>
          </p:txBody>
        </p:sp>
        <p:sp>
          <p:nvSpPr>
            <p:cNvPr id="164090" name="Text Box 250"/>
            <p:cNvSpPr txBox="1">
              <a:spLocks noChangeArrowheads="1"/>
            </p:cNvSpPr>
            <p:nvPr/>
          </p:nvSpPr>
          <p:spPr bwMode="auto">
            <a:xfrm>
              <a:off x="2055" y="3756"/>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091" name="Text Box 251"/>
            <p:cNvSpPr txBox="1">
              <a:spLocks noChangeArrowheads="1"/>
            </p:cNvSpPr>
            <p:nvPr/>
          </p:nvSpPr>
          <p:spPr bwMode="auto">
            <a:xfrm>
              <a:off x="2247" y="3756"/>
              <a:ext cx="577"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sp>
        <p:nvSpPr>
          <p:cNvPr id="164094" name="Line 254"/>
          <p:cNvSpPr>
            <a:spLocks noChangeShapeType="1"/>
          </p:cNvSpPr>
          <p:nvPr/>
        </p:nvSpPr>
        <p:spPr bwMode="auto">
          <a:xfrm>
            <a:off x="4302125" y="6053140"/>
            <a:ext cx="228600" cy="236537"/>
          </a:xfrm>
          <a:prstGeom prst="line">
            <a:avLst/>
          </a:prstGeom>
          <a:noFill/>
          <a:ln w="57150">
            <a:solidFill>
              <a:srgbClr val="FF0000"/>
            </a:solidFill>
            <a:round/>
            <a:headEnd/>
            <a:tailEnd/>
          </a:ln>
          <a:effectLst/>
        </p:spPr>
        <p:txBody>
          <a:bodyPr wrap="none">
            <a:prstTxWarp prst="textNoShape">
              <a:avLst/>
            </a:prstTxWarp>
          </a:bodyPr>
          <a:lstStyle/>
          <a:p>
            <a:endParaRPr lang="en-US"/>
          </a:p>
        </p:txBody>
      </p:sp>
      <p:sp>
        <p:nvSpPr>
          <p:cNvPr id="164095" name="Text Box 255"/>
          <p:cNvSpPr txBox="1">
            <a:spLocks noChangeArrowheads="1"/>
          </p:cNvSpPr>
          <p:nvPr/>
        </p:nvSpPr>
        <p:spPr bwMode="auto">
          <a:xfrm>
            <a:off x="4394201" y="5913438"/>
            <a:ext cx="325555" cy="369332"/>
          </a:xfrm>
          <a:prstGeom prst="rect">
            <a:avLst/>
          </a:prstGeom>
          <a:noFill/>
          <a:ln w="9525">
            <a:noFill/>
            <a:miter lim="800000"/>
            <a:headEnd/>
            <a:tailEnd/>
          </a:ln>
          <a:effectLst/>
        </p:spPr>
        <p:txBody>
          <a:bodyPr wrap="none">
            <a:prstTxWarp prst="textNoShape">
              <a:avLst/>
            </a:prstTxWarp>
            <a:spAutoFit/>
          </a:bodyPr>
          <a:lstStyle/>
          <a:p>
            <a:r>
              <a:rPr lang="de-DE">
                <a:solidFill>
                  <a:srgbClr val="FF0000"/>
                </a:solidFill>
              </a:rPr>
              <a:t>2</a:t>
            </a:r>
          </a:p>
        </p:txBody>
      </p:sp>
      <p:grpSp>
        <p:nvGrpSpPr>
          <p:cNvPr id="164096" name="Group 256"/>
          <p:cNvGrpSpPr>
            <a:grpSpLocks/>
          </p:cNvGrpSpPr>
          <p:nvPr/>
        </p:nvGrpSpPr>
        <p:grpSpPr bwMode="auto">
          <a:xfrm>
            <a:off x="5735638" y="2643189"/>
            <a:ext cx="1754188" cy="1684337"/>
            <a:chOff x="1740" y="1641"/>
            <a:chExt cx="1105" cy="1061"/>
          </a:xfrm>
        </p:grpSpPr>
        <p:sp>
          <p:nvSpPr>
            <p:cNvPr id="164097" name="Line 257"/>
            <p:cNvSpPr>
              <a:spLocks noChangeShapeType="1"/>
            </p:cNvSpPr>
            <p:nvPr/>
          </p:nvSpPr>
          <p:spPr bwMode="auto">
            <a:xfrm>
              <a:off x="2173" y="1929"/>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98" name="Line 258"/>
            <p:cNvSpPr>
              <a:spLocks noChangeShapeType="1"/>
            </p:cNvSpPr>
            <p:nvPr/>
          </p:nvSpPr>
          <p:spPr bwMode="auto">
            <a:xfrm>
              <a:off x="1981" y="2073"/>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099" name="Text Box 259"/>
            <p:cNvSpPr txBox="1">
              <a:spLocks noChangeArrowheads="1"/>
            </p:cNvSpPr>
            <p:nvPr/>
          </p:nvSpPr>
          <p:spPr bwMode="auto">
            <a:xfrm>
              <a:off x="2173" y="1833"/>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100" name="Text Box 260"/>
            <p:cNvSpPr txBox="1">
              <a:spLocks noChangeArrowheads="1"/>
            </p:cNvSpPr>
            <p:nvPr/>
          </p:nvSpPr>
          <p:spPr bwMode="auto">
            <a:xfrm>
              <a:off x="1981" y="2073"/>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101" name="Text Box 261"/>
            <p:cNvSpPr txBox="1">
              <a:spLocks noChangeArrowheads="1"/>
            </p:cNvSpPr>
            <p:nvPr/>
          </p:nvSpPr>
          <p:spPr bwMode="auto">
            <a:xfrm>
              <a:off x="2173" y="2073"/>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102" name="Text Box 262"/>
            <p:cNvSpPr txBox="1">
              <a:spLocks noChangeArrowheads="1"/>
            </p:cNvSpPr>
            <p:nvPr/>
          </p:nvSpPr>
          <p:spPr bwMode="auto">
            <a:xfrm rot="16200000">
              <a:off x="1632" y="2275"/>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103" name="Text Box 263"/>
            <p:cNvSpPr txBox="1">
              <a:spLocks noChangeArrowheads="1"/>
            </p:cNvSpPr>
            <p:nvPr/>
          </p:nvSpPr>
          <p:spPr bwMode="auto">
            <a:xfrm>
              <a:off x="2173" y="1641"/>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104" name="Text Box 264"/>
            <p:cNvSpPr txBox="1">
              <a:spLocks noChangeArrowheads="1"/>
            </p:cNvSpPr>
            <p:nvPr/>
          </p:nvSpPr>
          <p:spPr bwMode="auto">
            <a:xfrm>
              <a:off x="1981" y="2271"/>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105" name="Text Box 265"/>
            <p:cNvSpPr txBox="1">
              <a:spLocks noChangeArrowheads="1"/>
            </p:cNvSpPr>
            <p:nvPr/>
          </p:nvSpPr>
          <p:spPr bwMode="auto">
            <a:xfrm>
              <a:off x="2173" y="2271"/>
              <a:ext cx="553" cy="233"/>
            </a:xfrm>
            <a:prstGeom prst="rect">
              <a:avLst/>
            </a:prstGeom>
            <a:noFill/>
            <a:ln w="9525">
              <a:noFill/>
              <a:miter lim="800000"/>
              <a:headEnd/>
              <a:tailEnd/>
            </a:ln>
            <a:effectLst/>
          </p:spPr>
          <p:txBody>
            <a:bodyPr wrap="none">
              <a:prstTxWarp prst="textNoShape">
                <a:avLst/>
              </a:prstTxWarp>
              <a:spAutoFit/>
            </a:bodyPr>
            <a:lstStyle/>
            <a:p>
              <a:r>
                <a:rPr lang="en-US"/>
                <a:t>1  0   1</a:t>
              </a:r>
            </a:p>
          </p:txBody>
        </p:sp>
        <p:sp>
          <p:nvSpPr>
            <p:cNvPr id="164106" name="Text Box 266"/>
            <p:cNvSpPr txBox="1">
              <a:spLocks noChangeArrowheads="1"/>
            </p:cNvSpPr>
            <p:nvPr/>
          </p:nvSpPr>
          <p:spPr bwMode="auto">
            <a:xfrm>
              <a:off x="1981" y="2469"/>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107" name="Text Box 267"/>
            <p:cNvSpPr txBox="1">
              <a:spLocks noChangeArrowheads="1"/>
            </p:cNvSpPr>
            <p:nvPr/>
          </p:nvSpPr>
          <p:spPr bwMode="auto">
            <a:xfrm>
              <a:off x="2173" y="2469"/>
              <a:ext cx="577"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2</a:t>
              </a:r>
              <a:r>
                <a:rPr lang="en-US"/>
                <a:t>  1   0</a:t>
              </a:r>
            </a:p>
          </p:txBody>
        </p:sp>
      </p:grpSp>
      <p:grpSp>
        <p:nvGrpSpPr>
          <p:cNvPr id="164108" name="Group 268"/>
          <p:cNvGrpSpPr>
            <a:grpSpLocks/>
          </p:cNvGrpSpPr>
          <p:nvPr/>
        </p:nvGrpSpPr>
        <p:grpSpPr bwMode="auto">
          <a:xfrm>
            <a:off x="5735638" y="4686301"/>
            <a:ext cx="1754188" cy="1684338"/>
            <a:chOff x="1814" y="2928"/>
            <a:chExt cx="1105" cy="1061"/>
          </a:xfrm>
        </p:grpSpPr>
        <p:sp>
          <p:nvSpPr>
            <p:cNvPr id="164109" name="Line 269"/>
            <p:cNvSpPr>
              <a:spLocks noChangeShapeType="1"/>
            </p:cNvSpPr>
            <p:nvPr/>
          </p:nvSpPr>
          <p:spPr bwMode="auto">
            <a:xfrm>
              <a:off x="2247" y="3216"/>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110" name="Line 270"/>
            <p:cNvSpPr>
              <a:spLocks noChangeShapeType="1"/>
            </p:cNvSpPr>
            <p:nvPr/>
          </p:nvSpPr>
          <p:spPr bwMode="auto">
            <a:xfrm>
              <a:off x="2055" y="3360"/>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111" name="Text Box 271"/>
            <p:cNvSpPr txBox="1">
              <a:spLocks noChangeArrowheads="1"/>
            </p:cNvSpPr>
            <p:nvPr/>
          </p:nvSpPr>
          <p:spPr bwMode="auto">
            <a:xfrm>
              <a:off x="2247" y="3120"/>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112" name="Text Box 272"/>
            <p:cNvSpPr txBox="1">
              <a:spLocks noChangeArrowheads="1"/>
            </p:cNvSpPr>
            <p:nvPr/>
          </p:nvSpPr>
          <p:spPr bwMode="auto">
            <a:xfrm>
              <a:off x="2055" y="3360"/>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113" name="Text Box 273"/>
            <p:cNvSpPr txBox="1">
              <a:spLocks noChangeArrowheads="1"/>
            </p:cNvSpPr>
            <p:nvPr/>
          </p:nvSpPr>
          <p:spPr bwMode="auto">
            <a:xfrm>
              <a:off x="2247" y="3360"/>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114" name="Text Box 274"/>
            <p:cNvSpPr txBox="1">
              <a:spLocks noChangeArrowheads="1"/>
            </p:cNvSpPr>
            <p:nvPr/>
          </p:nvSpPr>
          <p:spPr bwMode="auto">
            <a:xfrm rot="16200000">
              <a:off x="1706" y="3562"/>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115" name="Text Box 275"/>
            <p:cNvSpPr txBox="1">
              <a:spLocks noChangeArrowheads="1"/>
            </p:cNvSpPr>
            <p:nvPr/>
          </p:nvSpPr>
          <p:spPr bwMode="auto">
            <a:xfrm>
              <a:off x="2247" y="2928"/>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116" name="Text Box 276"/>
            <p:cNvSpPr txBox="1">
              <a:spLocks noChangeArrowheads="1"/>
            </p:cNvSpPr>
            <p:nvPr/>
          </p:nvSpPr>
          <p:spPr bwMode="auto">
            <a:xfrm>
              <a:off x="2055" y="3558"/>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117" name="Text Box 277"/>
            <p:cNvSpPr txBox="1">
              <a:spLocks noChangeArrowheads="1"/>
            </p:cNvSpPr>
            <p:nvPr/>
          </p:nvSpPr>
          <p:spPr bwMode="auto">
            <a:xfrm>
              <a:off x="2247" y="3558"/>
              <a:ext cx="553" cy="233"/>
            </a:xfrm>
            <a:prstGeom prst="rect">
              <a:avLst/>
            </a:prstGeom>
            <a:noFill/>
            <a:ln w="9525">
              <a:noFill/>
              <a:miter lim="800000"/>
              <a:headEnd/>
              <a:tailEnd/>
            </a:ln>
            <a:effectLst/>
          </p:spPr>
          <p:txBody>
            <a:bodyPr wrap="none">
              <a:prstTxWarp prst="textNoShape">
                <a:avLst/>
              </a:prstTxWarp>
              <a:spAutoFit/>
            </a:bodyPr>
            <a:lstStyle/>
            <a:p>
              <a:r>
                <a:rPr lang="en-US"/>
                <a:t>1  0   1</a:t>
              </a:r>
            </a:p>
          </p:txBody>
        </p:sp>
        <p:sp>
          <p:nvSpPr>
            <p:cNvPr id="164118" name="Text Box 278"/>
            <p:cNvSpPr txBox="1">
              <a:spLocks noChangeArrowheads="1"/>
            </p:cNvSpPr>
            <p:nvPr/>
          </p:nvSpPr>
          <p:spPr bwMode="auto">
            <a:xfrm>
              <a:off x="2055" y="3756"/>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119" name="Text Box 279"/>
            <p:cNvSpPr txBox="1">
              <a:spLocks noChangeArrowheads="1"/>
            </p:cNvSpPr>
            <p:nvPr/>
          </p:nvSpPr>
          <p:spPr bwMode="auto">
            <a:xfrm>
              <a:off x="2247" y="3756"/>
              <a:ext cx="577"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2</a:t>
              </a:r>
              <a:r>
                <a:rPr lang="en-US"/>
                <a:t>  1   0</a:t>
              </a: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69875" y="228600"/>
            <a:ext cx="8686800" cy="1143000"/>
          </a:xfrm>
        </p:spPr>
        <p:txBody>
          <a:bodyPr/>
          <a:lstStyle/>
          <a:p>
            <a:r>
              <a:rPr lang="en-US"/>
              <a:t>Distance Vector: link cost changes</a:t>
            </a:r>
            <a:endParaRPr lang="en-US" sz="4800"/>
          </a:p>
        </p:txBody>
      </p:sp>
      <p:sp>
        <p:nvSpPr>
          <p:cNvPr id="161795" name="Rectangle 3"/>
          <p:cNvSpPr>
            <a:spLocks noChangeArrowheads="1"/>
          </p:cNvSpPr>
          <p:nvPr/>
        </p:nvSpPr>
        <p:spPr bwMode="auto">
          <a:xfrm>
            <a:off x="805793" y="2515449"/>
            <a:ext cx="3810000" cy="14859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2"/>
              </a:buClr>
              <a:buSzPct val="85000"/>
            </a:pPr>
            <a:r>
              <a:rPr lang="en-US" sz="2400" dirty="0">
                <a:solidFill>
                  <a:srgbClr val="FF0000"/>
                </a:solidFill>
                <a:latin typeface="Verdana"/>
                <a:cs typeface="Verdana"/>
              </a:rPr>
              <a:t>Link cost changes:</a:t>
            </a:r>
            <a:endParaRPr lang="en-US" sz="2000" dirty="0">
              <a:latin typeface="Verdana"/>
              <a:cs typeface="Verdana"/>
            </a:endParaRPr>
          </a:p>
          <a:p>
            <a:pPr marL="342900" indent="-342900">
              <a:spcBef>
                <a:spcPct val="20000"/>
              </a:spcBef>
              <a:buClr>
                <a:schemeClr val="accent6">
                  <a:lumMod val="60000"/>
                  <a:lumOff val="40000"/>
                </a:schemeClr>
              </a:buClr>
              <a:buSzPct val="85000"/>
              <a:buFont typeface="Wingdings" charset="2"/>
              <a:buChar char="§"/>
            </a:pPr>
            <a:r>
              <a:rPr lang="en-US" sz="2000" dirty="0">
                <a:latin typeface="Verdana"/>
                <a:cs typeface="Verdana"/>
              </a:rPr>
              <a:t>good news travels fast </a:t>
            </a:r>
          </a:p>
          <a:p>
            <a:pPr marL="342900" indent="-342900">
              <a:spcBef>
                <a:spcPct val="20000"/>
              </a:spcBef>
              <a:buClr>
                <a:schemeClr val="accent6">
                  <a:lumMod val="60000"/>
                  <a:lumOff val="40000"/>
                </a:schemeClr>
              </a:buClr>
              <a:buSzPct val="85000"/>
              <a:buFont typeface="Wingdings" charset="2"/>
              <a:buChar char="§"/>
            </a:pPr>
            <a:r>
              <a:rPr lang="en-US" sz="2000" i="1" dirty="0">
                <a:latin typeface="Verdana"/>
                <a:cs typeface="Verdana"/>
              </a:rPr>
              <a:t>bad news travels slow</a:t>
            </a:r>
          </a:p>
        </p:txBody>
      </p:sp>
      <p:sp>
        <p:nvSpPr>
          <p:cNvPr id="161797" name="Freeform 5"/>
          <p:cNvSpPr>
            <a:spLocks/>
          </p:cNvSpPr>
          <p:nvPr/>
        </p:nvSpPr>
        <p:spPr bwMode="auto">
          <a:xfrm>
            <a:off x="5596193" y="2603939"/>
            <a:ext cx="2184400" cy="1212850"/>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sp>
        <p:nvSpPr>
          <p:cNvPr id="161798" name="Freeform 6"/>
          <p:cNvSpPr>
            <a:spLocks/>
          </p:cNvSpPr>
          <p:nvPr/>
        </p:nvSpPr>
        <p:spPr bwMode="auto">
          <a:xfrm>
            <a:off x="6166106" y="3023039"/>
            <a:ext cx="352425" cy="28575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1799" name="Oval 7"/>
          <p:cNvSpPr>
            <a:spLocks noChangeArrowheads="1"/>
          </p:cNvSpPr>
          <p:nvPr/>
        </p:nvSpPr>
        <p:spPr bwMode="auto">
          <a:xfrm>
            <a:off x="5753355" y="3397689"/>
            <a:ext cx="496888" cy="12858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1800" name="Line 8"/>
          <p:cNvSpPr>
            <a:spLocks noChangeShapeType="1"/>
          </p:cNvSpPr>
          <p:nvPr/>
        </p:nvSpPr>
        <p:spPr bwMode="auto">
          <a:xfrm>
            <a:off x="5753355" y="3386579"/>
            <a:ext cx="1588"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1801" name="Line 9"/>
          <p:cNvSpPr>
            <a:spLocks noChangeShapeType="1"/>
          </p:cNvSpPr>
          <p:nvPr/>
        </p:nvSpPr>
        <p:spPr bwMode="auto">
          <a:xfrm>
            <a:off x="6250244" y="3386579"/>
            <a:ext cx="1587"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1802" name="Rectangle 10"/>
          <p:cNvSpPr>
            <a:spLocks noChangeArrowheads="1"/>
          </p:cNvSpPr>
          <p:nvPr/>
        </p:nvSpPr>
        <p:spPr bwMode="auto">
          <a:xfrm>
            <a:off x="5753356" y="3386579"/>
            <a:ext cx="492125" cy="77787"/>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1803" name="Oval 11"/>
          <p:cNvSpPr>
            <a:spLocks noChangeArrowheads="1"/>
          </p:cNvSpPr>
          <p:nvPr/>
        </p:nvSpPr>
        <p:spPr bwMode="auto">
          <a:xfrm>
            <a:off x="5748594" y="3292916"/>
            <a:ext cx="496887" cy="1508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1804" name="Freeform 12"/>
          <p:cNvSpPr>
            <a:spLocks/>
          </p:cNvSpPr>
          <p:nvPr/>
        </p:nvSpPr>
        <p:spPr bwMode="auto">
          <a:xfrm>
            <a:off x="6809043" y="3023039"/>
            <a:ext cx="342900" cy="300038"/>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1805" name="Freeform 13"/>
          <p:cNvSpPr>
            <a:spLocks/>
          </p:cNvSpPr>
          <p:nvPr/>
        </p:nvSpPr>
        <p:spPr bwMode="auto">
          <a:xfrm>
            <a:off x="6256593" y="3442139"/>
            <a:ext cx="857250" cy="476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61806" name="Group 14"/>
          <p:cNvGrpSpPr>
            <a:grpSpLocks/>
          </p:cNvGrpSpPr>
          <p:nvPr/>
        </p:nvGrpSpPr>
        <p:grpSpPr bwMode="auto">
          <a:xfrm>
            <a:off x="5824817" y="3216715"/>
            <a:ext cx="338070" cy="400050"/>
            <a:chOff x="2950" y="2429"/>
            <a:chExt cx="216" cy="252"/>
          </a:xfrm>
        </p:grpSpPr>
        <p:sp>
          <p:nvSpPr>
            <p:cNvPr id="161807" name="Rectangle 1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1808" name="Text Box 16"/>
            <p:cNvSpPr txBox="1">
              <a:spLocks noChangeArrowheads="1"/>
            </p:cNvSpPr>
            <p:nvPr/>
          </p:nvSpPr>
          <p:spPr bwMode="auto">
            <a:xfrm>
              <a:off x="2950" y="2429"/>
              <a:ext cx="216" cy="252"/>
            </a:xfrm>
            <a:prstGeom prst="rect">
              <a:avLst/>
            </a:prstGeom>
            <a:noFill/>
            <a:ln w="9525">
              <a:noFill/>
              <a:miter lim="800000"/>
              <a:headEnd/>
              <a:tailEnd/>
            </a:ln>
            <a:effectLst/>
          </p:spPr>
          <p:txBody>
            <a:bodyPr wrap="none">
              <a:prstTxWarp prst="textNoShape">
                <a:avLst/>
              </a:prstTxWarp>
              <a:spAutoFit/>
            </a:bodyPr>
            <a:lstStyle/>
            <a:p>
              <a:pPr algn="ctr"/>
              <a:r>
                <a:rPr lang="en-US" sz="2000"/>
                <a:t>x</a:t>
              </a:r>
              <a:endParaRPr lang="en-US" sz="2400">
                <a:latin typeface="Times New Roman" charset="0"/>
              </a:endParaRPr>
            </a:p>
          </p:txBody>
        </p:sp>
      </p:grpSp>
      <p:grpSp>
        <p:nvGrpSpPr>
          <p:cNvPr id="161809" name="Group 17"/>
          <p:cNvGrpSpPr>
            <a:grpSpLocks/>
          </p:cNvGrpSpPr>
          <p:nvPr/>
        </p:nvGrpSpPr>
        <p:grpSpPr bwMode="auto">
          <a:xfrm>
            <a:off x="7090030" y="3235765"/>
            <a:ext cx="501650" cy="400050"/>
            <a:chOff x="1740" y="2306"/>
            <a:chExt cx="316" cy="252"/>
          </a:xfrm>
        </p:grpSpPr>
        <p:sp>
          <p:nvSpPr>
            <p:cNvPr id="161810" name="Oval 18"/>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1811" name="Line 19"/>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1812" name="Line 20"/>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1813" name="Rectangle 21"/>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1814" name="Oval 22"/>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1815" name="Group 23"/>
            <p:cNvGrpSpPr>
              <a:grpSpLocks/>
            </p:cNvGrpSpPr>
            <p:nvPr/>
          </p:nvGrpSpPr>
          <p:grpSpPr bwMode="auto">
            <a:xfrm>
              <a:off x="1799" y="2306"/>
              <a:ext cx="204" cy="252"/>
              <a:chOff x="2954" y="2429"/>
              <a:chExt cx="207" cy="252"/>
            </a:xfrm>
          </p:grpSpPr>
          <p:sp>
            <p:nvSpPr>
              <p:cNvPr id="161816" name="Rectangle 2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1817" name="Text Box 25"/>
              <p:cNvSpPr txBox="1">
                <a:spLocks noChangeArrowheads="1"/>
              </p:cNvSpPr>
              <p:nvPr/>
            </p:nvSpPr>
            <p:spPr bwMode="auto">
              <a:xfrm>
                <a:off x="2954" y="2429"/>
                <a:ext cx="207" cy="252"/>
              </a:xfrm>
              <a:prstGeom prst="rect">
                <a:avLst/>
              </a:prstGeom>
              <a:noFill/>
              <a:ln w="9525">
                <a:noFill/>
                <a:miter lim="800000"/>
                <a:headEnd/>
                <a:tailEnd/>
              </a:ln>
              <a:effectLst/>
            </p:spPr>
            <p:txBody>
              <a:bodyPr wrap="none">
                <a:prstTxWarp prst="textNoShape">
                  <a:avLst/>
                </a:prstTxWarp>
                <a:spAutoFit/>
              </a:bodyPr>
              <a:lstStyle/>
              <a:p>
                <a:pPr algn="ctr"/>
                <a:r>
                  <a:rPr lang="en-US" sz="2000"/>
                  <a:t>z</a:t>
                </a:r>
                <a:endParaRPr lang="en-US" sz="2400">
                  <a:latin typeface="Times New Roman" charset="0"/>
                </a:endParaRPr>
              </a:p>
            </p:txBody>
          </p:sp>
        </p:grpSp>
      </p:grpSp>
      <p:sp>
        <p:nvSpPr>
          <p:cNvPr id="161818" name="Text Box 26"/>
          <p:cNvSpPr txBox="1">
            <a:spLocks noChangeArrowheads="1"/>
          </p:cNvSpPr>
          <p:nvPr/>
        </p:nvSpPr>
        <p:spPr bwMode="auto">
          <a:xfrm>
            <a:off x="6935419" y="2902390"/>
            <a:ext cx="288586" cy="369332"/>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61819" name="Text Box 27"/>
          <p:cNvSpPr txBox="1">
            <a:spLocks noChangeArrowheads="1"/>
          </p:cNvSpPr>
          <p:nvPr/>
        </p:nvSpPr>
        <p:spPr bwMode="auto">
          <a:xfrm>
            <a:off x="6079528" y="2897627"/>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4</a:t>
            </a:r>
            <a:endParaRPr lang="en-US" sz="2400">
              <a:latin typeface="Times New Roman" charset="0"/>
            </a:endParaRPr>
          </a:p>
        </p:txBody>
      </p:sp>
      <p:sp>
        <p:nvSpPr>
          <p:cNvPr id="161820" name="Text Box 28"/>
          <p:cNvSpPr txBox="1">
            <a:spLocks noChangeArrowheads="1"/>
          </p:cNvSpPr>
          <p:nvPr/>
        </p:nvSpPr>
        <p:spPr bwMode="auto">
          <a:xfrm>
            <a:off x="6461521" y="3426265"/>
            <a:ext cx="466444" cy="369332"/>
          </a:xfrm>
          <a:prstGeom prst="rect">
            <a:avLst/>
          </a:prstGeom>
          <a:noFill/>
          <a:ln w="9525">
            <a:noFill/>
            <a:miter lim="800000"/>
            <a:headEnd/>
            <a:tailEnd/>
          </a:ln>
          <a:effectLst/>
        </p:spPr>
        <p:txBody>
          <a:bodyPr wrap="none">
            <a:prstTxWarp prst="textNoShape">
              <a:avLst/>
            </a:prstTxWarp>
            <a:spAutoFit/>
          </a:bodyPr>
          <a:lstStyle/>
          <a:p>
            <a:pPr algn="ctr"/>
            <a:r>
              <a:rPr lang="en-US"/>
              <a:t>50</a:t>
            </a:r>
            <a:endParaRPr lang="en-US" sz="2400">
              <a:latin typeface="Times New Roman" charset="0"/>
            </a:endParaRPr>
          </a:p>
        </p:txBody>
      </p:sp>
      <p:grpSp>
        <p:nvGrpSpPr>
          <p:cNvPr id="161821" name="Group 29"/>
          <p:cNvGrpSpPr>
            <a:grpSpLocks/>
          </p:cNvGrpSpPr>
          <p:nvPr/>
        </p:nvGrpSpPr>
        <p:grpSpPr bwMode="auto">
          <a:xfrm>
            <a:off x="6423280" y="2721415"/>
            <a:ext cx="501650" cy="400050"/>
            <a:chOff x="1740" y="2306"/>
            <a:chExt cx="316" cy="252"/>
          </a:xfrm>
        </p:grpSpPr>
        <p:sp>
          <p:nvSpPr>
            <p:cNvPr id="161822" name="Oval 3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1823" name="Line 31"/>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1824" name="Line 32"/>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1825" name="Rectangle 33"/>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1826" name="Oval 3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1827" name="Group 35"/>
            <p:cNvGrpSpPr>
              <a:grpSpLocks/>
            </p:cNvGrpSpPr>
            <p:nvPr/>
          </p:nvGrpSpPr>
          <p:grpSpPr bwMode="auto">
            <a:xfrm>
              <a:off x="1802" y="2306"/>
              <a:ext cx="201" cy="252"/>
              <a:chOff x="2956" y="2429"/>
              <a:chExt cx="204" cy="252"/>
            </a:xfrm>
          </p:grpSpPr>
          <p:sp>
            <p:nvSpPr>
              <p:cNvPr id="161828" name="Rectangle 3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1829" name="Text Box 37"/>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sp>
        <p:nvSpPr>
          <p:cNvPr id="161830" name="Text Box 38"/>
          <p:cNvSpPr txBox="1">
            <a:spLocks noChangeArrowheads="1"/>
          </p:cNvSpPr>
          <p:nvPr/>
        </p:nvSpPr>
        <p:spPr bwMode="auto">
          <a:xfrm>
            <a:off x="5847158" y="2502340"/>
            <a:ext cx="466444" cy="369332"/>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0000"/>
                </a:solidFill>
              </a:rPr>
              <a:t>60</a:t>
            </a:r>
            <a:endParaRPr lang="en-US" sz="2400">
              <a:latin typeface="Times New Roman" charset="0"/>
            </a:endParaRPr>
          </a:p>
        </p:txBody>
      </p:sp>
      <p:sp>
        <p:nvSpPr>
          <p:cNvPr id="161831" name="Line 39"/>
          <p:cNvSpPr>
            <a:spLocks noChangeShapeType="1"/>
          </p:cNvSpPr>
          <p:nvPr/>
        </p:nvSpPr>
        <p:spPr bwMode="auto">
          <a:xfrm flipH="1" flipV="1">
            <a:off x="6108955" y="2813489"/>
            <a:ext cx="209550" cy="361950"/>
          </a:xfrm>
          <a:prstGeom prst="line">
            <a:avLst/>
          </a:prstGeom>
          <a:noFill/>
          <a:ln w="19050">
            <a:solidFill>
              <a:srgbClr val="FF00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4866" name="Group 2"/>
          <p:cNvGrpSpPr>
            <a:grpSpLocks/>
          </p:cNvGrpSpPr>
          <p:nvPr/>
        </p:nvGrpSpPr>
        <p:grpSpPr bwMode="auto">
          <a:xfrm>
            <a:off x="1447801" y="2803526"/>
            <a:ext cx="1754188" cy="1684338"/>
            <a:chOff x="414" y="1634"/>
            <a:chExt cx="1105" cy="1061"/>
          </a:xfrm>
        </p:grpSpPr>
        <p:sp>
          <p:nvSpPr>
            <p:cNvPr id="164867" name="Line 3"/>
            <p:cNvSpPr>
              <a:spLocks noChangeShapeType="1"/>
            </p:cNvSpPr>
            <p:nvPr/>
          </p:nvSpPr>
          <p:spPr bwMode="auto">
            <a:xfrm>
              <a:off x="847" y="1922"/>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868" name="Line 4"/>
            <p:cNvSpPr>
              <a:spLocks noChangeShapeType="1"/>
            </p:cNvSpPr>
            <p:nvPr/>
          </p:nvSpPr>
          <p:spPr bwMode="auto">
            <a:xfrm>
              <a:off x="655" y="2066"/>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869" name="Text Box 5"/>
            <p:cNvSpPr txBox="1">
              <a:spLocks noChangeArrowheads="1"/>
            </p:cNvSpPr>
            <p:nvPr/>
          </p:nvSpPr>
          <p:spPr bwMode="auto">
            <a:xfrm>
              <a:off x="847" y="1826"/>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grpSp>
          <p:nvGrpSpPr>
            <p:cNvPr id="164870" name="Group 6"/>
            <p:cNvGrpSpPr>
              <a:grpSpLocks/>
            </p:cNvGrpSpPr>
            <p:nvPr/>
          </p:nvGrpSpPr>
          <p:grpSpPr bwMode="auto">
            <a:xfrm>
              <a:off x="655" y="2066"/>
              <a:ext cx="308" cy="233"/>
              <a:chOff x="655" y="2066"/>
              <a:chExt cx="308" cy="233"/>
            </a:xfrm>
          </p:grpSpPr>
          <p:sp>
            <p:nvSpPr>
              <p:cNvPr id="164871" name="Text Box 7"/>
              <p:cNvSpPr txBox="1">
                <a:spLocks noChangeArrowheads="1"/>
              </p:cNvSpPr>
              <p:nvPr/>
            </p:nvSpPr>
            <p:spPr bwMode="auto">
              <a:xfrm>
                <a:off x="655" y="2066"/>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872" name="Text Box 8"/>
              <p:cNvSpPr txBox="1">
                <a:spLocks noChangeArrowheads="1"/>
              </p:cNvSpPr>
              <p:nvPr/>
            </p:nvSpPr>
            <p:spPr bwMode="auto">
              <a:xfrm>
                <a:off x="847" y="2066"/>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grpSp>
        <p:sp>
          <p:nvSpPr>
            <p:cNvPr id="164873" name="Text Box 9"/>
            <p:cNvSpPr txBox="1">
              <a:spLocks noChangeArrowheads="1"/>
            </p:cNvSpPr>
            <p:nvPr/>
          </p:nvSpPr>
          <p:spPr bwMode="auto">
            <a:xfrm rot="16200000">
              <a:off x="306" y="2268"/>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874" name="Text Box 10"/>
            <p:cNvSpPr txBox="1">
              <a:spLocks noChangeArrowheads="1"/>
            </p:cNvSpPr>
            <p:nvPr/>
          </p:nvSpPr>
          <p:spPr bwMode="auto">
            <a:xfrm>
              <a:off x="847" y="1634"/>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nvGrpSpPr>
            <p:cNvPr id="164875" name="Group 11"/>
            <p:cNvGrpSpPr>
              <a:grpSpLocks/>
            </p:cNvGrpSpPr>
            <p:nvPr/>
          </p:nvGrpSpPr>
          <p:grpSpPr bwMode="auto">
            <a:xfrm>
              <a:off x="655" y="2264"/>
              <a:ext cx="812" cy="233"/>
              <a:chOff x="655" y="2282"/>
              <a:chExt cx="812" cy="233"/>
            </a:xfrm>
          </p:grpSpPr>
          <p:sp>
            <p:nvSpPr>
              <p:cNvPr id="164876" name="Text Box 12"/>
              <p:cNvSpPr txBox="1">
                <a:spLocks noChangeArrowheads="1"/>
              </p:cNvSpPr>
              <p:nvPr/>
            </p:nvSpPr>
            <p:spPr bwMode="auto">
              <a:xfrm>
                <a:off x="655" y="2282"/>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877" name="Text Box 13"/>
              <p:cNvSpPr txBox="1">
                <a:spLocks noChangeArrowheads="1"/>
              </p:cNvSpPr>
              <p:nvPr/>
            </p:nvSpPr>
            <p:spPr bwMode="auto">
              <a:xfrm>
                <a:off x="847" y="2282"/>
                <a:ext cx="620" cy="233"/>
              </a:xfrm>
              <a:prstGeom prst="rect">
                <a:avLst/>
              </a:prstGeom>
              <a:noFill/>
              <a:ln w="9525">
                <a:noFill/>
                <a:miter lim="800000"/>
                <a:headEnd/>
                <a:tailEnd/>
              </a:ln>
              <a:effectLst/>
            </p:spPr>
            <p:txBody>
              <a:bodyPr wrap="none">
                <a:prstTxWarp prst="textNoShape">
                  <a:avLst/>
                </a:prstTxWarp>
                <a:spAutoFit/>
              </a:bodyPr>
              <a:lstStyle/>
              <a:p>
                <a:r>
                  <a:rPr lang="en-US"/>
                  <a:t>4   0   1</a:t>
                </a:r>
              </a:p>
            </p:txBody>
          </p:sp>
        </p:grpSp>
        <p:grpSp>
          <p:nvGrpSpPr>
            <p:cNvPr id="164878" name="Group 14"/>
            <p:cNvGrpSpPr>
              <a:grpSpLocks/>
            </p:cNvGrpSpPr>
            <p:nvPr/>
          </p:nvGrpSpPr>
          <p:grpSpPr bwMode="auto">
            <a:xfrm>
              <a:off x="655" y="2462"/>
              <a:ext cx="812" cy="233"/>
              <a:chOff x="655" y="2462"/>
              <a:chExt cx="812" cy="233"/>
            </a:xfrm>
          </p:grpSpPr>
          <p:sp>
            <p:nvSpPr>
              <p:cNvPr id="164879" name="Text Box 15"/>
              <p:cNvSpPr txBox="1">
                <a:spLocks noChangeArrowheads="1"/>
              </p:cNvSpPr>
              <p:nvPr/>
            </p:nvSpPr>
            <p:spPr bwMode="auto">
              <a:xfrm>
                <a:off x="655" y="2462"/>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880" name="Text Box 16"/>
              <p:cNvSpPr txBox="1">
                <a:spLocks noChangeArrowheads="1"/>
              </p:cNvSpPr>
              <p:nvPr/>
            </p:nvSpPr>
            <p:spPr bwMode="auto">
              <a:xfrm>
                <a:off x="847" y="2462"/>
                <a:ext cx="620"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grpSp>
      <p:sp>
        <p:nvSpPr>
          <p:cNvPr id="164881" name="Line 17"/>
          <p:cNvSpPr>
            <a:spLocks noChangeShapeType="1"/>
          </p:cNvSpPr>
          <p:nvPr/>
        </p:nvSpPr>
        <p:spPr bwMode="auto">
          <a:xfrm flipV="1">
            <a:off x="1303339" y="6619875"/>
            <a:ext cx="6289675" cy="19050"/>
          </a:xfrm>
          <a:prstGeom prst="line">
            <a:avLst/>
          </a:prstGeom>
          <a:noFill/>
          <a:ln w="9525">
            <a:solidFill>
              <a:schemeClr val="tx1"/>
            </a:solidFill>
            <a:prstDash val="sysDot"/>
            <a:round/>
            <a:headEnd/>
            <a:tailEnd type="triangle" w="med" len="med"/>
          </a:ln>
          <a:effectLst/>
        </p:spPr>
        <p:txBody>
          <a:bodyPr wrap="none">
            <a:prstTxWarp prst="textNoShape">
              <a:avLst/>
            </a:prstTxWarp>
          </a:bodyPr>
          <a:lstStyle/>
          <a:p>
            <a:endParaRPr lang="en-US"/>
          </a:p>
        </p:txBody>
      </p:sp>
      <p:sp>
        <p:nvSpPr>
          <p:cNvPr id="164882" name="Text Box 18"/>
          <p:cNvSpPr txBox="1">
            <a:spLocks noChangeArrowheads="1"/>
          </p:cNvSpPr>
          <p:nvPr/>
        </p:nvSpPr>
        <p:spPr bwMode="auto">
          <a:xfrm>
            <a:off x="7640638" y="6381751"/>
            <a:ext cx="663914" cy="369332"/>
          </a:xfrm>
          <a:prstGeom prst="rect">
            <a:avLst/>
          </a:prstGeom>
          <a:noFill/>
          <a:ln w="9525">
            <a:noFill/>
            <a:miter lim="800000"/>
            <a:headEnd/>
            <a:tailEnd/>
          </a:ln>
          <a:effectLst/>
        </p:spPr>
        <p:txBody>
          <a:bodyPr wrap="none">
            <a:prstTxWarp prst="textNoShape">
              <a:avLst/>
            </a:prstTxWarp>
            <a:spAutoFit/>
          </a:bodyPr>
          <a:lstStyle/>
          <a:p>
            <a:r>
              <a:rPr lang="en-US"/>
              <a:t>time</a:t>
            </a:r>
          </a:p>
        </p:txBody>
      </p:sp>
      <p:sp>
        <p:nvSpPr>
          <p:cNvPr id="164883" name="Text Box 19"/>
          <p:cNvSpPr txBox="1">
            <a:spLocks noChangeArrowheads="1"/>
          </p:cNvSpPr>
          <p:nvPr/>
        </p:nvSpPr>
        <p:spPr bwMode="auto">
          <a:xfrm>
            <a:off x="790575" y="2590800"/>
            <a:ext cx="1638978" cy="369332"/>
          </a:xfrm>
          <a:prstGeom prst="rect">
            <a:avLst/>
          </a:prstGeom>
          <a:noFill/>
          <a:ln w="9525">
            <a:noFill/>
            <a:miter lim="800000"/>
            <a:headEnd/>
            <a:tailEnd/>
          </a:ln>
          <a:effectLst/>
        </p:spPr>
        <p:txBody>
          <a:bodyPr wrap="none">
            <a:prstTxWarp prst="textNoShape">
              <a:avLst/>
            </a:prstTxWarp>
            <a:spAutoFit/>
          </a:bodyPr>
          <a:lstStyle/>
          <a:p>
            <a:pPr eaLnBrk="1" hangingPunct="1"/>
            <a:r>
              <a:rPr lang="en-US" dirty="0">
                <a:latin typeface="Verdana"/>
                <a:cs typeface="Verdana"/>
              </a:rPr>
              <a:t>node </a:t>
            </a:r>
            <a:r>
              <a:rPr lang="en-US" b="1" dirty="0" err="1">
                <a:latin typeface="Verdana"/>
                <a:cs typeface="Verdana"/>
              </a:rPr>
              <a:t>y</a:t>
            </a:r>
            <a:r>
              <a:rPr lang="en-US" dirty="0">
                <a:latin typeface="Verdana"/>
                <a:cs typeface="Verdana"/>
              </a:rPr>
              <a:t> table</a:t>
            </a:r>
          </a:p>
        </p:txBody>
      </p:sp>
      <p:sp>
        <p:nvSpPr>
          <p:cNvPr id="164884" name="Text Box 20"/>
          <p:cNvSpPr txBox="1">
            <a:spLocks noChangeArrowheads="1"/>
          </p:cNvSpPr>
          <p:nvPr/>
        </p:nvSpPr>
        <p:spPr bwMode="auto">
          <a:xfrm>
            <a:off x="790575" y="4552950"/>
            <a:ext cx="1626467" cy="369332"/>
          </a:xfrm>
          <a:prstGeom prst="rect">
            <a:avLst/>
          </a:prstGeom>
          <a:noFill/>
          <a:ln w="9525">
            <a:noFill/>
            <a:miter lim="800000"/>
            <a:headEnd/>
            <a:tailEnd/>
          </a:ln>
          <a:effectLst/>
        </p:spPr>
        <p:txBody>
          <a:bodyPr wrap="none">
            <a:prstTxWarp prst="textNoShape">
              <a:avLst/>
            </a:prstTxWarp>
            <a:spAutoFit/>
          </a:bodyPr>
          <a:lstStyle/>
          <a:p>
            <a:pPr eaLnBrk="1" hangingPunct="1"/>
            <a:r>
              <a:rPr lang="en-US" dirty="0">
                <a:latin typeface="Verdana"/>
                <a:cs typeface="Verdana"/>
              </a:rPr>
              <a:t>node </a:t>
            </a:r>
            <a:r>
              <a:rPr lang="en-US" b="1" dirty="0" err="1">
                <a:latin typeface="Verdana"/>
                <a:cs typeface="Verdana"/>
              </a:rPr>
              <a:t>z</a:t>
            </a:r>
            <a:r>
              <a:rPr lang="en-US" dirty="0">
                <a:latin typeface="Verdana"/>
                <a:cs typeface="Verdana"/>
              </a:rPr>
              <a:t> table</a:t>
            </a:r>
          </a:p>
        </p:txBody>
      </p:sp>
      <p:grpSp>
        <p:nvGrpSpPr>
          <p:cNvPr id="164885" name="Group 21"/>
          <p:cNvGrpSpPr>
            <a:grpSpLocks/>
          </p:cNvGrpSpPr>
          <p:nvPr/>
        </p:nvGrpSpPr>
        <p:grpSpPr bwMode="auto">
          <a:xfrm>
            <a:off x="2549525" y="115888"/>
            <a:ext cx="2184400" cy="1363662"/>
            <a:chOff x="4178" y="1739"/>
            <a:chExt cx="1376" cy="859"/>
          </a:xfrm>
        </p:grpSpPr>
        <p:grpSp>
          <p:nvGrpSpPr>
            <p:cNvPr id="164886" name="Group 22"/>
            <p:cNvGrpSpPr>
              <a:grpSpLocks/>
            </p:cNvGrpSpPr>
            <p:nvPr/>
          </p:nvGrpSpPr>
          <p:grpSpPr bwMode="auto">
            <a:xfrm>
              <a:off x="4178" y="1834"/>
              <a:ext cx="1376" cy="764"/>
              <a:chOff x="2352" y="0"/>
              <a:chExt cx="1376" cy="764"/>
            </a:xfrm>
          </p:grpSpPr>
          <p:sp>
            <p:nvSpPr>
              <p:cNvPr id="164887" name="Freeform 23"/>
              <p:cNvSpPr>
                <a:spLocks/>
              </p:cNvSpPr>
              <p:nvPr/>
            </p:nvSpPr>
            <p:spPr bwMode="auto">
              <a:xfrm>
                <a:off x="2352" y="0"/>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grpSp>
            <p:nvGrpSpPr>
              <p:cNvPr id="164888" name="Group 24"/>
              <p:cNvGrpSpPr>
                <a:grpSpLocks/>
              </p:cNvGrpSpPr>
              <p:nvPr/>
            </p:nvGrpSpPr>
            <p:grpSpPr bwMode="auto">
              <a:xfrm>
                <a:off x="2448" y="74"/>
                <a:ext cx="1161" cy="677"/>
                <a:chOff x="-17" y="1286"/>
                <a:chExt cx="1161" cy="677"/>
              </a:xfrm>
            </p:grpSpPr>
            <p:sp>
              <p:nvSpPr>
                <p:cNvPr id="164889" name="Freeform 25"/>
                <p:cNvSpPr>
                  <a:spLocks/>
                </p:cNvSpPr>
                <p:nvPr/>
              </p:nvSpPr>
              <p:spPr bwMode="auto">
                <a:xfrm>
                  <a:off x="246" y="1476"/>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4890" name="Oval 26"/>
                <p:cNvSpPr>
                  <a:spLocks noChangeArrowheads="1"/>
                </p:cNvSpPr>
                <p:nvPr/>
              </p:nvSpPr>
              <p:spPr bwMode="auto">
                <a:xfrm>
                  <a:off x="-14" y="171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4891" name="Line 27"/>
                <p:cNvSpPr>
                  <a:spLocks noChangeShapeType="1"/>
                </p:cNvSpPr>
                <p:nvPr/>
              </p:nvSpPr>
              <p:spPr bwMode="auto">
                <a:xfrm>
                  <a:off x="-14" y="170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4892" name="Line 28"/>
                <p:cNvSpPr>
                  <a:spLocks noChangeShapeType="1"/>
                </p:cNvSpPr>
                <p:nvPr/>
              </p:nvSpPr>
              <p:spPr bwMode="auto">
                <a:xfrm>
                  <a:off x="299" y="170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4893" name="Rectangle 29"/>
                <p:cNvSpPr>
                  <a:spLocks noChangeArrowheads="1"/>
                </p:cNvSpPr>
                <p:nvPr/>
              </p:nvSpPr>
              <p:spPr bwMode="auto">
                <a:xfrm>
                  <a:off x="-14" y="170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4894" name="Oval 30"/>
                <p:cNvSpPr>
                  <a:spLocks noChangeArrowheads="1"/>
                </p:cNvSpPr>
                <p:nvPr/>
              </p:nvSpPr>
              <p:spPr bwMode="auto">
                <a:xfrm>
                  <a:off x="-17" y="164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4895" name="Freeform 31"/>
                <p:cNvSpPr>
                  <a:spLocks/>
                </p:cNvSpPr>
                <p:nvPr/>
              </p:nvSpPr>
              <p:spPr bwMode="auto">
                <a:xfrm>
                  <a:off x="651" y="1476"/>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4896" name="Freeform 32"/>
                <p:cNvSpPr>
                  <a:spLocks/>
                </p:cNvSpPr>
                <p:nvPr/>
              </p:nvSpPr>
              <p:spPr bwMode="auto">
                <a:xfrm>
                  <a:off x="303" y="1740"/>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64897" name="Group 33"/>
                <p:cNvGrpSpPr>
                  <a:grpSpLocks/>
                </p:cNvGrpSpPr>
                <p:nvPr/>
              </p:nvGrpSpPr>
              <p:grpSpPr bwMode="auto">
                <a:xfrm>
                  <a:off x="31" y="1598"/>
                  <a:ext cx="213" cy="252"/>
                  <a:chOff x="2951" y="2429"/>
                  <a:chExt cx="214" cy="252"/>
                </a:xfrm>
              </p:grpSpPr>
              <p:sp>
                <p:nvSpPr>
                  <p:cNvPr id="164898" name="Rectangle 3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4899" name="Text Box 35"/>
                  <p:cNvSpPr txBox="1">
                    <a:spLocks noChangeArrowheads="1"/>
                  </p:cNvSpPr>
                  <p:nvPr/>
                </p:nvSpPr>
                <p:spPr bwMode="auto">
                  <a:xfrm>
                    <a:off x="2951" y="2429"/>
                    <a:ext cx="214" cy="252"/>
                  </a:xfrm>
                  <a:prstGeom prst="rect">
                    <a:avLst/>
                  </a:prstGeom>
                  <a:noFill/>
                  <a:ln w="9525">
                    <a:noFill/>
                    <a:miter lim="800000"/>
                    <a:headEnd/>
                    <a:tailEnd/>
                  </a:ln>
                  <a:effectLst/>
                </p:spPr>
                <p:txBody>
                  <a:bodyPr wrap="none">
                    <a:prstTxWarp prst="textNoShape">
                      <a:avLst/>
                    </a:prstTxWarp>
                    <a:spAutoFit/>
                  </a:bodyPr>
                  <a:lstStyle/>
                  <a:p>
                    <a:pPr algn="ctr"/>
                    <a:r>
                      <a:rPr lang="en-US" sz="2000"/>
                      <a:t>x</a:t>
                    </a:r>
                    <a:endParaRPr lang="en-US" sz="2400">
                      <a:latin typeface="Times New Roman" charset="0"/>
                    </a:endParaRPr>
                  </a:p>
                </p:txBody>
              </p:sp>
            </p:grpSp>
            <p:grpSp>
              <p:nvGrpSpPr>
                <p:cNvPr id="164900" name="Group 36"/>
                <p:cNvGrpSpPr>
                  <a:grpSpLocks/>
                </p:cNvGrpSpPr>
                <p:nvPr/>
              </p:nvGrpSpPr>
              <p:grpSpPr bwMode="auto">
                <a:xfrm>
                  <a:off x="828" y="1580"/>
                  <a:ext cx="316" cy="291"/>
                  <a:chOff x="1740" y="2276"/>
                  <a:chExt cx="316" cy="291"/>
                </a:xfrm>
              </p:grpSpPr>
              <p:sp>
                <p:nvSpPr>
                  <p:cNvPr id="164901" name="Oval 37"/>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4902" name="Line 38"/>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4903" name="Line 39"/>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4904" name="Rectangle 40"/>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4905" name="Oval 41"/>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4906" name="Group 42"/>
                  <p:cNvGrpSpPr>
                    <a:grpSpLocks/>
                  </p:cNvGrpSpPr>
                  <p:nvPr/>
                </p:nvGrpSpPr>
                <p:grpSpPr bwMode="auto">
                  <a:xfrm>
                    <a:off x="1792" y="2276"/>
                    <a:ext cx="221" cy="291"/>
                    <a:chOff x="2948" y="2399"/>
                    <a:chExt cx="222" cy="291"/>
                  </a:xfrm>
                </p:grpSpPr>
                <p:sp>
                  <p:nvSpPr>
                    <p:cNvPr id="164907" name="Rectangle 43"/>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4908" name="Text Box 44"/>
                    <p:cNvSpPr txBox="1">
                      <a:spLocks noChangeArrowheads="1"/>
                    </p:cNvSpPr>
                    <p:nvPr/>
                  </p:nvSpPr>
                  <p:spPr bwMode="auto">
                    <a:xfrm>
                      <a:off x="2948" y="2399"/>
                      <a:ext cx="222" cy="291"/>
                    </a:xfrm>
                    <a:prstGeom prst="rect">
                      <a:avLst/>
                    </a:prstGeom>
                    <a:noFill/>
                    <a:ln w="9525">
                      <a:noFill/>
                      <a:miter lim="800000"/>
                      <a:headEnd/>
                      <a:tailEnd/>
                    </a:ln>
                    <a:effectLst/>
                  </p:spPr>
                  <p:txBody>
                    <a:bodyPr wrap="none">
                      <a:prstTxWarp prst="textNoShape">
                        <a:avLst/>
                      </a:prstTxWarp>
                      <a:spAutoFit/>
                    </a:bodyPr>
                    <a:lstStyle/>
                    <a:p>
                      <a:pPr algn="ctr"/>
                      <a:r>
                        <a:rPr lang="en-US" sz="2400"/>
                        <a:t>z</a:t>
                      </a:r>
                    </a:p>
                  </p:txBody>
                </p:sp>
              </p:grpSp>
            </p:grpSp>
            <p:sp>
              <p:nvSpPr>
                <p:cNvPr id="164909" name="Text Box 45"/>
                <p:cNvSpPr txBox="1">
                  <a:spLocks noChangeArrowheads="1"/>
                </p:cNvSpPr>
                <p:nvPr/>
              </p:nvSpPr>
              <p:spPr bwMode="auto">
                <a:xfrm>
                  <a:off x="731" y="1400"/>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64910" name="Text Box 46"/>
                <p:cNvSpPr txBox="1">
                  <a:spLocks noChangeArrowheads="1"/>
                </p:cNvSpPr>
                <p:nvPr/>
              </p:nvSpPr>
              <p:spPr bwMode="auto">
                <a:xfrm>
                  <a:off x="191" y="1397"/>
                  <a:ext cx="205" cy="233"/>
                </a:xfrm>
                <a:prstGeom prst="rect">
                  <a:avLst/>
                </a:prstGeom>
                <a:noFill/>
                <a:ln w="9525">
                  <a:noFill/>
                  <a:miter lim="800000"/>
                  <a:headEnd/>
                  <a:tailEnd/>
                </a:ln>
                <a:effectLst/>
              </p:spPr>
              <p:txBody>
                <a:bodyPr wrap="none">
                  <a:prstTxWarp prst="textNoShape">
                    <a:avLst/>
                  </a:prstTxWarp>
                  <a:spAutoFit/>
                </a:bodyPr>
                <a:lstStyle/>
                <a:p>
                  <a:pPr algn="ctr"/>
                  <a:r>
                    <a:rPr lang="en-US"/>
                    <a:t>4</a:t>
                  </a:r>
                  <a:endParaRPr lang="en-US" sz="2400">
                    <a:latin typeface="Times New Roman" charset="0"/>
                  </a:endParaRPr>
                </a:p>
              </p:txBody>
            </p:sp>
            <p:sp>
              <p:nvSpPr>
                <p:cNvPr id="164911" name="Text Box 47"/>
                <p:cNvSpPr txBox="1">
                  <a:spLocks noChangeArrowheads="1"/>
                </p:cNvSpPr>
                <p:nvPr/>
              </p:nvSpPr>
              <p:spPr bwMode="auto">
                <a:xfrm>
                  <a:off x="432" y="1730"/>
                  <a:ext cx="294" cy="233"/>
                </a:xfrm>
                <a:prstGeom prst="rect">
                  <a:avLst/>
                </a:prstGeom>
                <a:noFill/>
                <a:ln w="9525">
                  <a:noFill/>
                  <a:miter lim="800000"/>
                  <a:headEnd/>
                  <a:tailEnd/>
                </a:ln>
                <a:effectLst/>
              </p:spPr>
              <p:txBody>
                <a:bodyPr wrap="none">
                  <a:prstTxWarp prst="textNoShape">
                    <a:avLst/>
                  </a:prstTxWarp>
                  <a:spAutoFit/>
                </a:bodyPr>
                <a:lstStyle/>
                <a:p>
                  <a:pPr algn="ctr"/>
                  <a:r>
                    <a:rPr lang="en-US"/>
                    <a:t>50</a:t>
                  </a:r>
                  <a:endParaRPr lang="en-US" sz="2400">
                    <a:latin typeface="Times New Roman" charset="0"/>
                  </a:endParaRPr>
                </a:p>
              </p:txBody>
            </p:sp>
            <p:grpSp>
              <p:nvGrpSpPr>
                <p:cNvPr id="164912" name="Group 48"/>
                <p:cNvGrpSpPr>
                  <a:grpSpLocks/>
                </p:cNvGrpSpPr>
                <p:nvPr/>
              </p:nvGrpSpPr>
              <p:grpSpPr bwMode="auto">
                <a:xfrm>
                  <a:off x="408" y="1286"/>
                  <a:ext cx="316" cy="252"/>
                  <a:chOff x="1740" y="2306"/>
                  <a:chExt cx="316" cy="252"/>
                </a:xfrm>
              </p:grpSpPr>
              <p:sp>
                <p:nvSpPr>
                  <p:cNvPr id="164913" name="Oval 49"/>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4914" name="Line 50"/>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4915" name="Line 51"/>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4916" name="Rectangle 52"/>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4917" name="Oval 53"/>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4918" name="Group 54"/>
                  <p:cNvGrpSpPr>
                    <a:grpSpLocks/>
                  </p:cNvGrpSpPr>
                  <p:nvPr/>
                </p:nvGrpSpPr>
                <p:grpSpPr bwMode="auto">
                  <a:xfrm>
                    <a:off x="1802" y="2306"/>
                    <a:ext cx="201" cy="252"/>
                    <a:chOff x="2956" y="2429"/>
                    <a:chExt cx="203" cy="252"/>
                  </a:xfrm>
                </p:grpSpPr>
                <p:sp>
                  <p:nvSpPr>
                    <p:cNvPr id="164919" name="Rectangle 5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4920" name="Text Box 56"/>
                    <p:cNvSpPr txBox="1">
                      <a:spLocks noChangeArrowheads="1"/>
                    </p:cNvSpPr>
                    <p:nvPr/>
                  </p:nvSpPr>
                  <p:spPr bwMode="auto">
                    <a:xfrm>
                      <a:off x="2956" y="2429"/>
                      <a:ext cx="203"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grpSp>
        </p:grpSp>
        <p:grpSp>
          <p:nvGrpSpPr>
            <p:cNvPr id="164921" name="Group 57"/>
            <p:cNvGrpSpPr>
              <a:grpSpLocks/>
            </p:cNvGrpSpPr>
            <p:nvPr/>
          </p:nvGrpSpPr>
          <p:grpSpPr bwMode="auto">
            <a:xfrm>
              <a:off x="4320" y="1739"/>
              <a:ext cx="297" cy="424"/>
              <a:chOff x="3836" y="1014"/>
              <a:chExt cx="297" cy="424"/>
            </a:xfrm>
          </p:grpSpPr>
          <p:sp>
            <p:nvSpPr>
              <p:cNvPr id="164922" name="Text Box 58"/>
              <p:cNvSpPr txBox="1">
                <a:spLocks noChangeArrowheads="1"/>
              </p:cNvSpPr>
              <p:nvPr/>
            </p:nvSpPr>
            <p:spPr bwMode="auto">
              <a:xfrm>
                <a:off x="3836" y="1014"/>
                <a:ext cx="294" cy="233"/>
              </a:xfrm>
              <a:prstGeom prst="rect">
                <a:avLst/>
              </a:prstGeom>
              <a:noFill/>
              <a:ln w="9525">
                <a:noFill/>
                <a:miter lim="800000"/>
                <a:headEnd/>
                <a:tailEnd/>
              </a:ln>
              <a:effectLst/>
            </p:spPr>
            <p:txBody>
              <a:bodyPr wrap="none">
                <a:prstTxWarp prst="textNoShape">
                  <a:avLst/>
                </a:prstTxWarp>
                <a:spAutoFit/>
              </a:bodyPr>
              <a:lstStyle/>
              <a:p>
                <a:pPr algn="ctr"/>
                <a:r>
                  <a:rPr lang="en-US" dirty="0">
                    <a:solidFill>
                      <a:srgbClr val="FF0000"/>
                    </a:solidFill>
                  </a:rPr>
                  <a:t>60</a:t>
                </a:r>
                <a:endParaRPr lang="en-US" sz="2400" dirty="0">
                  <a:latin typeface="Times New Roman" charset="0"/>
                </a:endParaRPr>
              </a:p>
            </p:txBody>
          </p:sp>
          <p:sp>
            <p:nvSpPr>
              <p:cNvPr id="164923" name="Line 59"/>
              <p:cNvSpPr>
                <a:spLocks noChangeShapeType="1"/>
              </p:cNvSpPr>
              <p:nvPr/>
            </p:nvSpPr>
            <p:spPr bwMode="auto">
              <a:xfrm flipH="1" flipV="1">
                <a:off x="4001" y="1210"/>
                <a:ext cx="132" cy="228"/>
              </a:xfrm>
              <a:prstGeom prst="line">
                <a:avLst/>
              </a:prstGeom>
              <a:noFill/>
              <a:ln w="19050">
                <a:solidFill>
                  <a:srgbClr val="FF0000"/>
                </a:solidFill>
                <a:round/>
                <a:headEnd/>
                <a:tailEnd type="triangle" w="med" len="med"/>
              </a:ln>
              <a:effectLst/>
            </p:spPr>
            <p:txBody>
              <a:bodyPr wrap="none" anchor="ctr">
                <a:prstTxWarp prst="textNoShape">
                  <a:avLst/>
                </a:prstTxWarp>
              </a:bodyPr>
              <a:lstStyle/>
              <a:p>
                <a:endParaRPr lang="en-US"/>
              </a:p>
            </p:txBody>
          </p:sp>
        </p:grpSp>
      </p:grpSp>
      <p:grpSp>
        <p:nvGrpSpPr>
          <p:cNvPr id="164924" name="Group 60"/>
          <p:cNvGrpSpPr>
            <a:grpSpLocks/>
          </p:cNvGrpSpPr>
          <p:nvPr/>
        </p:nvGrpSpPr>
        <p:grpSpPr bwMode="auto">
          <a:xfrm>
            <a:off x="1447801" y="4857751"/>
            <a:ext cx="1754188" cy="1684338"/>
            <a:chOff x="414" y="1634"/>
            <a:chExt cx="1105" cy="1061"/>
          </a:xfrm>
        </p:grpSpPr>
        <p:sp>
          <p:nvSpPr>
            <p:cNvPr id="164925" name="Line 61"/>
            <p:cNvSpPr>
              <a:spLocks noChangeShapeType="1"/>
            </p:cNvSpPr>
            <p:nvPr/>
          </p:nvSpPr>
          <p:spPr bwMode="auto">
            <a:xfrm>
              <a:off x="847" y="1922"/>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26" name="Line 62"/>
            <p:cNvSpPr>
              <a:spLocks noChangeShapeType="1"/>
            </p:cNvSpPr>
            <p:nvPr/>
          </p:nvSpPr>
          <p:spPr bwMode="auto">
            <a:xfrm>
              <a:off x="655" y="2066"/>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27" name="Text Box 63"/>
            <p:cNvSpPr txBox="1">
              <a:spLocks noChangeArrowheads="1"/>
            </p:cNvSpPr>
            <p:nvPr/>
          </p:nvSpPr>
          <p:spPr bwMode="auto">
            <a:xfrm>
              <a:off x="847" y="1826"/>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grpSp>
          <p:nvGrpSpPr>
            <p:cNvPr id="164928" name="Group 64"/>
            <p:cNvGrpSpPr>
              <a:grpSpLocks/>
            </p:cNvGrpSpPr>
            <p:nvPr/>
          </p:nvGrpSpPr>
          <p:grpSpPr bwMode="auto">
            <a:xfrm>
              <a:off x="655" y="2066"/>
              <a:ext cx="308" cy="233"/>
              <a:chOff x="655" y="2066"/>
              <a:chExt cx="308" cy="233"/>
            </a:xfrm>
          </p:grpSpPr>
          <p:sp>
            <p:nvSpPr>
              <p:cNvPr id="164929" name="Text Box 65"/>
              <p:cNvSpPr txBox="1">
                <a:spLocks noChangeArrowheads="1"/>
              </p:cNvSpPr>
              <p:nvPr/>
            </p:nvSpPr>
            <p:spPr bwMode="auto">
              <a:xfrm>
                <a:off x="655" y="2066"/>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930" name="Text Box 66"/>
              <p:cNvSpPr txBox="1">
                <a:spLocks noChangeArrowheads="1"/>
              </p:cNvSpPr>
              <p:nvPr/>
            </p:nvSpPr>
            <p:spPr bwMode="auto">
              <a:xfrm>
                <a:off x="847" y="2066"/>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grpSp>
        <p:sp>
          <p:nvSpPr>
            <p:cNvPr id="164931" name="Text Box 67"/>
            <p:cNvSpPr txBox="1">
              <a:spLocks noChangeArrowheads="1"/>
            </p:cNvSpPr>
            <p:nvPr/>
          </p:nvSpPr>
          <p:spPr bwMode="auto">
            <a:xfrm rot="16200000">
              <a:off x="306" y="2268"/>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932" name="Text Box 68"/>
            <p:cNvSpPr txBox="1">
              <a:spLocks noChangeArrowheads="1"/>
            </p:cNvSpPr>
            <p:nvPr/>
          </p:nvSpPr>
          <p:spPr bwMode="auto">
            <a:xfrm>
              <a:off x="847" y="1634"/>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grpSp>
          <p:nvGrpSpPr>
            <p:cNvPr id="164933" name="Group 69"/>
            <p:cNvGrpSpPr>
              <a:grpSpLocks/>
            </p:cNvGrpSpPr>
            <p:nvPr/>
          </p:nvGrpSpPr>
          <p:grpSpPr bwMode="auto">
            <a:xfrm>
              <a:off x="655" y="2264"/>
              <a:ext cx="812" cy="233"/>
              <a:chOff x="655" y="2282"/>
              <a:chExt cx="812" cy="233"/>
            </a:xfrm>
          </p:grpSpPr>
          <p:sp>
            <p:nvSpPr>
              <p:cNvPr id="164934" name="Text Box 70"/>
              <p:cNvSpPr txBox="1">
                <a:spLocks noChangeArrowheads="1"/>
              </p:cNvSpPr>
              <p:nvPr/>
            </p:nvSpPr>
            <p:spPr bwMode="auto">
              <a:xfrm>
                <a:off x="655" y="2282"/>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935" name="Text Box 71"/>
              <p:cNvSpPr txBox="1">
                <a:spLocks noChangeArrowheads="1"/>
              </p:cNvSpPr>
              <p:nvPr/>
            </p:nvSpPr>
            <p:spPr bwMode="auto">
              <a:xfrm>
                <a:off x="847" y="2282"/>
                <a:ext cx="620" cy="233"/>
              </a:xfrm>
              <a:prstGeom prst="rect">
                <a:avLst/>
              </a:prstGeom>
              <a:noFill/>
              <a:ln w="9525">
                <a:noFill/>
                <a:miter lim="800000"/>
                <a:headEnd/>
                <a:tailEnd/>
              </a:ln>
              <a:effectLst/>
            </p:spPr>
            <p:txBody>
              <a:bodyPr wrap="none">
                <a:prstTxWarp prst="textNoShape">
                  <a:avLst/>
                </a:prstTxWarp>
                <a:spAutoFit/>
              </a:bodyPr>
              <a:lstStyle/>
              <a:p>
                <a:r>
                  <a:rPr lang="en-US"/>
                  <a:t>4   0   1</a:t>
                </a:r>
              </a:p>
            </p:txBody>
          </p:sp>
        </p:grpSp>
        <p:grpSp>
          <p:nvGrpSpPr>
            <p:cNvPr id="164936" name="Group 72"/>
            <p:cNvGrpSpPr>
              <a:grpSpLocks/>
            </p:cNvGrpSpPr>
            <p:nvPr/>
          </p:nvGrpSpPr>
          <p:grpSpPr bwMode="auto">
            <a:xfrm>
              <a:off x="655" y="2462"/>
              <a:ext cx="812" cy="233"/>
              <a:chOff x="655" y="2462"/>
              <a:chExt cx="812" cy="233"/>
            </a:xfrm>
          </p:grpSpPr>
          <p:sp>
            <p:nvSpPr>
              <p:cNvPr id="164937" name="Text Box 73"/>
              <p:cNvSpPr txBox="1">
                <a:spLocks noChangeArrowheads="1"/>
              </p:cNvSpPr>
              <p:nvPr/>
            </p:nvSpPr>
            <p:spPr bwMode="auto">
              <a:xfrm>
                <a:off x="655" y="2462"/>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938" name="Text Box 74"/>
              <p:cNvSpPr txBox="1">
                <a:spLocks noChangeArrowheads="1"/>
              </p:cNvSpPr>
              <p:nvPr/>
            </p:nvSpPr>
            <p:spPr bwMode="auto">
              <a:xfrm>
                <a:off x="847" y="2462"/>
                <a:ext cx="620"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grpSp>
      <p:grpSp>
        <p:nvGrpSpPr>
          <p:cNvPr id="164939" name="Group 75"/>
          <p:cNvGrpSpPr>
            <a:grpSpLocks/>
          </p:cNvGrpSpPr>
          <p:nvPr/>
        </p:nvGrpSpPr>
        <p:grpSpPr bwMode="auto">
          <a:xfrm>
            <a:off x="3552826" y="2814638"/>
            <a:ext cx="1754188" cy="1684337"/>
            <a:chOff x="1740" y="1641"/>
            <a:chExt cx="1105" cy="1061"/>
          </a:xfrm>
        </p:grpSpPr>
        <p:sp>
          <p:nvSpPr>
            <p:cNvPr id="164940" name="Line 76"/>
            <p:cNvSpPr>
              <a:spLocks noChangeShapeType="1"/>
            </p:cNvSpPr>
            <p:nvPr/>
          </p:nvSpPr>
          <p:spPr bwMode="auto">
            <a:xfrm>
              <a:off x="2173" y="1929"/>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41" name="Line 77"/>
            <p:cNvSpPr>
              <a:spLocks noChangeShapeType="1"/>
            </p:cNvSpPr>
            <p:nvPr/>
          </p:nvSpPr>
          <p:spPr bwMode="auto">
            <a:xfrm>
              <a:off x="1981" y="2073"/>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42" name="Text Box 78"/>
            <p:cNvSpPr txBox="1">
              <a:spLocks noChangeArrowheads="1"/>
            </p:cNvSpPr>
            <p:nvPr/>
          </p:nvSpPr>
          <p:spPr bwMode="auto">
            <a:xfrm>
              <a:off x="2173" y="1833"/>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943" name="Text Box 79"/>
            <p:cNvSpPr txBox="1">
              <a:spLocks noChangeArrowheads="1"/>
            </p:cNvSpPr>
            <p:nvPr/>
          </p:nvSpPr>
          <p:spPr bwMode="auto">
            <a:xfrm>
              <a:off x="1981" y="2073"/>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944" name="Text Box 80"/>
            <p:cNvSpPr txBox="1">
              <a:spLocks noChangeArrowheads="1"/>
            </p:cNvSpPr>
            <p:nvPr/>
          </p:nvSpPr>
          <p:spPr bwMode="auto">
            <a:xfrm>
              <a:off x="2173" y="2073"/>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945" name="Text Box 81"/>
            <p:cNvSpPr txBox="1">
              <a:spLocks noChangeArrowheads="1"/>
            </p:cNvSpPr>
            <p:nvPr/>
          </p:nvSpPr>
          <p:spPr bwMode="auto">
            <a:xfrm rot="16200000">
              <a:off x="1632" y="2275"/>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946" name="Text Box 82"/>
            <p:cNvSpPr txBox="1">
              <a:spLocks noChangeArrowheads="1"/>
            </p:cNvSpPr>
            <p:nvPr/>
          </p:nvSpPr>
          <p:spPr bwMode="auto">
            <a:xfrm>
              <a:off x="2173" y="1641"/>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947" name="Text Box 83"/>
            <p:cNvSpPr txBox="1">
              <a:spLocks noChangeArrowheads="1"/>
            </p:cNvSpPr>
            <p:nvPr/>
          </p:nvSpPr>
          <p:spPr bwMode="auto">
            <a:xfrm>
              <a:off x="1981" y="2271"/>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948" name="Text Box 84"/>
            <p:cNvSpPr txBox="1">
              <a:spLocks noChangeArrowheads="1"/>
            </p:cNvSpPr>
            <p:nvPr/>
          </p:nvSpPr>
          <p:spPr bwMode="auto">
            <a:xfrm>
              <a:off x="2173" y="2271"/>
              <a:ext cx="620"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6</a:t>
              </a:r>
              <a:r>
                <a:rPr lang="en-US"/>
                <a:t>   0   1</a:t>
              </a:r>
            </a:p>
          </p:txBody>
        </p:sp>
        <p:sp>
          <p:nvSpPr>
            <p:cNvPr id="164949" name="Text Box 85"/>
            <p:cNvSpPr txBox="1">
              <a:spLocks noChangeArrowheads="1"/>
            </p:cNvSpPr>
            <p:nvPr/>
          </p:nvSpPr>
          <p:spPr bwMode="auto">
            <a:xfrm>
              <a:off x="1981" y="2469"/>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950" name="Text Box 86"/>
            <p:cNvSpPr txBox="1">
              <a:spLocks noChangeArrowheads="1"/>
            </p:cNvSpPr>
            <p:nvPr/>
          </p:nvSpPr>
          <p:spPr bwMode="auto">
            <a:xfrm>
              <a:off x="2173" y="2469"/>
              <a:ext cx="620"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sp>
        <p:nvSpPr>
          <p:cNvPr id="164951" name="Line 87"/>
          <p:cNvSpPr>
            <a:spLocks noChangeShapeType="1"/>
          </p:cNvSpPr>
          <p:nvPr/>
        </p:nvSpPr>
        <p:spPr bwMode="auto">
          <a:xfrm>
            <a:off x="2162175" y="3849689"/>
            <a:ext cx="228600" cy="236537"/>
          </a:xfrm>
          <a:prstGeom prst="line">
            <a:avLst/>
          </a:prstGeom>
          <a:noFill/>
          <a:ln w="57150">
            <a:solidFill>
              <a:srgbClr val="FF0000"/>
            </a:solidFill>
            <a:round/>
            <a:headEnd/>
            <a:tailEnd/>
          </a:ln>
          <a:effectLst/>
        </p:spPr>
        <p:txBody>
          <a:bodyPr wrap="none">
            <a:prstTxWarp prst="textNoShape">
              <a:avLst/>
            </a:prstTxWarp>
          </a:bodyPr>
          <a:lstStyle/>
          <a:p>
            <a:endParaRPr lang="en-US"/>
          </a:p>
        </p:txBody>
      </p:sp>
      <p:sp>
        <p:nvSpPr>
          <p:cNvPr id="164952" name="Text Box 88"/>
          <p:cNvSpPr txBox="1">
            <a:spLocks noChangeArrowheads="1"/>
          </p:cNvSpPr>
          <p:nvPr/>
        </p:nvSpPr>
        <p:spPr bwMode="auto">
          <a:xfrm>
            <a:off x="2254250" y="3709988"/>
            <a:ext cx="325555" cy="369332"/>
          </a:xfrm>
          <a:prstGeom prst="rect">
            <a:avLst/>
          </a:prstGeom>
          <a:noFill/>
          <a:ln w="9525">
            <a:noFill/>
            <a:miter lim="800000"/>
            <a:headEnd/>
            <a:tailEnd/>
          </a:ln>
          <a:effectLst/>
        </p:spPr>
        <p:txBody>
          <a:bodyPr wrap="none">
            <a:prstTxWarp prst="textNoShape">
              <a:avLst/>
            </a:prstTxWarp>
            <a:spAutoFit/>
          </a:bodyPr>
          <a:lstStyle/>
          <a:p>
            <a:r>
              <a:rPr lang="de-DE">
                <a:solidFill>
                  <a:srgbClr val="FF0000"/>
                </a:solidFill>
              </a:rPr>
              <a:t>6</a:t>
            </a:r>
          </a:p>
        </p:txBody>
      </p:sp>
      <p:grpSp>
        <p:nvGrpSpPr>
          <p:cNvPr id="164953" name="Group 89"/>
          <p:cNvGrpSpPr>
            <a:grpSpLocks/>
          </p:cNvGrpSpPr>
          <p:nvPr/>
        </p:nvGrpSpPr>
        <p:grpSpPr bwMode="auto">
          <a:xfrm>
            <a:off x="3552826" y="4857751"/>
            <a:ext cx="1754188" cy="1684338"/>
            <a:chOff x="1814" y="2928"/>
            <a:chExt cx="1105" cy="1061"/>
          </a:xfrm>
        </p:grpSpPr>
        <p:sp>
          <p:nvSpPr>
            <p:cNvPr id="164954" name="Line 90"/>
            <p:cNvSpPr>
              <a:spLocks noChangeShapeType="1"/>
            </p:cNvSpPr>
            <p:nvPr/>
          </p:nvSpPr>
          <p:spPr bwMode="auto">
            <a:xfrm>
              <a:off x="2247" y="3216"/>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55" name="Line 91"/>
            <p:cNvSpPr>
              <a:spLocks noChangeShapeType="1"/>
            </p:cNvSpPr>
            <p:nvPr/>
          </p:nvSpPr>
          <p:spPr bwMode="auto">
            <a:xfrm>
              <a:off x="2055" y="3360"/>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56" name="Text Box 92"/>
            <p:cNvSpPr txBox="1">
              <a:spLocks noChangeArrowheads="1"/>
            </p:cNvSpPr>
            <p:nvPr/>
          </p:nvSpPr>
          <p:spPr bwMode="auto">
            <a:xfrm>
              <a:off x="2247" y="3120"/>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957" name="Text Box 93"/>
            <p:cNvSpPr txBox="1">
              <a:spLocks noChangeArrowheads="1"/>
            </p:cNvSpPr>
            <p:nvPr/>
          </p:nvSpPr>
          <p:spPr bwMode="auto">
            <a:xfrm>
              <a:off x="2055" y="3360"/>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958" name="Text Box 94"/>
            <p:cNvSpPr txBox="1">
              <a:spLocks noChangeArrowheads="1"/>
            </p:cNvSpPr>
            <p:nvPr/>
          </p:nvSpPr>
          <p:spPr bwMode="auto">
            <a:xfrm>
              <a:off x="2247" y="3360"/>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959" name="Text Box 95"/>
            <p:cNvSpPr txBox="1">
              <a:spLocks noChangeArrowheads="1"/>
            </p:cNvSpPr>
            <p:nvPr/>
          </p:nvSpPr>
          <p:spPr bwMode="auto">
            <a:xfrm rot="16200000">
              <a:off x="1706" y="3562"/>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960" name="Text Box 96"/>
            <p:cNvSpPr txBox="1">
              <a:spLocks noChangeArrowheads="1"/>
            </p:cNvSpPr>
            <p:nvPr/>
          </p:nvSpPr>
          <p:spPr bwMode="auto">
            <a:xfrm>
              <a:off x="2247" y="2928"/>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961" name="Text Box 97"/>
            <p:cNvSpPr txBox="1">
              <a:spLocks noChangeArrowheads="1"/>
            </p:cNvSpPr>
            <p:nvPr/>
          </p:nvSpPr>
          <p:spPr bwMode="auto">
            <a:xfrm>
              <a:off x="2055" y="3558"/>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962" name="Text Box 98"/>
            <p:cNvSpPr txBox="1">
              <a:spLocks noChangeArrowheads="1"/>
            </p:cNvSpPr>
            <p:nvPr/>
          </p:nvSpPr>
          <p:spPr bwMode="auto">
            <a:xfrm>
              <a:off x="2247" y="3558"/>
              <a:ext cx="620"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6</a:t>
              </a:r>
              <a:r>
                <a:rPr lang="en-US"/>
                <a:t>   0   1</a:t>
              </a:r>
            </a:p>
          </p:txBody>
        </p:sp>
        <p:sp>
          <p:nvSpPr>
            <p:cNvPr id="164963" name="Text Box 99"/>
            <p:cNvSpPr txBox="1">
              <a:spLocks noChangeArrowheads="1"/>
            </p:cNvSpPr>
            <p:nvPr/>
          </p:nvSpPr>
          <p:spPr bwMode="auto">
            <a:xfrm>
              <a:off x="2055" y="3756"/>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964" name="Text Box 100"/>
            <p:cNvSpPr txBox="1">
              <a:spLocks noChangeArrowheads="1"/>
            </p:cNvSpPr>
            <p:nvPr/>
          </p:nvSpPr>
          <p:spPr bwMode="auto">
            <a:xfrm>
              <a:off x="2247" y="3756"/>
              <a:ext cx="620" cy="233"/>
            </a:xfrm>
            <a:prstGeom prst="rect">
              <a:avLst/>
            </a:prstGeom>
            <a:noFill/>
            <a:ln w="9525">
              <a:noFill/>
              <a:miter lim="800000"/>
              <a:headEnd/>
              <a:tailEnd/>
            </a:ln>
            <a:effectLst/>
          </p:spPr>
          <p:txBody>
            <a:bodyPr wrap="none">
              <a:prstTxWarp prst="textNoShape">
                <a:avLst/>
              </a:prstTxWarp>
              <a:spAutoFit/>
            </a:bodyPr>
            <a:lstStyle/>
            <a:p>
              <a:r>
                <a:rPr lang="en-US"/>
                <a:t>5   1   0</a:t>
              </a:r>
            </a:p>
          </p:txBody>
        </p:sp>
      </p:grpSp>
      <p:sp>
        <p:nvSpPr>
          <p:cNvPr id="164965" name="Line 101"/>
          <p:cNvSpPr>
            <a:spLocks noChangeShapeType="1"/>
          </p:cNvSpPr>
          <p:nvPr/>
        </p:nvSpPr>
        <p:spPr bwMode="auto">
          <a:xfrm>
            <a:off x="4302125" y="6262690"/>
            <a:ext cx="228600" cy="236537"/>
          </a:xfrm>
          <a:prstGeom prst="line">
            <a:avLst/>
          </a:prstGeom>
          <a:noFill/>
          <a:ln w="57150">
            <a:solidFill>
              <a:srgbClr val="FF0000"/>
            </a:solidFill>
            <a:round/>
            <a:headEnd/>
            <a:tailEnd/>
          </a:ln>
          <a:effectLst/>
        </p:spPr>
        <p:txBody>
          <a:bodyPr wrap="none">
            <a:prstTxWarp prst="textNoShape">
              <a:avLst/>
            </a:prstTxWarp>
          </a:bodyPr>
          <a:lstStyle/>
          <a:p>
            <a:endParaRPr lang="en-US"/>
          </a:p>
        </p:txBody>
      </p:sp>
      <p:sp>
        <p:nvSpPr>
          <p:cNvPr id="164966" name="Text Box 102"/>
          <p:cNvSpPr txBox="1">
            <a:spLocks noChangeArrowheads="1"/>
          </p:cNvSpPr>
          <p:nvPr/>
        </p:nvSpPr>
        <p:spPr bwMode="auto">
          <a:xfrm>
            <a:off x="4394201" y="6122988"/>
            <a:ext cx="325730" cy="369332"/>
          </a:xfrm>
          <a:prstGeom prst="rect">
            <a:avLst/>
          </a:prstGeom>
          <a:noFill/>
          <a:ln w="9525">
            <a:noFill/>
            <a:miter lim="800000"/>
            <a:headEnd/>
            <a:tailEnd/>
          </a:ln>
          <a:effectLst/>
        </p:spPr>
        <p:txBody>
          <a:bodyPr wrap="none">
            <a:prstTxWarp prst="textNoShape">
              <a:avLst/>
            </a:prstTxWarp>
            <a:spAutoFit/>
          </a:bodyPr>
          <a:lstStyle/>
          <a:p>
            <a:r>
              <a:rPr lang="de-DE">
                <a:solidFill>
                  <a:srgbClr val="FF0000"/>
                </a:solidFill>
              </a:rPr>
              <a:t>7</a:t>
            </a:r>
          </a:p>
        </p:txBody>
      </p:sp>
      <p:grpSp>
        <p:nvGrpSpPr>
          <p:cNvPr id="164967" name="Group 103"/>
          <p:cNvGrpSpPr>
            <a:grpSpLocks/>
          </p:cNvGrpSpPr>
          <p:nvPr/>
        </p:nvGrpSpPr>
        <p:grpSpPr bwMode="auto">
          <a:xfrm>
            <a:off x="5735638" y="2852739"/>
            <a:ext cx="1754188" cy="1684337"/>
            <a:chOff x="1740" y="1641"/>
            <a:chExt cx="1105" cy="1061"/>
          </a:xfrm>
        </p:grpSpPr>
        <p:sp>
          <p:nvSpPr>
            <p:cNvPr id="164968" name="Line 104"/>
            <p:cNvSpPr>
              <a:spLocks noChangeShapeType="1"/>
            </p:cNvSpPr>
            <p:nvPr/>
          </p:nvSpPr>
          <p:spPr bwMode="auto">
            <a:xfrm>
              <a:off x="2173" y="1929"/>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69" name="Line 105"/>
            <p:cNvSpPr>
              <a:spLocks noChangeShapeType="1"/>
            </p:cNvSpPr>
            <p:nvPr/>
          </p:nvSpPr>
          <p:spPr bwMode="auto">
            <a:xfrm>
              <a:off x="1981" y="2073"/>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70" name="Text Box 106"/>
            <p:cNvSpPr txBox="1">
              <a:spLocks noChangeArrowheads="1"/>
            </p:cNvSpPr>
            <p:nvPr/>
          </p:nvSpPr>
          <p:spPr bwMode="auto">
            <a:xfrm>
              <a:off x="2173" y="1833"/>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971" name="Text Box 107"/>
            <p:cNvSpPr txBox="1">
              <a:spLocks noChangeArrowheads="1"/>
            </p:cNvSpPr>
            <p:nvPr/>
          </p:nvSpPr>
          <p:spPr bwMode="auto">
            <a:xfrm>
              <a:off x="1981" y="2073"/>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972" name="Text Box 108"/>
            <p:cNvSpPr txBox="1">
              <a:spLocks noChangeArrowheads="1"/>
            </p:cNvSpPr>
            <p:nvPr/>
          </p:nvSpPr>
          <p:spPr bwMode="auto">
            <a:xfrm>
              <a:off x="2173" y="2073"/>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973" name="Text Box 109"/>
            <p:cNvSpPr txBox="1">
              <a:spLocks noChangeArrowheads="1"/>
            </p:cNvSpPr>
            <p:nvPr/>
          </p:nvSpPr>
          <p:spPr bwMode="auto">
            <a:xfrm rot="16200000">
              <a:off x="1632" y="2275"/>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974" name="Text Box 110"/>
            <p:cNvSpPr txBox="1">
              <a:spLocks noChangeArrowheads="1"/>
            </p:cNvSpPr>
            <p:nvPr/>
          </p:nvSpPr>
          <p:spPr bwMode="auto">
            <a:xfrm>
              <a:off x="2173" y="1641"/>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975" name="Text Box 111"/>
            <p:cNvSpPr txBox="1">
              <a:spLocks noChangeArrowheads="1"/>
            </p:cNvSpPr>
            <p:nvPr/>
          </p:nvSpPr>
          <p:spPr bwMode="auto">
            <a:xfrm>
              <a:off x="1981" y="2271"/>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976" name="Text Box 112"/>
            <p:cNvSpPr txBox="1">
              <a:spLocks noChangeArrowheads="1"/>
            </p:cNvSpPr>
            <p:nvPr/>
          </p:nvSpPr>
          <p:spPr bwMode="auto">
            <a:xfrm>
              <a:off x="2173" y="2271"/>
              <a:ext cx="620" cy="233"/>
            </a:xfrm>
            <a:prstGeom prst="rect">
              <a:avLst/>
            </a:prstGeom>
            <a:noFill/>
            <a:ln w="9525">
              <a:noFill/>
              <a:miter lim="800000"/>
              <a:headEnd/>
              <a:tailEnd/>
            </a:ln>
            <a:effectLst/>
          </p:spPr>
          <p:txBody>
            <a:bodyPr wrap="none">
              <a:prstTxWarp prst="textNoShape">
                <a:avLst/>
              </a:prstTxWarp>
              <a:spAutoFit/>
            </a:bodyPr>
            <a:lstStyle/>
            <a:p>
              <a:r>
                <a:rPr lang="en-US"/>
                <a:t>6</a:t>
              </a:r>
              <a:r>
                <a:rPr lang="en-US">
                  <a:solidFill>
                    <a:srgbClr val="FF0000"/>
                  </a:solidFill>
                </a:rPr>
                <a:t> </a:t>
              </a:r>
              <a:r>
                <a:rPr lang="en-US"/>
                <a:t>  0   1</a:t>
              </a:r>
            </a:p>
          </p:txBody>
        </p:sp>
        <p:sp>
          <p:nvSpPr>
            <p:cNvPr id="164977" name="Text Box 113"/>
            <p:cNvSpPr txBox="1">
              <a:spLocks noChangeArrowheads="1"/>
            </p:cNvSpPr>
            <p:nvPr/>
          </p:nvSpPr>
          <p:spPr bwMode="auto">
            <a:xfrm>
              <a:off x="1981" y="2469"/>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978" name="Text Box 114"/>
            <p:cNvSpPr txBox="1">
              <a:spLocks noChangeArrowheads="1"/>
            </p:cNvSpPr>
            <p:nvPr/>
          </p:nvSpPr>
          <p:spPr bwMode="auto">
            <a:xfrm>
              <a:off x="2173" y="2469"/>
              <a:ext cx="620"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7</a:t>
              </a:r>
              <a:r>
                <a:rPr lang="en-US"/>
                <a:t>   1   0</a:t>
              </a:r>
            </a:p>
          </p:txBody>
        </p:sp>
      </p:grpSp>
      <p:grpSp>
        <p:nvGrpSpPr>
          <p:cNvPr id="164979" name="Group 115"/>
          <p:cNvGrpSpPr>
            <a:grpSpLocks/>
          </p:cNvGrpSpPr>
          <p:nvPr/>
        </p:nvGrpSpPr>
        <p:grpSpPr bwMode="auto">
          <a:xfrm>
            <a:off x="5735638" y="4895851"/>
            <a:ext cx="1754188" cy="1684338"/>
            <a:chOff x="1814" y="2928"/>
            <a:chExt cx="1105" cy="1061"/>
          </a:xfrm>
        </p:grpSpPr>
        <p:sp>
          <p:nvSpPr>
            <p:cNvPr id="164980" name="Line 116"/>
            <p:cNvSpPr>
              <a:spLocks noChangeShapeType="1"/>
            </p:cNvSpPr>
            <p:nvPr/>
          </p:nvSpPr>
          <p:spPr bwMode="auto">
            <a:xfrm>
              <a:off x="2247" y="3216"/>
              <a:ext cx="0" cy="768"/>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81" name="Line 117"/>
            <p:cNvSpPr>
              <a:spLocks noChangeShapeType="1"/>
            </p:cNvSpPr>
            <p:nvPr/>
          </p:nvSpPr>
          <p:spPr bwMode="auto">
            <a:xfrm>
              <a:off x="2055" y="3360"/>
              <a:ext cx="864"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64982" name="Text Box 118"/>
            <p:cNvSpPr txBox="1">
              <a:spLocks noChangeArrowheads="1"/>
            </p:cNvSpPr>
            <p:nvPr/>
          </p:nvSpPr>
          <p:spPr bwMode="auto">
            <a:xfrm>
              <a:off x="2247" y="3120"/>
              <a:ext cx="617" cy="233"/>
            </a:xfrm>
            <a:prstGeom prst="rect">
              <a:avLst/>
            </a:prstGeom>
            <a:noFill/>
            <a:ln w="9525">
              <a:noFill/>
              <a:miter lim="800000"/>
              <a:headEnd/>
              <a:tailEnd/>
            </a:ln>
            <a:effectLst/>
          </p:spPr>
          <p:txBody>
            <a:bodyPr wrap="none">
              <a:prstTxWarp prst="textNoShape">
                <a:avLst/>
              </a:prstTxWarp>
              <a:spAutoFit/>
            </a:bodyPr>
            <a:lstStyle/>
            <a:p>
              <a:r>
                <a:rPr lang="en-US"/>
                <a:t>x   y   z</a:t>
              </a:r>
            </a:p>
          </p:txBody>
        </p:sp>
        <p:sp>
          <p:nvSpPr>
            <p:cNvPr id="164983" name="Text Box 119"/>
            <p:cNvSpPr txBox="1">
              <a:spLocks noChangeArrowheads="1"/>
            </p:cNvSpPr>
            <p:nvPr/>
          </p:nvSpPr>
          <p:spPr bwMode="auto">
            <a:xfrm>
              <a:off x="2055" y="3360"/>
              <a:ext cx="202" cy="233"/>
            </a:xfrm>
            <a:prstGeom prst="rect">
              <a:avLst/>
            </a:prstGeom>
            <a:noFill/>
            <a:ln w="9525">
              <a:noFill/>
              <a:miter lim="800000"/>
              <a:headEnd/>
              <a:tailEnd/>
            </a:ln>
            <a:effectLst/>
          </p:spPr>
          <p:txBody>
            <a:bodyPr wrap="none">
              <a:prstTxWarp prst="textNoShape">
                <a:avLst/>
              </a:prstTxWarp>
              <a:spAutoFit/>
            </a:bodyPr>
            <a:lstStyle/>
            <a:p>
              <a:r>
                <a:rPr lang="en-US"/>
                <a:t>x</a:t>
              </a:r>
            </a:p>
          </p:txBody>
        </p:sp>
        <p:sp>
          <p:nvSpPr>
            <p:cNvPr id="164984" name="Text Box 120"/>
            <p:cNvSpPr txBox="1">
              <a:spLocks noChangeArrowheads="1"/>
            </p:cNvSpPr>
            <p:nvPr/>
          </p:nvSpPr>
          <p:spPr bwMode="auto">
            <a:xfrm>
              <a:off x="2247" y="3360"/>
              <a:ext cx="116" cy="233"/>
            </a:xfrm>
            <a:prstGeom prst="rect">
              <a:avLst/>
            </a:prstGeom>
            <a:noFill/>
            <a:ln w="9525">
              <a:noFill/>
              <a:miter lim="800000"/>
              <a:headEnd/>
              <a:tailEnd/>
            </a:ln>
            <a:effectLst/>
          </p:spPr>
          <p:txBody>
            <a:bodyPr wrap="none">
              <a:prstTxWarp prst="textNoShape">
                <a:avLst/>
              </a:prstTxWarp>
              <a:spAutoFit/>
            </a:bodyPr>
            <a:lstStyle/>
            <a:p>
              <a:endParaRPr lang="de-DE"/>
            </a:p>
          </p:txBody>
        </p:sp>
        <p:sp>
          <p:nvSpPr>
            <p:cNvPr id="164985" name="Text Box 121"/>
            <p:cNvSpPr txBox="1">
              <a:spLocks noChangeArrowheads="1"/>
            </p:cNvSpPr>
            <p:nvPr/>
          </p:nvSpPr>
          <p:spPr bwMode="auto">
            <a:xfrm rot="16200000">
              <a:off x="1706" y="3562"/>
              <a:ext cx="450" cy="233"/>
            </a:xfrm>
            <a:prstGeom prst="rect">
              <a:avLst/>
            </a:prstGeom>
            <a:noFill/>
            <a:ln w="9525">
              <a:noFill/>
              <a:miter lim="800000"/>
              <a:headEnd/>
              <a:tailEnd/>
            </a:ln>
            <a:effectLst/>
          </p:spPr>
          <p:txBody>
            <a:bodyPr wrap="none">
              <a:prstTxWarp prst="textNoShape">
                <a:avLst/>
              </a:prstTxWarp>
              <a:spAutoFit/>
            </a:bodyPr>
            <a:lstStyle/>
            <a:p>
              <a:r>
                <a:rPr lang="en-US"/>
                <a:t>from</a:t>
              </a:r>
            </a:p>
          </p:txBody>
        </p:sp>
        <p:sp>
          <p:nvSpPr>
            <p:cNvPr id="164986" name="Text Box 122"/>
            <p:cNvSpPr txBox="1">
              <a:spLocks noChangeArrowheads="1"/>
            </p:cNvSpPr>
            <p:nvPr/>
          </p:nvSpPr>
          <p:spPr bwMode="auto">
            <a:xfrm>
              <a:off x="2247" y="2928"/>
              <a:ext cx="595" cy="233"/>
            </a:xfrm>
            <a:prstGeom prst="rect">
              <a:avLst/>
            </a:prstGeom>
            <a:noFill/>
            <a:ln w="9525">
              <a:noFill/>
              <a:miter lim="800000"/>
              <a:headEnd/>
              <a:tailEnd/>
            </a:ln>
            <a:effectLst/>
          </p:spPr>
          <p:txBody>
            <a:bodyPr wrap="none">
              <a:prstTxWarp prst="textNoShape">
                <a:avLst/>
              </a:prstTxWarp>
              <a:spAutoFit/>
            </a:bodyPr>
            <a:lstStyle/>
            <a:p>
              <a:r>
                <a:rPr lang="en-US"/>
                <a:t>cost to</a:t>
              </a:r>
            </a:p>
          </p:txBody>
        </p:sp>
        <p:sp>
          <p:nvSpPr>
            <p:cNvPr id="164987" name="Text Box 123"/>
            <p:cNvSpPr txBox="1">
              <a:spLocks noChangeArrowheads="1"/>
            </p:cNvSpPr>
            <p:nvPr/>
          </p:nvSpPr>
          <p:spPr bwMode="auto">
            <a:xfrm>
              <a:off x="2055" y="3558"/>
              <a:ext cx="192" cy="233"/>
            </a:xfrm>
            <a:prstGeom prst="rect">
              <a:avLst/>
            </a:prstGeom>
            <a:noFill/>
            <a:ln w="9525">
              <a:noFill/>
              <a:miter lim="800000"/>
              <a:headEnd/>
              <a:tailEnd/>
            </a:ln>
            <a:effectLst/>
          </p:spPr>
          <p:txBody>
            <a:bodyPr wrap="none">
              <a:prstTxWarp prst="textNoShape">
                <a:avLst/>
              </a:prstTxWarp>
              <a:spAutoFit/>
            </a:bodyPr>
            <a:lstStyle/>
            <a:p>
              <a:r>
                <a:rPr lang="en-US"/>
                <a:t>y</a:t>
              </a:r>
            </a:p>
          </p:txBody>
        </p:sp>
        <p:sp>
          <p:nvSpPr>
            <p:cNvPr id="164988" name="Text Box 124"/>
            <p:cNvSpPr txBox="1">
              <a:spLocks noChangeArrowheads="1"/>
            </p:cNvSpPr>
            <p:nvPr/>
          </p:nvSpPr>
          <p:spPr bwMode="auto">
            <a:xfrm>
              <a:off x="2247" y="3558"/>
              <a:ext cx="620" cy="233"/>
            </a:xfrm>
            <a:prstGeom prst="rect">
              <a:avLst/>
            </a:prstGeom>
            <a:noFill/>
            <a:ln w="9525">
              <a:noFill/>
              <a:miter lim="800000"/>
              <a:headEnd/>
              <a:tailEnd/>
            </a:ln>
            <a:effectLst/>
          </p:spPr>
          <p:txBody>
            <a:bodyPr wrap="none">
              <a:prstTxWarp prst="textNoShape">
                <a:avLst/>
              </a:prstTxWarp>
              <a:spAutoFit/>
            </a:bodyPr>
            <a:lstStyle/>
            <a:p>
              <a:r>
                <a:rPr lang="en-US"/>
                <a:t>6   0   1</a:t>
              </a:r>
            </a:p>
          </p:txBody>
        </p:sp>
        <p:sp>
          <p:nvSpPr>
            <p:cNvPr id="164989" name="Text Box 125"/>
            <p:cNvSpPr txBox="1">
              <a:spLocks noChangeArrowheads="1"/>
            </p:cNvSpPr>
            <p:nvPr/>
          </p:nvSpPr>
          <p:spPr bwMode="auto">
            <a:xfrm>
              <a:off x="2055" y="3756"/>
              <a:ext cx="195" cy="233"/>
            </a:xfrm>
            <a:prstGeom prst="rect">
              <a:avLst/>
            </a:prstGeom>
            <a:noFill/>
            <a:ln w="9525">
              <a:noFill/>
              <a:miter lim="800000"/>
              <a:headEnd/>
              <a:tailEnd/>
            </a:ln>
            <a:effectLst/>
          </p:spPr>
          <p:txBody>
            <a:bodyPr wrap="none">
              <a:prstTxWarp prst="textNoShape">
                <a:avLst/>
              </a:prstTxWarp>
              <a:spAutoFit/>
            </a:bodyPr>
            <a:lstStyle/>
            <a:p>
              <a:r>
                <a:rPr lang="en-US"/>
                <a:t>z</a:t>
              </a:r>
            </a:p>
          </p:txBody>
        </p:sp>
        <p:sp>
          <p:nvSpPr>
            <p:cNvPr id="164990" name="Text Box 126"/>
            <p:cNvSpPr txBox="1">
              <a:spLocks noChangeArrowheads="1"/>
            </p:cNvSpPr>
            <p:nvPr/>
          </p:nvSpPr>
          <p:spPr bwMode="auto">
            <a:xfrm>
              <a:off x="2247" y="3756"/>
              <a:ext cx="620" cy="233"/>
            </a:xfrm>
            <a:prstGeom prst="rect">
              <a:avLst/>
            </a:prstGeom>
            <a:noFill/>
            <a:ln w="9525">
              <a:noFill/>
              <a:miter lim="800000"/>
              <a:headEnd/>
              <a:tailEnd/>
            </a:ln>
            <a:effectLst/>
          </p:spPr>
          <p:txBody>
            <a:bodyPr wrap="none">
              <a:prstTxWarp prst="textNoShape">
                <a:avLst/>
              </a:prstTxWarp>
              <a:spAutoFit/>
            </a:bodyPr>
            <a:lstStyle/>
            <a:p>
              <a:r>
                <a:rPr lang="en-US">
                  <a:solidFill>
                    <a:srgbClr val="FF0000"/>
                  </a:solidFill>
                </a:rPr>
                <a:t>7</a:t>
              </a:r>
              <a:r>
                <a:rPr lang="en-US"/>
                <a:t>   1   0</a:t>
              </a:r>
            </a:p>
          </p:txBody>
        </p:sp>
      </p:grpSp>
      <p:sp>
        <p:nvSpPr>
          <p:cNvPr id="164992" name="Rectangle 128"/>
          <p:cNvSpPr>
            <a:spLocks noChangeArrowheads="1"/>
          </p:cNvSpPr>
          <p:nvPr/>
        </p:nvSpPr>
        <p:spPr bwMode="auto">
          <a:xfrm>
            <a:off x="587034" y="1783576"/>
            <a:ext cx="4467908" cy="553998"/>
          </a:xfrm>
          <a:prstGeom prst="rect">
            <a:avLst/>
          </a:prstGeom>
          <a:noFill/>
          <a:ln w="9525">
            <a:noFill/>
            <a:miter lim="800000"/>
            <a:headEnd/>
            <a:tailEnd/>
          </a:ln>
          <a:effectLst/>
        </p:spPr>
        <p:txBody>
          <a:bodyPr wrap="none" anchor="ctr">
            <a:prstTxWarp prst="textNoShape">
              <a:avLst/>
            </a:prstTxWarp>
            <a:spAutoFit/>
          </a:bodyPr>
          <a:lstStyle/>
          <a:p>
            <a:pPr algn="just"/>
            <a:r>
              <a:rPr lang="fr-FR" sz="1500" dirty="0">
                <a:solidFill>
                  <a:srgbClr val="FF0000"/>
                </a:solidFill>
                <a:latin typeface="Verdana"/>
                <a:ea typeface="Times New Roman" charset="0"/>
                <a:cs typeface="Verdana"/>
              </a:rPr>
              <a:t>D</a:t>
            </a:r>
            <a:r>
              <a:rPr lang="fr-FR" sz="1500" baseline="-25000" dirty="0">
                <a:solidFill>
                  <a:srgbClr val="FF0000"/>
                </a:solidFill>
                <a:latin typeface="Verdana"/>
                <a:ea typeface="Times New Roman" charset="0"/>
                <a:cs typeface="Verdana"/>
              </a:rPr>
              <a:t>y</a:t>
            </a:r>
            <a:r>
              <a:rPr lang="fr-FR" sz="1500" dirty="0">
                <a:solidFill>
                  <a:srgbClr val="FF0000"/>
                </a:solidFill>
                <a:latin typeface="Verdana"/>
                <a:ea typeface="Times New Roman" charset="0"/>
                <a:cs typeface="Verdana"/>
              </a:rPr>
              <a:t>(x) = min{c(</a:t>
            </a:r>
            <a:r>
              <a:rPr lang="fr-FR" sz="1500" dirty="0" err="1">
                <a:solidFill>
                  <a:srgbClr val="FF0000"/>
                </a:solidFill>
                <a:latin typeface="Verdana"/>
                <a:ea typeface="Times New Roman" charset="0"/>
                <a:cs typeface="Verdana"/>
              </a:rPr>
              <a:t>y,x</a:t>
            </a:r>
            <a:r>
              <a:rPr lang="fr-FR" sz="1500" dirty="0">
                <a:solidFill>
                  <a:srgbClr val="FF0000"/>
                </a:solidFill>
                <a:latin typeface="Verdana"/>
                <a:ea typeface="Times New Roman" charset="0"/>
                <a:cs typeface="Verdana"/>
              </a:rPr>
              <a:t>) + </a:t>
            </a:r>
            <a:r>
              <a:rPr lang="fr-FR" sz="1500" dirty="0" err="1">
                <a:solidFill>
                  <a:srgbClr val="FF0000"/>
                </a:solidFill>
                <a:latin typeface="Verdana"/>
                <a:ea typeface="Times New Roman" charset="0"/>
                <a:cs typeface="Verdana"/>
              </a:rPr>
              <a:t>D</a:t>
            </a:r>
            <a:r>
              <a:rPr lang="fr-FR" sz="1500" baseline="-25000" dirty="0" err="1">
                <a:solidFill>
                  <a:srgbClr val="FF0000"/>
                </a:solidFill>
                <a:latin typeface="Verdana"/>
                <a:ea typeface="Times New Roman" charset="0"/>
                <a:cs typeface="Verdana"/>
              </a:rPr>
              <a:t>x</a:t>
            </a:r>
            <a:r>
              <a:rPr lang="fr-FR" sz="1500" dirty="0">
                <a:solidFill>
                  <a:srgbClr val="FF0000"/>
                </a:solidFill>
                <a:latin typeface="Verdana"/>
                <a:ea typeface="Times New Roman" charset="0"/>
                <a:cs typeface="Verdana"/>
              </a:rPr>
              <a:t>(x), c(</a:t>
            </a:r>
            <a:r>
              <a:rPr lang="fr-FR" sz="1500" dirty="0" err="1">
                <a:solidFill>
                  <a:srgbClr val="FF0000"/>
                </a:solidFill>
                <a:latin typeface="Verdana"/>
                <a:ea typeface="Times New Roman" charset="0"/>
                <a:cs typeface="Verdana"/>
              </a:rPr>
              <a:t>y,z</a:t>
            </a:r>
            <a:r>
              <a:rPr lang="fr-FR" sz="1500" dirty="0">
                <a:solidFill>
                  <a:srgbClr val="FF0000"/>
                </a:solidFill>
                <a:latin typeface="Verdana"/>
                <a:ea typeface="Times New Roman" charset="0"/>
                <a:cs typeface="Verdana"/>
              </a:rPr>
              <a:t>) + D</a:t>
            </a:r>
            <a:r>
              <a:rPr lang="fr-FR" sz="1500" baseline="-25000" dirty="0">
                <a:solidFill>
                  <a:srgbClr val="FF0000"/>
                </a:solidFill>
                <a:latin typeface="Verdana"/>
                <a:ea typeface="Times New Roman" charset="0"/>
                <a:cs typeface="Verdana"/>
              </a:rPr>
              <a:t>z</a:t>
            </a:r>
            <a:r>
              <a:rPr lang="fr-FR" sz="1500" dirty="0">
                <a:solidFill>
                  <a:srgbClr val="FF0000"/>
                </a:solidFill>
                <a:latin typeface="Verdana"/>
                <a:ea typeface="Times New Roman" charset="0"/>
                <a:cs typeface="Verdana"/>
              </a:rPr>
              <a:t>(x)} </a:t>
            </a:r>
            <a:br>
              <a:rPr lang="fr-FR" sz="1500" dirty="0">
                <a:solidFill>
                  <a:srgbClr val="FF0000"/>
                </a:solidFill>
                <a:latin typeface="Verdana"/>
                <a:ea typeface="Times New Roman" charset="0"/>
                <a:cs typeface="Verdana"/>
              </a:rPr>
            </a:br>
            <a:r>
              <a:rPr lang="fr-FR" sz="1500" dirty="0">
                <a:solidFill>
                  <a:srgbClr val="FF0000"/>
                </a:solidFill>
                <a:latin typeface="Verdana"/>
                <a:ea typeface="Times New Roman" charset="0"/>
                <a:cs typeface="Verdana"/>
              </a:rPr>
              <a:t>             = min{60 + 0 , 1 + 5} = 6</a:t>
            </a:r>
          </a:p>
        </p:txBody>
      </p:sp>
      <p:sp>
        <p:nvSpPr>
          <p:cNvPr id="164993" name="Line 129"/>
          <p:cNvSpPr>
            <a:spLocks noChangeShapeType="1"/>
          </p:cNvSpPr>
          <p:nvPr/>
        </p:nvSpPr>
        <p:spPr bwMode="auto">
          <a:xfrm flipH="1">
            <a:off x="2414589" y="2292352"/>
            <a:ext cx="327025" cy="1450975"/>
          </a:xfrm>
          <a:prstGeom prst="line">
            <a:avLst/>
          </a:prstGeom>
          <a:noFill/>
          <a:ln w="12700">
            <a:solidFill>
              <a:schemeClr val="accent2"/>
            </a:solidFill>
            <a:round/>
            <a:headEnd/>
            <a:tailEnd type="triangle" w="med" len="med"/>
          </a:ln>
          <a:effectLst/>
        </p:spPr>
        <p:txBody>
          <a:bodyPr wrap="none">
            <a:prstTxWarp prst="textNoShape">
              <a:avLst/>
            </a:prstTxWarp>
          </a:bodyPr>
          <a:lstStyle/>
          <a:p>
            <a:endParaRPr lang="en-US"/>
          </a:p>
        </p:txBody>
      </p:sp>
      <p:sp>
        <p:nvSpPr>
          <p:cNvPr id="164994" name="Line 130"/>
          <p:cNvSpPr>
            <a:spLocks noChangeShapeType="1"/>
          </p:cNvSpPr>
          <p:nvPr/>
        </p:nvSpPr>
        <p:spPr bwMode="auto">
          <a:xfrm>
            <a:off x="6500813" y="3940175"/>
            <a:ext cx="228600" cy="236538"/>
          </a:xfrm>
          <a:prstGeom prst="line">
            <a:avLst/>
          </a:prstGeom>
          <a:noFill/>
          <a:ln w="57150">
            <a:solidFill>
              <a:srgbClr val="FF0000"/>
            </a:solidFill>
            <a:round/>
            <a:headEnd/>
            <a:tailEnd/>
          </a:ln>
          <a:effectLst/>
        </p:spPr>
        <p:txBody>
          <a:bodyPr wrap="none">
            <a:prstTxWarp prst="textNoShape">
              <a:avLst/>
            </a:prstTxWarp>
          </a:bodyPr>
          <a:lstStyle/>
          <a:p>
            <a:endParaRPr lang="en-US"/>
          </a:p>
        </p:txBody>
      </p:sp>
      <p:sp>
        <p:nvSpPr>
          <p:cNvPr id="164995" name="Text Box 131"/>
          <p:cNvSpPr txBox="1">
            <a:spLocks noChangeArrowheads="1"/>
          </p:cNvSpPr>
          <p:nvPr/>
        </p:nvSpPr>
        <p:spPr bwMode="auto">
          <a:xfrm>
            <a:off x="6573838" y="3800476"/>
            <a:ext cx="325555" cy="369332"/>
          </a:xfrm>
          <a:prstGeom prst="rect">
            <a:avLst/>
          </a:prstGeom>
          <a:noFill/>
          <a:ln w="9525">
            <a:noFill/>
            <a:miter lim="800000"/>
            <a:headEnd/>
            <a:tailEnd/>
          </a:ln>
          <a:effectLst/>
        </p:spPr>
        <p:txBody>
          <a:bodyPr wrap="none">
            <a:prstTxWarp prst="textNoShape">
              <a:avLst/>
            </a:prstTxWarp>
            <a:spAutoFit/>
          </a:bodyPr>
          <a:lstStyle/>
          <a:p>
            <a:r>
              <a:rPr lang="de-DE">
                <a:solidFill>
                  <a:srgbClr val="FF0000"/>
                </a:solidFill>
              </a:rPr>
              <a:t>8</a:t>
            </a:r>
          </a:p>
        </p:txBody>
      </p:sp>
      <p:sp>
        <p:nvSpPr>
          <p:cNvPr id="164996" name="Rectangle 132"/>
          <p:cNvSpPr>
            <a:spLocks noChangeArrowheads="1"/>
          </p:cNvSpPr>
          <p:nvPr/>
        </p:nvSpPr>
        <p:spPr bwMode="auto">
          <a:xfrm>
            <a:off x="5416498" y="1575291"/>
            <a:ext cx="3711679" cy="784830"/>
          </a:xfrm>
          <a:prstGeom prst="rect">
            <a:avLst/>
          </a:prstGeom>
          <a:noFill/>
          <a:ln w="9525">
            <a:noFill/>
            <a:miter lim="800000"/>
            <a:headEnd/>
            <a:tailEnd/>
          </a:ln>
          <a:effectLst/>
        </p:spPr>
        <p:txBody>
          <a:bodyPr wrap="none" anchor="ctr">
            <a:prstTxWarp prst="textNoShape">
              <a:avLst/>
            </a:prstTxWarp>
            <a:spAutoFit/>
          </a:bodyPr>
          <a:lstStyle/>
          <a:p>
            <a:pPr algn="just"/>
            <a:r>
              <a:rPr lang="fr-FR" sz="1500" dirty="0">
                <a:solidFill>
                  <a:srgbClr val="FF0000"/>
                </a:solidFill>
                <a:latin typeface="Verdana"/>
                <a:ea typeface="Times New Roman" charset="0"/>
                <a:cs typeface="Verdana"/>
              </a:rPr>
              <a:t>D</a:t>
            </a:r>
            <a:r>
              <a:rPr lang="fr-FR" sz="1500" baseline="-25000" dirty="0">
                <a:solidFill>
                  <a:srgbClr val="FF0000"/>
                </a:solidFill>
                <a:latin typeface="Verdana"/>
                <a:ea typeface="Times New Roman" charset="0"/>
                <a:cs typeface="Verdana"/>
              </a:rPr>
              <a:t>y</a:t>
            </a:r>
            <a:r>
              <a:rPr lang="fr-FR" sz="1500" dirty="0">
                <a:solidFill>
                  <a:srgbClr val="FF0000"/>
                </a:solidFill>
                <a:latin typeface="Verdana"/>
                <a:ea typeface="Times New Roman" charset="0"/>
                <a:cs typeface="Verdana"/>
              </a:rPr>
              <a:t>(x) = min{c(</a:t>
            </a:r>
            <a:r>
              <a:rPr lang="fr-FR" sz="1500" dirty="0" err="1">
                <a:solidFill>
                  <a:srgbClr val="FF0000"/>
                </a:solidFill>
                <a:latin typeface="Verdana"/>
                <a:ea typeface="Times New Roman" charset="0"/>
                <a:cs typeface="Verdana"/>
              </a:rPr>
              <a:t>y,x</a:t>
            </a:r>
            <a:r>
              <a:rPr lang="fr-FR" sz="1500" dirty="0">
                <a:solidFill>
                  <a:srgbClr val="FF0000"/>
                </a:solidFill>
                <a:latin typeface="Verdana"/>
                <a:ea typeface="Times New Roman" charset="0"/>
                <a:cs typeface="Verdana"/>
              </a:rPr>
              <a:t>) + </a:t>
            </a:r>
            <a:r>
              <a:rPr lang="fr-FR" sz="1500" dirty="0" err="1">
                <a:solidFill>
                  <a:srgbClr val="FF0000"/>
                </a:solidFill>
                <a:latin typeface="Verdana"/>
                <a:ea typeface="Times New Roman" charset="0"/>
                <a:cs typeface="Verdana"/>
              </a:rPr>
              <a:t>D</a:t>
            </a:r>
            <a:r>
              <a:rPr lang="fr-FR" sz="1500" baseline="-25000" dirty="0" err="1">
                <a:solidFill>
                  <a:srgbClr val="FF0000"/>
                </a:solidFill>
                <a:latin typeface="Verdana"/>
                <a:ea typeface="Times New Roman" charset="0"/>
                <a:cs typeface="Verdana"/>
              </a:rPr>
              <a:t>x</a:t>
            </a:r>
            <a:r>
              <a:rPr lang="fr-FR" sz="1500" dirty="0">
                <a:solidFill>
                  <a:srgbClr val="FF0000"/>
                </a:solidFill>
                <a:latin typeface="Verdana"/>
                <a:ea typeface="Times New Roman" charset="0"/>
                <a:cs typeface="Verdana"/>
              </a:rPr>
              <a:t>(x), </a:t>
            </a:r>
            <a:br>
              <a:rPr lang="fr-FR" sz="1500" dirty="0">
                <a:solidFill>
                  <a:srgbClr val="FF0000"/>
                </a:solidFill>
                <a:latin typeface="Verdana"/>
                <a:ea typeface="Times New Roman" charset="0"/>
                <a:cs typeface="Verdana"/>
              </a:rPr>
            </a:br>
            <a:r>
              <a:rPr lang="fr-FR" sz="1500" dirty="0">
                <a:solidFill>
                  <a:srgbClr val="FF0000"/>
                </a:solidFill>
                <a:latin typeface="Verdana"/>
                <a:ea typeface="Times New Roman" charset="0"/>
                <a:cs typeface="Verdana"/>
              </a:rPr>
              <a:t>	     c(</a:t>
            </a:r>
            <a:r>
              <a:rPr lang="fr-FR" sz="1500" dirty="0" err="1">
                <a:solidFill>
                  <a:srgbClr val="FF0000"/>
                </a:solidFill>
                <a:latin typeface="Verdana"/>
                <a:ea typeface="Times New Roman" charset="0"/>
                <a:cs typeface="Verdana"/>
              </a:rPr>
              <a:t>y,z</a:t>
            </a:r>
            <a:r>
              <a:rPr lang="fr-FR" sz="1500" dirty="0">
                <a:solidFill>
                  <a:srgbClr val="FF0000"/>
                </a:solidFill>
                <a:latin typeface="Verdana"/>
                <a:ea typeface="Times New Roman" charset="0"/>
                <a:cs typeface="Verdana"/>
              </a:rPr>
              <a:t>) + D</a:t>
            </a:r>
            <a:r>
              <a:rPr lang="fr-FR" sz="1500" baseline="-25000" dirty="0">
                <a:solidFill>
                  <a:srgbClr val="FF0000"/>
                </a:solidFill>
                <a:latin typeface="Verdana"/>
                <a:ea typeface="Times New Roman" charset="0"/>
                <a:cs typeface="Verdana"/>
              </a:rPr>
              <a:t>z</a:t>
            </a:r>
            <a:r>
              <a:rPr lang="fr-FR" sz="1500" dirty="0">
                <a:solidFill>
                  <a:srgbClr val="FF0000"/>
                </a:solidFill>
                <a:latin typeface="Verdana"/>
                <a:ea typeface="Times New Roman" charset="0"/>
                <a:cs typeface="Verdana"/>
              </a:rPr>
              <a:t>(x)} </a:t>
            </a:r>
            <a:br>
              <a:rPr lang="fr-FR" sz="1500" dirty="0">
                <a:solidFill>
                  <a:srgbClr val="FF0000"/>
                </a:solidFill>
                <a:latin typeface="Verdana"/>
                <a:ea typeface="Times New Roman" charset="0"/>
                <a:cs typeface="Verdana"/>
              </a:rPr>
            </a:br>
            <a:r>
              <a:rPr lang="fr-FR" sz="1500" dirty="0">
                <a:solidFill>
                  <a:srgbClr val="FF0000"/>
                </a:solidFill>
                <a:latin typeface="Verdana"/>
                <a:ea typeface="Times New Roman" charset="0"/>
                <a:cs typeface="Verdana"/>
              </a:rPr>
              <a:t>             = min{60 + 0 , 1 + 7} = 8</a:t>
            </a:r>
          </a:p>
        </p:txBody>
      </p:sp>
      <p:sp>
        <p:nvSpPr>
          <p:cNvPr id="164997" name="Line 133"/>
          <p:cNvSpPr>
            <a:spLocks noChangeShapeType="1"/>
          </p:cNvSpPr>
          <p:nvPr/>
        </p:nvSpPr>
        <p:spPr bwMode="auto">
          <a:xfrm flipH="1">
            <a:off x="6753225" y="2382840"/>
            <a:ext cx="327025" cy="1450975"/>
          </a:xfrm>
          <a:prstGeom prst="line">
            <a:avLst/>
          </a:prstGeom>
          <a:noFill/>
          <a:ln w="12700">
            <a:solidFill>
              <a:schemeClr val="accent2"/>
            </a:solidFill>
            <a:round/>
            <a:headEnd/>
            <a:tailEnd type="triangle" w="med" len="med"/>
          </a:ln>
          <a:effectLst/>
        </p:spPr>
        <p:txBody>
          <a:bodyPr wrap="none">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4992"/>
                                        </p:tgtEl>
                                        <p:attrNameLst>
                                          <p:attrName>style.visibility</p:attrName>
                                        </p:attrNameLst>
                                      </p:cBhvr>
                                      <p:to>
                                        <p:strVal val="visible"/>
                                      </p:to>
                                    </p:set>
                                    <p:animEffect transition="in" filter="fade">
                                      <p:cBhvr>
                                        <p:cTn id="7" dur="500"/>
                                        <p:tgtEl>
                                          <p:spTgt spid="1649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994"/>
                                        </p:tgtEl>
                                        <p:attrNameLst>
                                          <p:attrName>style.visibility</p:attrName>
                                        </p:attrNameLst>
                                      </p:cBhvr>
                                      <p:to>
                                        <p:strVal val="visible"/>
                                      </p:to>
                                    </p:set>
                                    <p:animEffect transition="in" filter="fade">
                                      <p:cBhvr>
                                        <p:cTn id="10" dur="500"/>
                                        <p:tgtEl>
                                          <p:spTgt spid="16499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995"/>
                                        </p:tgtEl>
                                        <p:attrNameLst>
                                          <p:attrName>style.visibility</p:attrName>
                                        </p:attrNameLst>
                                      </p:cBhvr>
                                      <p:to>
                                        <p:strVal val="visible"/>
                                      </p:to>
                                    </p:set>
                                    <p:animEffect transition="in" filter="fade">
                                      <p:cBhvr>
                                        <p:cTn id="13" dur="500"/>
                                        <p:tgtEl>
                                          <p:spTgt spid="164995"/>
                                        </p:tgtEl>
                                      </p:cBhvr>
                                    </p:animEffect>
                                  </p:childTnLst>
                                </p:cTn>
                              </p:par>
                              <p:par>
                                <p:cTn id="14" presetID="10" presetClass="entr" presetSubtype="0" fill="hold" nodeType="withEffect">
                                  <p:stCondLst>
                                    <p:cond delay="0"/>
                                  </p:stCondLst>
                                  <p:childTnLst>
                                    <p:set>
                                      <p:cBhvr>
                                        <p:cTn id="15" dur="1" fill="hold">
                                          <p:stCondLst>
                                            <p:cond delay="0"/>
                                          </p:stCondLst>
                                        </p:cTn>
                                        <p:tgtEl>
                                          <p:spTgt spid="164939"/>
                                        </p:tgtEl>
                                        <p:attrNameLst>
                                          <p:attrName>style.visibility</p:attrName>
                                        </p:attrNameLst>
                                      </p:cBhvr>
                                      <p:to>
                                        <p:strVal val="visible"/>
                                      </p:to>
                                    </p:set>
                                    <p:animEffect transition="in" filter="fade">
                                      <p:cBhvr>
                                        <p:cTn id="16" dur="500"/>
                                        <p:tgtEl>
                                          <p:spTgt spid="164939"/>
                                        </p:tgtEl>
                                      </p:cBhvr>
                                    </p:animEffect>
                                  </p:childTnLst>
                                </p:cTn>
                              </p:par>
                              <p:par>
                                <p:cTn id="17" presetID="10" presetClass="entr" presetSubtype="0" fill="hold" nodeType="withEffect">
                                  <p:stCondLst>
                                    <p:cond delay="0"/>
                                  </p:stCondLst>
                                  <p:childTnLst>
                                    <p:set>
                                      <p:cBhvr>
                                        <p:cTn id="18" dur="1" fill="hold">
                                          <p:stCondLst>
                                            <p:cond delay="0"/>
                                          </p:stCondLst>
                                        </p:cTn>
                                        <p:tgtEl>
                                          <p:spTgt spid="164953"/>
                                        </p:tgtEl>
                                        <p:attrNameLst>
                                          <p:attrName>style.visibility</p:attrName>
                                        </p:attrNameLst>
                                      </p:cBhvr>
                                      <p:to>
                                        <p:strVal val="visible"/>
                                      </p:to>
                                    </p:set>
                                    <p:animEffect transition="in" filter="fade">
                                      <p:cBhvr>
                                        <p:cTn id="19" dur="500"/>
                                        <p:tgtEl>
                                          <p:spTgt spid="164953"/>
                                        </p:tgtEl>
                                      </p:cBhvr>
                                    </p:animEffect>
                                  </p:childTnLst>
                                </p:cTn>
                              </p:par>
                              <p:par>
                                <p:cTn id="20" presetID="10" presetClass="entr" presetSubtype="0" fill="hold" nodeType="withEffect">
                                  <p:stCondLst>
                                    <p:cond delay="0"/>
                                  </p:stCondLst>
                                  <p:childTnLst>
                                    <p:set>
                                      <p:cBhvr>
                                        <p:cTn id="21" dur="1" fill="hold">
                                          <p:stCondLst>
                                            <p:cond delay="0"/>
                                          </p:stCondLst>
                                        </p:cTn>
                                        <p:tgtEl>
                                          <p:spTgt spid="164979"/>
                                        </p:tgtEl>
                                        <p:attrNameLst>
                                          <p:attrName>style.visibility</p:attrName>
                                        </p:attrNameLst>
                                      </p:cBhvr>
                                      <p:to>
                                        <p:strVal val="visible"/>
                                      </p:to>
                                    </p:set>
                                    <p:animEffect transition="in" filter="fade">
                                      <p:cBhvr>
                                        <p:cTn id="22" dur="500"/>
                                        <p:tgtEl>
                                          <p:spTgt spid="1649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4951"/>
                                        </p:tgtEl>
                                        <p:attrNameLst>
                                          <p:attrName>style.visibility</p:attrName>
                                        </p:attrNameLst>
                                      </p:cBhvr>
                                      <p:to>
                                        <p:strVal val="visible"/>
                                      </p:to>
                                    </p:set>
                                    <p:animEffect transition="in" filter="fade">
                                      <p:cBhvr>
                                        <p:cTn id="25" dur="500"/>
                                        <p:tgtEl>
                                          <p:spTgt spid="1649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4966"/>
                                        </p:tgtEl>
                                        <p:attrNameLst>
                                          <p:attrName>style.visibility</p:attrName>
                                        </p:attrNameLst>
                                      </p:cBhvr>
                                      <p:to>
                                        <p:strVal val="visible"/>
                                      </p:to>
                                    </p:set>
                                    <p:animEffect transition="in" filter="fade">
                                      <p:cBhvr>
                                        <p:cTn id="28" dur="500"/>
                                        <p:tgtEl>
                                          <p:spTgt spid="16496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4996"/>
                                        </p:tgtEl>
                                        <p:attrNameLst>
                                          <p:attrName>style.visibility</p:attrName>
                                        </p:attrNameLst>
                                      </p:cBhvr>
                                      <p:to>
                                        <p:strVal val="visible"/>
                                      </p:to>
                                    </p:set>
                                    <p:animEffect transition="in" filter="fade">
                                      <p:cBhvr>
                                        <p:cTn id="31" dur="500"/>
                                        <p:tgtEl>
                                          <p:spTgt spid="16499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4965"/>
                                        </p:tgtEl>
                                        <p:attrNameLst>
                                          <p:attrName>style.visibility</p:attrName>
                                        </p:attrNameLst>
                                      </p:cBhvr>
                                      <p:to>
                                        <p:strVal val="visible"/>
                                      </p:to>
                                    </p:set>
                                    <p:animEffect transition="in" filter="fade">
                                      <p:cBhvr>
                                        <p:cTn id="34" dur="500"/>
                                        <p:tgtEl>
                                          <p:spTgt spid="164965"/>
                                        </p:tgtEl>
                                      </p:cBhvr>
                                    </p:animEffect>
                                  </p:childTnLst>
                                </p:cTn>
                              </p:par>
                              <p:par>
                                <p:cTn id="35" presetID="10" presetClass="entr" presetSubtype="0" fill="hold" nodeType="withEffect">
                                  <p:stCondLst>
                                    <p:cond delay="0"/>
                                  </p:stCondLst>
                                  <p:childTnLst>
                                    <p:set>
                                      <p:cBhvr>
                                        <p:cTn id="36" dur="1" fill="hold">
                                          <p:stCondLst>
                                            <p:cond delay="0"/>
                                          </p:stCondLst>
                                        </p:cTn>
                                        <p:tgtEl>
                                          <p:spTgt spid="164967"/>
                                        </p:tgtEl>
                                        <p:attrNameLst>
                                          <p:attrName>style.visibility</p:attrName>
                                        </p:attrNameLst>
                                      </p:cBhvr>
                                      <p:to>
                                        <p:strVal val="visible"/>
                                      </p:to>
                                    </p:set>
                                    <p:animEffect transition="in" filter="fade">
                                      <p:cBhvr>
                                        <p:cTn id="37" dur="500"/>
                                        <p:tgtEl>
                                          <p:spTgt spid="16496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4952"/>
                                        </p:tgtEl>
                                        <p:attrNameLst>
                                          <p:attrName>style.visibility</p:attrName>
                                        </p:attrNameLst>
                                      </p:cBhvr>
                                      <p:to>
                                        <p:strVal val="visible"/>
                                      </p:to>
                                    </p:set>
                                    <p:animEffect transition="in" filter="fade">
                                      <p:cBhvr>
                                        <p:cTn id="40" dur="500"/>
                                        <p:tgtEl>
                                          <p:spTgt spid="1649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4993"/>
                                        </p:tgtEl>
                                        <p:attrNameLst>
                                          <p:attrName>style.visibility</p:attrName>
                                        </p:attrNameLst>
                                      </p:cBhvr>
                                      <p:to>
                                        <p:strVal val="visible"/>
                                      </p:to>
                                    </p:set>
                                    <p:animEffect transition="in" filter="fade">
                                      <p:cBhvr>
                                        <p:cTn id="43" dur="500"/>
                                        <p:tgtEl>
                                          <p:spTgt spid="1649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4997"/>
                                        </p:tgtEl>
                                        <p:attrNameLst>
                                          <p:attrName>style.visibility</p:attrName>
                                        </p:attrNameLst>
                                      </p:cBhvr>
                                      <p:to>
                                        <p:strVal val="visible"/>
                                      </p:to>
                                    </p:set>
                                    <p:animEffect transition="in" filter="fade">
                                      <p:cBhvr>
                                        <p:cTn id="46" dur="500"/>
                                        <p:tgtEl>
                                          <p:spTgt spid="16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951" grpId="0" animBg="1"/>
      <p:bldP spid="164952" grpId="0"/>
      <p:bldP spid="164965" grpId="0" animBg="1"/>
      <p:bldP spid="164966" grpId="0"/>
      <p:bldP spid="164992" grpId="0"/>
      <p:bldP spid="164993" grpId="0" animBg="1"/>
      <p:bldP spid="164994" grpId="0" animBg="1"/>
      <p:bldP spid="164995" grpId="0"/>
      <p:bldP spid="164996" grpId="0"/>
      <p:bldP spid="164997" grpId="0" animBg="1"/>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09575" y="228600"/>
            <a:ext cx="8610600" cy="1143000"/>
          </a:xfrm>
        </p:spPr>
        <p:txBody>
          <a:bodyPr/>
          <a:lstStyle/>
          <a:p>
            <a:r>
              <a:rPr lang="en-US"/>
              <a:t>Distance Vector: link cost changes</a:t>
            </a:r>
            <a:endParaRPr lang="en-US" sz="4800"/>
          </a:p>
        </p:txBody>
      </p:sp>
      <p:sp>
        <p:nvSpPr>
          <p:cNvPr id="162819" name="Rectangle 3"/>
          <p:cNvSpPr>
            <a:spLocks noChangeArrowheads="1"/>
          </p:cNvSpPr>
          <p:nvPr/>
        </p:nvSpPr>
        <p:spPr bwMode="auto">
          <a:xfrm>
            <a:off x="649561" y="1552837"/>
            <a:ext cx="4727855" cy="1485900"/>
          </a:xfrm>
          <a:prstGeom prst="rect">
            <a:avLst/>
          </a:prstGeom>
          <a:noFill/>
          <a:ln w="9525">
            <a:noFill/>
            <a:miter lim="800000"/>
            <a:headEnd/>
            <a:tailEnd/>
          </a:ln>
          <a:effectLst/>
        </p:spPr>
        <p:txBody>
          <a:bodyPr>
            <a:prstTxWarp prst="textNoShape">
              <a:avLst/>
            </a:prstTxWarp>
          </a:bodyPr>
          <a:lstStyle/>
          <a:p>
            <a:pPr marL="342900" indent="-342900">
              <a:spcBef>
                <a:spcPct val="20000"/>
              </a:spcBef>
              <a:buClr>
                <a:schemeClr val="accent2"/>
              </a:buClr>
              <a:buSzPct val="85000"/>
              <a:buFont typeface="ZapfDingbats" pitchFamily="82" charset="2"/>
              <a:buNone/>
            </a:pPr>
            <a:r>
              <a:rPr lang="en-GB" sz="2000" dirty="0" smtClean="0">
                <a:solidFill>
                  <a:srgbClr val="FF0000"/>
                </a:solidFill>
                <a:latin typeface="Verdana"/>
                <a:cs typeface="Verdana"/>
              </a:rPr>
              <a:t>Link cost changes:</a:t>
            </a:r>
            <a:endParaRPr lang="en-GB" sz="2000" dirty="0" smtClean="0">
              <a:latin typeface="Verdana"/>
              <a:cs typeface="Verdana"/>
            </a:endParaRPr>
          </a:p>
          <a:p>
            <a:pPr marL="342900" indent="-342900">
              <a:spcBef>
                <a:spcPct val="20000"/>
              </a:spcBef>
              <a:buClr>
                <a:schemeClr val="accent6">
                  <a:lumMod val="60000"/>
                  <a:lumOff val="40000"/>
                </a:schemeClr>
              </a:buClr>
              <a:buSzPct val="85000"/>
              <a:buFont typeface="Wingdings" charset="2"/>
              <a:buChar char="§"/>
            </a:pPr>
            <a:r>
              <a:rPr lang="en-GB" sz="2000" dirty="0" smtClean="0">
                <a:latin typeface="Verdana"/>
                <a:cs typeface="Verdana"/>
              </a:rPr>
              <a:t>good news travels fast </a:t>
            </a:r>
          </a:p>
          <a:p>
            <a:pPr marL="342900" indent="-342900">
              <a:spcBef>
                <a:spcPct val="20000"/>
              </a:spcBef>
              <a:buClr>
                <a:schemeClr val="accent6">
                  <a:lumMod val="60000"/>
                  <a:lumOff val="40000"/>
                </a:schemeClr>
              </a:buClr>
              <a:buSzPct val="85000"/>
              <a:buFont typeface="Wingdings" charset="2"/>
              <a:buChar char="§"/>
            </a:pPr>
            <a:r>
              <a:rPr lang="en-GB" sz="2000" dirty="0" smtClean="0">
                <a:latin typeface="Verdana"/>
                <a:cs typeface="Verdana"/>
              </a:rPr>
              <a:t>bad news travels slow –  </a:t>
            </a:r>
            <a:br>
              <a:rPr lang="en-GB" sz="2000" dirty="0" smtClean="0">
                <a:latin typeface="Verdana"/>
                <a:cs typeface="Verdana"/>
              </a:rPr>
            </a:br>
            <a:r>
              <a:rPr lang="en-GB" sz="2000" dirty="0" smtClean="0">
                <a:latin typeface="Verdana"/>
                <a:cs typeface="Verdana"/>
              </a:rPr>
              <a:t>“count to infinity” problem!</a:t>
            </a:r>
          </a:p>
          <a:p>
            <a:pPr marL="342900" indent="-342900">
              <a:spcBef>
                <a:spcPct val="20000"/>
              </a:spcBef>
              <a:buClr>
                <a:schemeClr val="accent6">
                  <a:lumMod val="60000"/>
                  <a:lumOff val="40000"/>
                </a:schemeClr>
              </a:buClr>
              <a:buSzPct val="85000"/>
              <a:buFont typeface="Wingdings" charset="2"/>
              <a:buChar char="§"/>
            </a:pPr>
            <a:r>
              <a:rPr lang="en-GB" sz="2000" dirty="0" smtClean="0">
                <a:latin typeface="Verdana"/>
                <a:cs typeface="Verdana"/>
              </a:rPr>
              <a:t>44 iterations before algorithm stabilizes.</a:t>
            </a:r>
          </a:p>
          <a:p>
            <a:pPr marL="342900" indent="-342900">
              <a:spcBef>
                <a:spcPct val="20000"/>
              </a:spcBef>
              <a:buClr>
                <a:schemeClr val="accent2"/>
              </a:buClr>
              <a:buSzPct val="85000"/>
              <a:buFont typeface="ZapfDingbats" pitchFamily="82" charset="2"/>
              <a:buNone/>
            </a:pPr>
            <a:r>
              <a:rPr lang="en-GB" sz="2000" dirty="0" smtClean="0">
                <a:solidFill>
                  <a:srgbClr val="FF0000"/>
                </a:solidFill>
                <a:latin typeface="Verdana"/>
                <a:cs typeface="Verdana"/>
              </a:rPr>
              <a:t>Poisoned reverse:</a:t>
            </a:r>
            <a:r>
              <a:rPr lang="en-GB" sz="2000" dirty="0" smtClean="0">
                <a:latin typeface="Verdana"/>
                <a:cs typeface="Verdana"/>
              </a:rPr>
              <a:t> </a:t>
            </a:r>
          </a:p>
          <a:p>
            <a:pPr marL="342900" indent="-342900">
              <a:spcBef>
                <a:spcPct val="20000"/>
              </a:spcBef>
              <a:buClr>
                <a:schemeClr val="accent6">
                  <a:lumMod val="60000"/>
                  <a:lumOff val="40000"/>
                </a:schemeClr>
              </a:buClr>
              <a:buSzPct val="85000"/>
              <a:buFont typeface="Wingdings" charset="2"/>
              <a:buChar char="§"/>
            </a:pPr>
            <a:r>
              <a:rPr lang="en-GB" sz="2000" dirty="0" smtClean="0">
                <a:latin typeface="Verdana"/>
                <a:cs typeface="Verdana"/>
              </a:rPr>
              <a:t>If Z routes through Y to get to X :</a:t>
            </a:r>
          </a:p>
          <a:p>
            <a:pPr marL="742950" lvl="1" indent="-285750">
              <a:spcBef>
                <a:spcPct val="20000"/>
              </a:spcBef>
              <a:buClr>
                <a:schemeClr val="accent6">
                  <a:lumMod val="60000"/>
                  <a:lumOff val="40000"/>
                </a:schemeClr>
              </a:buClr>
              <a:buSzPct val="75000"/>
              <a:buFont typeface="Wingdings" charset="2"/>
              <a:buChar char="§"/>
            </a:pPr>
            <a:r>
              <a:rPr lang="en-GB" sz="2000" dirty="0" smtClean="0">
                <a:latin typeface="Verdana"/>
                <a:ea typeface="ヒラギノ角ゴ Pro W3" charset="-128"/>
                <a:cs typeface="Verdana"/>
              </a:rPr>
              <a:t>Z tells Y its (Z’s) distance to X is infinite (so Y won’t route to X via Z)</a:t>
            </a:r>
          </a:p>
          <a:p>
            <a:pPr marL="342900" indent="-342900">
              <a:spcBef>
                <a:spcPct val="20000"/>
              </a:spcBef>
              <a:buClr>
                <a:schemeClr val="accent6">
                  <a:lumMod val="60000"/>
                  <a:lumOff val="40000"/>
                </a:schemeClr>
              </a:buClr>
              <a:buSzPct val="85000"/>
              <a:buFont typeface="Wingdings" charset="2"/>
              <a:buChar char="§"/>
            </a:pPr>
            <a:r>
              <a:rPr lang="en-GB" sz="2000" dirty="0" smtClean="0">
                <a:latin typeface="Verdana"/>
                <a:cs typeface="Verdana"/>
              </a:rPr>
              <a:t>will this completely solve count to infinity problem? </a:t>
            </a:r>
          </a:p>
          <a:p>
            <a:pPr marL="342900" indent="-342900">
              <a:spcBef>
                <a:spcPct val="20000"/>
              </a:spcBef>
              <a:buClr>
                <a:schemeClr val="accent2"/>
              </a:buClr>
              <a:buSzPct val="85000"/>
              <a:buFont typeface="ZapfDingbats" pitchFamily="82" charset="2"/>
              <a:buChar char="r"/>
            </a:pPr>
            <a:endParaRPr lang="en-GB" sz="2000" dirty="0" smtClean="0">
              <a:latin typeface="Verdana"/>
              <a:cs typeface="Verdana"/>
            </a:endParaRPr>
          </a:p>
          <a:p>
            <a:pPr marL="342900" indent="-342900">
              <a:spcBef>
                <a:spcPct val="20000"/>
              </a:spcBef>
              <a:buClr>
                <a:schemeClr val="accent2"/>
              </a:buClr>
              <a:buSzPct val="85000"/>
              <a:buFont typeface="ZapfDingbats" pitchFamily="82" charset="2"/>
              <a:buChar char="r"/>
            </a:pPr>
            <a:endParaRPr lang="en-GB" sz="2000" dirty="0" smtClean="0">
              <a:latin typeface="Verdana"/>
              <a:cs typeface="Verdana"/>
            </a:endParaRPr>
          </a:p>
          <a:p>
            <a:pPr marL="342900" indent="-342900">
              <a:spcBef>
                <a:spcPct val="20000"/>
              </a:spcBef>
              <a:buClr>
                <a:schemeClr val="accent2"/>
              </a:buClr>
              <a:buSzPct val="85000"/>
              <a:buFont typeface="ZapfDingbats" pitchFamily="82" charset="2"/>
              <a:buNone/>
            </a:pPr>
            <a:endParaRPr lang="en-GB" sz="2000" dirty="0">
              <a:latin typeface="Verdana"/>
              <a:cs typeface="Verdana"/>
            </a:endParaRPr>
          </a:p>
        </p:txBody>
      </p:sp>
      <p:grpSp>
        <p:nvGrpSpPr>
          <p:cNvPr id="162820" name="Group 4"/>
          <p:cNvGrpSpPr>
            <a:grpSpLocks/>
          </p:cNvGrpSpPr>
          <p:nvPr/>
        </p:nvGrpSpPr>
        <p:grpSpPr bwMode="auto">
          <a:xfrm>
            <a:off x="5389564" y="1600200"/>
            <a:ext cx="2184400" cy="1314450"/>
            <a:chOff x="3805" y="938"/>
            <a:chExt cx="1376" cy="828"/>
          </a:xfrm>
        </p:grpSpPr>
        <p:sp>
          <p:nvSpPr>
            <p:cNvPr id="162821" name="Freeform 5"/>
            <p:cNvSpPr>
              <a:spLocks/>
            </p:cNvSpPr>
            <p:nvPr/>
          </p:nvSpPr>
          <p:spPr bwMode="auto">
            <a:xfrm>
              <a:off x="3805" y="1002"/>
              <a:ext cx="1376" cy="764"/>
            </a:xfrm>
            <a:custGeom>
              <a:avLst/>
              <a:gdLst/>
              <a:ahLst/>
              <a:cxnLst>
                <a:cxn ang="0">
                  <a:pos x="113" y="348"/>
                </a:cxn>
                <a:cxn ang="0">
                  <a:pos x="395" y="162"/>
                </a:cxn>
                <a:cxn ang="0">
                  <a:pos x="710" y="9"/>
                </a:cxn>
                <a:cxn ang="0">
                  <a:pos x="1160" y="219"/>
                </a:cxn>
                <a:cxn ang="0">
                  <a:pos x="1367" y="510"/>
                </a:cxn>
                <a:cxn ang="0">
                  <a:pos x="1103" y="726"/>
                </a:cxn>
                <a:cxn ang="0">
                  <a:pos x="578" y="738"/>
                </a:cxn>
                <a:cxn ang="0">
                  <a:pos x="77" y="630"/>
                </a:cxn>
                <a:cxn ang="0">
                  <a:pos x="113" y="348"/>
                </a:cxn>
              </a:cxnLst>
              <a:rect l="0" t="0" r="r" b="b"/>
              <a:pathLst>
                <a:path w="1376" h="764">
                  <a:moveTo>
                    <a:pt x="113" y="348"/>
                  </a:moveTo>
                  <a:cubicBezTo>
                    <a:pt x="166" y="270"/>
                    <a:pt x="296" y="218"/>
                    <a:pt x="395" y="162"/>
                  </a:cubicBezTo>
                  <a:cubicBezTo>
                    <a:pt x="494" y="106"/>
                    <a:pt x="583" y="0"/>
                    <a:pt x="710" y="9"/>
                  </a:cubicBezTo>
                  <a:cubicBezTo>
                    <a:pt x="837" y="18"/>
                    <a:pt x="1051" y="136"/>
                    <a:pt x="1160" y="219"/>
                  </a:cubicBezTo>
                  <a:cubicBezTo>
                    <a:pt x="1269" y="302"/>
                    <a:pt x="1376" y="426"/>
                    <a:pt x="1367" y="510"/>
                  </a:cubicBezTo>
                  <a:cubicBezTo>
                    <a:pt x="1358" y="594"/>
                    <a:pt x="1234" y="688"/>
                    <a:pt x="1103" y="726"/>
                  </a:cubicBezTo>
                  <a:cubicBezTo>
                    <a:pt x="972" y="764"/>
                    <a:pt x="749" y="754"/>
                    <a:pt x="578" y="738"/>
                  </a:cubicBezTo>
                  <a:cubicBezTo>
                    <a:pt x="407" y="722"/>
                    <a:pt x="154" y="695"/>
                    <a:pt x="77" y="630"/>
                  </a:cubicBezTo>
                  <a:cubicBezTo>
                    <a:pt x="0" y="565"/>
                    <a:pt x="60" y="426"/>
                    <a:pt x="113" y="348"/>
                  </a:cubicBezTo>
                  <a:close/>
                </a:path>
              </a:pathLst>
            </a:custGeom>
            <a:solidFill>
              <a:srgbClr val="66CCFF"/>
            </a:solidFill>
            <a:ln w="9525">
              <a:noFill/>
              <a:round/>
              <a:headEnd/>
              <a:tailEnd/>
            </a:ln>
            <a:effectLst/>
          </p:spPr>
          <p:txBody>
            <a:bodyPr wrap="none" anchor="ctr">
              <a:prstTxWarp prst="textNoShape">
                <a:avLst/>
              </a:prstTxWarp>
            </a:bodyPr>
            <a:lstStyle/>
            <a:p>
              <a:endParaRPr lang="en-US"/>
            </a:p>
          </p:txBody>
        </p:sp>
        <p:sp>
          <p:nvSpPr>
            <p:cNvPr id="162822" name="Freeform 6"/>
            <p:cNvSpPr>
              <a:spLocks/>
            </p:cNvSpPr>
            <p:nvPr/>
          </p:nvSpPr>
          <p:spPr bwMode="auto">
            <a:xfrm>
              <a:off x="4164" y="1266"/>
              <a:ext cx="222" cy="180"/>
            </a:xfrm>
            <a:custGeom>
              <a:avLst/>
              <a:gdLst/>
              <a:ahLst/>
              <a:cxnLst>
                <a:cxn ang="0">
                  <a:pos x="0" y="180"/>
                </a:cxn>
                <a:cxn ang="0">
                  <a:pos x="222" y="0"/>
                </a:cxn>
              </a:cxnLst>
              <a:rect l="0" t="0" r="r" b="b"/>
              <a:pathLst>
                <a:path w="222" h="180">
                  <a:moveTo>
                    <a:pt x="0" y="180"/>
                  </a:moveTo>
                  <a:lnTo>
                    <a:pt x="22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2823" name="Oval 7"/>
            <p:cNvSpPr>
              <a:spLocks noChangeArrowheads="1"/>
            </p:cNvSpPr>
            <p:nvPr/>
          </p:nvSpPr>
          <p:spPr bwMode="auto">
            <a:xfrm>
              <a:off x="3904" y="1502"/>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2824" name="Line 8"/>
            <p:cNvSpPr>
              <a:spLocks noChangeShapeType="1"/>
            </p:cNvSpPr>
            <p:nvPr/>
          </p:nvSpPr>
          <p:spPr bwMode="auto">
            <a:xfrm>
              <a:off x="3904" y="149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2825" name="Line 9"/>
            <p:cNvSpPr>
              <a:spLocks noChangeShapeType="1"/>
            </p:cNvSpPr>
            <p:nvPr/>
          </p:nvSpPr>
          <p:spPr bwMode="auto">
            <a:xfrm>
              <a:off x="4217" y="1495"/>
              <a:ext cx="1"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2826" name="Rectangle 10"/>
            <p:cNvSpPr>
              <a:spLocks noChangeArrowheads="1"/>
            </p:cNvSpPr>
            <p:nvPr/>
          </p:nvSpPr>
          <p:spPr bwMode="auto">
            <a:xfrm>
              <a:off x="3904" y="1495"/>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2827" name="Oval 11"/>
            <p:cNvSpPr>
              <a:spLocks noChangeArrowheads="1"/>
            </p:cNvSpPr>
            <p:nvPr/>
          </p:nvSpPr>
          <p:spPr bwMode="auto">
            <a:xfrm>
              <a:off x="3901" y="1436"/>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2828" name="Freeform 12"/>
            <p:cNvSpPr>
              <a:spLocks/>
            </p:cNvSpPr>
            <p:nvPr/>
          </p:nvSpPr>
          <p:spPr bwMode="auto">
            <a:xfrm>
              <a:off x="4569" y="1266"/>
              <a:ext cx="216" cy="189"/>
            </a:xfrm>
            <a:custGeom>
              <a:avLst/>
              <a:gdLst/>
              <a:ahLst/>
              <a:cxnLst>
                <a:cxn ang="0">
                  <a:pos x="0" y="0"/>
                </a:cxn>
                <a:cxn ang="0">
                  <a:pos x="216" y="189"/>
                </a:cxn>
              </a:cxnLst>
              <a:rect l="0" t="0" r="r" b="b"/>
              <a:pathLst>
                <a:path w="216" h="189">
                  <a:moveTo>
                    <a:pt x="0" y="0"/>
                  </a:moveTo>
                  <a:lnTo>
                    <a:pt x="216" y="189"/>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62829" name="Freeform 13"/>
            <p:cNvSpPr>
              <a:spLocks/>
            </p:cNvSpPr>
            <p:nvPr/>
          </p:nvSpPr>
          <p:spPr bwMode="auto">
            <a:xfrm>
              <a:off x="4221" y="1530"/>
              <a:ext cx="540" cy="3"/>
            </a:xfrm>
            <a:custGeom>
              <a:avLst/>
              <a:gdLst/>
              <a:ahLst/>
              <a:cxnLst>
                <a:cxn ang="0">
                  <a:pos x="540" y="3"/>
                </a:cxn>
                <a:cxn ang="0">
                  <a:pos x="0" y="0"/>
                </a:cxn>
              </a:cxnLst>
              <a:rect l="0" t="0" r="r" b="b"/>
              <a:pathLst>
                <a:path w="540" h="3">
                  <a:moveTo>
                    <a:pt x="540" y="3"/>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62830" name="Group 14"/>
            <p:cNvGrpSpPr>
              <a:grpSpLocks/>
            </p:cNvGrpSpPr>
            <p:nvPr/>
          </p:nvGrpSpPr>
          <p:grpSpPr bwMode="auto">
            <a:xfrm>
              <a:off x="3950" y="1388"/>
              <a:ext cx="214" cy="252"/>
              <a:chOff x="2950" y="2429"/>
              <a:chExt cx="217" cy="252"/>
            </a:xfrm>
          </p:grpSpPr>
          <p:sp>
            <p:nvSpPr>
              <p:cNvPr id="162831" name="Rectangle 1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2832" name="Text Box 16"/>
              <p:cNvSpPr txBox="1">
                <a:spLocks noChangeArrowheads="1"/>
              </p:cNvSpPr>
              <p:nvPr/>
            </p:nvSpPr>
            <p:spPr bwMode="auto">
              <a:xfrm>
                <a:off x="2950" y="2429"/>
                <a:ext cx="217" cy="252"/>
              </a:xfrm>
              <a:prstGeom prst="rect">
                <a:avLst/>
              </a:prstGeom>
              <a:noFill/>
              <a:ln w="9525">
                <a:noFill/>
                <a:miter lim="800000"/>
                <a:headEnd/>
                <a:tailEnd/>
              </a:ln>
              <a:effectLst/>
            </p:spPr>
            <p:txBody>
              <a:bodyPr wrap="none">
                <a:prstTxWarp prst="textNoShape">
                  <a:avLst/>
                </a:prstTxWarp>
                <a:spAutoFit/>
              </a:bodyPr>
              <a:lstStyle/>
              <a:p>
                <a:pPr algn="ctr"/>
                <a:r>
                  <a:rPr lang="en-US" sz="2000"/>
                  <a:t>x</a:t>
                </a:r>
                <a:endParaRPr lang="en-US" sz="2400">
                  <a:latin typeface="Times New Roman" charset="0"/>
                </a:endParaRPr>
              </a:p>
            </p:txBody>
          </p:sp>
        </p:grpSp>
        <p:grpSp>
          <p:nvGrpSpPr>
            <p:cNvPr id="162833" name="Group 17"/>
            <p:cNvGrpSpPr>
              <a:grpSpLocks/>
            </p:cNvGrpSpPr>
            <p:nvPr/>
          </p:nvGrpSpPr>
          <p:grpSpPr bwMode="auto">
            <a:xfrm>
              <a:off x="4746" y="1400"/>
              <a:ext cx="316" cy="252"/>
              <a:chOff x="1740" y="2306"/>
              <a:chExt cx="316" cy="252"/>
            </a:xfrm>
          </p:grpSpPr>
          <p:sp>
            <p:nvSpPr>
              <p:cNvPr id="162834" name="Oval 18"/>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2835" name="Line 19"/>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2836" name="Line 20"/>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2837" name="Rectangle 21"/>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2838" name="Oval 22"/>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2839" name="Group 23"/>
              <p:cNvGrpSpPr>
                <a:grpSpLocks/>
              </p:cNvGrpSpPr>
              <p:nvPr/>
            </p:nvGrpSpPr>
            <p:grpSpPr bwMode="auto">
              <a:xfrm>
                <a:off x="1799" y="2306"/>
                <a:ext cx="204" cy="252"/>
                <a:chOff x="2954" y="2429"/>
                <a:chExt cx="207" cy="252"/>
              </a:xfrm>
            </p:grpSpPr>
            <p:sp>
              <p:nvSpPr>
                <p:cNvPr id="162840" name="Rectangle 2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2841" name="Text Box 25"/>
                <p:cNvSpPr txBox="1">
                  <a:spLocks noChangeArrowheads="1"/>
                </p:cNvSpPr>
                <p:nvPr/>
              </p:nvSpPr>
              <p:spPr bwMode="auto">
                <a:xfrm>
                  <a:off x="2954" y="2429"/>
                  <a:ext cx="207" cy="252"/>
                </a:xfrm>
                <a:prstGeom prst="rect">
                  <a:avLst/>
                </a:prstGeom>
                <a:noFill/>
                <a:ln w="9525">
                  <a:noFill/>
                  <a:miter lim="800000"/>
                  <a:headEnd/>
                  <a:tailEnd/>
                </a:ln>
                <a:effectLst/>
              </p:spPr>
              <p:txBody>
                <a:bodyPr wrap="none">
                  <a:prstTxWarp prst="textNoShape">
                    <a:avLst/>
                  </a:prstTxWarp>
                  <a:spAutoFit/>
                </a:bodyPr>
                <a:lstStyle/>
                <a:p>
                  <a:pPr algn="ctr"/>
                  <a:r>
                    <a:rPr lang="en-US" sz="2000"/>
                    <a:t>z</a:t>
                  </a:r>
                  <a:endParaRPr lang="en-US" sz="2400">
                    <a:latin typeface="Times New Roman" charset="0"/>
                  </a:endParaRPr>
                </a:p>
              </p:txBody>
            </p:sp>
          </p:grpSp>
        </p:grpSp>
        <p:sp>
          <p:nvSpPr>
            <p:cNvPr id="162842" name="Text Box 26"/>
            <p:cNvSpPr txBox="1">
              <a:spLocks noChangeArrowheads="1"/>
            </p:cNvSpPr>
            <p:nvPr/>
          </p:nvSpPr>
          <p:spPr bwMode="auto">
            <a:xfrm>
              <a:off x="4649" y="1190"/>
              <a:ext cx="182" cy="233"/>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62843" name="Text Box 27"/>
            <p:cNvSpPr txBox="1">
              <a:spLocks noChangeArrowheads="1"/>
            </p:cNvSpPr>
            <p:nvPr/>
          </p:nvSpPr>
          <p:spPr bwMode="auto">
            <a:xfrm>
              <a:off x="4109" y="1187"/>
              <a:ext cx="205" cy="233"/>
            </a:xfrm>
            <a:prstGeom prst="rect">
              <a:avLst/>
            </a:prstGeom>
            <a:noFill/>
            <a:ln w="9525">
              <a:noFill/>
              <a:miter lim="800000"/>
              <a:headEnd/>
              <a:tailEnd/>
            </a:ln>
            <a:effectLst/>
          </p:spPr>
          <p:txBody>
            <a:bodyPr wrap="none">
              <a:prstTxWarp prst="textNoShape">
                <a:avLst/>
              </a:prstTxWarp>
              <a:spAutoFit/>
            </a:bodyPr>
            <a:lstStyle/>
            <a:p>
              <a:pPr algn="ctr"/>
              <a:r>
                <a:rPr lang="en-US"/>
                <a:t>4</a:t>
              </a:r>
              <a:endParaRPr lang="en-US" sz="2400">
                <a:latin typeface="Times New Roman" charset="0"/>
              </a:endParaRPr>
            </a:p>
          </p:txBody>
        </p:sp>
        <p:sp>
          <p:nvSpPr>
            <p:cNvPr id="162844" name="Text Box 28"/>
            <p:cNvSpPr txBox="1">
              <a:spLocks noChangeArrowheads="1"/>
            </p:cNvSpPr>
            <p:nvPr/>
          </p:nvSpPr>
          <p:spPr bwMode="auto">
            <a:xfrm>
              <a:off x="4350" y="1520"/>
              <a:ext cx="294" cy="233"/>
            </a:xfrm>
            <a:prstGeom prst="rect">
              <a:avLst/>
            </a:prstGeom>
            <a:noFill/>
            <a:ln w="9525">
              <a:noFill/>
              <a:miter lim="800000"/>
              <a:headEnd/>
              <a:tailEnd/>
            </a:ln>
            <a:effectLst/>
          </p:spPr>
          <p:txBody>
            <a:bodyPr wrap="none">
              <a:prstTxWarp prst="textNoShape">
                <a:avLst/>
              </a:prstTxWarp>
              <a:spAutoFit/>
            </a:bodyPr>
            <a:lstStyle/>
            <a:p>
              <a:pPr algn="ctr"/>
              <a:r>
                <a:rPr lang="en-US"/>
                <a:t>50</a:t>
              </a:r>
              <a:endParaRPr lang="en-US" sz="2400">
                <a:latin typeface="Times New Roman" charset="0"/>
              </a:endParaRPr>
            </a:p>
          </p:txBody>
        </p:sp>
        <p:grpSp>
          <p:nvGrpSpPr>
            <p:cNvPr id="162845" name="Group 29"/>
            <p:cNvGrpSpPr>
              <a:grpSpLocks/>
            </p:cNvGrpSpPr>
            <p:nvPr/>
          </p:nvGrpSpPr>
          <p:grpSpPr bwMode="auto">
            <a:xfrm>
              <a:off x="4326" y="1076"/>
              <a:ext cx="316" cy="252"/>
              <a:chOff x="1740" y="2306"/>
              <a:chExt cx="316" cy="252"/>
            </a:xfrm>
          </p:grpSpPr>
          <p:sp>
            <p:nvSpPr>
              <p:cNvPr id="162846" name="Oval 30"/>
              <p:cNvSpPr>
                <a:spLocks noChangeArrowheads="1"/>
              </p:cNvSpPr>
              <p:nvPr/>
            </p:nvSpPr>
            <p:spPr bwMode="auto">
              <a:xfrm>
                <a:off x="1743" y="242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62847" name="Line 31"/>
              <p:cNvSpPr>
                <a:spLocks noChangeShapeType="1"/>
              </p:cNvSpPr>
              <p:nvPr/>
            </p:nvSpPr>
            <p:spPr bwMode="auto">
              <a:xfrm>
                <a:off x="1743"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2848" name="Line 32"/>
              <p:cNvSpPr>
                <a:spLocks noChangeShapeType="1"/>
              </p:cNvSpPr>
              <p:nvPr/>
            </p:nvSpPr>
            <p:spPr bwMode="auto">
              <a:xfrm>
                <a:off x="2056" y="241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62849" name="Rectangle 33"/>
              <p:cNvSpPr>
                <a:spLocks noChangeArrowheads="1"/>
              </p:cNvSpPr>
              <p:nvPr/>
            </p:nvSpPr>
            <p:spPr bwMode="auto">
              <a:xfrm>
                <a:off x="1743" y="241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62850" name="Oval 34"/>
              <p:cNvSpPr>
                <a:spLocks noChangeArrowheads="1"/>
              </p:cNvSpPr>
              <p:nvPr/>
            </p:nvSpPr>
            <p:spPr bwMode="auto">
              <a:xfrm>
                <a:off x="1740" y="235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nvGrpSpPr>
              <p:cNvPr id="162851" name="Group 35"/>
              <p:cNvGrpSpPr>
                <a:grpSpLocks/>
              </p:cNvGrpSpPr>
              <p:nvPr/>
            </p:nvGrpSpPr>
            <p:grpSpPr bwMode="auto">
              <a:xfrm>
                <a:off x="1802" y="2306"/>
                <a:ext cx="201" cy="252"/>
                <a:chOff x="2956" y="2429"/>
                <a:chExt cx="204" cy="252"/>
              </a:xfrm>
            </p:grpSpPr>
            <p:sp>
              <p:nvSpPr>
                <p:cNvPr id="162852" name="Rectangle 3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62853" name="Text Box 37"/>
                <p:cNvSpPr txBox="1">
                  <a:spLocks noChangeArrowheads="1"/>
                </p:cNvSpPr>
                <p:nvPr/>
              </p:nvSpPr>
              <p:spPr bwMode="auto">
                <a:xfrm>
                  <a:off x="2956" y="2429"/>
                  <a:ext cx="204" cy="252"/>
                </a:xfrm>
                <a:prstGeom prst="rect">
                  <a:avLst/>
                </a:prstGeom>
                <a:noFill/>
                <a:ln w="9525">
                  <a:noFill/>
                  <a:miter lim="800000"/>
                  <a:headEnd/>
                  <a:tailEnd/>
                </a:ln>
                <a:effectLst/>
              </p:spPr>
              <p:txBody>
                <a:bodyPr wrap="none">
                  <a:prstTxWarp prst="textNoShape">
                    <a:avLst/>
                  </a:prstTxWarp>
                  <a:spAutoFit/>
                </a:bodyPr>
                <a:lstStyle/>
                <a:p>
                  <a:pPr algn="ctr"/>
                  <a:r>
                    <a:rPr lang="en-US" sz="2000"/>
                    <a:t>y</a:t>
                  </a:r>
                  <a:endParaRPr lang="en-US" sz="2400">
                    <a:latin typeface="Times New Roman" charset="0"/>
                  </a:endParaRPr>
                </a:p>
              </p:txBody>
            </p:sp>
          </p:grpSp>
        </p:grpSp>
        <p:sp>
          <p:nvSpPr>
            <p:cNvPr id="162854" name="Text Box 38"/>
            <p:cNvSpPr txBox="1">
              <a:spLocks noChangeArrowheads="1"/>
            </p:cNvSpPr>
            <p:nvPr/>
          </p:nvSpPr>
          <p:spPr bwMode="auto">
            <a:xfrm>
              <a:off x="3963" y="938"/>
              <a:ext cx="294" cy="233"/>
            </a:xfrm>
            <a:prstGeom prst="rect">
              <a:avLst/>
            </a:prstGeom>
            <a:noFill/>
            <a:ln w="9525">
              <a:noFill/>
              <a:miter lim="800000"/>
              <a:headEnd/>
              <a:tailEnd/>
            </a:ln>
            <a:effectLst/>
          </p:spPr>
          <p:txBody>
            <a:bodyPr wrap="none">
              <a:prstTxWarp prst="textNoShape">
                <a:avLst/>
              </a:prstTxWarp>
              <a:spAutoFit/>
            </a:bodyPr>
            <a:lstStyle/>
            <a:p>
              <a:pPr algn="ctr"/>
              <a:r>
                <a:rPr lang="en-US">
                  <a:solidFill>
                    <a:srgbClr val="FF0000"/>
                  </a:solidFill>
                </a:rPr>
                <a:t>60</a:t>
              </a:r>
              <a:endParaRPr lang="en-US" sz="2400">
                <a:latin typeface="Times New Roman" charset="0"/>
              </a:endParaRPr>
            </a:p>
          </p:txBody>
        </p:sp>
        <p:sp>
          <p:nvSpPr>
            <p:cNvPr id="162855" name="Line 39"/>
            <p:cNvSpPr>
              <a:spLocks noChangeShapeType="1"/>
            </p:cNvSpPr>
            <p:nvPr/>
          </p:nvSpPr>
          <p:spPr bwMode="auto">
            <a:xfrm flipH="1" flipV="1">
              <a:off x="4128" y="1134"/>
              <a:ext cx="132" cy="228"/>
            </a:xfrm>
            <a:prstGeom prst="line">
              <a:avLst/>
            </a:prstGeom>
            <a:noFill/>
            <a:ln w="19050">
              <a:solidFill>
                <a:srgbClr val="FF0000"/>
              </a:solidFill>
              <a:round/>
              <a:headEnd/>
              <a:tailEnd type="triangle" w="med" len="med"/>
            </a:ln>
            <a:effectLst/>
          </p:spPr>
          <p:txBody>
            <a:bodyPr wrap="none" anchor="ct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68288" y="228600"/>
            <a:ext cx="8583612" cy="1143000"/>
          </a:xfrm>
        </p:spPr>
        <p:txBody>
          <a:bodyPr/>
          <a:lstStyle/>
          <a:p>
            <a:r>
              <a:rPr lang="en-US"/>
              <a:t>RIP (Routing Information Protocol)</a:t>
            </a:r>
          </a:p>
        </p:txBody>
      </p:sp>
      <p:sp>
        <p:nvSpPr>
          <p:cNvPr id="179203" name="Rectangle 3"/>
          <p:cNvSpPr>
            <a:spLocks noGrp="1" noChangeArrowheads="1"/>
          </p:cNvSpPr>
          <p:nvPr>
            <p:ph type="body" idx="1"/>
          </p:nvPr>
        </p:nvSpPr>
        <p:spPr>
          <a:xfrm>
            <a:off x="533401" y="1600200"/>
            <a:ext cx="8272463" cy="4648200"/>
          </a:xfrm>
        </p:spPr>
        <p:txBody>
          <a:bodyPr/>
          <a:lstStyle/>
          <a:p>
            <a:r>
              <a:rPr lang="en-US"/>
              <a:t>Distance vector algorithm</a:t>
            </a:r>
          </a:p>
          <a:p>
            <a:r>
              <a:rPr lang="en-US"/>
              <a:t>Included in BSD-UNIX Distribution in 1982</a:t>
            </a:r>
          </a:p>
          <a:p>
            <a:r>
              <a:rPr lang="en-US"/>
              <a:t>Distance metric: # of hops (max = 15 hops)</a:t>
            </a:r>
          </a:p>
        </p:txBody>
      </p:sp>
      <p:grpSp>
        <p:nvGrpSpPr>
          <p:cNvPr id="179260" name="Group 60"/>
          <p:cNvGrpSpPr>
            <a:grpSpLocks/>
          </p:cNvGrpSpPr>
          <p:nvPr/>
        </p:nvGrpSpPr>
        <p:grpSpPr bwMode="auto">
          <a:xfrm>
            <a:off x="801688" y="3554415"/>
            <a:ext cx="4267200" cy="2770187"/>
            <a:chOff x="505" y="2239"/>
            <a:chExt cx="2688" cy="1745"/>
          </a:xfrm>
        </p:grpSpPr>
        <p:sp>
          <p:nvSpPr>
            <p:cNvPr id="179206" name="Freeform 6"/>
            <p:cNvSpPr>
              <a:spLocks/>
            </p:cNvSpPr>
            <p:nvPr/>
          </p:nvSpPr>
          <p:spPr bwMode="auto">
            <a:xfrm>
              <a:off x="505" y="2239"/>
              <a:ext cx="2688" cy="1745"/>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99CCFF"/>
            </a:solidFill>
            <a:ln w="9525">
              <a:noFill/>
              <a:round/>
              <a:headEnd/>
              <a:tailEnd/>
            </a:ln>
            <a:effectLst/>
          </p:spPr>
          <p:txBody>
            <a:bodyPr wrap="none" anchor="ctr">
              <a:prstTxWarp prst="textNoShape">
                <a:avLst/>
              </a:prstTxWarp>
            </a:bodyPr>
            <a:lstStyle/>
            <a:p>
              <a:endParaRPr lang="en-US"/>
            </a:p>
          </p:txBody>
        </p:sp>
        <p:sp>
          <p:nvSpPr>
            <p:cNvPr id="179207" name="Oval 7"/>
            <p:cNvSpPr>
              <a:spLocks noChangeArrowheads="1"/>
            </p:cNvSpPr>
            <p:nvPr/>
          </p:nvSpPr>
          <p:spPr bwMode="auto">
            <a:xfrm>
              <a:off x="1247" y="3513"/>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08" name="Line 8"/>
            <p:cNvSpPr>
              <a:spLocks noChangeShapeType="1"/>
            </p:cNvSpPr>
            <p:nvPr/>
          </p:nvSpPr>
          <p:spPr bwMode="auto">
            <a:xfrm>
              <a:off x="1247" y="3506"/>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09" name="Line 9"/>
            <p:cNvSpPr>
              <a:spLocks noChangeShapeType="1"/>
            </p:cNvSpPr>
            <p:nvPr/>
          </p:nvSpPr>
          <p:spPr bwMode="auto">
            <a:xfrm>
              <a:off x="1560" y="3506"/>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10" name="Rectangle 10"/>
            <p:cNvSpPr>
              <a:spLocks noChangeArrowheads="1"/>
            </p:cNvSpPr>
            <p:nvPr/>
          </p:nvSpPr>
          <p:spPr bwMode="auto">
            <a:xfrm>
              <a:off x="1247" y="3506"/>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3200">
                <a:latin typeface="Times New Roman" charset="0"/>
              </a:endParaRPr>
            </a:p>
          </p:txBody>
        </p:sp>
        <p:sp>
          <p:nvSpPr>
            <p:cNvPr id="179211" name="Oval 11"/>
            <p:cNvSpPr>
              <a:spLocks noChangeArrowheads="1"/>
            </p:cNvSpPr>
            <p:nvPr/>
          </p:nvSpPr>
          <p:spPr bwMode="auto">
            <a:xfrm>
              <a:off x="1244" y="3447"/>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12" name="Oval 12"/>
            <p:cNvSpPr>
              <a:spLocks noChangeArrowheads="1"/>
            </p:cNvSpPr>
            <p:nvPr/>
          </p:nvSpPr>
          <p:spPr bwMode="auto">
            <a:xfrm>
              <a:off x="1243" y="2823"/>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13" name="Line 13"/>
            <p:cNvSpPr>
              <a:spLocks noChangeShapeType="1"/>
            </p:cNvSpPr>
            <p:nvPr/>
          </p:nvSpPr>
          <p:spPr bwMode="auto">
            <a:xfrm>
              <a:off x="1243" y="2816"/>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14" name="Line 14"/>
            <p:cNvSpPr>
              <a:spLocks noChangeShapeType="1"/>
            </p:cNvSpPr>
            <p:nvPr/>
          </p:nvSpPr>
          <p:spPr bwMode="auto">
            <a:xfrm>
              <a:off x="1556" y="2816"/>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15" name="Rectangle 15"/>
            <p:cNvSpPr>
              <a:spLocks noChangeArrowheads="1"/>
            </p:cNvSpPr>
            <p:nvPr/>
          </p:nvSpPr>
          <p:spPr bwMode="auto">
            <a:xfrm>
              <a:off x="1243" y="2816"/>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3200">
                <a:latin typeface="Times New Roman" charset="0"/>
              </a:endParaRPr>
            </a:p>
          </p:txBody>
        </p:sp>
        <p:sp>
          <p:nvSpPr>
            <p:cNvPr id="179216" name="Oval 16"/>
            <p:cNvSpPr>
              <a:spLocks noChangeArrowheads="1"/>
            </p:cNvSpPr>
            <p:nvPr/>
          </p:nvSpPr>
          <p:spPr bwMode="auto">
            <a:xfrm>
              <a:off x="1240" y="2757"/>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17" name="Oval 17"/>
            <p:cNvSpPr>
              <a:spLocks noChangeArrowheads="1"/>
            </p:cNvSpPr>
            <p:nvPr/>
          </p:nvSpPr>
          <p:spPr bwMode="auto">
            <a:xfrm>
              <a:off x="1926" y="2819"/>
              <a:ext cx="312"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18" name="Line 18"/>
            <p:cNvSpPr>
              <a:spLocks noChangeShapeType="1"/>
            </p:cNvSpPr>
            <p:nvPr/>
          </p:nvSpPr>
          <p:spPr bwMode="auto">
            <a:xfrm>
              <a:off x="1926" y="281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19" name="Line 19"/>
            <p:cNvSpPr>
              <a:spLocks noChangeShapeType="1"/>
            </p:cNvSpPr>
            <p:nvPr/>
          </p:nvSpPr>
          <p:spPr bwMode="auto">
            <a:xfrm>
              <a:off x="2238" y="2812"/>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20" name="Rectangle 20"/>
            <p:cNvSpPr>
              <a:spLocks noChangeArrowheads="1"/>
            </p:cNvSpPr>
            <p:nvPr/>
          </p:nvSpPr>
          <p:spPr bwMode="auto">
            <a:xfrm>
              <a:off x="1926" y="2812"/>
              <a:ext cx="309"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3200">
                <a:latin typeface="Times New Roman" charset="0"/>
              </a:endParaRPr>
            </a:p>
          </p:txBody>
        </p:sp>
        <p:sp>
          <p:nvSpPr>
            <p:cNvPr id="179221" name="Oval 21"/>
            <p:cNvSpPr>
              <a:spLocks noChangeArrowheads="1"/>
            </p:cNvSpPr>
            <p:nvPr/>
          </p:nvSpPr>
          <p:spPr bwMode="auto">
            <a:xfrm>
              <a:off x="1929" y="2756"/>
              <a:ext cx="312"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22" name="Oval 22"/>
            <p:cNvSpPr>
              <a:spLocks noChangeArrowheads="1"/>
            </p:cNvSpPr>
            <p:nvPr/>
          </p:nvSpPr>
          <p:spPr bwMode="auto">
            <a:xfrm>
              <a:off x="1936" y="351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23" name="Line 23"/>
            <p:cNvSpPr>
              <a:spLocks noChangeShapeType="1"/>
            </p:cNvSpPr>
            <p:nvPr/>
          </p:nvSpPr>
          <p:spPr bwMode="auto">
            <a:xfrm>
              <a:off x="1936" y="350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79224" name="Rectangle 24"/>
            <p:cNvSpPr>
              <a:spLocks noChangeArrowheads="1"/>
            </p:cNvSpPr>
            <p:nvPr/>
          </p:nvSpPr>
          <p:spPr bwMode="auto">
            <a:xfrm>
              <a:off x="1936" y="350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3200">
                <a:latin typeface="Times New Roman" charset="0"/>
              </a:endParaRPr>
            </a:p>
          </p:txBody>
        </p:sp>
        <p:sp>
          <p:nvSpPr>
            <p:cNvPr id="179225" name="Oval 25"/>
            <p:cNvSpPr>
              <a:spLocks noChangeArrowheads="1"/>
            </p:cNvSpPr>
            <p:nvPr/>
          </p:nvSpPr>
          <p:spPr bwMode="auto">
            <a:xfrm>
              <a:off x="1933" y="344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79226" name="Freeform 26"/>
            <p:cNvSpPr>
              <a:spLocks/>
            </p:cNvSpPr>
            <p:nvPr/>
          </p:nvSpPr>
          <p:spPr bwMode="auto">
            <a:xfrm>
              <a:off x="2092" y="2911"/>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79227" name="Freeform 27"/>
            <p:cNvSpPr>
              <a:spLocks/>
            </p:cNvSpPr>
            <p:nvPr/>
          </p:nvSpPr>
          <p:spPr bwMode="auto">
            <a:xfrm>
              <a:off x="1399" y="2917"/>
              <a:ext cx="1" cy="53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79228" name="Freeform 28"/>
            <p:cNvSpPr>
              <a:spLocks/>
            </p:cNvSpPr>
            <p:nvPr/>
          </p:nvSpPr>
          <p:spPr bwMode="auto">
            <a:xfrm>
              <a:off x="1570" y="3532"/>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79229" name="Freeform 29"/>
            <p:cNvSpPr>
              <a:spLocks/>
            </p:cNvSpPr>
            <p:nvPr/>
          </p:nvSpPr>
          <p:spPr bwMode="auto">
            <a:xfrm>
              <a:off x="1564" y="2842"/>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79230" name="Group 30"/>
            <p:cNvGrpSpPr>
              <a:grpSpLocks/>
            </p:cNvGrpSpPr>
            <p:nvPr/>
          </p:nvGrpSpPr>
          <p:grpSpPr bwMode="auto">
            <a:xfrm>
              <a:off x="1966" y="3366"/>
              <a:ext cx="256" cy="291"/>
              <a:chOff x="2928" y="2399"/>
              <a:chExt cx="259" cy="291"/>
            </a:xfrm>
          </p:grpSpPr>
          <p:sp>
            <p:nvSpPr>
              <p:cNvPr id="179231" name="Rectangle 3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79232" name="Text Box 32"/>
              <p:cNvSpPr txBox="1">
                <a:spLocks noChangeArrowheads="1"/>
              </p:cNvSpPr>
              <p:nvPr/>
            </p:nvSpPr>
            <p:spPr bwMode="auto">
              <a:xfrm>
                <a:off x="2928" y="2399"/>
                <a:ext cx="259" cy="291"/>
              </a:xfrm>
              <a:prstGeom prst="rect">
                <a:avLst/>
              </a:prstGeom>
              <a:noFill/>
              <a:ln w="9525">
                <a:noFill/>
                <a:miter lim="800000"/>
                <a:headEnd/>
                <a:tailEnd/>
              </a:ln>
              <a:effectLst/>
            </p:spPr>
            <p:txBody>
              <a:bodyPr wrap="none">
                <a:prstTxWarp prst="textNoShape">
                  <a:avLst/>
                </a:prstTxWarp>
                <a:spAutoFit/>
              </a:bodyPr>
              <a:lstStyle/>
              <a:p>
                <a:pPr algn="ctr"/>
                <a:r>
                  <a:rPr lang="en-US" sz="2400"/>
                  <a:t>D</a:t>
                </a:r>
                <a:endParaRPr lang="en-US" sz="2800">
                  <a:latin typeface="Times New Roman" charset="0"/>
                </a:endParaRPr>
              </a:p>
            </p:txBody>
          </p:sp>
        </p:grpSp>
        <p:grpSp>
          <p:nvGrpSpPr>
            <p:cNvPr id="179233" name="Group 33"/>
            <p:cNvGrpSpPr>
              <a:grpSpLocks/>
            </p:cNvGrpSpPr>
            <p:nvPr/>
          </p:nvGrpSpPr>
          <p:grpSpPr bwMode="auto">
            <a:xfrm>
              <a:off x="1287" y="3332"/>
              <a:ext cx="253" cy="330"/>
              <a:chOff x="2931" y="2368"/>
              <a:chExt cx="254" cy="330"/>
            </a:xfrm>
          </p:grpSpPr>
          <p:sp>
            <p:nvSpPr>
              <p:cNvPr id="179234" name="Rectangle 3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79235" name="Text Box 35"/>
              <p:cNvSpPr txBox="1">
                <a:spLocks noChangeArrowheads="1"/>
              </p:cNvSpPr>
              <p:nvPr/>
            </p:nvSpPr>
            <p:spPr bwMode="auto">
              <a:xfrm>
                <a:off x="2931" y="2368"/>
                <a:ext cx="254" cy="330"/>
              </a:xfrm>
              <a:prstGeom prst="rect">
                <a:avLst/>
              </a:prstGeom>
              <a:noFill/>
              <a:ln w="9525">
                <a:noFill/>
                <a:miter lim="800000"/>
                <a:headEnd/>
                <a:tailEnd/>
              </a:ln>
              <a:effectLst/>
            </p:spPr>
            <p:txBody>
              <a:bodyPr wrap="none">
                <a:prstTxWarp prst="textNoShape">
                  <a:avLst/>
                </a:prstTxWarp>
                <a:spAutoFit/>
              </a:bodyPr>
              <a:lstStyle/>
              <a:p>
                <a:pPr algn="ctr"/>
                <a:r>
                  <a:rPr lang="en-US" sz="2800"/>
                  <a:t>C</a:t>
                </a:r>
              </a:p>
            </p:txBody>
          </p:sp>
        </p:grpSp>
        <p:grpSp>
          <p:nvGrpSpPr>
            <p:cNvPr id="179236" name="Group 36"/>
            <p:cNvGrpSpPr>
              <a:grpSpLocks/>
            </p:cNvGrpSpPr>
            <p:nvPr/>
          </p:nvGrpSpPr>
          <p:grpSpPr bwMode="auto">
            <a:xfrm>
              <a:off x="1969" y="2676"/>
              <a:ext cx="239" cy="291"/>
              <a:chOff x="2937" y="2399"/>
              <a:chExt cx="242" cy="291"/>
            </a:xfrm>
          </p:grpSpPr>
          <p:sp>
            <p:nvSpPr>
              <p:cNvPr id="179237" name="Rectangle 37"/>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79238" name="Text Box 38"/>
              <p:cNvSpPr txBox="1">
                <a:spLocks noChangeArrowheads="1"/>
              </p:cNvSpPr>
              <p:nvPr/>
            </p:nvSpPr>
            <p:spPr bwMode="auto">
              <a:xfrm>
                <a:off x="2937" y="2399"/>
                <a:ext cx="242" cy="291"/>
              </a:xfrm>
              <a:prstGeom prst="rect">
                <a:avLst/>
              </a:prstGeom>
              <a:noFill/>
              <a:ln w="9525">
                <a:noFill/>
                <a:miter lim="800000"/>
                <a:headEnd/>
                <a:tailEnd/>
              </a:ln>
              <a:effectLst/>
            </p:spPr>
            <p:txBody>
              <a:bodyPr wrap="none">
                <a:prstTxWarp prst="textNoShape">
                  <a:avLst/>
                </a:prstTxWarp>
                <a:spAutoFit/>
              </a:bodyPr>
              <a:lstStyle/>
              <a:p>
                <a:pPr algn="ctr"/>
                <a:r>
                  <a:rPr lang="en-US" sz="2400"/>
                  <a:t>B</a:t>
                </a:r>
                <a:endParaRPr lang="en-US" sz="2800">
                  <a:latin typeface="Times New Roman" charset="0"/>
                </a:endParaRPr>
              </a:p>
            </p:txBody>
          </p:sp>
        </p:grpSp>
        <p:grpSp>
          <p:nvGrpSpPr>
            <p:cNvPr id="179239" name="Group 39"/>
            <p:cNvGrpSpPr>
              <a:grpSpLocks/>
            </p:cNvGrpSpPr>
            <p:nvPr/>
          </p:nvGrpSpPr>
          <p:grpSpPr bwMode="auto">
            <a:xfrm>
              <a:off x="1276" y="2676"/>
              <a:ext cx="258" cy="291"/>
              <a:chOff x="2928" y="2399"/>
              <a:chExt cx="261" cy="291"/>
            </a:xfrm>
          </p:grpSpPr>
          <p:sp>
            <p:nvSpPr>
              <p:cNvPr id="179240" name="Rectangle 4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79241" name="Text Box 41"/>
              <p:cNvSpPr txBox="1">
                <a:spLocks noChangeArrowheads="1"/>
              </p:cNvSpPr>
              <p:nvPr/>
            </p:nvSpPr>
            <p:spPr bwMode="auto">
              <a:xfrm>
                <a:off x="2928" y="2399"/>
                <a:ext cx="261" cy="291"/>
              </a:xfrm>
              <a:prstGeom prst="rect">
                <a:avLst/>
              </a:prstGeom>
              <a:noFill/>
              <a:ln w="9525">
                <a:noFill/>
                <a:miter lim="800000"/>
                <a:headEnd/>
                <a:tailEnd/>
              </a:ln>
              <a:effectLst/>
            </p:spPr>
            <p:txBody>
              <a:bodyPr wrap="none">
                <a:prstTxWarp prst="textNoShape">
                  <a:avLst/>
                </a:prstTxWarp>
                <a:spAutoFit/>
              </a:bodyPr>
              <a:lstStyle/>
              <a:p>
                <a:pPr algn="ctr"/>
                <a:r>
                  <a:rPr lang="en-US" sz="2400"/>
                  <a:t>A</a:t>
                </a:r>
                <a:endParaRPr lang="en-US" sz="2800">
                  <a:latin typeface="Times New Roman" charset="0"/>
                </a:endParaRPr>
              </a:p>
            </p:txBody>
          </p:sp>
        </p:grpSp>
        <p:sp>
          <p:nvSpPr>
            <p:cNvPr id="179242" name="Line 42"/>
            <p:cNvSpPr>
              <a:spLocks noChangeShapeType="1"/>
            </p:cNvSpPr>
            <p:nvPr/>
          </p:nvSpPr>
          <p:spPr bwMode="auto">
            <a:xfrm>
              <a:off x="2233" y="2815"/>
              <a:ext cx="336" cy="1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3" name="Line 43"/>
            <p:cNvSpPr>
              <a:spLocks noChangeShapeType="1"/>
            </p:cNvSpPr>
            <p:nvPr/>
          </p:nvSpPr>
          <p:spPr bwMode="auto">
            <a:xfrm flipV="1">
              <a:off x="2185" y="2575"/>
              <a:ext cx="144" cy="19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4" name="Line 44"/>
            <p:cNvSpPr>
              <a:spLocks noChangeShapeType="1"/>
            </p:cNvSpPr>
            <p:nvPr/>
          </p:nvSpPr>
          <p:spPr bwMode="auto">
            <a:xfrm flipV="1">
              <a:off x="2233" y="3247"/>
              <a:ext cx="240" cy="24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5" name="Line 45"/>
            <p:cNvSpPr>
              <a:spLocks noChangeShapeType="1"/>
            </p:cNvSpPr>
            <p:nvPr/>
          </p:nvSpPr>
          <p:spPr bwMode="auto">
            <a:xfrm>
              <a:off x="2233" y="3535"/>
              <a:ext cx="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6" name="Line 46"/>
            <p:cNvSpPr>
              <a:spLocks noChangeShapeType="1"/>
            </p:cNvSpPr>
            <p:nvPr/>
          </p:nvSpPr>
          <p:spPr bwMode="auto">
            <a:xfrm>
              <a:off x="2233" y="3535"/>
              <a:ext cx="288" cy="9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7" name="Line 47"/>
            <p:cNvSpPr>
              <a:spLocks noChangeShapeType="1"/>
            </p:cNvSpPr>
            <p:nvPr/>
          </p:nvSpPr>
          <p:spPr bwMode="auto">
            <a:xfrm flipH="1" flipV="1">
              <a:off x="1033" y="2527"/>
              <a:ext cx="288" cy="24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8" name="Line 48"/>
            <p:cNvSpPr>
              <a:spLocks noChangeShapeType="1"/>
            </p:cNvSpPr>
            <p:nvPr/>
          </p:nvSpPr>
          <p:spPr bwMode="auto">
            <a:xfrm flipH="1" flipV="1">
              <a:off x="889" y="3439"/>
              <a:ext cx="384" cy="4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9249" name="Text Box 49"/>
            <p:cNvSpPr txBox="1">
              <a:spLocks noChangeArrowheads="1"/>
            </p:cNvSpPr>
            <p:nvPr/>
          </p:nvSpPr>
          <p:spPr bwMode="auto">
            <a:xfrm>
              <a:off x="1129" y="2386"/>
              <a:ext cx="217"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t>u</a:t>
              </a:r>
            </a:p>
          </p:txBody>
        </p:sp>
        <p:sp>
          <p:nvSpPr>
            <p:cNvPr id="179250" name="Text Box 50"/>
            <p:cNvSpPr txBox="1">
              <a:spLocks noChangeArrowheads="1"/>
            </p:cNvSpPr>
            <p:nvPr/>
          </p:nvSpPr>
          <p:spPr bwMode="auto">
            <a:xfrm>
              <a:off x="2089" y="2389"/>
              <a:ext cx="213"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t>v</a:t>
              </a:r>
            </a:p>
          </p:txBody>
        </p:sp>
        <p:sp>
          <p:nvSpPr>
            <p:cNvPr id="179251" name="Text Box 51"/>
            <p:cNvSpPr txBox="1">
              <a:spLocks noChangeArrowheads="1"/>
            </p:cNvSpPr>
            <p:nvPr/>
          </p:nvSpPr>
          <p:spPr bwMode="auto">
            <a:xfrm>
              <a:off x="2329" y="2629"/>
              <a:ext cx="249"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t>w</a:t>
              </a:r>
            </a:p>
          </p:txBody>
        </p:sp>
        <p:sp>
          <p:nvSpPr>
            <p:cNvPr id="179252" name="Text Box 52"/>
            <p:cNvSpPr txBox="1">
              <a:spLocks noChangeArrowheads="1"/>
            </p:cNvSpPr>
            <p:nvPr/>
          </p:nvSpPr>
          <p:spPr bwMode="auto">
            <a:xfrm>
              <a:off x="2377" y="3205"/>
              <a:ext cx="231"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t>x</a:t>
              </a:r>
            </a:p>
          </p:txBody>
        </p:sp>
        <p:sp>
          <p:nvSpPr>
            <p:cNvPr id="179253" name="Text Box 53"/>
            <p:cNvSpPr txBox="1">
              <a:spLocks noChangeArrowheads="1"/>
            </p:cNvSpPr>
            <p:nvPr/>
          </p:nvSpPr>
          <p:spPr bwMode="auto">
            <a:xfrm>
              <a:off x="2281" y="3541"/>
              <a:ext cx="217"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t>y</a:t>
              </a:r>
            </a:p>
          </p:txBody>
        </p:sp>
        <p:sp>
          <p:nvSpPr>
            <p:cNvPr id="179254" name="Text Box 54"/>
            <p:cNvSpPr txBox="1">
              <a:spLocks noChangeArrowheads="1"/>
            </p:cNvSpPr>
            <p:nvPr/>
          </p:nvSpPr>
          <p:spPr bwMode="auto">
            <a:xfrm>
              <a:off x="985" y="3397"/>
              <a:ext cx="221" cy="291"/>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a:t>z</a:t>
              </a:r>
            </a:p>
          </p:txBody>
        </p:sp>
      </p:grpSp>
      <p:sp>
        <p:nvSpPr>
          <p:cNvPr id="179255" name="Text Box 55"/>
          <p:cNvSpPr txBox="1">
            <a:spLocks noChangeArrowheads="1"/>
          </p:cNvSpPr>
          <p:nvPr/>
        </p:nvSpPr>
        <p:spPr bwMode="auto">
          <a:xfrm>
            <a:off x="5241924" y="3676650"/>
            <a:ext cx="3383859" cy="3046988"/>
          </a:xfrm>
          <a:prstGeom prst="rect">
            <a:avLst/>
          </a:prstGeom>
          <a:noFill/>
          <a:ln w="9525">
            <a:noFill/>
            <a:miter lim="800000"/>
            <a:headEnd/>
            <a:tailEnd/>
          </a:ln>
          <a:effectLst/>
        </p:spPr>
        <p:txBody>
          <a:bodyPr wrap="none">
            <a:prstTxWarp prst="textNoShape">
              <a:avLst/>
            </a:prstTxWarp>
            <a:spAutoFit/>
          </a:bodyPr>
          <a:lstStyle/>
          <a:p>
            <a:pPr eaLnBrk="1" hangingPunct="1"/>
            <a:r>
              <a:rPr lang="en-US" sz="2400" u="sng" dirty="0">
                <a:latin typeface="Verdana"/>
                <a:cs typeface="Verdana"/>
              </a:rPr>
              <a:t>destination</a:t>
            </a:r>
            <a:r>
              <a:rPr lang="en-US" sz="2400" dirty="0">
                <a:latin typeface="Verdana"/>
                <a:cs typeface="Verdana"/>
              </a:rPr>
              <a:t>  </a:t>
            </a:r>
            <a:r>
              <a:rPr lang="en-US" sz="2400" dirty="0" smtClean="0">
                <a:latin typeface="Verdana"/>
                <a:cs typeface="Verdana"/>
              </a:rPr>
              <a:t>     </a:t>
            </a:r>
            <a:r>
              <a:rPr lang="en-US" sz="2400" u="sng" dirty="0" smtClean="0">
                <a:latin typeface="Verdana"/>
                <a:cs typeface="Verdana"/>
              </a:rPr>
              <a:t>hops</a:t>
            </a:r>
            <a:endParaRPr lang="en-US" sz="2400" u="sng" dirty="0">
              <a:latin typeface="Verdana"/>
              <a:cs typeface="Verdana"/>
            </a:endParaRPr>
          </a:p>
          <a:p>
            <a:pPr eaLnBrk="1" hangingPunct="1"/>
            <a:r>
              <a:rPr lang="en-US" sz="2400" dirty="0">
                <a:latin typeface="Verdana"/>
                <a:cs typeface="Verdana"/>
              </a:rPr>
              <a:t>      </a:t>
            </a:r>
            <a:r>
              <a:rPr lang="en-US" sz="2400" dirty="0" err="1">
                <a:latin typeface="Verdana"/>
                <a:cs typeface="Verdana"/>
              </a:rPr>
              <a:t>u</a:t>
            </a:r>
            <a:r>
              <a:rPr lang="en-US" sz="2400" dirty="0">
                <a:latin typeface="Verdana"/>
                <a:cs typeface="Verdana"/>
              </a:rPr>
              <a:t>               </a:t>
            </a:r>
            <a:r>
              <a:rPr lang="en-US" sz="2400" dirty="0" smtClean="0">
                <a:latin typeface="Verdana"/>
                <a:cs typeface="Verdana"/>
              </a:rPr>
              <a:t> 	1</a:t>
            </a:r>
            <a:endParaRPr lang="en-US" sz="2400" dirty="0">
              <a:latin typeface="Verdana"/>
              <a:cs typeface="Verdana"/>
            </a:endParaRPr>
          </a:p>
          <a:p>
            <a:pPr eaLnBrk="1" hangingPunct="1"/>
            <a:r>
              <a:rPr lang="en-US" sz="2400" dirty="0">
                <a:latin typeface="Verdana"/>
                <a:cs typeface="Verdana"/>
              </a:rPr>
              <a:t>      </a:t>
            </a:r>
            <a:r>
              <a:rPr lang="en-US" sz="2400" dirty="0" err="1">
                <a:latin typeface="Verdana"/>
                <a:cs typeface="Verdana"/>
              </a:rPr>
              <a:t>v</a:t>
            </a:r>
            <a:r>
              <a:rPr lang="en-US" sz="2400" dirty="0">
                <a:latin typeface="Verdana"/>
                <a:cs typeface="Verdana"/>
              </a:rPr>
              <a:t>          </a:t>
            </a:r>
            <a:r>
              <a:rPr lang="en-US" sz="2400" dirty="0" smtClean="0">
                <a:latin typeface="Verdana"/>
                <a:cs typeface="Verdana"/>
              </a:rPr>
              <a:t> 	2</a:t>
            </a:r>
            <a:endParaRPr lang="en-US" sz="2400" dirty="0">
              <a:latin typeface="Verdana"/>
              <a:cs typeface="Verdana"/>
            </a:endParaRPr>
          </a:p>
          <a:p>
            <a:pPr eaLnBrk="1" hangingPunct="1"/>
            <a:r>
              <a:rPr lang="en-US" sz="2400" dirty="0">
                <a:latin typeface="Verdana"/>
                <a:cs typeface="Verdana"/>
              </a:rPr>
              <a:t>      </a:t>
            </a:r>
            <a:r>
              <a:rPr lang="en-US" sz="2400" dirty="0" err="1">
                <a:latin typeface="Verdana"/>
                <a:cs typeface="Verdana"/>
              </a:rPr>
              <a:t>w</a:t>
            </a:r>
            <a:r>
              <a:rPr lang="en-US" sz="2400" dirty="0">
                <a:latin typeface="Verdana"/>
                <a:cs typeface="Verdana"/>
              </a:rPr>
              <a:t>        </a:t>
            </a:r>
            <a:r>
              <a:rPr lang="en-US" sz="2400" dirty="0" smtClean="0">
                <a:latin typeface="Verdana"/>
                <a:cs typeface="Verdana"/>
              </a:rPr>
              <a:t> 	2</a:t>
            </a:r>
            <a:endParaRPr lang="en-US" sz="2400" dirty="0">
              <a:latin typeface="Verdana"/>
              <a:cs typeface="Verdana"/>
            </a:endParaRPr>
          </a:p>
          <a:p>
            <a:pPr eaLnBrk="1" hangingPunct="1"/>
            <a:r>
              <a:rPr lang="en-US" sz="2400" dirty="0">
                <a:latin typeface="Verdana"/>
                <a:cs typeface="Verdana"/>
              </a:rPr>
              <a:t>      </a:t>
            </a:r>
            <a:r>
              <a:rPr lang="en-US" sz="2400" dirty="0" err="1">
                <a:latin typeface="Verdana"/>
                <a:cs typeface="Verdana"/>
              </a:rPr>
              <a:t>x</a:t>
            </a:r>
            <a:r>
              <a:rPr lang="en-US" sz="2400" dirty="0">
                <a:latin typeface="Verdana"/>
                <a:cs typeface="Verdana"/>
              </a:rPr>
              <a:t>               </a:t>
            </a:r>
            <a:r>
              <a:rPr lang="en-US" sz="2400" dirty="0" smtClean="0">
                <a:latin typeface="Verdana"/>
                <a:cs typeface="Verdana"/>
              </a:rPr>
              <a:t> 	3</a:t>
            </a:r>
            <a:endParaRPr lang="en-US" sz="2400" dirty="0">
              <a:latin typeface="Verdana"/>
              <a:cs typeface="Verdana"/>
            </a:endParaRPr>
          </a:p>
          <a:p>
            <a:pPr eaLnBrk="1" hangingPunct="1"/>
            <a:r>
              <a:rPr lang="en-US" sz="2400" dirty="0">
                <a:latin typeface="Verdana"/>
                <a:cs typeface="Verdana"/>
              </a:rPr>
              <a:t>      </a:t>
            </a:r>
            <a:r>
              <a:rPr lang="en-US" sz="2400" dirty="0" err="1">
                <a:latin typeface="Verdana"/>
                <a:cs typeface="Verdana"/>
              </a:rPr>
              <a:t>y</a:t>
            </a:r>
            <a:r>
              <a:rPr lang="en-US" sz="2400" dirty="0">
                <a:latin typeface="Verdana"/>
                <a:cs typeface="Verdana"/>
              </a:rPr>
              <a:t>               </a:t>
            </a:r>
            <a:r>
              <a:rPr lang="en-US" sz="2400" dirty="0" smtClean="0">
                <a:latin typeface="Verdana"/>
                <a:cs typeface="Verdana"/>
              </a:rPr>
              <a:t> 	3</a:t>
            </a:r>
            <a:endParaRPr lang="en-US" sz="2400" dirty="0">
              <a:latin typeface="Verdana"/>
              <a:cs typeface="Verdana"/>
            </a:endParaRPr>
          </a:p>
          <a:p>
            <a:pPr eaLnBrk="1" hangingPunct="1"/>
            <a:r>
              <a:rPr lang="en-US" sz="2400" dirty="0">
                <a:latin typeface="Verdana"/>
                <a:cs typeface="Verdana"/>
              </a:rPr>
              <a:t>      </a:t>
            </a:r>
            <a:r>
              <a:rPr lang="en-US" sz="2400" dirty="0" err="1">
                <a:latin typeface="Verdana"/>
                <a:cs typeface="Verdana"/>
              </a:rPr>
              <a:t>z</a:t>
            </a:r>
            <a:r>
              <a:rPr lang="en-US" sz="2400" dirty="0">
                <a:latin typeface="Verdana"/>
                <a:cs typeface="Verdana"/>
              </a:rPr>
              <a:t>               </a:t>
            </a:r>
            <a:r>
              <a:rPr lang="en-US" sz="2400" dirty="0" smtClean="0">
                <a:latin typeface="Verdana"/>
                <a:cs typeface="Verdana"/>
              </a:rPr>
              <a:t> 	2</a:t>
            </a:r>
            <a:endParaRPr lang="en-US" sz="2400" dirty="0">
              <a:latin typeface="Verdana"/>
              <a:cs typeface="Verdana"/>
            </a:endParaRPr>
          </a:p>
          <a:p>
            <a:pPr eaLnBrk="1" hangingPunct="1"/>
            <a:r>
              <a:rPr lang="en-US" sz="2400" dirty="0">
                <a:latin typeface="Verdana"/>
                <a:cs typeface="Verdana"/>
              </a:rPr>
              <a:t>  </a:t>
            </a:r>
          </a:p>
        </p:txBody>
      </p:sp>
      <p:sp>
        <p:nvSpPr>
          <p:cNvPr id="179256" name="Text Box 56"/>
          <p:cNvSpPr txBox="1">
            <a:spLocks noChangeArrowheads="1"/>
          </p:cNvSpPr>
          <p:nvPr/>
        </p:nvSpPr>
        <p:spPr bwMode="auto">
          <a:xfrm>
            <a:off x="4826798" y="3284540"/>
            <a:ext cx="4191171" cy="461665"/>
          </a:xfrm>
          <a:prstGeom prst="rect">
            <a:avLst/>
          </a:prstGeom>
          <a:noFill/>
          <a:ln w="9525">
            <a:noFill/>
            <a:miter lim="800000"/>
            <a:headEnd/>
            <a:tailEnd/>
          </a:ln>
          <a:effectLst/>
        </p:spPr>
        <p:txBody>
          <a:bodyPr wrap="none">
            <a:prstTxWarp prst="textNoShape">
              <a:avLst/>
            </a:prstTxWarp>
            <a:spAutoFit/>
          </a:bodyPr>
          <a:lstStyle/>
          <a:p>
            <a:r>
              <a:rPr lang="en-US" sz="2400" u="sng" dirty="0">
                <a:solidFill>
                  <a:srgbClr val="FF0000"/>
                </a:solidFill>
                <a:latin typeface="Verdana"/>
                <a:cs typeface="Verdana"/>
              </a:rPr>
              <a:t>From router A to subsets: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Convergence – why do I care?</a:t>
            </a:r>
            <a:endParaRPr lang="en-GB"/>
          </a:p>
        </p:txBody>
      </p:sp>
      <p:sp>
        <p:nvSpPr>
          <p:cNvPr id="22531" name="Rectangle 3"/>
          <p:cNvSpPr>
            <a:spLocks noGrp="1" noChangeArrowheads="1"/>
          </p:cNvSpPr>
          <p:nvPr>
            <p:ph type="body" idx="4294967295"/>
          </p:nvPr>
        </p:nvSpPr>
        <p:spPr>
          <a:xfrm>
            <a:off x="568330" y="1600200"/>
            <a:ext cx="7772400" cy="4648200"/>
          </a:xfrm>
        </p:spPr>
        <p:txBody>
          <a:bodyPr/>
          <a:lstStyle/>
          <a:p>
            <a:pPr eaLnBrk="1" hangingPunct="1"/>
            <a:r>
              <a:rPr lang="en-US" dirty="0"/>
              <a:t>Convergence is when all the routers have</a:t>
            </a:r>
            <a:r>
              <a:rPr lang="en-US" dirty="0" smtClean="0"/>
              <a:t> a stable view of the network</a:t>
            </a:r>
          </a:p>
          <a:p>
            <a:pPr eaLnBrk="1" hangingPunct="1"/>
            <a:r>
              <a:rPr lang="en-GB" dirty="0"/>
              <a:t>When a network is not converged there is network downtime</a:t>
            </a:r>
          </a:p>
          <a:p>
            <a:pPr lvl="1" eaLnBrk="1" hangingPunct="1"/>
            <a:r>
              <a:rPr lang="en-GB" dirty="0"/>
              <a:t>Packets don’t get to where they are supposed to go</a:t>
            </a:r>
          </a:p>
          <a:p>
            <a:pPr lvl="2" eaLnBrk="1" hangingPunct="1"/>
            <a:r>
              <a:rPr lang="en-GB" dirty="0"/>
              <a:t>Black holes (packets “disappear”)</a:t>
            </a:r>
          </a:p>
          <a:p>
            <a:pPr lvl="2" eaLnBrk="1" hangingPunct="1"/>
            <a:r>
              <a:rPr lang="en-GB" dirty="0"/>
              <a:t>Routing Loops (packets go back and fore between the same devices)</a:t>
            </a:r>
          </a:p>
          <a:p>
            <a:pPr lvl="1" eaLnBrk="1" hangingPunct="1"/>
            <a:r>
              <a:rPr lang="en-GB" dirty="0"/>
              <a:t>Occurs when there is a change in status of router or the links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en-US"/>
              <a:t>RIP advertisements</a:t>
            </a:r>
          </a:p>
        </p:txBody>
      </p:sp>
      <p:sp>
        <p:nvSpPr>
          <p:cNvPr id="194563" name="Rectangle 3"/>
          <p:cNvSpPr>
            <a:spLocks noGrp="1" noChangeArrowheads="1"/>
          </p:cNvSpPr>
          <p:nvPr>
            <p:ph type="body" idx="1"/>
          </p:nvPr>
        </p:nvSpPr>
        <p:spPr/>
        <p:txBody>
          <a:bodyPr/>
          <a:lstStyle/>
          <a:p>
            <a:r>
              <a:rPr lang="en-US"/>
              <a:t>Distance vectors: exchanged among neighbors every 30 sec via Response Message (also called </a:t>
            </a:r>
            <a:r>
              <a:rPr lang="en-US">
                <a:solidFill>
                  <a:srgbClr val="FF0000"/>
                </a:solidFill>
              </a:rPr>
              <a:t>advertisement</a:t>
            </a:r>
            <a:r>
              <a:rPr lang="en-US"/>
              <a:t>)</a:t>
            </a:r>
          </a:p>
          <a:p>
            <a:r>
              <a:rPr lang="en-US"/>
              <a:t>Each advertisement: list of up to 25 destination nets within AS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US"/>
              <a:t>RIP: link failure and recovery </a:t>
            </a:r>
          </a:p>
        </p:txBody>
      </p:sp>
      <p:sp>
        <p:nvSpPr>
          <p:cNvPr id="181251" name="Rectangle 3"/>
          <p:cNvSpPr>
            <a:spLocks noGrp="1" noChangeArrowheads="1"/>
          </p:cNvSpPr>
          <p:nvPr>
            <p:ph type="body" idx="1"/>
          </p:nvPr>
        </p:nvSpPr>
        <p:spPr/>
        <p:txBody>
          <a:bodyPr/>
          <a:lstStyle/>
          <a:p>
            <a:r>
              <a:rPr lang="en-US" dirty="0"/>
              <a:t>If no advertisement heard after 180 sec, neighbor/link declared dead</a:t>
            </a:r>
          </a:p>
          <a:p>
            <a:pPr lvl="1"/>
            <a:r>
              <a:rPr lang="en-US" dirty="0"/>
              <a:t>Routes via the neighbor are invalidated</a:t>
            </a:r>
          </a:p>
          <a:p>
            <a:pPr lvl="1"/>
            <a:r>
              <a:rPr lang="en-US" dirty="0"/>
              <a:t>New advertisements sent to neighbors</a:t>
            </a:r>
          </a:p>
          <a:p>
            <a:pPr lvl="1"/>
            <a:r>
              <a:rPr lang="en-US" dirty="0"/>
              <a:t>Neighbors in turn send out new advertisements (if their tables changed)</a:t>
            </a:r>
          </a:p>
          <a:p>
            <a:pPr lvl="1"/>
            <a:r>
              <a:rPr lang="en-US" dirty="0"/>
              <a:t>Link failure info quickly propagates to entire net</a:t>
            </a:r>
          </a:p>
          <a:p>
            <a:pPr lvl="1"/>
            <a:r>
              <a:rPr lang="en-US" dirty="0"/>
              <a:t>Poison reverse used to prevent ping-pong loops (infinite distance = 16 hops)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Why not use RIP?</a:t>
            </a:r>
            <a:endParaRPr lang="en-GB"/>
          </a:p>
        </p:txBody>
      </p:sp>
      <p:sp>
        <p:nvSpPr>
          <p:cNvPr id="28675" name="Rectangle 3"/>
          <p:cNvSpPr>
            <a:spLocks noGrp="1" noChangeArrowheads="1"/>
          </p:cNvSpPr>
          <p:nvPr>
            <p:ph type="body" idx="1"/>
          </p:nvPr>
        </p:nvSpPr>
        <p:spPr/>
        <p:txBody>
          <a:bodyPr/>
          <a:lstStyle/>
          <a:p>
            <a:r>
              <a:rPr lang="en-US" smtClean="0"/>
              <a:t>RIP is a Distance Vector Algorithm</a:t>
            </a:r>
          </a:p>
          <a:p>
            <a:pPr lvl="1"/>
            <a:r>
              <a:rPr lang="en-GB" smtClean="0"/>
              <a:t>Listen to neighbouring routes</a:t>
            </a:r>
          </a:p>
          <a:p>
            <a:pPr lvl="1"/>
            <a:r>
              <a:rPr lang="en-GB" smtClean="0"/>
              <a:t>Install all routes in routing table</a:t>
            </a:r>
          </a:p>
          <a:p>
            <a:pPr lvl="2"/>
            <a:r>
              <a:rPr lang="en-GB" smtClean="0"/>
              <a:t>Lowest hop count wins</a:t>
            </a:r>
          </a:p>
          <a:p>
            <a:pPr lvl="1"/>
            <a:r>
              <a:rPr lang="en-GB" smtClean="0"/>
              <a:t>Advertise all routes in table</a:t>
            </a:r>
          </a:p>
          <a:p>
            <a:pPr lvl="2"/>
            <a:r>
              <a:rPr lang="en-GB" smtClean="0"/>
              <a:t>Very simple, very stupid</a:t>
            </a:r>
          </a:p>
          <a:p>
            <a:r>
              <a:rPr lang="en-GB" smtClean="0"/>
              <a:t>Only metric is hop count</a:t>
            </a:r>
          </a:p>
          <a:p>
            <a:r>
              <a:rPr lang="en-GB" smtClean="0"/>
              <a:t>Network is max 16 hops (not large enough)</a:t>
            </a:r>
          </a:p>
          <a:p>
            <a:r>
              <a:rPr lang="en-GB" smtClean="0"/>
              <a:t>Slow convergence (routing loops)</a:t>
            </a:r>
          </a:p>
          <a:p>
            <a:r>
              <a:rPr lang="en-GB" smtClean="0"/>
              <a:t>Poor robustness</a:t>
            </a:r>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a:t>EIGRP</a:t>
            </a:r>
            <a:endParaRPr lang="en-GB"/>
          </a:p>
        </p:txBody>
      </p:sp>
      <p:sp>
        <p:nvSpPr>
          <p:cNvPr id="30723" name="Rectangle 5"/>
          <p:cNvSpPr>
            <a:spLocks noGrp="1" noChangeArrowheads="1"/>
          </p:cNvSpPr>
          <p:nvPr>
            <p:ph type="body" idx="1"/>
          </p:nvPr>
        </p:nvSpPr>
        <p:spPr/>
        <p:txBody>
          <a:bodyPr/>
          <a:lstStyle/>
          <a:p>
            <a:pPr eaLnBrk="1" hangingPunct="1">
              <a:lnSpc>
                <a:spcPct val="90000"/>
              </a:lnSpc>
            </a:pPr>
            <a:r>
              <a:rPr lang="en-GB" sz="2400" dirty="0"/>
              <a:t>“Enhanced Interior Gateway Routing Protocol”</a:t>
            </a:r>
          </a:p>
          <a:p>
            <a:pPr eaLnBrk="1" hangingPunct="1">
              <a:lnSpc>
                <a:spcPct val="90000"/>
              </a:lnSpc>
            </a:pPr>
            <a:r>
              <a:rPr lang="en-GB" sz="2400" dirty="0"/>
              <a:t>Predecessor was IGRP which was </a:t>
            </a:r>
            <a:r>
              <a:rPr lang="en-GB" sz="2400" dirty="0" err="1"/>
              <a:t>classfull</a:t>
            </a:r>
            <a:endParaRPr lang="en-GB" sz="2400" dirty="0"/>
          </a:p>
          <a:p>
            <a:pPr lvl="1" eaLnBrk="1" hangingPunct="1">
              <a:lnSpc>
                <a:spcPct val="90000"/>
              </a:lnSpc>
            </a:pPr>
            <a:r>
              <a:rPr lang="en-GB" sz="2000" dirty="0"/>
              <a:t>IGRP developed by Cisco in mid 1980s to overcome scalability problems with RIP</a:t>
            </a:r>
          </a:p>
          <a:p>
            <a:pPr eaLnBrk="1" hangingPunct="1">
              <a:lnSpc>
                <a:spcPct val="90000"/>
              </a:lnSpc>
            </a:pPr>
            <a:r>
              <a:rPr lang="en-GB" sz="2400" dirty="0"/>
              <a:t>Cisco proprietary routing protocol</a:t>
            </a:r>
          </a:p>
          <a:p>
            <a:pPr eaLnBrk="1" hangingPunct="1">
              <a:lnSpc>
                <a:spcPct val="90000"/>
              </a:lnSpc>
            </a:pPr>
            <a:r>
              <a:rPr lang="en-GB" sz="2400" dirty="0"/>
              <a:t>Distance Vector Routing Protocol</a:t>
            </a:r>
          </a:p>
          <a:p>
            <a:pPr lvl="1" eaLnBrk="1" hangingPunct="1">
              <a:lnSpc>
                <a:spcPct val="90000"/>
              </a:lnSpc>
            </a:pPr>
            <a:r>
              <a:rPr lang="en-GB" sz="2000" dirty="0"/>
              <a:t>Has very good metric control</a:t>
            </a:r>
            <a:endParaRPr lang="en-GB" sz="2000" dirty="0" smtClean="0"/>
          </a:p>
          <a:p>
            <a:pPr eaLnBrk="1" hangingPunct="1">
              <a:lnSpc>
                <a:spcPct val="90000"/>
              </a:lnSpc>
            </a:pPr>
            <a:r>
              <a:rPr lang="en-GB" sz="2400" dirty="0" smtClean="0"/>
              <a:t>Still maybe used </a:t>
            </a:r>
            <a:r>
              <a:rPr lang="en-GB" sz="2400" dirty="0"/>
              <a:t>in</a:t>
            </a:r>
            <a:r>
              <a:rPr lang="en-GB" sz="2400" dirty="0" smtClean="0"/>
              <a:t> some </a:t>
            </a:r>
            <a:r>
              <a:rPr lang="en-GB" sz="2400" dirty="0"/>
              <a:t>enterprise </a:t>
            </a:r>
            <a:r>
              <a:rPr lang="en-GB" sz="2400" dirty="0" smtClean="0"/>
              <a:t>networks?</a:t>
            </a:r>
          </a:p>
          <a:p>
            <a:pPr lvl="1" eaLnBrk="1" hangingPunct="1">
              <a:lnSpc>
                <a:spcPct val="90000"/>
              </a:lnSpc>
            </a:pPr>
            <a:r>
              <a:rPr lang="en-GB" sz="2000" dirty="0"/>
              <a:t>Multi-protocol (supports more than IP)</a:t>
            </a:r>
          </a:p>
          <a:p>
            <a:pPr lvl="1" eaLnBrk="1" hangingPunct="1">
              <a:lnSpc>
                <a:spcPct val="90000"/>
              </a:lnSpc>
            </a:pPr>
            <a:r>
              <a:rPr lang="en-GB" sz="2000" dirty="0"/>
              <a:t>Exhibits good scalability and rapid convergence</a:t>
            </a:r>
          </a:p>
          <a:p>
            <a:pPr lvl="1" eaLnBrk="1" hangingPunct="1">
              <a:lnSpc>
                <a:spcPct val="90000"/>
              </a:lnSpc>
            </a:pPr>
            <a:r>
              <a:rPr lang="en-GB" sz="2000" dirty="0"/>
              <a:t>Supports unequal cost load balancing</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noFill/>
          <a:ln/>
        </p:spPr>
        <p:txBody>
          <a:bodyPr/>
          <a:lstStyle/>
          <a:p>
            <a:pPr eaLnBrk="0" hangingPunct="0"/>
            <a:r>
              <a:rPr lang="en-US"/>
              <a:t>Link State Protocols</a:t>
            </a:r>
          </a:p>
        </p:txBody>
      </p:sp>
      <p:sp>
        <p:nvSpPr>
          <p:cNvPr id="206851" name="Rectangle 3"/>
          <p:cNvSpPr>
            <a:spLocks noGrp="1" noChangeArrowheads="1"/>
          </p:cNvSpPr>
          <p:nvPr>
            <p:ph type="body" idx="1"/>
          </p:nvPr>
        </p:nvSpPr>
        <p:spPr>
          <a:noFill/>
          <a:ln/>
        </p:spPr>
        <p:txBody>
          <a:bodyPr/>
          <a:lstStyle/>
          <a:p>
            <a:pPr eaLnBrk="0" hangingPunct="0"/>
            <a:r>
              <a:rPr lang="en-US"/>
              <a:t>Each router broadcasts to all the routers in the network the state of its locally attached links and IP subnets</a:t>
            </a:r>
          </a:p>
          <a:p>
            <a:pPr eaLnBrk="0" hangingPunct="0"/>
            <a:r>
              <a:rPr lang="en-US"/>
              <a:t>Each router constructs a complete topology view of the entire network based on these link state updates and computes its next-hop routing table based on this topology view</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noFill/>
          <a:ln/>
        </p:spPr>
        <p:txBody>
          <a:bodyPr/>
          <a:lstStyle/>
          <a:p>
            <a:pPr eaLnBrk="0" hangingPunct="0"/>
            <a:r>
              <a:rPr lang="en-US"/>
              <a:t>Link State Protocols</a:t>
            </a:r>
          </a:p>
        </p:txBody>
      </p:sp>
      <p:sp>
        <p:nvSpPr>
          <p:cNvPr id="208899" name="Rectangle 3"/>
          <p:cNvSpPr>
            <a:spLocks noGrp="1" noChangeArrowheads="1"/>
          </p:cNvSpPr>
          <p:nvPr>
            <p:ph type="body" idx="1"/>
          </p:nvPr>
        </p:nvSpPr>
        <p:spPr>
          <a:noFill/>
          <a:ln/>
        </p:spPr>
        <p:txBody>
          <a:bodyPr/>
          <a:lstStyle/>
          <a:p>
            <a:pPr eaLnBrk="0" hangingPunct="0"/>
            <a:r>
              <a:rPr lang="en-US"/>
              <a:t>Attempts to minimize convergence times and eliminate non-transient packet looping at the expense of higher messaging overhead, memory, and processing requirements</a:t>
            </a:r>
          </a:p>
          <a:p>
            <a:pPr eaLnBrk="0" hangingPunct="0"/>
            <a:r>
              <a:rPr lang="en-US"/>
              <a:t>Allows multiple metrics/costs to be used</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noFill/>
          <a:ln/>
        </p:spPr>
        <p:txBody>
          <a:bodyPr/>
          <a:lstStyle/>
          <a:p>
            <a:pPr eaLnBrk="0" hangingPunct="0"/>
            <a:r>
              <a:rPr lang="en-US"/>
              <a:t>Link State RIB Parameters</a:t>
            </a:r>
          </a:p>
        </p:txBody>
      </p:sp>
      <p:sp>
        <p:nvSpPr>
          <p:cNvPr id="215043" name="Rectangle 3"/>
          <p:cNvSpPr>
            <a:spLocks noGrp="1" noChangeArrowheads="1"/>
          </p:cNvSpPr>
          <p:nvPr>
            <p:ph type="body" idx="1"/>
          </p:nvPr>
        </p:nvSpPr>
        <p:spPr>
          <a:noFill/>
          <a:ln/>
        </p:spPr>
        <p:txBody>
          <a:bodyPr/>
          <a:lstStyle/>
          <a:p>
            <a:pPr eaLnBrk="0" hangingPunct="0"/>
            <a:r>
              <a:rPr lang="en-US"/>
              <a:t>Topology Database</a:t>
            </a:r>
          </a:p>
          <a:p>
            <a:pPr lvl="1" eaLnBrk="0" hangingPunct="0"/>
            <a:r>
              <a:rPr lang="en-US"/>
              <a:t>Router IDs</a:t>
            </a:r>
          </a:p>
          <a:p>
            <a:pPr lvl="1" eaLnBrk="0" hangingPunct="0"/>
            <a:r>
              <a:rPr lang="en-US"/>
              <a:t>Link IDs</a:t>
            </a:r>
          </a:p>
          <a:p>
            <a:pPr lvl="2" eaLnBrk="0" hangingPunct="0"/>
            <a:r>
              <a:rPr lang="en-US"/>
              <a:t>From Router ID</a:t>
            </a:r>
          </a:p>
          <a:p>
            <a:pPr lvl="2" eaLnBrk="0" hangingPunct="0"/>
            <a:r>
              <a:rPr lang="en-US"/>
              <a:t>To Router ID</a:t>
            </a:r>
          </a:p>
          <a:p>
            <a:pPr lvl="1" eaLnBrk="0" hangingPunct="0"/>
            <a:r>
              <a:rPr lang="en-US"/>
              <a:t>Metric(s)</a:t>
            </a:r>
          </a:p>
          <a:p>
            <a:pPr lvl="1" eaLnBrk="0" hangingPunct="0"/>
            <a:r>
              <a:rPr lang="en-US"/>
              <a:t>Sequence number</a:t>
            </a:r>
          </a:p>
          <a:p>
            <a:pPr eaLnBrk="0" hangingPunct="0"/>
            <a:r>
              <a:rPr lang="en-US"/>
              <a:t>List of Shortest Paths to Destinations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533400" y="228600"/>
            <a:ext cx="8302829" cy="1143000"/>
          </a:xfrm>
        </p:spPr>
        <p:txBody>
          <a:bodyPr/>
          <a:lstStyle/>
          <a:p>
            <a:r>
              <a:rPr lang="en-US" dirty="0" smtClean="0"/>
              <a:t>Link State Operation: Removals</a:t>
            </a:r>
            <a:endParaRPr lang="en-US" dirty="0"/>
          </a:p>
        </p:txBody>
      </p:sp>
      <p:sp>
        <p:nvSpPr>
          <p:cNvPr id="219139" name="Rectangle 3"/>
          <p:cNvSpPr>
            <a:spLocks noGrp="1" noChangeArrowheads="1"/>
          </p:cNvSpPr>
          <p:nvPr>
            <p:ph type="body" idx="1"/>
          </p:nvPr>
        </p:nvSpPr>
        <p:spPr/>
        <p:txBody>
          <a:bodyPr/>
          <a:lstStyle/>
          <a:p>
            <a:r>
              <a:rPr lang="en-US" smtClean="0"/>
              <a:t>Removals are announcements with the metric set to “infinity”</a:t>
            </a:r>
          </a:p>
          <a:p>
            <a:r>
              <a:rPr lang="en-US" smtClean="0"/>
              <a:t>Adjacencies must be refreshed</a:t>
            </a:r>
          </a:p>
          <a:p>
            <a:pPr lvl="1"/>
            <a:r>
              <a:rPr lang="en-US" smtClean="0"/>
              <a:t>neighbors use “hello” protocol</a:t>
            </a:r>
          </a:p>
          <a:p>
            <a:pPr lvl="1"/>
            <a:r>
              <a:rPr lang="en-US" smtClean="0"/>
              <a:t>if a router loses a neighbor, then routes via that neighbor are recomputed</a:t>
            </a:r>
          </a:p>
          <a:p>
            <a:pPr lvl="1"/>
            <a:r>
              <a:rPr lang="en-US" smtClean="0"/>
              <a:t>send announcements with link metric to lost neighbor set to infinity</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mtClean="0"/>
              <a:t>Link State: Shortest Path</a:t>
            </a:r>
            <a:endParaRPr lang="en-US"/>
          </a:p>
        </p:txBody>
      </p:sp>
      <p:sp>
        <p:nvSpPr>
          <p:cNvPr id="221187" name="Rectangle 3"/>
          <p:cNvSpPr>
            <a:spLocks noGrp="1" noChangeArrowheads="1"/>
          </p:cNvSpPr>
          <p:nvPr>
            <p:ph type="body" idx="1"/>
          </p:nvPr>
        </p:nvSpPr>
        <p:spPr/>
        <p:txBody>
          <a:bodyPr/>
          <a:lstStyle/>
          <a:p>
            <a:r>
              <a:rPr lang="en-US" smtClean="0"/>
              <a:t>Dijkstra’s Shortest Path First graph algorithm</a:t>
            </a:r>
          </a:p>
          <a:p>
            <a:pPr lvl="1"/>
            <a:r>
              <a:rPr lang="en-US" smtClean="0"/>
              <a:t>Use yourself as starting point</a:t>
            </a:r>
          </a:p>
          <a:p>
            <a:pPr lvl="1"/>
            <a:r>
              <a:rPr lang="en-US" smtClean="0"/>
              <a:t>Search outward on the graph and add router IDs as you expand the front</a:t>
            </a:r>
          </a:p>
          <a:p>
            <a:r>
              <a:rPr lang="en-US" smtClean="0"/>
              <a:t>Addresses are associated with routers</a:t>
            </a:r>
          </a:p>
          <a:p>
            <a:pPr lvl="1"/>
            <a:r>
              <a:rPr lang="en-US" smtClean="0"/>
              <a:t>Hence the SPF algorithm needs to deal only in the number of routers, not the number of routes</a:t>
            </a:r>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dirty="0" err="1" smtClean="0"/>
              <a:t>Dijsktra’s</a:t>
            </a:r>
            <a:r>
              <a:rPr lang="en-US" dirty="0" smtClean="0"/>
              <a:t> Algorithm</a:t>
            </a:r>
            <a:endParaRPr lang="en-US" sz="4400" dirty="0"/>
          </a:p>
        </p:txBody>
      </p:sp>
      <p:sp>
        <p:nvSpPr>
          <p:cNvPr id="117763" name="Text Box 3"/>
          <p:cNvSpPr txBox="1">
            <a:spLocks noChangeArrowheads="1"/>
          </p:cNvSpPr>
          <p:nvPr/>
        </p:nvSpPr>
        <p:spPr bwMode="auto">
          <a:xfrm>
            <a:off x="998466" y="1541383"/>
            <a:ext cx="6139071" cy="4708981"/>
          </a:xfrm>
          <a:prstGeom prst="rect">
            <a:avLst/>
          </a:prstGeom>
          <a:noFill/>
          <a:ln w="9525">
            <a:noFill/>
            <a:miter lim="800000"/>
            <a:headEnd/>
            <a:tailEnd/>
          </a:ln>
          <a:effectLst/>
        </p:spPr>
        <p:txBody>
          <a:bodyPr wrap="none">
            <a:prstTxWarp prst="textNoShape">
              <a:avLst/>
            </a:prstTxWarp>
            <a:spAutoFit/>
          </a:bodyPr>
          <a:lstStyle/>
          <a:p>
            <a:r>
              <a:rPr lang="en-US" sz="2000" dirty="0">
                <a:latin typeface="Arial" charset="0"/>
              </a:rPr>
              <a:t>1  </a:t>
            </a:r>
            <a:r>
              <a:rPr lang="en-US" sz="2000" b="1" i="1" dirty="0">
                <a:latin typeface="Arial" charset="0"/>
              </a:rPr>
              <a:t>Initialization for A:</a:t>
            </a:r>
            <a:r>
              <a:rPr lang="en-US" sz="2000" dirty="0">
                <a:latin typeface="Arial" charset="0"/>
              </a:rPr>
              <a:t> </a:t>
            </a:r>
          </a:p>
          <a:p>
            <a:r>
              <a:rPr lang="en-US" sz="2000" dirty="0">
                <a:latin typeface="Arial" charset="0"/>
              </a:rPr>
              <a:t>2    N’ = {A} </a:t>
            </a:r>
          </a:p>
          <a:p>
            <a:r>
              <a:rPr lang="en-US" sz="2000" dirty="0">
                <a:latin typeface="Arial" charset="0"/>
              </a:rPr>
              <a:t>3    for all nodes </a:t>
            </a:r>
            <a:r>
              <a:rPr lang="en-US" sz="2000" dirty="0" err="1">
                <a:latin typeface="Arial" charset="0"/>
              </a:rPr>
              <a:t>v</a:t>
            </a:r>
            <a:r>
              <a:rPr lang="en-US" sz="2000" dirty="0" smtClean="0">
                <a:latin typeface="Arial" charset="0"/>
              </a:rPr>
              <a:t> in Graph</a:t>
            </a:r>
          </a:p>
          <a:p>
            <a:r>
              <a:rPr lang="en-US" sz="2000" dirty="0">
                <a:latin typeface="Arial" charset="0"/>
              </a:rPr>
              <a:t>4      if </a:t>
            </a:r>
            <a:r>
              <a:rPr lang="en-US" sz="2000" dirty="0" err="1">
                <a:latin typeface="Arial" charset="0"/>
              </a:rPr>
              <a:t>v</a:t>
            </a:r>
            <a:r>
              <a:rPr lang="en-US" sz="2000" dirty="0">
                <a:latin typeface="Arial" charset="0"/>
              </a:rPr>
              <a:t> adjacent to A </a:t>
            </a:r>
          </a:p>
          <a:p>
            <a:r>
              <a:rPr lang="en-US" sz="2000" dirty="0">
                <a:latin typeface="Arial" charset="0"/>
              </a:rPr>
              <a:t>5        then </a:t>
            </a:r>
            <a:r>
              <a:rPr lang="en-US" sz="2000" dirty="0" err="1">
                <a:latin typeface="Arial" charset="0"/>
              </a:rPr>
              <a:t>D(v</a:t>
            </a:r>
            <a:r>
              <a:rPr lang="en-US" sz="2000" dirty="0">
                <a:latin typeface="Arial" charset="0"/>
              </a:rPr>
              <a:t>) = </a:t>
            </a:r>
            <a:r>
              <a:rPr lang="en-US" sz="2000" dirty="0" err="1">
                <a:latin typeface="Arial" charset="0"/>
              </a:rPr>
              <a:t>c(A,v</a:t>
            </a:r>
            <a:r>
              <a:rPr lang="en-US" sz="2000" dirty="0">
                <a:latin typeface="Arial" charset="0"/>
              </a:rPr>
              <a:t>) </a:t>
            </a:r>
          </a:p>
          <a:p>
            <a:r>
              <a:rPr lang="en-US" sz="2000" dirty="0">
                <a:latin typeface="Arial" charset="0"/>
              </a:rPr>
              <a:t>6        else </a:t>
            </a:r>
            <a:r>
              <a:rPr lang="en-US" sz="2000" dirty="0" err="1">
                <a:latin typeface="Arial" charset="0"/>
              </a:rPr>
              <a:t>D(v</a:t>
            </a:r>
            <a:r>
              <a:rPr lang="en-US" sz="2000" dirty="0">
                <a:latin typeface="Arial" charset="0"/>
              </a:rPr>
              <a:t>) =</a:t>
            </a:r>
            <a:r>
              <a:rPr lang="en-US" sz="2000" dirty="0" smtClean="0">
                <a:latin typeface="Arial" charset="0"/>
              </a:rPr>
              <a:t> </a:t>
            </a:r>
            <a:r>
              <a:rPr lang="en-US" sz="2000" dirty="0" smtClean="0">
                <a:latin typeface="cmsy10" pitchFamily="34" charset="0"/>
              </a:rPr>
              <a:t>infinity</a:t>
            </a:r>
            <a:r>
              <a:rPr lang="en-US" sz="2000" dirty="0" smtClean="0">
                <a:latin typeface="Arial" charset="0"/>
              </a:rPr>
              <a:t> </a:t>
            </a:r>
            <a:endParaRPr lang="en-US" sz="2000" dirty="0">
              <a:latin typeface="Arial" charset="0"/>
            </a:endParaRPr>
          </a:p>
          <a:p>
            <a:r>
              <a:rPr lang="en-US" sz="2000" dirty="0">
                <a:latin typeface="Arial" charset="0"/>
              </a:rPr>
              <a:t>7 </a:t>
            </a:r>
          </a:p>
          <a:p>
            <a:r>
              <a:rPr lang="en-US" sz="2000" dirty="0">
                <a:latin typeface="Arial" charset="0"/>
              </a:rPr>
              <a:t>8   </a:t>
            </a:r>
            <a:r>
              <a:rPr lang="en-US" sz="2000" b="1" i="1" dirty="0">
                <a:latin typeface="Arial" charset="0"/>
              </a:rPr>
              <a:t>Loop</a:t>
            </a:r>
            <a:r>
              <a:rPr lang="en-US" sz="2000" i="1" dirty="0">
                <a:latin typeface="Arial" charset="0"/>
              </a:rPr>
              <a:t> </a:t>
            </a:r>
            <a:endParaRPr lang="en-US" sz="2000" dirty="0">
              <a:latin typeface="Arial" charset="0"/>
            </a:endParaRPr>
          </a:p>
          <a:p>
            <a:r>
              <a:rPr lang="en-US" sz="2000" dirty="0">
                <a:latin typeface="Arial" charset="0"/>
              </a:rPr>
              <a:t>9     find </a:t>
            </a:r>
            <a:r>
              <a:rPr lang="en-US" sz="2000" dirty="0" err="1">
                <a:latin typeface="Arial" charset="0"/>
              </a:rPr>
              <a:t>w</a:t>
            </a:r>
            <a:r>
              <a:rPr lang="en-US" sz="2000" dirty="0">
                <a:latin typeface="Arial" charset="0"/>
              </a:rPr>
              <a:t> not in N’ such that D(w) is a minimum </a:t>
            </a:r>
          </a:p>
          <a:p>
            <a:r>
              <a:rPr lang="en-US" sz="2000" dirty="0">
                <a:latin typeface="Arial" charset="0"/>
              </a:rPr>
              <a:t>10    add </a:t>
            </a:r>
            <a:r>
              <a:rPr lang="en-US" sz="2000" dirty="0" err="1">
                <a:latin typeface="Arial" charset="0"/>
              </a:rPr>
              <a:t>w</a:t>
            </a:r>
            <a:r>
              <a:rPr lang="en-US" sz="2000" dirty="0">
                <a:latin typeface="Arial" charset="0"/>
              </a:rPr>
              <a:t> to N’ </a:t>
            </a:r>
          </a:p>
          <a:p>
            <a:r>
              <a:rPr lang="en-US" sz="2000" dirty="0">
                <a:latin typeface="Arial" charset="0"/>
              </a:rPr>
              <a:t>11    update D(v) for all </a:t>
            </a:r>
            <a:r>
              <a:rPr lang="en-US" sz="2000" dirty="0" err="1">
                <a:latin typeface="Arial" charset="0"/>
              </a:rPr>
              <a:t>v</a:t>
            </a:r>
            <a:r>
              <a:rPr lang="en-US" sz="2000" dirty="0">
                <a:latin typeface="Arial" charset="0"/>
              </a:rPr>
              <a:t> adjacent to </a:t>
            </a:r>
            <a:r>
              <a:rPr lang="en-US" sz="2000" dirty="0" err="1">
                <a:latin typeface="Arial" charset="0"/>
              </a:rPr>
              <a:t>w</a:t>
            </a:r>
            <a:r>
              <a:rPr lang="en-US" sz="2000" dirty="0">
                <a:latin typeface="Arial" charset="0"/>
              </a:rPr>
              <a:t> and not in N’: </a:t>
            </a:r>
          </a:p>
          <a:p>
            <a:r>
              <a:rPr lang="en-US" sz="2000" dirty="0">
                <a:latin typeface="Arial" charset="0"/>
              </a:rPr>
              <a:t>12       </a:t>
            </a:r>
            <a:r>
              <a:rPr lang="en-US" sz="2000" dirty="0">
                <a:solidFill>
                  <a:srgbClr val="FF0000"/>
                </a:solidFill>
                <a:latin typeface="Arial" charset="0"/>
              </a:rPr>
              <a:t>D(v) = min( D(v), D(w) + c(w,v) )</a:t>
            </a:r>
            <a:r>
              <a:rPr lang="en-US" sz="2000" dirty="0">
                <a:latin typeface="Arial" charset="0"/>
              </a:rPr>
              <a:t> </a:t>
            </a:r>
          </a:p>
          <a:p>
            <a:r>
              <a:rPr lang="en-US" sz="2000" dirty="0">
                <a:latin typeface="Arial" charset="0"/>
              </a:rPr>
              <a:t>13    /* new cost to </a:t>
            </a:r>
            <a:r>
              <a:rPr lang="en-US" sz="2000" dirty="0" err="1">
                <a:latin typeface="Arial" charset="0"/>
              </a:rPr>
              <a:t>v</a:t>
            </a:r>
            <a:r>
              <a:rPr lang="en-US" sz="2000" dirty="0">
                <a:latin typeface="Arial" charset="0"/>
              </a:rPr>
              <a:t> is either old cost to </a:t>
            </a:r>
            <a:r>
              <a:rPr lang="en-US" sz="2000" dirty="0" err="1">
                <a:latin typeface="Arial" charset="0"/>
              </a:rPr>
              <a:t>v</a:t>
            </a:r>
            <a:r>
              <a:rPr lang="en-US" sz="2000" dirty="0">
                <a:latin typeface="Arial" charset="0"/>
              </a:rPr>
              <a:t> or known </a:t>
            </a:r>
          </a:p>
          <a:p>
            <a:r>
              <a:rPr lang="en-US" sz="2000" dirty="0">
                <a:latin typeface="Arial" charset="0"/>
              </a:rPr>
              <a:t>14     shortest path cost to </a:t>
            </a:r>
            <a:r>
              <a:rPr lang="en-US" sz="2000" dirty="0" err="1">
                <a:latin typeface="Arial" charset="0"/>
              </a:rPr>
              <a:t>w</a:t>
            </a:r>
            <a:r>
              <a:rPr lang="en-US" sz="2000" dirty="0">
                <a:latin typeface="Arial" charset="0"/>
              </a:rPr>
              <a:t> plus cost from </a:t>
            </a:r>
            <a:r>
              <a:rPr lang="en-US" sz="2000" dirty="0" err="1">
                <a:latin typeface="Arial" charset="0"/>
              </a:rPr>
              <a:t>w</a:t>
            </a:r>
            <a:r>
              <a:rPr lang="en-US" sz="2000" dirty="0">
                <a:latin typeface="Arial" charset="0"/>
              </a:rPr>
              <a:t> to </a:t>
            </a:r>
            <a:r>
              <a:rPr lang="en-US" sz="2000" dirty="0" err="1">
                <a:latin typeface="Arial" charset="0"/>
              </a:rPr>
              <a:t>v</a:t>
            </a:r>
            <a:r>
              <a:rPr lang="en-US" sz="2000" dirty="0">
                <a:latin typeface="Arial" charset="0"/>
              </a:rPr>
              <a:t> */ </a:t>
            </a:r>
          </a:p>
          <a:p>
            <a:r>
              <a:rPr lang="en-US" sz="2000" dirty="0">
                <a:latin typeface="Arial" charset="0"/>
              </a:rPr>
              <a:t>15  </a:t>
            </a:r>
            <a:r>
              <a:rPr lang="en-US" sz="2000" b="1" i="1" dirty="0">
                <a:latin typeface="Arial" charset="0"/>
              </a:rPr>
              <a:t>until all nodes in N’</a:t>
            </a:r>
            <a:r>
              <a:rPr lang="en-US" sz="2000" dirty="0">
                <a:latin typeface="Arial" charset="0"/>
              </a:rPr>
              <a:t> </a:t>
            </a:r>
          </a:p>
        </p:txBody>
      </p:sp>
      <p:sp>
        <p:nvSpPr>
          <p:cNvPr id="117764" name="Freeform 4"/>
          <p:cNvSpPr>
            <a:spLocks/>
          </p:cNvSpPr>
          <p:nvPr/>
        </p:nvSpPr>
        <p:spPr bwMode="auto">
          <a:xfrm>
            <a:off x="457127" y="3625772"/>
            <a:ext cx="800100" cy="2886075"/>
          </a:xfrm>
          <a:custGeom>
            <a:avLst/>
            <a:gdLst/>
            <a:ahLst/>
            <a:cxnLst>
              <a:cxn ang="0">
                <a:pos x="504" y="1596"/>
              </a:cxn>
              <a:cxn ang="0">
                <a:pos x="120" y="1602"/>
              </a:cxn>
              <a:cxn ang="0">
                <a:pos x="90" y="192"/>
              </a:cxn>
              <a:cxn ang="0">
                <a:pos x="396" y="144"/>
              </a:cxn>
            </a:cxnLst>
            <a:rect l="0" t="0" r="r" b="b"/>
            <a:pathLst>
              <a:path w="504" h="1818">
                <a:moveTo>
                  <a:pt x="504" y="1596"/>
                </a:moveTo>
                <a:cubicBezTo>
                  <a:pt x="444" y="1728"/>
                  <a:pt x="240" y="1818"/>
                  <a:pt x="120" y="1602"/>
                </a:cubicBezTo>
                <a:cubicBezTo>
                  <a:pt x="0" y="1386"/>
                  <a:pt x="48" y="444"/>
                  <a:pt x="90" y="192"/>
                </a:cubicBezTo>
                <a:cubicBezTo>
                  <a:pt x="162" y="0"/>
                  <a:pt x="294" y="84"/>
                  <a:pt x="396" y="144"/>
                </a:cubicBezTo>
              </a:path>
            </a:pathLst>
          </a:custGeom>
          <a:noFill/>
          <a:ln w="28575" cap="flat" cmpd="sng">
            <a:solidFill>
              <a:schemeClr val="accent2"/>
            </a:solidFill>
            <a:prstDash val="solid"/>
            <a:round/>
            <a:headEnd type="none" w="med" len="med"/>
            <a:tailEnd type="triangle" w="med" len="med"/>
          </a:ln>
          <a:effectLst/>
        </p:spPr>
        <p:txBody>
          <a:bodyPr wrap="none" anchor="ctr">
            <a:prstTxWarp prst="textNoShape">
              <a:avLst/>
            </a:prstTxWarp>
          </a:bodyPr>
          <a:lstStyle/>
          <a:p>
            <a:endParaRPr lang="en-US"/>
          </a:p>
        </p:txBody>
      </p:sp>
      <p:sp>
        <p:nvSpPr>
          <p:cNvPr id="5" name="Rectangle 4"/>
          <p:cNvSpPr txBox="1">
            <a:spLocks noChangeArrowheads="1"/>
          </p:cNvSpPr>
          <p:nvPr/>
        </p:nvSpPr>
        <p:spPr bwMode="auto">
          <a:xfrm>
            <a:off x="4567274" y="1523228"/>
            <a:ext cx="4230688" cy="2237366"/>
          </a:xfrm>
          <a:prstGeom prst="rect">
            <a:avLst/>
          </a:prstGeom>
          <a:noFill/>
          <a:ln w="38100">
            <a:solidFill>
              <a:schemeClr val="accent6">
                <a:lumMod val="20000"/>
                <a:lumOff val="80000"/>
              </a:schemeClr>
            </a:solid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Pct val="85000"/>
              <a:buFont typeface="ZapfDingbats" pitchFamily="82" charset="2"/>
              <a:buNone/>
              <a:tabLst/>
              <a:defRPr/>
            </a:pPr>
            <a:r>
              <a:rPr kumimoji="0" lang="en-US" b="0" i="0" u="none" strike="noStrike" kern="0" cap="none" spc="0" normalizeH="0" baseline="0" noProof="0" dirty="0" smtClean="0">
                <a:ln>
                  <a:noFill/>
                </a:ln>
                <a:solidFill>
                  <a:srgbClr val="FF0000"/>
                </a:solidFill>
                <a:effectLst/>
                <a:uLnTx/>
                <a:uFillTx/>
                <a:latin typeface="Verdana"/>
                <a:ea typeface="+mn-ea"/>
                <a:cs typeface="Verdana"/>
              </a:rPr>
              <a:t>Notation:</a:t>
            </a:r>
            <a:endParaRPr kumimoji="0" lang="en-US" b="0" i="0" u="none" strike="noStrike" kern="0" cap="none" spc="0" normalizeH="0" baseline="0" noProof="0" dirty="0" smtClean="0">
              <a:ln>
                <a:noFill/>
              </a:ln>
              <a:solidFill>
                <a:schemeClr val="tx1"/>
              </a:solidFill>
              <a:effectLst/>
              <a:uLnTx/>
              <a:uFillTx/>
              <a:latin typeface="Verdana"/>
              <a:ea typeface="+mn-ea"/>
              <a:cs typeface="Verdana"/>
            </a:endParaRP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Pct val="85000"/>
              <a:buFont typeface="Wingdings" charset="2"/>
              <a:buChar char="§"/>
              <a:tabLst/>
              <a:defRPr/>
            </a:pPr>
            <a:r>
              <a:rPr kumimoji="0" lang="en-US" b="0" i="0" u="none" strike="noStrike" kern="0" cap="none" spc="0" normalizeH="0" baseline="0" noProof="0" dirty="0" err="1" smtClean="0">
                <a:ln>
                  <a:noFill/>
                </a:ln>
                <a:solidFill>
                  <a:schemeClr val="accent2"/>
                </a:solidFill>
                <a:effectLst/>
                <a:uLnTx/>
                <a:uFillTx/>
                <a:latin typeface="Verdana"/>
                <a:ea typeface="+mn-ea"/>
                <a:cs typeface="Verdana"/>
              </a:rPr>
              <a:t>c(i,j</a:t>
            </a:r>
            <a:r>
              <a:rPr kumimoji="0" lang="en-US" b="0" i="0" u="none" strike="noStrike" kern="0" cap="none" spc="0" normalizeH="0" baseline="0" noProof="0" dirty="0" smtClean="0">
                <a:ln>
                  <a:noFill/>
                </a:ln>
                <a:solidFill>
                  <a:schemeClr val="accent2"/>
                </a:solidFill>
                <a:effectLst/>
                <a:uLnTx/>
                <a:uFillTx/>
                <a:latin typeface="Verdana"/>
                <a:ea typeface="+mn-ea"/>
                <a:cs typeface="Verdana"/>
              </a:rPr>
              <a:t>):</a:t>
            </a:r>
            <a:r>
              <a:rPr kumimoji="0" lang="en-US" sz="1600" b="0" i="0" u="none" strike="noStrike" kern="0" cap="none" spc="0" normalizeH="0" baseline="0" noProof="0" dirty="0" smtClean="0">
                <a:ln>
                  <a:noFill/>
                </a:ln>
                <a:solidFill>
                  <a:schemeClr val="tx1"/>
                </a:solidFill>
                <a:effectLst/>
                <a:uLnTx/>
                <a:uFillTx/>
                <a:latin typeface="Verdana"/>
                <a:ea typeface="+mn-ea"/>
                <a:cs typeface="Verdana"/>
              </a:rPr>
              <a:t> link cost from node </a:t>
            </a:r>
            <a:r>
              <a:rPr kumimoji="0" lang="en-US" sz="1600" b="0" i="0" u="none" strike="noStrike" kern="0" cap="none" spc="0" normalizeH="0" baseline="0" noProof="0" dirty="0" err="1" smtClean="0">
                <a:ln>
                  <a:noFill/>
                </a:ln>
                <a:solidFill>
                  <a:schemeClr val="tx1"/>
                </a:solidFill>
                <a:effectLst/>
                <a:uLnTx/>
                <a:uFillTx/>
                <a:latin typeface="Verdana"/>
                <a:ea typeface="+mn-ea"/>
                <a:cs typeface="Verdana"/>
              </a:rPr>
              <a:t>i</a:t>
            </a:r>
            <a:r>
              <a:rPr kumimoji="0" lang="en-US" sz="1600" b="0" i="0" u="none" strike="noStrike" kern="0" cap="none" spc="0" normalizeH="0" baseline="0" noProof="0" dirty="0" smtClean="0">
                <a:ln>
                  <a:noFill/>
                </a:ln>
                <a:solidFill>
                  <a:schemeClr val="tx1"/>
                </a:solidFill>
                <a:effectLst/>
                <a:uLnTx/>
                <a:uFillTx/>
                <a:latin typeface="Verdana"/>
                <a:ea typeface="+mn-ea"/>
                <a:cs typeface="Verdana"/>
              </a:rPr>
              <a:t> to </a:t>
            </a:r>
            <a:r>
              <a:rPr kumimoji="0" lang="en-US" sz="1600" b="0" i="0" u="none" strike="noStrike" kern="0" cap="none" spc="0" normalizeH="0" baseline="0" noProof="0" dirty="0" err="1" smtClean="0">
                <a:ln>
                  <a:noFill/>
                </a:ln>
                <a:solidFill>
                  <a:schemeClr val="tx1"/>
                </a:solidFill>
                <a:effectLst/>
                <a:uLnTx/>
                <a:uFillTx/>
                <a:latin typeface="Verdana"/>
                <a:ea typeface="+mn-ea"/>
                <a:cs typeface="Verdana"/>
              </a:rPr>
              <a:t>j</a:t>
            </a:r>
            <a:r>
              <a:rPr kumimoji="0" lang="en-US" sz="1600" b="0" i="0" u="none" strike="noStrike" kern="0" cap="none" spc="0" normalizeH="0" baseline="0" noProof="0" dirty="0" smtClean="0">
                <a:ln>
                  <a:noFill/>
                </a:ln>
                <a:solidFill>
                  <a:schemeClr val="tx1"/>
                </a:solidFill>
                <a:effectLst/>
                <a:uLnTx/>
                <a:uFillTx/>
                <a:latin typeface="Verdana"/>
                <a:ea typeface="+mn-ea"/>
                <a:cs typeface="Verdana"/>
              </a:rPr>
              <a:t>. cost infinite if not direct neighbors</a:t>
            </a: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Pct val="85000"/>
              <a:buFont typeface="Wingdings" charset="2"/>
              <a:buChar char="§"/>
              <a:tabLst/>
              <a:defRPr/>
            </a:pPr>
            <a:r>
              <a:rPr kumimoji="0" lang="en-US" b="0" i="0" u="none" strike="noStrike" kern="0" cap="none" spc="0" normalizeH="0" baseline="0" noProof="0" dirty="0" smtClean="0">
                <a:ln>
                  <a:noFill/>
                </a:ln>
                <a:solidFill>
                  <a:schemeClr val="accent2"/>
                </a:solidFill>
                <a:effectLst/>
                <a:uLnTx/>
                <a:uFillTx/>
                <a:latin typeface="Verdana"/>
                <a:ea typeface="+mn-ea"/>
                <a:cs typeface="Verdana"/>
              </a:rPr>
              <a:t>D(v):</a:t>
            </a:r>
            <a:r>
              <a:rPr kumimoji="0" lang="en-US" sz="1600" b="0" i="0" u="none" strike="noStrike" kern="0" cap="none" spc="0" normalizeH="0" baseline="0" noProof="0" dirty="0" smtClean="0">
                <a:ln>
                  <a:noFill/>
                </a:ln>
                <a:solidFill>
                  <a:schemeClr val="tx1"/>
                </a:solidFill>
                <a:effectLst/>
                <a:uLnTx/>
                <a:uFillTx/>
                <a:latin typeface="Verdana"/>
                <a:ea typeface="+mn-ea"/>
                <a:cs typeface="Verdana"/>
              </a:rPr>
              <a:t> current value of cost of path from source to </a:t>
            </a:r>
            <a:r>
              <a:rPr kumimoji="0" lang="en-US" sz="1600" b="0" i="0" u="none" strike="noStrike" kern="0" cap="none" spc="0" normalizeH="0" baseline="0" noProof="0" dirty="0" err="1" smtClean="0">
                <a:ln>
                  <a:noFill/>
                </a:ln>
                <a:solidFill>
                  <a:schemeClr val="tx1"/>
                </a:solidFill>
                <a:effectLst/>
                <a:uLnTx/>
                <a:uFillTx/>
                <a:latin typeface="Verdana"/>
                <a:ea typeface="+mn-ea"/>
                <a:cs typeface="Verdana"/>
              </a:rPr>
              <a:t>dest</a:t>
            </a:r>
            <a:r>
              <a:rPr kumimoji="0" lang="en-US" sz="1600" b="0" i="0" u="none" strike="noStrike" kern="0" cap="none" spc="0" normalizeH="0" baseline="0" noProof="0" dirty="0" smtClean="0">
                <a:ln>
                  <a:noFill/>
                </a:ln>
                <a:solidFill>
                  <a:schemeClr val="tx1"/>
                </a:solidFill>
                <a:effectLst/>
                <a:uLnTx/>
                <a:uFillTx/>
                <a:latin typeface="Verdana"/>
                <a:ea typeface="+mn-ea"/>
                <a:cs typeface="Verdana"/>
              </a:rPr>
              <a:t>. </a:t>
            </a:r>
            <a:r>
              <a:rPr kumimoji="0" lang="en-US" sz="1600" b="0" i="0" u="none" strike="noStrike" kern="0" cap="none" spc="0" normalizeH="0" baseline="0" noProof="0" dirty="0" err="1" smtClean="0">
                <a:ln>
                  <a:noFill/>
                </a:ln>
                <a:solidFill>
                  <a:schemeClr val="tx1"/>
                </a:solidFill>
                <a:effectLst/>
                <a:uLnTx/>
                <a:uFillTx/>
                <a:latin typeface="Verdana"/>
                <a:ea typeface="+mn-ea"/>
                <a:cs typeface="Verdana"/>
              </a:rPr>
              <a:t>v</a:t>
            </a:r>
            <a:endParaRPr kumimoji="0" lang="en-US" sz="1600" b="0" i="0" u="none" strike="noStrike" kern="0" cap="none" spc="0" normalizeH="0" baseline="0" noProof="0" dirty="0" smtClean="0">
              <a:ln>
                <a:noFill/>
              </a:ln>
              <a:solidFill>
                <a:schemeClr val="tx1"/>
              </a:solidFill>
              <a:effectLst/>
              <a:uLnTx/>
              <a:uFillTx/>
              <a:latin typeface="Verdana"/>
              <a:ea typeface="+mn-ea"/>
              <a:cs typeface="Verdana"/>
            </a:endParaRPr>
          </a:p>
          <a:p>
            <a:pPr marL="342900" marR="0" lvl="0" indent="-342900" algn="l" defTabSz="914400" rtl="0" eaLnBrk="0" fontAlgn="base" latinLnBrk="0" hangingPunct="0">
              <a:lnSpc>
                <a:spcPct val="100000"/>
              </a:lnSpc>
              <a:spcBef>
                <a:spcPct val="20000"/>
              </a:spcBef>
              <a:spcAft>
                <a:spcPct val="0"/>
              </a:spcAft>
              <a:buClr>
                <a:schemeClr val="accent6">
                  <a:lumMod val="60000"/>
                  <a:lumOff val="40000"/>
                </a:schemeClr>
              </a:buClr>
              <a:buSzPct val="85000"/>
              <a:buFont typeface="Wingdings" charset="2"/>
              <a:buChar char="§"/>
              <a:tabLst/>
              <a:defRPr/>
            </a:pPr>
            <a:r>
              <a:rPr kumimoji="0" lang="en-US" b="0" i="0" u="none" strike="noStrike" kern="0" cap="none" spc="0" normalizeH="0" baseline="0" noProof="0" dirty="0" smtClean="0">
                <a:ln>
                  <a:noFill/>
                </a:ln>
                <a:solidFill>
                  <a:schemeClr val="accent2"/>
                </a:solidFill>
                <a:effectLst/>
                <a:uLnTx/>
                <a:uFillTx/>
                <a:latin typeface="Verdana"/>
                <a:ea typeface="+mn-ea"/>
                <a:cs typeface="Verdana"/>
              </a:rPr>
              <a:t>N’:</a:t>
            </a:r>
            <a:r>
              <a:rPr kumimoji="0" lang="en-US" sz="1600" b="0" i="0" u="none" strike="noStrike" kern="0" cap="none" spc="0" normalizeH="0" baseline="0" noProof="0" dirty="0" smtClean="0">
                <a:ln>
                  <a:noFill/>
                </a:ln>
                <a:solidFill>
                  <a:schemeClr val="tx1"/>
                </a:solidFill>
                <a:effectLst/>
                <a:uLnTx/>
                <a:uFillTx/>
                <a:latin typeface="Verdana"/>
                <a:ea typeface="+mn-ea"/>
                <a:cs typeface="Verdana"/>
              </a:rPr>
              <a:t> set of nodes whose least cost path definitively known</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noFill/>
          <a:ln/>
        </p:spPr>
        <p:txBody>
          <a:bodyPr/>
          <a:lstStyle/>
          <a:p>
            <a:pPr eaLnBrk="0" hangingPunct="0"/>
            <a:r>
              <a:rPr lang="en-US"/>
              <a:t>Internet Routing Hierarchy</a:t>
            </a:r>
          </a:p>
        </p:txBody>
      </p:sp>
      <p:sp>
        <p:nvSpPr>
          <p:cNvPr id="157699" name="Rectangle 3"/>
          <p:cNvSpPr>
            <a:spLocks noGrp="1" noChangeArrowheads="1"/>
          </p:cNvSpPr>
          <p:nvPr>
            <p:ph type="body" idx="1"/>
          </p:nvPr>
        </p:nvSpPr>
        <p:spPr>
          <a:noFill/>
          <a:ln/>
        </p:spPr>
        <p:txBody>
          <a:bodyPr/>
          <a:lstStyle/>
          <a:p>
            <a:pPr eaLnBrk="0" hangingPunct="0"/>
            <a:r>
              <a:rPr lang="en-US"/>
              <a:t>The Internet is composed of Autonomous Systems</a:t>
            </a:r>
          </a:p>
          <a:p>
            <a:pPr eaLnBrk="0" hangingPunct="0"/>
            <a:r>
              <a:rPr lang="en-US"/>
              <a:t>Each Autonomous System is an administrative entity that</a:t>
            </a:r>
          </a:p>
          <a:p>
            <a:pPr lvl="1" eaLnBrk="0" hangingPunct="0"/>
            <a:r>
              <a:rPr lang="en-US"/>
              <a:t>Uses Interior Gateway Protocols (IGPs) to determine routing within the Autonomous System</a:t>
            </a:r>
          </a:p>
          <a:p>
            <a:pPr lvl="1" eaLnBrk="0" hangingPunct="0"/>
            <a:r>
              <a:rPr lang="en-US"/>
              <a:t>Uses Exterior Gateway Protocols (EGPs) to interact with other Autonomous Systems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a:t>Dijkstra’s algorithm: example</a:t>
            </a:r>
            <a:endParaRPr lang="en-US" sz="4400"/>
          </a:p>
        </p:txBody>
      </p:sp>
      <p:sp>
        <p:nvSpPr>
          <p:cNvPr id="118787" name="Text Box 3"/>
          <p:cNvSpPr txBox="1">
            <a:spLocks noChangeArrowheads="1"/>
          </p:cNvSpPr>
          <p:nvPr/>
        </p:nvSpPr>
        <p:spPr bwMode="auto">
          <a:xfrm>
            <a:off x="233872" y="1506540"/>
            <a:ext cx="712279" cy="2246769"/>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Step</a:t>
            </a:r>
          </a:p>
          <a:p>
            <a:pPr algn="r"/>
            <a:r>
              <a:rPr lang="en-US" sz="2000">
                <a:latin typeface="Arial" charset="0"/>
              </a:rPr>
              <a:t>0</a:t>
            </a:r>
          </a:p>
          <a:p>
            <a:pPr algn="r"/>
            <a:r>
              <a:rPr lang="en-US" sz="2000">
                <a:latin typeface="Arial" charset="0"/>
              </a:rPr>
              <a:t>1</a:t>
            </a:r>
          </a:p>
          <a:p>
            <a:pPr algn="r"/>
            <a:r>
              <a:rPr lang="en-US" sz="2000">
                <a:latin typeface="Arial" charset="0"/>
              </a:rPr>
              <a:t>2</a:t>
            </a:r>
          </a:p>
          <a:p>
            <a:pPr algn="r"/>
            <a:r>
              <a:rPr lang="en-US" sz="2000">
                <a:latin typeface="Arial" charset="0"/>
              </a:rPr>
              <a:t>3</a:t>
            </a:r>
          </a:p>
          <a:p>
            <a:pPr algn="r"/>
            <a:r>
              <a:rPr lang="en-US" sz="2000">
                <a:latin typeface="Arial" charset="0"/>
              </a:rPr>
              <a:t>4</a:t>
            </a:r>
          </a:p>
          <a:p>
            <a:pPr algn="r"/>
            <a:r>
              <a:rPr lang="en-US" sz="2000">
                <a:latin typeface="Arial" charset="0"/>
              </a:rPr>
              <a:t>5</a:t>
            </a:r>
          </a:p>
        </p:txBody>
      </p:sp>
      <p:sp>
        <p:nvSpPr>
          <p:cNvPr id="118788" name="Text Box 4"/>
          <p:cNvSpPr txBox="1">
            <a:spLocks noChangeArrowheads="1"/>
          </p:cNvSpPr>
          <p:nvPr/>
        </p:nvSpPr>
        <p:spPr bwMode="auto">
          <a:xfrm>
            <a:off x="1026225" y="1516065"/>
            <a:ext cx="1243900" cy="2246769"/>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start N’</a:t>
            </a:r>
          </a:p>
          <a:p>
            <a:pPr algn="r"/>
            <a:r>
              <a:rPr lang="en-US" sz="2000">
                <a:latin typeface="Arial" charset="0"/>
              </a:rPr>
              <a:t>A</a:t>
            </a:r>
          </a:p>
          <a:p>
            <a:pPr algn="r"/>
            <a:r>
              <a:rPr lang="en-US" sz="2000">
                <a:latin typeface="Arial" charset="0"/>
              </a:rPr>
              <a:t>AD</a:t>
            </a:r>
          </a:p>
          <a:p>
            <a:pPr algn="r"/>
            <a:r>
              <a:rPr lang="en-US" sz="2000">
                <a:latin typeface="Arial" charset="0"/>
              </a:rPr>
              <a:t>ADE</a:t>
            </a:r>
          </a:p>
          <a:p>
            <a:pPr algn="r"/>
            <a:r>
              <a:rPr lang="en-US" sz="2000">
                <a:latin typeface="Arial" charset="0"/>
              </a:rPr>
              <a:t>ADEB</a:t>
            </a:r>
          </a:p>
          <a:p>
            <a:pPr algn="r"/>
            <a:r>
              <a:rPr lang="en-US" sz="2000">
                <a:latin typeface="Arial" charset="0"/>
              </a:rPr>
              <a:t>ADEBC</a:t>
            </a:r>
          </a:p>
          <a:p>
            <a:pPr algn="r"/>
            <a:r>
              <a:rPr lang="en-US" sz="2000">
                <a:latin typeface="Arial" charset="0"/>
              </a:rPr>
              <a:t>ADEBCF</a:t>
            </a:r>
          </a:p>
        </p:txBody>
      </p:sp>
      <p:sp>
        <p:nvSpPr>
          <p:cNvPr id="118789" name="Text Box 5"/>
          <p:cNvSpPr txBox="1">
            <a:spLocks noChangeArrowheads="1"/>
          </p:cNvSpPr>
          <p:nvPr/>
        </p:nvSpPr>
        <p:spPr bwMode="auto">
          <a:xfrm>
            <a:off x="2402730" y="1497015"/>
            <a:ext cx="1267570" cy="1323439"/>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D(B),p(B)</a:t>
            </a:r>
          </a:p>
          <a:p>
            <a:pPr algn="r"/>
            <a:r>
              <a:rPr lang="en-US" sz="2000">
                <a:latin typeface="Arial" charset="0"/>
              </a:rPr>
              <a:t>2,A</a:t>
            </a:r>
          </a:p>
          <a:p>
            <a:pPr algn="r"/>
            <a:r>
              <a:rPr lang="en-US" sz="2000">
                <a:latin typeface="Arial" charset="0"/>
              </a:rPr>
              <a:t>2,A</a:t>
            </a:r>
          </a:p>
          <a:p>
            <a:pPr algn="r"/>
            <a:r>
              <a:rPr lang="en-US" sz="2000">
                <a:latin typeface="Arial" charset="0"/>
              </a:rPr>
              <a:t>2,A</a:t>
            </a:r>
          </a:p>
        </p:txBody>
      </p:sp>
      <p:sp>
        <p:nvSpPr>
          <p:cNvPr id="118790" name="Text Box 6"/>
          <p:cNvSpPr txBox="1">
            <a:spLocks noChangeArrowheads="1"/>
          </p:cNvSpPr>
          <p:nvPr/>
        </p:nvSpPr>
        <p:spPr bwMode="auto">
          <a:xfrm>
            <a:off x="3655540" y="1501776"/>
            <a:ext cx="1295873" cy="1631216"/>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D(C),p(C)</a:t>
            </a:r>
          </a:p>
          <a:p>
            <a:pPr algn="r"/>
            <a:r>
              <a:rPr lang="en-US" sz="2000">
                <a:latin typeface="Arial" charset="0"/>
              </a:rPr>
              <a:t>5,A</a:t>
            </a:r>
          </a:p>
          <a:p>
            <a:pPr algn="r"/>
            <a:r>
              <a:rPr lang="en-US" sz="2000">
                <a:latin typeface="Arial" charset="0"/>
              </a:rPr>
              <a:t>4,D</a:t>
            </a:r>
          </a:p>
          <a:p>
            <a:pPr algn="r"/>
            <a:r>
              <a:rPr lang="en-US" sz="2000">
                <a:latin typeface="Arial" charset="0"/>
              </a:rPr>
              <a:t>3,E</a:t>
            </a:r>
          </a:p>
          <a:p>
            <a:pPr algn="r"/>
            <a:r>
              <a:rPr lang="en-US" sz="2000">
                <a:latin typeface="Arial" charset="0"/>
              </a:rPr>
              <a:t>3,E</a:t>
            </a:r>
          </a:p>
        </p:txBody>
      </p:sp>
      <p:sp>
        <p:nvSpPr>
          <p:cNvPr id="118791" name="Text Box 7"/>
          <p:cNvSpPr txBox="1">
            <a:spLocks noChangeArrowheads="1"/>
          </p:cNvSpPr>
          <p:nvPr/>
        </p:nvSpPr>
        <p:spPr bwMode="auto">
          <a:xfrm>
            <a:off x="4927407" y="1497013"/>
            <a:ext cx="1300356" cy="707886"/>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D(D),p(D)</a:t>
            </a:r>
          </a:p>
          <a:p>
            <a:pPr algn="r"/>
            <a:r>
              <a:rPr lang="en-US" sz="2000">
                <a:latin typeface="Arial" charset="0"/>
              </a:rPr>
              <a:t>1,A</a:t>
            </a:r>
          </a:p>
        </p:txBody>
      </p:sp>
      <p:sp>
        <p:nvSpPr>
          <p:cNvPr id="118792" name="Text Box 8"/>
          <p:cNvSpPr txBox="1">
            <a:spLocks noChangeArrowheads="1"/>
          </p:cNvSpPr>
          <p:nvPr/>
        </p:nvSpPr>
        <p:spPr bwMode="auto">
          <a:xfrm>
            <a:off x="6255594" y="1501777"/>
            <a:ext cx="1267570" cy="1015663"/>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D(E),p(E)</a:t>
            </a:r>
          </a:p>
          <a:p>
            <a:pPr algn="r"/>
            <a:r>
              <a:rPr lang="en-US" sz="2000">
                <a:latin typeface="Arial" charset="0"/>
              </a:rPr>
              <a:t>infinity</a:t>
            </a:r>
          </a:p>
          <a:p>
            <a:pPr algn="r"/>
            <a:r>
              <a:rPr lang="en-US" sz="2000">
                <a:latin typeface="Arial" charset="0"/>
              </a:rPr>
              <a:t>2,D</a:t>
            </a:r>
          </a:p>
        </p:txBody>
      </p:sp>
      <p:sp>
        <p:nvSpPr>
          <p:cNvPr id="118793" name="Text Box 9"/>
          <p:cNvSpPr txBox="1">
            <a:spLocks noChangeArrowheads="1"/>
          </p:cNvSpPr>
          <p:nvPr/>
        </p:nvSpPr>
        <p:spPr bwMode="auto">
          <a:xfrm>
            <a:off x="7526391" y="1516064"/>
            <a:ext cx="1249310" cy="1938992"/>
          </a:xfrm>
          <a:prstGeom prst="rect">
            <a:avLst/>
          </a:prstGeom>
          <a:noFill/>
          <a:ln w="9525">
            <a:noFill/>
            <a:miter lim="800000"/>
            <a:headEnd/>
            <a:tailEnd/>
          </a:ln>
          <a:effectLst/>
        </p:spPr>
        <p:txBody>
          <a:bodyPr wrap="none">
            <a:prstTxWarp prst="textNoShape">
              <a:avLst/>
            </a:prstTxWarp>
            <a:spAutoFit/>
          </a:bodyPr>
          <a:lstStyle/>
          <a:p>
            <a:pPr algn="r"/>
            <a:r>
              <a:rPr lang="en-US" sz="2000">
                <a:latin typeface="Arial" charset="0"/>
              </a:rPr>
              <a:t>D(F),p(F)</a:t>
            </a:r>
          </a:p>
          <a:p>
            <a:pPr algn="r"/>
            <a:r>
              <a:rPr lang="en-US" sz="2000">
                <a:latin typeface="Arial" charset="0"/>
              </a:rPr>
              <a:t>infinity</a:t>
            </a:r>
          </a:p>
          <a:p>
            <a:pPr algn="r"/>
            <a:r>
              <a:rPr lang="en-US" sz="2000">
                <a:latin typeface="Arial" charset="0"/>
              </a:rPr>
              <a:t>infinity</a:t>
            </a:r>
          </a:p>
          <a:p>
            <a:pPr algn="r"/>
            <a:r>
              <a:rPr lang="en-US" sz="2000">
                <a:latin typeface="Arial" charset="0"/>
              </a:rPr>
              <a:t>4,E</a:t>
            </a:r>
          </a:p>
          <a:p>
            <a:pPr algn="r"/>
            <a:r>
              <a:rPr lang="en-US" sz="2000">
                <a:latin typeface="Arial" charset="0"/>
              </a:rPr>
              <a:t>4,E</a:t>
            </a:r>
          </a:p>
          <a:p>
            <a:pPr algn="r"/>
            <a:r>
              <a:rPr lang="en-US" sz="2000">
                <a:latin typeface="Arial" charset="0"/>
              </a:rPr>
              <a:t>4,E</a:t>
            </a:r>
          </a:p>
        </p:txBody>
      </p:sp>
      <p:sp>
        <p:nvSpPr>
          <p:cNvPr id="118794" name="Line 10"/>
          <p:cNvSpPr>
            <a:spLocks noChangeShapeType="1"/>
          </p:cNvSpPr>
          <p:nvPr/>
        </p:nvSpPr>
        <p:spPr bwMode="auto">
          <a:xfrm>
            <a:off x="361951" y="1857375"/>
            <a:ext cx="8505825" cy="9525"/>
          </a:xfrm>
          <a:prstGeom prst="line">
            <a:avLst/>
          </a:prstGeom>
          <a:noFill/>
          <a:ln w="28575">
            <a:solidFill>
              <a:schemeClr val="accent2"/>
            </a:solidFill>
            <a:round/>
            <a:headEnd/>
            <a:tailEnd/>
          </a:ln>
          <a:effectLst/>
        </p:spPr>
        <p:txBody>
          <a:bodyPr wrap="none" anchor="ctr">
            <a:prstTxWarp prst="textNoShape">
              <a:avLst/>
            </a:prstTxWarp>
          </a:bodyPr>
          <a:lstStyle/>
          <a:p>
            <a:endParaRPr lang="en-US"/>
          </a:p>
        </p:txBody>
      </p:sp>
      <p:sp>
        <p:nvSpPr>
          <p:cNvPr id="118795" name="Line 11"/>
          <p:cNvSpPr>
            <a:spLocks noChangeShapeType="1"/>
          </p:cNvSpPr>
          <p:nvPr/>
        </p:nvSpPr>
        <p:spPr bwMode="auto">
          <a:xfrm>
            <a:off x="519114" y="2162175"/>
            <a:ext cx="8296275" cy="0"/>
          </a:xfrm>
          <a:prstGeom prst="line">
            <a:avLst/>
          </a:prstGeom>
          <a:noFill/>
          <a:ln w="19050">
            <a:solidFill>
              <a:schemeClr val="accent2"/>
            </a:solidFill>
            <a:round/>
            <a:headEnd/>
            <a:tailEnd/>
          </a:ln>
          <a:effectLst/>
        </p:spPr>
        <p:txBody>
          <a:bodyPr wrap="none" anchor="ctr">
            <a:prstTxWarp prst="textNoShape">
              <a:avLst/>
            </a:prstTxWarp>
          </a:bodyPr>
          <a:lstStyle/>
          <a:p>
            <a:endParaRPr lang="en-US"/>
          </a:p>
        </p:txBody>
      </p:sp>
      <p:sp>
        <p:nvSpPr>
          <p:cNvPr id="118796" name="Line 12"/>
          <p:cNvSpPr>
            <a:spLocks noChangeShapeType="1"/>
          </p:cNvSpPr>
          <p:nvPr/>
        </p:nvSpPr>
        <p:spPr bwMode="auto">
          <a:xfrm>
            <a:off x="538163" y="2457452"/>
            <a:ext cx="8267700" cy="4763"/>
          </a:xfrm>
          <a:prstGeom prst="line">
            <a:avLst/>
          </a:prstGeom>
          <a:noFill/>
          <a:ln w="19050">
            <a:solidFill>
              <a:schemeClr val="accent2"/>
            </a:solidFill>
            <a:round/>
            <a:headEnd/>
            <a:tailEnd/>
          </a:ln>
          <a:effectLst/>
        </p:spPr>
        <p:txBody>
          <a:bodyPr wrap="none" anchor="ctr">
            <a:prstTxWarp prst="textNoShape">
              <a:avLst/>
            </a:prstTxWarp>
          </a:bodyPr>
          <a:lstStyle/>
          <a:p>
            <a:endParaRPr lang="en-US"/>
          </a:p>
        </p:txBody>
      </p:sp>
      <p:sp>
        <p:nvSpPr>
          <p:cNvPr id="118797" name="Line 13"/>
          <p:cNvSpPr>
            <a:spLocks noChangeShapeType="1"/>
          </p:cNvSpPr>
          <p:nvPr/>
        </p:nvSpPr>
        <p:spPr bwMode="auto">
          <a:xfrm>
            <a:off x="547688" y="2767015"/>
            <a:ext cx="8253412" cy="9525"/>
          </a:xfrm>
          <a:prstGeom prst="line">
            <a:avLst/>
          </a:prstGeom>
          <a:noFill/>
          <a:ln w="19050">
            <a:solidFill>
              <a:schemeClr val="accent2"/>
            </a:solidFill>
            <a:round/>
            <a:headEnd/>
            <a:tailEnd/>
          </a:ln>
          <a:effectLst/>
        </p:spPr>
        <p:txBody>
          <a:bodyPr wrap="none" anchor="ctr">
            <a:prstTxWarp prst="textNoShape">
              <a:avLst/>
            </a:prstTxWarp>
          </a:bodyPr>
          <a:lstStyle/>
          <a:p>
            <a:endParaRPr lang="en-US"/>
          </a:p>
        </p:txBody>
      </p:sp>
      <p:sp>
        <p:nvSpPr>
          <p:cNvPr id="118798" name="Line 14"/>
          <p:cNvSpPr>
            <a:spLocks noChangeShapeType="1"/>
          </p:cNvSpPr>
          <p:nvPr/>
        </p:nvSpPr>
        <p:spPr bwMode="auto">
          <a:xfrm>
            <a:off x="557213" y="3071815"/>
            <a:ext cx="8267700" cy="9525"/>
          </a:xfrm>
          <a:prstGeom prst="line">
            <a:avLst/>
          </a:prstGeom>
          <a:noFill/>
          <a:ln w="19050">
            <a:solidFill>
              <a:schemeClr val="accent2"/>
            </a:solidFill>
            <a:round/>
            <a:headEnd/>
            <a:tailEnd/>
          </a:ln>
          <a:effectLst/>
        </p:spPr>
        <p:txBody>
          <a:bodyPr wrap="none" anchor="ctr">
            <a:prstTxWarp prst="textNoShape">
              <a:avLst/>
            </a:prstTxWarp>
          </a:bodyPr>
          <a:lstStyle/>
          <a:p>
            <a:endParaRPr lang="en-US"/>
          </a:p>
        </p:txBody>
      </p:sp>
      <p:sp>
        <p:nvSpPr>
          <p:cNvPr id="118799" name="Line 15"/>
          <p:cNvSpPr>
            <a:spLocks noChangeShapeType="1"/>
          </p:cNvSpPr>
          <p:nvPr/>
        </p:nvSpPr>
        <p:spPr bwMode="auto">
          <a:xfrm>
            <a:off x="571501" y="3386138"/>
            <a:ext cx="8262938" cy="4762"/>
          </a:xfrm>
          <a:prstGeom prst="line">
            <a:avLst/>
          </a:prstGeom>
          <a:noFill/>
          <a:ln w="19050">
            <a:solidFill>
              <a:schemeClr val="accent2"/>
            </a:solidFill>
            <a:round/>
            <a:headEnd/>
            <a:tailEnd/>
          </a:ln>
          <a:effectLst/>
        </p:spPr>
        <p:txBody>
          <a:bodyPr wrap="none" anchor="ctr">
            <a:prstTxWarp prst="textNoShape">
              <a:avLst/>
            </a:prstTxWarp>
          </a:bodyPr>
          <a:lstStyle/>
          <a:p>
            <a:endParaRPr lang="en-US"/>
          </a:p>
        </p:txBody>
      </p:sp>
      <p:sp>
        <p:nvSpPr>
          <p:cNvPr id="118801" name="Freeform 17"/>
          <p:cNvSpPr>
            <a:spLocks/>
          </p:cNvSpPr>
          <p:nvPr/>
        </p:nvSpPr>
        <p:spPr bwMode="auto">
          <a:xfrm>
            <a:off x="2657476" y="3995740"/>
            <a:ext cx="3571875" cy="2236787"/>
          </a:xfrm>
          <a:custGeom>
            <a:avLst/>
            <a:gdLst/>
            <a:ahLst/>
            <a:cxnLst>
              <a:cxn ang="0">
                <a:pos x="0" y="624"/>
              </a:cxn>
              <a:cxn ang="0">
                <a:pos x="219" y="321"/>
              </a:cxn>
              <a:cxn ang="0">
                <a:pos x="529" y="35"/>
              </a:cxn>
              <a:cxn ang="0">
                <a:pos x="1551" y="111"/>
              </a:cxn>
              <a:cxn ang="0">
                <a:pos x="1968" y="483"/>
              </a:cxn>
              <a:cxn ang="0">
                <a:pos x="2199" y="906"/>
              </a:cxn>
              <a:cxn ang="0">
                <a:pos x="1659" y="1314"/>
              </a:cxn>
              <a:cxn ang="0">
                <a:pos x="993" y="1386"/>
              </a:cxn>
              <a:cxn ang="0">
                <a:pos x="465" y="1356"/>
              </a:cxn>
              <a:cxn ang="0">
                <a:pos x="102" y="1068"/>
              </a:cxn>
              <a:cxn ang="0">
                <a:pos x="0" y="624"/>
              </a:cxn>
            </a:cxnLst>
            <a:rect l="0" t="0" r="r" b="b"/>
            <a:pathLst>
              <a:path w="2250" h="1409">
                <a:moveTo>
                  <a:pt x="0" y="624"/>
                </a:moveTo>
                <a:cubicBezTo>
                  <a:pt x="5" y="506"/>
                  <a:pt x="131" y="419"/>
                  <a:pt x="219" y="321"/>
                </a:cubicBezTo>
                <a:cubicBezTo>
                  <a:pt x="307" y="223"/>
                  <a:pt x="307" y="70"/>
                  <a:pt x="529" y="35"/>
                </a:cubicBezTo>
                <a:cubicBezTo>
                  <a:pt x="751" y="0"/>
                  <a:pt x="1311" y="36"/>
                  <a:pt x="1551" y="111"/>
                </a:cubicBezTo>
                <a:cubicBezTo>
                  <a:pt x="1791" y="186"/>
                  <a:pt x="1860" y="351"/>
                  <a:pt x="1968" y="483"/>
                </a:cubicBezTo>
                <a:cubicBezTo>
                  <a:pt x="2076" y="615"/>
                  <a:pt x="2250" y="767"/>
                  <a:pt x="2199" y="906"/>
                </a:cubicBezTo>
                <a:cubicBezTo>
                  <a:pt x="2148" y="1045"/>
                  <a:pt x="1860" y="1234"/>
                  <a:pt x="1659" y="1314"/>
                </a:cubicBezTo>
                <a:cubicBezTo>
                  <a:pt x="1458" y="1394"/>
                  <a:pt x="1192" y="1379"/>
                  <a:pt x="993" y="1386"/>
                </a:cubicBezTo>
                <a:cubicBezTo>
                  <a:pt x="794" y="1393"/>
                  <a:pt x="613" y="1409"/>
                  <a:pt x="465" y="1356"/>
                </a:cubicBezTo>
                <a:cubicBezTo>
                  <a:pt x="317" y="1303"/>
                  <a:pt x="180" y="1190"/>
                  <a:pt x="102" y="1068"/>
                </a:cubicBezTo>
                <a:cubicBezTo>
                  <a:pt x="24" y="946"/>
                  <a:pt x="21" y="716"/>
                  <a:pt x="0" y="624"/>
                </a:cubicBezTo>
                <a:close/>
              </a:path>
            </a:pathLst>
          </a:custGeom>
          <a:solidFill>
            <a:srgbClr val="FFFF66"/>
          </a:solidFill>
          <a:ln w="9525">
            <a:noFill/>
            <a:round/>
            <a:headEnd/>
            <a:tailEnd/>
          </a:ln>
          <a:effectLst/>
        </p:spPr>
        <p:txBody>
          <a:bodyPr wrap="none" anchor="ctr">
            <a:prstTxWarp prst="textNoShape">
              <a:avLst/>
            </a:prstTxWarp>
          </a:bodyPr>
          <a:lstStyle/>
          <a:p>
            <a:endParaRPr lang="en-US"/>
          </a:p>
        </p:txBody>
      </p:sp>
      <p:sp>
        <p:nvSpPr>
          <p:cNvPr id="118802" name="Freeform 18"/>
          <p:cNvSpPr>
            <a:spLocks/>
          </p:cNvSpPr>
          <p:nvPr/>
        </p:nvSpPr>
        <p:spPr bwMode="auto">
          <a:xfrm>
            <a:off x="3190876" y="4867277"/>
            <a:ext cx="542925" cy="295275"/>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03" name="Oval 19"/>
          <p:cNvSpPr>
            <a:spLocks noChangeArrowheads="1"/>
          </p:cNvSpPr>
          <p:nvPr/>
        </p:nvSpPr>
        <p:spPr bwMode="auto">
          <a:xfrm>
            <a:off x="2778126" y="5251450"/>
            <a:ext cx="496888" cy="12858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04" name="Line 20"/>
          <p:cNvSpPr>
            <a:spLocks noChangeShapeType="1"/>
          </p:cNvSpPr>
          <p:nvPr/>
        </p:nvSpPr>
        <p:spPr bwMode="auto">
          <a:xfrm>
            <a:off x="2778125" y="5240340"/>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05" name="Line 21"/>
          <p:cNvSpPr>
            <a:spLocks noChangeShapeType="1"/>
          </p:cNvSpPr>
          <p:nvPr/>
        </p:nvSpPr>
        <p:spPr bwMode="auto">
          <a:xfrm>
            <a:off x="3275013" y="5240340"/>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06" name="Rectangle 22"/>
          <p:cNvSpPr>
            <a:spLocks noChangeArrowheads="1"/>
          </p:cNvSpPr>
          <p:nvPr/>
        </p:nvSpPr>
        <p:spPr bwMode="auto">
          <a:xfrm>
            <a:off x="2778126" y="5240340"/>
            <a:ext cx="492125" cy="77787"/>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8807" name="Oval 23"/>
          <p:cNvSpPr>
            <a:spLocks noChangeArrowheads="1"/>
          </p:cNvSpPr>
          <p:nvPr/>
        </p:nvSpPr>
        <p:spPr bwMode="auto">
          <a:xfrm>
            <a:off x="2773363" y="5146677"/>
            <a:ext cx="496887" cy="1508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08" name="Oval 24"/>
          <p:cNvSpPr>
            <a:spLocks noChangeArrowheads="1"/>
          </p:cNvSpPr>
          <p:nvPr/>
        </p:nvSpPr>
        <p:spPr bwMode="auto">
          <a:xfrm>
            <a:off x="3530601" y="5865815"/>
            <a:ext cx="496888" cy="12858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09" name="Line 25"/>
          <p:cNvSpPr>
            <a:spLocks noChangeShapeType="1"/>
          </p:cNvSpPr>
          <p:nvPr/>
        </p:nvSpPr>
        <p:spPr bwMode="auto">
          <a:xfrm>
            <a:off x="3530600" y="5854702"/>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10" name="Line 26"/>
          <p:cNvSpPr>
            <a:spLocks noChangeShapeType="1"/>
          </p:cNvSpPr>
          <p:nvPr/>
        </p:nvSpPr>
        <p:spPr bwMode="auto">
          <a:xfrm>
            <a:off x="4027488" y="5854702"/>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11" name="Rectangle 27"/>
          <p:cNvSpPr>
            <a:spLocks noChangeArrowheads="1"/>
          </p:cNvSpPr>
          <p:nvPr/>
        </p:nvSpPr>
        <p:spPr bwMode="auto">
          <a:xfrm>
            <a:off x="3530601" y="5854700"/>
            <a:ext cx="492125" cy="77788"/>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8812" name="Oval 28"/>
          <p:cNvSpPr>
            <a:spLocks noChangeArrowheads="1"/>
          </p:cNvSpPr>
          <p:nvPr/>
        </p:nvSpPr>
        <p:spPr bwMode="auto">
          <a:xfrm>
            <a:off x="3525839" y="5761038"/>
            <a:ext cx="496887" cy="1508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13" name="Oval 29"/>
          <p:cNvSpPr>
            <a:spLocks noChangeArrowheads="1"/>
          </p:cNvSpPr>
          <p:nvPr/>
        </p:nvSpPr>
        <p:spPr bwMode="auto">
          <a:xfrm>
            <a:off x="3524251" y="4770440"/>
            <a:ext cx="496888" cy="12858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14" name="Line 30"/>
          <p:cNvSpPr>
            <a:spLocks noChangeShapeType="1"/>
          </p:cNvSpPr>
          <p:nvPr/>
        </p:nvSpPr>
        <p:spPr bwMode="auto">
          <a:xfrm>
            <a:off x="3524250" y="4759327"/>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15" name="Line 31"/>
          <p:cNvSpPr>
            <a:spLocks noChangeShapeType="1"/>
          </p:cNvSpPr>
          <p:nvPr/>
        </p:nvSpPr>
        <p:spPr bwMode="auto">
          <a:xfrm>
            <a:off x="4021138" y="4759327"/>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16" name="Rectangle 32"/>
          <p:cNvSpPr>
            <a:spLocks noChangeArrowheads="1"/>
          </p:cNvSpPr>
          <p:nvPr/>
        </p:nvSpPr>
        <p:spPr bwMode="auto">
          <a:xfrm>
            <a:off x="3524251" y="4759325"/>
            <a:ext cx="492125" cy="77788"/>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8817" name="Oval 33"/>
          <p:cNvSpPr>
            <a:spLocks noChangeArrowheads="1"/>
          </p:cNvSpPr>
          <p:nvPr/>
        </p:nvSpPr>
        <p:spPr bwMode="auto">
          <a:xfrm>
            <a:off x="3519488" y="4665663"/>
            <a:ext cx="496887" cy="1508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18" name="Oval 34"/>
          <p:cNvSpPr>
            <a:spLocks noChangeArrowheads="1"/>
          </p:cNvSpPr>
          <p:nvPr/>
        </p:nvSpPr>
        <p:spPr bwMode="auto">
          <a:xfrm>
            <a:off x="4608514" y="4764090"/>
            <a:ext cx="495300" cy="12858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19" name="Line 35"/>
          <p:cNvSpPr>
            <a:spLocks noChangeShapeType="1"/>
          </p:cNvSpPr>
          <p:nvPr/>
        </p:nvSpPr>
        <p:spPr bwMode="auto">
          <a:xfrm>
            <a:off x="4608513" y="4752977"/>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20" name="Line 36"/>
          <p:cNvSpPr>
            <a:spLocks noChangeShapeType="1"/>
          </p:cNvSpPr>
          <p:nvPr/>
        </p:nvSpPr>
        <p:spPr bwMode="auto">
          <a:xfrm>
            <a:off x="5103813" y="4752977"/>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21" name="Rectangle 37"/>
          <p:cNvSpPr>
            <a:spLocks noChangeArrowheads="1"/>
          </p:cNvSpPr>
          <p:nvPr/>
        </p:nvSpPr>
        <p:spPr bwMode="auto">
          <a:xfrm>
            <a:off x="4608514" y="4752975"/>
            <a:ext cx="490537" cy="77788"/>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8822" name="Oval 38"/>
          <p:cNvSpPr>
            <a:spLocks noChangeArrowheads="1"/>
          </p:cNvSpPr>
          <p:nvPr/>
        </p:nvSpPr>
        <p:spPr bwMode="auto">
          <a:xfrm>
            <a:off x="4613276" y="4664077"/>
            <a:ext cx="495300" cy="1508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23" name="Oval 39"/>
          <p:cNvSpPr>
            <a:spLocks noChangeArrowheads="1"/>
          </p:cNvSpPr>
          <p:nvPr/>
        </p:nvSpPr>
        <p:spPr bwMode="auto">
          <a:xfrm>
            <a:off x="4624388" y="5861050"/>
            <a:ext cx="496887" cy="12858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24" name="Line 40"/>
          <p:cNvSpPr>
            <a:spLocks noChangeShapeType="1"/>
          </p:cNvSpPr>
          <p:nvPr/>
        </p:nvSpPr>
        <p:spPr bwMode="auto">
          <a:xfrm>
            <a:off x="4624388" y="5849940"/>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26" name="Rectangle 42"/>
          <p:cNvSpPr>
            <a:spLocks noChangeArrowheads="1"/>
          </p:cNvSpPr>
          <p:nvPr/>
        </p:nvSpPr>
        <p:spPr bwMode="auto">
          <a:xfrm>
            <a:off x="4624389" y="5849940"/>
            <a:ext cx="492125" cy="77787"/>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8827" name="Oval 43"/>
          <p:cNvSpPr>
            <a:spLocks noChangeArrowheads="1"/>
          </p:cNvSpPr>
          <p:nvPr/>
        </p:nvSpPr>
        <p:spPr bwMode="auto">
          <a:xfrm>
            <a:off x="4619626" y="5756277"/>
            <a:ext cx="496888" cy="150813"/>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28" name="Oval 44"/>
          <p:cNvSpPr>
            <a:spLocks noChangeArrowheads="1"/>
          </p:cNvSpPr>
          <p:nvPr/>
        </p:nvSpPr>
        <p:spPr bwMode="auto">
          <a:xfrm>
            <a:off x="5521325" y="5319715"/>
            <a:ext cx="496888" cy="128587"/>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29" name="Line 45"/>
          <p:cNvSpPr>
            <a:spLocks noChangeShapeType="1"/>
          </p:cNvSpPr>
          <p:nvPr/>
        </p:nvSpPr>
        <p:spPr bwMode="auto">
          <a:xfrm>
            <a:off x="5521325" y="5308602"/>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30" name="Line 46"/>
          <p:cNvSpPr>
            <a:spLocks noChangeShapeType="1"/>
          </p:cNvSpPr>
          <p:nvPr/>
        </p:nvSpPr>
        <p:spPr bwMode="auto">
          <a:xfrm>
            <a:off x="6018213" y="5308602"/>
            <a:ext cx="0" cy="79375"/>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8831" name="Rectangle 47"/>
          <p:cNvSpPr>
            <a:spLocks noChangeArrowheads="1"/>
          </p:cNvSpPr>
          <p:nvPr/>
        </p:nvSpPr>
        <p:spPr bwMode="auto">
          <a:xfrm>
            <a:off x="5521326" y="5308600"/>
            <a:ext cx="492125" cy="77788"/>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a:latin typeface="Times New Roman" charset="0"/>
            </a:endParaRPr>
          </a:p>
        </p:txBody>
      </p:sp>
      <p:sp>
        <p:nvSpPr>
          <p:cNvPr id="118832" name="Oval 48"/>
          <p:cNvSpPr>
            <a:spLocks noChangeArrowheads="1"/>
          </p:cNvSpPr>
          <p:nvPr/>
        </p:nvSpPr>
        <p:spPr bwMode="auto">
          <a:xfrm>
            <a:off x="5516564" y="5214938"/>
            <a:ext cx="496887" cy="150812"/>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8833" name="Freeform 49"/>
          <p:cNvSpPr>
            <a:spLocks/>
          </p:cNvSpPr>
          <p:nvPr/>
        </p:nvSpPr>
        <p:spPr bwMode="auto">
          <a:xfrm>
            <a:off x="4872039" y="4910140"/>
            <a:ext cx="1587" cy="828675"/>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34" name="Freeform 50"/>
          <p:cNvSpPr>
            <a:spLocks/>
          </p:cNvSpPr>
          <p:nvPr/>
        </p:nvSpPr>
        <p:spPr bwMode="auto">
          <a:xfrm>
            <a:off x="3771900" y="4919665"/>
            <a:ext cx="1588" cy="852487"/>
          </a:xfrm>
          <a:custGeom>
            <a:avLst/>
            <a:gdLst/>
            <a:ahLst/>
            <a:cxnLst>
              <a:cxn ang="0">
                <a:pos x="0" y="0"/>
              </a:cxn>
              <a:cxn ang="0">
                <a:pos x="0" y="537"/>
              </a:cxn>
            </a:cxnLst>
            <a:rect l="0" t="0" r="r" b="b"/>
            <a:pathLst>
              <a:path w="1" h="537">
                <a:moveTo>
                  <a:pt x="0" y="0"/>
                </a:moveTo>
                <a:lnTo>
                  <a:pt x="0" y="537"/>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35" name="Freeform 51"/>
          <p:cNvSpPr>
            <a:spLocks/>
          </p:cNvSpPr>
          <p:nvPr/>
        </p:nvSpPr>
        <p:spPr bwMode="auto">
          <a:xfrm>
            <a:off x="4033839" y="4895850"/>
            <a:ext cx="800100" cy="952500"/>
          </a:xfrm>
          <a:custGeom>
            <a:avLst/>
            <a:gdLst/>
            <a:ahLst/>
            <a:cxnLst>
              <a:cxn ang="0">
                <a:pos x="0" y="174"/>
              </a:cxn>
              <a:cxn ang="0">
                <a:pos x="378" y="0"/>
              </a:cxn>
            </a:cxnLst>
            <a:rect l="0" t="0" r="r" b="b"/>
            <a:pathLst>
              <a:path w="378" h="174">
                <a:moveTo>
                  <a:pt x="0" y="174"/>
                </a:moveTo>
                <a:lnTo>
                  <a:pt x="378"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36" name="Freeform 52"/>
          <p:cNvSpPr>
            <a:spLocks/>
          </p:cNvSpPr>
          <p:nvPr/>
        </p:nvSpPr>
        <p:spPr bwMode="auto">
          <a:xfrm>
            <a:off x="5124451" y="5448302"/>
            <a:ext cx="581025" cy="428625"/>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37" name="Freeform 53"/>
          <p:cNvSpPr>
            <a:spLocks/>
          </p:cNvSpPr>
          <p:nvPr/>
        </p:nvSpPr>
        <p:spPr bwMode="auto">
          <a:xfrm>
            <a:off x="4043364" y="5895975"/>
            <a:ext cx="581025" cy="1588"/>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38" name="Freeform 54"/>
          <p:cNvSpPr>
            <a:spLocks/>
          </p:cNvSpPr>
          <p:nvPr/>
        </p:nvSpPr>
        <p:spPr bwMode="auto">
          <a:xfrm>
            <a:off x="3105150" y="5381625"/>
            <a:ext cx="438150" cy="419100"/>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39" name="Freeform 55"/>
          <p:cNvSpPr>
            <a:spLocks/>
          </p:cNvSpPr>
          <p:nvPr/>
        </p:nvSpPr>
        <p:spPr bwMode="auto">
          <a:xfrm>
            <a:off x="4033838" y="4800600"/>
            <a:ext cx="581025" cy="1588"/>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40" name="Freeform 56"/>
          <p:cNvSpPr>
            <a:spLocks/>
          </p:cNvSpPr>
          <p:nvPr/>
        </p:nvSpPr>
        <p:spPr bwMode="auto">
          <a:xfrm>
            <a:off x="5105400" y="4795838"/>
            <a:ext cx="628650" cy="423862"/>
          </a:xfrm>
          <a:custGeom>
            <a:avLst/>
            <a:gdLst/>
            <a:ahLst/>
            <a:cxnLst>
              <a:cxn ang="0">
                <a:pos x="396" y="267"/>
              </a:cxn>
              <a:cxn ang="0">
                <a:pos x="0" y="0"/>
              </a:cxn>
            </a:cxnLst>
            <a:rect l="0" t="0" r="r" b="b"/>
            <a:pathLst>
              <a:path w="396" h="267">
                <a:moveTo>
                  <a:pt x="396" y="267"/>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18841" name="Freeform 57"/>
          <p:cNvSpPr>
            <a:spLocks/>
          </p:cNvSpPr>
          <p:nvPr/>
        </p:nvSpPr>
        <p:spPr bwMode="auto">
          <a:xfrm>
            <a:off x="3014664" y="4114800"/>
            <a:ext cx="1762125" cy="1023938"/>
          </a:xfrm>
          <a:custGeom>
            <a:avLst/>
            <a:gdLst/>
            <a:ahLst/>
            <a:cxnLst>
              <a:cxn ang="0">
                <a:pos x="1110" y="342"/>
              </a:cxn>
              <a:cxn ang="0">
                <a:pos x="0" y="645"/>
              </a:cxn>
            </a:cxnLst>
            <a:rect l="0" t="0" r="r" b="b"/>
            <a:pathLst>
              <a:path w="1110" h="645">
                <a:moveTo>
                  <a:pt x="1110" y="342"/>
                </a:moveTo>
                <a:cubicBezTo>
                  <a:pt x="1104" y="0"/>
                  <a:pt x="21" y="63"/>
                  <a:pt x="0" y="645"/>
                </a:cubicBez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18842" name="Group 58"/>
          <p:cNvGrpSpPr>
            <a:grpSpLocks/>
          </p:cNvGrpSpPr>
          <p:nvPr/>
        </p:nvGrpSpPr>
        <p:grpSpPr bwMode="auto">
          <a:xfrm>
            <a:off x="2832127" y="5070476"/>
            <a:ext cx="373022" cy="400050"/>
            <a:chOff x="2939" y="2429"/>
            <a:chExt cx="238" cy="252"/>
          </a:xfrm>
        </p:grpSpPr>
        <p:sp>
          <p:nvSpPr>
            <p:cNvPr id="118843" name="Rectangle 5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18844" name="Text Box 60"/>
            <p:cNvSpPr txBox="1">
              <a:spLocks noChangeArrowheads="1"/>
            </p:cNvSpPr>
            <p:nvPr/>
          </p:nvSpPr>
          <p:spPr bwMode="auto">
            <a:xfrm>
              <a:off x="2939" y="2429"/>
              <a:ext cx="238" cy="252"/>
            </a:xfrm>
            <a:prstGeom prst="rect">
              <a:avLst/>
            </a:prstGeom>
            <a:noFill/>
            <a:ln w="9525">
              <a:noFill/>
              <a:miter lim="800000"/>
              <a:headEnd/>
              <a:tailEnd/>
            </a:ln>
            <a:effectLst/>
          </p:spPr>
          <p:txBody>
            <a:bodyPr wrap="none">
              <a:prstTxWarp prst="textNoShape">
                <a:avLst/>
              </a:prstTxWarp>
              <a:spAutoFit/>
            </a:bodyPr>
            <a:lstStyle/>
            <a:p>
              <a:pPr algn="ctr"/>
              <a:r>
                <a:rPr lang="en-US" sz="2000"/>
                <a:t>A</a:t>
              </a:r>
              <a:endParaRPr lang="en-US" sz="2400">
                <a:latin typeface="Times New Roman" charset="0"/>
              </a:endParaRPr>
            </a:p>
          </p:txBody>
        </p:sp>
      </p:grpSp>
      <p:grpSp>
        <p:nvGrpSpPr>
          <p:cNvPr id="118845" name="Group 61"/>
          <p:cNvGrpSpPr>
            <a:grpSpLocks/>
          </p:cNvGrpSpPr>
          <p:nvPr/>
        </p:nvGrpSpPr>
        <p:grpSpPr bwMode="auto">
          <a:xfrm>
            <a:off x="4702201" y="5680076"/>
            <a:ext cx="344466" cy="400050"/>
            <a:chOff x="2947" y="2429"/>
            <a:chExt cx="220" cy="252"/>
          </a:xfrm>
        </p:grpSpPr>
        <p:sp>
          <p:nvSpPr>
            <p:cNvPr id="118846" name="Rectangle 6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18847" name="Text Box 63"/>
            <p:cNvSpPr txBox="1">
              <a:spLocks noChangeArrowheads="1"/>
            </p:cNvSpPr>
            <p:nvPr/>
          </p:nvSpPr>
          <p:spPr bwMode="auto">
            <a:xfrm>
              <a:off x="2947" y="2429"/>
              <a:ext cx="220" cy="252"/>
            </a:xfrm>
            <a:prstGeom prst="rect">
              <a:avLst/>
            </a:prstGeom>
            <a:noFill/>
            <a:ln w="9525">
              <a:noFill/>
              <a:miter lim="800000"/>
              <a:headEnd/>
              <a:tailEnd/>
            </a:ln>
            <a:effectLst/>
          </p:spPr>
          <p:txBody>
            <a:bodyPr wrap="none">
              <a:prstTxWarp prst="textNoShape">
                <a:avLst/>
              </a:prstTxWarp>
              <a:spAutoFit/>
            </a:bodyPr>
            <a:lstStyle/>
            <a:p>
              <a:pPr algn="ctr"/>
              <a:r>
                <a:rPr lang="en-US" sz="2000"/>
                <a:t>E</a:t>
              </a:r>
              <a:endParaRPr lang="en-US" sz="2400">
                <a:latin typeface="Times New Roman" charset="0"/>
              </a:endParaRPr>
            </a:p>
          </p:txBody>
        </p:sp>
      </p:grpSp>
      <p:grpSp>
        <p:nvGrpSpPr>
          <p:cNvPr id="118848" name="Group 64"/>
          <p:cNvGrpSpPr>
            <a:grpSpLocks/>
          </p:cNvGrpSpPr>
          <p:nvPr/>
        </p:nvGrpSpPr>
        <p:grpSpPr bwMode="auto">
          <a:xfrm>
            <a:off x="3610003" y="5675314"/>
            <a:ext cx="369847" cy="400050"/>
            <a:chOff x="2940" y="2429"/>
            <a:chExt cx="236" cy="252"/>
          </a:xfrm>
        </p:grpSpPr>
        <p:sp>
          <p:nvSpPr>
            <p:cNvPr id="118849" name="Rectangle 6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18850" name="Text Box 66"/>
            <p:cNvSpPr txBox="1">
              <a:spLocks noChangeArrowheads="1"/>
            </p:cNvSpPr>
            <p:nvPr/>
          </p:nvSpPr>
          <p:spPr bwMode="auto">
            <a:xfrm>
              <a:off x="2940" y="2429"/>
              <a:ext cx="236" cy="252"/>
            </a:xfrm>
            <a:prstGeom prst="rect">
              <a:avLst/>
            </a:prstGeom>
            <a:noFill/>
            <a:ln w="9525">
              <a:noFill/>
              <a:miter lim="800000"/>
              <a:headEnd/>
              <a:tailEnd/>
            </a:ln>
            <a:effectLst/>
          </p:spPr>
          <p:txBody>
            <a:bodyPr wrap="none">
              <a:prstTxWarp prst="textNoShape">
                <a:avLst/>
              </a:prstTxWarp>
              <a:spAutoFit/>
            </a:bodyPr>
            <a:lstStyle/>
            <a:p>
              <a:pPr algn="ctr"/>
              <a:r>
                <a:rPr lang="en-US" sz="2000"/>
                <a:t>D</a:t>
              </a:r>
              <a:endParaRPr lang="en-US" sz="2400">
                <a:latin typeface="Times New Roman" charset="0"/>
              </a:endParaRPr>
            </a:p>
          </p:txBody>
        </p:sp>
      </p:grpSp>
      <p:grpSp>
        <p:nvGrpSpPr>
          <p:cNvPr id="118851" name="Group 67"/>
          <p:cNvGrpSpPr>
            <a:grpSpLocks/>
          </p:cNvGrpSpPr>
          <p:nvPr/>
        </p:nvGrpSpPr>
        <p:grpSpPr bwMode="auto">
          <a:xfrm>
            <a:off x="4695845" y="4584701"/>
            <a:ext cx="339681" cy="400050"/>
            <a:chOff x="2949" y="2429"/>
            <a:chExt cx="217" cy="252"/>
          </a:xfrm>
        </p:grpSpPr>
        <p:sp>
          <p:nvSpPr>
            <p:cNvPr id="118852" name="Rectangle 68"/>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18853" name="Text Box 69"/>
            <p:cNvSpPr txBox="1">
              <a:spLocks noChangeArrowheads="1"/>
            </p:cNvSpPr>
            <p:nvPr/>
          </p:nvSpPr>
          <p:spPr bwMode="auto">
            <a:xfrm>
              <a:off x="2949" y="2429"/>
              <a:ext cx="217" cy="252"/>
            </a:xfrm>
            <a:prstGeom prst="rect">
              <a:avLst/>
            </a:prstGeom>
            <a:noFill/>
            <a:ln w="9525">
              <a:noFill/>
              <a:miter lim="800000"/>
              <a:headEnd/>
              <a:tailEnd/>
            </a:ln>
            <a:effectLst/>
          </p:spPr>
          <p:txBody>
            <a:bodyPr wrap="none">
              <a:prstTxWarp prst="textNoShape">
                <a:avLst/>
              </a:prstTxWarp>
              <a:spAutoFit/>
            </a:bodyPr>
            <a:lstStyle/>
            <a:p>
              <a:pPr algn="ctr"/>
              <a:r>
                <a:rPr lang="en-US" sz="2000"/>
                <a:t>C</a:t>
              </a:r>
              <a:endParaRPr lang="en-US" sz="2400">
                <a:latin typeface="Times New Roman" charset="0"/>
              </a:endParaRPr>
            </a:p>
          </p:txBody>
        </p:sp>
      </p:grpSp>
      <p:grpSp>
        <p:nvGrpSpPr>
          <p:cNvPr id="118854" name="Group 70"/>
          <p:cNvGrpSpPr>
            <a:grpSpLocks/>
          </p:cNvGrpSpPr>
          <p:nvPr/>
        </p:nvGrpSpPr>
        <p:grpSpPr bwMode="auto">
          <a:xfrm>
            <a:off x="3606813" y="4584701"/>
            <a:ext cx="346052" cy="400050"/>
            <a:chOff x="2947" y="2429"/>
            <a:chExt cx="221" cy="252"/>
          </a:xfrm>
        </p:grpSpPr>
        <p:sp>
          <p:nvSpPr>
            <p:cNvPr id="118855" name="Rectangle 71"/>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18856" name="Text Box 72"/>
            <p:cNvSpPr txBox="1">
              <a:spLocks noChangeArrowheads="1"/>
            </p:cNvSpPr>
            <p:nvPr/>
          </p:nvSpPr>
          <p:spPr bwMode="auto">
            <a:xfrm>
              <a:off x="2947" y="2429"/>
              <a:ext cx="221" cy="252"/>
            </a:xfrm>
            <a:prstGeom prst="rect">
              <a:avLst/>
            </a:prstGeom>
            <a:noFill/>
            <a:ln w="9525">
              <a:noFill/>
              <a:miter lim="800000"/>
              <a:headEnd/>
              <a:tailEnd/>
            </a:ln>
            <a:effectLst/>
          </p:spPr>
          <p:txBody>
            <a:bodyPr wrap="none">
              <a:prstTxWarp prst="textNoShape">
                <a:avLst/>
              </a:prstTxWarp>
              <a:spAutoFit/>
            </a:bodyPr>
            <a:lstStyle/>
            <a:p>
              <a:pPr algn="ctr"/>
              <a:r>
                <a:rPr lang="en-US" sz="2000"/>
                <a:t>B</a:t>
              </a:r>
              <a:endParaRPr lang="en-US" sz="2400">
                <a:latin typeface="Times New Roman" charset="0"/>
              </a:endParaRPr>
            </a:p>
          </p:txBody>
        </p:sp>
      </p:grpSp>
      <p:grpSp>
        <p:nvGrpSpPr>
          <p:cNvPr id="118857" name="Group 73"/>
          <p:cNvGrpSpPr>
            <a:grpSpLocks/>
          </p:cNvGrpSpPr>
          <p:nvPr/>
        </p:nvGrpSpPr>
        <p:grpSpPr bwMode="auto">
          <a:xfrm>
            <a:off x="5614990" y="5137151"/>
            <a:ext cx="339703" cy="400050"/>
            <a:chOff x="2949" y="2429"/>
            <a:chExt cx="217" cy="252"/>
          </a:xfrm>
        </p:grpSpPr>
        <p:sp>
          <p:nvSpPr>
            <p:cNvPr id="118858" name="Rectangle 74"/>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18859" name="Text Box 75"/>
            <p:cNvSpPr txBox="1">
              <a:spLocks noChangeArrowheads="1"/>
            </p:cNvSpPr>
            <p:nvPr/>
          </p:nvSpPr>
          <p:spPr bwMode="auto">
            <a:xfrm>
              <a:off x="2949" y="2429"/>
              <a:ext cx="217" cy="252"/>
            </a:xfrm>
            <a:prstGeom prst="rect">
              <a:avLst/>
            </a:prstGeom>
            <a:noFill/>
            <a:ln w="9525">
              <a:noFill/>
              <a:miter lim="800000"/>
              <a:headEnd/>
              <a:tailEnd/>
            </a:ln>
            <a:effectLst/>
          </p:spPr>
          <p:txBody>
            <a:bodyPr wrap="none">
              <a:prstTxWarp prst="textNoShape">
                <a:avLst/>
              </a:prstTxWarp>
              <a:spAutoFit/>
            </a:bodyPr>
            <a:lstStyle/>
            <a:p>
              <a:pPr algn="ctr"/>
              <a:r>
                <a:rPr lang="en-US" sz="2000"/>
                <a:t>F</a:t>
              </a:r>
              <a:endParaRPr lang="en-US" sz="2400">
                <a:latin typeface="Times New Roman" charset="0"/>
              </a:endParaRPr>
            </a:p>
          </p:txBody>
        </p:sp>
      </p:grpSp>
      <p:sp>
        <p:nvSpPr>
          <p:cNvPr id="118860" name="Text Box 76"/>
          <p:cNvSpPr txBox="1">
            <a:spLocks noChangeArrowheads="1"/>
          </p:cNvSpPr>
          <p:nvPr/>
        </p:nvSpPr>
        <p:spPr bwMode="auto">
          <a:xfrm>
            <a:off x="3175736" y="4789488"/>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18861" name="Text Box 77"/>
          <p:cNvSpPr txBox="1">
            <a:spLocks noChangeArrowheads="1"/>
          </p:cNvSpPr>
          <p:nvPr/>
        </p:nvSpPr>
        <p:spPr bwMode="auto">
          <a:xfrm>
            <a:off x="3728186" y="5137151"/>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18862" name="Text Box 78"/>
          <p:cNvSpPr txBox="1">
            <a:spLocks noChangeArrowheads="1"/>
          </p:cNvSpPr>
          <p:nvPr/>
        </p:nvSpPr>
        <p:spPr bwMode="auto">
          <a:xfrm>
            <a:off x="3055314" y="5475288"/>
            <a:ext cx="288586" cy="369332"/>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18863" name="Text Box 79"/>
          <p:cNvSpPr txBox="1">
            <a:spLocks noChangeArrowheads="1"/>
          </p:cNvSpPr>
          <p:nvPr/>
        </p:nvSpPr>
        <p:spPr bwMode="auto">
          <a:xfrm>
            <a:off x="4337786" y="5284788"/>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18864" name="Text Box 80"/>
          <p:cNvSpPr txBox="1">
            <a:spLocks noChangeArrowheads="1"/>
          </p:cNvSpPr>
          <p:nvPr/>
        </p:nvSpPr>
        <p:spPr bwMode="auto">
          <a:xfrm>
            <a:off x="4255464" y="5846763"/>
            <a:ext cx="288586" cy="369332"/>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18865" name="Text Box 81"/>
          <p:cNvSpPr txBox="1">
            <a:spLocks noChangeArrowheads="1"/>
          </p:cNvSpPr>
          <p:nvPr/>
        </p:nvSpPr>
        <p:spPr bwMode="auto">
          <a:xfrm>
            <a:off x="4826964" y="5165726"/>
            <a:ext cx="288586" cy="369332"/>
          </a:xfrm>
          <a:prstGeom prst="rect">
            <a:avLst/>
          </a:prstGeom>
          <a:noFill/>
          <a:ln w="9525">
            <a:noFill/>
            <a:miter lim="800000"/>
            <a:headEnd/>
            <a:tailEnd/>
          </a:ln>
          <a:effectLst/>
        </p:spPr>
        <p:txBody>
          <a:bodyPr wrap="none">
            <a:prstTxWarp prst="textNoShape">
              <a:avLst/>
            </a:prstTxWarp>
            <a:spAutoFit/>
          </a:bodyPr>
          <a:lstStyle/>
          <a:p>
            <a:pPr algn="ctr"/>
            <a:r>
              <a:rPr lang="en-US"/>
              <a:t>1</a:t>
            </a:r>
            <a:endParaRPr lang="en-US" sz="2400">
              <a:latin typeface="Times New Roman" charset="0"/>
            </a:endParaRPr>
          </a:p>
        </p:txBody>
      </p:sp>
      <p:sp>
        <p:nvSpPr>
          <p:cNvPr id="118866" name="Text Box 82"/>
          <p:cNvSpPr txBox="1">
            <a:spLocks noChangeArrowheads="1"/>
          </p:cNvSpPr>
          <p:nvPr/>
        </p:nvSpPr>
        <p:spPr bwMode="auto">
          <a:xfrm>
            <a:off x="5380773" y="5584826"/>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2</a:t>
            </a:r>
            <a:endParaRPr lang="en-US" sz="2400">
              <a:latin typeface="Times New Roman" charset="0"/>
            </a:endParaRPr>
          </a:p>
        </p:txBody>
      </p:sp>
      <p:sp>
        <p:nvSpPr>
          <p:cNvPr id="118867" name="Text Box 83"/>
          <p:cNvSpPr txBox="1">
            <a:spLocks noChangeArrowheads="1"/>
          </p:cNvSpPr>
          <p:nvPr/>
        </p:nvSpPr>
        <p:spPr bwMode="auto">
          <a:xfrm>
            <a:off x="5337911" y="4732338"/>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sp>
        <p:nvSpPr>
          <p:cNvPr id="118868" name="Text Box 84"/>
          <p:cNvSpPr txBox="1">
            <a:spLocks noChangeArrowheads="1"/>
          </p:cNvSpPr>
          <p:nvPr/>
        </p:nvSpPr>
        <p:spPr bwMode="auto">
          <a:xfrm>
            <a:off x="4171098" y="4494213"/>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3</a:t>
            </a:r>
            <a:endParaRPr lang="en-US" sz="2400">
              <a:latin typeface="Times New Roman" charset="0"/>
            </a:endParaRPr>
          </a:p>
        </p:txBody>
      </p:sp>
      <p:sp>
        <p:nvSpPr>
          <p:cNvPr id="118869" name="Text Box 85"/>
          <p:cNvSpPr txBox="1">
            <a:spLocks noChangeArrowheads="1"/>
          </p:cNvSpPr>
          <p:nvPr/>
        </p:nvSpPr>
        <p:spPr bwMode="auto">
          <a:xfrm>
            <a:off x="3613886" y="4070351"/>
            <a:ext cx="325555" cy="369332"/>
          </a:xfrm>
          <a:prstGeom prst="rect">
            <a:avLst/>
          </a:prstGeom>
          <a:noFill/>
          <a:ln w="9525">
            <a:noFill/>
            <a:miter lim="800000"/>
            <a:headEnd/>
            <a:tailEnd/>
          </a:ln>
          <a:effectLst/>
        </p:spPr>
        <p:txBody>
          <a:bodyPr wrap="none">
            <a:prstTxWarp prst="textNoShape">
              <a:avLst/>
            </a:prstTxWarp>
            <a:spAutoFit/>
          </a:bodyPr>
          <a:lstStyle/>
          <a:p>
            <a:pPr algn="ctr"/>
            <a:r>
              <a:rPr lang="en-US"/>
              <a:t>5</a:t>
            </a:r>
            <a:endParaRPr lang="en-US" sz="2400">
              <a:latin typeface="Times New Roman" charset="0"/>
            </a:endParaRPr>
          </a:p>
        </p:txBody>
      </p:sp>
      <p:sp>
        <p:nvSpPr>
          <p:cNvPr id="118870" name="Line 86"/>
          <p:cNvSpPr>
            <a:spLocks noChangeShapeType="1"/>
          </p:cNvSpPr>
          <p:nvPr/>
        </p:nvSpPr>
        <p:spPr bwMode="auto">
          <a:xfrm>
            <a:off x="3095625" y="5362577"/>
            <a:ext cx="447675" cy="447675"/>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118871" name="Line 87"/>
          <p:cNvSpPr>
            <a:spLocks noChangeShapeType="1"/>
          </p:cNvSpPr>
          <p:nvPr/>
        </p:nvSpPr>
        <p:spPr bwMode="auto">
          <a:xfrm flipV="1">
            <a:off x="4038600" y="5895977"/>
            <a:ext cx="581025" cy="9525"/>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118872" name="Line 88"/>
          <p:cNvSpPr>
            <a:spLocks noChangeShapeType="1"/>
          </p:cNvSpPr>
          <p:nvPr/>
        </p:nvSpPr>
        <p:spPr bwMode="auto">
          <a:xfrm flipV="1">
            <a:off x="3190875" y="4905377"/>
            <a:ext cx="495300" cy="257175"/>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118873" name="Line 89"/>
          <p:cNvSpPr>
            <a:spLocks noChangeShapeType="1"/>
          </p:cNvSpPr>
          <p:nvPr/>
        </p:nvSpPr>
        <p:spPr bwMode="auto">
          <a:xfrm flipV="1">
            <a:off x="4857750" y="4905377"/>
            <a:ext cx="0" cy="847725"/>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118874" name="Line 90"/>
          <p:cNvSpPr>
            <a:spLocks noChangeShapeType="1"/>
          </p:cNvSpPr>
          <p:nvPr/>
        </p:nvSpPr>
        <p:spPr bwMode="auto">
          <a:xfrm flipV="1">
            <a:off x="5124450" y="5438777"/>
            <a:ext cx="609600" cy="447675"/>
          </a:xfrm>
          <a:prstGeom prst="lin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118875" name="Line 91"/>
          <p:cNvSpPr>
            <a:spLocks noChangeShapeType="1"/>
          </p:cNvSpPr>
          <p:nvPr/>
        </p:nvSpPr>
        <p:spPr bwMode="auto">
          <a:xfrm>
            <a:off x="171450" y="2028825"/>
            <a:ext cx="51435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18876" name="Line 92"/>
          <p:cNvSpPr>
            <a:spLocks noChangeShapeType="1"/>
          </p:cNvSpPr>
          <p:nvPr/>
        </p:nvSpPr>
        <p:spPr bwMode="auto">
          <a:xfrm>
            <a:off x="171450" y="2305050"/>
            <a:ext cx="51435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18877" name="Line 93"/>
          <p:cNvSpPr>
            <a:spLocks noChangeShapeType="1"/>
          </p:cNvSpPr>
          <p:nvPr/>
        </p:nvSpPr>
        <p:spPr bwMode="auto">
          <a:xfrm>
            <a:off x="161925" y="2638425"/>
            <a:ext cx="51435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18878" name="Line 94"/>
          <p:cNvSpPr>
            <a:spLocks noChangeShapeType="1"/>
          </p:cNvSpPr>
          <p:nvPr/>
        </p:nvSpPr>
        <p:spPr bwMode="auto">
          <a:xfrm>
            <a:off x="171450" y="2943225"/>
            <a:ext cx="51435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18879" name="Line 95"/>
          <p:cNvSpPr>
            <a:spLocks noChangeShapeType="1"/>
          </p:cNvSpPr>
          <p:nvPr/>
        </p:nvSpPr>
        <p:spPr bwMode="auto">
          <a:xfrm>
            <a:off x="180975" y="3248025"/>
            <a:ext cx="514350" cy="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870"/>
                                        </p:tgtEl>
                                        <p:attrNameLst>
                                          <p:attrName>style.visibility</p:attrName>
                                        </p:attrNameLst>
                                      </p:cBhvr>
                                      <p:to>
                                        <p:strVal val="visible"/>
                                      </p:to>
                                    </p:set>
                                    <p:animEffect transition="in" filter="dissolve">
                                      <p:cBhvr>
                                        <p:cTn id="7" dur="500"/>
                                        <p:tgtEl>
                                          <p:spTgt spid="118870"/>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8875"/>
                                        </p:tgtEl>
                                        <p:attrNameLst>
                                          <p:attrName>style.visibility</p:attrName>
                                        </p:attrNameLst>
                                      </p:cBhvr>
                                      <p:to>
                                        <p:strVal val="visible"/>
                                      </p:to>
                                    </p:set>
                                    <p:anim calcmode="lin" valueType="num">
                                      <p:cBhvr additive="base">
                                        <p:cTn id="11" dur="500" fill="hold"/>
                                        <p:tgtEl>
                                          <p:spTgt spid="118875"/>
                                        </p:tgtEl>
                                        <p:attrNameLst>
                                          <p:attrName>ppt_x</p:attrName>
                                        </p:attrNameLst>
                                      </p:cBhvr>
                                      <p:tavLst>
                                        <p:tav tm="0">
                                          <p:val>
                                            <p:strVal val="0-#ppt_w/2"/>
                                          </p:val>
                                        </p:tav>
                                        <p:tav tm="100000">
                                          <p:val>
                                            <p:strVal val="#ppt_x"/>
                                          </p:val>
                                        </p:tav>
                                      </p:tavLst>
                                    </p:anim>
                                    <p:anim calcmode="lin" valueType="num">
                                      <p:cBhvr additive="base">
                                        <p:cTn id="12" dur="500" fill="hold"/>
                                        <p:tgtEl>
                                          <p:spTgt spid="11887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887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8871"/>
                                        </p:tgtEl>
                                        <p:attrNameLst>
                                          <p:attrName>style.visibility</p:attrName>
                                        </p:attrNameLst>
                                      </p:cBhvr>
                                      <p:to>
                                        <p:strVal val="visible"/>
                                      </p:to>
                                    </p:set>
                                    <p:animEffect transition="in" filter="dissolve">
                                      <p:cBhvr>
                                        <p:cTn id="17" dur="500"/>
                                        <p:tgtEl>
                                          <p:spTgt spid="118871"/>
                                        </p:tgtEl>
                                      </p:cBhvr>
                                    </p:animEffect>
                                  </p:childTnLst>
                                </p:cTn>
                              </p:par>
                            </p:childTnLst>
                          </p:cTn>
                        </p:par>
                        <p:par>
                          <p:cTn id="18" fill="hold">
                            <p:stCondLst>
                              <p:cond delay="500"/>
                            </p:stCondLst>
                            <p:childTnLst>
                              <p:par>
                                <p:cTn id="19" presetID="2" presetClass="entr" presetSubtype="8" fill="hold" grpId="0" nodeType="afterEffect">
                                  <p:stCondLst>
                                    <p:cond delay="0"/>
                                  </p:stCondLst>
                                  <p:childTnLst>
                                    <p:set>
                                      <p:cBhvr>
                                        <p:cTn id="20" dur="1" fill="hold">
                                          <p:stCondLst>
                                            <p:cond delay="0"/>
                                          </p:stCondLst>
                                        </p:cTn>
                                        <p:tgtEl>
                                          <p:spTgt spid="118876"/>
                                        </p:tgtEl>
                                        <p:attrNameLst>
                                          <p:attrName>style.visibility</p:attrName>
                                        </p:attrNameLst>
                                      </p:cBhvr>
                                      <p:to>
                                        <p:strVal val="visible"/>
                                      </p:to>
                                    </p:set>
                                    <p:anim calcmode="lin" valueType="num">
                                      <p:cBhvr additive="base">
                                        <p:cTn id="21" dur="500" fill="hold"/>
                                        <p:tgtEl>
                                          <p:spTgt spid="118876"/>
                                        </p:tgtEl>
                                        <p:attrNameLst>
                                          <p:attrName>ppt_x</p:attrName>
                                        </p:attrNameLst>
                                      </p:cBhvr>
                                      <p:tavLst>
                                        <p:tav tm="0">
                                          <p:val>
                                            <p:strVal val="0-#ppt_w/2"/>
                                          </p:val>
                                        </p:tav>
                                        <p:tav tm="100000">
                                          <p:val>
                                            <p:strVal val="#ppt_x"/>
                                          </p:val>
                                        </p:tav>
                                      </p:tavLst>
                                    </p:anim>
                                    <p:anim calcmode="lin" valueType="num">
                                      <p:cBhvr additive="base">
                                        <p:cTn id="22" dur="500" fill="hold"/>
                                        <p:tgtEl>
                                          <p:spTgt spid="11887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887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8872"/>
                                        </p:tgtEl>
                                        <p:attrNameLst>
                                          <p:attrName>style.visibility</p:attrName>
                                        </p:attrNameLst>
                                      </p:cBhvr>
                                      <p:to>
                                        <p:strVal val="visible"/>
                                      </p:to>
                                    </p:set>
                                    <p:animEffect transition="in" filter="dissolve">
                                      <p:cBhvr>
                                        <p:cTn id="27" dur="500"/>
                                        <p:tgtEl>
                                          <p:spTgt spid="118872"/>
                                        </p:tgtEl>
                                      </p:cBhvr>
                                    </p:animEffect>
                                  </p:childTnLst>
                                </p:cTn>
                              </p:par>
                            </p:childTnLst>
                          </p:cTn>
                        </p:par>
                        <p:par>
                          <p:cTn id="28" fill="hold">
                            <p:stCondLst>
                              <p:cond delay="500"/>
                            </p:stCondLst>
                            <p:childTnLst>
                              <p:par>
                                <p:cTn id="29" presetID="2" presetClass="entr" presetSubtype="8" fill="hold" grpId="0" nodeType="afterEffect">
                                  <p:stCondLst>
                                    <p:cond delay="0"/>
                                  </p:stCondLst>
                                  <p:childTnLst>
                                    <p:set>
                                      <p:cBhvr>
                                        <p:cTn id="30" dur="1" fill="hold">
                                          <p:stCondLst>
                                            <p:cond delay="0"/>
                                          </p:stCondLst>
                                        </p:cTn>
                                        <p:tgtEl>
                                          <p:spTgt spid="118877"/>
                                        </p:tgtEl>
                                        <p:attrNameLst>
                                          <p:attrName>style.visibility</p:attrName>
                                        </p:attrNameLst>
                                      </p:cBhvr>
                                      <p:to>
                                        <p:strVal val="visible"/>
                                      </p:to>
                                    </p:set>
                                    <p:anim calcmode="lin" valueType="num">
                                      <p:cBhvr additive="base">
                                        <p:cTn id="31" dur="500" fill="hold"/>
                                        <p:tgtEl>
                                          <p:spTgt spid="118877"/>
                                        </p:tgtEl>
                                        <p:attrNameLst>
                                          <p:attrName>ppt_x</p:attrName>
                                        </p:attrNameLst>
                                      </p:cBhvr>
                                      <p:tavLst>
                                        <p:tav tm="0">
                                          <p:val>
                                            <p:strVal val="0-#ppt_w/2"/>
                                          </p:val>
                                        </p:tav>
                                        <p:tav tm="100000">
                                          <p:val>
                                            <p:strVal val="#ppt_x"/>
                                          </p:val>
                                        </p:tav>
                                      </p:tavLst>
                                    </p:anim>
                                    <p:anim calcmode="lin" valueType="num">
                                      <p:cBhvr additive="base">
                                        <p:cTn id="32" dur="500" fill="hold"/>
                                        <p:tgtEl>
                                          <p:spTgt spid="11887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8877"/>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8873"/>
                                        </p:tgtEl>
                                        <p:attrNameLst>
                                          <p:attrName>style.visibility</p:attrName>
                                        </p:attrNameLst>
                                      </p:cBhvr>
                                      <p:to>
                                        <p:strVal val="visible"/>
                                      </p:to>
                                    </p:set>
                                    <p:animEffect transition="in" filter="dissolve">
                                      <p:cBhvr>
                                        <p:cTn id="37" dur="500"/>
                                        <p:tgtEl>
                                          <p:spTgt spid="118873"/>
                                        </p:tgtEl>
                                      </p:cBhvr>
                                    </p:animEffect>
                                  </p:childTnLst>
                                </p:cTn>
                              </p:par>
                            </p:childTnLst>
                          </p:cTn>
                        </p:par>
                        <p:par>
                          <p:cTn id="38" fill="hold">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118878"/>
                                        </p:tgtEl>
                                        <p:attrNameLst>
                                          <p:attrName>style.visibility</p:attrName>
                                        </p:attrNameLst>
                                      </p:cBhvr>
                                      <p:to>
                                        <p:strVal val="visible"/>
                                      </p:to>
                                    </p:set>
                                    <p:anim calcmode="lin" valueType="num">
                                      <p:cBhvr additive="base">
                                        <p:cTn id="41" dur="500" fill="hold"/>
                                        <p:tgtEl>
                                          <p:spTgt spid="118878"/>
                                        </p:tgtEl>
                                        <p:attrNameLst>
                                          <p:attrName>ppt_x</p:attrName>
                                        </p:attrNameLst>
                                      </p:cBhvr>
                                      <p:tavLst>
                                        <p:tav tm="0">
                                          <p:val>
                                            <p:strVal val="0-#ppt_w/2"/>
                                          </p:val>
                                        </p:tav>
                                        <p:tav tm="100000">
                                          <p:val>
                                            <p:strVal val="#ppt_x"/>
                                          </p:val>
                                        </p:tav>
                                      </p:tavLst>
                                    </p:anim>
                                    <p:anim calcmode="lin" valueType="num">
                                      <p:cBhvr additive="base">
                                        <p:cTn id="42" dur="500" fill="hold"/>
                                        <p:tgtEl>
                                          <p:spTgt spid="11887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887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18874"/>
                                        </p:tgtEl>
                                        <p:attrNameLst>
                                          <p:attrName>style.visibility</p:attrName>
                                        </p:attrNameLst>
                                      </p:cBhvr>
                                      <p:to>
                                        <p:strVal val="visible"/>
                                      </p:to>
                                    </p:set>
                                    <p:animEffect transition="in" filter="dissolve">
                                      <p:cBhvr>
                                        <p:cTn id="47" dur="500"/>
                                        <p:tgtEl>
                                          <p:spTgt spid="118874"/>
                                        </p:tgtEl>
                                      </p:cBhvr>
                                    </p:animEffect>
                                  </p:childTnLst>
                                </p:cTn>
                              </p:par>
                            </p:childTnLst>
                          </p:cTn>
                        </p:par>
                        <p:par>
                          <p:cTn id="48" fill="hold">
                            <p:stCondLst>
                              <p:cond delay="500"/>
                            </p:stCondLst>
                            <p:childTnLst>
                              <p:par>
                                <p:cTn id="49" presetID="2" presetClass="entr" presetSubtype="8" fill="hold" grpId="0" nodeType="afterEffect">
                                  <p:stCondLst>
                                    <p:cond delay="0"/>
                                  </p:stCondLst>
                                  <p:childTnLst>
                                    <p:set>
                                      <p:cBhvr>
                                        <p:cTn id="50" dur="1" fill="hold">
                                          <p:stCondLst>
                                            <p:cond delay="0"/>
                                          </p:stCondLst>
                                        </p:cTn>
                                        <p:tgtEl>
                                          <p:spTgt spid="118879"/>
                                        </p:tgtEl>
                                        <p:attrNameLst>
                                          <p:attrName>style.visibility</p:attrName>
                                        </p:attrNameLst>
                                      </p:cBhvr>
                                      <p:to>
                                        <p:strVal val="visible"/>
                                      </p:to>
                                    </p:set>
                                    <p:anim calcmode="lin" valueType="num">
                                      <p:cBhvr additive="base">
                                        <p:cTn id="51" dur="500" fill="hold"/>
                                        <p:tgtEl>
                                          <p:spTgt spid="118879"/>
                                        </p:tgtEl>
                                        <p:attrNameLst>
                                          <p:attrName>ppt_x</p:attrName>
                                        </p:attrNameLst>
                                      </p:cBhvr>
                                      <p:tavLst>
                                        <p:tav tm="0">
                                          <p:val>
                                            <p:strVal val="0-#ppt_w/2"/>
                                          </p:val>
                                        </p:tav>
                                        <p:tav tm="100000">
                                          <p:val>
                                            <p:strVal val="#ppt_x"/>
                                          </p:val>
                                        </p:tav>
                                      </p:tavLst>
                                    </p:anim>
                                    <p:anim calcmode="lin" valueType="num">
                                      <p:cBhvr additive="base">
                                        <p:cTn id="52" dur="500" fill="hold"/>
                                        <p:tgtEl>
                                          <p:spTgt spid="11887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887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70" grpId="0" animBg="1"/>
      <p:bldP spid="118871" grpId="0" animBg="1"/>
      <p:bldP spid="118872" grpId="0" animBg="1"/>
      <p:bldP spid="118873" grpId="0" animBg="1"/>
      <p:bldP spid="118874" grpId="0" animBg="1"/>
      <p:bldP spid="118875" grpId="0" animBg="1"/>
      <p:bldP spid="118876" grpId="0" animBg="1"/>
      <p:bldP spid="118877" grpId="0" animBg="1"/>
      <p:bldP spid="118878" grpId="0" animBg="1"/>
      <p:bldP spid="118879"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33400" y="228600"/>
            <a:ext cx="8159750" cy="1143000"/>
          </a:xfrm>
        </p:spPr>
        <p:txBody>
          <a:bodyPr/>
          <a:lstStyle/>
          <a:p>
            <a:r>
              <a:rPr lang="en-US"/>
              <a:t>Dijkstra’s algorithm: example (2) </a:t>
            </a:r>
          </a:p>
        </p:txBody>
      </p:sp>
      <p:grpSp>
        <p:nvGrpSpPr>
          <p:cNvPr id="152579" name="Group 3"/>
          <p:cNvGrpSpPr>
            <a:grpSpLocks/>
          </p:cNvGrpSpPr>
          <p:nvPr/>
        </p:nvGrpSpPr>
        <p:grpSpPr bwMode="auto">
          <a:xfrm>
            <a:off x="2198689" y="2204751"/>
            <a:ext cx="3244850" cy="1504949"/>
            <a:chOff x="1385" y="1287"/>
            <a:chExt cx="2044" cy="948"/>
          </a:xfrm>
        </p:grpSpPr>
        <p:sp>
          <p:nvSpPr>
            <p:cNvPr id="152580" name="Freeform 4"/>
            <p:cNvSpPr>
              <a:spLocks/>
            </p:cNvSpPr>
            <p:nvPr/>
          </p:nvSpPr>
          <p:spPr bwMode="auto">
            <a:xfrm>
              <a:off x="1648" y="1465"/>
              <a:ext cx="342" cy="186"/>
            </a:xfrm>
            <a:custGeom>
              <a:avLst/>
              <a:gdLst/>
              <a:ahLst/>
              <a:cxnLst>
                <a:cxn ang="0">
                  <a:pos x="0" y="186"/>
                </a:cxn>
                <a:cxn ang="0">
                  <a:pos x="342" y="0"/>
                </a:cxn>
              </a:cxnLst>
              <a:rect l="0" t="0" r="r" b="b"/>
              <a:pathLst>
                <a:path w="342" h="186">
                  <a:moveTo>
                    <a:pt x="0" y="186"/>
                  </a:moveTo>
                  <a:lnTo>
                    <a:pt x="342"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2581" name="Oval 5"/>
            <p:cNvSpPr>
              <a:spLocks noChangeArrowheads="1"/>
            </p:cNvSpPr>
            <p:nvPr/>
          </p:nvSpPr>
          <p:spPr bwMode="auto">
            <a:xfrm>
              <a:off x="1388" y="1707"/>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82" name="Line 6"/>
            <p:cNvSpPr>
              <a:spLocks noChangeShapeType="1"/>
            </p:cNvSpPr>
            <p:nvPr/>
          </p:nvSpPr>
          <p:spPr bwMode="auto">
            <a:xfrm>
              <a:off x="1388" y="1700"/>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83" name="Line 7"/>
            <p:cNvSpPr>
              <a:spLocks noChangeShapeType="1"/>
            </p:cNvSpPr>
            <p:nvPr/>
          </p:nvSpPr>
          <p:spPr bwMode="auto">
            <a:xfrm>
              <a:off x="1701" y="1700"/>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84" name="Rectangle 8"/>
            <p:cNvSpPr>
              <a:spLocks noChangeArrowheads="1"/>
            </p:cNvSpPr>
            <p:nvPr/>
          </p:nvSpPr>
          <p:spPr bwMode="auto">
            <a:xfrm>
              <a:off x="1388" y="1700"/>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b="1">
                <a:latin typeface="Times New Roman" charset="0"/>
              </a:endParaRPr>
            </a:p>
          </p:txBody>
        </p:sp>
        <p:sp>
          <p:nvSpPr>
            <p:cNvPr id="152585" name="Oval 9"/>
            <p:cNvSpPr>
              <a:spLocks noChangeArrowheads="1"/>
            </p:cNvSpPr>
            <p:nvPr/>
          </p:nvSpPr>
          <p:spPr bwMode="auto">
            <a:xfrm>
              <a:off x="1385" y="1641"/>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86" name="Oval 10"/>
            <p:cNvSpPr>
              <a:spLocks noChangeArrowheads="1"/>
            </p:cNvSpPr>
            <p:nvPr/>
          </p:nvSpPr>
          <p:spPr bwMode="auto">
            <a:xfrm>
              <a:off x="1862" y="2094"/>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87" name="Line 11"/>
            <p:cNvSpPr>
              <a:spLocks noChangeShapeType="1"/>
            </p:cNvSpPr>
            <p:nvPr/>
          </p:nvSpPr>
          <p:spPr bwMode="auto">
            <a:xfrm>
              <a:off x="1862" y="2087"/>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88" name="Line 12"/>
            <p:cNvSpPr>
              <a:spLocks noChangeShapeType="1"/>
            </p:cNvSpPr>
            <p:nvPr/>
          </p:nvSpPr>
          <p:spPr bwMode="auto">
            <a:xfrm>
              <a:off x="2175" y="2087"/>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89" name="Rectangle 13"/>
            <p:cNvSpPr>
              <a:spLocks noChangeArrowheads="1"/>
            </p:cNvSpPr>
            <p:nvPr/>
          </p:nvSpPr>
          <p:spPr bwMode="auto">
            <a:xfrm>
              <a:off x="1862" y="2087"/>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b="1">
                <a:latin typeface="Times New Roman" charset="0"/>
              </a:endParaRPr>
            </a:p>
          </p:txBody>
        </p:sp>
        <p:sp>
          <p:nvSpPr>
            <p:cNvPr id="152590" name="Oval 14"/>
            <p:cNvSpPr>
              <a:spLocks noChangeArrowheads="1"/>
            </p:cNvSpPr>
            <p:nvPr/>
          </p:nvSpPr>
          <p:spPr bwMode="auto">
            <a:xfrm>
              <a:off x="1859" y="2028"/>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91" name="Oval 15"/>
            <p:cNvSpPr>
              <a:spLocks noChangeArrowheads="1"/>
            </p:cNvSpPr>
            <p:nvPr/>
          </p:nvSpPr>
          <p:spPr bwMode="auto">
            <a:xfrm>
              <a:off x="1858" y="1404"/>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92" name="Line 16"/>
            <p:cNvSpPr>
              <a:spLocks noChangeShapeType="1"/>
            </p:cNvSpPr>
            <p:nvPr/>
          </p:nvSpPr>
          <p:spPr bwMode="auto">
            <a:xfrm>
              <a:off x="1858" y="1397"/>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93" name="Line 17"/>
            <p:cNvSpPr>
              <a:spLocks noChangeShapeType="1"/>
            </p:cNvSpPr>
            <p:nvPr/>
          </p:nvSpPr>
          <p:spPr bwMode="auto">
            <a:xfrm>
              <a:off x="2171" y="1397"/>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94" name="Rectangle 18"/>
            <p:cNvSpPr>
              <a:spLocks noChangeArrowheads="1"/>
            </p:cNvSpPr>
            <p:nvPr/>
          </p:nvSpPr>
          <p:spPr bwMode="auto">
            <a:xfrm>
              <a:off x="1858" y="1397"/>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b="1">
                <a:latin typeface="Times New Roman" charset="0"/>
              </a:endParaRPr>
            </a:p>
          </p:txBody>
        </p:sp>
        <p:sp>
          <p:nvSpPr>
            <p:cNvPr id="152595" name="Oval 19"/>
            <p:cNvSpPr>
              <a:spLocks noChangeArrowheads="1"/>
            </p:cNvSpPr>
            <p:nvPr/>
          </p:nvSpPr>
          <p:spPr bwMode="auto">
            <a:xfrm>
              <a:off x="1855" y="1338"/>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96" name="Oval 20"/>
            <p:cNvSpPr>
              <a:spLocks noChangeArrowheads="1"/>
            </p:cNvSpPr>
            <p:nvPr/>
          </p:nvSpPr>
          <p:spPr bwMode="auto">
            <a:xfrm>
              <a:off x="2541" y="1400"/>
              <a:ext cx="312"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597" name="Line 21"/>
            <p:cNvSpPr>
              <a:spLocks noChangeShapeType="1"/>
            </p:cNvSpPr>
            <p:nvPr/>
          </p:nvSpPr>
          <p:spPr bwMode="auto">
            <a:xfrm>
              <a:off x="2541" y="139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98" name="Line 22"/>
            <p:cNvSpPr>
              <a:spLocks noChangeShapeType="1"/>
            </p:cNvSpPr>
            <p:nvPr/>
          </p:nvSpPr>
          <p:spPr bwMode="auto">
            <a:xfrm>
              <a:off x="2853" y="139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599" name="Rectangle 23"/>
            <p:cNvSpPr>
              <a:spLocks noChangeArrowheads="1"/>
            </p:cNvSpPr>
            <p:nvPr/>
          </p:nvSpPr>
          <p:spPr bwMode="auto">
            <a:xfrm>
              <a:off x="2541" y="1393"/>
              <a:ext cx="309"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b="1">
                <a:latin typeface="Times New Roman" charset="0"/>
              </a:endParaRPr>
            </a:p>
          </p:txBody>
        </p:sp>
        <p:sp>
          <p:nvSpPr>
            <p:cNvPr id="152600" name="Oval 24"/>
            <p:cNvSpPr>
              <a:spLocks noChangeArrowheads="1"/>
            </p:cNvSpPr>
            <p:nvPr/>
          </p:nvSpPr>
          <p:spPr bwMode="auto">
            <a:xfrm>
              <a:off x="2544" y="1337"/>
              <a:ext cx="312"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601" name="Oval 25"/>
            <p:cNvSpPr>
              <a:spLocks noChangeArrowheads="1"/>
            </p:cNvSpPr>
            <p:nvPr/>
          </p:nvSpPr>
          <p:spPr bwMode="auto">
            <a:xfrm>
              <a:off x="2551" y="2091"/>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602" name="Line 26"/>
            <p:cNvSpPr>
              <a:spLocks noChangeShapeType="1"/>
            </p:cNvSpPr>
            <p:nvPr/>
          </p:nvSpPr>
          <p:spPr bwMode="auto">
            <a:xfrm>
              <a:off x="2551" y="2084"/>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603" name="Line 27"/>
            <p:cNvSpPr>
              <a:spLocks noChangeShapeType="1"/>
            </p:cNvSpPr>
            <p:nvPr/>
          </p:nvSpPr>
          <p:spPr bwMode="auto">
            <a:xfrm>
              <a:off x="2864" y="2084"/>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604" name="Rectangle 28"/>
            <p:cNvSpPr>
              <a:spLocks noChangeArrowheads="1"/>
            </p:cNvSpPr>
            <p:nvPr/>
          </p:nvSpPr>
          <p:spPr bwMode="auto">
            <a:xfrm>
              <a:off x="2551" y="2084"/>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b="1">
                <a:latin typeface="Times New Roman" charset="0"/>
              </a:endParaRPr>
            </a:p>
          </p:txBody>
        </p:sp>
        <p:sp>
          <p:nvSpPr>
            <p:cNvPr id="152605" name="Oval 29"/>
            <p:cNvSpPr>
              <a:spLocks noChangeArrowheads="1"/>
            </p:cNvSpPr>
            <p:nvPr/>
          </p:nvSpPr>
          <p:spPr bwMode="auto">
            <a:xfrm>
              <a:off x="2548" y="2025"/>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606" name="Oval 30"/>
            <p:cNvSpPr>
              <a:spLocks noChangeArrowheads="1"/>
            </p:cNvSpPr>
            <p:nvPr/>
          </p:nvSpPr>
          <p:spPr bwMode="auto">
            <a:xfrm>
              <a:off x="3116" y="1750"/>
              <a:ext cx="313" cy="81"/>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607" name="Line 31"/>
            <p:cNvSpPr>
              <a:spLocks noChangeShapeType="1"/>
            </p:cNvSpPr>
            <p:nvPr/>
          </p:nvSpPr>
          <p:spPr bwMode="auto">
            <a:xfrm>
              <a:off x="3116" y="174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608" name="Line 32"/>
            <p:cNvSpPr>
              <a:spLocks noChangeShapeType="1"/>
            </p:cNvSpPr>
            <p:nvPr/>
          </p:nvSpPr>
          <p:spPr bwMode="auto">
            <a:xfrm>
              <a:off x="3429" y="1743"/>
              <a:ext cx="0" cy="5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52609" name="Rectangle 33"/>
            <p:cNvSpPr>
              <a:spLocks noChangeArrowheads="1"/>
            </p:cNvSpPr>
            <p:nvPr/>
          </p:nvSpPr>
          <p:spPr bwMode="auto">
            <a:xfrm>
              <a:off x="3116" y="1743"/>
              <a:ext cx="310" cy="49"/>
            </a:xfrm>
            <a:prstGeom prst="rect">
              <a:avLst/>
            </a:prstGeom>
            <a:solidFill>
              <a:schemeClr val="hlink"/>
            </a:solidFill>
            <a:ln w="12700">
              <a:noFill/>
              <a:miter lim="800000"/>
              <a:headEnd/>
              <a:tailEnd/>
            </a:ln>
            <a:effectLst/>
          </p:spPr>
          <p:txBody>
            <a:bodyPr wrap="none" anchor="ctr">
              <a:prstTxWarp prst="textNoShape">
                <a:avLst/>
              </a:prstTxWarp>
            </a:bodyPr>
            <a:lstStyle/>
            <a:p>
              <a:pPr algn="ctr"/>
              <a:endParaRPr lang="de-DE" sz="2400" b="1">
                <a:latin typeface="Times New Roman" charset="0"/>
              </a:endParaRPr>
            </a:p>
          </p:txBody>
        </p:sp>
        <p:sp>
          <p:nvSpPr>
            <p:cNvPr id="152610" name="Oval 34"/>
            <p:cNvSpPr>
              <a:spLocks noChangeArrowheads="1"/>
            </p:cNvSpPr>
            <p:nvPr/>
          </p:nvSpPr>
          <p:spPr bwMode="auto">
            <a:xfrm>
              <a:off x="3113" y="1684"/>
              <a:ext cx="313" cy="95"/>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52611" name="Freeform 35"/>
            <p:cNvSpPr>
              <a:spLocks/>
            </p:cNvSpPr>
            <p:nvPr/>
          </p:nvSpPr>
          <p:spPr bwMode="auto">
            <a:xfrm>
              <a:off x="2707" y="1492"/>
              <a:ext cx="1" cy="522"/>
            </a:xfrm>
            <a:custGeom>
              <a:avLst/>
              <a:gdLst/>
              <a:ahLst/>
              <a:cxnLst>
                <a:cxn ang="0">
                  <a:pos x="0" y="0"/>
                </a:cxn>
                <a:cxn ang="0">
                  <a:pos x="0" y="522"/>
                </a:cxn>
              </a:cxnLst>
              <a:rect l="0" t="0" r="r" b="b"/>
              <a:pathLst>
                <a:path w="1" h="522">
                  <a:moveTo>
                    <a:pt x="0" y="0"/>
                  </a:moveTo>
                  <a:lnTo>
                    <a:pt x="0" y="522"/>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2612" name="Freeform 36"/>
            <p:cNvSpPr>
              <a:spLocks/>
            </p:cNvSpPr>
            <p:nvPr/>
          </p:nvSpPr>
          <p:spPr bwMode="auto">
            <a:xfrm>
              <a:off x="2866" y="1831"/>
              <a:ext cx="366" cy="270"/>
            </a:xfrm>
            <a:custGeom>
              <a:avLst/>
              <a:gdLst/>
              <a:ahLst/>
              <a:cxnLst>
                <a:cxn ang="0">
                  <a:pos x="0" y="270"/>
                </a:cxn>
                <a:cxn ang="0">
                  <a:pos x="366" y="0"/>
                </a:cxn>
              </a:cxnLst>
              <a:rect l="0" t="0" r="r" b="b"/>
              <a:pathLst>
                <a:path w="366" h="270">
                  <a:moveTo>
                    <a:pt x="0" y="270"/>
                  </a:moveTo>
                  <a:lnTo>
                    <a:pt x="366"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2613" name="Freeform 37"/>
            <p:cNvSpPr>
              <a:spLocks/>
            </p:cNvSpPr>
            <p:nvPr/>
          </p:nvSpPr>
          <p:spPr bwMode="auto">
            <a:xfrm>
              <a:off x="2185" y="2113"/>
              <a:ext cx="366" cy="1"/>
            </a:xfrm>
            <a:custGeom>
              <a:avLst/>
              <a:gdLst/>
              <a:ahLst/>
              <a:cxnLst>
                <a:cxn ang="0">
                  <a:pos x="366" y="0"/>
                </a:cxn>
                <a:cxn ang="0">
                  <a:pos x="0" y="0"/>
                </a:cxn>
              </a:cxnLst>
              <a:rect l="0" t="0" r="r" b="b"/>
              <a:pathLst>
                <a:path w="366" h="1">
                  <a:moveTo>
                    <a:pt x="366" y="0"/>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sp>
          <p:nvSpPr>
            <p:cNvPr id="152614" name="Freeform 38"/>
            <p:cNvSpPr>
              <a:spLocks/>
            </p:cNvSpPr>
            <p:nvPr/>
          </p:nvSpPr>
          <p:spPr bwMode="auto">
            <a:xfrm>
              <a:off x="1594" y="1789"/>
              <a:ext cx="276" cy="264"/>
            </a:xfrm>
            <a:custGeom>
              <a:avLst/>
              <a:gdLst/>
              <a:ahLst/>
              <a:cxnLst>
                <a:cxn ang="0">
                  <a:pos x="276" y="264"/>
                </a:cxn>
                <a:cxn ang="0">
                  <a:pos x="0" y="0"/>
                </a:cxn>
              </a:cxnLst>
              <a:rect l="0" t="0" r="r" b="b"/>
              <a:pathLst>
                <a:path w="276" h="264">
                  <a:moveTo>
                    <a:pt x="276" y="264"/>
                  </a:moveTo>
                  <a:lnTo>
                    <a:pt x="0" y="0"/>
                  </a:lnTo>
                </a:path>
              </a:pathLst>
            </a:custGeom>
            <a:noFill/>
            <a:ln w="12700">
              <a:solidFill>
                <a:schemeClr val="tx1"/>
              </a:solidFill>
              <a:round/>
              <a:headEnd/>
              <a:tailEnd/>
            </a:ln>
            <a:effectLst/>
          </p:spPr>
          <p:txBody>
            <a:bodyPr wrap="none" anchor="ctr">
              <a:prstTxWarp prst="textNoShape">
                <a:avLst/>
              </a:prstTxWarp>
            </a:bodyPr>
            <a:lstStyle/>
            <a:p>
              <a:endParaRPr lang="en-US"/>
            </a:p>
          </p:txBody>
        </p:sp>
        <p:grpSp>
          <p:nvGrpSpPr>
            <p:cNvPr id="152615" name="Group 39"/>
            <p:cNvGrpSpPr>
              <a:grpSpLocks/>
            </p:cNvGrpSpPr>
            <p:nvPr/>
          </p:nvGrpSpPr>
          <p:grpSpPr bwMode="auto">
            <a:xfrm>
              <a:off x="1422" y="1593"/>
              <a:ext cx="235" cy="252"/>
              <a:chOff x="2939" y="2429"/>
              <a:chExt cx="238" cy="252"/>
            </a:xfrm>
          </p:grpSpPr>
          <p:sp>
            <p:nvSpPr>
              <p:cNvPr id="152616" name="Rectangle 40"/>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2617" name="Text Box 41"/>
              <p:cNvSpPr txBox="1">
                <a:spLocks noChangeArrowheads="1"/>
              </p:cNvSpPr>
              <p:nvPr/>
            </p:nvSpPr>
            <p:spPr bwMode="auto">
              <a:xfrm>
                <a:off x="2939" y="2429"/>
                <a:ext cx="238" cy="252"/>
              </a:xfrm>
              <a:prstGeom prst="rect">
                <a:avLst/>
              </a:prstGeom>
              <a:noFill/>
              <a:ln w="9525">
                <a:noFill/>
                <a:miter lim="800000"/>
                <a:headEnd/>
                <a:tailEnd/>
              </a:ln>
              <a:effectLst/>
            </p:spPr>
            <p:txBody>
              <a:bodyPr wrap="none">
                <a:prstTxWarp prst="textNoShape">
                  <a:avLst/>
                </a:prstTxWarp>
                <a:spAutoFit/>
              </a:bodyPr>
              <a:lstStyle/>
              <a:p>
                <a:pPr algn="ctr"/>
                <a:r>
                  <a:rPr lang="en-US" sz="2000" b="1"/>
                  <a:t>A</a:t>
                </a:r>
                <a:endParaRPr lang="en-US" sz="2400" b="1">
                  <a:latin typeface="Times New Roman" charset="0"/>
                </a:endParaRPr>
              </a:p>
            </p:txBody>
          </p:sp>
        </p:grpSp>
        <p:grpSp>
          <p:nvGrpSpPr>
            <p:cNvPr id="152618" name="Group 42"/>
            <p:cNvGrpSpPr>
              <a:grpSpLocks/>
            </p:cNvGrpSpPr>
            <p:nvPr/>
          </p:nvGrpSpPr>
          <p:grpSpPr bwMode="auto">
            <a:xfrm>
              <a:off x="2601" y="1977"/>
              <a:ext cx="217" cy="252"/>
              <a:chOff x="2948" y="2429"/>
              <a:chExt cx="220" cy="252"/>
            </a:xfrm>
          </p:grpSpPr>
          <p:sp>
            <p:nvSpPr>
              <p:cNvPr id="152619" name="Rectangle 43"/>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2620" name="Text Box 44"/>
              <p:cNvSpPr txBox="1">
                <a:spLocks noChangeArrowheads="1"/>
              </p:cNvSpPr>
              <p:nvPr/>
            </p:nvSpPr>
            <p:spPr bwMode="auto">
              <a:xfrm>
                <a:off x="2948" y="2429"/>
                <a:ext cx="220" cy="252"/>
              </a:xfrm>
              <a:prstGeom prst="rect">
                <a:avLst/>
              </a:prstGeom>
              <a:noFill/>
              <a:ln w="9525">
                <a:noFill/>
                <a:miter lim="800000"/>
                <a:headEnd/>
                <a:tailEnd/>
              </a:ln>
              <a:effectLst/>
            </p:spPr>
            <p:txBody>
              <a:bodyPr wrap="none">
                <a:prstTxWarp prst="textNoShape">
                  <a:avLst/>
                </a:prstTxWarp>
                <a:spAutoFit/>
              </a:bodyPr>
              <a:lstStyle/>
              <a:p>
                <a:pPr algn="ctr"/>
                <a:r>
                  <a:rPr lang="en-US" sz="2000" b="1"/>
                  <a:t>E</a:t>
                </a:r>
                <a:endParaRPr lang="en-US" sz="2400" b="1">
                  <a:latin typeface="Times New Roman" charset="0"/>
                </a:endParaRPr>
              </a:p>
            </p:txBody>
          </p:sp>
        </p:grpSp>
        <p:grpSp>
          <p:nvGrpSpPr>
            <p:cNvPr id="152621" name="Group 45"/>
            <p:cNvGrpSpPr>
              <a:grpSpLocks/>
            </p:cNvGrpSpPr>
            <p:nvPr/>
          </p:nvGrpSpPr>
          <p:grpSpPr bwMode="auto">
            <a:xfrm>
              <a:off x="1900" y="1944"/>
              <a:ext cx="256" cy="291"/>
              <a:chOff x="2929" y="2399"/>
              <a:chExt cx="257" cy="291"/>
            </a:xfrm>
          </p:grpSpPr>
          <p:sp>
            <p:nvSpPr>
              <p:cNvPr id="152622" name="Rectangle 46"/>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2623" name="Text Box 47"/>
              <p:cNvSpPr txBox="1">
                <a:spLocks noChangeArrowheads="1"/>
              </p:cNvSpPr>
              <p:nvPr/>
            </p:nvSpPr>
            <p:spPr bwMode="auto">
              <a:xfrm>
                <a:off x="2929" y="2399"/>
                <a:ext cx="257" cy="291"/>
              </a:xfrm>
              <a:prstGeom prst="rect">
                <a:avLst/>
              </a:prstGeom>
              <a:noFill/>
              <a:ln w="9525">
                <a:noFill/>
                <a:miter lim="800000"/>
                <a:headEnd/>
                <a:tailEnd/>
              </a:ln>
              <a:effectLst/>
            </p:spPr>
            <p:txBody>
              <a:bodyPr wrap="none">
                <a:prstTxWarp prst="textNoShape">
                  <a:avLst/>
                </a:prstTxWarp>
                <a:spAutoFit/>
              </a:bodyPr>
              <a:lstStyle/>
              <a:p>
                <a:pPr algn="ctr"/>
                <a:r>
                  <a:rPr lang="en-US" sz="2400" b="1"/>
                  <a:t>D</a:t>
                </a:r>
              </a:p>
            </p:txBody>
          </p:sp>
        </p:grpSp>
        <p:grpSp>
          <p:nvGrpSpPr>
            <p:cNvPr id="152624" name="Group 48"/>
            <p:cNvGrpSpPr>
              <a:grpSpLocks/>
            </p:cNvGrpSpPr>
            <p:nvPr/>
          </p:nvGrpSpPr>
          <p:grpSpPr bwMode="auto">
            <a:xfrm>
              <a:off x="2596" y="1287"/>
              <a:ext cx="217" cy="252"/>
              <a:chOff x="2948" y="2429"/>
              <a:chExt cx="220" cy="252"/>
            </a:xfrm>
          </p:grpSpPr>
          <p:sp>
            <p:nvSpPr>
              <p:cNvPr id="152625" name="Rectangle 49"/>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2626" name="Text Box 50"/>
              <p:cNvSpPr txBox="1">
                <a:spLocks noChangeArrowheads="1"/>
              </p:cNvSpPr>
              <p:nvPr/>
            </p:nvSpPr>
            <p:spPr bwMode="auto">
              <a:xfrm>
                <a:off x="2948" y="2429"/>
                <a:ext cx="220" cy="252"/>
              </a:xfrm>
              <a:prstGeom prst="rect">
                <a:avLst/>
              </a:prstGeom>
              <a:noFill/>
              <a:ln w="9525">
                <a:noFill/>
                <a:miter lim="800000"/>
                <a:headEnd/>
                <a:tailEnd/>
              </a:ln>
              <a:effectLst/>
            </p:spPr>
            <p:txBody>
              <a:bodyPr wrap="none">
                <a:prstTxWarp prst="textNoShape">
                  <a:avLst/>
                </a:prstTxWarp>
                <a:spAutoFit/>
              </a:bodyPr>
              <a:lstStyle/>
              <a:p>
                <a:pPr algn="ctr"/>
                <a:r>
                  <a:rPr lang="en-US" sz="2000" b="1"/>
                  <a:t>C</a:t>
                </a:r>
                <a:endParaRPr lang="en-US" sz="2400" b="1">
                  <a:latin typeface="Times New Roman" charset="0"/>
                </a:endParaRPr>
              </a:p>
            </p:txBody>
          </p:sp>
        </p:grpSp>
        <p:grpSp>
          <p:nvGrpSpPr>
            <p:cNvPr id="152627" name="Group 51"/>
            <p:cNvGrpSpPr>
              <a:grpSpLocks/>
            </p:cNvGrpSpPr>
            <p:nvPr/>
          </p:nvGrpSpPr>
          <p:grpSpPr bwMode="auto">
            <a:xfrm>
              <a:off x="1910" y="1287"/>
              <a:ext cx="218" cy="252"/>
              <a:chOff x="2947" y="2429"/>
              <a:chExt cx="221" cy="252"/>
            </a:xfrm>
          </p:grpSpPr>
          <p:sp>
            <p:nvSpPr>
              <p:cNvPr id="152628" name="Rectangle 52"/>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2629" name="Text Box 53"/>
              <p:cNvSpPr txBox="1">
                <a:spLocks noChangeArrowheads="1"/>
              </p:cNvSpPr>
              <p:nvPr/>
            </p:nvSpPr>
            <p:spPr bwMode="auto">
              <a:xfrm>
                <a:off x="2947" y="2429"/>
                <a:ext cx="221" cy="252"/>
              </a:xfrm>
              <a:prstGeom prst="rect">
                <a:avLst/>
              </a:prstGeom>
              <a:noFill/>
              <a:ln w="9525">
                <a:noFill/>
                <a:miter lim="800000"/>
                <a:headEnd/>
                <a:tailEnd/>
              </a:ln>
              <a:effectLst/>
            </p:spPr>
            <p:txBody>
              <a:bodyPr wrap="none">
                <a:prstTxWarp prst="textNoShape">
                  <a:avLst/>
                </a:prstTxWarp>
                <a:spAutoFit/>
              </a:bodyPr>
              <a:lstStyle/>
              <a:p>
                <a:pPr algn="ctr"/>
                <a:r>
                  <a:rPr lang="en-US" sz="2000" b="1"/>
                  <a:t>B</a:t>
                </a:r>
                <a:endParaRPr lang="en-US" sz="2400" b="1">
                  <a:latin typeface="Times New Roman" charset="0"/>
                </a:endParaRPr>
              </a:p>
            </p:txBody>
          </p:sp>
        </p:grpSp>
        <p:grpSp>
          <p:nvGrpSpPr>
            <p:cNvPr id="152630" name="Group 54"/>
            <p:cNvGrpSpPr>
              <a:grpSpLocks/>
            </p:cNvGrpSpPr>
            <p:nvPr/>
          </p:nvGrpSpPr>
          <p:grpSpPr bwMode="auto">
            <a:xfrm>
              <a:off x="3165" y="1605"/>
              <a:ext cx="234" cy="291"/>
              <a:chOff x="2939" y="2399"/>
              <a:chExt cx="236" cy="291"/>
            </a:xfrm>
          </p:grpSpPr>
          <p:sp>
            <p:nvSpPr>
              <p:cNvPr id="152631" name="Rectangle 55"/>
              <p:cNvSpPr>
                <a:spLocks noChangeArrowheads="1"/>
              </p:cNvSpPr>
              <p:nvPr/>
            </p:nvSpPr>
            <p:spPr bwMode="auto">
              <a:xfrm>
                <a:off x="2982" y="2490"/>
                <a:ext cx="144" cy="132"/>
              </a:xfrm>
              <a:prstGeom prst="rect">
                <a:avLst/>
              </a:prstGeom>
              <a:solidFill>
                <a:schemeClr val="hlink"/>
              </a:solidFill>
              <a:ln w="9525">
                <a:noFill/>
                <a:miter lim="800000"/>
                <a:headEnd/>
                <a:tailEnd/>
              </a:ln>
              <a:effectLst/>
            </p:spPr>
            <p:txBody>
              <a:bodyPr wrap="none" anchor="ctr">
                <a:prstTxWarp prst="textNoShape">
                  <a:avLst/>
                </a:prstTxWarp>
              </a:bodyPr>
              <a:lstStyle/>
              <a:p>
                <a:endParaRPr lang="en-US"/>
              </a:p>
            </p:txBody>
          </p:sp>
          <p:sp>
            <p:nvSpPr>
              <p:cNvPr id="152632" name="Text Box 56"/>
              <p:cNvSpPr txBox="1">
                <a:spLocks noChangeArrowheads="1"/>
              </p:cNvSpPr>
              <p:nvPr/>
            </p:nvSpPr>
            <p:spPr bwMode="auto">
              <a:xfrm>
                <a:off x="2939" y="2399"/>
                <a:ext cx="236" cy="291"/>
              </a:xfrm>
              <a:prstGeom prst="rect">
                <a:avLst/>
              </a:prstGeom>
              <a:noFill/>
              <a:ln w="9525">
                <a:noFill/>
                <a:miter lim="800000"/>
                <a:headEnd/>
                <a:tailEnd/>
              </a:ln>
              <a:effectLst/>
            </p:spPr>
            <p:txBody>
              <a:bodyPr wrap="none">
                <a:prstTxWarp prst="textNoShape">
                  <a:avLst/>
                </a:prstTxWarp>
                <a:spAutoFit/>
              </a:bodyPr>
              <a:lstStyle/>
              <a:p>
                <a:pPr algn="ctr"/>
                <a:r>
                  <a:rPr lang="en-US" sz="2400" b="1"/>
                  <a:t>F</a:t>
                </a:r>
              </a:p>
            </p:txBody>
          </p:sp>
        </p:grpSp>
      </p:grpSp>
      <p:sp>
        <p:nvSpPr>
          <p:cNvPr id="152633" name="Text Box 57"/>
          <p:cNvSpPr txBox="1">
            <a:spLocks noChangeArrowheads="1"/>
          </p:cNvSpPr>
          <p:nvPr/>
        </p:nvSpPr>
        <p:spPr bwMode="auto">
          <a:xfrm>
            <a:off x="577849" y="1457037"/>
            <a:ext cx="4421478" cy="369332"/>
          </a:xfrm>
          <a:prstGeom prst="rect">
            <a:avLst/>
          </a:prstGeom>
          <a:noFill/>
          <a:ln w="9525">
            <a:noFill/>
            <a:miter lim="800000"/>
            <a:headEnd/>
            <a:tailEnd/>
          </a:ln>
          <a:effectLst/>
        </p:spPr>
        <p:txBody>
          <a:bodyPr wrap="none">
            <a:prstTxWarp prst="textNoShape">
              <a:avLst/>
            </a:prstTxWarp>
            <a:spAutoFit/>
          </a:bodyPr>
          <a:lstStyle/>
          <a:p>
            <a:r>
              <a:rPr lang="en-US" u="sng" dirty="0">
                <a:solidFill>
                  <a:srgbClr val="FF0000"/>
                </a:solidFill>
                <a:latin typeface="Verdana"/>
                <a:cs typeface="Verdana"/>
              </a:rPr>
              <a:t>Resulting shortest-path tree from</a:t>
            </a:r>
            <a:r>
              <a:rPr lang="en-US" u="sng" dirty="0" smtClean="0">
                <a:solidFill>
                  <a:srgbClr val="FF0000"/>
                </a:solidFill>
                <a:latin typeface="Verdana"/>
                <a:cs typeface="Verdana"/>
              </a:rPr>
              <a:t> A:</a:t>
            </a:r>
            <a:endParaRPr lang="en-US" u="sng" dirty="0">
              <a:solidFill>
                <a:srgbClr val="FF0000"/>
              </a:solidFill>
              <a:latin typeface="Verdana"/>
              <a:cs typeface="Verdana"/>
            </a:endParaRPr>
          </a:p>
        </p:txBody>
      </p:sp>
      <p:grpSp>
        <p:nvGrpSpPr>
          <p:cNvPr id="152634" name="Group 58"/>
          <p:cNvGrpSpPr>
            <a:grpSpLocks/>
          </p:cNvGrpSpPr>
          <p:nvPr/>
        </p:nvGrpSpPr>
        <p:grpSpPr bwMode="auto">
          <a:xfrm>
            <a:off x="1030288" y="4379625"/>
            <a:ext cx="2409827" cy="2271712"/>
            <a:chOff x="259" y="2771"/>
            <a:chExt cx="1518" cy="1431"/>
          </a:xfrm>
        </p:grpSpPr>
        <p:sp>
          <p:nvSpPr>
            <p:cNvPr id="152635" name="Line 59"/>
            <p:cNvSpPr>
              <a:spLocks noChangeShapeType="1"/>
            </p:cNvSpPr>
            <p:nvPr/>
          </p:nvSpPr>
          <p:spPr bwMode="auto">
            <a:xfrm>
              <a:off x="1152" y="2880"/>
              <a:ext cx="8" cy="1322"/>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2636" name="Line 60"/>
            <p:cNvSpPr>
              <a:spLocks noChangeShapeType="1"/>
            </p:cNvSpPr>
            <p:nvPr/>
          </p:nvSpPr>
          <p:spPr bwMode="auto">
            <a:xfrm>
              <a:off x="357" y="3058"/>
              <a:ext cx="1363" cy="0"/>
            </a:xfrm>
            <a:prstGeom prst="line">
              <a:avLst/>
            </a:prstGeom>
            <a:noFill/>
            <a:ln w="9525">
              <a:solidFill>
                <a:schemeClr val="tx1"/>
              </a:solidFill>
              <a:round/>
              <a:headEnd/>
              <a:tailEnd/>
            </a:ln>
            <a:effectLst/>
          </p:spPr>
          <p:txBody>
            <a:bodyPr wrap="none">
              <a:prstTxWarp prst="textNoShape">
                <a:avLst/>
              </a:prstTxWarp>
            </a:bodyPr>
            <a:lstStyle/>
            <a:p>
              <a:endParaRPr lang="en-US"/>
            </a:p>
          </p:txBody>
        </p:sp>
        <p:sp>
          <p:nvSpPr>
            <p:cNvPr id="152637" name="Text Box 61"/>
            <p:cNvSpPr txBox="1">
              <a:spLocks noChangeArrowheads="1"/>
            </p:cNvSpPr>
            <p:nvPr/>
          </p:nvSpPr>
          <p:spPr bwMode="auto">
            <a:xfrm>
              <a:off x="883" y="3063"/>
              <a:ext cx="216"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B</a:t>
              </a:r>
            </a:p>
          </p:txBody>
        </p:sp>
        <p:sp>
          <p:nvSpPr>
            <p:cNvPr id="152638" name="Text Box 62"/>
            <p:cNvSpPr txBox="1">
              <a:spLocks noChangeArrowheads="1"/>
            </p:cNvSpPr>
            <p:nvPr/>
          </p:nvSpPr>
          <p:spPr bwMode="auto">
            <a:xfrm>
              <a:off x="876" y="3250"/>
              <a:ext cx="228"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D</a:t>
              </a:r>
            </a:p>
          </p:txBody>
        </p:sp>
        <p:sp>
          <p:nvSpPr>
            <p:cNvPr id="152639" name="Text Box 63"/>
            <p:cNvSpPr txBox="1">
              <a:spLocks noChangeArrowheads="1"/>
            </p:cNvSpPr>
            <p:nvPr/>
          </p:nvSpPr>
          <p:spPr bwMode="auto">
            <a:xfrm>
              <a:off x="890" y="3485"/>
              <a:ext cx="208"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E</a:t>
              </a:r>
            </a:p>
          </p:txBody>
        </p:sp>
        <p:sp>
          <p:nvSpPr>
            <p:cNvPr id="152640" name="Text Box 64"/>
            <p:cNvSpPr txBox="1">
              <a:spLocks noChangeArrowheads="1"/>
            </p:cNvSpPr>
            <p:nvPr/>
          </p:nvSpPr>
          <p:spPr bwMode="auto">
            <a:xfrm>
              <a:off x="875" y="3720"/>
              <a:ext cx="218"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C</a:t>
              </a:r>
            </a:p>
          </p:txBody>
        </p:sp>
        <p:sp>
          <p:nvSpPr>
            <p:cNvPr id="152641" name="Text Box 65"/>
            <p:cNvSpPr txBox="1">
              <a:spLocks noChangeArrowheads="1"/>
            </p:cNvSpPr>
            <p:nvPr/>
          </p:nvSpPr>
          <p:spPr bwMode="auto">
            <a:xfrm>
              <a:off x="884" y="3946"/>
              <a:ext cx="200"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F</a:t>
              </a:r>
            </a:p>
          </p:txBody>
        </p:sp>
        <p:sp>
          <p:nvSpPr>
            <p:cNvPr id="152642" name="Text Box 66"/>
            <p:cNvSpPr txBox="1">
              <a:spLocks noChangeArrowheads="1"/>
            </p:cNvSpPr>
            <p:nvPr/>
          </p:nvSpPr>
          <p:spPr bwMode="auto">
            <a:xfrm>
              <a:off x="1248" y="3047"/>
              <a:ext cx="500"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(A,B)</a:t>
              </a:r>
            </a:p>
          </p:txBody>
        </p:sp>
        <p:sp>
          <p:nvSpPr>
            <p:cNvPr id="152643" name="Text Box 67"/>
            <p:cNvSpPr txBox="1">
              <a:spLocks noChangeArrowheads="1"/>
            </p:cNvSpPr>
            <p:nvPr/>
          </p:nvSpPr>
          <p:spPr bwMode="auto">
            <a:xfrm>
              <a:off x="1249" y="3249"/>
              <a:ext cx="513"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(A,D)</a:t>
              </a:r>
            </a:p>
          </p:txBody>
        </p:sp>
        <p:sp>
          <p:nvSpPr>
            <p:cNvPr id="152644" name="Text Box 68"/>
            <p:cNvSpPr txBox="1">
              <a:spLocks noChangeArrowheads="1"/>
            </p:cNvSpPr>
            <p:nvPr/>
          </p:nvSpPr>
          <p:spPr bwMode="auto">
            <a:xfrm>
              <a:off x="1248" y="3500"/>
              <a:ext cx="513"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(A,D)</a:t>
              </a:r>
            </a:p>
          </p:txBody>
        </p:sp>
        <p:sp>
          <p:nvSpPr>
            <p:cNvPr id="152645" name="Text Box 69"/>
            <p:cNvSpPr txBox="1">
              <a:spLocks noChangeArrowheads="1"/>
            </p:cNvSpPr>
            <p:nvPr/>
          </p:nvSpPr>
          <p:spPr bwMode="auto">
            <a:xfrm>
              <a:off x="1264" y="3718"/>
              <a:ext cx="513"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(A,D)</a:t>
              </a:r>
            </a:p>
          </p:txBody>
        </p:sp>
        <p:sp>
          <p:nvSpPr>
            <p:cNvPr id="152646" name="Text Box 70"/>
            <p:cNvSpPr txBox="1">
              <a:spLocks noChangeArrowheads="1"/>
            </p:cNvSpPr>
            <p:nvPr/>
          </p:nvSpPr>
          <p:spPr bwMode="auto">
            <a:xfrm>
              <a:off x="1254" y="3952"/>
              <a:ext cx="513"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(A,D)</a:t>
              </a:r>
            </a:p>
          </p:txBody>
        </p:sp>
        <p:sp>
          <p:nvSpPr>
            <p:cNvPr id="152647" name="Text Box 71"/>
            <p:cNvSpPr txBox="1">
              <a:spLocks noChangeArrowheads="1"/>
            </p:cNvSpPr>
            <p:nvPr/>
          </p:nvSpPr>
          <p:spPr bwMode="auto">
            <a:xfrm>
              <a:off x="259" y="2771"/>
              <a:ext cx="923" cy="233"/>
            </a:xfrm>
            <a:prstGeom prst="rect">
              <a:avLst/>
            </a:prstGeom>
            <a:noFill/>
            <a:ln w="9525">
              <a:noFill/>
              <a:miter lim="800000"/>
              <a:headEnd/>
              <a:tailEnd/>
            </a:ln>
            <a:effectLst/>
          </p:spPr>
          <p:txBody>
            <a:bodyPr wrap="none">
              <a:prstTxWarp prst="textNoShape">
                <a:avLst/>
              </a:prstTxWarp>
              <a:spAutoFit/>
            </a:bodyPr>
            <a:lstStyle/>
            <a:p>
              <a:r>
                <a:rPr lang="en-US" dirty="0">
                  <a:latin typeface="Verdana"/>
                  <a:cs typeface="Verdana"/>
                </a:rPr>
                <a:t>destination</a:t>
              </a:r>
            </a:p>
          </p:txBody>
        </p:sp>
        <p:sp>
          <p:nvSpPr>
            <p:cNvPr id="152648" name="Text Box 72"/>
            <p:cNvSpPr txBox="1">
              <a:spLocks noChangeArrowheads="1"/>
            </p:cNvSpPr>
            <p:nvPr/>
          </p:nvSpPr>
          <p:spPr bwMode="auto">
            <a:xfrm>
              <a:off x="1232" y="2794"/>
              <a:ext cx="375" cy="233"/>
            </a:xfrm>
            <a:prstGeom prst="rect">
              <a:avLst/>
            </a:prstGeom>
            <a:noFill/>
            <a:ln w="9525">
              <a:noFill/>
              <a:miter lim="800000"/>
              <a:headEnd/>
              <a:tailEnd/>
            </a:ln>
            <a:effectLst/>
          </p:spPr>
          <p:txBody>
            <a:bodyPr wrap="none">
              <a:prstTxWarp prst="textNoShape">
                <a:avLst/>
              </a:prstTxWarp>
              <a:spAutoFit/>
            </a:bodyPr>
            <a:lstStyle/>
            <a:p>
              <a:r>
                <a:rPr lang="en-US">
                  <a:latin typeface="Verdana"/>
                  <a:cs typeface="Verdana"/>
                </a:rPr>
                <a:t>link</a:t>
              </a:r>
            </a:p>
          </p:txBody>
        </p:sp>
      </p:grpSp>
      <p:sp>
        <p:nvSpPr>
          <p:cNvPr id="152649" name="Text Box 73"/>
          <p:cNvSpPr txBox="1">
            <a:spLocks noChangeArrowheads="1"/>
          </p:cNvSpPr>
          <p:nvPr/>
        </p:nvSpPr>
        <p:spPr bwMode="auto">
          <a:xfrm>
            <a:off x="525463" y="3979575"/>
            <a:ext cx="3870320" cy="369332"/>
          </a:xfrm>
          <a:prstGeom prst="rect">
            <a:avLst/>
          </a:prstGeom>
          <a:noFill/>
          <a:ln w="9525">
            <a:noFill/>
            <a:miter lim="800000"/>
            <a:headEnd/>
            <a:tailEnd/>
          </a:ln>
          <a:effectLst/>
        </p:spPr>
        <p:txBody>
          <a:bodyPr wrap="none">
            <a:prstTxWarp prst="textNoShape">
              <a:avLst/>
            </a:prstTxWarp>
            <a:spAutoFit/>
          </a:bodyPr>
          <a:lstStyle/>
          <a:p>
            <a:r>
              <a:rPr lang="en-US" u="sng" dirty="0">
                <a:solidFill>
                  <a:srgbClr val="FF0000"/>
                </a:solidFill>
                <a:latin typeface="Verdana"/>
                <a:cs typeface="Verdana"/>
              </a:rPr>
              <a:t>Resulting forwarding table in</a:t>
            </a:r>
            <a:r>
              <a:rPr lang="en-US" u="sng" dirty="0" smtClean="0">
                <a:solidFill>
                  <a:srgbClr val="FF0000"/>
                </a:solidFill>
                <a:latin typeface="Verdana"/>
                <a:cs typeface="Verdana"/>
              </a:rPr>
              <a:t> A:</a:t>
            </a:r>
            <a:endParaRPr lang="en-US" u="sng" dirty="0">
              <a:solidFill>
                <a:srgbClr val="FF0000"/>
              </a:solidFill>
              <a:latin typeface="Verdana"/>
              <a:cs typeface="Verdana"/>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a:t>OSPF</a:t>
            </a:r>
            <a:endParaRPr lang="en-GB"/>
          </a:p>
        </p:txBody>
      </p:sp>
      <p:sp>
        <p:nvSpPr>
          <p:cNvPr id="36867" name="Rectangle 5"/>
          <p:cNvSpPr>
            <a:spLocks noGrp="1" noChangeArrowheads="1"/>
          </p:cNvSpPr>
          <p:nvPr>
            <p:ph type="body" idx="1"/>
          </p:nvPr>
        </p:nvSpPr>
        <p:spPr/>
        <p:txBody>
          <a:bodyPr/>
          <a:lstStyle/>
          <a:p>
            <a:pPr eaLnBrk="1" hangingPunct="1"/>
            <a:r>
              <a:rPr lang="en-US" sz="2400" dirty="0"/>
              <a:t>Open Shortest Path First</a:t>
            </a:r>
          </a:p>
          <a:p>
            <a:pPr lvl="1" eaLnBrk="1" hangingPunct="1"/>
            <a:r>
              <a:rPr lang="en-GB" sz="2000" dirty="0"/>
              <a:t>“Open” means it is public domain</a:t>
            </a:r>
          </a:p>
          <a:p>
            <a:pPr lvl="1" eaLnBrk="1" hangingPunct="1"/>
            <a:r>
              <a:rPr lang="en-GB" sz="2000" dirty="0"/>
              <a:t>Uses “Shortest Path First” algorithm – sometimes called “the </a:t>
            </a:r>
            <a:r>
              <a:rPr lang="en-GB" sz="2000" dirty="0" err="1"/>
              <a:t>Dijkstra</a:t>
            </a:r>
            <a:r>
              <a:rPr lang="en-GB" sz="2000" dirty="0"/>
              <a:t> algorithm”</a:t>
            </a:r>
            <a:endParaRPr lang="en-GB" sz="2000" dirty="0" smtClean="0"/>
          </a:p>
          <a:p>
            <a:r>
              <a:rPr lang="en-US" sz="2400" dirty="0" smtClean="0"/>
              <a:t>Current generation interior routing protocol based on “link state” concepts (RFC 1131, 10/1/89, </a:t>
            </a:r>
            <a:r>
              <a:rPr lang="en-US" sz="2400" dirty="0" err="1" smtClean="0"/>
              <a:t>obsoleted</a:t>
            </a:r>
            <a:r>
              <a:rPr lang="en-US" sz="2400" dirty="0" smtClean="0"/>
              <a:t> by OSPF v2, RFC 1723, 11/15/94)</a:t>
            </a:r>
          </a:p>
          <a:p>
            <a:r>
              <a:rPr lang="en-US" sz="2400" dirty="0" smtClean="0"/>
              <a:t>Supports hierarchies for scalability</a:t>
            </a:r>
          </a:p>
          <a:p>
            <a:r>
              <a:rPr lang="en-US" sz="2400" dirty="0" smtClean="0"/>
              <a:t>Fast convergence and loop avoidance</a:t>
            </a:r>
            <a:endParaRPr lang="en-GB" sz="2400" dirty="0" smtClean="0"/>
          </a:p>
          <a:p>
            <a:pPr lvl="1" eaLnBrk="1" hangingPunct="1"/>
            <a:r>
              <a:rPr lang="en-GB" sz="2000" dirty="0" smtClean="0"/>
              <a:t>OSPFv3 </a:t>
            </a:r>
            <a:r>
              <a:rPr lang="en-GB" sz="2000" dirty="0"/>
              <a:t>based on OSPFv2 designed to support IPv6</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t>Hierarchical OSPF</a:t>
            </a:r>
          </a:p>
        </p:txBody>
      </p:sp>
      <p:pic>
        <p:nvPicPr>
          <p:cNvPr id="187395" name="Picture 3" descr="04-33"/>
          <p:cNvPicPr>
            <a:picLocks noChangeAspect="1" noChangeArrowheads="1"/>
          </p:cNvPicPr>
          <p:nvPr/>
        </p:nvPicPr>
        <p:blipFill>
          <a:blip r:embed="rId2"/>
          <a:srcRect/>
          <a:stretch>
            <a:fillRect/>
          </a:stretch>
        </p:blipFill>
        <p:spPr bwMode="auto">
          <a:xfrm>
            <a:off x="1084263" y="1526738"/>
            <a:ext cx="7315200" cy="4733925"/>
          </a:xfrm>
          <a:prstGeom prst="rect">
            <a:avLst/>
          </a:prstGeom>
          <a:noFill/>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Hierarchical OSPF</a:t>
            </a:r>
          </a:p>
        </p:txBody>
      </p:sp>
      <p:sp>
        <p:nvSpPr>
          <p:cNvPr id="188419" name="Rectangle 3"/>
          <p:cNvSpPr>
            <a:spLocks noGrp="1" noChangeArrowheads="1"/>
          </p:cNvSpPr>
          <p:nvPr>
            <p:ph type="body" idx="1"/>
          </p:nvPr>
        </p:nvSpPr>
        <p:spPr>
          <a:xfrm>
            <a:off x="533400" y="1600200"/>
            <a:ext cx="8172450" cy="4648200"/>
          </a:xfrm>
        </p:spPr>
        <p:txBody>
          <a:bodyPr/>
          <a:lstStyle/>
          <a:p>
            <a:pPr>
              <a:lnSpc>
                <a:spcPct val="90000"/>
              </a:lnSpc>
            </a:pPr>
            <a:r>
              <a:rPr lang="en-US" sz="2400">
                <a:solidFill>
                  <a:srgbClr val="FF0000"/>
                </a:solidFill>
              </a:rPr>
              <a:t>Two-level hierarchy</a:t>
            </a:r>
            <a:r>
              <a:rPr lang="en-US" sz="2400"/>
              <a:t>: local area and backbone.</a:t>
            </a:r>
          </a:p>
          <a:p>
            <a:pPr lvl="1">
              <a:lnSpc>
                <a:spcPct val="90000"/>
              </a:lnSpc>
            </a:pPr>
            <a:r>
              <a:rPr lang="en-US"/>
              <a:t>Link-state advertisements only in respective areas.</a:t>
            </a:r>
          </a:p>
          <a:p>
            <a:pPr lvl="1">
              <a:lnSpc>
                <a:spcPct val="90000"/>
              </a:lnSpc>
            </a:pPr>
            <a:r>
              <a:rPr lang="en-US"/>
              <a:t>Nodes in each area have detailed area topology; only know direction (shortest path) to networks in other areas.</a:t>
            </a:r>
          </a:p>
          <a:p>
            <a:pPr>
              <a:lnSpc>
                <a:spcPct val="90000"/>
              </a:lnSpc>
            </a:pPr>
            <a:r>
              <a:rPr lang="en-US" sz="2400">
                <a:solidFill>
                  <a:srgbClr val="FF0000"/>
                </a:solidFill>
              </a:rPr>
              <a:t>Area Border routers</a:t>
            </a:r>
            <a:r>
              <a:rPr lang="en-US" sz="2400"/>
              <a:t> “summarize” distances  to networks in the area and advertise them to other Area Border routers.</a:t>
            </a:r>
          </a:p>
          <a:p>
            <a:pPr>
              <a:lnSpc>
                <a:spcPct val="90000"/>
              </a:lnSpc>
            </a:pPr>
            <a:r>
              <a:rPr lang="en-US" sz="2400">
                <a:solidFill>
                  <a:srgbClr val="FF0000"/>
                </a:solidFill>
              </a:rPr>
              <a:t>Backbone routers:</a:t>
            </a:r>
            <a:r>
              <a:rPr lang="en-US" sz="2400"/>
              <a:t> run an OSPF routing algorithm limited to the backbone.</a:t>
            </a:r>
          </a:p>
          <a:p>
            <a:pPr>
              <a:lnSpc>
                <a:spcPct val="90000"/>
              </a:lnSpc>
            </a:pPr>
            <a:r>
              <a:rPr lang="en-US" sz="2400">
                <a:solidFill>
                  <a:srgbClr val="FF0000"/>
                </a:solidFill>
              </a:rPr>
              <a:t>Boundary routers:</a:t>
            </a:r>
            <a:r>
              <a:rPr lang="en-US" sz="2400"/>
              <a:t> connect to other ASs.</a:t>
            </a:r>
          </a:p>
          <a:p>
            <a:pPr>
              <a:lnSpc>
                <a:spcPct val="90000"/>
              </a:lnSpc>
            </a:pPr>
            <a:endParaRPr lang="en-US" sz="240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r>
              <a:rPr lang="en-GB" smtClean="0"/>
              <a:t>IS-IS</a:t>
            </a:r>
            <a:endParaRPr lang="en-GB" dirty="0"/>
          </a:p>
        </p:txBody>
      </p:sp>
      <p:sp>
        <p:nvSpPr>
          <p:cNvPr id="38" name="Rectangle 2"/>
          <p:cNvSpPr txBox="1">
            <a:spLocks noChangeArrowheads="1"/>
          </p:cNvSpPr>
          <p:nvPr/>
        </p:nvSpPr>
        <p:spPr bwMode="auto">
          <a:xfrm>
            <a:off x="647240" y="4027186"/>
            <a:ext cx="7766097" cy="212407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Intermediate-System</a:t>
            </a:r>
          </a:p>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lang="en-GB" sz="4400" kern="0" dirty="0" smtClean="0">
                <a:solidFill>
                  <a:schemeClr val="accent6">
                    <a:lumMod val="40000"/>
                    <a:lumOff val="60000"/>
                  </a:schemeClr>
                </a:solidFill>
                <a:latin typeface="+mj-lt"/>
                <a:ea typeface="+mj-ea"/>
                <a:cs typeface="+mj-cs"/>
              </a:rPr>
              <a:t>to</a:t>
            </a:r>
          </a:p>
          <a:p>
            <a:pPr marL="0" marR="0" lvl="0" indent="0" algn="ctr" defTabSz="457200" rtl="0" eaLnBrk="0" fontAlgn="base" latinLnBrk="0" hangingPunct="0">
              <a:lnSpc>
                <a:spcPct val="78000"/>
              </a:lnSpc>
              <a:spcBef>
                <a:spcPct val="0"/>
              </a:spcBef>
              <a:spcAft>
                <a:spcPct val="0"/>
              </a:spcAft>
              <a:buClr>
                <a:srgbClr val="000000"/>
              </a:buClr>
              <a:buSzPct val="100000"/>
              <a:buFont typeface="Times New Roman" charset="0"/>
              <a:buNone/>
              <a:tabLst/>
              <a:defRPr/>
            </a:pPr>
            <a:r>
              <a:rPr kumimoji="0" lang="en-GB" sz="4400" b="0" i="0" u="none" strike="noStrike" kern="0" cap="none" spc="0" normalizeH="0" baseline="0" noProof="0" dirty="0" smtClean="0">
                <a:ln>
                  <a:noFill/>
                </a:ln>
                <a:solidFill>
                  <a:schemeClr val="accent6">
                    <a:lumMod val="40000"/>
                    <a:lumOff val="60000"/>
                  </a:schemeClr>
                </a:solidFill>
                <a:effectLst/>
                <a:uLnTx/>
                <a:uFillTx/>
                <a:latin typeface="+mj-lt"/>
                <a:ea typeface="+mj-ea"/>
                <a:cs typeface="+mj-cs"/>
              </a:rPr>
              <a:t>Intermediate-System</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dirty="0" smtClean="0"/>
              <a:t>IS-IS Overview</a:t>
            </a:r>
            <a:endParaRPr lang="en-US" dirty="0"/>
          </a:p>
        </p:txBody>
      </p:sp>
      <p:sp>
        <p:nvSpPr>
          <p:cNvPr id="77827" name="Text Box 3"/>
          <p:cNvSpPr txBox="1">
            <a:spLocks noChangeArrowheads="1"/>
          </p:cNvSpPr>
          <p:nvPr/>
        </p:nvSpPr>
        <p:spPr bwMode="auto">
          <a:xfrm>
            <a:off x="436906" y="1798638"/>
            <a:ext cx="8656638" cy="4251325"/>
          </a:xfrm>
          <a:prstGeom prst="rect">
            <a:avLst/>
          </a:prstGeom>
          <a:noFill/>
          <a:ln w="9525">
            <a:noFill/>
            <a:miter lim="800000"/>
            <a:headEnd type="none" w="sm" len="sm"/>
            <a:tailEnd type="none" w="sm" len="sm"/>
          </a:ln>
          <a:effectLst/>
        </p:spPr>
        <p:txBody>
          <a:bodyPr lIns="102833" tIns="51417" rIns="102833" bIns="51417">
            <a:prstTxWarp prst="textNoShape">
              <a:avLst/>
            </a:prstTxWarp>
            <a:spAutoFit/>
          </a:bodyPr>
          <a:lstStyle/>
          <a:p>
            <a:pPr algn="ctr" defTabSz="1028700"/>
            <a:r>
              <a:rPr lang="en-US" sz="3100" dirty="0">
                <a:latin typeface="Arial" charset="0"/>
              </a:rPr>
              <a:t>Terminology and Acronyms</a:t>
            </a:r>
            <a:endParaRPr lang="en-US" sz="2200" dirty="0">
              <a:latin typeface="Arial" charset="0"/>
            </a:endParaRPr>
          </a:p>
          <a:p>
            <a:pPr defTabSz="1028700">
              <a:lnSpc>
                <a:spcPct val="70000"/>
              </a:lnSpc>
            </a:pPr>
            <a:endParaRPr lang="en-US" sz="2200" dirty="0">
              <a:latin typeface="Arial" charset="0"/>
            </a:endParaRPr>
          </a:p>
          <a:p>
            <a:pPr defTabSz="1028700">
              <a:buClr>
                <a:schemeClr val="accent6">
                  <a:lumMod val="60000"/>
                  <a:lumOff val="40000"/>
                </a:schemeClr>
              </a:buClr>
            </a:pPr>
            <a:r>
              <a:rPr lang="en-US" sz="2200" dirty="0">
                <a:latin typeface="Arial" charset="0"/>
              </a:rPr>
              <a:t>Intermediate system (IS)-  </a:t>
            </a:r>
            <a:r>
              <a:rPr lang="en-US" sz="2200" b="0" i="1" dirty="0">
                <a:latin typeface="Arial" charset="0"/>
              </a:rPr>
              <a:t>Router</a:t>
            </a:r>
            <a:endParaRPr lang="en-US" sz="2200" dirty="0">
              <a:latin typeface="Arial" charset="0"/>
            </a:endParaRPr>
          </a:p>
          <a:p>
            <a:pPr defTabSz="1028700">
              <a:buClr>
                <a:schemeClr val="accent6">
                  <a:lumMod val="60000"/>
                  <a:lumOff val="40000"/>
                </a:schemeClr>
              </a:buClr>
            </a:pPr>
            <a:r>
              <a:rPr lang="en-US" sz="2200" dirty="0">
                <a:latin typeface="Arial" charset="0"/>
              </a:rPr>
              <a:t>Designated Intermediate System (DIS) - </a:t>
            </a:r>
            <a:r>
              <a:rPr lang="en-US" sz="2200" b="0" i="1" dirty="0">
                <a:latin typeface="Arial" charset="0"/>
              </a:rPr>
              <a:t>Designated Router</a:t>
            </a:r>
            <a:endParaRPr lang="en-US" sz="2200" dirty="0">
              <a:latin typeface="Arial" charset="0"/>
            </a:endParaRPr>
          </a:p>
          <a:p>
            <a:pPr defTabSz="1028700">
              <a:buClr>
                <a:schemeClr val="accent6">
                  <a:lumMod val="60000"/>
                  <a:lumOff val="40000"/>
                </a:schemeClr>
              </a:buClr>
            </a:pPr>
            <a:r>
              <a:rPr lang="en-US" sz="2200" dirty="0" err="1">
                <a:latin typeface="Arial" charset="0"/>
              </a:rPr>
              <a:t>Pseudonode</a:t>
            </a:r>
            <a:r>
              <a:rPr lang="en-US" sz="2200" dirty="0">
                <a:latin typeface="Arial" charset="0"/>
              </a:rPr>
              <a:t> - </a:t>
            </a:r>
            <a:r>
              <a:rPr lang="en-US" sz="2200" b="0" i="1" dirty="0">
                <a:latin typeface="Arial" charset="0"/>
              </a:rPr>
              <a:t>Broadcast link emulated as virtual node by DIS</a:t>
            </a:r>
            <a:endParaRPr lang="en-US" sz="2200" dirty="0">
              <a:latin typeface="Arial" charset="0"/>
            </a:endParaRPr>
          </a:p>
          <a:p>
            <a:pPr defTabSz="1028700">
              <a:buClr>
                <a:schemeClr val="accent6">
                  <a:lumMod val="60000"/>
                  <a:lumOff val="40000"/>
                </a:schemeClr>
              </a:buClr>
            </a:pPr>
            <a:r>
              <a:rPr lang="en-US" sz="2200" dirty="0">
                <a:latin typeface="Arial" charset="0"/>
              </a:rPr>
              <a:t>End System (ES) - </a:t>
            </a:r>
            <a:r>
              <a:rPr lang="en-US" sz="2200" b="0" i="1" dirty="0">
                <a:latin typeface="Arial" charset="0"/>
              </a:rPr>
              <a:t>Network Host or workstation</a:t>
            </a:r>
          </a:p>
          <a:p>
            <a:pPr defTabSz="1028700">
              <a:buClr>
                <a:schemeClr val="accent6">
                  <a:lumMod val="60000"/>
                  <a:lumOff val="40000"/>
                </a:schemeClr>
              </a:buClr>
            </a:pPr>
            <a:r>
              <a:rPr lang="en-US" sz="2200" dirty="0">
                <a:latin typeface="Arial" charset="0"/>
              </a:rPr>
              <a:t>Network Service Access Point (NSAP) - </a:t>
            </a:r>
            <a:r>
              <a:rPr lang="en-US" sz="2200" b="0" i="1" dirty="0">
                <a:latin typeface="Arial" charset="0"/>
              </a:rPr>
              <a:t>Network Layer Address</a:t>
            </a:r>
          </a:p>
          <a:p>
            <a:pPr defTabSz="1028700">
              <a:buClr>
                <a:schemeClr val="accent6">
                  <a:lumMod val="60000"/>
                  <a:lumOff val="40000"/>
                </a:schemeClr>
              </a:buClr>
            </a:pPr>
            <a:r>
              <a:rPr lang="en-US" sz="2200" dirty="0" err="1">
                <a:latin typeface="Arial" charset="0"/>
              </a:rPr>
              <a:t>Subnetwork</a:t>
            </a:r>
            <a:r>
              <a:rPr lang="en-US" sz="2200" dirty="0">
                <a:latin typeface="Arial" charset="0"/>
              </a:rPr>
              <a:t> Point of attachment (SNPA)  - </a:t>
            </a:r>
            <a:r>
              <a:rPr lang="en-US" sz="2200" b="0" i="1" dirty="0" err="1">
                <a:latin typeface="Arial" charset="0"/>
              </a:rPr>
              <a:t>Datalink</a:t>
            </a:r>
            <a:r>
              <a:rPr lang="en-US" sz="2200" b="0" i="1" dirty="0">
                <a:latin typeface="Arial" charset="0"/>
              </a:rPr>
              <a:t> interface</a:t>
            </a:r>
            <a:endParaRPr lang="en-US" sz="2200" dirty="0">
              <a:latin typeface="Arial" charset="0"/>
            </a:endParaRPr>
          </a:p>
          <a:p>
            <a:pPr defTabSz="1028700">
              <a:buClr>
                <a:schemeClr val="accent6">
                  <a:lumMod val="60000"/>
                  <a:lumOff val="40000"/>
                </a:schemeClr>
              </a:buClr>
            </a:pPr>
            <a:r>
              <a:rPr lang="en-US" sz="2200" dirty="0">
                <a:latin typeface="Arial" charset="0"/>
              </a:rPr>
              <a:t>Packet data Unit (PDU) - </a:t>
            </a:r>
            <a:r>
              <a:rPr lang="en-US" sz="2200" b="0" i="1" dirty="0">
                <a:latin typeface="Arial" charset="0"/>
              </a:rPr>
              <a:t>Analogous to IP</a:t>
            </a:r>
            <a:r>
              <a:rPr lang="en-US" sz="2200" i="1" dirty="0">
                <a:latin typeface="Arial" charset="0"/>
              </a:rPr>
              <a:t> </a:t>
            </a:r>
            <a:r>
              <a:rPr lang="en-US" sz="2200" b="0" i="1" dirty="0">
                <a:latin typeface="Arial" charset="0"/>
              </a:rPr>
              <a:t>Packet</a:t>
            </a:r>
            <a:endParaRPr lang="en-US" sz="2200" i="1" dirty="0">
              <a:latin typeface="Arial" charset="0"/>
            </a:endParaRPr>
          </a:p>
          <a:p>
            <a:pPr defTabSz="1028700">
              <a:buClr>
                <a:schemeClr val="accent6">
                  <a:lumMod val="60000"/>
                  <a:lumOff val="40000"/>
                </a:schemeClr>
              </a:buClr>
            </a:pPr>
            <a:r>
              <a:rPr lang="en-US" sz="2200" dirty="0">
                <a:latin typeface="Arial" charset="0"/>
              </a:rPr>
              <a:t>Link State PDU (LSP) - </a:t>
            </a:r>
            <a:r>
              <a:rPr lang="en-US" sz="2200" b="0" i="1" dirty="0">
                <a:latin typeface="Arial" charset="0"/>
              </a:rPr>
              <a:t>Routing information packet</a:t>
            </a:r>
          </a:p>
          <a:p>
            <a:pPr defTabSz="1028700"/>
            <a:endParaRPr lang="en-US" sz="2200" dirty="0">
              <a:latin typeface="Arial" charset="0"/>
            </a:endParaRPr>
          </a:p>
          <a:p>
            <a:pPr defTabSz="1028700"/>
            <a:endParaRPr lang="en-US" sz="2200" dirty="0">
              <a:latin typeface="Arial" charset="0"/>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mtClean="0"/>
              <a:t>IS-IS Overview</a:t>
            </a:r>
            <a:endParaRPr lang="en-US"/>
          </a:p>
        </p:txBody>
      </p:sp>
      <p:sp>
        <p:nvSpPr>
          <p:cNvPr id="78851" name="Rectangle 3"/>
          <p:cNvSpPr>
            <a:spLocks noGrp="1" noChangeArrowheads="1"/>
          </p:cNvSpPr>
          <p:nvPr>
            <p:ph type="body" idx="1"/>
          </p:nvPr>
        </p:nvSpPr>
        <p:spPr>
          <a:xfrm>
            <a:off x="533401" y="1606191"/>
            <a:ext cx="7772400" cy="4648200"/>
          </a:xfrm>
        </p:spPr>
        <p:txBody>
          <a:bodyPr/>
          <a:lstStyle/>
          <a:p>
            <a:r>
              <a:rPr lang="en-US" sz="2400" smtClean="0"/>
              <a:t>The Intermediate Systems to Intermediate System Routing Protocol (IS-IS) was originally designed to route the ISO Connectionless Network Protocol (CLNP) .  (ISO10589 or RFC 1142)</a:t>
            </a:r>
          </a:p>
          <a:p>
            <a:r>
              <a:rPr lang="en-US" sz="2400" smtClean="0"/>
              <a:t>Adapted for routing IP in addition to CLNP (RFC1195) as Integrated or Dual IS-IS</a:t>
            </a:r>
          </a:p>
          <a:p>
            <a:r>
              <a:rPr lang="en-US" sz="2400" smtClean="0"/>
              <a:t>IS-IS is a Link State Protocol similar to the Open Shortest Path First (OSPF). OSPF supports only IP</a:t>
            </a:r>
            <a:endParaRPr lang="en-US" sz="2400"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IS-IS Overview</a:t>
            </a:r>
            <a:endParaRPr lang="en-US"/>
          </a:p>
        </p:txBody>
      </p:sp>
      <p:sp>
        <p:nvSpPr>
          <p:cNvPr id="81923" name="Rectangle 3"/>
          <p:cNvSpPr>
            <a:spLocks noGrp="1" noChangeArrowheads="1"/>
          </p:cNvSpPr>
          <p:nvPr>
            <p:ph type="body" idx="1"/>
          </p:nvPr>
        </p:nvSpPr>
        <p:spPr>
          <a:xfrm>
            <a:off x="533401" y="1600200"/>
            <a:ext cx="8350754" cy="4648200"/>
          </a:xfrm>
        </p:spPr>
        <p:txBody>
          <a:bodyPr/>
          <a:lstStyle/>
          <a:p>
            <a:r>
              <a:rPr lang="en-US" dirty="0" smtClean="0"/>
              <a:t>3 network layer protocols play together to deliver the ISO defined Connectionless Network Service</a:t>
            </a:r>
          </a:p>
          <a:p>
            <a:pPr lvl="1"/>
            <a:r>
              <a:rPr lang="en-US" dirty="0" smtClean="0"/>
              <a:t>CLNP</a:t>
            </a:r>
          </a:p>
          <a:p>
            <a:pPr lvl="1"/>
            <a:r>
              <a:rPr lang="en-US" dirty="0" smtClean="0"/>
              <a:t>IS-IS</a:t>
            </a:r>
          </a:p>
          <a:p>
            <a:pPr lvl="1"/>
            <a:r>
              <a:rPr lang="en-US" dirty="0" smtClean="0"/>
              <a:t>ES-IS – End System to Intermediate System </a:t>
            </a:r>
          </a:p>
          <a:p>
            <a:r>
              <a:rPr lang="en-US" dirty="0" smtClean="0"/>
              <a:t>All 3 protocols independently go over layer-2</a:t>
            </a: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mtClean="0"/>
              <a:t>IS-IS Overview</a:t>
            </a:r>
            <a:endParaRPr lang="en-US"/>
          </a:p>
        </p:txBody>
      </p:sp>
      <p:sp>
        <p:nvSpPr>
          <p:cNvPr id="82947" name="Rectangle 3"/>
          <p:cNvSpPr>
            <a:spLocks noGrp="1" noChangeArrowheads="1"/>
          </p:cNvSpPr>
          <p:nvPr>
            <p:ph type="body" idx="1"/>
          </p:nvPr>
        </p:nvSpPr>
        <p:spPr/>
        <p:txBody>
          <a:bodyPr/>
          <a:lstStyle/>
          <a:p>
            <a:r>
              <a:rPr lang="en-US" dirty="0" smtClean="0"/>
              <a:t>CLNP is the ISO equivalent of IP for datagram delivery services (ISO 8473, RFC 994)</a:t>
            </a:r>
          </a:p>
          <a:p>
            <a:r>
              <a:rPr lang="en-US" dirty="0" smtClean="0"/>
              <a:t>ES-IS is designed for routing between network hosts and routers (ISO 9542, RFC 995).  </a:t>
            </a:r>
          </a:p>
          <a:p>
            <a:r>
              <a:rPr lang="en-US" dirty="0" smtClean="0"/>
              <a:t>IS-IS for layer 3 routing between routers. (ISO 10589/RFC 1142). Integrated IS-IS (RFC 1195) works within the ISO CNLS framework even when used for routing only IP.</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Line 2"/>
          <p:cNvSpPr>
            <a:spLocks noChangeShapeType="1"/>
          </p:cNvSpPr>
          <p:nvPr/>
        </p:nvSpPr>
        <p:spPr bwMode="auto">
          <a:xfrm flipV="1">
            <a:off x="5026026" y="1652589"/>
            <a:ext cx="295275" cy="473075"/>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1" name="Line 3"/>
          <p:cNvSpPr>
            <a:spLocks noChangeShapeType="1"/>
          </p:cNvSpPr>
          <p:nvPr/>
        </p:nvSpPr>
        <p:spPr bwMode="auto">
          <a:xfrm flipH="1" flipV="1">
            <a:off x="4098926" y="1677990"/>
            <a:ext cx="296863" cy="447675"/>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2" name="Line 4"/>
          <p:cNvSpPr>
            <a:spLocks noChangeShapeType="1"/>
          </p:cNvSpPr>
          <p:nvPr/>
        </p:nvSpPr>
        <p:spPr bwMode="auto">
          <a:xfrm>
            <a:off x="8237539" y="2709865"/>
            <a:ext cx="371475" cy="320675"/>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3" name="Line 5"/>
          <p:cNvSpPr>
            <a:spLocks noChangeShapeType="1"/>
          </p:cNvSpPr>
          <p:nvPr/>
        </p:nvSpPr>
        <p:spPr bwMode="auto">
          <a:xfrm flipV="1">
            <a:off x="8085139" y="1730375"/>
            <a:ext cx="295275" cy="446088"/>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4" name="Line 6"/>
          <p:cNvSpPr>
            <a:spLocks noChangeShapeType="1"/>
          </p:cNvSpPr>
          <p:nvPr/>
        </p:nvSpPr>
        <p:spPr bwMode="auto">
          <a:xfrm>
            <a:off x="7110413" y="4083050"/>
            <a:ext cx="671512" cy="0"/>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5" name="Line 7"/>
          <p:cNvSpPr>
            <a:spLocks noChangeShapeType="1"/>
          </p:cNvSpPr>
          <p:nvPr/>
        </p:nvSpPr>
        <p:spPr bwMode="auto">
          <a:xfrm flipH="1">
            <a:off x="1566863" y="4057650"/>
            <a:ext cx="647700" cy="0"/>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6" name="Line 8"/>
          <p:cNvSpPr>
            <a:spLocks noChangeShapeType="1"/>
          </p:cNvSpPr>
          <p:nvPr/>
        </p:nvSpPr>
        <p:spPr bwMode="auto">
          <a:xfrm flipH="1">
            <a:off x="463550" y="2835277"/>
            <a:ext cx="623888" cy="295275"/>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7" name="Line 9"/>
          <p:cNvSpPr>
            <a:spLocks noChangeShapeType="1"/>
          </p:cNvSpPr>
          <p:nvPr/>
        </p:nvSpPr>
        <p:spPr bwMode="auto">
          <a:xfrm flipH="1" flipV="1">
            <a:off x="611188" y="1730375"/>
            <a:ext cx="473075" cy="446088"/>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8" name="Line 10"/>
          <p:cNvSpPr>
            <a:spLocks noChangeShapeType="1"/>
          </p:cNvSpPr>
          <p:nvPr/>
        </p:nvSpPr>
        <p:spPr bwMode="auto">
          <a:xfrm flipV="1">
            <a:off x="6530975" y="2882902"/>
            <a:ext cx="446088" cy="722313"/>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59" name="Line 11"/>
          <p:cNvSpPr>
            <a:spLocks noChangeShapeType="1"/>
          </p:cNvSpPr>
          <p:nvPr/>
        </p:nvSpPr>
        <p:spPr bwMode="auto">
          <a:xfrm>
            <a:off x="5278439" y="3009902"/>
            <a:ext cx="396875" cy="646113"/>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60" name="Line 12"/>
          <p:cNvSpPr>
            <a:spLocks noChangeShapeType="1"/>
          </p:cNvSpPr>
          <p:nvPr/>
        </p:nvSpPr>
        <p:spPr bwMode="auto">
          <a:xfrm>
            <a:off x="4151313" y="4062415"/>
            <a:ext cx="1071562" cy="20637"/>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61" name="Line 13"/>
          <p:cNvSpPr>
            <a:spLocks noChangeShapeType="1"/>
          </p:cNvSpPr>
          <p:nvPr/>
        </p:nvSpPr>
        <p:spPr bwMode="auto">
          <a:xfrm>
            <a:off x="5605463" y="2554288"/>
            <a:ext cx="947737" cy="0"/>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62" name="Line 14"/>
          <p:cNvSpPr>
            <a:spLocks noChangeShapeType="1"/>
          </p:cNvSpPr>
          <p:nvPr/>
        </p:nvSpPr>
        <p:spPr bwMode="auto">
          <a:xfrm flipV="1">
            <a:off x="3673476" y="2955925"/>
            <a:ext cx="595313" cy="647700"/>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63" name="Line 15"/>
          <p:cNvSpPr>
            <a:spLocks noChangeShapeType="1"/>
          </p:cNvSpPr>
          <p:nvPr/>
        </p:nvSpPr>
        <p:spPr bwMode="auto">
          <a:xfrm>
            <a:off x="2720976" y="2559050"/>
            <a:ext cx="1023938" cy="44450"/>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64" name="Line 16"/>
          <p:cNvSpPr>
            <a:spLocks noChangeShapeType="1"/>
          </p:cNvSpPr>
          <p:nvPr/>
        </p:nvSpPr>
        <p:spPr bwMode="auto">
          <a:xfrm>
            <a:off x="2144714" y="3035302"/>
            <a:ext cx="496887" cy="620713"/>
          </a:xfrm>
          <a:prstGeom prst="line">
            <a:avLst/>
          </a:prstGeom>
          <a:noFill/>
          <a:ln w="50799">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55665" name="Rectangle 17"/>
          <p:cNvSpPr>
            <a:spLocks noGrp="1" noChangeArrowheads="1"/>
          </p:cNvSpPr>
          <p:nvPr>
            <p:ph type="title"/>
          </p:nvPr>
        </p:nvSpPr>
        <p:spPr>
          <a:xfrm>
            <a:off x="455614" y="84138"/>
            <a:ext cx="7772400" cy="1014412"/>
          </a:xfrm>
          <a:noFill/>
          <a:ln/>
        </p:spPr>
        <p:txBody>
          <a:bodyPr/>
          <a:lstStyle/>
          <a:p>
            <a:pPr eaLnBrk="0" hangingPunct="0"/>
            <a:r>
              <a:rPr lang="en-US"/>
              <a:t>Internet Routing Architecture</a:t>
            </a:r>
          </a:p>
        </p:txBody>
      </p:sp>
      <p:sp>
        <p:nvSpPr>
          <p:cNvPr id="155666" name="Oval 18"/>
          <p:cNvSpPr>
            <a:spLocks noChangeArrowheads="1"/>
          </p:cNvSpPr>
          <p:nvPr/>
        </p:nvSpPr>
        <p:spPr bwMode="auto">
          <a:xfrm>
            <a:off x="2165351" y="3481388"/>
            <a:ext cx="2005013" cy="1127125"/>
          </a:xfrm>
          <a:prstGeom prst="ellipse">
            <a:avLst/>
          </a:prstGeom>
          <a:solidFill>
            <a:schemeClr val="accent6">
              <a:lumMod val="40000"/>
              <a:lumOff val="60000"/>
            </a:schemeClr>
          </a:solidFill>
          <a:ln w="50799">
            <a:solidFill>
              <a:schemeClr val="accent6">
                <a:lumMod val="20000"/>
                <a:lumOff val="80000"/>
              </a:schemeClr>
            </a:solidFill>
            <a:round/>
            <a:headEnd/>
            <a:tailEnd/>
          </a:ln>
          <a:effectLst/>
        </p:spPr>
        <p:txBody>
          <a:bodyPr wrap="none" anchor="ctr">
            <a:prstTxWarp prst="textNoShape">
              <a:avLst/>
            </a:prstTxWarp>
          </a:bodyPr>
          <a:lstStyle/>
          <a:p>
            <a:endParaRPr lang="en-GB"/>
          </a:p>
        </p:txBody>
      </p:sp>
      <p:sp>
        <p:nvSpPr>
          <p:cNvPr id="155667" name="Rectangle 19"/>
          <p:cNvSpPr>
            <a:spLocks noChangeArrowheads="1"/>
          </p:cNvSpPr>
          <p:nvPr/>
        </p:nvSpPr>
        <p:spPr bwMode="auto">
          <a:xfrm>
            <a:off x="2548082" y="3603626"/>
            <a:ext cx="1334801" cy="582211"/>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1600">
                <a:solidFill>
                  <a:srgbClr val="000000"/>
                </a:solidFill>
                <a:latin typeface="Arial" charset="0"/>
              </a:rPr>
              <a:t>Autonomous</a:t>
            </a:r>
          </a:p>
          <a:p>
            <a:pPr algn="ctr" eaLnBrk="0" hangingPunct="0"/>
            <a:r>
              <a:rPr lang="en-US" sz="1600">
                <a:solidFill>
                  <a:srgbClr val="000000"/>
                </a:solidFill>
                <a:latin typeface="Arial" charset="0"/>
              </a:rPr>
              <a:t>System (AS)</a:t>
            </a:r>
          </a:p>
        </p:txBody>
      </p:sp>
      <p:sp>
        <p:nvSpPr>
          <p:cNvPr id="155668" name="Line 20"/>
          <p:cNvSpPr>
            <a:spLocks noChangeShapeType="1"/>
          </p:cNvSpPr>
          <p:nvPr/>
        </p:nvSpPr>
        <p:spPr bwMode="auto">
          <a:xfrm>
            <a:off x="2533651" y="4308475"/>
            <a:ext cx="1247775" cy="0"/>
          </a:xfrm>
          <a:prstGeom prst="line">
            <a:avLst/>
          </a:prstGeom>
          <a:noFill/>
          <a:ln w="25399">
            <a:solidFill>
              <a:schemeClr val="accent2">
                <a:lumMod val="50000"/>
              </a:schemeClr>
            </a:solidFill>
            <a:round/>
            <a:headEnd type="stealth" w="med" len="med"/>
            <a:tailEnd type="stealth" w="med" len="med"/>
          </a:ln>
          <a:effectLst/>
        </p:spPr>
        <p:txBody>
          <a:bodyPr wrap="none" anchor="ctr">
            <a:prstTxWarp prst="textNoShape">
              <a:avLst/>
            </a:prstTxWarp>
          </a:bodyPr>
          <a:lstStyle/>
          <a:p>
            <a:endParaRPr lang="en-GB"/>
          </a:p>
        </p:txBody>
      </p:sp>
      <p:sp>
        <p:nvSpPr>
          <p:cNvPr id="155669" name="Oval 21"/>
          <p:cNvSpPr>
            <a:spLocks noChangeArrowheads="1"/>
          </p:cNvSpPr>
          <p:nvPr/>
        </p:nvSpPr>
        <p:spPr bwMode="auto">
          <a:xfrm>
            <a:off x="763588" y="1955802"/>
            <a:ext cx="2005012" cy="1127125"/>
          </a:xfrm>
          <a:prstGeom prst="ellipse">
            <a:avLst/>
          </a:prstGeom>
          <a:solidFill>
            <a:schemeClr val="accent6">
              <a:lumMod val="40000"/>
              <a:lumOff val="60000"/>
            </a:schemeClr>
          </a:solidFill>
          <a:ln w="50799">
            <a:solidFill>
              <a:schemeClr val="accent6">
                <a:lumMod val="20000"/>
                <a:lumOff val="80000"/>
              </a:schemeClr>
            </a:solidFill>
            <a:round/>
            <a:headEnd/>
            <a:tailEnd/>
          </a:ln>
          <a:effectLst/>
        </p:spPr>
        <p:txBody>
          <a:bodyPr wrap="none" anchor="ctr">
            <a:prstTxWarp prst="textNoShape">
              <a:avLst/>
            </a:prstTxWarp>
          </a:bodyPr>
          <a:lstStyle/>
          <a:p>
            <a:endParaRPr lang="en-GB"/>
          </a:p>
        </p:txBody>
      </p:sp>
      <p:sp>
        <p:nvSpPr>
          <p:cNvPr id="155670" name="Rectangle 22"/>
          <p:cNvSpPr>
            <a:spLocks noChangeArrowheads="1"/>
          </p:cNvSpPr>
          <p:nvPr/>
        </p:nvSpPr>
        <p:spPr bwMode="auto">
          <a:xfrm>
            <a:off x="1146318" y="2078039"/>
            <a:ext cx="1334801" cy="582211"/>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1600">
                <a:solidFill>
                  <a:srgbClr val="000000"/>
                </a:solidFill>
                <a:latin typeface="Arial" charset="0"/>
              </a:rPr>
              <a:t>Autonomous</a:t>
            </a:r>
          </a:p>
          <a:p>
            <a:pPr algn="ctr" eaLnBrk="0" hangingPunct="0"/>
            <a:r>
              <a:rPr lang="en-US" sz="1600">
                <a:solidFill>
                  <a:srgbClr val="000000"/>
                </a:solidFill>
                <a:latin typeface="Arial" charset="0"/>
              </a:rPr>
              <a:t>System (AS)</a:t>
            </a:r>
          </a:p>
        </p:txBody>
      </p:sp>
      <p:sp>
        <p:nvSpPr>
          <p:cNvPr id="155671" name="Line 23"/>
          <p:cNvSpPr>
            <a:spLocks noChangeShapeType="1"/>
          </p:cNvSpPr>
          <p:nvPr/>
        </p:nvSpPr>
        <p:spPr bwMode="auto">
          <a:xfrm>
            <a:off x="1131889" y="2782888"/>
            <a:ext cx="1247775" cy="0"/>
          </a:xfrm>
          <a:prstGeom prst="line">
            <a:avLst/>
          </a:prstGeom>
          <a:noFill/>
          <a:ln w="25399">
            <a:solidFill>
              <a:schemeClr val="accent2">
                <a:lumMod val="50000"/>
              </a:schemeClr>
            </a:solidFill>
            <a:round/>
            <a:headEnd type="stealth" w="med" len="med"/>
            <a:tailEnd type="stealth" w="med" len="med"/>
          </a:ln>
          <a:effectLst/>
        </p:spPr>
        <p:txBody>
          <a:bodyPr wrap="none" anchor="ctr">
            <a:prstTxWarp prst="textNoShape">
              <a:avLst/>
            </a:prstTxWarp>
          </a:bodyPr>
          <a:lstStyle/>
          <a:p>
            <a:endParaRPr lang="en-GB"/>
          </a:p>
        </p:txBody>
      </p:sp>
      <p:sp>
        <p:nvSpPr>
          <p:cNvPr id="155672" name="Oval 24"/>
          <p:cNvSpPr>
            <a:spLocks noChangeArrowheads="1"/>
          </p:cNvSpPr>
          <p:nvPr/>
        </p:nvSpPr>
        <p:spPr bwMode="auto">
          <a:xfrm>
            <a:off x="3725863" y="2009777"/>
            <a:ext cx="2005012" cy="1127125"/>
          </a:xfrm>
          <a:prstGeom prst="ellipse">
            <a:avLst/>
          </a:prstGeom>
          <a:solidFill>
            <a:schemeClr val="accent6">
              <a:lumMod val="40000"/>
              <a:lumOff val="60000"/>
            </a:schemeClr>
          </a:solidFill>
          <a:ln w="50799">
            <a:solidFill>
              <a:schemeClr val="accent6">
                <a:lumMod val="20000"/>
                <a:lumOff val="80000"/>
              </a:schemeClr>
            </a:solidFill>
            <a:round/>
            <a:headEnd/>
            <a:tailEnd/>
          </a:ln>
          <a:effectLst/>
        </p:spPr>
        <p:txBody>
          <a:bodyPr wrap="none" anchor="ctr">
            <a:prstTxWarp prst="textNoShape">
              <a:avLst/>
            </a:prstTxWarp>
          </a:bodyPr>
          <a:lstStyle/>
          <a:p>
            <a:endParaRPr lang="en-GB"/>
          </a:p>
        </p:txBody>
      </p:sp>
      <p:sp>
        <p:nvSpPr>
          <p:cNvPr id="155673" name="Rectangle 25"/>
          <p:cNvSpPr>
            <a:spLocks noChangeArrowheads="1"/>
          </p:cNvSpPr>
          <p:nvPr/>
        </p:nvSpPr>
        <p:spPr bwMode="auto">
          <a:xfrm>
            <a:off x="4108593" y="2132014"/>
            <a:ext cx="1334801" cy="582211"/>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1600" dirty="0">
                <a:solidFill>
                  <a:srgbClr val="000000"/>
                </a:solidFill>
                <a:latin typeface="Arial" charset="0"/>
              </a:rPr>
              <a:t>Autonomous</a:t>
            </a:r>
          </a:p>
          <a:p>
            <a:pPr algn="ctr" eaLnBrk="0" hangingPunct="0"/>
            <a:r>
              <a:rPr lang="en-US" sz="1600" dirty="0">
                <a:solidFill>
                  <a:srgbClr val="000000"/>
                </a:solidFill>
                <a:latin typeface="Arial" charset="0"/>
              </a:rPr>
              <a:t>System (AS)</a:t>
            </a:r>
          </a:p>
        </p:txBody>
      </p:sp>
      <p:sp>
        <p:nvSpPr>
          <p:cNvPr id="155674" name="Line 26"/>
          <p:cNvSpPr>
            <a:spLocks noChangeShapeType="1"/>
          </p:cNvSpPr>
          <p:nvPr/>
        </p:nvSpPr>
        <p:spPr bwMode="auto">
          <a:xfrm>
            <a:off x="4094164" y="2836863"/>
            <a:ext cx="1247775" cy="0"/>
          </a:xfrm>
          <a:prstGeom prst="line">
            <a:avLst/>
          </a:prstGeom>
          <a:noFill/>
          <a:ln w="25399">
            <a:solidFill>
              <a:schemeClr val="accent2">
                <a:lumMod val="50000"/>
              </a:schemeClr>
            </a:solidFill>
            <a:round/>
            <a:headEnd type="stealth" w="med" len="med"/>
            <a:tailEnd type="stealth" w="med" len="med"/>
          </a:ln>
          <a:effectLst/>
        </p:spPr>
        <p:txBody>
          <a:bodyPr wrap="none" anchor="ctr">
            <a:prstTxWarp prst="textNoShape">
              <a:avLst/>
            </a:prstTxWarp>
          </a:bodyPr>
          <a:lstStyle/>
          <a:p>
            <a:endParaRPr lang="en-GB"/>
          </a:p>
        </p:txBody>
      </p:sp>
      <p:sp>
        <p:nvSpPr>
          <p:cNvPr id="155675" name="Oval 27"/>
          <p:cNvSpPr>
            <a:spLocks noChangeArrowheads="1"/>
          </p:cNvSpPr>
          <p:nvPr/>
        </p:nvSpPr>
        <p:spPr bwMode="auto">
          <a:xfrm>
            <a:off x="6511926" y="2014540"/>
            <a:ext cx="2005013" cy="1127125"/>
          </a:xfrm>
          <a:prstGeom prst="ellipse">
            <a:avLst/>
          </a:prstGeom>
          <a:solidFill>
            <a:schemeClr val="accent6">
              <a:lumMod val="40000"/>
              <a:lumOff val="60000"/>
            </a:schemeClr>
          </a:solidFill>
          <a:ln w="50799">
            <a:solidFill>
              <a:schemeClr val="accent6">
                <a:lumMod val="20000"/>
                <a:lumOff val="80000"/>
              </a:schemeClr>
            </a:solidFill>
            <a:round/>
            <a:headEnd/>
            <a:tailEnd/>
          </a:ln>
          <a:effectLst/>
        </p:spPr>
        <p:txBody>
          <a:bodyPr wrap="none" anchor="ctr">
            <a:prstTxWarp prst="textNoShape">
              <a:avLst/>
            </a:prstTxWarp>
          </a:bodyPr>
          <a:lstStyle/>
          <a:p>
            <a:endParaRPr lang="en-GB"/>
          </a:p>
        </p:txBody>
      </p:sp>
      <p:sp>
        <p:nvSpPr>
          <p:cNvPr id="155676" name="Rectangle 28"/>
          <p:cNvSpPr>
            <a:spLocks noChangeArrowheads="1"/>
          </p:cNvSpPr>
          <p:nvPr/>
        </p:nvSpPr>
        <p:spPr bwMode="auto">
          <a:xfrm>
            <a:off x="6894657" y="2136776"/>
            <a:ext cx="1334801" cy="582211"/>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1600">
                <a:solidFill>
                  <a:srgbClr val="000000"/>
                </a:solidFill>
                <a:latin typeface="Arial" charset="0"/>
              </a:rPr>
              <a:t>Autonomous</a:t>
            </a:r>
          </a:p>
          <a:p>
            <a:pPr algn="ctr" eaLnBrk="0" hangingPunct="0"/>
            <a:r>
              <a:rPr lang="en-US" sz="1600">
                <a:solidFill>
                  <a:srgbClr val="000000"/>
                </a:solidFill>
                <a:latin typeface="Arial" charset="0"/>
              </a:rPr>
              <a:t>System (AS)</a:t>
            </a:r>
          </a:p>
        </p:txBody>
      </p:sp>
      <p:sp>
        <p:nvSpPr>
          <p:cNvPr id="155677" name="Line 29"/>
          <p:cNvSpPr>
            <a:spLocks noChangeShapeType="1"/>
          </p:cNvSpPr>
          <p:nvPr/>
        </p:nvSpPr>
        <p:spPr bwMode="auto">
          <a:xfrm>
            <a:off x="6880226" y="2841625"/>
            <a:ext cx="1247775" cy="0"/>
          </a:xfrm>
          <a:prstGeom prst="line">
            <a:avLst/>
          </a:prstGeom>
          <a:noFill/>
          <a:ln w="25399">
            <a:solidFill>
              <a:schemeClr val="accent2">
                <a:lumMod val="50000"/>
              </a:schemeClr>
            </a:solidFill>
            <a:round/>
            <a:headEnd type="stealth" w="med" len="med"/>
            <a:tailEnd type="stealth" w="med" len="med"/>
          </a:ln>
          <a:effectLst/>
        </p:spPr>
        <p:txBody>
          <a:bodyPr wrap="none" anchor="ctr">
            <a:prstTxWarp prst="textNoShape">
              <a:avLst/>
            </a:prstTxWarp>
          </a:bodyPr>
          <a:lstStyle/>
          <a:p>
            <a:endParaRPr lang="en-GB"/>
          </a:p>
        </p:txBody>
      </p:sp>
      <p:sp>
        <p:nvSpPr>
          <p:cNvPr id="155678" name="Oval 30"/>
          <p:cNvSpPr>
            <a:spLocks noChangeArrowheads="1"/>
          </p:cNvSpPr>
          <p:nvPr/>
        </p:nvSpPr>
        <p:spPr bwMode="auto">
          <a:xfrm>
            <a:off x="5157788" y="3489327"/>
            <a:ext cx="2005012" cy="1127125"/>
          </a:xfrm>
          <a:prstGeom prst="ellipse">
            <a:avLst/>
          </a:prstGeom>
          <a:solidFill>
            <a:schemeClr val="accent6">
              <a:lumMod val="40000"/>
              <a:lumOff val="60000"/>
            </a:schemeClr>
          </a:solidFill>
          <a:ln w="50799">
            <a:solidFill>
              <a:schemeClr val="accent6">
                <a:lumMod val="20000"/>
                <a:lumOff val="80000"/>
              </a:schemeClr>
            </a:solidFill>
            <a:round/>
            <a:headEnd/>
            <a:tailEnd/>
          </a:ln>
          <a:effectLst/>
        </p:spPr>
        <p:txBody>
          <a:bodyPr wrap="none" anchor="ctr">
            <a:prstTxWarp prst="textNoShape">
              <a:avLst/>
            </a:prstTxWarp>
          </a:bodyPr>
          <a:lstStyle/>
          <a:p>
            <a:endParaRPr lang="en-GB"/>
          </a:p>
        </p:txBody>
      </p:sp>
      <p:sp>
        <p:nvSpPr>
          <p:cNvPr id="155679" name="Rectangle 31"/>
          <p:cNvSpPr>
            <a:spLocks noChangeArrowheads="1"/>
          </p:cNvSpPr>
          <p:nvPr/>
        </p:nvSpPr>
        <p:spPr bwMode="auto">
          <a:xfrm>
            <a:off x="5540518" y="3611564"/>
            <a:ext cx="1334801" cy="582211"/>
          </a:xfrm>
          <a:prstGeom prst="rect">
            <a:avLst/>
          </a:prstGeom>
          <a:noFill/>
          <a:ln w="9525">
            <a:noFill/>
            <a:miter lim="800000"/>
            <a:headEnd/>
            <a:tailEnd/>
          </a:ln>
          <a:effectLst/>
        </p:spPr>
        <p:txBody>
          <a:bodyPr wrap="none" lIns="90488" tIns="44450" rIns="90488" bIns="44450">
            <a:prstTxWarp prst="textNoShape">
              <a:avLst/>
            </a:prstTxWarp>
            <a:spAutoFit/>
          </a:bodyPr>
          <a:lstStyle/>
          <a:p>
            <a:pPr algn="ctr" eaLnBrk="0" hangingPunct="0"/>
            <a:r>
              <a:rPr lang="en-US" sz="1600">
                <a:solidFill>
                  <a:srgbClr val="000000"/>
                </a:solidFill>
                <a:latin typeface="Arial" charset="0"/>
              </a:rPr>
              <a:t>Autonomous</a:t>
            </a:r>
          </a:p>
          <a:p>
            <a:pPr algn="ctr" eaLnBrk="0" hangingPunct="0"/>
            <a:r>
              <a:rPr lang="en-US" sz="1600">
                <a:solidFill>
                  <a:srgbClr val="000000"/>
                </a:solidFill>
                <a:latin typeface="Arial" charset="0"/>
              </a:rPr>
              <a:t>System (AS)</a:t>
            </a:r>
          </a:p>
        </p:txBody>
      </p:sp>
      <p:sp>
        <p:nvSpPr>
          <p:cNvPr id="155680" name="Line 32"/>
          <p:cNvSpPr>
            <a:spLocks noChangeShapeType="1"/>
          </p:cNvSpPr>
          <p:nvPr/>
        </p:nvSpPr>
        <p:spPr bwMode="auto">
          <a:xfrm>
            <a:off x="5526089" y="4316413"/>
            <a:ext cx="1247775" cy="0"/>
          </a:xfrm>
          <a:prstGeom prst="line">
            <a:avLst/>
          </a:prstGeom>
          <a:noFill/>
          <a:ln w="25399">
            <a:solidFill>
              <a:schemeClr val="accent2">
                <a:lumMod val="50000"/>
              </a:schemeClr>
            </a:solidFill>
            <a:round/>
            <a:headEnd type="stealth" w="med" len="med"/>
            <a:tailEnd type="stealth" w="med" len="med"/>
          </a:ln>
          <a:effectLst/>
        </p:spPr>
        <p:txBody>
          <a:bodyPr wrap="none" anchor="ctr">
            <a:prstTxWarp prst="textNoShape">
              <a:avLst/>
            </a:prstTxWarp>
          </a:bodyPr>
          <a:lstStyle/>
          <a:p>
            <a:endParaRPr lang="en-GB"/>
          </a:p>
        </p:txBody>
      </p:sp>
      <p:sp>
        <p:nvSpPr>
          <p:cNvPr id="155681" name="Line 33"/>
          <p:cNvSpPr>
            <a:spLocks noChangeShapeType="1"/>
          </p:cNvSpPr>
          <p:nvPr/>
        </p:nvSpPr>
        <p:spPr bwMode="auto">
          <a:xfrm>
            <a:off x="1955801" y="3197225"/>
            <a:ext cx="346075" cy="446088"/>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2" name="Line 34"/>
          <p:cNvSpPr>
            <a:spLocks noChangeShapeType="1"/>
          </p:cNvSpPr>
          <p:nvPr/>
        </p:nvSpPr>
        <p:spPr bwMode="auto">
          <a:xfrm>
            <a:off x="2833688" y="2320925"/>
            <a:ext cx="873125" cy="44450"/>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3" name="Line 35"/>
          <p:cNvSpPr>
            <a:spLocks noChangeShapeType="1"/>
          </p:cNvSpPr>
          <p:nvPr/>
        </p:nvSpPr>
        <p:spPr bwMode="auto">
          <a:xfrm flipH="1">
            <a:off x="3987801" y="3222627"/>
            <a:ext cx="396875" cy="371475"/>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4" name="Line 36"/>
          <p:cNvSpPr>
            <a:spLocks noChangeShapeType="1"/>
          </p:cNvSpPr>
          <p:nvPr/>
        </p:nvSpPr>
        <p:spPr bwMode="auto">
          <a:xfrm>
            <a:off x="4287838" y="4295775"/>
            <a:ext cx="773112" cy="0"/>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5" name="Line 37"/>
          <p:cNvSpPr>
            <a:spLocks noChangeShapeType="1"/>
          </p:cNvSpPr>
          <p:nvPr/>
        </p:nvSpPr>
        <p:spPr bwMode="auto">
          <a:xfrm>
            <a:off x="5792788" y="2354263"/>
            <a:ext cx="647700" cy="0"/>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6" name="Line 38"/>
          <p:cNvSpPr>
            <a:spLocks noChangeShapeType="1"/>
          </p:cNvSpPr>
          <p:nvPr/>
        </p:nvSpPr>
        <p:spPr bwMode="auto">
          <a:xfrm>
            <a:off x="5492751" y="3048000"/>
            <a:ext cx="269875" cy="369888"/>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7" name="Line 39"/>
          <p:cNvSpPr>
            <a:spLocks noChangeShapeType="1"/>
          </p:cNvSpPr>
          <p:nvPr/>
        </p:nvSpPr>
        <p:spPr bwMode="auto">
          <a:xfrm flipH="1">
            <a:off x="6821489" y="3197227"/>
            <a:ext cx="295275" cy="296863"/>
          </a:xfrm>
          <a:prstGeom prst="line">
            <a:avLst/>
          </a:prstGeom>
          <a:noFill/>
          <a:ln w="25399">
            <a:solidFill>
              <a:srgbClr val="FF0000"/>
            </a:solidFill>
            <a:round/>
            <a:headEnd type="stealth" w="med" len="med"/>
            <a:tailEnd type="stealth" w="med" len="med"/>
          </a:ln>
          <a:effectLst/>
        </p:spPr>
        <p:txBody>
          <a:bodyPr wrap="none" anchor="ctr">
            <a:prstTxWarp prst="textNoShape">
              <a:avLst/>
            </a:prstTxWarp>
          </a:bodyPr>
          <a:lstStyle/>
          <a:p>
            <a:endParaRPr lang="en-GB"/>
          </a:p>
        </p:txBody>
      </p:sp>
      <p:sp>
        <p:nvSpPr>
          <p:cNvPr id="155688" name="Rectangle 40"/>
          <p:cNvSpPr>
            <a:spLocks noChangeArrowheads="1"/>
          </p:cNvSpPr>
          <p:nvPr/>
        </p:nvSpPr>
        <p:spPr bwMode="auto">
          <a:xfrm>
            <a:off x="720725" y="4913314"/>
            <a:ext cx="7725711" cy="643766"/>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dirty="0">
                <a:effectLst>
                  <a:outerShdw blurRad="38100" dist="38100" dir="2700000" algn="tl">
                    <a:srgbClr val="000000"/>
                  </a:outerShdw>
                </a:effectLst>
                <a:latin typeface="Verdana"/>
                <a:cs typeface="Verdana"/>
              </a:rPr>
              <a:t>Autonomous System: A collection of IP subnets and routers</a:t>
            </a:r>
          </a:p>
          <a:p>
            <a:pPr eaLnBrk="0" hangingPunct="0"/>
            <a:r>
              <a:rPr lang="en-US" dirty="0">
                <a:effectLst>
                  <a:outerShdw blurRad="38100" dist="38100" dir="2700000" algn="tl">
                    <a:srgbClr val="000000"/>
                  </a:outerShdw>
                </a:effectLst>
                <a:latin typeface="Verdana"/>
                <a:cs typeface="Verdana"/>
              </a:rPr>
              <a:t>                               </a:t>
            </a:r>
            <a:r>
              <a:rPr lang="en-US" dirty="0" smtClean="0">
                <a:effectLst>
                  <a:outerShdw blurRad="38100" dist="38100" dir="2700000" algn="tl">
                    <a:srgbClr val="000000"/>
                  </a:outerShdw>
                </a:effectLst>
                <a:latin typeface="Verdana"/>
                <a:cs typeface="Verdana"/>
              </a:rPr>
              <a:t> under </a:t>
            </a:r>
            <a:r>
              <a:rPr lang="en-US" dirty="0">
                <a:effectLst>
                  <a:outerShdw blurRad="38100" dist="38100" dir="2700000" algn="tl">
                    <a:srgbClr val="000000"/>
                  </a:outerShdw>
                </a:effectLst>
                <a:latin typeface="Verdana"/>
                <a:cs typeface="Verdana"/>
              </a:rPr>
              <a:t>the same administrative authority.</a:t>
            </a:r>
          </a:p>
        </p:txBody>
      </p:sp>
      <p:sp>
        <p:nvSpPr>
          <p:cNvPr id="155689" name="Line 41"/>
          <p:cNvSpPr>
            <a:spLocks noChangeShapeType="1"/>
          </p:cNvSpPr>
          <p:nvPr/>
        </p:nvSpPr>
        <p:spPr bwMode="auto">
          <a:xfrm>
            <a:off x="1279526" y="5886450"/>
            <a:ext cx="922338" cy="0"/>
          </a:xfrm>
          <a:prstGeom prst="line">
            <a:avLst/>
          </a:prstGeom>
          <a:noFill/>
          <a:ln w="25399">
            <a:solidFill>
              <a:schemeClr val="accent2">
                <a:lumMod val="50000"/>
              </a:schemeClr>
            </a:solidFill>
            <a:round/>
            <a:headEnd type="none" w="sm" len="sm"/>
            <a:tailEnd type="none" w="sm" len="sm"/>
          </a:ln>
          <a:effectLst/>
        </p:spPr>
        <p:txBody>
          <a:bodyPr wrap="none" anchor="ctr">
            <a:prstTxWarp prst="textNoShape">
              <a:avLst/>
            </a:prstTxWarp>
          </a:bodyPr>
          <a:lstStyle/>
          <a:p>
            <a:endParaRPr lang="en-GB"/>
          </a:p>
        </p:txBody>
      </p:sp>
      <p:sp>
        <p:nvSpPr>
          <p:cNvPr id="155690" name="Rectangle 42"/>
          <p:cNvSpPr>
            <a:spLocks noChangeArrowheads="1"/>
          </p:cNvSpPr>
          <p:nvPr/>
        </p:nvSpPr>
        <p:spPr bwMode="auto">
          <a:xfrm>
            <a:off x="2424113" y="5688015"/>
            <a:ext cx="3040647" cy="366767"/>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dirty="0">
                <a:solidFill>
                  <a:schemeClr val="accent2">
                    <a:lumMod val="50000"/>
                  </a:schemeClr>
                </a:solidFill>
                <a:effectLst>
                  <a:outerShdw blurRad="38100" dist="38100" dir="2700000" algn="tl">
                    <a:srgbClr val="000000"/>
                  </a:outerShdw>
                </a:effectLst>
                <a:latin typeface="Verdana"/>
                <a:cs typeface="Verdana"/>
              </a:rPr>
              <a:t>Interior Routing Protocol</a:t>
            </a:r>
          </a:p>
        </p:txBody>
      </p:sp>
      <p:sp>
        <p:nvSpPr>
          <p:cNvPr id="155691" name="Line 43"/>
          <p:cNvSpPr>
            <a:spLocks noChangeShapeType="1"/>
          </p:cNvSpPr>
          <p:nvPr/>
        </p:nvSpPr>
        <p:spPr bwMode="auto">
          <a:xfrm>
            <a:off x="1254126" y="6337300"/>
            <a:ext cx="973138" cy="0"/>
          </a:xfrm>
          <a:prstGeom prst="line">
            <a:avLst/>
          </a:prstGeom>
          <a:noFill/>
          <a:ln w="25399">
            <a:solidFill>
              <a:srgbClr val="FF0000"/>
            </a:solidFill>
            <a:round/>
            <a:headEnd type="none" w="sm" len="sm"/>
            <a:tailEnd type="none" w="sm" len="sm"/>
          </a:ln>
          <a:effectLst/>
        </p:spPr>
        <p:txBody>
          <a:bodyPr wrap="none" anchor="ctr">
            <a:prstTxWarp prst="textNoShape">
              <a:avLst/>
            </a:prstTxWarp>
          </a:bodyPr>
          <a:lstStyle/>
          <a:p>
            <a:endParaRPr lang="en-GB"/>
          </a:p>
        </p:txBody>
      </p:sp>
      <p:sp>
        <p:nvSpPr>
          <p:cNvPr id="155692" name="Rectangle 44"/>
          <p:cNvSpPr>
            <a:spLocks noChangeArrowheads="1"/>
          </p:cNvSpPr>
          <p:nvPr/>
        </p:nvSpPr>
        <p:spPr bwMode="auto">
          <a:xfrm>
            <a:off x="2425700" y="6140451"/>
            <a:ext cx="3079983" cy="366767"/>
          </a:xfrm>
          <a:prstGeom prst="rect">
            <a:avLst/>
          </a:prstGeom>
          <a:noFill/>
          <a:ln w="9525">
            <a:noFill/>
            <a:miter lim="800000"/>
            <a:headEnd/>
            <a:tailEnd/>
          </a:ln>
          <a:effectLst/>
        </p:spPr>
        <p:txBody>
          <a:bodyPr wrap="none" lIns="90488" tIns="44450" rIns="90488" bIns="44450">
            <a:prstTxWarp prst="textNoShape">
              <a:avLst/>
            </a:prstTxWarp>
            <a:spAutoFit/>
          </a:bodyPr>
          <a:lstStyle/>
          <a:p>
            <a:pPr eaLnBrk="0" hangingPunct="0"/>
            <a:r>
              <a:rPr lang="en-US" dirty="0">
                <a:solidFill>
                  <a:srgbClr val="FF0000"/>
                </a:solidFill>
                <a:effectLst>
                  <a:outerShdw blurRad="38100" dist="38100" dir="2700000" algn="tl">
                    <a:srgbClr val="000000"/>
                  </a:outerShdw>
                </a:effectLst>
                <a:latin typeface="Verdana"/>
                <a:cs typeface="Verdana"/>
              </a:rPr>
              <a:t>Exterior Routing Protocol</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IS-IS Overview</a:t>
            </a:r>
            <a:endParaRPr lang="en-US"/>
          </a:p>
        </p:txBody>
      </p:sp>
      <p:sp>
        <p:nvSpPr>
          <p:cNvPr id="83971" name="Rectangle 3"/>
          <p:cNvSpPr>
            <a:spLocks noGrp="1" noChangeArrowheads="1"/>
          </p:cNvSpPr>
          <p:nvPr>
            <p:ph type="body" idx="1"/>
          </p:nvPr>
        </p:nvSpPr>
        <p:spPr/>
        <p:txBody>
          <a:bodyPr/>
          <a:lstStyle/>
          <a:p>
            <a:r>
              <a:rPr lang="en-US" smtClean="0"/>
              <a:t>End System Hellos (ESH) from Hosts and Intermediate System Hellos (ISH) from Routers used for  ES-IS neighbor discovery</a:t>
            </a:r>
          </a:p>
          <a:p>
            <a:r>
              <a:rPr lang="en-US" smtClean="0"/>
              <a:t>Intermediate System to Intermediate Systems Hellos (IIH) are used for establishing IS-IS layer3 adjacencies</a:t>
            </a:r>
          </a:p>
          <a:p>
            <a:r>
              <a:rPr lang="en-US" smtClean="0"/>
              <a:t>ES-IS  is somehow tied into IS-IS layer 3 adjacency discovery. ES-IS enabled automatically when IS-IS is configured on Ciscos</a:t>
            </a:r>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Link State Algorithm</a:t>
            </a:r>
            <a:endParaRPr lang="en-GB"/>
          </a:p>
        </p:txBody>
      </p:sp>
      <p:sp>
        <p:nvSpPr>
          <p:cNvPr id="40963" name="Rectangle 3"/>
          <p:cNvSpPr>
            <a:spLocks noGrp="1" noChangeArrowheads="1"/>
          </p:cNvSpPr>
          <p:nvPr>
            <p:ph type="body" idx="1"/>
          </p:nvPr>
        </p:nvSpPr>
        <p:spPr/>
        <p:txBody>
          <a:bodyPr/>
          <a:lstStyle/>
          <a:p>
            <a:r>
              <a:rPr lang="en-US" smtClean="0"/>
              <a:t>Each router contains a database containing a map of the whole topology</a:t>
            </a:r>
          </a:p>
          <a:p>
            <a:pPr lvl="1"/>
            <a:r>
              <a:rPr lang="en-GB" smtClean="0"/>
              <a:t>Links</a:t>
            </a:r>
          </a:p>
          <a:p>
            <a:pPr lvl="1"/>
            <a:r>
              <a:rPr lang="en-GB" smtClean="0"/>
              <a:t>Their state (including cost)</a:t>
            </a:r>
          </a:p>
          <a:p>
            <a:r>
              <a:rPr lang="en-GB" smtClean="0"/>
              <a:t>All routers have the same information</a:t>
            </a:r>
          </a:p>
          <a:p>
            <a:r>
              <a:rPr lang="en-GB" smtClean="0"/>
              <a:t>All routers calculate the best path to every destination</a:t>
            </a:r>
          </a:p>
          <a:p>
            <a:r>
              <a:rPr lang="en-GB" smtClean="0"/>
              <a:t>Any link state changes are flooded across the network</a:t>
            </a:r>
          </a:p>
          <a:p>
            <a:pPr lvl="1"/>
            <a:r>
              <a:rPr lang="en-GB" smtClean="0"/>
              <a:t>“Global spread of local knowledge”</a:t>
            </a:r>
            <a:endParaRPr lang="en-GB"/>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0674" name="Rectangle 2"/>
          <p:cNvSpPr>
            <a:spLocks noChangeArrowheads="1"/>
          </p:cNvSpPr>
          <p:nvPr/>
        </p:nvSpPr>
        <p:spPr bwMode="auto">
          <a:xfrm>
            <a:off x="1508125" y="1828800"/>
            <a:ext cx="862013"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180677" name="Rectangle 5"/>
          <p:cNvSpPr>
            <a:spLocks noGrp="1" noChangeArrowheads="1"/>
          </p:cNvSpPr>
          <p:nvPr>
            <p:ph type="title"/>
          </p:nvPr>
        </p:nvSpPr>
        <p:spPr/>
        <p:txBody>
          <a:bodyPr/>
          <a:lstStyle/>
          <a:p>
            <a:r>
              <a:rPr lang="en-GB" smtClean="0"/>
              <a:t>ISIS Levels</a:t>
            </a:r>
            <a:endParaRPr lang="en-GB"/>
          </a:p>
        </p:txBody>
      </p:sp>
      <p:sp>
        <p:nvSpPr>
          <p:cNvPr id="1180678" name="Rectangle 6"/>
          <p:cNvSpPr>
            <a:spLocks noGrp="1" noChangeArrowheads="1"/>
          </p:cNvSpPr>
          <p:nvPr>
            <p:ph type="body" idx="1"/>
          </p:nvPr>
        </p:nvSpPr>
        <p:spPr/>
        <p:txBody>
          <a:bodyPr/>
          <a:lstStyle/>
          <a:p>
            <a:r>
              <a:rPr lang="en-GB" smtClean="0"/>
              <a:t>ISIS has a 2 layer hierarchy</a:t>
            </a:r>
          </a:p>
          <a:p>
            <a:pPr lvl="1"/>
            <a:r>
              <a:rPr lang="en-GB" smtClean="0"/>
              <a:t>Level-2 (the backbone)</a:t>
            </a:r>
          </a:p>
          <a:p>
            <a:pPr lvl="1"/>
            <a:r>
              <a:rPr lang="en-GB" smtClean="0"/>
              <a:t>Level-1 (the areas) </a:t>
            </a:r>
          </a:p>
          <a:p>
            <a:r>
              <a:rPr lang="en-GB" smtClean="0"/>
              <a:t>A router can be</a:t>
            </a:r>
          </a:p>
          <a:p>
            <a:pPr lvl="1"/>
            <a:r>
              <a:rPr lang="en-GB" smtClean="0"/>
              <a:t>Level-1 (L1)  router </a:t>
            </a:r>
          </a:p>
          <a:p>
            <a:pPr lvl="1"/>
            <a:r>
              <a:rPr lang="en-GB" smtClean="0"/>
              <a:t>Level-2 (L2)  router </a:t>
            </a:r>
          </a:p>
          <a:p>
            <a:pPr lvl="1"/>
            <a:r>
              <a:rPr lang="en-GB" smtClean="0"/>
              <a:t>Level-1-2 (L1L2) router</a:t>
            </a:r>
            <a:endParaRPr lang="en-GB"/>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86818" name="Picture 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046789" y="2129374"/>
            <a:ext cx="1182687" cy="742950"/>
          </a:xfrm>
          <a:prstGeom prst="rect">
            <a:avLst/>
          </a:prstGeom>
          <a:noFill/>
          <a:ln w="9525">
            <a:noFill/>
            <a:miter lim="800000"/>
            <a:headEnd/>
            <a:tailEnd/>
          </a:ln>
          <a:effectLst/>
        </p:spPr>
      </p:pic>
      <p:pic>
        <p:nvPicPr>
          <p:cNvPr id="1186819"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120775" y="1684874"/>
            <a:ext cx="4413250" cy="2806700"/>
          </a:xfrm>
          <a:prstGeom prst="rect">
            <a:avLst/>
          </a:prstGeom>
          <a:noFill/>
          <a:ln w="9525">
            <a:noFill/>
            <a:miter lim="800000"/>
            <a:headEnd/>
            <a:tailEnd/>
          </a:ln>
          <a:effectLst/>
        </p:spPr>
      </p:pic>
      <p:pic>
        <p:nvPicPr>
          <p:cNvPr id="1186820"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39750" y="4347112"/>
            <a:ext cx="2867025" cy="1828800"/>
          </a:xfrm>
          <a:prstGeom prst="rect">
            <a:avLst/>
          </a:prstGeom>
          <a:noFill/>
          <a:ln w="9525">
            <a:noFill/>
            <a:miter lim="800000"/>
            <a:headEnd/>
            <a:tailEnd/>
          </a:ln>
          <a:effectLst/>
        </p:spPr>
      </p:pic>
      <p:sp>
        <p:nvSpPr>
          <p:cNvPr id="1186821" name="Freeform 5"/>
          <p:cNvSpPr>
            <a:spLocks/>
          </p:cNvSpPr>
          <p:nvPr/>
        </p:nvSpPr>
        <p:spPr bwMode="auto">
          <a:xfrm flipH="1">
            <a:off x="2700339" y="3634326"/>
            <a:ext cx="109537" cy="1262063"/>
          </a:xfrm>
          <a:custGeom>
            <a:avLst/>
            <a:gdLst/>
            <a:ahLst/>
            <a:cxnLst>
              <a:cxn ang="0">
                <a:pos x="0" y="0"/>
              </a:cxn>
              <a:cxn ang="0">
                <a:pos x="407" y="632"/>
              </a:cxn>
              <a:cxn ang="0">
                <a:pos x="92" y="579"/>
              </a:cxn>
              <a:cxn ang="0">
                <a:pos x="525" y="1248"/>
              </a:cxn>
            </a:cxnLst>
            <a:rect l="0" t="0" r="r" b="b"/>
            <a:pathLst>
              <a:path w="526" h="1249">
                <a:moveTo>
                  <a:pt x="0" y="0"/>
                </a:moveTo>
                <a:lnTo>
                  <a:pt x="407" y="632"/>
                </a:lnTo>
                <a:lnTo>
                  <a:pt x="92" y="579"/>
                </a:lnTo>
                <a:lnTo>
                  <a:pt x="525" y="1248"/>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86822" name="Picture 6"/>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297488" y="3343812"/>
            <a:ext cx="3497262" cy="2197100"/>
          </a:xfrm>
          <a:prstGeom prst="rect">
            <a:avLst/>
          </a:prstGeom>
          <a:noFill/>
          <a:ln w="9525">
            <a:noFill/>
            <a:miter lim="800000"/>
            <a:headEnd/>
            <a:tailEnd/>
          </a:ln>
          <a:effectLst/>
        </p:spPr>
      </p:pic>
      <p:sp>
        <p:nvSpPr>
          <p:cNvPr id="1186823" name="Freeform 7"/>
          <p:cNvSpPr>
            <a:spLocks/>
          </p:cNvSpPr>
          <p:nvPr/>
        </p:nvSpPr>
        <p:spPr bwMode="auto">
          <a:xfrm>
            <a:off x="876300" y="4970999"/>
            <a:ext cx="1576388" cy="546100"/>
          </a:xfrm>
          <a:custGeom>
            <a:avLst/>
            <a:gdLst/>
            <a:ahLst/>
            <a:cxnLst>
              <a:cxn ang="0">
                <a:pos x="0" y="672"/>
              </a:cxn>
              <a:cxn ang="0">
                <a:pos x="478" y="299"/>
              </a:cxn>
              <a:cxn ang="0">
                <a:pos x="482" y="395"/>
              </a:cxn>
              <a:cxn ang="0">
                <a:pos x="988" y="0"/>
              </a:cxn>
            </a:cxnLst>
            <a:rect l="0" t="0" r="r" b="b"/>
            <a:pathLst>
              <a:path w="989" h="673">
                <a:moveTo>
                  <a:pt x="0" y="672"/>
                </a:moveTo>
                <a:lnTo>
                  <a:pt x="478" y="299"/>
                </a:lnTo>
                <a:lnTo>
                  <a:pt x="482" y="395"/>
                </a:lnTo>
                <a:lnTo>
                  <a:pt x="988" y="0"/>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24" name="Freeform 8"/>
          <p:cNvSpPr>
            <a:spLocks/>
          </p:cNvSpPr>
          <p:nvPr/>
        </p:nvSpPr>
        <p:spPr bwMode="auto">
          <a:xfrm>
            <a:off x="2932114" y="3399374"/>
            <a:ext cx="912812" cy="534988"/>
          </a:xfrm>
          <a:custGeom>
            <a:avLst/>
            <a:gdLst/>
            <a:ahLst/>
            <a:cxnLst>
              <a:cxn ang="0">
                <a:pos x="0" y="0"/>
              </a:cxn>
              <a:cxn ang="0">
                <a:pos x="705" y="360"/>
              </a:cxn>
              <a:cxn ang="0">
                <a:pos x="580" y="405"/>
              </a:cxn>
              <a:cxn ang="0">
                <a:pos x="1325" y="787"/>
              </a:cxn>
            </a:cxnLst>
            <a:rect l="0" t="0" r="r" b="b"/>
            <a:pathLst>
              <a:path w="1326" h="788">
                <a:moveTo>
                  <a:pt x="0" y="0"/>
                </a:moveTo>
                <a:lnTo>
                  <a:pt x="705" y="360"/>
                </a:lnTo>
                <a:lnTo>
                  <a:pt x="580" y="405"/>
                </a:lnTo>
                <a:lnTo>
                  <a:pt x="1325" y="787"/>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25" name="Freeform 9"/>
          <p:cNvSpPr>
            <a:spLocks/>
          </p:cNvSpPr>
          <p:nvPr/>
        </p:nvSpPr>
        <p:spPr bwMode="auto">
          <a:xfrm>
            <a:off x="3862388" y="2708814"/>
            <a:ext cx="1382712" cy="860425"/>
          </a:xfrm>
          <a:custGeom>
            <a:avLst/>
            <a:gdLst/>
            <a:ahLst/>
            <a:cxnLst>
              <a:cxn ang="0">
                <a:pos x="0" y="0"/>
              </a:cxn>
              <a:cxn ang="0">
                <a:pos x="550" y="279"/>
              </a:cxn>
              <a:cxn ang="0">
                <a:pos x="458" y="329"/>
              </a:cxn>
              <a:cxn ang="0">
                <a:pos x="1040" y="624"/>
              </a:cxn>
            </a:cxnLst>
            <a:rect l="0" t="0" r="r" b="b"/>
            <a:pathLst>
              <a:path w="1041" h="625">
                <a:moveTo>
                  <a:pt x="0" y="0"/>
                </a:moveTo>
                <a:lnTo>
                  <a:pt x="550" y="279"/>
                </a:lnTo>
                <a:lnTo>
                  <a:pt x="458" y="329"/>
                </a:lnTo>
                <a:lnTo>
                  <a:pt x="1040" y="624"/>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26" name="Freeform 10"/>
          <p:cNvSpPr>
            <a:spLocks/>
          </p:cNvSpPr>
          <p:nvPr/>
        </p:nvSpPr>
        <p:spPr bwMode="auto">
          <a:xfrm>
            <a:off x="5026025" y="3454937"/>
            <a:ext cx="1633538" cy="752475"/>
          </a:xfrm>
          <a:custGeom>
            <a:avLst/>
            <a:gdLst/>
            <a:ahLst/>
            <a:cxnLst>
              <a:cxn ang="0">
                <a:pos x="0" y="0"/>
              </a:cxn>
              <a:cxn ang="0">
                <a:pos x="698" y="371"/>
              </a:cxn>
              <a:cxn ang="0">
                <a:pos x="571" y="416"/>
              </a:cxn>
              <a:cxn ang="0">
                <a:pos x="1310" y="809"/>
              </a:cxn>
            </a:cxnLst>
            <a:rect l="0" t="0" r="r" b="b"/>
            <a:pathLst>
              <a:path w="1311" h="810">
                <a:moveTo>
                  <a:pt x="0" y="0"/>
                </a:moveTo>
                <a:lnTo>
                  <a:pt x="698" y="371"/>
                </a:lnTo>
                <a:lnTo>
                  <a:pt x="571" y="416"/>
                </a:lnTo>
                <a:lnTo>
                  <a:pt x="1310" y="809"/>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27" name="Freeform 11"/>
          <p:cNvSpPr>
            <a:spLocks/>
          </p:cNvSpPr>
          <p:nvPr/>
        </p:nvSpPr>
        <p:spPr bwMode="auto">
          <a:xfrm>
            <a:off x="2690813" y="2708812"/>
            <a:ext cx="1173162" cy="925512"/>
          </a:xfrm>
          <a:custGeom>
            <a:avLst/>
            <a:gdLst/>
            <a:ahLst/>
            <a:cxnLst>
              <a:cxn ang="0">
                <a:pos x="884" y="0"/>
              </a:cxn>
              <a:cxn ang="0">
                <a:pos x="461" y="367"/>
              </a:cxn>
              <a:cxn ang="0">
                <a:pos x="448" y="283"/>
              </a:cxn>
              <a:cxn ang="0">
                <a:pos x="0" y="672"/>
              </a:cxn>
            </a:cxnLst>
            <a:rect l="0" t="0" r="r" b="b"/>
            <a:pathLst>
              <a:path w="885" h="673">
                <a:moveTo>
                  <a:pt x="884" y="0"/>
                </a:moveTo>
                <a:lnTo>
                  <a:pt x="461" y="367"/>
                </a:lnTo>
                <a:lnTo>
                  <a:pt x="448" y="283"/>
                </a:lnTo>
                <a:lnTo>
                  <a:pt x="0" y="672"/>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86828" name="Picture 1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35001" y="5163087"/>
            <a:ext cx="803275" cy="584200"/>
          </a:xfrm>
          <a:prstGeom prst="rect">
            <a:avLst/>
          </a:prstGeom>
          <a:noFill/>
          <a:ln w="9525">
            <a:noFill/>
            <a:miter lim="800000"/>
            <a:headEnd/>
            <a:tailEnd/>
          </a:ln>
          <a:effectLst/>
        </p:spPr>
      </p:pic>
      <p:sp>
        <p:nvSpPr>
          <p:cNvPr id="1186829" name="Rectangle 13"/>
          <p:cNvSpPr>
            <a:spLocks noChangeArrowheads="1"/>
          </p:cNvSpPr>
          <p:nvPr/>
        </p:nvSpPr>
        <p:spPr bwMode="auto">
          <a:xfrm>
            <a:off x="1782819" y="3212050"/>
            <a:ext cx="935037" cy="4007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2000" b="0">
                <a:latin typeface="Verdana"/>
                <a:ea typeface="Arial" charset="0"/>
                <a:cs typeface="Verdana"/>
              </a:rPr>
              <a:t>L1L2</a:t>
            </a:r>
            <a:endParaRPr lang="en-GB" sz="2400" b="0">
              <a:latin typeface="Verdana"/>
              <a:ea typeface="Arial" charset="0"/>
              <a:cs typeface="Verdana"/>
            </a:endParaRPr>
          </a:p>
        </p:txBody>
      </p:sp>
      <p:sp>
        <p:nvSpPr>
          <p:cNvPr id="1186830" name="Rectangle 14"/>
          <p:cNvSpPr>
            <a:spLocks noChangeArrowheads="1"/>
          </p:cNvSpPr>
          <p:nvPr/>
        </p:nvSpPr>
        <p:spPr bwMode="auto">
          <a:xfrm>
            <a:off x="3827519" y="2215100"/>
            <a:ext cx="935037" cy="4007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2000" b="0">
                <a:latin typeface="Verdana"/>
                <a:ea typeface="Arial" charset="0"/>
                <a:cs typeface="Verdana"/>
              </a:rPr>
              <a:t>L1L2</a:t>
            </a:r>
          </a:p>
        </p:txBody>
      </p:sp>
      <p:sp>
        <p:nvSpPr>
          <p:cNvPr id="1186831" name="Rectangle 15"/>
          <p:cNvSpPr>
            <a:spLocks noChangeArrowheads="1"/>
          </p:cNvSpPr>
          <p:nvPr/>
        </p:nvSpPr>
        <p:spPr bwMode="auto">
          <a:xfrm>
            <a:off x="2491606" y="5070460"/>
            <a:ext cx="935037" cy="4007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2000" b="0" dirty="0">
                <a:latin typeface="Verdana"/>
                <a:ea typeface="Arial" charset="0"/>
                <a:cs typeface="Verdana"/>
              </a:rPr>
              <a:t>L1L2</a:t>
            </a:r>
          </a:p>
        </p:txBody>
      </p:sp>
      <p:sp>
        <p:nvSpPr>
          <p:cNvPr id="1186832" name="Rectangle 16"/>
          <p:cNvSpPr>
            <a:spLocks noChangeArrowheads="1"/>
          </p:cNvSpPr>
          <p:nvPr/>
        </p:nvSpPr>
        <p:spPr bwMode="auto">
          <a:xfrm>
            <a:off x="5699181" y="4242338"/>
            <a:ext cx="935038" cy="4007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2000" b="0">
                <a:latin typeface="Verdana"/>
                <a:ea typeface="Arial" charset="0"/>
                <a:cs typeface="Verdana"/>
              </a:rPr>
              <a:t>L1L2</a:t>
            </a:r>
          </a:p>
        </p:txBody>
      </p:sp>
      <p:sp>
        <p:nvSpPr>
          <p:cNvPr id="1186833" name="Rectangle 17"/>
          <p:cNvSpPr>
            <a:spLocks noChangeArrowheads="1"/>
          </p:cNvSpPr>
          <p:nvPr/>
        </p:nvSpPr>
        <p:spPr bwMode="auto">
          <a:xfrm>
            <a:off x="4614919" y="2908838"/>
            <a:ext cx="935037" cy="4007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2000" b="0">
                <a:latin typeface="Verdana"/>
                <a:ea typeface="Arial" charset="0"/>
                <a:cs typeface="Verdana"/>
              </a:rPr>
              <a:t>L1L2</a:t>
            </a:r>
            <a:endParaRPr lang="en-GB" sz="2400" b="0">
              <a:latin typeface="Verdana"/>
              <a:ea typeface="Arial" charset="0"/>
              <a:cs typeface="Verdana"/>
            </a:endParaRPr>
          </a:p>
        </p:txBody>
      </p:sp>
      <p:sp>
        <p:nvSpPr>
          <p:cNvPr id="1186834" name="Rectangle 18"/>
          <p:cNvSpPr>
            <a:spLocks noChangeArrowheads="1"/>
          </p:cNvSpPr>
          <p:nvPr/>
        </p:nvSpPr>
        <p:spPr bwMode="auto">
          <a:xfrm>
            <a:off x="1366894" y="5510750"/>
            <a:ext cx="114837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GB" sz="2000" b="0">
                <a:latin typeface="Verdana"/>
                <a:ea typeface="Arial" charset="0"/>
                <a:cs typeface="Verdana"/>
              </a:rPr>
              <a:t>L1-only</a:t>
            </a:r>
          </a:p>
        </p:txBody>
      </p:sp>
      <p:sp>
        <p:nvSpPr>
          <p:cNvPr id="1186835" name="Rectangle 19"/>
          <p:cNvSpPr>
            <a:spLocks noChangeArrowheads="1"/>
          </p:cNvSpPr>
          <p:nvPr/>
        </p:nvSpPr>
        <p:spPr bwMode="auto">
          <a:xfrm>
            <a:off x="6940606" y="2710400"/>
            <a:ext cx="114837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GB" sz="2000" b="0">
                <a:latin typeface="Verdana"/>
                <a:ea typeface="Arial" charset="0"/>
                <a:cs typeface="Verdana"/>
              </a:rPr>
              <a:t>L2-only</a:t>
            </a:r>
          </a:p>
        </p:txBody>
      </p:sp>
      <p:sp>
        <p:nvSpPr>
          <p:cNvPr id="1186836" name="Rectangle 20"/>
          <p:cNvSpPr>
            <a:spLocks noChangeArrowheads="1"/>
          </p:cNvSpPr>
          <p:nvPr/>
        </p:nvSpPr>
        <p:spPr bwMode="auto">
          <a:xfrm>
            <a:off x="7493056" y="4330671"/>
            <a:ext cx="114837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GB" sz="2000" b="0" dirty="0">
                <a:latin typeface="Verdana"/>
                <a:ea typeface="Arial" charset="0"/>
                <a:cs typeface="Verdana"/>
              </a:rPr>
              <a:t>L1-only</a:t>
            </a:r>
          </a:p>
        </p:txBody>
      </p:sp>
      <p:sp>
        <p:nvSpPr>
          <p:cNvPr id="1186837" name="Freeform 21"/>
          <p:cNvSpPr>
            <a:spLocks/>
          </p:cNvSpPr>
          <p:nvPr/>
        </p:nvSpPr>
        <p:spPr bwMode="auto">
          <a:xfrm>
            <a:off x="6351588" y="2551651"/>
            <a:ext cx="406400" cy="1401763"/>
          </a:xfrm>
          <a:custGeom>
            <a:avLst/>
            <a:gdLst/>
            <a:ahLst/>
            <a:cxnLst>
              <a:cxn ang="0">
                <a:pos x="306" y="0"/>
              </a:cxn>
              <a:cxn ang="0">
                <a:pos x="188" y="524"/>
              </a:cxn>
              <a:cxn ang="0">
                <a:pos x="126" y="463"/>
              </a:cxn>
              <a:cxn ang="0">
                <a:pos x="0" y="1018"/>
              </a:cxn>
            </a:cxnLst>
            <a:rect l="0" t="0" r="r" b="b"/>
            <a:pathLst>
              <a:path w="307" h="1019">
                <a:moveTo>
                  <a:pt x="306" y="0"/>
                </a:moveTo>
                <a:lnTo>
                  <a:pt x="188" y="524"/>
                </a:lnTo>
                <a:lnTo>
                  <a:pt x="126" y="463"/>
                </a:lnTo>
                <a:lnTo>
                  <a:pt x="0" y="1018"/>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38" name="Freeform 22"/>
          <p:cNvSpPr>
            <a:spLocks/>
          </p:cNvSpPr>
          <p:nvPr/>
        </p:nvSpPr>
        <p:spPr bwMode="auto">
          <a:xfrm>
            <a:off x="5180014" y="2615149"/>
            <a:ext cx="1495425" cy="827088"/>
          </a:xfrm>
          <a:custGeom>
            <a:avLst/>
            <a:gdLst/>
            <a:ahLst/>
            <a:cxnLst>
              <a:cxn ang="0">
                <a:pos x="1006" y="0"/>
              </a:cxn>
              <a:cxn ang="0">
                <a:pos x="515" y="285"/>
              </a:cxn>
              <a:cxn ang="0">
                <a:pos x="520" y="201"/>
              </a:cxn>
              <a:cxn ang="0">
                <a:pos x="0" y="504"/>
              </a:cxn>
            </a:cxnLst>
            <a:rect l="0" t="0" r="r" b="b"/>
            <a:pathLst>
              <a:path w="1007" h="505">
                <a:moveTo>
                  <a:pt x="1006" y="0"/>
                </a:moveTo>
                <a:lnTo>
                  <a:pt x="515" y="285"/>
                </a:lnTo>
                <a:lnTo>
                  <a:pt x="520" y="201"/>
                </a:lnTo>
                <a:lnTo>
                  <a:pt x="0" y="504"/>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40" name="Text Box 24"/>
          <p:cNvSpPr txBox="1">
            <a:spLocks noChangeArrowheads="1"/>
          </p:cNvSpPr>
          <p:nvPr/>
        </p:nvSpPr>
        <p:spPr bwMode="auto">
          <a:xfrm>
            <a:off x="1155756" y="2842162"/>
            <a:ext cx="1125307" cy="375104"/>
          </a:xfrm>
          <a:prstGeom prst="rect">
            <a:avLst/>
          </a:prstGeom>
          <a:noFill/>
          <a:ln w="9525">
            <a:noFill/>
            <a:miter lim="800000"/>
            <a:headEnd/>
            <a:tailEnd/>
          </a:ln>
          <a:effectLst/>
        </p:spPr>
        <p:txBody>
          <a:bodyPr wrap="none" lIns="93662" tIns="46038" rIns="93662" bIns="46038">
            <a:prstTxWarp prst="textNoShape">
              <a:avLst/>
            </a:prstTxWarp>
            <a:spAutoFit/>
          </a:bodyPr>
          <a:lstStyle/>
          <a:p>
            <a:pPr>
              <a:lnSpc>
                <a:spcPct val="90000"/>
              </a:lnSpc>
              <a:spcBef>
                <a:spcPct val="30000"/>
              </a:spcBef>
              <a:buClr>
                <a:srgbClr val="FF555D"/>
              </a:buClr>
              <a:buFont typeface="Arial" charset="0"/>
              <a:buChar char=" "/>
            </a:pPr>
            <a:r>
              <a:rPr lang="en-GB" sz="2000">
                <a:latin typeface="Verdana"/>
                <a:ea typeface="Arial" charset="0"/>
                <a:cs typeface="Verdana"/>
              </a:rPr>
              <a:t>Area-2</a:t>
            </a:r>
            <a:endParaRPr lang="en-GB" sz="3600">
              <a:latin typeface="Verdana"/>
              <a:ea typeface="Arial" charset="0"/>
              <a:cs typeface="Verdana"/>
            </a:endParaRPr>
          </a:p>
        </p:txBody>
      </p:sp>
      <p:sp>
        <p:nvSpPr>
          <p:cNvPr id="1186841" name="Text Box 25"/>
          <p:cNvSpPr txBox="1">
            <a:spLocks noChangeArrowheads="1"/>
          </p:cNvSpPr>
          <p:nvPr/>
        </p:nvSpPr>
        <p:spPr bwMode="auto">
          <a:xfrm>
            <a:off x="1201795" y="4574125"/>
            <a:ext cx="1112483" cy="375104"/>
          </a:xfrm>
          <a:prstGeom prst="rect">
            <a:avLst/>
          </a:prstGeom>
          <a:noFill/>
          <a:ln w="9525">
            <a:noFill/>
            <a:miter lim="800000"/>
            <a:headEnd/>
            <a:tailEnd/>
          </a:ln>
          <a:effectLst/>
        </p:spPr>
        <p:txBody>
          <a:bodyPr wrap="none" lIns="93662" tIns="46038" rIns="93662" bIns="46038">
            <a:prstTxWarp prst="textNoShape">
              <a:avLst/>
            </a:prstTxWarp>
            <a:spAutoFit/>
          </a:bodyPr>
          <a:lstStyle/>
          <a:p>
            <a:pPr>
              <a:lnSpc>
                <a:spcPct val="90000"/>
              </a:lnSpc>
              <a:spcBef>
                <a:spcPct val="30000"/>
              </a:spcBef>
              <a:buClr>
                <a:srgbClr val="FF555D"/>
              </a:buClr>
              <a:buFont typeface="Arial" charset="0"/>
              <a:buChar char=" "/>
            </a:pPr>
            <a:r>
              <a:rPr lang="en-GB" sz="2000">
                <a:latin typeface="Verdana"/>
                <a:ea typeface="Arial" charset="0"/>
                <a:cs typeface="Verdana"/>
              </a:rPr>
              <a:t>Area-1</a:t>
            </a:r>
            <a:endParaRPr lang="en-GB" sz="3600">
              <a:latin typeface="Verdana"/>
              <a:ea typeface="Arial" charset="0"/>
              <a:cs typeface="Verdana"/>
            </a:endParaRPr>
          </a:p>
        </p:txBody>
      </p:sp>
      <p:sp>
        <p:nvSpPr>
          <p:cNvPr id="1186842" name="Text Box 26"/>
          <p:cNvSpPr txBox="1">
            <a:spLocks noChangeArrowheads="1"/>
          </p:cNvSpPr>
          <p:nvPr/>
        </p:nvSpPr>
        <p:spPr bwMode="auto">
          <a:xfrm>
            <a:off x="5978582" y="1707100"/>
            <a:ext cx="1112483" cy="375104"/>
          </a:xfrm>
          <a:prstGeom prst="rect">
            <a:avLst/>
          </a:prstGeom>
          <a:noFill/>
          <a:ln w="9525">
            <a:noFill/>
            <a:miter lim="800000"/>
            <a:headEnd/>
            <a:tailEnd/>
          </a:ln>
          <a:effectLst/>
        </p:spPr>
        <p:txBody>
          <a:bodyPr wrap="none" lIns="93662" tIns="46038" rIns="93662" bIns="46038">
            <a:prstTxWarp prst="textNoShape">
              <a:avLst/>
            </a:prstTxWarp>
            <a:spAutoFit/>
          </a:bodyPr>
          <a:lstStyle/>
          <a:p>
            <a:pPr>
              <a:lnSpc>
                <a:spcPct val="90000"/>
              </a:lnSpc>
              <a:spcBef>
                <a:spcPct val="30000"/>
              </a:spcBef>
              <a:buClr>
                <a:srgbClr val="FF555D"/>
              </a:buClr>
              <a:buFont typeface="Arial" charset="0"/>
              <a:buChar char=" "/>
            </a:pPr>
            <a:r>
              <a:rPr lang="en-GB" sz="2000">
                <a:latin typeface="Verdana"/>
                <a:ea typeface="Arial" charset="0"/>
                <a:cs typeface="Verdana"/>
              </a:rPr>
              <a:t>Area-3</a:t>
            </a:r>
            <a:endParaRPr lang="en-GB" sz="3600">
              <a:latin typeface="Verdana"/>
              <a:ea typeface="Arial" charset="0"/>
              <a:cs typeface="Verdana"/>
            </a:endParaRPr>
          </a:p>
        </p:txBody>
      </p:sp>
      <p:sp>
        <p:nvSpPr>
          <p:cNvPr id="1186843" name="Text Box 27"/>
          <p:cNvSpPr txBox="1">
            <a:spLocks noChangeArrowheads="1"/>
          </p:cNvSpPr>
          <p:nvPr/>
        </p:nvSpPr>
        <p:spPr bwMode="auto">
          <a:xfrm>
            <a:off x="7004106" y="3842287"/>
            <a:ext cx="1125307" cy="375104"/>
          </a:xfrm>
          <a:prstGeom prst="rect">
            <a:avLst/>
          </a:prstGeom>
          <a:noFill/>
          <a:ln w="9525">
            <a:noFill/>
            <a:miter lim="800000"/>
            <a:headEnd/>
            <a:tailEnd/>
          </a:ln>
          <a:effectLst/>
        </p:spPr>
        <p:txBody>
          <a:bodyPr wrap="none" lIns="93662" tIns="46038" rIns="93662" bIns="46038">
            <a:prstTxWarp prst="textNoShape">
              <a:avLst/>
            </a:prstTxWarp>
            <a:spAutoFit/>
          </a:bodyPr>
          <a:lstStyle/>
          <a:p>
            <a:pPr>
              <a:lnSpc>
                <a:spcPct val="90000"/>
              </a:lnSpc>
              <a:spcBef>
                <a:spcPct val="30000"/>
              </a:spcBef>
              <a:buClr>
                <a:srgbClr val="FF555D"/>
              </a:buClr>
              <a:buFont typeface="Arial" charset="0"/>
              <a:buChar char=" "/>
            </a:pPr>
            <a:r>
              <a:rPr lang="en-GB" sz="2000">
                <a:latin typeface="Verdana"/>
                <a:ea typeface="Arial" charset="0"/>
                <a:cs typeface="Verdana"/>
              </a:rPr>
              <a:t>Area-4</a:t>
            </a:r>
            <a:endParaRPr lang="en-GB" sz="3600">
              <a:latin typeface="Verdana"/>
              <a:ea typeface="Arial" charset="0"/>
              <a:cs typeface="Verdana"/>
            </a:endParaRPr>
          </a:p>
        </p:txBody>
      </p:sp>
      <p:sp>
        <p:nvSpPr>
          <p:cNvPr id="1186844" name="Freeform 28"/>
          <p:cNvSpPr>
            <a:spLocks/>
          </p:cNvSpPr>
          <p:nvPr/>
        </p:nvSpPr>
        <p:spPr bwMode="auto">
          <a:xfrm>
            <a:off x="6294439" y="4053424"/>
            <a:ext cx="1417637" cy="869950"/>
          </a:xfrm>
          <a:custGeom>
            <a:avLst/>
            <a:gdLst/>
            <a:ahLst/>
            <a:cxnLst>
              <a:cxn ang="0">
                <a:pos x="0" y="0"/>
              </a:cxn>
              <a:cxn ang="0">
                <a:pos x="705" y="360"/>
              </a:cxn>
              <a:cxn ang="0">
                <a:pos x="580" y="405"/>
              </a:cxn>
              <a:cxn ang="0">
                <a:pos x="1325" y="787"/>
              </a:cxn>
            </a:cxnLst>
            <a:rect l="0" t="0" r="r" b="b"/>
            <a:pathLst>
              <a:path w="1326" h="788">
                <a:moveTo>
                  <a:pt x="0" y="0"/>
                </a:moveTo>
                <a:lnTo>
                  <a:pt x="705" y="360"/>
                </a:lnTo>
                <a:lnTo>
                  <a:pt x="580" y="405"/>
                </a:lnTo>
                <a:lnTo>
                  <a:pt x="1325" y="787"/>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86845" name="Picture 2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7312026" y="4682076"/>
            <a:ext cx="803275" cy="519113"/>
          </a:xfrm>
          <a:prstGeom prst="rect">
            <a:avLst/>
          </a:prstGeom>
          <a:noFill/>
          <a:ln w="9525">
            <a:noFill/>
            <a:miter lim="800000"/>
            <a:headEnd/>
            <a:tailEnd/>
          </a:ln>
          <a:effectLst/>
        </p:spPr>
      </p:pic>
      <p:sp>
        <p:nvSpPr>
          <p:cNvPr id="1186846" name="Freeform 30"/>
          <p:cNvSpPr>
            <a:spLocks/>
          </p:cNvSpPr>
          <p:nvPr/>
        </p:nvSpPr>
        <p:spPr bwMode="auto">
          <a:xfrm>
            <a:off x="4089401" y="3386674"/>
            <a:ext cx="987425" cy="501650"/>
          </a:xfrm>
          <a:custGeom>
            <a:avLst/>
            <a:gdLst/>
            <a:ahLst/>
            <a:cxnLst>
              <a:cxn ang="0">
                <a:pos x="0" y="672"/>
              </a:cxn>
              <a:cxn ang="0">
                <a:pos x="478" y="299"/>
              </a:cxn>
              <a:cxn ang="0">
                <a:pos x="482" y="395"/>
              </a:cxn>
              <a:cxn ang="0">
                <a:pos x="988" y="0"/>
              </a:cxn>
            </a:cxnLst>
            <a:rect l="0" t="0" r="r" b="b"/>
            <a:pathLst>
              <a:path w="989" h="673">
                <a:moveTo>
                  <a:pt x="0" y="672"/>
                </a:moveTo>
                <a:lnTo>
                  <a:pt x="478" y="299"/>
                </a:lnTo>
                <a:lnTo>
                  <a:pt x="482" y="395"/>
                </a:lnTo>
                <a:lnTo>
                  <a:pt x="988" y="0"/>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86847" name="Picture 3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578225" y="3727987"/>
            <a:ext cx="803275" cy="519112"/>
          </a:xfrm>
          <a:prstGeom prst="rect">
            <a:avLst/>
          </a:prstGeom>
          <a:noFill/>
          <a:ln w="9525">
            <a:noFill/>
            <a:miter lim="800000"/>
            <a:headEnd/>
            <a:tailEnd/>
          </a:ln>
          <a:effectLst/>
        </p:spPr>
      </p:pic>
      <p:sp>
        <p:nvSpPr>
          <p:cNvPr id="1186848" name="Rectangle 32"/>
          <p:cNvSpPr>
            <a:spLocks noChangeArrowheads="1"/>
          </p:cNvSpPr>
          <p:nvPr/>
        </p:nvSpPr>
        <p:spPr bwMode="auto">
          <a:xfrm>
            <a:off x="3413181" y="3362863"/>
            <a:ext cx="114837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GB" sz="2000" b="0">
                <a:latin typeface="Verdana"/>
                <a:ea typeface="Arial" charset="0"/>
                <a:cs typeface="Verdana"/>
              </a:rPr>
              <a:t>L1-only</a:t>
            </a:r>
          </a:p>
        </p:txBody>
      </p:sp>
      <p:sp>
        <p:nvSpPr>
          <p:cNvPr id="1186849" name="Freeform 33"/>
          <p:cNvSpPr>
            <a:spLocks/>
          </p:cNvSpPr>
          <p:nvPr/>
        </p:nvSpPr>
        <p:spPr bwMode="auto">
          <a:xfrm flipV="1">
            <a:off x="2424114" y="2259549"/>
            <a:ext cx="1347787" cy="463550"/>
          </a:xfrm>
          <a:custGeom>
            <a:avLst/>
            <a:gdLst/>
            <a:ahLst/>
            <a:cxnLst>
              <a:cxn ang="0">
                <a:pos x="0" y="672"/>
              </a:cxn>
              <a:cxn ang="0">
                <a:pos x="478" y="299"/>
              </a:cxn>
              <a:cxn ang="0">
                <a:pos x="482" y="395"/>
              </a:cxn>
              <a:cxn ang="0">
                <a:pos x="988" y="0"/>
              </a:cxn>
            </a:cxnLst>
            <a:rect l="0" t="0" r="r" b="b"/>
            <a:pathLst>
              <a:path w="989" h="673">
                <a:moveTo>
                  <a:pt x="0" y="672"/>
                </a:moveTo>
                <a:lnTo>
                  <a:pt x="478" y="299"/>
                </a:lnTo>
                <a:lnTo>
                  <a:pt x="482" y="395"/>
                </a:lnTo>
                <a:lnTo>
                  <a:pt x="988" y="0"/>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86850" name="Rectangle 34"/>
          <p:cNvSpPr>
            <a:spLocks noChangeArrowheads="1"/>
          </p:cNvSpPr>
          <p:nvPr/>
        </p:nvSpPr>
        <p:spPr bwMode="auto">
          <a:xfrm>
            <a:off x="2474969" y="1910299"/>
            <a:ext cx="1148376" cy="400752"/>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en-GB" sz="2000" b="0">
                <a:latin typeface="Verdana"/>
                <a:ea typeface="Arial" charset="0"/>
                <a:cs typeface="Verdana"/>
              </a:rPr>
              <a:t>L1-only</a:t>
            </a:r>
          </a:p>
        </p:txBody>
      </p:sp>
      <p:sp>
        <p:nvSpPr>
          <p:cNvPr id="1186851" name="Freeform 35"/>
          <p:cNvSpPr>
            <a:spLocks/>
          </p:cNvSpPr>
          <p:nvPr/>
        </p:nvSpPr>
        <p:spPr bwMode="auto">
          <a:xfrm>
            <a:off x="2246313" y="2484974"/>
            <a:ext cx="455612" cy="935038"/>
          </a:xfrm>
          <a:custGeom>
            <a:avLst/>
            <a:gdLst/>
            <a:ahLst/>
            <a:cxnLst>
              <a:cxn ang="0">
                <a:pos x="0" y="0"/>
              </a:cxn>
              <a:cxn ang="0">
                <a:pos x="705" y="360"/>
              </a:cxn>
              <a:cxn ang="0">
                <a:pos x="580" y="405"/>
              </a:cxn>
              <a:cxn ang="0">
                <a:pos x="1325" y="787"/>
              </a:cxn>
            </a:cxnLst>
            <a:rect l="0" t="0" r="r" b="b"/>
            <a:pathLst>
              <a:path w="1326" h="788">
                <a:moveTo>
                  <a:pt x="0" y="0"/>
                </a:moveTo>
                <a:lnTo>
                  <a:pt x="705" y="360"/>
                </a:lnTo>
                <a:lnTo>
                  <a:pt x="580" y="405"/>
                </a:lnTo>
                <a:lnTo>
                  <a:pt x="1325" y="787"/>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86852" name="Picture 3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917701" y="2115087"/>
            <a:ext cx="804863" cy="584200"/>
          </a:xfrm>
          <a:prstGeom prst="rect">
            <a:avLst/>
          </a:prstGeom>
          <a:noFill/>
          <a:ln w="9525">
            <a:noFill/>
            <a:miter lim="800000"/>
            <a:headEnd/>
            <a:tailEnd/>
          </a:ln>
          <a:effectLst/>
        </p:spPr>
      </p:pic>
      <p:pic>
        <p:nvPicPr>
          <p:cNvPr id="1186853" name="Picture 37"/>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238875" y="2273837"/>
            <a:ext cx="803275" cy="519112"/>
          </a:xfrm>
          <a:prstGeom prst="rect">
            <a:avLst/>
          </a:prstGeom>
          <a:noFill/>
          <a:ln w="9525">
            <a:noFill/>
            <a:miter lim="800000"/>
            <a:headEnd/>
            <a:tailEnd/>
          </a:ln>
          <a:effectLst/>
        </p:spPr>
      </p:pic>
      <p:pic>
        <p:nvPicPr>
          <p:cNvPr id="1186854" name="Picture 38"/>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602164" y="3224751"/>
            <a:ext cx="803275" cy="519113"/>
          </a:xfrm>
          <a:prstGeom prst="rect">
            <a:avLst/>
          </a:prstGeom>
          <a:noFill/>
          <a:ln w="9525">
            <a:noFill/>
            <a:miter lim="800000"/>
            <a:headEnd/>
            <a:tailEnd/>
          </a:ln>
          <a:effectLst/>
        </p:spPr>
      </p:pic>
      <p:pic>
        <p:nvPicPr>
          <p:cNvPr id="1186855" name="Picture 39"/>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436939" y="2469101"/>
            <a:ext cx="801687" cy="519113"/>
          </a:xfrm>
          <a:prstGeom prst="rect">
            <a:avLst/>
          </a:prstGeom>
          <a:noFill/>
          <a:ln w="9525">
            <a:noFill/>
            <a:miter lim="800000"/>
            <a:headEnd/>
            <a:tailEnd/>
          </a:ln>
          <a:effectLst/>
        </p:spPr>
      </p:pic>
      <p:pic>
        <p:nvPicPr>
          <p:cNvPr id="1186856" name="Picture 40"/>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206626" y="4686837"/>
            <a:ext cx="803275" cy="519112"/>
          </a:xfrm>
          <a:prstGeom prst="rect">
            <a:avLst/>
          </a:prstGeom>
          <a:noFill/>
          <a:ln w="9525">
            <a:noFill/>
            <a:miter lim="800000"/>
            <a:headEnd/>
            <a:tailEnd/>
          </a:ln>
          <a:effectLst/>
        </p:spPr>
      </p:pic>
      <p:pic>
        <p:nvPicPr>
          <p:cNvPr id="1186857" name="Picture 4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449514" y="3273962"/>
            <a:ext cx="803275" cy="519112"/>
          </a:xfrm>
          <a:prstGeom prst="rect">
            <a:avLst/>
          </a:prstGeom>
          <a:noFill/>
          <a:ln w="9525">
            <a:noFill/>
            <a:miter lim="800000"/>
            <a:headEnd/>
            <a:tailEnd/>
          </a:ln>
          <a:effectLst/>
        </p:spPr>
      </p:pic>
      <p:sp>
        <p:nvSpPr>
          <p:cNvPr id="1186859" name="Rectangle 43"/>
          <p:cNvSpPr>
            <a:spLocks noGrp="1" noChangeArrowheads="1"/>
          </p:cNvSpPr>
          <p:nvPr>
            <p:ph type="title"/>
          </p:nvPr>
        </p:nvSpPr>
        <p:spPr/>
        <p:txBody>
          <a:bodyPr/>
          <a:lstStyle/>
          <a:p>
            <a:r>
              <a:rPr lang="en-GB"/>
              <a:t>L1, L2, and L1L2 Routers</a:t>
            </a:r>
          </a:p>
        </p:txBody>
      </p:sp>
      <p:pic>
        <p:nvPicPr>
          <p:cNvPr id="1186860" name="Picture 4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5943601" y="3850226"/>
            <a:ext cx="803275" cy="5191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IS-IS Protocol Concepts </a:t>
            </a:r>
            <a:br>
              <a:rPr lang="en-US" smtClean="0"/>
            </a:br>
            <a:r>
              <a:rPr lang="en-US" smtClean="0"/>
              <a:t>IS-IS Packet Types</a:t>
            </a:r>
            <a:endParaRPr lang="en-US"/>
          </a:p>
        </p:txBody>
      </p:sp>
      <p:sp>
        <p:nvSpPr>
          <p:cNvPr id="92163" name="Rectangle 3"/>
          <p:cNvSpPr>
            <a:spLocks noGrp="1" noChangeArrowheads="1"/>
          </p:cNvSpPr>
          <p:nvPr>
            <p:ph type="body" idx="1"/>
          </p:nvPr>
        </p:nvSpPr>
        <p:spPr>
          <a:xfrm>
            <a:off x="533400" y="1600200"/>
            <a:ext cx="8464577" cy="4648200"/>
          </a:xfrm>
        </p:spPr>
        <p:txBody>
          <a:bodyPr/>
          <a:lstStyle/>
          <a:p>
            <a:pPr>
              <a:spcBef>
                <a:spcPts val="0"/>
              </a:spcBef>
            </a:pPr>
            <a:r>
              <a:rPr lang="en-US" sz="2600" dirty="0" smtClean="0"/>
              <a:t>IS-IS Hello Packets (IIH) </a:t>
            </a:r>
          </a:p>
          <a:p>
            <a:pPr lvl="1">
              <a:spcBef>
                <a:spcPts val="0"/>
              </a:spcBef>
            </a:pPr>
            <a:r>
              <a:rPr lang="en-US" dirty="0" smtClean="0"/>
              <a:t>Level 1 LAN IS-IS Hello</a:t>
            </a:r>
          </a:p>
          <a:p>
            <a:pPr lvl="1">
              <a:spcBef>
                <a:spcPts val="0"/>
              </a:spcBef>
            </a:pPr>
            <a:r>
              <a:rPr lang="en-US" dirty="0" smtClean="0"/>
              <a:t>Level 2 LAN IS-IS Hello</a:t>
            </a:r>
          </a:p>
          <a:p>
            <a:pPr lvl="1">
              <a:spcBef>
                <a:spcPts val="0"/>
              </a:spcBef>
            </a:pPr>
            <a:r>
              <a:rPr lang="en-US" dirty="0" smtClean="0"/>
              <a:t>Point-to-point Hello </a:t>
            </a:r>
          </a:p>
          <a:p>
            <a:pPr>
              <a:spcBef>
                <a:spcPts val="0"/>
              </a:spcBef>
            </a:pPr>
            <a:r>
              <a:rPr lang="en-US" sz="2600" dirty="0" smtClean="0"/>
              <a:t>Link State Packets (LSP) </a:t>
            </a:r>
          </a:p>
          <a:p>
            <a:pPr lvl="1">
              <a:spcBef>
                <a:spcPts val="0"/>
              </a:spcBef>
            </a:pPr>
            <a:r>
              <a:rPr lang="en-US" dirty="0" smtClean="0"/>
              <a:t>Level 1 and Level 2</a:t>
            </a:r>
          </a:p>
          <a:p>
            <a:pPr>
              <a:spcBef>
                <a:spcPts val="0"/>
              </a:spcBef>
            </a:pPr>
            <a:r>
              <a:rPr lang="en-US" sz="2600" dirty="0" smtClean="0"/>
              <a:t>Complete Sequence Number packets (CSNP) </a:t>
            </a:r>
          </a:p>
          <a:p>
            <a:pPr lvl="1">
              <a:spcBef>
                <a:spcPts val="0"/>
              </a:spcBef>
            </a:pPr>
            <a:r>
              <a:rPr lang="en-US" dirty="0" smtClean="0"/>
              <a:t>Level 1 and Level 2</a:t>
            </a:r>
          </a:p>
          <a:p>
            <a:pPr>
              <a:spcBef>
                <a:spcPts val="0"/>
              </a:spcBef>
            </a:pPr>
            <a:r>
              <a:rPr lang="en-US" sz="2600" dirty="0" smtClean="0"/>
              <a:t>Partial Sequence Number Packets (PSNP) </a:t>
            </a:r>
          </a:p>
          <a:p>
            <a:pPr lvl="1">
              <a:spcBef>
                <a:spcPts val="0"/>
              </a:spcBef>
            </a:pPr>
            <a:r>
              <a:rPr lang="en-US" dirty="0" smtClean="0"/>
              <a:t>Level 1 and Level 2</a:t>
            </a:r>
            <a:endParaRPr lang="en-US" dirty="0"/>
          </a:p>
        </p:txBody>
      </p:sp>
    </p:spTree>
  </p:cSld>
  <p:clrMapOvr>
    <a:masterClrMapping/>
  </p:clrMapOvr>
  <p:transition/>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4770" name="Rectangle 2"/>
          <p:cNvSpPr>
            <a:spLocks noChangeArrowheads="1"/>
          </p:cNvSpPr>
          <p:nvPr/>
        </p:nvSpPr>
        <p:spPr bwMode="auto">
          <a:xfrm>
            <a:off x="1508125" y="1828800"/>
            <a:ext cx="862013"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184773" name="Rectangle 5"/>
          <p:cNvSpPr>
            <a:spLocks noGrp="1" noChangeArrowheads="1"/>
          </p:cNvSpPr>
          <p:nvPr>
            <p:ph type="title"/>
          </p:nvPr>
        </p:nvSpPr>
        <p:spPr/>
        <p:txBody>
          <a:bodyPr/>
          <a:lstStyle/>
          <a:p>
            <a:r>
              <a:rPr lang="en-GB" smtClean="0"/>
              <a:t>Backbone &amp; Areas</a:t>
            </a:r>
            <a:endParaRPr lang="en-GB"/>
          </a:p>
        </p:txBody>
      </p:sp>
      <p:sp>
        <p:nvSpPr>
          <p:cNvPr id="1184774" name="Rectangle 6"/>
          <p:cNvSpPr>
            <a:spLocks noGrp="1" noChangeArrowheads="1"/>
          </p:cNvSpPr>
          <p:nvPr>
            <p:ph type="body" idx="1"/>
          </p:nvPr>
        </p:nvSpPr>
        <p:spPr/>
        <p:txBody>
          <a:bodyPr/>
          <a:lstStyle/>
          <a:p>
            <a:r>
              <a:rPr lang="en-GB" dirty="0" smtClean="0"/>
              <a:t>ISIS does not have a backbone</a:t>
            </a:r>
            <a:r>
              <a:rPr lang="en-US" dirty="0" smtClean="0"/>
              <a:t> </a:t>
            </a:r>
            <a:r>
              <a:rPr lang="en-GB" dirty="0" smtClean="0"/>
              <a:t>area as such (like OSPF)</a:t>
            </a:r>
          </a:p>
          <a:p>
            <a:r>
              <a:rPr lang="en-GB" dirty="0" smtClean="0"/>
              <a:t>Instead the backbone is the contiguous collection of Level-2 capable routers</a:t>
            </a:r>
          </a:p>
          <a:p>
            <a:r>
              <a:rPr lang="en-GB" dirty="0" smtClean="0"/>
              <a:t>ISIS area borders are on links, not routers</a:t>
            </a:r>
          </a:p>
          <a:p>
            <a:r>
              <a:rPr lang="en-GB" dirty="0" smtClean="0"/>
              <a:t>Each router is identified with Network Entity Title (NET)</a:t>
            </a:r>
          </a:p>
          <a:p>
            <a:pPr lvl="1"/>
            <a:r>
              <a:rPr lang="en-GB" dirty="0" smtClean="0"/>
              <a:t>NET is an NSAP where the </a:t>
            </a:r>
            <a:r>
              <a:rPr lang="en-GB" dirty="0" err="1" smtClean="0"/>
              <a:t>n</a:t>
            </a:r>
            <a:r>
              <a:rPr lang="en-GB" dirty="0" smtClean="0"/>
              <a:t>-selector is 0</a:t>
            </a:r>
            <a:endParaRPr lang="en-GB"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IS-IS Protocol Concepts </a:t>
            </a:r>
            <a:br>
              <a:rPr lang="en-US" smtClean="0"/>
            </a:br>
            <a:r>
              <a:rPr lang="en-US" smtClean="0"/>
              <a:t>Network Nodes</a:t>
            </a:r>
            <a:endParaRPr lang="en-US"/>
          </a:p>
        </p:txBody>
      </p:sp>
      <p:sp>
        <p:nvSpPr>
          <p:cNvPr id="89112" name="Rectangle 24"/>
          <p:cNvSpPr>
            <a:spLocks noGrp="1" noChangeArrowheads="1"/>
          </p:cNvSpPr>
          <p:nvPr>
            <p:ph type="body" idx="1"/>
          </p:nvPr>
        </p:nvSpPr>
        <p:spPr>
          <a:xfrm>
            <a:off x="533401" y="4308524"/>
            <a:ext cx="7772400" cy="1939877"/>
          </a:xfrm>
        </p:spPr>
        <p:txBody>
          <a:bodyPr/>
          <a:lstStyle/>
          <a:p>
            <a:r>
              <a:rPr lang="en-US" sz="1800" dirty="0" smtClean="0"/>
              <a:t>Broadcast link represented as virtual node, referred to as </a:t>
            </a:r>
            <a:r>
              <a:rPr lang="en-US" sz="1800" dirty="0" err="1" smtClean="0"/>
              <a:t>Pseudonode</a:t>
            </a:r>
            <a:r>
              <a:rPr lang="en-US" sz="1800" dirty="0" smtClean="0"/>
              <a:t> (PSN)</a:t>
            </a:r>
          </a:p>
          <a:p>
            <a:r>
              <a:rPr lang="en-US" sz="1800" dirty="0" smtClean="0"/>
              <a:t>PSN role played by the Designated Router (DIS)</a:t>
            </a:r>
          </a:p>
          <a:p>
            <a:r>
              <a:rPr lang="en-US" sz="1800" dirty="0" smtClean="0"/>
              <a:t>DIS election is preemptive, based on interface priority with highest MAC address being tie breaker</a:t>
            </a:r>
          </a:p>
          <a:p>
            <a:r>
              <a:rPr lang="en-US" sz="1800" dirty="0" smtClean="0"/>
              <a:t>IS-IS has only one DIS. DIS/PSN functionality supports database synchronization between routers on a broadcast type  link</a:t>
            </a:r>
            <a:endParaRPr lang="en-US" sz="1800" dirty="0"/>
          </a:p>
        </p:txBody>
      </p:sp>
      <p:sp>
        <p:nvSpPr>
          <p:cNvPr id="89091" name="Oval 3"/>
          <p:cNvSpPr>
            <a:spLocks noChangeArrowheads="1"/>
          </p:cNvSpPr>
          <p:nvPr/>
        </p:nvSpPr>
        <p:spPr bwMode="auto">
          <a:xfrm>
            <a:off x="6213311" y="2516456"/>
            <a:ext cx="571500" cy="571500"/>
          </a:xfrm>
          <a:prstGeom prst="ellipse">
            <a:avLst/>
          </a:prstGeom>
          <a:noFill/>
          <a:ln w="25400">
            <a:solidFill>
              <a:schemeClr val="tx1"/>
            </a:solidFill>
            <a:prstDash val="dash"/>
            <a:round/>
            <a:headEnd/>
            <a:tailEnd/>
          </a:ln>
          <a:effectLst/>
        </p:spPr>
        <p:txBody>
          <a:bodyPr wrap="none" anchor="ctr">
            <a:prstTxWarp prst="textNoShape">
              <a:avLst/>
            </a:prstTxWarp>
          </a:bodyPr>
          <a:lstStyle/>
          <a:p>
            <a:endParaRPr lang="en-GB"/>
          </a:p>
        </p:txBody>
      </p:sp>
      <p:sp>
        <p:nvSpPr>
          <p:cNvPr id="89092" name="Line 4"/>
          <p:cNvSpPr>
            <a:spLocks noChangeShapeType="1"/>
          </p:cNvSpPr>
          <p:nvPr/>
        </p:nvSpPr>
        <p:spPr bwMode="auto">
          <a:xfrm flipH="1">
            <a:off x="5698962" y="2945081"/>
            <a:ext cx="600075" cy="342900"/>
          </a:xfrm>
          <a:prstGeom prst="line">
            <a:avLst/>
          </a:prstGeom>
          <a:noFill/>
          <a:ln w="38100">
            <a:solidFill>
              <a:schemeClr val="tx1"/>
            </a:solidFill>
            <a:prstDash val="dash"/>
            <a:round/>
            <a:headEnd type="triangle" w="med" len="med"/>
            <a:tailEnd type="triangle" w="med" len="med"/>
          </a:ln>
          <a:effectLst/>
        </p:spPr>
        <p:txBody>
          <a:bodyPr wrap="none" anchor="ctr">
            <a:prstTxWarp prst="textNoShape">
              <a:avLst/>
            </a:prstTxWarp>
          </a:bodyPr>
          <a:lstStyle/>
          <a:p>
            <a:endParaRPr lang="en-GB"/>
          </a:p>
        </p:txBody>
      </p:sp>
      <p:sp>
        <p:nvSpPr>
          <p:cNvPr id="89093" name="Line 5"/>
          <p:cNvSpPr>
            <a:spLocks noChangeShapeType="1"/>
          </p:cNvSpPr>
          <p:nvPr/>
        </p:nvSpPr>
        <p:spPr bwMode="auto">
          <a:xfrm flipH="1" flipV="1">
            <a:off x="5784686" y="2259281"/>
            <a:ext cx="514350" cy="342900"/>
          </a:xfrm>
          <a:prstGeom prst="line">
            <a:avLst/>
          </a:prstGeom>
          <a:noFill/>
          <a:ln w="38100">
            <a:solidFill>
              <a:schemeClr val="tx1"/>
            </a:solidFill>
            <a:prstDash val="dash"/>
            <a:round/>
            <a:headEnd type="triangle" w="med" len="med"/>
            <a:tailEnd type="triangle" w="med" len="med"/>
          </a:ln>
          <a:effectLst/>
        </p:spPr>
        <p:txBody>
          <a:bodyPr wrap="none" anchor="ctr">
            <a:prstTxWarp prst="textNoShape">
              <a:avLst/>
            </a:prstTxWarp>
          </a:bodyPr>
          <a:lstStyle/>
          <a:p>
            <a:endParaRPr lang="en-GB"/>
          </a:p>
        </p:txBody>
      </p:sp>
      <p:sp>
        <p:nvSpPr>
          <p:cNvPr id="89094" name="Line 6"/>
          <p:cNvSpPr>
            <a:spLocks noChangeShapeType="1"/>
          </p:cNvSpPr>
          <p:nvPr/>
        </p:nvSpPr>
        <p:spPr bwMode="auto">
          <a:xfrm flipV="1">
            <a:off x="6727661" y="2345008"/>
            <a:ext cx="514350" cy="257175"/>
          </a:xfrm>
          <a:prstGeom prst="line">
            <a:avLst/>
          </a:prstGeom>
          <a:noFill/>
          <a:ln w="38100">
            <a:solidFill>
              <a:schemeClr val="tx1"/>
            </a:solidFill>
            <a:prstDash val="dash"/>
            <a:round/>
            <a:headEnd type="triangle" w="med" len="med"/>
            <a:tailEnd type="triangle" w="med" len="med"/>
          </a:ln>
          <a:effectLst/>
        </p:spPr>
        <p:txBody>
          <a:bodyPr wrap="none" anchor="ctr">
            <a:prstTxWarp prst="textNoShape">
              <a:avLst/>
            </a:prstTxWarp>
          </a:bodyPr>
          <a:lstStyle/>
          <a:p>
            <a:endParaRPr lang="en-GB"/>
          </a:p>
        </p:txBody>
      </p:sp>
      <p:sp>
        <p:nvSpPr>
          <p:cNvPr id="89095" name="Line 7"/>
          <p:cNvSpPr>
            <a:spLocks noChangeShapeType="1"/>
          </p:cNvSpPr>
          <p:nvPr/>
        </p:nvSpPr>
        <p:spPr bwMode="auto">
          <a:xfrm>
            <a:off x="6741583" y="2989792"/>
            <a:ext cx="586154" cy="298191"/>
          </a:xfrm>
          <a:prstGeom prst="line">
            <a:avLst/>
          </a:prstGeom>
          <a:noFill/>
          <a:ln w="38100">
            <a:solidFill>
              <a:schemeClr val="tx1"/>
            </a:solidFill>
            <a:prstDash val="dash"/>
            <a:round/>
            <a:headEnd type="triangle" w="med" len="med"/>
            <a:tailEnd type="triangle" w="med" len="med"/>
          </a:ln>
          <a:effectLst/>
        </p:spPr>
        <p:txBody>
          <a:bodyPr wrap="none" anchor="ctr">
            <a:prstTxWarp prst="textNoShape">
              <a:avLst/>
            </a:prstTxWarp>
          </a:bodyPr>
          <a:lstStyle/>
          <a:p>
            <a:endParaRPr lang="en-GB"/>
          </a:p>
        </p:txBody>
      </p:sp>
      <p:sp>
        <p:nvSpPr>
          <p:cNvPr id="89096" name="Rectangle 8"/>
          <p:cNvSpPr>
            <a:spLocks noChangeArrowheads="1"/>
          </p:cNvSpPr>
          <p:nvPr/>
        </p:nvSpPr>
        <p:spPr bwMode="auto">
          <a:xfrm>
            <a:off x="6176268" y="2602183"/>
            <a:ext cx="771525" cy="379413"/>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800" dirty="0"/>
              <a:t>PSN</a:t>
            </a:r>
          </a:p>
        </p:txBody>
      </p:sp>
      <p:sp>
        <p:nvSpPr>
          <p:cNvPr id="89097" name="Line 9"/>
          <p:cNvSpPr>
            <a:spLocks noChangeShapeType="1"/>
          </p:cNvSpPr>
          <p:nvPr/>
        </p:nvSpPr>
        <p:spPr bwMode="auto">
          <a:xfrm>
            <a:off x="985675" y="2816503"/>
            <a:ext cx="2143125"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9098" name="Line 10"/>
          <p:cNvSpPr>
            <a:spLocks noChangeShapeType="1"/>
          </p:cNvSpPr>
          <p:nvPr/>
        </p:nvSpPr>
        <p:spPr bwMode="auto">
          <a:xfrm flipV="1">
            <a:off x="2957349" y="2302153"/>
            <a:ext cx="0" cy="51435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9099" name="Line 11"/>
          <p:cNvSpPr>
            <a:spLocks noChangeShapeType="1"/>
          </p:cNvSpPr>
          <p:nvPr/>
        </p:nvSpPr>
        <p:spPr bwMode="auto">
          <a:xfrm flipV="1">
            <a:off x="2871624" y="2816503"/>
            <a:ext cx="0" cy="51435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9100" name="Line 12"/>
          <p:cNvSpPr>
            <a:spLocks noChangeShapeType="1"/>
          </p:cNvSpPr>
          <p:nvPr/>
        </p:nvSpPr>
        <p:spPr bwMode="auto">
          <a:xfrm flipV="1">
            <a:off x="1328574" y="2302153"/>
            <a:ext cx="0" cy="51435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9101" name="Line 13"/>
          <p:cNvSpPr>
            <a:spLocks noChangeShapeType="1"/>
          </p:cNvSpPr>
          <p:nvPr/>
        </p:nvSpPr>
        <p:spPr bwMode="auto">
          <a:xfrm flipV="1">
            <a:off x="1242849" y="2816505"/>
            <a:ext cx="0" cy="4286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9102" name="Rectangle 14"/>
          <p:cNvSpPr>
            <a:spLocks noChangeArrowheads="1"/>
          </p:cNvSpPr>
          <p:nvPr/>
        </p:nvSpPr>
        <p:spPr bwMode="auto">
          <a:xfrm>
            <a:off x="2700174" y="1446493"/>
            <a:ext cx="679424" cy="443113"/>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2200">
                <a:latin typeface="Arial" charset="0"/>
              </a:rPr>
              <a:t>DIS</a:t>
            </a:r>
          </a:p>
        </p:txBody>
      </p:sp>
      <p:sp>
        <p:nvSpPr>
          <p:cNvPr id="89103" name="AutoShape 15"/>
          <p:cNvSpPr>
            <a:spLocks noChangeArrowheads="1"/>
          </p:cNvSpPr>
          <p:nvPr/>
        </p:nvSpPr>
        <p:spPr bwMode="auto">
          <a:xfrm>
            <a:off x="3557425" y="2345006"/>
            <a:ext cx="1096962" cy="546100"/>
          </a:xfrm>
          <a:prstGeom prst="rightArrow">
            <a:avLst>
              <a:gd name="adj1" fmla="val 50000"/>
              <a:gd name="adj2" fmla="val 50218"/>
            </a:avLst>
          </a:prstGeom>
          <a:solidFill>
            <a:schemeClr val="tx1"/>
          </a:solidFill>
          <a:ln w="38100">
            <a:solidFill>
              <a:schemeClr val="tx1"/>
            </a:solidFill>
            <a:miter lim="800000"/>
            <a:headEnd type="none" w="sm" len="sm"/>
            <a:tailEnd type="none" w="sm" len="sm"/>
          </a:ln>
          <a:effectLst/>
        </p:spPr>
        <p:txBody>
          <a:bodyPr wrap="none" anchor="ctr">
            <a:prstTxWarp prst="textNoShape">
              <a:avLst/>
            </a:prstTxWarp>
          </a:bodyPr>
          <a:lstStyle/>
          <a:p>
            <a:endParaRPr lang="en-GB"/>
          </a:p>
        </p:txBody>
      </p:sp>
      <p:sp>
        <p:nvSpPr>
          <p:cNvPr id="89104" name="Rectangle 16"/>
          <p:cNvSpPr>
            <a:spLocks noChangeArrowheads="1"/>
          </p:cNvSpPr>
          <p:nvPr/>
        </p:nvSpPr>
        <p:spPr bwMode="auto">
          <a:xfrm>
            <a:off x="7499187" y="1489346"/>
            <a:ext cx="679424" cy="443113"/>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2200">
                <a:latin typeface="Arial" charset="0"/>
              </a:rPr>
              <a:t>DIS</a:t>
            </a:r>
          </a:p>
        </p:txBody>
      </p:sp>
      <p:pic>
        <p:nvPicPr>
          <p:cNvPr id="89105" name="Picture 17"/>
          <p:cNvPicPr>
            <a:picLocks noChangeArrowheads="1"/>
          </p:cNvPicPr>
          <p:nvPr/>
        </p:nvPicPr>
        <p:blipFill>
          <a:blip r:embed="rId2"/>
          <a:srcRect/>
          <a:stretch>
            <a:fillRect/>
          </a:stretch>
        </p:blipFill>
        <p:spPr bwMode="auto">
          <a:xfrm>
            <a:off x="814225" y="1873528"/>
            <a:ext cx="942975" cy="598488"/>
          </a:xfrm>
          <a:prstGeom prst="rect">
            <a:avLst/>
          </a:prstGeom>
          <a:noFill/>
          <a:ln w="9525">
            <a:noFill/>
            <a:miter lim="800000"/>
            <a:headEnd/>
            <a:tailEnd/>
          </a:ln>
          <a:effectLst/>
        </p:spPr>
      </p:pic>
      <p:pic>
        <p:nvPicPr>
          <p:cNvPr id="89106" name="Picture 18"/>
          <p:cNvPicPr>
            <a:picLocks noChangeArrowheads="1"/>
          </p:cNvPicPr>
          <p:nvPr/>
        </p:nvPicPr>
        <p:blipFill>
          <a:blip r:embed="rId2"/>
          <a:srcRect/>
          <a:stretch>
            <a:fillRect/>
          </a:stretch>
        </p:blipFill>
        <p:spPr bwMode="auto">
          <a:xfrm>
            <a:off x="2443000" y="3159405"/>
            <a:ext cx="942975" cy="600075"/>
          </a:xfrm>
          <a:prstGeom prst="rect">
            <a:avLst/>
          </a:prstGeom>
          <a:noFill/>
          <a:ln w="9525">
            <a:noFill/>
            <a:miter lim="800000"/>
            <a:headEnd/>
            <a:tailEnd/>
          </a:ln>
          <a:effectLst/>
        </p:spPr>
      </p:pic>
      <p:pic>
        <p:nvPicPr>
          <p:cNvPr id="89107" name="Picture 19"/>
          <p:cNvPicPr>
            <a:picLocks noChangeArrowheads="1"/>
          </p:cNvPicPr>
          <p:nvPr/>
        </p:nvPicPr>
        <p:blipFill>
          <a:blip r:embed="rId2"/>
          <a:srcRect/>
          <a:stretch>
            <a:fillRect/>
          </a:stretch>
        </p:blipFill>
        <p:spPr bwMode="auto">
          <a:xfrm>
            <a:off x="728500" y="3159405"/>
            <a:ext cx="942975" cy="600075"/>
          </a:xfrm>
          <a:prstGeom prst="rect">
            <a:avLst/>
          </a:prstGeom>
          <a:noFill/>
          <a:ln w="9525">
            <a:noFill/>
            <a:miter lim="800000"/>
            <a:headEnd/>
            <a:tailEnd/>
          </a:ln>
          <a:effectLst/>
        </p:spPr>
      </p:pic>
      <p:pic>
        <p:nvPicPr>
          <p:cNvPr id="89108" name="Picture 20"/>
          <p:cNvPicPr>
            <a:picLocks noChangeArrowheads="1"/>
          </p:cNvPicPr>
          <p:nvPr/>
        </p:nvPicPr>
        <p:blipFill>
          <a:blip r:embed="rId2"/>
          <a:srcRect/>
          <a:stretch>
            <a:fillRect/>
          </a:stretch>
        </p:blipFill>
        <p:spPr bwMode="auto">
          <a:xfrm>
            <a:off x="7242012" y="1916381"/>
            <a:ext cx="942975" cy="598488"/>
          </a:xfrm>
          <a:prstGeom prst="rect">
            <a:avLst/>
          </a:prstGeom>
          <a:noFill/>
          <a:ln w="9525">
            <a:noFill/>
            <a:miter lim="800000"/>
            <a:headEnd/>
            <a:tailEnd/>
          </a:ln>
          <a:effectLst/>
        </p:spPr>
      </p:pic>
      <p:pic>
        <p:nvPicPr>
          <p:cNvPr id="89109" name="Picture 21"/>
          <p:cNvPicPr>
            <a:picLocks noChangeArrowheads="1"/>
          </p:cNvPicPr>
          <p:nvPr/>
        </p:nvPicPr>
        <p:blipFill>
          <a:blip r:embed="rId2"/>
          <a:srcRect/>
          <a:stretch>
            <a:fillRect/>
          </a:stretch>
        </p:blipFill>
        <p:spPr bwMode="auto">
          <a:xfrm>
            <a:off x="4841712" y="1916381"/>
            <a:ext cx="942975" cy="598488"/>
          </a:xfrm>
          <a:prstGeom prst="rect">
            <a:avLst/>
          </a:prstGeom>
          <a:noFill/>
          <a:ln w="9525">
            <a:noFill/>
            <a:miter lim="800000"/>
            <a:headEnd/>
            <a:tailEnd/>
          </a:ln>
          <a:effectLst/>
        </p:spPr>
      </p:pic>
      <p:pic>
        <p:nvPicPr>
          <p:cNvPr id="89110" name="Picture 22"/>
          <p:cNvPicPr>
            <a:picLocks noChangeArrowheads="1"/>
          </p:cNvPicPr>
          <p:nvPr/>
        </p:nvPicPr>
        <p:blipFill>
          <a:blip r:embed="rId2"/>
          <a:srcRect/>
          <a:stretch>
            <a:fillRect/>
          </a:stretch>
        </p:blipFill>
        <p:spPr bwMode="auto">
          <a:xfrm>
            <a:off x="7242012" y="3202258"/>
            <a:ext cx="942975" cy="600075"/>
          </a:xfrm>
          <a:prstGeom prst="rect">
            <a:avLst/>
          </a:prstGeom>
          <a:noFill/>
          <a:ln w="9525">
            <a:noFill/>
            <a:miter lim="800000"/>
            <a:headEnd/>
            <a:tailEnd/>
          </a:ln>
          <a:effectLst/>
        </p:spPr>
      </p:pic>
      <p:pic>
        <p:nvPicPr>
          <p:cNvPr id="89111" name="Picture 23"/>
          <p:cNvPicPr>
            <a:picLocks noChangeArrowheads="1"/>
          </p:cNvPicPr>
          <p:nvPr/>
        </p:nvPicPr>
        <p:blipFill>
          <a:blip r:embed="rId2"/>
          <a:srcRect/>
          <a:stretch>
            <a:fillRect/>
          </a:stretch>
        </p:blipFill>
        <p:spPr bwMode="auto">
          <a:xfrm>
            <a:off x="4841712" y="3202258"/>
            <a:ext cx="942975" cy="600075"/>
          </a:xfrm>
          <a:prstGeom prst="rect">
            <a:avLst/>
          </a:prstGeom>
          <a:noFill/>
          <a:ln w="9525">
            <a:noFill/>
            <a:miter lim="800000"/>
            <a:headEnd/>
            <a:tailEnd/>
          </a:ln>
          <a:effectLst/>
        </p:spPr>
      </p:pic>
      <p:pic>
        <p:nvPicPr>
          <p:cNvPr id="89113" name="Picture 25"/>
          <p:cNvPicPr>
            <a:picLocks noChangeArrowheads="1"/>
          </p:cNvPicPr>
          <p:nvPr/>
        </p:nvPicPr>
        <p:blipFill>
          <a:blip r:embed="rId2"/>
          <a:srcRect/>
          <a:stretch>
            <a:fillRect/>
          </a:stretch>
        </p:blipFill>
        <p:spPr bwMode="auto">
          <a:xfrm>
            <a:off x="2443000" y="1873528"/>
            <a:ext cx="942975" cy="59848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7042" name="Oval 2"/>
          <p:cNvSpPr>
            <a:spLocks noChangeArrowheads="1"/>
          </p:cNvSpPr>
          <p:nvPr/>
        </p:nvSpPr>
        <p:spPr bwMode="auto">
          <a:xfrm>
            <a:off x="2514600" y="3020696"/>
            <a:ext cx="4027488" cy="3084513"/>
          </a:xfrm>
          <a:prstGeom prst="ellipse">
            <a:avLst/>
          </a:prstGeom>
          <a:solidFill>
            <a:srgbClr val="DDDDDD"/>
          </a:solidFill>
          <a:ln w="12700">
            <a:solidFill>
              <a:schemeClr val="tx1"/>
            </a:solidFill>
            <a:round/>
            <a:headEnd/>
            <a:tailEnd/>
          </a:ln>
          <a:effectLst/>
        </p:spPr>
        <p:txBody>
          <a:bodyPr wrap="none" anchor="ctr">
            <a:prstTxWarp prst="textNoShape">
              <a:avLst/>
            </a:prstTxWarp>
          </a:bodyPr>
          <a:lstStyle/>
          <a:p>
            <a:pPr algn="ctr"/>
            <a:endParaRPr lang="en-GB"/>
          </a:p>
        </p:txBody>
      </p:sp>
      <p:sp>
        <p:nvSpPr>
          <p:cNvPr id="87043" name="Rectangle 3"/>
          <p:cNvSpPr>
            <a:spLocks noGrp="1" noChangeArrowheads="1"/>
          </p:cNvSpPr>
          <p:nvPr>
            <p:ph type="title"/>
          </p:nvPr>
        </p:nvSpPr>
        <p:spPr/>
        <p:txBody>
          <a:bodyPr/>
          <a:lstStyle/>
          <a:p>
            <a:r>
              <a:rPr lang="en-US" smtClean="0"/>
              <a:t>IS-IS Protocol Concepts </a:t>
            </a:r>
            <a:br>
              <a:rPr lang="en-US" smtClean="0"/>
            </a:br>
            <a:r>
              <a:rPr lang="en-US" smtClean="0"/>
              <a:t>Areas</a:t>
            </a:r>
            <a:endParaRPr lang="en-US"/>
          </a:p>
        </p:txBody>
      </p:sp>
      <p:sp>
        <p:nvSpPr>
          <p:cNvPr id="87044" name="Freeform 4"/>
          <p:cNvSpPr>
            <a:spLocks/>
          </p:cNvSpPr>
          <p:nvPr/>
        </p:nvSpPr>
        <p:spPr bwMode="auto">
          <a:xfrm>
            <a:off x="3629025" y="4992371"/>
            <a:ext cx="1627188" cy="85725"/>
          </a:xfrm>
          <a:custGeom>
            <a:avLst/>
            <a:gdLst/>
            <a:ahLst/>
            <a:cxnLst>
              <a:cxn ang="0">
                <a:pos x="0" y="0"/>
              </a:cxn>
              <a:cxn ang="0">
                <a:pos x="312" y="0"/>
              </a:cxn>
              <a:cxn ang="0">
                <a:pos x="282" y="48"/>
              </a:cxn>
              <a:cxn ang="0">
                <a:pos x="624" y="48"/>
              </a:cxn>
            </a:cxnLst>
            <a:rect l="0" t="0" r="r" b="b"/>
            <a:pathLst>
              <a:path w="625" h="49">
                <a:moveTo>
                  <a:pt x="0" y="0"/>
                </a:moveTo>
                <a:lnTo>
                  <a:pt x="312" y="0"/>
                </a:lnTo>
                <a:lnTo>
                  <a:pt x="282" y="48"/>
                </a:lnTo>
                <a:lnTo>
                  <a:pt x="624" y="48"/>
                </a:lnTo>
              </a:path>
            </a:pathLst>
          </a:custGeom>
          <a:noFill/>
          <a:ln w="25400" cap="rnd" cmpd="sng">
            <a:solidFill>
              <a:schemeClr val="accent2"/>
            </a:solidFill>
            <a:prstDash val="solid"/>
            <a:round/>
            <a:headEnd type="none" w="sm" len="sm"/>
            <a:tailEnd type="none" w="sm" len="sm"/>
          </a:ln>
          <a:effectLst>
            <a:outerShdw blurRad="63500" dist="17961" dir="2700000" algn="ctr" rotWithShape="0">
              <a:schemeClr val="tx1"/>
            </a:outerShdw>
          </a:effectLst>
        </p:spPr>
        <p:txBody>
          <a:bodyPr>
            <a:prstTxWarp prst="textNoShape">
              <a:avLst/>
            </a:prstTxWarp>
          </a:bodyPr>
          <a:lstStyle/>
          <a:p>
            <a:endParaRPr lang="en-GB"/>
          </a:p>
        </p:txBody>
      </p:sp>
      <p:sp>
        <p:nvSpPr>
          <p:cNvPr id="87045" name="Freeform 5"/>
          <p:cNvSpPr>
            <a:spLocks/>
          </p:cNvSpPr>
          <p:nvPr/>
        </p:nvSpPr>
        <p:spPr bwMode="auto">
          <a:xfrm>
            <a:off x="4741864" y="3706496"/>
            <a:ext cx="771525" cy="1114425"/>
          </a:xfrm>
          <a:custGeom>
            <a:avLst/>
            <a:gdLst/>
            <a:ahLst/>
            <a:cxnLst>
              <a:cxn ang="0">
                <a:pos x="0" y="0"/>
              </a:cxn>
              <a:cxn ang="0">
                <a:pos x="156" y="156"/>
              </a:cxn>
              <a:cxn ang="0">
                <a:pos x="117" y="165"/>
              </a:cxn>
              <a:cxn ang="0">
                <a:pos x="288" y="336"/>
              </a:cxn>
            </a:cxnLst>
            <a:rect l="0" t="0" r="r" b="b"/>
            <a:pathLst>
              <a:path w="289" h="337">
                <a:moveTo>
                  <a:pt x="0" y="0"/>
                </a:moveTo>
                <a:lnTo>
                  <a:pt x="156" y="156"/>
                </a:lnTo>
                <a:lnTo>
                  <a:pt x="117" y="165"/>
                </a:lnTo>
                <a:lnTo>
                  <a:pt x="288" y="336"/>
                </a:lnTo>
              </a:path>
            </a:pathLst>
          </a:custGeom>
          <a:noFill/>
          <a:ln w="25400" cap="rnd" cmpd="sng">
            <a:solidFill>
              <a:schemeClr val="accent2"/>
            </a:solidFill>
            <a:prstDash val="solid"/>
            <a:round/>
            <a:headEnd type="none" w="sm" len="sm"/>
            <a:tailEnd type="none" w="sm" len="sm"/>
          </a:ln>
          <a:effectLst>
            <a:outerShdw blurRad="63500" dist="17961" dir="2700000" algn="ctr" rotWithShape="0">
              <a:schemeClr val="tx1"/>
            </a:outerShdw>
          </a:effectLst>
        </p:spPr>
        <p:txBody>
          <a:bodyPr>
            <a:prstTxWarp prst="textNoShape">
              <a:avLst/>
            </a:prstTxWarp>
          </a:bodyPr>
          <a:lstStyle/>
          <a:p>
            <a:endParaRPr lang="en-GB"/>
          </a:p>
        </p:txBody>
      </p:sp>
      <p:sp>
        <p:nvSpPr>
          <p:cNvPr id="87046" name="Freeform 6"/>
          <p:cNvSpPr>
            <a:spLocks/>
          </p:cNvSpPr>
          <p:nvPr/>
        </p:nvSpPr>
        <p:spPr bwMode="auto">
          <a:xfrm>
            <a:off x="3371850" y="3706496"/>
            <a:ext cx="941388" cy="987425"/>
          </a:xfrm>
          <a:custGeom>
            <a:avLst/>
            <a:gdLst/>
            <a:ahLst/>
            <a:cxnLst>
              <a:cxn ang="0">
                <a:pos x="312" y="0"/>
              </a:cxn>
              <a:cxn ang="0">
                <a:pos x="167" y="169"/>
              </a:cxn>
              <a:cxn ang="0">
                <a:pos x="158" y="126"/>
              </a:cxn>
              <a:cxn ang="0">
                <a:pos x="0" y="312"/>
              </a:cxn>
            </a:cxnLst>
            <a:rect l="0" t="0" r="r" b="b"/>
            <a:pathLst>
              <a:path w="313" h="313">
                <a:moveTo>
                  <a:pt x="312" y="0"/>
                </a:moveTo>
                <a:lnTo>
                  <a:pt x="167" y="169"/>
                </a:lnTo>
                <a:lnTo>
                  <a:pt x="158" y="126"/>
                </a:lnTo>
                <a:lnTo>
                  <a:pt x="0" y="312"/>
                </a:lnTo>
              </a:path>
            </a:pathLst>
          </a:custGeom>
          <a:noFill/>
          <a:ln w="25400" cap="rnd" cmpd="sng">
            <a:solidFill>
              <a:schemeClr val="accent2"/>
            </a:solidFill>
            <a:prstDash val="solid"/>
            <a:round/>
            <a:headEnd type="none" w="sm" len="sm"/>
            <a:tailEnd type="none" w="sm" len="sm"/>
          </a:ln>
          <a:effectLst>
            <a:outerShdw blurRad="63500" dist="17961" dir="2700000" algn="ctr" rotWithShape="0">
              <a:schemeClr val="tx1"/>
            </a:outerShdw>
          </a:effectLst>
        </p:spPr>
        <p:txBody>
          <a:bodyPr>
            <a:prstTxWarp prst="textNoShape">
              <a:avLst/>
            </a:prstTxWarp>
          </a:bodyPr>
          <a:lstStyle/>
          <a:p>
            <a:endParaRPr lang="en-GB"/>
          </a:p>
        </p:txBody>
      </p:sp>
      <p:pic>
        <p:nvPicPr>
          <p:cNvPr id="87047" name="Picture 7"/>
          <p:cNvPicPr>
            <a:picLocks noChangeArrowheads="1"/>
          </p:cNvPicPr>
          <p:nvPr/>
        </p:nvPicPr>
        <p:blipFill>
          <a:blip r:embed="rId2"/>
          <a:srcRect/>
          <a:stretch>
            <a:fillRect/>
          </a:stretch>
        </p:blipFill>
        <p:spPr bwMode="auto">
          <a:xfrm>
            <a:off x="4056063" y="3106421"/>
            <a:ext cx="1028700" cy="600075"/>
          </a:xfrm>
          <a:prstGeom prst="rect">
            <a:avLst/>
          </a:prstGeom>
          <a:noFill/>
          <a:ln w="9525">
            <a:noFill/>
            <a:miter lim="800000"/>
            <a:headEnd/>
            <a:tailEnd/>
          </a:ln>
          <a:effectLst/>
        </p:spPr>
      </p:pic>
      <p:sp>
        <p:nvSpPr>
          <p:cNvPr id="87048" name="Oval 8"/>
          <p:cNvSpPr>
            <a:spLocks noChangeArrowheads="1"/>
          </p:cNvSpPr>
          <p:nvPr/>
        </p:nvSpPr>
        <p:spPr bwMode="auto">
          <a:xfrm>
            <a:off x="3028950" y="1564957"/>
            <a:ext cx="2998788" cy="2570162"/>
          </a:xfrm>
          <a:prstGeom prst="ellips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87050" name="Line 10"/>
          <p:cNvSpPr>
            <a:spLocks noChangeShapeType="1"/>
          </p:cNvSpPr>
          <p:nvPr/>
        </p:nvSpPr>
        <p:spPr bwMode="auto">
          <a:xfrm flipV="1">
            <a:off x="4656138" y="2849244"/>
            <a:ext cx="0" cy="34290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1" name="Line 11"/>
          <p:cNvSpPr>
            <a:spLocks noChangeShapeType="1"/>
          </p:cNvSpPr>
          <p:nvPr/>
        </p:nvSpPr>
        <p:spPr bwMode="auto">
          <a:xfrm>
            <a:off x="4056064" y="2849244"/>
            <a:ext cx="1114425"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2" name="Line 12"/>
          <p:cNvSpPr>
            <a:spLocks noChangeShapeType="1"/>
          </p:cNvSpPr>
          <p:nvPr/>
        </p:nvSpPr>
        <p:spPr bwMode="auto">
          <a:xfrm flipV="1">
            <a:off x="4570413" y="2506344"/>
            <a:ext cx="0" cy="34290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3" name="Line 13"/>
          <p:cNvSpPr>
            <a:spLocks noChangeShapeType="1"/>
          </p:cNvSpPr>
          <p:nvPr/>
        </p:nvSpPr>
        <p:spPr bwMode="auto">
          <a:xfrm flipH="1">
            <a:off x="2171701" y="5419409"/>
            <a:ext cx="428625" cy="25717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4" name="Line 14"/>
          <p:cNvSpPr>
            <a:spLocks noChangeShapeType="1"/>
          </p:cNvSpPr>
          <p:nvPr/>
        </p:nvSpPr>
        <p:spPr bwMode="auto">
          <a:xfrm flipV="1">
            <a:off x="2514600" y="5078094"/>
            <a:ext cx="514350" cy="255588"/>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5" name="Line 15"/>
          <p:cNvSpPr>
            <a:spLocks noChangeShapeType="1"/>
          </p:cNvSpPr>
          <p:nvPr/>
        </p:nvSpPr>
        <p:spPr bwMode="auto">
          <a:xfrm flipH="1" flipV="1">
            <a:off x="2171700" y="4820921"/>
            <a:ext cx="685800" cy="1027113"/>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6" name="Line 16"/>
          <p:cNvSpPr>
            <a:spLocks noChangeShapeType="1"/>
          </p:cNvSpPr>
          <p:nvPr/>
        </p:nvSpPr>
        <p:spPr bwMode="auto">
          <a:xfrm flipV="1">
            <a:off x="6199188" y="4906646"/>
            <a:ext cx="514350" cy="855663"/>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57" name="Line 17"/>
          <p:cNvSpPr>
            <a:spLocks noChangeShapeType="1"/>
          </p:cNvSpPr>
          <p:nvPr/>
        </p:nvSpPr>
        <p:spPr bwMode="auto">
          <a:xfrm flipH="1" flipV="1">
            <a:off x="6370638" y="5505132"/>
            <a:ext cx="342900" cy="17145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87058" name="Picture 18"/>
          <p:cNvPicPr>
            <a:picLocks noChangeArrowheads="1"/>
          </p:cNvPicPr>
          <p:nvPr/>
        </p:nvPicPr>
        <p:blipFill>
          <a:blip r:embed="rId2"/>
          <a:srcRect/>
          <a:stretch>
            <a:fillRect/>
          </a:stretch>
        </p:blipFill>
        <p:spPr bwMode="auto">
          <a:xfrm>
            <a:off x="5084763" y="4735194"/>
            <a:ext cx="1028700" cy="598488"/>
          </a:xfrm>
          <a:prstGeom prst="rect">
            <a:avLst/>
          </a:prstGeom>
          <a:noFill/>
          <a:ln w="9525">
            <a:noFill/>
            <a:miter lim="800000"/>
            <a:headEnd/>
            <a:tailEnd/>
          </a:ln>
          <a:effectLst/>
        </p:spPr>
      </p:pic>
      <p:pic>
        <p:nvPicPr>
          <p:cNvPr id="87059" name="Picture 19"/>
          <p:cNvPicPr>
            <a:picLocks noChangeArrowheads="1"/>
          </p:cNvPicPr>
          <p:nvPr/>
        </p:nvPicPr>
        <p:blipFill>
          <a:blip r:embed="rId2"/>
          <a:srcRect/>
          <a:stretch>
            <a:fillRect/>
          </a:stretch>
        </p:blipFill>
        <p:spPr bwMode="auto">
          <a:xfrm>
            <a:off x="2771775" y="4649469"/>
            <a:ext cx="1028700" cy="598488"/>
          </a:xfrm>
          <a:prstGeom prst="rect">
            <a:avLst/>
          </a:prstGeom>
          <a:noFill/>
          <a:ln w="9525">
            <a:noFill/>
            <a:miter lim="800000"/>
            <a:headEnd/>
            <a:tailEnd/>
          </a:ln>
          <a:effectLst/>
        </p:spPr>
      </p:pic>
      <p:pic>
        <p:nvPicPr>
          <p:cNvPr id="87060" name="Picture 20"/>
          <p:cNvPicPr>
            <a:picLocks noChangeArrowheads="1"/>
          </p:cNvPicPr>
          <p:nvPr/>
        </p:nvPicPr>
        <p:blipFill>
          <a:blip r:embed="rId2"/>
          <a:srcRect/>
          <a:stretch>
            <a:fillRect/>
          </a:stretch>
        </p:blipFill>
        <p:spPr bwMode="auto">
          <a:xfrm>
            <a:off x="4056063" y="1993584"/>
            <a:ext cx="1028700" cy="598487"/>
          </a:xfrm>
          <a:prstGeom prst="rect">
            <a:avLst/>
          </a:prstGeom>
          <a:noFill/>
          <a:ln w="9525">
            <a:noFill/>
            <a:miter lim="800000"/>
            <a:headEnd/>
            <a:tailEnd/>
          </a:ln>
          <a:effectLst/>
        </p:spPr>
      </p:pic>
      <p:pic>
        <p:nvPicPr>
          <p:cNvPr id="87061" name="Picture 21"/>
          <p:cNvPicPr>
            <a:picLocks noChangeArrowheads="1"/>
          </p:cNvPicPr>
          <p:nvPr/>
        </p:nvPicPr>
        <p:blipFill>
          <a:blip r:embed="rId2"/>
          <a:srcRect/>
          <a:stretch>
            <a:fillRect/>
          </a:stretch>
        </p:blipFill>
        <p:spPr bwMode="auto">
          <a:xfrm>
            <a:off x="6542088" y="5505134"/>
            <a:ext cx="1028700" cy="600075"/>
          </a:xfrm>
          <a:prstGeom prst="rect">
            <a:avLst/>
          </a:prstGeom>
          <a:noFill/>
          <a:ln w="9525">
            <a:noFill/>
            <a:miter lim="800000"/>
            <a:headEnd/>
            <a:tailEnd/>
          </a:ln>
          <a:effectLst/>
        </p:spPr>
      </p:pic>
      <p:pic>
        <p:nvPicPr>
          <p:cNvPr id="87062" name="Picture 22"/>
          <p:cNvPicPr>
            <a:picLocks noChangeArrowheads="1"/>
          </p:cNvPicPr>
          <p:nvPr/>
        </p:nvPicPr>
        <p:blipFill>
          <a:blip r:embed="rId2"/>
          <a:srcRect/>
          <a:stretch>
            <a:fillRect/>
          </a:stretch>
        </p:blipFill>
        <p:spPr bwMode="auto">
          <a:xfrm>
            <a:off x="1314450" y="5505134"/>
            <a:ext cx="1028700" cy="600075"/>
          </a:xfrm>
          <a:prstGeom prst="rect">
            <a:avLst/>
          </a:prstGeom>
          <a:noFill/>
          <a:ln w="9525">
            <a:noFill/>
            <a:miter lim="800000"/>
            <a:headEnd/>
            <a:tailEnd/>
          </a:ln>
          <a:effectLst/>
        </p:spPr>
      </p:pic>
      <p:sp>
        <p:nvSpPr>
          <p:cNvPr id="87063" name="Line 23"/>
          <p:cNvSpPr>
            <a:spLocks noChangeShapeType="1"/>
          </p:cNvSpPr>
          <p:nvPr/>
        </p:nvSpPr>
        <p:spPr bwMode="auto">
          <a:xfrm flipH="1" flipV="1">
            <a:off x="6027739" y="5078094"/>
            <a:ext cx="428625" cy="255588"/>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87064" name="Oval 24"/>
          <p:cNvSpPr>
            <a:spLocks noChangeArrowheads="1"/>
          </p:cNvSpPr>
          <p:nvPr/>
        </p:nvSpPr>
        <p:spPr bwMode="auto">
          <a:xfrm>
            <a:off x="4827588" y="3877946"/>
            <a:ext cx="3086100" cy="2741613"/>
          </a:xfrm>
          <a:prstGeom prst="ellips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87065" name="Oval 25"/>
          <p:cNvSpPr>
            <a:spLocks noChangeArrowheads="1"/>
          </p:cNvSpPr>
          <p:nvPr/>
        </p:nvSpPr>
        <p:spPr bwMode="auto">
          <a:xfrm>
            <a:off x="1057275" y="3963671"/>
            <a:ext cx="2998788" cy="2741613"/>
          </a:xfrm>
          <a:prstGeom prst="ellips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87066" name="Rectangle 26"/>
          <p:cNvSpPr>
            <a:spLocks noChangeArrowheads="1"/>
          </p:cNvSpPr>
          <p:nvPr/>
        </p:nvSpPr>
        <p:spPr bwMode="auto">
          <a:xfrm>
            <a:off x="4191001" y="3401694"/>
            <a:ext cx="652749"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t>L1L2</a:t>
            </a:r>
          </a:p>
        </p:txBody>
      </p:sp>
      <p:sp>
        <p:nvSpPr>
          <p:cNvPr id="87067" name="Rectangle 27"/>
          <p:cNvSpPr>
            <a:spLocks noChangeArrowheads="1"/>
          </p:cNvSpPr>
          <p:nvPr/>
        </p:nvSpPr>
        <p:spPr bwMode="auto">
          <a:xfrm>
            <a:off x="5257800" y="5001894"/>
            <a:ext cx="652749"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t>L1L2</a:t>
            </a:r>
          </a:p>
        </p:txBody>
      </p:sp>
      <p:sp>
        <p:nvSpPr>
          <p:cNvPr id="87068" name="Rectangle 28"/>
          <p:cNvSpPr>
            <a:spLocks noChangeArrowheads="1"/>
          </p:cNvSpPr>
          <p:nvPr/>
        </p:nvSpPr>
        <p:spPr bwMode="auto">
          <a:xfrm>
            <a:off x="1600200" y="5763894"/>
            <a:ext cx="476250" cy="349250"/>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600"/>
              <a:t>L1</a:t>
            </a:r>
          </a:p>
        </p:txBody>
      </p:sp>
      <p:sp>
        <p:nvSpPr>
          <p:cNvPr id="87069" name="Rectangle 29"/>
          <p:cNvSpPr>
            <a:spLocks noChangeArrowheads="1"/>
          </p:cNvSpPr>
          <p:nvPr/>
        </p:nvSpPr>
        <p:spPr bwMode="auto">
          <a:xfrm>
            <a:off x="4343400" y="2258694"/>
            <a:ext cx="477838" cy="349250"/>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600"/>
              <a:t>L1</a:t>
            </a:r>
          </a:p>
        </p:txBody>
      </p:sp>
      <p:sp>
        <p:nvSpPr>
          <p:cNvPr id="87070" name="Rectangle 30"/>
          <p:cNvSpPr>
            <a:spLocks noChangeArrowheads="1"/>
          </p:cNvSpPr>
          <p:nvPr/>
        </p:nvSpPr>
        <p:spPr bwMode="auto">
          <a:xfrm>
            <a:off x="6858001" y="5840094"/>
            <a:ext cx="457200" cy="349250"/>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600"/>
              <a:t>L1</a:t>
            </a:r>
          </a:p>
        </p:txBody>
      </p:sp>
      <p:sp>
        <p:nvSpPr>
          <p:cNvPr id="87071" name="Text Box 31"/>
          <p:cNvSpPr txBox="1">
            <a:spLocks noChangeArrowheads="1"/>
          </p:cNvSpPr>
          <p:nvPr/>
        </p:nvSpPr>
        <p:spPr bwMode="auto">
          <a:xfrm>
            <a:off x="3800476" y="1650682"/>
            <a:ext cx="1447885" cy="319282"/>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400" dirty="0">
                <a:latin typeface="Verdana"/>
                <a:cs typeface="Verdana"/>
              </a:rPr>
              <a:t>Area </a:t>
            </a:r>
            <a:r>
              <a:rPr lang="en-US" sz="1400" dirty="0" smtClean="0">
                <a:latin typeface="Verdana"/>
                <a:cs typeface="Verdana"/>
              </a:rPr>
              <a:t>49.0001</a:t>
            </a:r>
            <a:endParaRPr lang="en-US" sz="1400" dirty="0">
              <a:latin typeface="Verdana"/>
              <a:cs typeface="Verdana"/>
            </a:endParaRPr>
          </a:p>
        </p:txBody>
      </p:sp>
      <p:sp>
        <p:nvSpPr>
          <p:cNvPr id="87072" name="Text Box 32"/>
          <p:cNvSpPr txBox="1">
            <a:spLocks noChangeArrowheads="1"/>
          </p:cNvSpPr>
          <p:nvPr/>
        </p:nvSpPr>
        <p:spPr bwMode="auto">
          <a:xfrm>
            <a:off x="6439390" y="4502909"/>
            <a:ext cx="1447885" cy="319282"/>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400" dirty="0">
                <a:latin typeface="Verdana"/>
                <a:cs typeface="Verdana"/>
              </a:rPr>
              <a:t>Area </a:t>
            </a:r>
            <a:r>
              <a:rPr lang="en-US" sz="1400" dirty="0" smtClean="0">
                <a:latin typeface="Verdana"/>
                <a:cs typeface="Verdana"/>
              </a:rPr>
              <a:t>49.0003</a:t>
            </a:r>
            <a:endParaRPr lang="en-US" sz="1400" dirty="0">
              <a:latin typeface="Verdana"/>
              <a:cs typeface="Verdana"/>
            </a:endParaRPr>
          </a:p>
        </p:txBody>
      </p:sp>
      <p:sp>
        <p:nvSpPr>
          <p:cNvPr id="87073" name="Text Box 33"/>
          <p:cNvSpPr txBox="1">
            <a:spLocks noChangeArrowheads="1"/>
          </p:cNvSpPr>
          <p:nvPr/>
        </p:nvSpPr>
        <p:spPr bwMode="auto">
          <a:xfrm>
            <a:off x="1172955" y="4502909"/>
            <a:ext cx="1447885" cy="319282"/>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400" dirty="0">
                <a:latin typeface="Verdana"/>
                <a:cs typeface="Verdana"/>
              </a:rPr>
              <a:t>Area 49.0002</a:t>
            </a:r>
          </a:p>
        </p:txBody>
      </p:sp>
      <p:sp>
        <p:nvSpPr>
          <p:cNvPr id="87049" name="Rectangle 9"/>
          <p:cNvSpPr>
            <a:spLocks noChangeArrowheads="1"/>
          </p:cNvSpPr>
          <p:nvPr/>
        </p:nvSpPr>
        <p:spPr bwMode="auto">
          <a:xfrm>
            <a:off x="2895601" y="4925694"/>
            <a:ext cx="652749"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t>L1L2</a:t>
            </a:r>
          </a:p>
        </p:txBody>
      </p:sp>
      <p:sp>
        <p:nvSpPr>
          <p:cNvPr id="87074" name="Text Box 34"/>
          <p:cNvSpPr txBox="1">
            <a:spLocks noChangeArrowheads="1"/>
          </p:cNvSpPr>
          <p:nvPr/>
        </p:nvSpPr>
        <p:spPr bwMode="auto">
          <a:xfrm>
            <a:off x="3141938" y="2334895"/>
            <a:ext cx="907500" cy="56618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pPr algn="ctr"/>
            <a:r>
              <a:rPr lang="en-US" sz="1600">
                <a:latin typeface="Verdana"/>
                <a:cs typeface="Verdana"/>
              </a:rPr>
              <a:t>Level-1</a:t>
            </a:r>
          </a:p>
          <a:p>
            <a:pPr algn="ctr"/>
            <a:r>
              <a:rPr lang="en-US" sz="1600">
                <a:latin typeface="Verdana"/>
                <a:cs typeface="Verdana"/>
              </a:rPr>
              <a:t>Area</a:t>
            </a:r>
          </a:p>
        </p:txBody>
      </p:sp>
      <p:sp>
        <p:nvSpPr>
          <p:cNvPr id="87075" name="Text Box 35"/>
          <p:cNvSpPr txBox="1">
            <a:spLocks noChangeArrowheads="1"/>
          </p:cNvSpPr>
          <p:nvPr/>
        </p:nvSpPr>
        <p:spPr bwMode="auto">
          <a:xfrm>
            <a:off x="1313138" y="4925695"/>
            <a:ext cx="907500" cy="56618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pPr algn="ctr"/>
            <a:r>
              <a:rPr lang="en-US" sz="1600">
                <a:latin typeface="Verdana"/>
                <a:cs typeface="Verdana"/>
              </a:rPr>
              <a:t>Level-1</a:t>
            </a:r>
          </a:p>
          <a:p>
            <a:pPr algn="ctr"/>
            <a:r>
              <a:rPr lang="en-US" sz="1600">
                <a:latin typeface="Verdana"/>
                <a:cs typeface="Verdana"/>
              </a:rPr>
              <a:t>Area</a:t>
            </a:r>
          </a:p>
        </p:txBody>
      </p:sp>
      <p:sp>
        <p:nvSpPr>
          <p:cNvPr id="87076" name="Text Box 36"/>
          <p:cNvSpPr txBox="1">
            <a:spLocks noChangeArrowheads="1"/>
          </p:cNvSpPr>
          <p:nvPr/>
        </p:nvSpPr>
        <p:spPr bwMode="auto">
          <a:xfrm>
            <a:off x="6799538" y="4849495"/>
            <a:ext cx="907500" cy="56618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pPr algn="ctr"/>
            <a:r>
              <a:rPr lang="en-US" sz="1600" dirty="0">
                <a:latin typeface="Verdana"/>
                <a:cs typeface="Verdana"/>
              </a:rPr>
              <a:t>Level-1</a:t>
            </a:r>
          </a:p>
          <a:p>
            <a:pPr algn="ctr"/>
            <a:r>
              <a:rPr lang="en-US" sz="1600" dirty="0">
                <a:latin typeface="Verdana"/>
                <a:cs typeface="Verdana"/>
              </a:rPr>
              <a:t>Area</a:t>
            </a:r>
          </a:p>
        </p:txBody>
      </p:sp>
      <p:sp>
        <p:nvSpPr>
          <p:cNvPr id="87078" name="Text Box 38"/>
          <p:cNvSpPr txBox="1">
            <a:spLocks noChangeArrowheads="1"/>
          </p:cNvSpPr>
          <p:nvPr/>
        </p:nvSpPr>
        <p:spPr bwMode="auto">
          <a:xfrm>
            <a:off x="3891979" y="4239896"/>
            <a:ext cx="1144143" cy="56618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pPr algn="ctr"/>
            <a:r>
              <a:rPr lang="en-US" sz="1600">
                <a:latin typeface="Verdana"/>
                <a:cs typeface="Verdana"/>
              </a:rPr>
              <a:t>Level-2 </a:t>
            </a:r>
          </a:p>
          <a:p>
            <a:pPr algn="ctr"/>
            <a:r>
              <a:rPr lang="en-US" sz="1600">
                <a:latin typeface="Verdana"/>
                <a:cs typeface="Verdana"/>
              </a:rPr>
              <a:t>Backbone</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mtClean="0"/>
              <a:t>3. CLNS Addressing</a:t>
            </a:r>
            <a:endParaRPr lang="en-US"/>
          </a:p>
        </p:txBody>
      </p:sp>
      <p:sp>
        <p:nvSpPr>
          <p:cNvPr id="107523" name="Rectangle 3"/>
          <p:cNvSpPr>
            <a:spLocks noGrp="1" noChangeArrowheads="1"/>
          </p:cNvSpPr>
          <p:nvPr>
            <p:ph idx="1"/>
          </p:nvPr>
        </p:nvSpPr>
        <p:spPr/>
        <p:txBody>
          <a:bodyPr/>
          <a:lstStyle/>
          <a:p>
            <a:r>
              <a:rPr lang="en-US" smtClean="0"/>
              <a:t>NSAP Format</a:t>
            </a:r>
          </a:p>
          <a:p>
            <a:r>
              <a:rPr lang="en-US" smtClean="0"/>
              <a:t>AFI Values </a:t>
            </a:r>
          </a:p>
          <a:p>
            <a:r>
              <a:rPr lang="en-US" smtClean="0"/>
              <a:t>Requirements and Caveats</a:t>
            </a:r>
          </a:p>
          <a:p>
            <a:r>
              <a:rPr lang="en-US" smtClean="0"/>
              <a:t>Examples</a:t>
            </a:r>
          </a:p>
          <a:p>
            <a:r>
              <a:rPr lang="en-US" smtClean="0"/>
              <a:t>Globally unique NSAPs </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lIns="102833" tIns="51417" rIns="102833" bIns="51417" anchor="t"/>
          <a:lstStyle/>
          <a:p>
            <a:r>
              <a:rPr lang="en-US"/>
              <a:t>CLNS Addressing</a:t>
            </a:r>
            <a:br>
              <a:rPr lang="en-US"/>
            </a:br>
            <a:r>
              <a:rPr lang="en-US" sz="2400"/>
              <a:t>NSAP Format</a:t>
            </a:r>
            <a:endParaRPr lang="en-US"/>
          </a:p>
        </p:txBody>
      </p:sp>
      <p:sp>
        <p:nvSpPr>
          <p:cNvPr id="109571" name="Rectangle 3"/>
          <p:cNvSpPr>
            <a:spLocks noChangeArrowheads="1"/>
          </p:cNvSpPr>
          <p:nvPr/>
        </p:nvSpPr>
        <p:spPr bwMode="auto">
          <a:xfrm>
            <a:off x="1419123" y="2172356"/>
            <a:ext cx="6172200" cy="881063"/>
          </a:xfrm>
          <a:prstGeom prst="rect">
            <a:avLst/>
          </a:prstGeom>
          <a:noFill/>
          <a:ln w="28575">
            <a:solidFill>
              <a:schemeClr val="tx1"/>
            </a:solidFill>
            <a:miter lim="800000"/>
            <a:headEnd/>
            <a:tailEnd/>
          </a:ln>
          <a:effectLst/>
        </p:spPr>
        <p:txBody>
          <a:bodyPr wrap="none" anchor="ctr">
            <a:prstTxWarp prst="textNoShape">
              <a:avLst/>
            </a:prstTxWarp>
          </a:bodyPr>
          <a:lstStyle/>
          <a:p>
            <a:endParaRPr lang="en-GB"/>
          </a:p>
        </p:txBody>
      </p:sp>
      <p:sp>
        <p:nvSpPr>
          <p:cNvPr id="109573" name="Line 5"/>
          <p:cNvSpPr>
            <a:spLocks noChangeShapeType="1"/>
          </p:cNvSpPr>
          <p:nvPr/>
        </p:nvSpPr>
        <p:spPr bwMode="auto">
          <a:xfrm flipH="1">
            <a:off x="2019198" y="2172354"/>
            <a:ext cx="9525" cy="895350"/>
          </a:xfrm>
          <a:prstGeom prst="line">
            <a:avLst/>
          </a:prstGeom>
          <a:noFill/>
          <a:ln w="1905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77" name="Line 9"/>
          <p:cNvSpPr>
            <a:spLocks noChangeShapeType="1"/>
          </p:cNvSpPr>
          <p:nvPr/>
        </p:nvSpPr>
        <p:spPr bwMode="auto">
          <a:xfrm flipH="1">
            <a:off x="6676922" y="2172354"/>
            <a:ext cx="0" cy="91440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78" name="Line 10"/>
          <p:cNvSpPr>
            <a:spLocks noChangeShapeType="1"/>
          </p:cNvSpPr>
          <p:nvPr/>
        </p:nvSpPr>
        <p:spPr bwMode="auto">
          <a:xfrm flipH="1">
            <a:off x="4848122" y="2172354"/>
            <a:ext cx="0" cy="914400"/>
          </a:xfrm>
          <a:prstGeom prst="line">
            <a:avLst/>
          </a:prstGeom>
          <a:noFill/>
          <a:ln w="28575">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79" name="Rectangle 11"/>
          <p:cNvSpPr>
            <a:spLocks noChangeArrowheads="1"/>
          </p:cNvSpPr>
          <p:nvPr/>
        </p:nvSpPr>
        <p:spPr bwMode="auto">
          <a:xfrm>
            <a:off x="5229123" y="2400954"/>
            <a:ext cx="1248065"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t>System ID</a:t>
            </a:r>
          </a:p>
        </p:txBody>
      </p:sp>
      <p:sp>
        <p:nvSpPr>
          <p:cNvPr id="109580" name="Rectangle 12"/>
          <p:cNvSpPr>
            <a:spLocks noChangeArrowheads="1"/>
          </p:cNvSpPr>
          <p:nvPr/>
        </p:nvSpPr>
        <p:spPr bwMode="auto">
          <a:xfrm>
            <a:off x="6676923" y="2400954"/>
            <a:ext cx="756043"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t>NSEL</a:t>
            </a:r>
          </a:p>
        </p:txBody>
      </p:sp>
      <p:sp>
        <p:nvSpPr>
          <p:cNvPr id="109581" name="Rectangle 13"/>
          <p:cNvSpPr>
            <a:spLocks noChangeArrowheads="1"/>
          </p:cNvSpPr>
          <p:nvPr/>
        </p:nvSpPr>
        <p:spPr bwMode="auto">
          <a:xfrm>
            <a:off x="1419123" y="2400954"/>
            <a:ext cx="595843" cy="350780"/>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600"/>
              <a:t>AFI</a:t>
            </a:r>
          </a:p>
        </p:txBody>
      </p:sp>
      <p:sp>
        <p:nvSpPr>
          <p:cNvPr id="109582" name="Line 14"/>
          <p:cNvSpPr>
            <a:spLocks noChangeShapeType="1"/>
          </p:cNvSpPr>
          <p:nvPr/>
        </p:nvSpPr>
        <p:spPr bwMode="auto">
          <a:xfrm flipV="1">
            <a:off x="4009922" y="3315354"/>
            <a:ext cx="914400" cy="0"/>
          </a:xfrm>
          <a:prstGeom prst="line">
            <a:avLst/>
          </a:prstGeom>
          <a:noFill/>
          <a:ln w="12700">
            <a:solidFill>
              <a:schemeClr val="tx1"/>
            </a:solidFill>
            <a:round/>
            <a:headEnd type="none" w="sm" len="sm"/>
            <a:tailEnd type="stealth" w="med" len="med"/>
          </a:ln>
          <a:effectLst/>
        </p:spPr>
        <p:txBody>
          <a:bodyPr wrap="none" anchor="ctr">
            <a:prstTxWarp prst="textNoShape">
              <a:avLst/>
            </a:prstTxWarp>
          </a:bodyPr>
          <a:lstStyle/>
          <a:p>
            <a:endParaRPr lang="en-GB"/>
          </a:p>
        </p:txBody>
      </p:sp>
      <p:sp>
        <p:nvSpPr>
          <p:cNvPr id="109583" name="Rectangle 15"/>
          <p:cNvSpPr>
            <a:spLocks noChangeArrowheads="1"/>
          </p:cNvSpPr>
          <p:nvPr/>
        </p:nvSpPr>
        <p:spPr bwMode="auto">
          <a:xfrm>
            <a:off x="2052506" y="2400956"/>
            <a:ext cx="2831061" cy="335392"/>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500" dirty="0"/>
              <a:t>Variable length Area address</a:t>
            </a:r>
          </a:p>
        </p:txBody>
      </p:sp>
      <p:sp>
        <p:nvSpPr>
          <p:cNvPr id="109584" name="Line 16"/>
          <p:cNvSpPr>
            <a:spLocks noChangeShapeType="1"/>
          </p:cNvSpPr>
          <p:nvPr/>
        </p:nvSpPr>
        <p:spPr bwMode="auto">
          <a:xfrm>
            <a:off x="4840186" y="3316942"/>
            <a:ext cx="428625" cy="0"/>
          </a:xfrm>
          <a:prstGeom prst="line">
            <a:avLst/>
          </a:prstGeom>
          <a:noFill/>
          <a:ln w="12700">
            <a:solidFill>
              <a:schemeClr val="tx1"/>
            </a:solidFill>
            <a:round/>
            <a:headEnd type="stealth" w="med" len="med"/>
            <a:tailEnd type="none" w="sm" len="sm"/>
          </a:ln>
          <a:effectLst/>
        </p:spPr>
        <p:txBody>
          <a:bodyPr wrap="none" anchor="ctr">
            <a:prstTxWarp prst="textNoShape">
              <a:avLst/>
            </a:prstTxWarp>
          </a:bodyPr>
          <a:lstStyle/>
          <a:p>
            <a:endParaRPr lang="en-GB"/>
          </a:p>
        </p:txBody>
      </p:sp>
      <p:sp>
        <p:nvSpPr>
          <p:cNvPr id="109585" name="Rectangle 17"/>
          <p:cNvSpPr>
            <a:spLocks noChangeArrowheads="1"/>
          </p:cNvSpPr>
          <p:nvPr/>
        </p:nvSpPr>
        <p:spPr bwMode="auto">
          <a:xfrm>
            <a:off x="5360886" y="3153429"/>
            <a:ext cx="706907" cy="273836"/>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100"/>
              <a:t>6 bytes</a:t>
            </a:r>
          </a:p>
        </p:txBody>
      </p:sp>
      <p:sp>
        <p:nvSpPr>
          <p:cNvPr id="109586" name="Line 18"/>
          <p:cNvSpPr>
            <a:spLocks noChangeShapeType="1"/>
          </p:cNvSpPr>
          <p:nvPr/>
        </p:nvSpPr>
        <p:spPr bwMode="auto">
          <a:xfrm flipH="1">
            <a:off x="6046686" y="3324879"/>
            <a:ext cx="600075" cy="0"/>
          </a:xfrm>
          <a:prstGeom prst="line">
            <a:avLst/>
          </a:prstGeom>
          <a:noFill/>
          <a:ln w="12700">
            <a:solidFill>
              <a:schemeClr val="tx1"/>
            </a:solidFill>
            <a:round/>
            <a:headEnd type="stealth" w="med" len="med"/>
            <a:tailEnd type="none" w="sm" len="sm"/>
          </a:ln>
          <a:effectLst/>
        </p:spPr>
        <p:txBody>
          <a:bodyPr wrap="none" anchor="ctr">
            <a:prstTxWarp prst="textNoShape">
              <a:avLst/>
            </a:prstTxWarp>
          </a:bodyPr>
          <a:lstStyle/>
          <a:p>
            <a:endParaRPr lang="en-GB"/>
          </a:p>
        </p:txBody>
      </p:sp>
      <p:sp>
        <p:nvSpPr>
          <p:cNvPr id="109587" name="Line 19"/>
          <p:cNvSpPr>
            <a:spLocks noChangeShapeType="1"/>
          </p:cNvSpPr>
          <p:nvPr/>
        </p:nvSpPr>
        <p:spPr bwMode="auto">
          <a:xfrm>
            <a:off x="6646760" y="3239154"/>
            <a:ext cx="0" cy="17145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88" name="Rectangle 20"/>
          <p:cNvSpPr>
            <a:spLocks noChangeArrowheads="1"/>
          </p:cNvSpPr>
          <p:nvPr/>
        </p:nvSpPr>
        <p:spPr bwMode="auto">
          <a:xfrm>
            <a:off x="6732486" y="3153429"/>
            <a:ext cx="615642" cy="273836"/>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100"/>
              <a:t>1 byte</a:t>
            </a:r>
          </a:p>
        </p:txBody>
      </p:sp>
      <p:sp>
        <p:nvSpPr>
          <p:cNvPr id="109589" name="Line 21"/>
          <p:cNvSpPr>
            <a:spLocks noChangeShapeType="1"/>
          </p:cNvSpPr>
          <p:nvPr/>
        </p:nvSpPr>
        <p:spPr bwMode="auto">
          <a:xfrm>
            <a:off x="4840185" y="3231217"/>
            <a:ext cx="0" cy="17145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90" name="Line 22"/>
          <p:cNvSpPr>
            <a:spLocks noChangeShapeType="1"/>
          </p:cNvSpPr>
          <p:nvPr/>
        </p:nvSpPr>
        <p:spPr bwMode="auto">
          <a:xfrm>
            <a:off x="1419122" y="3239154"/>
            <a:ext cx="0" cy="17145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91" name="Line 23"/>
          <p:cNvSpPr>
            <a:spLocks noChangeShapeType="1"/>
          </p:cNvSpPr>
          <p:nvPr/>
        </p:nvSpPr>
        <p:spPr bwMode="auto">
          <a:xfrm>
            <a:off x="7332560" y="3239154"/>
            <a:ext cx="0" cy="17145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93" name="Line 25"/>
          <p:cNvSpPr>
            <a:spLocks noChangeShapeType="1"/>
          </p:cNvSpPr>
          <p:nvPr/>
        </p:nvSpPr>
        <p:spPr bwMode="auto">
          <a:xfrm>
            <a:off x="2019197" y="3239154"/>
            <a:ext cx="0" cy="17145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GB"/>
          </a:p>
        </p:txBody>
      </p:sp>
      <p:sp>
        <p:nvSpPr>
          <p:cNvPr id="109594" name="Line 26"/>
          <p:cNvSpPr>
            <a:spLocks noChangeShapeType="1"/>
          </p:cNvSpPr>
          <p:nvPr/>
        </p:nvSpPr>
        <p:spPr bwMode="auto">
          <a:xfrm>
            <a:off x="2019198" y="3324879"/>
            <a:ext cx="942975" cy="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GB"/>
          </a:p>
        </p:txBody>
      </p:sp>
      <p:sp>
        <p:nvSpPr>
          <p:cNvPr id="109595" name="Rectangle 27"/>
          <p:cNvSpPr>
            <a:spLocks noChangeArrowheads="1"/>
          </p:cNvSpPr>
          <p:nvPr/>
        </p:nvSpPr>
        <p:spPr bwMode="auto">
          <a:xfrm>
            <a:off x="1419122" y="3153429"/>
            <a:ext cx="615642" cy="273836"/>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100"/>
              <a:t>1 byte</a:t>
            </a:r>
          </a:p>
        </p:txBody>
      </p:sp>
      <p:sp>
        <p:nvSpPr>
          <p:cNvPr id="109596" name="Rectangle 28"/>
          <p:cNvSpPr>
            <a:spLocks noChangeArrowheads="1"/>
          </p:cNvSpPr>
          <p:nvPr/>
        </p:nvSpPr>
        <p:spPr bwMode="auto">
          <a:xfrm>
            <a:off x="3133621" y="3153429"/>
            <a:ext cx="976982" cy="273836"/>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100"/>
              <a:t>1 - 12 bytes</a:t>
            </a:r>
          </a:p>
        </p:txBody>
      </p:sp>
      <p:sp>
        <p:nvSpPr>
          <p:cNvPr id="109597" name="Rectangle 29"/>
          <p:cNvSpPr>
            <a:spLocks noGrp="1" noChangeArrowheads="1"/>
          </p:cNvSpPr>
          <p:nvPr>
            <p:ph type="body" idx="1"/>
          </p:nvPr>
        </p:nvSpPr>
        <p:spPr>
          <a:xfrm>
            <a:off x="381001" y="3733800"/>
            <a:ext cx="8224838" cy="2362200"/>
          </a:xfrm>
        </p:spPr>
        <p:txBody>
          <a:bodyPr/>
          <a:lstStyle/>
          <a:p>
            <a:r>
              <a:rPr lang="en-US" sz="2600"/>
              <a:t>NSAP format has 3 main components</a:t>
            </a:r>
          </a:p>
          <a:p>
            <a:pPr lvl="1">
              <a:buFontTx/>
              <a:buChar char="–"/>
            </a:pPr>
            <a:r>
              <a:rPr lang="en-US" sz="2200"/>
              <a:t> Area ID</a:t>
            </a:r>
          </a:p>
          <a:p>
            <a:pPr lvl="1">
              <a:buFontTx/>
              <a:buChar char="–"/>
            </a:pPr>
            <a:r>
              <a:rPr lang="en-US" sz="2200"/>
              <a:t> System ID</a:t>
            </a:r>
          </a:p>
          <a:p>
            <a:pPr lvl="1">
              <a:buFontTx/>
              <a:buChar char="–"/>
            </a:pPr>
            <a:r>
              <a:rPr lang="en-US" sz="2200"/>
              <a:t> N-Selector  (NSEL) - value is 0x00 on a router</a:t>
            </a:r>
          </a:p>
          <a:p>
            <a:r>
              <a:rPr lang="en-US" sz="2600"/>
              <a:t>NSAP of a router is also called a NET</a:t>
            </a:r>
          </a:p>
        </p:txBody>
      </p:sp>
      <p:sp>
        <p:nvSpPr>
          <p:cNvPr id="109598" name="Line 30"/>
          <p:cNvSpPr>
            <a:spLocks noChangeShapeType="1"/>
          </p:cNvSpPr>
          <p:nvPr/>
        </p:nvSpPr>
        <p:spPr bwMode="auto">
          <a:xfrm flipV="1">
            <a:off x="1419122" y="1715154"/>
            <a:ext cx="0" cy="45720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09599" name="Line 31"/>
          <p:cNvSpPr>
            <a:spLocks noChangeShapeType="1"/>
          </p:cNvSpPr>
          <p:nvPr/>
        </p:nvSpPr>
        <p:spPr bwMode="auto">
          <a:xfrm flipV="1">
            <a:off x="4848122" y="1715154"/>
            <a:ext cx="0" cy="45720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09600" name="Line 32"/>
          <p:cNvSpPr>
            <a:spLocks noChangeShapeType="1"/>
          </p:cNvSpPr>
          <p:nvPr/>
        </p:nvSpPr>
        <p:spPr bwMode="auto">
          <a:xfrm flipV="1">
            <a:off x="7591322" y="1715154"/>
            <a:ext cx="0" cy="45720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09601" name="Line 33"/>
          <p:cNvSpPr>
            <a:spLocks noChangeShapeType="1"/>
          </p:cNvSpPr>
          <p:nvPr/>
        </p:nvSpPr>
        <p:spPr bwMode="auto">
          <a:xfrm>
            <a:off x="1419122" y="1867554"/>
            <a:ext cx="1066800" cy="0"/>
          </a:xfrm>
          <a:prstGeom prst="line">
            <a:avLst/>
          </a:prstGeom>
          <a:noFill/>
          <a:ln w="19050">
            <a:solidFill>
              <a:schemeClr val="tx1"/>
            </a:solidFill>
            <a:round/>
            <a:headEnd type="triangle" w="med" len="med"/>
            <a:tailEnd type="none" w="sm" len="sm"/>
          </a:ln>
          <a:effectLst/>
        </p:spPr>
        <p:txBody>
          <a:bodyPr wrap="none" lIns="73025" tIns="36512" rIns="73025" bIns="36512" anchor="ctr">
            <a:prstTxWarp prst="textNoShape">
              <a:avLst/>
            </a:prstTxWarp>
          </a:bodyPr>
          <a:lstStyle/>
          <a:p>
            <a:endParaRPr lang="en-GB"/>
          </a:p>
        </p:txBody>
      </p:sp>
      <p:sp>
        <p:nvSpPr>
          <p:cNvPr id="109602" name="Line 34"/>
          <p:cNvSpPr>
            <a:spLocks noChangeShapeType="1"/>
          </p:cNvSpPr>
          <p:nvPr/>
        </p:nvSpPr>
        <p:spPr bwMode="auto">
          <a:xfrm>
            <a:off x="3705122" y="1867554"/>
            <a:ext cx="1143000" cy="0"/>
          </a:xfrm>
          <a:prstGeom prst="line">
            <a:avLst/>
          </a:prstGeom>
          <a:noFill/>
          <a:ln w="19050">
            <a:solidFill>
              <a:schemeClr val="tx1"/>
            </a:solidFill>
            <a:round/>
            <a:headEnd type="none" w="sm" len="sm"/>
            <a:tailEnd type="triangle" w="med" len="med"/>
          </a:ln>
          <a:effectLst/>
        </p:spPr>
        <p:txBody>
          <a:bodyPr wrap="none" lIns="73025" tIns="36512" rIns="73025" bIns="36512" anchor="ctr">
            <a:prstTxWarp prst="textNoShape">
              <a:avLst/>
            </a:prstTxWarp>
          </a:bodyPr>
          <a:lstStyle/>
          <a:p>
            <a:endParaRPr lang="en-GB"/>
          </a:p>
        </p:txBody>
      </p:sp>
      <p:sp>
        <p:nvSpPr>
          <p:cNvPr id="109603" name="Line 35"/>
          <p:cNvSpPr>
            <a:spLocks noChangeShapeType="1"/>
          </p:cNvSpPr>
          <p:nvPr/>
        </p:nvSpPr>
        <p:spPr bwMode="auto">
          <a:xfrm>
            <a:off x="1723922" y="2172354"/>
            <a:ext cx="1371600" cy="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09605" name="Text Box 37"/>
          <p:cNvSpPr txBox="1">
            <a:spLocks noChangeArrowheads="1"/>
          </p:cNvSpPr>
          <p:nvPr/>
        </p:nvSpPr>
        <p:spPr bwMode="auto">
          <a:xfrm>
            <a:off x="2433507" y="1638955"/>
            <a:ext cx="1328839" cy="443069"/>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400" b="0" dirty="0"/>
              <a:t>Area ID</a:t>
            </a:r>
          </a:p>
        </p:txBody>
      </p:sp>
      <p:sp>
        <p:nvSpPr>
          <p:cNvPr id="109606" name="Line 38"/>
          <p:cNvSpPr>
            <a:spLocks noChangeShapeType="1"/>
          </p:cNvSpPr>
          <p:nvPr/>
        </p:nvSpPr>
        <p:spPr bwMode="auto">
          <a:xfrm>
            <a:off x="4848122" y="1867554"/>
            <a:ext cx="381000" cy="0"/>
          </a:xfrm>
          <a:prstGeom prst="line">
            <a:avLst/>
          </a:prstGeom>
          <a:noFill/>
          <a:ln w="19050">
            <a:solidFill>
              <a:schemeClr val="tx1"/>
            </a:solidFill>
            <a:round/>
            <a:headEnd type="triangle" w="med" len="med"/>
            <a:tailEnd type="none" w="sm" len="sm"/>
          </a:ln>
          <a:effectLst/>
        </p:spPr>
        <p:txBody>
          <a:bodyPr wrap="none" lIns="73025" tIns="36512" rIns="73025" bIns="36512" anchor="ctr">
            <a:prstTxWarp prst="textNoShape">
              <a:avLst/>
            </a:prstTxWarp>
          </a:bodyPr>
          <a:lstStyle/>
          <a:p>
            <a:endParaRPr lang="en-GB"/>
          </a:p>
        </p:txBody>
      </p:sp>
      <p:sp>
        <p:nvSpPr>
          <p:cNvPr id="109607" name="Line 39"/>
          <p:cNvSpPr>
            <a:spLocks noChangeShapeType="1"/>
          </p:cNvSpPr>
          <p:nvPr/>
        </p:nvSpPr>
        <p:spPr bwMode="auto">
          <a:xfrm flipV="1">
            <a:off x="6676922" y="1715154"/>
            <a:ext cx="0" cy="45720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09608" name="Line 40"/>
          <p:cNvSpPr>
            <a:spLocks noChangeShapeType="1"/>
          </p:cNvSpPr>
          <p:nvPr/>
        </p:nvSpPr>
        <p:spPr bwMode="auto">
          <a:xfrm>
            <a:off x="6295922" y="1867554"/>
            <a:ext cx="381000" cy="0"/>
          </a:xfrm>
          <a:prstGeom prst="line">
            <a:avLst/>
          </a:prstGeom>
          <a:noFill/>
          <a:ln w="19050">
            <a:solidFill>
              <a:schemeClr val="tx1"/>
            </a:solidFill>
            <a:round/>
            <a:headEnd type="none" w="sm" len="sm"/>
            <a:tailEnd type="triangle" w="med" len="med"/>
          </a:ln>
          <a:effectLst/>
        </p:spPr>
        <p:txBody>
          <a:bodyPr wrap="none" lIns="73025" tIns="36512" rIns="73025" bIns="36512" anchor="ctr">
            <a:prstTxWarp prst="textNoShape">
              <a:avLst/>
            </a:prstTxWarp>
          </a:bodyPr>
          <a:lstStyle/>
          <a:p>
            <a:endParaRPr lang="en-GB"/>
          </a:p>
        </p:txBody>
      </p:sp>
      <p:sp>
        <p:nvSpPr>
          <p:cNvPr id="109609" name="Line 41"/>
          <p:cNvSpPr>
            <a:spLocks noChangeShapeType="1"/>
          </p:cNvSpPr>
          <p:nvPr/>
        </p:nvSpPr>
        <p:spPr bwMode="auto">
          <a:xfrm>
            <a:off x="5152923" y="2172354"/>
            <a:ext cx="762000" cy="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09610" name="Text Box 42"/>
          <p:cNvSpPr txBox="1">
            <a:spLocks noChangeArrowheads="1"/>
          </p:cNvSpPr>
          <p:nvPr/>
        </p:nvSpPr>
        <p:spPr bwMode="auto">
          <a:xfrm>
            <a:off x="5176706" y="1638955"/>
            <a:ext cx="1153160" cy="443069"/>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400" b="0" dirty="0"/>
              <a:t>Sys ID</a:t>
            </a:r>
          </a:p>
        </p:txBody>
      </p:sp>
      <p:sp>
        <p:nvSpPr>
          <p:cNvPr id="109611" name="Text Box 43"/>
          <p:cNvSpPr txBox="1">
            <a:spLocks noChangeArrowheads="1"/>
          </p:cNvSpPr>
          <p:nvPr/>
        </p:nvSpPr>
        <p:spPr bwMode="auto">
          <a:xfrm>
            <a:off x="6753122" y="1715155"/>
            <a:ext cx="831132" cy="381514"/>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000" b="0"/>
              <a:t>NSEL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Interior Gateway Protocols</a:t>
            </a:r>
          </a:p>
        </p:txBody>
      </p:sp>
      <p:sp>
        <p:nvSpPr>
          <p:cNvPr id="24579" name="Rectangle 3"/>
          <p:cNvSpPr>
            <a:spLocks noGrp="1" noChangeArrowheads="1"/>
          </p:cNvSpPr>
          <p:nvPr>
            <p:ph type="body" idx="4294967295"/>
          </p:nvPr>
        </p:nvSpPr>
        <p:spPr>
          <a:xfrm>
            <a:off x="429127" y="1600200"/>
            <a:ext cx="7772400" cy="4648200"/>
          </a:xfrm>
        </p:spPr>
        <p:txBody>
          <a:bodyPr/>
          <a:lstStyle/>
          <a:p>
            <a:pPr eaLnBrk="1" hangingPunct="1"/>
            <a:r>
              <a:rPr lang="en-GB" dirty="0"/>
              <a:t>Four well known </a:t>
            </a:r>
            <a:r>
              <a:rPr lang="en-GB" dirty="0" err="1"/>
              <a:t>IGPs</a:t>
            </a:r>
            <a:r>
              <a:rPr lang="en-GB" dirty="0"/>
              <a:t> today</a:t>
            </a:r>
          </a:p>
          <a:p>
            <a:pPr lvl="1" eaLnBrk="1" hangingPunct="1"/>
            <a:r>
              <a:rPr lang="en-GB" dirty="0"/>
              <a:t>RIP</a:t>
            </a:r>
          </a:p>
          <a:p>
            <a:pPr lvl="1" eaLnBrk="1" hangingPunct="1"/>
            <a:r>
              <a:rPr lang="en-GB" dirty="0"/>
              <a:t>EIGRP</a:t>
            </a:r>
            <a:endParaRPr lang="en-GB" dirty="0" smtClean="0"/>
          </a:p>
          <a:p>
            <a:pPr lvl="1" eaLnBrk="1" hangingPunct="1"/>
            <a:r>
              <a:rPr lang="en-GB" dirty="0" smtClean="0"/>
              <a:t>OSPF</a:t>
            </a:r>
          </a:p>
          <a:p>
            <a:pPr lvl="1" eaLnBrk="1" hangingPunct="1"/>
            <a:r>
              <a:rPr lang="en-GB" dirty="0" smtClean="0"/>
              <a:t>ISIS</a:t>
            </a:r>
            <a:endParaRPr lang="en-GB"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smtClean="0"/>
              <a:t>CLNS Addressing</a:t>
            </a:r>
            <a:br>
              <a:rPr lang="en-US" smtClean="0"/>
            </a:br>
            <a:r>
              <a:rPr lang="en-US" smtClean="0"/>
              <a:t>AFI Values</a:t>
            </a:r>
            <a:endParaRPr lang="en-US"/>
          </a:p>
        </p:txBody>
      </p:sp>
      <p:sp>
        <p:nvSpPr>
          <p:cNvPr id="172035" name="Rectangle 3"/>
          <p:cNvSpPr>
            <a:spLocks noGrp="1" noChangeArrowheads="1"/>
          </p:cNvSpPr>
          <p:nvPr>
            <p:ph idx="1"/>
          </p:nvPr>
        </p:nvSpPr>
        <p:spPr>
          <a:xfrm>
            <a:off x="528042" y="4418976"/>
            <a:ext cx="7772400" cy="2252804"/>
          </a:xfrm>
        </p:spPr>
        <p:txBody>
          <a:bodyPr/>
          <a:lstStyle/>
          <a:p>
            <a:r>
              <a:rPr lang="en-US" sz="2400" dirty="0" smtClean="0"/>
              <a:t>X.121 - Int’l plan for public data networks</a:t>
            </a:r>
          </a:p>
          <a:p>
            <a:r>
              <a:rPr lang="en-US" sz="2400" dirty="0" smtClean="0"/>
              <a:t>ISO DCC - Data country code</a:t>
            </a:r>
          </a:p>
          <a:p>
            <a:r>
              <a:rPr lang="en-US" sz="2400" dirty="0" smtClean="0"/>
              <a:t>IS0 6523 ICD - Telex</a:t>
            </a:r>
          </a:p>
          <a:p>
            <a:r>
              <a:rPr lang="en-US" sz="2400" dirty="0" smtClean="0"/>
              <a:t>Local - For local use within network domain only</a:t>
            </a:r>
            <a:endParaRPr lang="en-US" sz="2400" dirty="0"/>
          </a:p>
        </p:txBody>
      </p:sp>
      <p:sp>
        <p:nvSpPr>
          <p:cNvPr id="172037" name="Rectangle 5"/>
          <p:cNvSpPr>
            <a:spLocks noChangeArrowheads="1"/>
          </p:cNvSpPr>
          <p:nvPr/>
        </p:nvSpPr>
        <p:spPr bwMode="auto">
          <a:xfrm>
            <a:off x="2133600" y="1620462"/>
            <a:ext cx="4419600" cy="2590800"/>
          </a:xfrm>
          <a:prstGeom prst="rect">
            <a:avLst/>
          </a:prstGeom>
          <a:noFill/>
          <a:ln w="19050">
            <a:solidFill>
              <a:schemeClr val="tx1"/>
            </a:solidFill>
            <a:miter lim="800000"/>
            <a:headEnd type="none" w="sm" len="sm"/>
            <a:tailEnd type="none" w="sm" len="sm"/>
          </a:ln>
          <a:effectLst/>
        </p:spPr>
        <p:txBody>
          <a:bodyPr wrap="none" lIns="73025" tIns="36512" rIns="73025" bIns="36512" anchor="ctr">
            <a:prstTxWarp prst="textNoShape">
              <a:avLst/>
            </a:prstTxWarp>
          </a:bodyPr>
          <a:lstStyle/>
          <a:p>
            <a:pPr algn="ctr"/>
            <a:endParaRPr lang="en-GB" sz="2000" b="0">
              <a:latin typeface="Verdana"/>
              <a:cs typeface="Verdana"/>
            </a:endParaRPr>
          </a:p>
        </p:txBody>
      </p:sp>
      <p:sp>
        <p:nvSpPr>
          <p:cNvPr id="172039" name="Line 7"/>
          <p:cNvSpPr>
            <a:spLocks noChangeShapeType="1"/>
          </p:cNvSpPr>
          <p:nvPr/>
        </p:nvSpPr>
        <p:spPr bwMode="auto">
          <a:xfrm>
            <a:off x="4431420" y="1620462"/>
            <a:ext cx="0" cy="259080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latin typeface="Verdana"/>
              <a:cs typeface="Verdana"/>
            </a:endParaRPr>
          </a:p>
        </p:txBody>
      </p:sp>
      <p:sp>
        <p:nvSpPr>
          <p:cNvPr id="172040" name="Line 8"/>
          <p:cNvSpPr>
            <a:spLocks noChangeShapeType="1"/>
          </p:cNvSpPr>
          <p:nvPr/>
        </p:nvSpPr>
        <p:spPr bwMode="auto">
          <a:xfrm>
            <a:off x="2133600" y="2153862"/>
            <a:ext cx="4419600" cy="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latin typeface="Verdana"/>
              <a:cs typeface="Verdana"/>
            </a:endParaRPr>
          </a:p>
        </p:txBody>
      </p:sp>
      <p:sp>
        <p:nvSpPr>
          <p:cNvPr id="172041" name="Text Box 9"/>
          <p:cNvSpPr txBox="1">
            <a:spLocks noChangeArrowheads="1"/>
          </p:cNvSpPr>
          <p:nvPr/>
        </p:nvSpPr>
        <p:spPr bwMode="auto">
          <a:xfrm>
            <a:off x="2205614" y="1718098"/>
            <a:ext cx="2041136" cy="350736"/>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b="0" dirty="0">
                <a:latin typeface="Verdana"/>
                <a:cs typeface="Verdana"/>
              </a:rPr>
              <a:t>Address Domain</a:t>
            </a:r>
          </a:p>
        </p:txBody>
      </p:sp>
      <p:sp>
        <p:nvSpPr>
          <p:cNvPr id="172042" name="Text Box 10"/>
          <p:cNvSpPr txBox="1">
            <a:spLocks noChangeArrowheads="1"/>
          </p:cNvSpPr>
          <p:nvPr/>
        </p:nvSpPr>
        <p:spPr bwMode="auto">
          <a:xfrm>
            <a:off x="4799591" y="1741911"/>
            <a:ext cx="1259597" cy="350736"/>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b="0">
                <a:latin typeface="Verdana"/>
                <a:cs typeface="Verdana"/>
              </a:rPr>
              <a:t>AFI Value </a:t>
            </a:r>
          </a:p>
        </p:txBody>
      </p:sp>
      <p:sp>
        <p:nvSpPr>
          <p:cNvPr id="172043" name="Text Box 11"/>
          <p:cNvSpPr txBox="1">
            <a:spLocks noChangeArrowheads="1"/>
          </p:cNvSpPr>
          <p:nvPr/>
        </p:nvSpPr>
        <p:spPr bwMode="auto">
          <a:xfrm>
            <a:off x="2593975" y="2406277"/>
            <a:ext cx="1375026" cy="1304843"/>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000" b="0">
                <a:latin typeface="Verdana"/>
                <a:cs typeface="Verdana"/>
              </a:rPr>
              <a:t>X.121</a:t>
            </a:r>
          </a:p>
          <a:p>
            <a:r>
              <a:rPr lang="en-US" sz="2000" b="0">
                <a:latin typeface="Verdana"/>
                <a:cs typeface="Verdana"/>
              </a:rPr>
              <a:t>ISO DCC</a:t>
            </a:r>
          </a:p>
          <a:p>
            <a:r>
              <a:rPr lang="en-US" sz="2000" b="0">
                <a:latin typeface="Verdana"/>
                <a:cs typeface="Verdana"/>
              </a:rPr>
              <a:t>ISO 6523</a:t>
            </a:r>
          </a:p>
          <a:p>
            <a:r>
              <a:rPr lang="en-US" sz="2000" b="0">
                <a:latin typeface="Verdana"/>
                <a:cs typeface="Verdana"/>
              </a:rPr>
              <a:t>Local</a:t>
            </a:r>
          </a:p>
        </p:txBody>
      </p:sp>
      <p:sp>
        <p:nvSpPr>
          <p:cNvPr id="172044" name="Text Box 12"/>
          <p:cNvSpPr txBox="1">
            <a:spLocks noChangeArrowheads="1"/>
          </p:cNvSpPr>
          <p:nvPr/>
        </p:nvSpPr>
        <p:spPr bwMode="auto">
          <a:xfrm>
            <a:off x="5181601" y="2382464"/>
            <a:ext cx="473587" cy="1304843"/>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000" b="0">
                <a:latin typeface="Verdana"/>
                <a:cs typeface="Verdana"/>
              </a:rPr>
              <a:t>37</a:t>
            </a:r>
          </a:p>
          <a:p>
            <a:r>
              <a:rPr lang="en-US" sz="2000" b="0">
                <a:latin typeface="Verdana"/>
                <a:cs typeface="Verdana"/>
              </a:rPr>
              <a:t>39</a:t>
            </a:r>
          </a:p>
          <a:p>
            <a:r>
              <a:rPr lang="en-US" sz="2000" b="0">
                <a:latin typeface="Verdana"/>
                <a:cs typeface="Verdana"/>
              </a:rPr>
              <a:t>47</a:t>
            </a:r>
          </a:p>
          <a:p>
            <a:r>
              <a:rPr lang="en-US" sz="2000" b="0">
                <a:latin typeface="Verdana"/>
                <a:cs typeface="Verdana"/>
              </a:rPr>
              <a:t>49</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CLNS Addressing</a:t>
            </a:r>
            <a:br>
              <a:rPr lang="en-US" smtClean="0"/>
            </a:br>
            <a:r>
              <a:rPr lang="en-US" smtClean="0"/>
              <a:t>Requirements and Caveats</a:t>
            </a:r>
            <a:endParaRPr lang="en-US"/>
          </a:p>
        </p:txBody>
      </p:sp>
      <p:sp>
        <p:nvSpPr>
          <p:cNvPr id="110595" name="Rectangle 3"/>
          <p:cNvSpPr>
            <a:spLocks noGrp="1" noChangeArrowheads="1"/>
          </p:cNvSpPr>
          <p:nvPr>
            <p:ph type="body" idx="1"/>
          </p:nvPr>
        </p:nvSpPr>
        <p:spPr>
          <a:xfrm>
            <a:off x="533401" y="1660414"/>
            <a:ext cx="7772400" cy="4648200"/>
          </a:xfrm>
        </p:spPr>
        <p:txBody>
          <a:bodyPr/>
          <a:lstStyle/>
          <a:p>
            <a:pPr>
              <a:spcBef>
                <a:spcPts val="0"/>
              </a:spcBef>
            </a:pPr>
            <a:r>
              <a:rPr lang="en-US" dirty="0" smtClean="0"/>
              <a:t>At least one NSAP is required per node</a:t>
            </a:r>
          </a:p>
          <a:p>
            <a:pPr>
              <a:spcBef>
                <a:spcPts val="0"/>
              </a:spcBef>
            </a:pPr>
            <a:r>
              <a:rPr lang="en-US" dirty="0" smtClean="0"/>
              <a:t>All routers in the same area must have a common Area ID</a:t>
            </a:r>
          </a:p>
          <a:p>
            <a:pPr>
              <a:spcBef>
                <a:spcPts val="0"/>
              </a:spcBef>
            </a:pPr>
            <a:r>
              <a:rPr lang="en-US" dirty="0" smtClean="0"/>
              <a:t>Each node in an area must have a unique System ID </a:t>
            </a:r>
          </a:p>
          <a:p>
            <a:pPr>
              <a:spcBef>
                <a:spcPts val="0"/>
              </a:spcBef>
            </a:pPr>
            <a:r>
              <a:rPr lang="en-US" dirty="0" smtClean="0"/>
              <a:t>All level 2 routers in a domain must have unique System IDs relative to each other </a:t>
            </a:r>
          </a:p>
          <a:p>
            <a:pPr>
              <a:spcBef>
                <a:spcPts val="0"/>
              </a:spcBef>
            </a:pPr>
            <a:r>
              <a:rPr lang="en-US" dirty="0" smtClean="0"/>
              <a:t>All systems belonging to a given domain must have System IDs of the same length in their NSAP addresses </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CLNS Addressing</a:t>
            </a:r>
            <a:br>
              <a:rPr lang="en-US" smtClean="0"/>
            </a:br>
            <a:r>
              <a:rPr lang="en-US" smtClean="0"/>
              <a:t>Requirements and Caveats</a:t>
            </a:r>
            <a:endParaRPr lang="en-US"/>
          </a:p>
        </p:txBody>
      </p:sp>
      <p:sp>
        <p:nvSpPr>
          <p:cNvPr id="112643" name="Rectangle 3"/>
          <p:cNvSpPr>
            <a:spLocks noGrp="1" noChangeArrowheads="1"/>
          </p:cNvSpPr>
          <p:nvPr>
            <p:ph type="body" idx="1"/>
          </p:nvPr>
        </p:nvSpPr>
        <p:spPr/>
        <p:txBody>
          <a:bodyPr/>
          <a:lstStyle/>
          <a:p>
            <a:r>
              <a:rPr lang="en-US" sz="2600" dirty="0" smtClean="0"/>
              <a:t>Multiple </a:t>
            </a:r>
            <a:r>
              <a:rPr lang="en-US" sz="2600" dirty="0" err="1" smtClean="0"/>
              <a:t>NSAPs</a:t>
            </a:r>
            <a:r>
              <a:rPr lang="en-US" sz="2600" dirty="0" smtClean="0"/>
              <a:t> allowed on Cisco routers for merging, splitting or renumbering</a:t>
            </a:r>
          </a:p>
          <a:p>
            <a:r>
              <a:rPr lang="en-US" sz="2600" dirty="0" smtClean="0"/>
              <a:t>All </a:t>
            </a:r>
            <a:r>
              <a:rPr lang="en-US" sz="2600" dirty="0" err="1" smtClean="0"/>
              <a:t>NSAPs</a:t>
            </a:r>
            <a:r>
              <a:rPr lang="en-US" sz="2600" dirty="0" smtClean="0"/>
              <a:t> on the same router must have the same system ID. </a:t>
            </a:r>
          </a:p>
          <a:p>
            <a:r>
              <a:rPr lang="en-US" sz="2600" dirty="0" smtClean="0"/>
              <a:t>The maximum size of an NSAP is 20 bytes</a:t>
            </a:r>
          </a:p>
          <a:p>
            <a:r>
              <a:rPr lang="en-US" sz="2600" dirty="0" smtClean="0"/>
              <a:t>Minimum of  8 bytes allowed on </a:t>
            </a:r>
            <a:r>
              <a:rPr lang="en-US" sz="2600" dirty="0" err="1" smtClean="0"/>
              <a:t>Ciscos</a:t>
            </a:r>
            <a:r>
              <a:rPr lang="en-US" sz="2600" dirty="0" smtClean="0"/>
              <a:t>.       </a:t>
            </a:r>
          </a:p>
          <a:p>
            <a:pPr lvl="1"/>
            <a:r>
              <a:rPr lang="en-US" dirty="0" smtClean="0"/>
              <a:t>1 byte for area, 6 bytes for system ID and 1 byte for N-selector. </a:t>
            </a:r>
          </a:p>
          <a:p>
            <a:pPr lvl="1"/>
            <a:r>
              <a:rPr lang="en-US" dirty="0" smtClean="0"/>
              <a:t>AFI prefix recommended to make minimum of 9 bytes</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CLNS Addressing</a:t>
            </a:r>
            <a:br>
              <a:rPr lang="en-US" smtClean="0"/>
            </a:br>
            <a:r>
              <a:rPr lang="en-US" smtClean="0"/>
              <a:t>NSAP Examples</a:t>
            </a:r>
            <a:endParaRPr lang="en-US"/>
          </a:p>
        </p:txBody>
      </p:sp>
      <p:sp>
        <p:nvSpPr>
          <p:cNvPr id="113667" name="Rectangle 3"/>
          <p:cNvSpPr>
            <a:spLocks noChangeArrowheads="1"/>
          </p:cNvSpPr>
          <p:nvPr/>
        </p:nvSpPr>
        <p:spPr bwMode="auto">
          <a:xfrm>
            <a:off x="852230" y="1702231"/>
            <a:ext cx="7879237" cy="4413431"/>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2000" dirty="0">
                <a:latin typeface="Verdana"/>
                <a:cs typeface="Verdana"/>
              </a:rPr>
              <a:t>Example 1</a:t>
            </a:r>
          </a:p>
          <a:p>
            <a:pPr defTabSz="1028700"/>
            <a:endParaRPr lang="en-US" sz="2000" dirty="0">
              <a:latin typeface="Verdana"/>
              <a:cs typeface="Verdana"/>
            </a:endParaRPr>
          </a:p>
          <a:p>
            <a:pPr defTabSz="1028700"/>
            <a:r>
              <a:rPr lang="en-US" sz="2000" dirty="0">
                <a:latin typeface="Verdana"/>
                <a:cs typeface="Verdana"/>
              </a:rPr>
              <a:t>47.0001.aaaa.bbbb.cccc.00</a:t>
            </a:r>
          </a:p>
          <a:p>
            <a:pPr defTabSz="1028700"/>
            <a:r>
              <a:rPr lang="en-US" sz="2000" dirty="0">
                <a:latin typeface="Verdana"/>
                <a:cs typeface="Verdana"/>
              </a:rPr>
              <a:t>Area = 47.0001, </a:t>
            </a:r>
            <a:r>
              <a:rPr lang="en-US" sz="2000" dirty="0" err="1">
                <a:latin typeface="Verdana"/>
                <a:cs typeface="Verdana"/>
              </a:rPr>
              <a:t>SysID</a:t>
            </a:r>
            <a:r>
              <a:rPr lang="en-US" sz="2000" dirty="0">
                <a:latin typeface="Verdana"/>
                <a:cs typeface="Verdana"/>
              </a:rPr>
              <a:t> = </a:t>
            </a:r>
            <a:r>
              <a:rPr lang="en-US" sz="2000" dirty="0" err="1">
                <a:latin typeface="Verdana"/>
                <a:cs typeface="Verdana"/>
              </a:rPr>
              <a:t>aaaa.bbbb.cccc</a:t>
            </a:r>
            <a:r>
              <a:rPr lang="en-US" sz="2000" dirty="0">
                <a:latin typeface="Verdana"/>
                <a:cs typeface="Verdana"/>
              </a:rPr>
              <a:t>, </a:t>
            </a:r>
            <a:r>
              <a:rPr lang="en-US" sz="2000" dirty="0" err="1">
                <a:latin typeface="Verdana"/>
                <a:cs typeface="Verdana"/>
              </a:rPr>
              <a:t>NSel</a:t>
            </a:r>
            <a:r>
              <a:rPr lang="en-US" sz="2000" dirty="0">
                <a:latin typeface="Verdana"/>
                <a:cs typeface="Verdana"/>
              </a:rPr>
              <a:t> = 00</a:t>
            </a:r>
          </a:p>
          <a:p>
            <a:pPr defTabSz="1028700"/>
            <a:endParaRPr lang="en-US" sz="2000" dirty="0">
              <a:latin typeface="Verdana"/>
              <a:cs typeface="Verdana"/>
            </a:endParaRPr>
          </a:p>
          <a:p>
            <a:pPr defTabSz="1028700"/>
            <a:r>
              <a:rPr lang="en-US" sz="2000" dirty="0">
                <a:latin typeface="Verdana"/>
                <a:cs typeface="Verdana"/>
              </a:rPr>
              <a:t>Example 2</a:t>
            </a:r>
          </a:p>
          <a:p>
            <a:pPr defTabSz="1028700"/>
            <a:endParaRPr lang="en-US" sz="2000" dirty="0">
              <a:latin typeface="Verdana"/>
              <a:cs typeface="Verdana"/>
            </a:endParaRPr>
          </a:p>
          <a:p>
            <a:pPr defTabSz="1028700"/>
            <a:r>
              <a:rPr lang="en-US" sz="2000" dirty="0">
                <a:latin typeface="Verdana"/>
                <a:cs typeface="Verdana"/>
              </a:rPr>
              <a:t>39.0f01.0002.0000.0c00.1111.00</a:t>
            </a:r>
          </a:p>
          <a:p>
            <a:pPr defTabSz="1028700"/>
            <a:r>
              <a:rPr lang="en-US" sz="2000" dirty="0">
                <a:latin typeface="Verdana"/>
                <a:cs typeface="Verdana"/>
              </a:rPr>
              <a:t>Area = 39.0f01.0002, </a:t>
            </a:r>
            <a:r>
              <a:rPr lang="en-US" sz="2000" dirty="0" err="1">
                <a:latin typeface="Verdana"/>
                <a:cs typeface="Verdana"/>
              </a:rPr>
              <a:t>SysID</a:t>
            </a:r>
            <a:r>
              <a:rPr lang="en-US" sz="2000" dirty="0">
                <a:latin typeface="Verdana"/>
                <a:cs typeface="Verdana"/>
              </a:rPr>
              <a:t> = 0000.0c00.1111, </a:t>
            </a:r>
            <a:r>
              <a:rPr lang="en-US" sz="2000" dirty="0" err="1">
                <a:latin typeface="Verdana"/>
                <a:cs typeface="Verdana"/>
              </a:rPr>
              <a:t>NSel</a:t>
            </a:r>
            <a:r>
              <a:rPr lang="en-US" sz="2000" dirty="0">
                <a:latin typeface="Verdana"/>
                <a:cs typeface="Verdana"/>
              </a:rPr>
              <a:t> = 00</a:t>
            </a:r>
          </a:p>
          <a:p>
            <a:pPr defTabSz="1028700"/>
            <a:endParaRPr lang="en-US" sz="2000" dirty="0">
              <a:latin typeface="Verdana"/>
              <a:cs typeface="Verdana"/>
            </a:endParaRPr>
          </a:p>
          <a:p>
            <a:pPr defTabSz="1028700"/>
            <a:r>
              <a:rPr lang="en-US" sz="2000" dirty="0">
                <a:latin typeface="Verdana"/>
                <a:cs typeface="Verdana"/>
              </a:rPr>
              <a:t>Example 3.</a:t>
            </a:r>
          </a:p>
          <a:p>
            <a:pPr defTabSz="1028700"/>
            <a:endParaRPr lang="en-US" sz="2000" dirty="0">
              <a:latin typeface="Verdana"/>
              <a:cs typeface="Verdana"/>
            </a:endParaRPr>
          </a:p>
          <a:p>
            <a:pPr defTabSz="1028700"/>
            <a:r>
              <a:rPr lang="en-US" sz="2000" dirty="0">
                <a:latin typeface="Verdana"/>
                <a:cs typeface="Verdana"/>
              </a:rPr>
              <a:t>49.0002.0000.0000.0007.00</a:t>
            </a:r>
          </a:p>
          <a:p>
            <a:pPr defTabSz="1028700"/>
            <a:r>
              <a:rPr lang="en-US" sz="2000" dirty="0">
                <a:latin typeface="Verdana"/>
                <a:cs typeface="Verdana"/>
              </a:rPr>
              <a:t>Area = 49.0002, </a:t>
            </a:r>
            <a:r>
              <a:rPr lang="en-US" sz="2000" dirty="0" err="1">
                <a:latin typeface="Verdana"/>
                <a:cs typeface="Verdana"/>
              </a:rPr>
              <a:t>SysID</a:t>
            </a:r>
            <a:r>
              <a:rPr lang="en-US" sz="2000" dirty="0">
                <a:latin typeface="Verdana"/>
                <a:cs typeface="Verdana"/>
              </a:rPr>
              <a:t> = 0000.0000.0007, </a:t>
            </a:r>
            <a:r>
              <a:rPr lang="en-US" sz="2000" dirty="0" err="1">
                <a:latin typeface="Verdana"/>
                <a:cs typeface="Verdana"/>
              </a:rPr>
              <a:t>Nsel</a:t>
            </a:r>
            <a:r>
              <a:rPr lang="en-US" sz="2000" dirty="0">
                <a:latin typeface="Verdana"/>
                <a:cs typeface="Verdana"/>
              </a:rPr>
              <a:t> = 00</a:t>
            </a:r>
            <a:r>
              <a:rPr lang="en-US" sz="1800" dirty="0">
                <a:latin typeface="Verdana"/>
                <a:cs typeface="Verdana"/>
              </a:rPr>
              <a:t> </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2962" name="Picture 2"/>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6181726" y="1717675"/>
            <a:ext cx="1306513" cy="857250"/>
          </a:xfrm>
          <a:prstGeom prst="rect">
            <a:avLst/>
          </a:prstGeom>
          <a:noFill/>
          <a:ln w="9525">
            <a:noFill/>
            <a:miter lim="800000"/>
            <a:headEnd/>
            <a:tailEnd/>
          </a:ln>
          <a:effectLst/>
        </p:spPr>
      </p:pic>
      <p:pic>
        <p:nvPicPr>
          <p:cNvPr id="1192963" name="Picture 3"/>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958975" y="1644652"/>
            <a:ext cx="3605213" cy="2359025"/>
          </a:xfrm>
          <a:prstGeom prst="rect">
            <a:avLst/>
          </a:prstGeom>
          <a:noFill/>
          <a:ln w="9525">
            <a:noFill/>
            <a:miter lim="800000"/>
            <a:headEnd/>
            <a:tailEnd/>
          </a:ln>
          <a:effectLst/>
        </p:spPr>
      </p:pic>
      <p:pic>
        <p:nvPicPr>
          <p:cNvPr id="1192964" name="Picture 4"/>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1185864" y="4464050"/>
            <a:ext cx="3081337" cy="2019300"/>
          </a:xfrm>
          <a:prstGeom prst="rect">
            <a:avLst/>
          </a:prstGeom>
          <a:noFill/>
          <a:ln w="9525">
            <a:noFill/>
            <a:miter lim="800000"/>
            <a:headEnd/>
            <a:tailEnd/>
          </a:ln>
          <a:effectLst/>
        </p:spPr>
      </p:pic>
      <p:sp>
        <p:nvSpPr>
          <p:cNvPr id="1192966" name="Freeform 6"/>
          <p:cNvSpPr>
            <a:spLocks/>
          </p:cNvSpPr>
          <p:nvPr/>
        </p:nvSpPr>
        <p:spPr bwMode="auto">
          <a:xfrm>
            <a:off x="2628900" y="2860677"/>
            <a:ext cx="419100" cy="2138363"/>
          </a:xfrm>
          <a:custGeom>
            <a:avLst/>
            <a:gdLst/>
            <a:ahLst/>
            <a:cxnLst>
              <a:cxn ang="0">
                <a:pos x="0" y="0"/>
              </a:cxn>
              <a:cxn ang="0">
                <a:pos x="221" y="682"/>
              </a:cxn>
              <a:cxn ang="0">
                <a:pos x="50" y="625"/>
              </a:cxn>
              <a:cxn ang="0">
                <a:pos x="285" y="1346"/>
              </a:cxn>
            </a:cxnLst>
            <a:rect l="0" t="0" r="r" b="b"/>
            <a:pathLst>
              <a:path w="286" h="1347">
                <a:moveTo>
                  <a:pt x="0" y="0"/>
                </a:moveTo>
                <a:lnTo>
                  <a:pt x="221" y="682"/>
                </a:lnTo>
                <a:lnTo>
                  <a:pt x="50" y="625"/>
                </a:lnTo>
                <a:lnTo>
                  <a:pt x="285" y="1346"/>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92967" name="Picture 7"/>
          <p:cNvPicPr>
            <a:picLocks noChangeArrowheads="1"/>
          </p:cNvPicPr>
          <p:nvPr/>
        </p:nvPicPr>
        <mc:AlternateContent xmlns:ma="http://schemas.microsoft.com/office/mac/drawingml/2008/main">
          <mc:Choice Requires="ma">
            <p:blipFill>
              <a:blip r:embed="rId3"/>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
              <a:srcRect/>
              <a:stretch>
                <a:fillRect/>
              </a:stretch>
            </p:blipFill>
          </mc:Fallback>
        </mc:AlternateContent>
        <p:spPr bwMode="auto">
          <a:xfrm>
            <a:off x="5757864" y="3473450"/>
            <a:ext cx="3081337" cy="2019300"/>
          </a:xfrm>
          <a:prstGeom prst="rect">
            <a:avLst/>
          </a:prstGeom>
          <a:noFill/>
          <a:ln w="9525">
            <a:noFill/>
            <a:miter lim="800000"/>
            <a:headEnd/>
            <a:tailEnd/>
          </a:ln>
          <a:effectLst/>
        </p:spPr>
      </p:pic>
      <p:sp>
        <p:nvSpPr>
          <p:cNvPr id="1192968" name="Freeform 8"/>
          <p:cNvSpPr>
            <a:spLocks/>
          </p:cNvSpPr>
          <p:nvPr/>
        </p:nvSpPr>
        <p:spPr bwMode="auto">
          <a:xfrm>
            <a:off x="1522414" y="4689475"/>
            <a:ext cx="1449387" cy="1068388"/>
          </a:xfrm>
          <a:custGeom>
            <a:avLst/>
            <a:gdLst/>
            <a:ahLst/>
            <a:cxnLst>
              <a:cxn ang="0">
                <a:pos x="0" y="672"/>
              </a:cxn>
              <a:cxn ang="0">
                <a:pos x="478" y="299"/>
              </a:cxn>
              <a:cxn ang="0">
                <a:pos x="482" y="395"/>
              </a:cxn>
              <a:cxn ang="0">
                <a:pos x="988" y="0"/>
              </a:cxn>
            </a:cxnLst>
            <a:rect l="0" t="0" r="r" b="b"/>
            <a:pathLst>
              <a:path w="989" h="673">
                <a:moveTo>
                  <a:pt x="0" y="672"/>
                </a:moveTo>
                <a:lnTo>
                  <a:pt x="478" y="299"/>
                </a:lnTo>
                <a:lnTo>
                  <a:pt x="482" y="395"/>
                </a:lnTo>
                <a:lnTo>
                  <a:pt x="988" y="0"/>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92969" name="Freeform 9"/>
          <p:cNvSpPr>
            <a:spLocks/>
          </p:cNvSpPr>
          <p:nvPr/>
        </p:nvSpPr>
        <p:spPr bwMode="auto">
          <a:xfrm>
            <a:off x="6299200" y="3760788"/>
            <a:ext cx="1943100" cy="1250950"/>
          </a:xfrm>
          <a:custGeom>
            <a:avLst/>
            <a:gdLst/>
            <a:ahLst/>
            <a:cxnLst>
              <a:cxn ang="0">
                <a:pos x="0" y="0"/>
              </a:cxn>
              <a:cxn ang="0">
                <a:pos x="705" y="360"/>
              </a:cxn>
              <a:cxn ang="0">
                <a:pos x="580" y="405"/>
              </a:cxn>
              <a:cxn ang="0">
                <a:pos x="1325" y="787"/>
              </a:cxn>
            </a:cxnLst>
            <a:rect l="0" t="0" r="r" b="b"/>
            <a:pathLst>
              <a:path w="1326" h="788">
                <a:moveTo>
                  <a:pt x="0" y="0"/>
                </a:moveTo>
                <a:lnTo>
                  <a:pt x="705" y="360"/>
                </a:lnTo>
                <a:lnTo>
                  <a:pt x="580" y="405"/>
                </a:lnTo>
                <a:lnTo>
                  <a:pt x="1325" y="787"/>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92970" name="Freeform 10"/>
          <p:cNvSpPr>
            <a:spLocks/>
          </p:cNvSpPr>
          <p:nvPr/>
        </p:nvSpPr>
        <p:spPr bwMode="auto">
          <a:xfrm>
            <a:off x="3732213" y="1946275"/>
            <a:ext cx="1525587" cy="992188"/>
          </a:xfrm>
          <a:custGeom>
            <a:avLst/>
            <a:gdLst/>
            <a:ahLst/>
            <a:cxnLst>
              <a:cxn ang="0">
                <a:pos x="0" y="0"/>
              </a:cxn>
              <a:cxn ang="0">
                <a:pos x="550" y="279"/>
              </a:cxn>
              <a:cxn ang="0">
                <a:pos x="458" y="329"/>
              </a:cxn>
              <a:cxn ang="0">
                <a:pos x="1040" y="624"/>
              </a:cxn>
            </a:cxnLst>
            <a:rect l="0" t="0" r="r" b="b"/>
            <a:pathLst>
              <a:path w="1041" h="625">
                <a:moveTo>
                  <a:pt x="0" y="0"/>
                </a:moveTo>
                <a:lnTo>
                  <a:pt x="550" y="279"/>
                </a:lnTo>
                <a:lnTo>
                  <a:pt x="458" y="329"/>
                </a:lnTo>
                <a:lnTo>
                  <a:pt x="1040" y="624"/>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92971" name="Freeform 11"/>
          <p:cNvSpPr>
            <a:spLocks/>
          </p:cNvSpPr>
          <p:nvPr/>
        </p:nvSpPr>
        <p:spPr bwMode="auto">
          <a:xfrm>
            <a:off x="4938714" y="2828926"/>
            <a:ext cx="1920875" cy="1285875"/>
          </a:xfrm>
          <a:custGeom>
            <a:avLst/>
            <a:gdLst/>
            <a:ahLst/>
            <a:cxnLst>
              <a:cxn ang="0">
                <a:pos x="0" y="0"/>
              </a:cxn>
              <a:cxn ang="0">
                <a:pos x="698" y="371"/>
              </a:cxn>
              <a:cxn ang="0">
                <a:pos x="571" y="416"/>
              </a:cxn>
              <a:cxn ang="0">
                <a:pos x="1310" y="809"/>
              </a:cxn>
            </a:cxnLst>
            <a:rect l="0" t="0" r="r" b="b"/>
            <a:pathLst>
              <a:path w="1311" h="810">
                <a:moveTo>
                  <a:pt x="0" y="0"/>
                </a:moveTo>
                <a:lnTo>
                  <a:pt x="698" y="371"/>
                </a:lnTo>
                <a:lnTo>
                  <a:pt x="571" y="416"/>
                </a:lnTo>
                <a:lnTo>
                  <a:pt x="1310" y="809"/>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92972" name="Picture 1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7578726" y="4662490"/>
            <a:ext cx="889000" cy="598487"/>
          </a:xfrm>
          <a:prstGeom prst="rect">
            <a:avLst/>
          </a:prstGeom>
          <a:noFill/>
          <a:ln w="9525">
            <a:noFill/>
            <a:miter lim="800000"/>
            <a:headEnd/>
            <a:tailEnd/>
          </a:ln>
          <a:effectLst/>
        </p:spPr>
      </p:pic>
      <p:sp>
        <p:nvSpPr>
          <p:cNvPr id="1192973" name="Freeform 13"/>
          <p:cNvSpPr>
            <a:spLocks/>
          </p:cNvSpPr>
          <p:nvPr/>
        </p:nvSpPr>
        <p:spPr bwMode="auto">
          <a:xfrm>
            <a:off x="2436814" y="1946275"/>
            <a:ext cx="1296987" cy="1068388"/>
          </a:xfrm>
          <a:custGeom>
            <a:avLst/>
            <a:gdLst/>
            <a:ahLst/>
            <a:cxnLst>
              <a:cxn ang="0">
                <a:pos x="884" y="0"/>
              </a:cxn>
              <a:cxn ang="0">
                <a:pos x="461" y="367"/>
              </a:cxn>
              <a:cxn ang="0">
                <a:pos x="448" y="283"/>
              </a:cxn>
              <a:cxn ang="0">
                <a:pos x="0" y="672"/>
              </a:cxn>
            </a:cxnLst>
            <a:rect l="0" t="0" r="r" b="b"/>
            <a:pathLst>
              <a:path w="885" h="673">
                <a:moveTo>
                  <a:pt x="884" y="0"/>
                </a:moveTo>
                <a:lnTo>
                  <a:pt x="461" y="367"/>
                </a:lnTo>
                <a:lnTo>
                  <a:pt x="448" y="283"/>
                </a:lnTo>
                <a:lnTo>
                  <a:pt x="0" y="672"/>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92974" name="Picture 14"/>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3387726" y="1766890"/>
            <a:ext cx="889000" cy="598487"/>
          </a:xfrm>
          <a:prstGeom prst="rect">
            <a:avLst/>
          </a:prstGeom>
          <a:noFill/>
          <a:ln w="9525">
            <a:noFill/>
            <a:miter lim="800000"/>
            <a:headEnd/>
            <a:tailEnd/>
          </a:ln>
          <a:effectLst/>
        </p:spPr>
      </p:pic>
      <p:pic>
        <p:nvPicPr>
          <p:cNvPr id="1192975" name="Picture 15"/>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397126" y="4510090"/>
            <a:ext cx="889000" cy="598487"/>
          </a:xfrm>
          <a:prstGeom prst="rect">
            <a:avLst/>
          </a:prstGeom>
          <a:noFill/>
          <a:ln w="9525">
            <a:noFill/>
            <a:miter lim="800000"/>
            <a:headEnd/>
            <a:tailEnd/>
          </a:ln>
          <a:effectLst/>
        </p:spPr>
      </p:pic>
      <p:pic>
        <p:nvPicPr>
          <p:cNvPr id="1192976" name="Picture 16"/>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2168525" y="2605090"/>
            <a:ext cx="889000" cy="598487"/>
          </a:xfrm>
          <a:prstGeom prst="rect">
            <a:avLst/>
          </a:prstGeom>
          <a:noFill/>
          <a:ln w="9525">
            <a:noFill/>
            <a:miter lim="800000"/>
            <a:headEnd/>
            <a:tailEnd/>
          </a:ln>
          <a:effectLst/>
        </p:spPr>
      </p:pic>
      <p:pic>
        <p:nvPicPr>
          <p:cNvPr id="1192977" name="Picture 17"/>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1254126" y="5424490"/>
            <a:ext cx="889000" cy="598487"/>
          </a:xfrm>
          <a:prstGeom prst="rect">
            <a:avLst/>
          </a:prstGeom>
          <a:noFill/>
          <a:ln w="9525">
            <a:noFill/>
            <a:miter lim="800000"/>
            <a:headEnd/>
            <a:tailEnd/>
          </a:ln>
          <a:effectLst/>
        </p:spPr>
      </p:pic>
      <p:sp>
        <p:nvSpPr>
          <p:cNvPr id="1192978" name="Rectangle 18"/>
          <p:cNvSpPr>
            <a:spLocks noChangeArrowheads="1"/>
          </p:cNvSpPr>
          <p:nvPr/>
        </p:nvSpPr>
        <p:spPr bwMode="auto">
          <a:xfrm>
            <a:off x="1887538" y="2174875"/>
            <a:ext cx="862012" cy="457200"/>
          </a:xfrm>
          <a:prstGeom prst="rect">
            <a:avLst/>
          </a:prstGeom>
          <a:noFill/>
          <a:ln w="9525">
            <a:noFill/>
            <a:miter lim="800000"/>
            <a:headEnd/>
            <a:tailEnd/>
          </a:ln>
          <a:effectLst/>
        </p:spPr>
        <p:txBody>
          <a:bodyPr wrap="none" anchor="ctr">
            <a:prstTxWarp prst="textNoShape">
              <a:avLst/>
            </a:prstTxWarp>
          </a:bodyPr>
          <a:lstStyle/>
          <a:p>
            <a:endParaRPr lang="en-GB"/>
          </a:p>
        </p:txBody>
      </p:sp>
      <p:sp>
        <p:nvSpPr>
          <p:cNvPr id="1192979" name="Freeform 19"/>
          <p:cNvSpPr>
            <a:spLocks/>
          </p:cNvSpPr>
          <p:nvPr/>
        </p:nvSpPr>
        <p:spPr bwMode="auto">
          <a:xfrm>
            <a:off x="6518276" y="2205038"/>
            <a:ext cx="449263" cy="1617662"/>
          </a:xfrm>
          <a:custGeom>
            <a:avLst/>
            <a:gdLst/>
            <a:ahLst/>
            <a:cxnLst>
              <a:cxn ang="0">
                <a:pos x="306" y="0"/>
              </a:cxn>
              <a:cxn ang="0">
                <a:pos x="188" y="524"/>
              </a:cxn>
              <a:cxn ang="0">
                <a:pos x="126" y="463"/>
              </a:cxn>
              <a:cxn ang="0">
                <a:pos x="0" y="1018"/>
              </a:cxn>
            </a:cxnLst>
            <a:rect l="0" t="0" r="r" b="b"/>
            <a:pathLst>
              <a:path w="307" h="1019">
                <a:moveTo>
                  <a:pt x="306" y="0"/>
                </a:moveTo>
                <a:lnTo>
                  <a:pt x="188" y="524"/>
                </a:lnTo>
                <a:lnTo>
                  <a:pt x="126" y="463"/>
                </a:lnTo>
                <a:lnTo>
                  <a:pt x="0" y="1018"/>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sp>
        <p:nvSpPr>
          <p:cNvPr id="1192980" name="Freeform 20"/>
          <p:cNvSpPr>
            <a:spLocks/>
          </p:cNvSpPr>
          <p:nvPr/>
        </p:nvSpPr>
        <p:spPr bwMode="auto">
          <a:xfrm>
            <a:off x="5167314" y="2079625"/>
            <a:ext cx="1474787" cy="801688"/>
          </a:xfrm>
          <a:custGeom>
            <a:avLst/>
            <a:gdLst/>
            <a:ahLst/>
            <a:cxnLst>
              <a:cxn ang="0">
                <a:pos x="1006" y="0"/>
              </a:cxn>
              <a:cxn ang="0">
                <a:pos x="515" y="285"/>
              </a:cxn>
              <a:cxn ang="0">
                <a:pos x="520" y="201"/>
              </a:cxn>
              <a:cxn ang="0">
                <a:pos x="0" y="504"/>
              </a:cxn>
            </a:cxnLst>
            <a:rect l="0" t="0" r="r" b="b"/>
            <a:pathLst>
              <a:path w="1007" h="505">
                <a:moveTo>
                  <a:pt x="1006" y="0"/>
                </a:moveTo>
                <a:lnTo>
                  <a:pt x="515" y="285"/>
                </a:lnTo>
                <a:lnTo>
                  <a:pt x="520" y="201"/>
                </a:lnTo>
                <a:lnTo>
                  <a:pt x="0" y="504"/>
                </a:lnTo>
              </a:path>
            </a:pathLst>
          </a:custGeom>
          <a:noFill/>
          <a:ln w="25400" cap="rnd" cmpd="sng">
            <a:solidFill>
              <a:srgbClr val="FF2A35"/>
            </a:solidFill>
            <a:prstDash val="solid"/>
            <a:round/>
            <a:headEnd type="none" w="sm" len="sm"/>
            <a:tailEnd type="none" w="sm" len="sm"/>
          </a:ln>
          <a:effectLst/>
        </p:spPr>
        <p:txBody>
          <a:bodyPr>
            <a:prstTxWarp prst="textNoShape">
              <a:avLst/>
            </a:prstTxWarp>
          </a:bodyPr>
          <a:lstStyle/>
          <a:p>
            <a:endParaRPr lang="en-GB"/>
          </a:p>
        </p:txBody>
      </p:sp>
      <p:pic>
        <p:nvPicPr>
          <p:cNvPr id="1192981" name="Picture 21"/>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4606926" y="2528890"/>
            <a:ext cx="889000" cy="598487"/>
          </a:xfrm>
          <a:prstGeom prst="rect">
            <a:avLst/>
          </a:prstGeom>
          <a:noFill/>
          <a:ln w="9525">
            <a:noFill/>
            <a:miter lim="800000"/>
            <a:headEnd/>
            <a:tailEnd/>
          </a:ln>
          <a:effectLst/>
        </p:spPr>
      </p:pic>
      <p:pic>
        <p:nvPicPr>
          <p:cNvPr id="1192982" name="Picture 22"/>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130925" y="3595690"/>
            <a:ext cx="889000" cy="598487"/>
          </a:xfrm>
          <a:prstGeom prst="rect">
            <a:avLst/>
          </a:prstGeom>
          <a:noFill/>
          <a:ln w="9525">
            <a:noFill/>
            <a:miter lim="800000"/>
            <a:headEnd/>
            <a:tailEnd/>
          </a:ln>
          <a:effectLst/>
        </p:spPr>
      </p:pic>
      <p:pic>
        <p:nvPicPr>
          <p:cNvPr id="1192983" name="Picture 23"/>
          <p:cNvPicPr>
            <a:picLocks noChangeArrowheads="1"/>
          </p:cNvPicPr>
          <p:nvPr/>
        </p:nvPicPr>
        <mc:AlternateContent xmlns:ma="http://schemas.microsoft.com/office/mac/drawingml/2008/main">
          <mc:Choice Requires="ma">
            <p:blipFill>
              <a:blip r:embed="rId5"/>
              <a:srcRect/>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rcRect/>
              <a:stretch>
                <a:fillRect/>
              </a:stretch>
            </p:blipFill>
          </mc:Fallback>
        </mc:AlternateContent>
        <p:spPr bwMode="auto">
          <a:xfrm>
            <a:off x="6511925" y="1843090"/>
            <a:ext cx="889000" cy="598487"/>
          </a:xfrm>
          <a:prstGeom prst="rect">
            <a:avLst/>
          </a:prstGeom>
          <a:noFill/>
          <a:ln w="9525">
            <a:noFill/>
            <a:miter lim="800000"/>
            <a:headEnd/>
            <a:tailEnd/>
          </a:ln>
          <a:effectLst/>
        </p:spPr>
      </p:pic>
      <p:sp>
        <p:nvSpPr>
          <p:cNvPr id="1192984" name="Rectangle 24"/>
          <p:cNvSpPr>
            <a:spLocks noChangeArrowheads="1"/>
          </p:cNvSpPr>
          <p:nvPr/>
        </p:nvSpPr>
        <p:spPr bwMode="auto">
          <a:xfrm>
            <a:off x="299551" y="3089276"/>
            <a:ext cx="2887663"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dirty="0">
                <a:latin typeface="Courier"/>
                <a:ea typeface="Arial" charset="0"/>
                <a:cs typeface="Courier"/>
              </a:rPr>
              <a:t>49.0f01.0002.3333.3333.3333.00</a:t>
            </a:r>
          </a:p>
        </p:txBody>
      </p:sp>
      <p:sp>
        <p:nvSpPr>
          <p:cNvPr id="1192985" name="Rectangle 25"/>
          <p:cNvSpPr>
            <a:spLocks noChangeArrowheads="1"/>
          </p:cNvSpPr>
          <p:nvPr/>
        </p:nvSpPr>
        <p:spPr bwMode="auto">
          <a:xfrm>
            <a:off x="2355850" y="5006976"/>
            <a:ext cx="2935288"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a:latin typeface="Courier"/>
                <a:ea typeface="Arial" charset="0"/>
                <a:cs typeface="Courier"/>
              </a:rPr>
              <a:t>49.0f01.0001.2222.2222.2222.00</a:t>
            </a:r>
          </a:p>
        </p:txBody>
      </p:sp>
      <p:sp>
        <p:nvSpPr>
          <p:cNvPr id="1192986" name="Rectangle 26"/>
          <p:cNvSpPr>
            <a:spLocks noChangeArrowheads="1"/>
          </p:cNvSpPr>
          <p:nvPr/>
        </p:nvSpPr>
        <p:spPr bwMode="auto">
          <a:xfrm>
            <a:off x="641350" y="5988051"/>
            <a:ext cx="2952750"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a:latin typeface="Courier"/>
                <a:ea typeface="Arial" charset="0"/>
                <a:cs typeface="Courier"/>
              </a:rPr>
              <a:t>49.0f01.0001.1111.1111.1111.00</a:t>
            </a:r>
          </a:p>
        </p:txBody>
      </p:sp>
      <p:sp>
        <p:nvSpPr>
          <p:cNvPr id="1192987" name="Rectangle 27"/>
          <p:cNvSpPr>
            <a:spLocks noChangeArrowheads="1"/>
          </p:cNvSpPr>
          <p:nvPr/>
        </p:nvSpPr>
        <p:spPr bwMode="auto">
          <a:xfrm>
            <a:off x="4495801" y="4079876"/>
            <a:ext cx="2995613"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a:latin typeface="Courier"/>
                <a:ea typeface="Arial" charset="0"/>
                <a:cs typeface="Courier"/>
              </a:rPr>
              <a:t>49.0f01.0004.7777.7777.7777.00</a:t>
            </a:r>
          </a:p>
        </p:txBody>
      </p:sp>
      <p:sp>
        <p:nvSpPr>
          <p:cNvPr id="1192988" name="Rectangle 28"/>
          <p:cNvSpPr>
            <a:spLocks noChangeArrowheads="1"/>
          </p:cNvSpPr>
          <p:nvPr/>
        </p:nvSpPr>
        <p:spPr bwMode="auto">
          <a:xfrm>
            <a:off x="6029326" y="2465389"/>
            <a:ext cx="2835275"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a:latin typeface="Courier"/>
                <a:ea typeface="Arial" charset="0"/>
                <a:cs typeface="Courier"/>
              </a:rPr>
              <a:t>49.0f01.0003.6666.6666.6666.00</a:t>
            </a:r>
          </a:p>
        </p:txBody>
      </p:sp>
      <p:sp>
        <p:nvSpPr>
          <p:cNvPr id="1192989" name="Rectangle 29"/>
          <p:cNvSpPr>
            <a:spLocks noChangeArrowheads="1"/>
          </p:cNvSpPr>
          <p:nvPr/>
        </p:nvSpPr>
        <p:spPr bwMode="auto">
          <a:xfrm>
            <a:off x="6246814" y="5398562"/>
            <a:ext cx="2897187"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dirty="0">
                <a:latin typeface="Courier"/>
                <a:ea typeface="Arial" charset="0"/>
                <a:cs typeface="Courier"/>
              </a:rPr>
              <a:t>49.0f01.0004.8888.8888.8888.00</a:t>
            </a:r>
          </a:p>
        </p:txBody>
      </p:sp>
      <p:sp>
        <p:nvSpPr>
          <p:cNvPr id="1192990" name="Rectangle 30"/>
          <p:cNvSpPr>
            <a:spLocks noChangeArrowheads="1"/>
          </p:cNvSpPr>
          <p:nvPr/>
        </p:nvSpPr>
        <p:spPr bwMode="auto">
          <a:xfrm>
            <a:off x="419100" y="1979614"/>
            <a:ext cx="2881313" cy="262252"/>
          </a:xfrm>
          <a:prstGeom prst="rect">
            <a:avLst/>
          </a:prstGeom>
          <a:noFill/>
          <a:ln w="9525">
            <a:noFill/>
            <a:miter lim="800000"/>
            <a:headEnd/>
            <a:tailEnd/>
          </a:ln>
          <a:effectLst/>
        </p:spPr>
        <p:txBody>
          <a:bodyPr lIns="92075" tIns="46038" rIns="92075" bIns="46038">
            <a:prstTxWarp prst="textNoShape">
              <a:avLst/>
            </a:prstTxWarp>
            <a:spAutoFit/>
          </a:bodyPr>
          <a:lstStyle/>
          <a:p>
            <a:r>
              <a:rPr lang="en-GB" sz="1100" b="1" dirty="0">
                <a:latin typeface="Courier"/>
                <a:ea typeface="Arial" charset="0"/>
                <a:cs typeface="Courier"/>
              </a:rPr>
              <a:t>49.0f01.0002.4444.4444.4444.00</a:t>
            </a:r>
          </a:p>
        </p:txBody>
      </p:sp>
      <p:sp>
        <p:nvSpPr>
          <p:cNvPr id="1192991" name="Text Box 31"/>
          <p:cNvSpPr txBox="1">
            <a:spLocks noChangeArrowheads="1"/>
          </p:cNvSpPr>
          <p:nvPr/>
        </p:nvSpPr>
        <p:spPr bwMode="auto">
          <a:xfrm>
            <a:off x="2667377" y="5454565"/>
            <a:ext cx="881897" cy="346249"/>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gn="ctr">
              <a:lnSpc>
                <a:spcPct val="90000"/>
              </a:lnSpc>
              <a:spcBef>
                <a:spcPct val="50000"/>
              </a:spcBef>
              <a:buClr>
                <a:srgbClr val="FF555D"/>
              </a:buClr>
              <a:buFont typeface="Arial" charset="0"/>
              <a:buNone/>
            </a:pPr>
            <a:r>
              <a:rPr lang="en-GB">
                <a:ea typeface="Arial" charset="0"/>
                <a:cs typeface="Arial" charset="0"/>
              </a:rPr>
              <a:t>Area 1</a:t>
            </a:r>
          </a:p>
        </p:txBody>
      </p:sp>
      <p:sp>
        <p:nvSpPr>
          <p:cNvPr id="1192992" name="Text Box 32"/>
          <p:cNvSpPr txBox="1">
            <a:spLocks noChangeArrowheads="1"/>
          </p:cNvSpPr>
          <p:nvPr/>
        </p:nvSpPr>
        <p:spPr bwMode="auto">
          <a:xfrm>
            <a:off x="5554017" y="1916028"/>
            <a:ext cx="918866" cy="346249"/>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gn="ctr">
              <a:lnSpc>
                <a:spcPct val="90000"/>
              </a:lnSpc>
              <a:spcBef>
                <a:spcPct val="50000"/>
              </a:spcBef>
              <a:buClr>
                <a:srgbClr val="FF555D"/>
              </a:buClr>
              <a:buFont typeface="Arial" charset="0"/>
              <a:buNone/>
            </a:pPr>
            <a:r>
              <a:rPr lang="en-GB">
                <a:ea typeface="Arial" charset="0"/>
                <a:cs typeface="Arial" charset="0"/>
              </a:rPr>
              <a:t>Area 3</a:t>
            </a:r>
          </a:p>
        </p:txBody>
      </p:sp>
      <p:sp>
        <p:nvSpPr>
          <p:cNvPr id="1192993" name="Text Box 33"/>
          <p:cNvSpPr txBox="1">
            <a:spLocks noChangeArrowheads="1"/>
          </p:cNvSpPr>
          <p:nvPr/>
        </p:nvSpPr>
        <p:spPr bwMode="auto">
          <a:xfrm>
            <a:off x="7497117" y="3992477"/>
            <a:ext cx="918866" cy="346249"/>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gn="ctr">
              <a:lnSpc>
                <a:spcPct val="90000"/>
              </a:lnSpc>
              <a:spcBef>
                <a:spcPct val="50000"/>
              </a:spcBef>
              <a:buClr>
                <a:srgbClr val="FF555D"/>
              </a:buClr>
              <a:buFont typeface="Arial" charset="0"/>
              <a:buNone/>
            </a:pPr>
            <a:r>
              <a:rPr lang="en-GB">
                <a:ea typeface="Arial" charset="0"/>
                <a:cs typeface="Arial" charset="0"/>
              </a:rPr>
              <a:t>Area 4</a:t>
            </a:r>
          </a:p>
        </p:txBody>
      </p:sp>
      <p:sp>
        <p:nvSpPr>
          <p:cNvPr id="1192994" name="Text Box 34"/>
          <p:cNvSpPr txBox="1">
            <a:spLocks noChangeArrowheads="1"/>
          </p:cNvSpPr>
          <p:nvPr/>
        </p:nvSpPr>
        <p:spPr bwMode="auto">
          <a:xfrm>
            <a:off x="3490267" y="2836778"/>
            <a:ext cx="918866" cy="346249"/>
          </a:xfrm>
          <a:prstGeom prst="rect">
            <a:avLst/>
          </a:prstGeom>
          <a:noFill/>
          <a:ln w="25400">
            <a:noFill/>
            <a:miter lim="800000"/>
            <a:headEnd type="none" w="sm" len="sm"/>
            <a:tailEnd type="none" w="sm" len="sm"/>
          </a:ln>
          <a:effectLst/>
        </p:spPr>
        <p:txBody>
          <a:bodyPr wrap="none" anchor="ctr">
            <a:prstTxWarp prst="textNoShape">
              <a:avLst/>
            </a:prstTxWarp>
            <a:spAutoFit/>
          </a:bodyPr>
          <a:lstStyle/>
          <a:p>
            <a:pPr algn="ctr">
              <a:lnSpc>
                <a:spcPct val="90000"/>
              </a:lnSpc>
              <a:spcBef>
                <a:spcPct val="50000"/>
              </a:spcBef>
              <a:buClr>
                <a:srgbClr val="FF555D"/>
              </a:buClr>
              <a:buFont typeface="Arial" charset="0"/>
              <a:buNone/>
            </a:pPr>
            <a:r>
              <a:rPr lang="en-GB">
                <a:ea typeface="Arial" charset="0"/>
                <a:cs typeface="Arial" charset="0"/>
              </a:rPr>
              <a:t>Area 2</a:t>
            </a:r>
          </a:p>
        </p:txBody>
      </p:sp>
      <p:sp>
        <p:nvSpPr>
          <p:cNvPr id="1192995" name="Rectangle 35"/>
          <p:cNvSpPr>
            <a:spLocks noGrp="1" noChangeArrowheads="1"/>
          </p:cNvSpPr>
          <p:nvPr>
            <p:ph type="title"/>
          </p:nvPr>
        </p:nvSpPr>
        <p:spPr/>
        <p:txBody>
          <a:bodyPr/>
          <a:lstStyle/>
          <a:p>
            <a:r>
              <a:rPr lang="en-GB"/>
              <a:t>An Addressing Example</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dirty="0" smtClean="0"/>
              <a:t>CLNS Addressing</a:t>
            </a:r>
            <a:br>
              <a:rPr lang="en-US" dirty="0" smtClean="0"/>
            </a:br>
            <a:r>
              <a:rPr lang="en-US" sz="3200" dirty="0" smtClean="0"/>
              <a:t>How do most ISP define System IDs?</a:t>
            </a:r>
            <a:endParaRPr lang="en-US" sz="3200" dirty="0"/>
          </a:p>
        </p:txBody>
      </p:sp>
      <p:sp>
        <p:nvSpPr>
          <p:cNvPr id="173059" name="Text Box 3"/>
          <p:cNvSpPr txBox="1">
            <a:spLocks noChangeArrowheads="1"/>
          </p:cNvSpPr>
          <p:nvPr/>
        </p:nvSpPr>
        <p:spPr bwMode="auto">
          <a:xfrm>
            <a:off x="2172287" y="1895602"/>
            <a:ext cx="5226466" cy="4074832"/>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000" b="0" dirty="0" smtClean="0">
                <a:latin typeface="Courier"/>
                <a:cs typeface="Courier"/>
              </a:rPr>
              <a:t>Interface </a:t>
            </a:r>
            <a:r>
              <a:rPr lang="en-US" sz="2000" b="0" dirty="0">
                <a:latin typeface="Courier"/>
                <a:cs typeface="Courier"/>
              </a:rPr>
              <a:t>Loopback 0</a:t>
            </a:r>
          </a:p>
          <a:p>
            <a:r>
              <a:rPr lang="en-US" sz="2000" b="0" dirty="0">
                <a:latin typeface="Courier"/>
                <a:cs typeface="Courier"/>
              </a:rPr>
              <a:t>IP address 192.168.3.25</a:t>
            </a:r>
          </a:p>
          <a:p>
            <a:endParaRPr lang="en-US" sz="2000" b="0" dirty="0">
              <a:latin typeface="Courier"/>
              <a:cs typeface="Courier"/>
            </a:endParaRPr>
          </a:p>
          <a:p>
            <a:r>
              <a:rPr lang="en-US" sz="2000" b="0" dirty="0">
                <a:latin typeface="Courier"/>
                <a:cs typeface="Courier"/>
              </a:rPr>
              <a:t>Router </a:t>
            </a:r>
            <a:r>
              <a:rPr lang="en-US" sz="2000" b="0" dirty="0" err="1">
                <a:latin typeface="Courier"/>
                <a:cs typeface="Courier"/>
              </a:rPr>
              <a:t>isis</a:t>
            </a:r>
            <a:endParaRPr lang="en-US" sz="2000" b="0" dirty="0">
              <a:latin typeface="Courier"/>
              <a:cs typeface="Courier"/>
            </a:endParaRPr>
          </a:p>
          <a:p>
            <a:r>
              <a:rPr lang="en-US" sz="2000" b="0" dirty="0">
                <a:latin typeface="Courier"/>
                <a:cs typeface="Courier"/>
              </a:rPr>
              <a:t>Net 49.0001.1921.6800.3025.00</a:t>
            </a:r>
          </a:p>
          <a:p>
            <a:endParaRPr lang="en-US" sz="2000" b="0" dirty="0">
              <a:latin typeface="Verdana"/>
              <a:cs typeface="Verdana"/>
            </a:endParaRPr>
          </a:p>
          <a:p>
            <a:r>
              <a:rPr lang="en-US" sz="2000" dirty="0">
                <a:latin typeface="Verdana"/>
                <a:cs typeface="Verdana"/>
              </a:rPr>
              <a:t>IP Address conversion process:</a:t>
            </a:r>
            <a:endParaRPr lang="en-US" sz="2000" b="0" dirty="0">
              <a:latin typeface="Verdana"/>
              <a:cs typeface="Verdana"/>
            </a:endParaRPr>
          </a:p>
          <a:p>
            <a:endParaRPr lang="en-US" sz="2000" b="0" dirty="0">
              <a:latin typeface="Verdana"/>
              <a:cs typeface="Verdana"/>
            </a:endParaRPr>
          </a:p>
          <a:p>
            <a:r>
              <a:rPr lang="en-US" sz="2000" b="0" dirty="0">
                <a:latin typeface="Courier"/>
                <a:cs typeface="Courier"/>
              </a:rPr>
              <a:t>192.168.3.25 -&gt; </a:t>
            </a:r>
            <a:r>
              <a:rPr lang="en-US" sz="2000" b="0" dirty="0" smtClean="0">
                <a:latin typeface="Courier"/>
                <a:cs typeface="Courier"/>
              </a:rPr>
              <a:t>192.168.003.025</a:t>
            </a:r>
          </a:p>
          <a:p>
            <a:r>
              <a:rPr lang="en-US" sz="2000" b="0" dirty="0" smtClean="0">
                <a:latin typeface="Courier"/>
                <a:cs typeface="Courier"/>
              </a:rPr>
              <a:t>	</a:t>
            </a:r>
            <a:r>
              <a:rPr lang="en-US" sz="2000" b="0" dirty="0">
                <a:latin typeface="Courier"/>
                <a:cs typeface="Courier"/>
              </a:rPr>
              <a:t>	        </a:t>
            </a:r>
            <a:r>
              <a:rPr lang="en-US" sz="2000" b="0" dirty="0" smtClean="0">
                <a:latin typeface="Courier"/>
                <a:cs typeface="Courier"/>
              </a:rPr>
              <a:t>  </a:t>
            </a:r>
            <a:r>
              <a:rPr lang="en-GB" sz="2000" dirty="0" err="1" smtClean="0">
                <a:latin typeface="Wingdings"/>
                <a:ea typeface="Wingdings"/>
                <a:cs typeface="Wingdings"/>
              </a:rPr>
              <a:t></a:t>
            </a:r>
            <a:endParaRPr lang="en-US" sz="2000" b="0" dirty="0" smtClean="0">
              <a:latin typeface="Courier"/>
              <a:cs typeface="Courier"/>
            </a:endParaRPr>
          </a:p>
          <a:p>
            <a:r>
              <a:rPr lang="en-US" sz="2000" b="0" dirty="0">
                <a:latin typeface="Courier"/>
                <a:cs typeface="Courier"/>
              </a:rPr>
              <a:t>	         </a:t>
            </a:r>
            <a:r>
              <a:rPr lang="en-US" sz="2000" b="0" dirty="0" smtClean="0">
                <a:latin typeface="Courier"/>
                <a:cs typeface="Courier"/>
              </a:rPr>
              <a:t> 1921.6800.3025</a:t>
            </a:r>
            <a:endParaRPr lang="en-US" sz="2000" b="0" dirty="0">
              <a:latin typeface="Courier"/>
              <a:cs typeface="Courier"/>
            </a:endParaRPr>
          </a:p>
          <a:p>
            <a:r>
              <a:rPr lang="en-US" sz="2000" b="0" dirty="0">
                <a:latin typeface="Courier"/>
                <a:cs typeface="Courier"/>
              </a:rPr>
              <a:t>          </a:t>
            </a:r>
            <a:r>
              <a:rPr lang="en-US" sz="2000" b="0" dirty="0" smtClean="0">
                <a:latin typeface="Courier"/>
                <a:cs typeface="Courier"/>
              </a:rPr>
              <a:t>            </a:t>
            </a:r>
            <a:r>
              <a:rPr lang="en-GB" sz="2000" dirty="0" err="1" smtClean="0">
                <a:latin typeface="Wingdings"/>
                <a:ea typeface="Wingdings"/>
                <a:cs typeface="Wingdings"/>
              </a:rPr>
              <a:t></a:t>
            </a:r>
            <a:endParaRPr lang="en-GB" sz="2000" dirty="0" smtClean="0">
              <a:latin typeface="Wingdings"/>
              <a:ea typeface="Wingdings"/>
              <a:cs typeface="Wingdings"/>
            </a:endParaRPr>
          </a:p>
          <a:p>
            <a:r>
              <a:rPr lang="en-US" sz="2000" b="0" dirty="0" smtClean="0">
                <a:latin typeface="Courier"/>
                <a:cs typeface="Courier"/>
              </a:rPr>
              <a:t>	   49.001.</a:t>
            </a:r>
            <a:r>
              <a:rPr lang="en-US" sz="2000" b="0" dirty="0" smtClean="0">
                <a:solidFill>
                  <a:srgbClr val="CC0000"/>
                </a:solidFill>
                <a:latin typeface="Courier"/>
                <a:cs typeface="Courier"/>
              </a:rPr>
              <a:t>1921.6800.3025</a:t>
            </a:r>
            <a:r>
              <a:rPr lang="en-US" sz="2000" b="0" dirty="0" smtClean="0">
                <a:latin typeface="Courier"/>
                <a:cs typeface="Courier"/>
              </a:rPr>
              <a:t>.00</a:t>
            </a:r>
            <a:endParaRPr lang="en-US" sz="2000" b="0" dirty="0">
              <a:latin typeface="Courier"/>
              <a:cs typeface="Courier"/>
            </a:endParaRP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CLNS Addressing</a:t>
            </a:r>
            <a:br>
              <a:rPr lang="en-US" smtClean="0"/>
            </a:br>
            <a:r>
              <a:rPr lang="en-US" smtClean="0"/>
              <a:t>Globally Unique NSAPs  </a:t>
            </a:r>
            <a:endParaRPr lang="en-US"/>
          </a:p>
        </p:txBody>
      </p:sp>
      <p:sp>
        <p:nvSpPr>
          <p:cNvPr id="246787" name="Rectangle 3"/>
          <p:cNvSpPr>
            <a:spLocks noGrp="1" noChangeArrowheads="1"/>
          </p:cNvSpPr>
          <p:nvPr>
            <p:ph type="body" idx="1"/>
          </p:nvPr>
        </p:nvSpPr>
        <p:spPr/>
        <p:txBody>
          <a:bodyPr/>
          <a:lstStyle/>
          <a:p>
            <a:r>
              <a:rPr lang="en-US" sz="2400" dirty="0" smtClean="0"/>
              <a:t>AFI 47 (ISO 6523 ICD) is allocated via national sponsoring authority of the International Registration Authority (RA), usually a national standards body</a:t>
            </a:r>
          </a:p>
          <a:p>
            <a:pPr lvl="1"/>
            <a:r>
              <a:rPr lang="en-US" dirty="0" smtClean="0"/>
              <a:t>NIST - allocated IDI 0005 and 0006</a:t>
            </a:r>
          </a:p>
          <a:p>
            <a:pPr lvl="1"/>
            <a:r>
              <a:rPr lang="en-US" dirty="0" smtClean="0"/>
              <a:t>BSI subsidiary IOTA allocated 0124 for assignment of ATM End Systems Addresses</a:t>
            </a:r>
          </a:p>
          <a:p>
            <a:r>
              <a:rPr lang="en-US" sz="2400" dirty="0" smtClean="0"/>
              <a:t>AFI 39 also administered through national institutions</a:t>
            </a:r>
          </a:p>
          <a:p>
            <a:pPr lvl="1"/>
            <a:r>
              <a:rPr lang="en-US" dirty="0" smtClean="0"/>
              <a:t>IDI 0840 allocated to ANSI</a:t>
            </a:r>
            <a:endParaRPr lang="en-US" dirty="0"/>
          </a:p>
        </p:txBody>
      </p:sp>
      <p:sp>
        <p:nvSpPr>
          <p:cNvPr id="246790" name="Text Box 6"/>
          <p:cNvSpPr txBox="1">
            <a:spLocks noChangeArrowheads="1"/>
          </p:cNvSpPr>
          <p:nvPr/>
        </p:nvSpPr>
        <p:spPr bwMode="auto">
          <a:xfrm>
            <a:off x="872188" y="5921644"/>
            <a:ext cx="6514904" cy="812401"/>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600" dirty="0">
                <a:latin typeface="Arial" charset="0"/>
              </a:rPr>
              <a:t>NIST - United States National Institute of Standards</a:t>
            </a:r>
          </a:p>
          <a:p>
            <a:r>
              <a:rPr lang="en-US" sz="1600" dirty="0">
                <a:latin typeface="Arial" charset="0"/>
              </a:rPr>
              <a:t>BSI - British Standards Institute</a:t>
            </a:r>
          </a:p>
          <a:p>
            <a:r>
              <a:rPr lang="en-US" sz="1600" dirty="0">
                <a:latin typeface="Arial" charset="0"/>
              </a:rPr>
              <a:t>IOTA -Identifiers for Organizations for Telecommunications Addressing</a:t>
            </a:r>
            <a:endParaRPr lang="en-US" sz="1800" b="0" dirty="0">
              <a:latin typeface="Arial"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sz="4000"/>
              <a:t>IS-IS LS Database</a:t>
            </a:r>
            <a:r>
              <a:rPr lang="en-US"/>
              <a:t/>
            </a:r>
            <a:br>
              <a:rPr lang="en-US"/>
            </a:br>
            <a:r>
              <a:rPr lang="en-US" sz="3200"/>
              <a:t>Link State Packets</a:t>
            </a:r>
            <a:endParaRPr lang="en-US"/>
          </a:p>
        </p:txBody>
      </p:sp>
      <p:sp>
        <p:nvSpPr>
          <p:cNvPr id="174083" name="Freeform 3"/>
          <p:cNvSpPr>
            <a:spLocks/>
          </p:cNvSpPr>
          <p:nvPr/>
        </p:nvSpPr>
        <p:spPr bwMode="auto">
          <a:xfrm>
            <a:off x="3352801" y="2590802"/>
            <a:ext cx="2862263" cy="2716213"/>
          </a:xfrm>
          <a:custGeom>
            <a:avLst/>
            <a:gdLst/>
            <a:ahLst/>
            <a:cxnLst>
              <a:cxn ang="0">
                <a:pos x="847" y="382"/>
              </a:cxn>
              <a:cxn ang="0">
                <a:pos x="818" y="182"/>
              </a:cxn>
              <a:cxn ang="0">
                <a:pos x="922" y="22"/>
              </a:cxn>
              <a:cxn ang="0">
                <a:pos x="1158" y="5"/>
              </a:cxn>
              <a:cxn ang="0">
                <a:pos x="1275" y="99"/>
              </a:cxn>
              <a:cxn ang="0">
                <a:pos x="1301" y="262"/>
              </a:cxn>
              <a:cxn ang="0">
                <a:pos x="1278" y="438"/>
              </a:cxn>
              <a:cxn ang="0">
                <a:pos x="1393" y="542"/>
              </a:cxn>
              <a:cxn ang="0">
                <a:pos x="1567" y="586"/>
              </a:cxn>
              <a:cxn ang="0">
                <a:pos x="1639" y="668"/>
              </a:cxn>
              <a:cxn ang="0">
                <a:pos x="1643" y="784"/>
              </a:cxn>
              <a:cxn ang="0">
                <a:pos x="1710" y="888"/>
              </a:cxn>
              <a:cxn ang="0">
                <a:pos x="1848" y="908"/>
              </a:cxn>
              <a:cxn ang="0">
                <a:pos x="1997" y="900"/>
              </a:cxn>
              <a:cxn ang="0">
                <a:pos x="2086" y="951"/>
              </a:cxn>
              <a:cxn ang="0">
                <a:pos x="2108" y="1133"/>
              </a:cxn>
              <a:cxn ang="0">
                <a:pos x="2086" y="1377"/>
              </a:cxn>
              <a:cxn ang="0">
                <a:pos x="1996" y="1435"/>
              </a:cxn>
              <a:cxn ang="0">
                <a:pos x="1834" y="1426"/>
              </a:cxn>
              <a:cxn ang="0">
                <a:pos x="1713" y="1445"/>
              </a:cxn>
              <a:cxn ang="0">
                <a:pos x="1646" y="1516"/>
              </a:cxn>
              <a:cxn ang="0">
                <a:pos x="1639" y="1654"/>
              </a:cxn>
              <a:cxn ang="0">
                <a:pos x="1562" y="1750"/>
              </a:cxn>
              <a:cxn ang="0">
                <a:pos x="1422" y="1782"/>
              </a:cxn>
              <a:cxn ang="0">
                <a:pos x="1301" y="1849"/>
              </a:cxn>
              <a:cxn ang="0">
                <a:pos x="1275" y="1983"/>
              </a:cxn>
              <a:cxn ang="0">
                <a:pos x="1301" y="2149"/>
              </a:cxn>
              <a:cxn ang="0">
                <a:pos x="1243" y="2305"/>
              </a:cxn>
              <a:cxn ang="0">
                <a:pos x="1141" y="2387"/>
              </a:cxn>
              <a:cxn ang="0">
                <a:pos x="984" y="2396"/>
              </a:cxn>
              <a:cxn ang="0">
                <a:pos x="866" y="2334"/>
              </a:cxn>
              <a:cxn ang="0">
                <a:pos x="810" y="2217"/>
              </a:cxn>
              <a:cxn ang="0">
                <a:pos x="824" y="2079"/>
              </a:cxn>
              <a:cxn ang="0">
                <a:pos x="833" y="1954"/>
              </a:cxn>
              <a:cxn ang="0">
                <a:pos x="754" y="1866"/>
              </a:cxn>
              <a:cxn ang="0">
                <a:pos x="624" y="1832"/>
              </a:cxn>
              <a:cxn ang="0">
                <a:pos x="499" y="1780"/>
              </a:cxn>
              <a:cxn ang="0">
                <a:pos x="466" y="1642"/>
              </a:cxn>
              <a:cxn ang="0">
                <a:pos x="429" y="1528"/>
              </a:cxn>
              <a:cxn ang="0">
                <a:pos x="303" y="1486"/>
              </a:cxn>
              <a:cxn ang="0">
                <a:pos x="177" y="1498"/>
              </a:cxn>
              <a:cxn ang="0">
                <a:pos x="40" y="1462"/>
              </a:cxn>
              <a:cxn ang="0">
                <a:pos x="1" y="1302"/>
              </a:cxn>
              <a:cxn ang="0">
                <a:pos x="10" y="1072"/>
              </a:cxn>
              <a:cxn ang="0">
                <a:pos x="51" y="934"/>
              </a:cxn>
              <a:cxn ang="0">
                <a:pos x="156" y="898"/>
              </a:cxn>
              <a:cxn ang="0">
                <a:pos x="312" y="910"/>
              </a:cxn>
              <a:cxn ang="0">
                <a:pos x="450" y="855"/>
              </a:cxn>
              <a:cxn ang="0">
                <a:pos x="475" y="728"/>
              </a:cxn>
              <a:cxn ang="0">
                <a:pos x="526" y="601"/>
              </a:cxn>
              <a:cxn ang="0">
                <a:pos x="671" y="557"/>
              </a:cxn>
            </a:cxnLst>
            <a:rect l="0" t="0" r="r" b="b"/>
            <a:pathLst>
              <a:path w="2110" h="2398">
                <a:moveTo>
                  <a:pt x="803" y="501"/>
                </a:moveTo>
                <a:lnTo>
                  <a:pt x="824" y="474"/>
                </a:lnTo>
                <a:lnTo>
                  <a:pt x="840" y="448"/>
                </a:lnTo>
                <a:lnTo>
                  <a:pt x="847" y="419"/>
                </a:lnTo>
                <a:lnTo>
                  <a:pt x="847" y="382"/>
                </a:lnTo>
                <a:lnTo>
                  <a:pt x="838" y="339"/>
                </a:lnTo>
                <a:lnTo>
                  <a:pt x="829" y="303"/>
                </a:lnTo>
                <a:lnTo>
                  <a:pt x="818" y="259"/>
                </a:lnTo>
                <a:lnTo>
                  <a:pt x="813" y="211"/>
                </a:lnTo>
                <a:lnTo>
                  <a:pt x="818" y="182"/>
                </a:lnTo>
                <a:lnTo>
                  <a:pt x="826" y="147"/>
                </a:lnTo>
                <a:lnTo>
                  <a:pt x="843" y="109"/>
                </a:lnTo>
                <a:lnTo>
                  <a:pt x="866" y="73"/>
                </a:lnTo>
                <a:lnTo>
                  <a:pt x="896" y="44"/>
                </a:lnTo>
                <a:lnTo>
                  <a:pt x="922" y="22"/>
                </a:lnTo>
                <a:lnTo>
                  <a:pt x="957" y="9"/>
                </a:lnTo>
                <a:lnTo>
                  <a:pt x="1001" y="2"/>
                </a:lnTo>
                <a:lnTo>
                  <a:pt x="1046" y="0"/>
                </a:lnTo>
                <a:lnTo>
                  <a:pt x="1108" y="0"/>
                </a:lnTo>
                <a:lnTo>
                  <a:pt x="1158" y="5"/>
                </a:lnTo>
                <a:lnTo>
                  <a:pt x="1185" y="15"/>
                </a:lnTo>
                <a:lnTo>
                  <a:pt x="1208" y="29"/>
                </a:lnTo>
                <a:lnTo>
                  <a:pt x="1231" y="44"/>
                </a:lnTo>
                <a:lnTo>
                  <a:pt x="1253" y="68"/>
                </a:lnTo>
                <a:lnTo>
                  <a:pt x="1275" y="99"/>
                </a:lnTo>
                <a:lnTo>
                  <a:pt x="1291" y="126"/>
                </a:lnTo>
                <a:lnTo>
                  <a:pt x="1299" y="150"/>
                </a:lnTo>
                <a:lnTo>
                  <a:pt x="1306" y="191"/>
                </a:lnTo>
                <a:lnTo>
                  <a:pt x="1306" y="227"/>
                </a:lnTo>
                <a:lnTo>
                  <a:pt x="1301" y="262"/>
                </a:lnTo>
                <a:lnTo>
                  <a:pt x="1294" y="290"/>
                </a:lnTo>
                <a:lnTo>
                  <a:pt x="1287" y="334"/>
                </a:lnTo>
                <a:lnTo>
                  <a:pt x="1275" y="380"/>
                </a:lnTo>
                <a:lnTo>
                  <a:pt x="1269" y="409"/>
                </a:lnTo>
                <a:lnTo>
                  <a:pt x="1278" y="438"/>
                </a:lnTo>
                <a:lnTo>
                  <a:pt x="1288" y="458"/>
                </a:lnTo>
                <a:lnTo>
                  <a:pt x="1306" y="486"/>
                </a:lnTo>
                <a:lnTo>
                  <a:pt x="1332" y="508"/>
                </a:lnTo>
                <a:lnTo>
                  <a:pt x="1357" y="526"/>
                </a:lnTo>
                <a:lnTo>
                  <a:pt x="1393" y="542"/>
                </a:lnTo>
                <a:lnTo>
                  <a:pt x="1429" y="552"/>
                </a:lnTo>
                <a:lnTo>
                  <a:pt x="1464" y="561"/>
                </a:lnTo>
                <a:lnTo>
                  <a:pt x="1499" y="566"/>
                </a:lnTo>
                <a:lnTo>
                  <a:pt x="1538" y="576"/>
                </a:lnTo>
                <a:lnTo>
                  <a:pt x="1567" y="586"/>
                </a:lnTo>
                <a:lnTo>
                  <a:pt x="1590" y="598"/>
                </a:lnTo>
                <a:lnTo>
                  <a:pt x="1608" y="612"/>
                </a:lnTo>
                <a:lnTo>
                  <a:pt x="1622" y="627"/>
                </a:lnTo>
                <a:lnTo>
                  <a:pt x="1631" y="646"/>
                </a:lnTo>
                <a:lnTo>
                  <a:pt x="1639" y="668"/>
                </a:lnTo>
                <a:lnTo>
                  <a:pt x="1643" y="688"/>
                </a:lnTo>
                <a:lnTo>
                  <a:pt x="1646" y="707"/>
                </a:lnTo>
                <a:lnTo>
                  <a:pt x="1646" y="733"/>
                </a:lnTo>
                <a:lnTo>
                  <a:pt x="1643" y="762"/>
                </a:lnTo>
                <a:lnTo>
                  <a:pt x="1643" y="784"/>
                </a:lnTo>
                <a:lnTo>
                  <a:pt x="1648" y="811"/>
                </a:lnTo>
                <a:lnTo>
                  <a:pt x="1659" y="835"/>
                </a:lnTo>
                <a:lnTo>
                  <a:pt x="1672" y="855"/>
                </a:lnTo>
                <a:lnTo>
                  <a:pt x="1689" y="871"/>
                </a:lnTo>
                <a:lnTo>
                  <a:pt x="1710" y="888"/>
                </a:lnTo>
                <a:lnTo>
                  <a:pt x="1731" y="898"/>
                </a:lnTo>
                <a:lnTo>
                  <a:pt x="1764" y="905"/>
                </a:lnTo>
                <a:lnTo>
                  <a:pt x="1792" y="908"/>
                </a:lnTo>
                <a:lnTo>
                  <a:pt x="1818" y="910"/>
                </a:lnTo>
                <a:lnTo>
                  <a:pt x="1848" y="908"/>
                </a:lnTo>
                <a:lnTo>
                  <a:pt x="1885" y="905"/>
                </a:lnTo>
                <a:lnTo>
                  <a:pt x="1913" y="903"/>
                </a:lnTo>
                <a:lnTo>
                  <a:pt x="1940" y="900"/>
                </a:lnTo>
                <a:lnTo>
                  <a:pt x="1966" y="898"/>
                </a:lnTo>
                <a:lnTo>
                  <a:pt x="1997" y="900"/>
                </a:lnTo>
                <a:lnTo>
                  <a:pt x="2014" y="903"/>
                </a:lnTo>
                <a:lnTo>
                  <a:pt x="2034" y="908"/>
                </a:lnTo>
                <a:lnTo>
                  <a:pt x="2052" y="918"/>
                </a:lnTo>
                <a:lnTo>
                  <a:pt x="2071" y="934"/>
                </a:lnTo>
                <a:lnTo>
                  <a:pt x="2086" y="951"/>
                </a:lnTo>
                <a:lnTo>
                  <a:pt x="2097" y="976"/>
                </a:lnTo>
                <a:lnTo>
                  <a:pt x="2102" y="998"/>
                </a:lnTo>
                <a:lnTo>
                  <a:pt x="2106" y="1026"/>
                </a:lnTo>
                <a:lnTo>
                  <a:pt x="2109" y="1075"/>
                </a:lnTo>
                <a:lnTo>
                  <a:pt x="2108" y="1133"/>
                </a:lnTo>
                <a:lnTo>
                  <a:pt x="2109" y="1194"/>
                </a:lnTo>
                <a:lnTo>
                  <a:pt x="2104" y="1266"/>
                </a:lnTo>
                <a:lnTo>
                  <a:pt x="2099" y="1315"/>
                </a:lnTo>
                <a:lnTo>
                  <a:pt x="2095" y="1355"/>
                </a:lnTo>
                <a:lnTo>
                  <a:pt x="2086" y="1377"/>
                </a:lnTo>
                <a:lnTo>
                  <a:pt x="2073" y="1397"/>
                </a:lnTo>
                <a:lnTo>
                  <a:pt x="2058" y="1411"/>
                </a:lnTo>
                <a:lnTo>
                  <a:pt x="2039" y="1423"/>
                </a:lnTo>
                <a:lnTo>
                  <a:pt x="2016" y="1430"/>
                </a:lnTo>
                <a:lnTo>
                  <a:pt x="1996" y="1435"/>
                </a:lnTo>
                <a:lnTo>
                  <a:pt x="1955" y="1436"/>
                </a:lnTo>
                <a:lnTo>
                  <a:pt x="1918" y="1435"/>
                </a:lnTo>
                <a:lnTo>
                  <a:pt x="1889" y="1430"/>
                </a:lnTo>
                <a:lnTo>
                  <a:pt x="1862" y="1428"/>
                </a:lnTo>
                <a:lnTo>
                  <a:pt x="1834" y="1426"/>
                </a:lnTo>
                <a:lnTo>
                  <a:pt x="1807" y="1426"/>
                </a:lnTo>
                <a:lnTo>
                  <a:pt x="1784" y="1428"/>
                </a:lnTo>
                <a:lnTo>
                  <a:pt x="1759" y="1430"/>
                </a:lnTo>
                <a:lnTo>
                  <a:pt x="1730" y="1438"/>
                </a:lnTo>
                <a:lnTo>
                  <a:pt x="1713" y="1445"/>
                </a:lnTo>
                <a:lnTo>
                  <a:pt x="1699" y="1452"/>
                </a:lnTo>
                <a:lnTo>
                  <a:pt x="1679" y="1465"/>
                </a:lnTo>
                <a:lnTo>
                  <a:pt x="1666" y="1482"/>
                </a:lnTo>
                <a:lnTo>
                  <a:pt x="1655" y="1498"/>
                </a:lnTo>
                <a:lnTo>
                  <a:pt x="1646" y="1516"/>
                </a:lnTo>
                <a:lnTo>
                  <a:pt x="1641" y="1535"/>
                </a:lnTo>
                <a:lnTo>
                  <a:pt x="1639" y="1556"/>
                </a:lnTo>
                <a:lnTo>
                  <a:pt x="1641" y="1578"/>
                </a:lnTo>
                <a:lnTo>
                  <a:pt x="1641" y="1615"/>
                </a:lnTo>
                <a:lnTo>
                  <a:pt x="1639" y="1654"/>
                </a:lnTo>
                <a:lnTo>
                  <a:pt x="1629" y="1683"/>
                </a:lnTo>
                <a:lnTo>
                  <a:pt x="1620" y="1707"/>
                </a:lnTo>
                <a:lnTo>
                  <a:pt x="1605" y="1724"/>
                </a:lnTo>
                <a:lnTo>
                  <a:pt x="1583" y="1738"/>
                </a:lnTo>
                <a:lnTo>
                  <a:pt x="1562" y="1750"/>
                </a:lnTo>
                <a:lnTo>
                  <a:pt x="1538" y="1757"/>
                </a:lnTo>
                <a:lnTo>
                  <a:pt x="1506" y="1763"/>
                </a:lnTo>
                <a:lnTo>
                  <a:pt x="1480" y="1772"/>
                </a:lnTo>
                <a:lnTo>
                  <a:pt x="1448" y="1777"/>
                </a:lnTo>
                <a:lnTo>
                  <a:pt x="1422" y="1782"/>
                </a:lnTo>
                <a:lnTo>
                  <a:pt x="1393" y="1789"/>
                </a:lnTo>
                <a:lnTo>
                  <a:pt x="1370" y="1801"/>
                </a:lnTo>
                <a:lnTo>
                  <a:pt x="1343" y="1813"/>
                </a:lnTo>
                <a:lnTo>
                  <a:pt x="1319" y="1828"/>
                </a:lnTo>
                <a:lnTo>
                  <a:pt x="1301" y="1849"/>
                </a:lnTo>
                <a:lnTo>
                  <a:pt x="1285" y="1873"/>
                </a:lnTo>
                <a:lnTo>
                  <a:pt x="1271" y="1901"/>
                </a:lnTo>
                <a:lnTo>
                  <a:pt x="1268" y="1927"/>
                </a:lnTo>
                <a:lnTo>
                  <a:pt x="1269" y="1956"/>
                </a:lnTo>
                <a:lnTo>
                  <a:pt x="1275" y="1983"/>
                </a:lnTo>
                <a:lnTo>
                  <a:pt x="1283" y="2012"/>
                </a:lnTo>
                <a:lnTo>
                  <a:pt x="1289" y="2045"/>
                </a:lnTo>
                <a:lnTo>
                  <a:pt x="1294" y="2074"/>
                </a:lnTo>
                <a:lnTo>
                  <a:pt x="1301" y="2111"/>
                </a:lnTo>
                <a:lnTo>
                  <a:pt x="1301" y="2149"/>
                </a:lnTo>
                <a:lnTo>
                  <a:pt x="1292" y="2186"/>
                </a:lnTo>
                <a:lnTo>
                  <a:pt x="1285" y="2215"/>
                </a:lnTo>
                <a:lnTo>
                  <a:pt x="1275" y="2244"/>
                </a:lnTo>
                <a:lnTo>
                  <a:pt x="1262" y="2271"/>
                </a:lnTo>
                <a:lnTo>
                  <a:pt x="1243" y="2305"/>
                </a:lnTo>
                <a:lnTo>
                  <a:pt x="1224" y="2327"/>
                </a:lnTo>
                <a:lnTo>
                  <a:pt x="1208" y="2343"/>
                </a:lnTo>
                <a:lnTo>
                  <a:pt x="1185" y="2361"/>
                </a:lnTo>
                <a:lnTo>
                  <a:pt x="1163" y="2379"/>
                </a:lnTo>
                <a:lnTo>
                  <a:pt x="1141" y="2387"/>
                </a:lnTo>
                <a:lnTo>
                  <a:pt x="1122" y="2392"/>
                </a:lnTo>
                <a:lnTo>
                  <a:pt x="1089" y="2396"/>
                </a:lnTo>
                <a:lnTo>
                  <a:pt x="1052" y="2397"/>
                </a:lnTo>
                <a:lnTo>
                  <a:pt x="1005" y="2396"/>
                </a:lnTo>
                <a:lnTo>
                  <a:pt x="984" y="2396"/>
                </a:lnTo>
                <a:lnTo>
                  <a:pt x="956" y="2390"/>
                </a:lnTo>
                <a:lnTo>
                  <a:pt x="926" y="2382"/>
                </a:lnTo>
                <a:lnTo>
                  <a:pt x="900" y="2367"/>
                </a:lnTo>
                <a:lnTo>
                  <a:pt x="884" y="2353"/>
                </a:lnTo>
                <a:lnTo>
                  <a:pt x="866" y="2334"/>
                </a:lnTo>
                <a:lnTo>
                  <a:pt x="850" y="2317"/>
                </a:lnTo>
                <a:lnTo>
                  <a:pt x="836" y="2295"/>
                </a:lnTo>
                <a:lnTo>
                  <a:pt x="824" y="2273"/>
                </a:lnTo>
                <a:lnTo>
                  <a:pt x="815" y="2246"/>
                </a:lnTo>
                <a:lnTo>
                  <a:pt x="810" y="2217"/>
                </a:lnTo>
                <a:lnTo>
                  <a:pt x="808" y="2195"/>
                </a:lnTo>
                <a:lnTo>
                  <a:pt x="808" y="2164"/>
                </a:lnTo>
                <a:lnTo>
                  <a:pt x="810" y="2138"/>
                </a:lnTo>
                <a:lnTo>
                  <a:pt x="818" y="2111"/>
                </a:lnTo>
                <a:lnTo>
                  <a:pt x="824" y="2079"/>
                </a:lnTo>
                <a:lnTo>
                  <a:pt x="833" y="2048"/>
                </a:lnTo>
                <a:lnTo>
                  <a:pt x="838" y="2021"/>
                </a:lnTo>
                <a:lnTo>
                  <a:pt x="840" y="1995"/>
                </a:lnTo>
                <a:lnTo>
                  <a:pt x="838" y="1975"/>
                </a:lnTo>
                <a:lnTo>
                  <a:pt x="833" y="1954"/>
                </a:lnTo>
                <a:lnTo>
                  <a:pt x="820" y="1929"/>
                </a:lnTo>
                <a:lnTo>
                  <a:pt x="806" y="1912"/>
                </a:lnTo>
                <a:lnTo>
                  <a:pt x="790" y="1893"/>
                </a:lnTo>
                <a:lnTo>
                  <a:pt x="772" y="1879"/>
                </a:lnTo>
                <a:lnTo>
                  <a:pt x="754" y="1866"/>
                </a:lnTo>
                <a:lnTo>
                  <a:pt x="727" y="1855"/>
                </a:lnTo>
                <a:lnTo>
                  <a:pt x="705" y="1849"/>
                </a:lnTo>
                <a:lnTo>
                  <a:pt x="675" y="1842"/>
                </a:lnTo>
                <a:lnTo>
                  <a:pt x="649" y="1838"/>
                </a:lnTo>
                <a:lnTo>
                  <a:pt x="624" y="1832"/>
                </a:lnTo>
                <a:lnTo>
                  <a:pt x="594" y="1825"/>
                </a:lnTo>
                <a:lnTo>
                  <a:pt x="570" y="1815"/>
                </a:lnTo>
                <a:lnTo>
                  <a:pt x="540" y="1806"/>
                </a:lnTo>
                <a:lnTo>
                  <a:pt x="517" y="1796"/>
                </a:lnTo>
                <a:lnTo>
                  <a:pt x="499" y="1780"/>
                </a:lnTo>
                <a:lnTo>
                  <a:pt x="484" y="1760"/>
                </a:lnTo>
                <a:lnTo>
                  <a:pt x="475" y="1734"/>
                </a:lnTo>
                <a:lnTo>
                  <a:pt x="466" y="1700"/>
                </a:lnTo>
                <a:lnTo>
                  <a:pt x="465" y="1673"/>
                </a:lnTo>
                <a:lnTo>
                  <a:pt x="466" y="1642"/>
                </a:lnTo>
                <a:lnTo>
                  <a:pt x="470" y="1619"/>
                </a:lnTo>
                <a:lnTo>
                  <a:pt x="466" y="1590"/>
                </a:lnTo>
                <a:lnTo>
                  <a:pt x="458" y="1568"/>
                </a:lnTo>
                <a:lnTo>
                  <a:pt x="443" y="1544"/>
                </a:lnTo>
                <a:lnTo>
                  <a:pt x="429" y="1528"/>
                </a:lnTo>
                <a:lnTo>
                  <a:pt x="410" y="1513"/>
                </a:lnTo>
                <a:lnTo>
                  <a:pt x="386" y="1503"/>
                </a:lnTo>
                <a:lnTo>
                  <a:pt x="358" y="1493"/>
                </a:lnTo>
                <a:lnTo>
                  <a:pt x="328" y="1489"/>
                </a:lnTo>
                <a:lnTo>
                  <a:pt x="303" y="1486"/>
                </a:lnTo>
                <a:lnTo>
                  <a:pt x="275" y="1486"/>
                </a:lnTo>
                <a:lnTo>
                  <a:pt x="251" y="1489"/>
                </a:lnTo>
                <a:lnTo>
                  <a:pt x="226" y="1491"/>
                </a:lnTo>
                <a:lnTo>
                  <a:pt x="202" y="1494"/>
                </a:lnTo>
                <a:lnTo>
                  <a:pt x="177" y="1498"/>
                </a:lnTo>
                <a:lnTo>
                  <a:pt x="136" y="1498"/>
                </a:lnTo>
                <a:lnTo>
                  <a:pt x="110" y="1496"/>
                </a:lnTo>
                <a:lnTo>
                  <a:pt x="82" y="1489"/>
                </a:lnTo>
                <a:lnTo>
                  <a:pt x="63" y="1479"/>
                </a:lnTo>
                <a:lnTo>
                  <a:pt x="40" y="1462"/>
                </a:lnTo>
                <a:lnTo>
                  <a:pt x="26" y="1443"/>
                </a:lnTo>
                <a:lnTo>
                  <a:pt x="16" y="1423"/>
                </a:lnTo>
                <a:lnTo>
                  <a:pt x="5" y="1384"/>
                </a:lnTo>
                <a:lnTo>
                  <a:pt x="3" y="1343"/>
                </a:lnTo>
                <a:lnTo>
                  <a:pt x="1" y="1302"/>
                </a:lnTo>
                <a:lnTo>
                  <a:pt x="0" y="1251"/>
                </a:lnTo>
                <a:lnTo>
                  <a:pt x="3" y="1206"/>
                </a:lnTo>
                <a:lnTo>
                  <a:pt x="5" y="1159"/>
                </a:lnTo>
                <a:lnTo>
                  <a:pt x="7" y="1116"/>
                </a:lnTo>
                <a:lnTo>
                  <a:pt x="10" y="1072"/>
                </a:lnTo>
                <a:lnTo>
                  <a:pt x="14" y="1038"/>
                </a:lnTo>
                <a:lnTo>
                  <a:pt x="19" y="1000"/>
                </a:lnTo>
                <a:lnTo>
                  <a:pt x="26" y="971"/>
                </a:lnTo>
                <a:lnTo>
                  <a:pt x="36" y="952"/>
                </a:lnTo>
                <a:lnTo>
                  <a:pt x="51" y="934"/>
                </a:lnTo>
                <a:lnTo>
                  <a:pt x="65" y="922"/>
                </a:lnTo>
                <a:lnTo>
                  <a:pt x="85" y="908"/>
                </a:lnTo>
                <a:lnTo>
                  <a:pt x="103" y="905"/>
                </a:lnTo>
                <a:lnTo>
                  <a:pt x="126" y="900"/>
                </a:lnTo>
                <a:lnTo>
                  <a:pt x="156" y="898"/>
                </a:lnTo>
                <a:lnTo>
                  <a:pt x="182" y="900"/>
                </a:lnTo>
                <a:lnTo>
                  <a:pt x="219" y="905"/>
                </a:lnTo>
                <a:lnTo>
                  <a:pt x="249" y="906"/>
                </a:lnTo>
                <a:lnTo>
                  <a:pt x="275" y="908"/>
                </a:lnTo>
                <a:lnTo>
                  <a:pt x="312" y="910"/>
                </a:lnTo>
                <a:lnTo>
                  <a:pt x="350" y="905"/>
                </a:lnTo>
                <a:lnTo>
                  <a:pt x="381" y="898"/>
                </a:lnTo>
                <a:lnTo>
                  <a:pt x="410" y="886"/>
                </a:lnTo>
                <a:lnTo>
                  <a:pt x="430" y="874"/>
                </a:lnTo>
                <a:lnTo>
                  <a:pt x="450" y="855"/>
                </a:lnTo>
                <a:lnTo>
                  <a:pt x="465" y="831"/>
                </a:lnTo>
                <a:lnTo>
                  <a:pt x="475" y="808"/>
                </a:lnTo>
                <a:lnTo>
                  <a:pt x="478" y="782"/>
                </a:lnTo>
                <a:lnTo>
                  <a:pt x="476" y="763"/>
                </a:lnTo>
                <a:lnTo>
                  <a:pt x="475" y="728"/>
                </a:lnTo>
                <a:lnTo>
                  <a:pt x="476" y="692"/>
                </a:lnTo>
                <a:lnTo>
                  <a:pt x="482" y="665"/>
                </a:lnTo>
                <a:lnTo>
                  <a:pt x="491" y="639"/>
                </a:lnTo>
                <a:lnTo>
                  <a:pt x="503" y="620"/>
                </a:lnTo>
                <a:lnTo>
                  <a:pt x="526" y="601"/>
                </a:lnTo>
                <a:lnTo>
                  <a:pt x="550" y="588"/>
                </a:lnTo>
                <a:lnTo>
                  <a:pt x="582" y="578"/>
                </a:lnTo>
                <a:lnTo>
                  <a:pt x="612" y="569"/>
                </a:lnTo>
                <a:lnTo>
                  <a:pt x="638" y="562"/>
                </a:lnTo>
                <a:lnTo>
                  <a:pt x="671" y="557"/>
                </a:lnTo>
                <a:lnTo>
                  <a:pt x="703" y="550"/>
                </a:lnTo>
                <a:lnTo>
                  <a:pt x="739" y="540"/>
                </a:lnTo>
                <a:lnTo>
                  <a:pt x="773" y="525"/>
                </a:lnTo>
                <a:lnTo>
                  <a:pt x="803" y="501"/>
                </a:lnTo>
              </a:path>
            </a:pathLst>
          </a:custGeom>
          <a:solidFill>
            <a:srgbClr val="B2B2B2"/>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GB"/>
          </a:p>
        </p:txBody>
      </p:sp>
      <p:sp>
        <p:nvSpPr>
          <p:cNvPr id="174084" name="Freeform 4"/>
          <p:cNvSpPr>
            <a:spLocks/>
          </p:cNvSpPr>
          <p:nvPr/>
        </p:nvSpPr>
        <p:spPr bwMode="auto">
          <a:xfrm>
            <a:off x="5334001" y="4343402"/>
            <a:ext cx="2536825" cy="1617663"/>
          </a:xfrm>
          <a:custGeom>
            <a:avLst/>
            <a:gdLst/>
            <a:ahLst/>
            <a:cxnLst>
              <a:cxn ang="0">
                <a:pos x="0" y="1601"/>
              </a:cxn>
              <a:cxn ang="0">
                <a:pos x="1900" y="0"/>
              </a:cxn>
              <a:cxn ang="0">
                <a:pos x="1723" y="30"/>
              </a:cxn>
              <a:cxn ang="0">
                <a:pos x="1728" y="83"/>
              </a:cxn>
              <a:cxn ang="0">
                <a:pos x="1747" y="155"/>
              </a:cxn>
              <a:cxn ang="0">
                <a:pos x="1752" y="213"/>
              </a:cxn>
              <a:cxn ang="0">
                <a:pos x="1740" y="272"/>
              </a:cxn>
              <a:cxn ang="0">
                <a:pos x="1701" y="323"/>
              </a:cxn>
              <a:cxn ang="0">
                <a:pos x="1652" y="361"/>
              </a:cxn>
              <a:cxn ang="0">
                <a:pos x="1593" y="380"/>
              </a:cxn>
              <a:cxn ang="0">
                <a:pos x="1507" y="378"/>
              </a:cxn>
              <a:cxn ang="0">
                <a:pos x="1452" y="366"/>
              </a:cxn>
              <a:cxn ang="0">
                <a:pos x="1396" y="325"/>
              </a:cxn>
              <a:cxn ang="0">
                <a:pos x="1358" y="276"/>
              </a:cxn>
              <a:cxn ang="0">
                <a:pos x="1342" y="223"/>
              </a:cxn>
              <a:cxn ang="0">
                <a:pos x="1345" y="165"/>
              </a:cxn>
              <a:cxn ang="0">
                <a:pos x="1358" y="112"/>
              </a:cxn>
              <a:cxn ang="0">
                <a:pos x="1372" y="58"/>
              </a:cxn>
              <a:cxn ang="0">
                <a:pos x="1365" y="6"/>
              </a:cxn>
              <a:cxn ang="0">
                <a:pos x="1049" y="63"/>
              </a:cxn>
              <a:cxn ang="0">
                <a:pos x="1044" y="134"/>
              </a:cxn>
              <a:cxn ang="0">
                <a:pos x="1041" y="194"/>
              </a:cxn>
              <a:cxn ang="0">
                <a:pos x="1026" y="245"/>
              </a:cxn>
              <a:cxn ang="0">
                <a:pos x="998" y="279"/>
              </a:cxn>
              <a:cxn ang="0">
                <a:pos x="959" y="298"/>
              </a:cxn>
              <a:cxn ang="0">
                <a:pos x="914" y="303"/>
              </a:cxn>
              <a:cxn ang="0">
                <a:pos x="861" y="300"/>
              </a:cxn>
              <a:cxn ang="0">
                <a:pos x="811" y="296"/>
              </a:cxn>
              <a:cxn ang="0">
                <a:pos x="749" y="293"/>
              </a:cxn>
              <a:cxn ang="0">
                <a:pos x="693" y="300"/>
              </a:cxn>
              <a:cxn ang="0">
                <a:pos x="642" y="320"/>
              </a:cxn>
              <a:cxn ang="0">
                <a:pos x="604" y="356"/>
              </a:cxn>
              <a:cxn ang="0">
                <a:pos x="583" y="400"/>
              </a:cxn>
              <a:cxn ang="0">
                <a:pos x="583" y="451"/>
              </a:cxn>
              <a:cxn ang="0">
                <a:pos x="583" y="507"/>
              </a:cxn>
              <a:cxn ang="0">
                <a:pos x="572" y="553"/>
              </a:cxn>
              <a:cxn ang="0">
                <a:pos x="549" y="591"/>
              </a:cxn>
              <a:cxn ang="0">
                <a:pos x="501" y="616"/>
              </a:cxn>
              <a:cxn ang="0">
                <a:pos x="450" y="632"/>
              </a:cxn>
              <a:cxn ang="0">
                <a:pos x="389" y="645"/>
              </a:cxn>
              <a:cxn ang="0">
                <a:pos x="335" y="659"/>
              </a:cxn>
              <a:cxn ang="0">
                <a:pos x="289" y="678"/>
              </a:cxn>
              <a:cxn ang="0">
                <a:pos x="254" y="705"/>
              </a:cxn>
              <a:cxn ang="0">
                <a:pos x="225" y="748"/>
              </a:cxn>
              <a:cxn ang="0">
                <a:pos x="210" y="800"/>
              </a:cxn>
              <a:cxn ang="0">
                <a:pos x="217" y="855"/>
              </a:cxn>
              <a:cxn ang="0">
                <a:pos x="233" y="923"/>
              </a:cxn>
              <a:cxn ang="0">
                <a:pos x="243" y="981"/>
              </a:cxn>
              <a:cxn ang="0">
                <a:pos x="240" y="1037"/>
              </a:cxn>
              <a:cxn ang="0">
                <a:pos x="225" y="1088"/>
              </a:cxn>
              <a:cxn ang="0">
                <a:pos x="202" y="1139"/>
              </a:cxn>
              <a:cxn ang="0">
                <a:pos x="165" y="1196"/>
              </a:cxn>
              <a:cxn ang="0">
                <a:pos x="126" y="1231"/>
              </a:cxn>
              <a:cxn ang="0">
                <a:pos x="87" y="1254"/>
              </a:cxn>
              <a:cxn ang="0">
                <a:pos x="28" y="1266"/>
              </a:cxn>
            </a:cxnLst>
            <a:rect l="0" t="0" r="r" b="b"/>
            <a:pathLst>
              <a:path w="1903" h="1602">
                <a:moveTo>
                  <a:pt x="0" y="1266"/>
                </a:moveTo>
                <a:lnTo>
                  <a:pt x="0" y="1601"/>
                </a:lnTo>
                <a:lnTo>
                  <a:pt x="1902" y="1601"/>
                </a:lnTo>
                <a:lnTo>
                  <a:pt x="1900" y="0"/>
                </a:lnTo>
                <a:lnTo>
                  <a:pt x="1731" y="0"/>
                </a:lnTo>
                <a:lnTo>
                  <a:pt x="1723" y="30"/>
                </a:lnTo>
                <a:lnTo>
                  <a:pt x="1723" y="52"/>
                </a:lnTo>
                <a:lnTo>
                  <a:pt x="1728" y="83"/>
                </a:lnTo>
                <a:lnTo>
                  <a:pt x="1737" y="116"/>
                </a:lnTo>
                <a:lnTo>
                  <a:pt x="1747" y="155"/>
                </a:lnTo>
                <a:lnTo>
                  <a:pt x="1752" y="185"/>
                </a:lnTo>
                <a:lnTo>
                  <a:pt x="1752" y="213"/>
                </a:lnTo>
                <a:lnTo>
                  <a:pt x="1749" y="243"/>
                </a:lnTo>
                <a:lnTo>
                  <a:pt x="1740" y="272"/>
                </a:lnTo>
                <a:lnTo>
                  <a:pt x="1723" y="300"/>
                </a:lnTo>
                <a:lnTo>
                  <a:pt x="1701" y="323"/>
                </a:lnTo>
                <a:lnTo>
                  <a:pt x="1679" y="346"/>
                </a:lnTo>
                <a:lnTo>
                  <a:pt x="1652" y="361"/>
                </a:lnTo>
                <a:lnTo>
                  <a:pt x="1621" y="373"/>
                </a:lnTo>
                <a:lnTo>
                  <a:pt x="1593" y="380"/>
                </a:lnTo>
                <a:lnTo>
                  <a:pt x="1554" y="381"/>
                </a:lnTo>
                <a:lnTo>
                  <a:pt x="1507" y="378"/>
                </a:lnTo>
                <a:lnTo>
                  <a:pt x="1478" y="373"/>
                </a:lnTo>
                <a:lnTo>
                  <a:pt x="1452" y="366"/>
                </a:lnTo>
                <a:lnTo>
                  <a:pt x="1427" y="351"/>
                </a:lnTo>
                <a:lnTo>
                  <a:pt x="1396" y="325"/>
                </a:lnTo>
                <a:lnTo>
                  <a:pt x="1376" y="301"/>
                </a:lnTo>
                <a:lnTo>
                  <a:pt x="1358" y="276"/>
                </a:lnTo>
                <a:lnTo>
                  <a:pt x="1349" y="248"/>
                </a:lnTo>
                <a:lnTo>
                  <a:pt x="1342" y="223"/>
                </a:lnTo>
                <a:lnTo>
                  <a:pt x="1342" y="194"/>
                </a:lnTo>
                <a:lnTo>
                  <a:pt x="1345" y="165"/>
                </a:lnTo>
                <a:lnTo>
                  <a:pt x="1351" y="138"/>
                </a:lnTo>
                <a:lnTo>
                  <a:pt x="1358" y="112"/>
                </a:lnTo>
                <a:lnTo>
                  <a:pt x="1366" y="85"/>
                </a:lnTo>
                <a:lnTo>
                  <a:pt x="1372" y="58"/>
                </a:lnTo>
                <a:lnTo>
                  <a:pt x="1372" y="34"/>
                </a:lnTo>
                <a:lnTo>
                  <a:pt x="1365" y="6"/>
                </a:lnTo>
                <a:lnTo>
                  <a:pt x="1046" y="6"/>
                </a:lnTo>
                <a:lnTo>
                  <a:pt x="1049" y="63"/>
                </a:lnTo>
                <a:lnTo>
                  <a:pt x="1046" y="102"/>
                </a:lnTo>
                <a:lnTo>
                  <a:pt x="1044" y="134"/>
                </a:lnTo>
                <a:lnTo>
                  <a:pt x="1044" y="163"/>
                </a:lnTo>
                <a:lnTo>
                  <a:pt x="1041" y="194"/>
                </a:lnTo>
                <a:lnTo>
                  <a:pt x="1035" y="225"/>
                </a:lnTo>
                <a:lnTo>
                  <a:pt x="1026" y="245"/>
                </a:lnTo>
                <a:lnTo>
                  <a:pt x="1015" y="264"/>
                </a:lnTo>
                <a:lnTo>
                  <a:pt x="998" y="279"/>
                </a:lnTo>
                <a:lnTo>
                  <a:pt x="981" y="291"/>
                </a:lnTo>
                <a:lnTo>
                  <a:pt x="959" y="298"/>
                </a:lnTo>
                <a:lnTo>
                  <a:pt x="936" y="301"/>
                </a:lnTo>
                <a:lnTo>
                  <a:pt x="914" y="303"/>
                </a:lnTo>
                <a:lnTo>
                  <a:pt x="887" y="303"/>
                </a:lnTo>
                <a:lnTo>
                  <a:pt x="861" y="300"/>
                </a:lnTo>
                <a:lnTo>
                  <a:pt x="839" y="298"/>
                </a:lnTo>
                <a:lnTo>
                  <a:pt x="811" y="296"/>
                </a:lnTo>
                <a:lnTo>
                  <a:pt x="782" y="293"/>
                </a:lnTo>
                <a:lnTo>
                  <a:pt x="749" y="293"/>
                </a:lnTo>
                <a:lnTo>
                  <a:pt x="721" y="296"/>
                </a:lnTo>
                <a:lnTo>
                  <a:pt x="693" y="300"/>
                </a:lnTo>
                <a:lnTo>
                  <a:pt x="663" y="308"/>
                </a:lnTo>
                <a:lnTo>
                  <a:pt x="642" y="320"/>
                </a:lnTo>
                <a:lnTo>
                  <a:pt x="619" y="335"/>
                </a:lnTo>
                <a:lnTo>
                  <a:pt x="604" y="356"/>
                </a:lnTo>
                <a:lnTo>
                  <a:pt x="589" y="378"/>
                </a:lnTo>
                <a:lnTo>
                  <a:pt x="583" y="400"/>
                </a:lnTo>
                <a:lnTo>
                  <a:pt x="579" y="426"/>
                </a:lnTo>
                <a:lnTo>
                  <a:pt x="583" y="451"/>
                </a:lnTo>
                <a:lnTo>
                  <a:pt x="584" y="478"/>
                </a:lnTo>
                <a:lnTo>
                  <a:pt x="583" y="507"/>
                </a:lnTo>
                <a:lnTo>
                  <a:pt x="578" y="530"/>
                </a:lnTo>
                <a:lnTo>
                  <a:pt x="572" y="553"/>
                </a:lnTo>
                <a:lnTo>
                  <a:pt x="561" y="576"/>
                </a:lnTo>
                <a:lnTo>
                  <a:pt x="549" y="591"/>
                </a:lnTo>
                <a:lnTo>
                  <a:pt x="527" y="606"/>
                </a:lnTo>
                <a:lnTo>
                  <a:pt x="501" y="616"/>
                </a:lnTo>
                <a:lnTo>
                  <a:pt x="475" y="625"/>
                </a:lnTo>
                <a:lnTo>
                  <a:pt x="450" y="632"/>
                </a:lnTo>
                <a:lnTo>
                  <a:pt x="424" y="639"/>
                </a:lnTo>
                <a:lnTo>
                  <a:pt x="389" y="645"/>
                </a:lnTo>
                <a:lnTo>
                  <a:pt x="363" y="650"/>
                </a:lnTo>
                <a:lnTo>
                  <a:pt x="335" y="659"/>
                </a:lnTo>
                <a:lnTo>
                  <a:pt x="312" y="668"/>
                </a:lnTo>
                <a:lnTo>
                  <a:pt x="289" y="678"/>
                </a:lnTo>
                <a:lnTo>
                  <a:pt x="270" y="691"/>
                </a:lnTo>
                <a:lnTo>
                  <a:pt x="254" y="705"/>
                </a:lnTo>
                <a:lnTo>
                  <a:pt x="237" y="727"/>
                </a:lnTo>
                <a:lnTo>
                  <a:pt x="225" y="748"/>
                </a:lnTo>
                <a:lnTo>
                  <a:pt x="215" y="771"/>
                </a:lnTo>
                <a:lnTo>
                  <a:pt x="210" y="800"/>
                </a:lnTo>
                <a:lnTo>
                  <a:pt x="214" y="828"/>
                </a:lnTo>
                <a:lnTo>
                  <a:pt x="217" y="855"/>
                </a:lnTo>
                <a:lnTo>
                  <a:pt x="225" y="887"/>
                </a:lnTo>
                <a:lnTo>
                  <a:pt x="233" y="923"/>
                </a:lnTo>
                <a:lnTo>
                  <a:pt x="240" y="955"/>
                </a:lnTo>
                <a:lnTo>
                  <a:pt x="243" y="981"/>
                </a:lnTo>
                <a:lnTo>
                  <a:pt x="243" y="1005"/>
                </a:lnTo>
                <a:lnTo>
                  <a:pt x="240" y="1037"/>
                </a:lnTo>
                <a:lnTo>
                  <a:pt x="232" y="1065"/>
                </a:lnTo>
                <a:lnTo>
                  <a:pt x="225" y="1088"/>
                </a:lnTo>
                <a:lnTo>
                  <a:pt x="215" y="1111"/>
                </a:lnTo>
                <a:lnTo>
                  <a:pt x="202" y="1139"/>
                </a:lnTo>
                <a:lnTo>
                  <a:pt x="184" y="1172"/>
                </a:lnTo>
                <a:lnTo>
                  <a:pt x="165" y="1196"/>
                </a:lnTo>
                <a:lnTo>
                  <a:pt x="144" y="1214"/>
                </a:lnTo>
                <a:lnTo>
                  <a:pt x="126" y="1231"/>
                </a:lnTo>
                <a:lnTo>
                  <a:pt x="107" y="1245"/>
                </a:lnTo>
                <a:lnTo>
                  <a:pt x="87" y="1254"/>
                </a:lnTo>
                <a:lnTo>
                  <a:pt x="59" y="1260"/>
                </a:lnTo>
                <a:lnTo>
                  <a:pt x="28" y="1266"/>
                </a:lnTo>
                <a:lnTo>
                  <a:pt x="0" y="1266"/>
                </a:lnTo>
              </a:path>
            </a:pathLst>
          </a:custGeom>
          <a:solidFill>
            <a:srgbClr val="B2B2B2"/>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GB"/>
          </a:p>
        </p:txBody>
      </p:sp>
      <p:sp>
        <p:nvSpPr>
          <p:cNvPr id="174085" name="Freeform 5"/>
          <p:cNvSpPr>
            <a:spLocks/>
          </p:cNvSpPr>
          <p:nvPr/>
        </p:nvSpPr>
        <p:spPr bwMode="auto">
          <a:xfrm>
            <a:off x="1390651" y="4056065"/>
            <a:ext cx="2781300" cy="1989137"/>
          </a:xfrm>
          <a:custGeom>
            <a:avLst/>
            <a:gdLst/>
            <a:ahLst/>
            <a:cxnLst>
              <a:cxn ang="0">
                <a:pos x="1895" y="1911"/>
              </a:cxn>
              <a:cxn ang="0">
                <a:pos x="0" y="385"/>
              </a:cxn>
              <a:cxn ang="0">
                <a:pos x="171" y="371"/>
              </a:cxn>
              <a:cxn ang="0">
                <a:pos x="175" y="337"/>
              </a:cxn>
              <a:cxn ang="0">
                <a:pos x="168" y="294"/>
              </a:cxn>
              <a:cxn ang="0">
                <a:pos x="154" y="243"/>
              </a:cxn>
              <a:cxn ang="0">
                <a:pos x="146" y="194"/>
              </a:cxn>
              <a:cxn ang="0">
                <a:pos x="147" y="148"/>
              </a:cxn>
              <a:cxn ang="0">
                <a:pos x="163" y="102"/>
              </a:cxn>
              <a:cxn ang="0">
                <a:pos x="194" y="64"/>
              </a:cxn>
              <a:cxn ang="0">
                <a:pos x="228" y="34"/>
              </a:cxn>
              <a:cxn ang="0">
                <a:pos x="271" y="11"/>
              </a:cxn>
              <a:cxn ang="0">
                <a:pos x="326" y="1"/>
              </a:cxn>
              <a:cxn ang="0">
                <a:pos x="373" y="0"/>
              </a:cxn>
              <a:cxn ang="0">
                <a:pos x="414" y="5"/>
              </a:cxn>
              <a:cxn ang="0">
                <a:pos x="457" y="18"/>
              </a:cxn>
              <a:cxn ang="0">
                <a:pos x="491" y="42"/>
              </a:cxn>
              <a:cxn ang="0">
                <a:pos x="524" y="78"/>
              </a:cxn>
              <a:cxn ang="0">
                <a:pos x="550" y="117"/>
              </a:cxn>
              <a:cxn ang="0">
                <a:pos x="566" y="172"/>
              </a:cxn>
              <a:cxn ang="0">
                <a:pos x="559" y="226"/>
              </a:cxn>
              <a:cxn ang="0">
                <a:pos x="545" y="281"/>
              </a:cxn>
              <a:cxn ang="0">
                <a:pos x="533" y="335"/>
              </a:cxn>
              <a:cxn ang="0">
                <a:pos x="536" y="361"/>
              </a:cxn>
              <a:cxn ang="0">
                <a:pos x="855" y="374"/>
              </a:cxn>
              <a:cxn ang="0">
                <a:pos x="847" y="475"/>
              </a:cxn>
              <a:cxn ang="0">
                <a:pos x="850" y="535"/>
              </a:cxn>
              <a:cxn ang="0">
                <a:pos x="857" y="596"/>
              </a:cxn>
              <a:cxn ang="0">
                <a:pos x="880" y="633"/>
              </a:cxn>
              <a:cxn ang="0">
                <a:pos x="913" y="661"/>
              </a:cxn>
              <a:cxn ang="0">
                <a:pos x="957" y="673"/>
              </a:cxn>
              <a:cxn ang="0">
                <a:pos x="1006" y="674"/>
              </a:cxn>
              <a:cxn ang="0">
                <a:pos x="1054" y="669"/>
              </a:cxn>
              <a:cxn ang="0">
                <a:pos x="1113" y="662"/>
              </a:cxn>
              <a:cxn ang="0">
                <a:pos x="1173" y="666"/>
              </a:cxn>
              <a:cxn ang="0">
                <a:pos x="1229" y="681"/>
              </a:cxn>
              <a:cxn ang="0">
                <a:pos x="1276" y="708"/>
              </a:cxn>
              <a:cxn ang="0">
                <a:pos x="1303" y="749"/>
              </a:cxn>
              <a:cxn ang="0">
                <a:pos x="1315" y="797"/>
              </a:cxn>
              <a:cxn ang="0">
                <a:pos x="1310" y="851"/>
              </a:cxn>
              <a:cxn ang="0">
                <a:pos x="1315" y="903"/>
              </a:cxn>
              <a:cxn ang="0">
                <a:pos x="1333" y="947"/>
              </a:cxn>
              <a:cxn ang="0">
                <a:pos x="1366" y="978"/>
              </a:cxn>
              <a:cxn ang="0">
                <a:pos x="1420" y="996"/>
              </a:cxn>
              <a:cxn ang="0">
                <a:pos x="1471" y="1010"/>
              </a:cxn>
              <a:cxn ang="0">
                <a:pos x="1532" y="1022"/>
              </a:cxn>
              <a:cxn ang="0">
                <a:pos x="1583" y="1039"/>
              </a:cxn>
              <a:cxn ang="0">
                <a:pos x="1624" y="1063"/>
              </a:cxn>
              <a:cxn ang="0">
                <a:pos x="1658" y="1099"/>
              </a:cxn>
              <a:cxn ang="0">
                <a:pos x="1680" y="1141"/>
              </a:cxn>
              <a:cxn ang="0">
                <a:pos x="1681" y="1201"/>
              </a:cxn>
              <a:cxn ang="0">
                <a:pos x="1670" y="1259"/>
              </a:cxn>
              <a:cxn ang="0">
                <a:pos x="1653" y="1327"/>
              </a:cxn>
              <a:cxn ang="0">
                <a:pos x="1650" y="1376"/>
              </a:cxn>
              <a:cxn ang="0">
                <a:pos x="1662" y="1436"/>
              </a:cxn>
              <a:cxn ang="0">
                <a:pos x="1683" y="1477"/>
              </a:cxn>
              <a:cxn ang="0">
                <a:pos x="1718" y="1521"/>
              </a:cxn>
              <a:cxn ang="0">
                <a:pos x="1764" y="1555"/>
              </a:cxn>
              <a:cxn ang="0">
                <a:pos x="1811" y="1570"/>
              </a:cxn>
              <a:cxn ang="0">
                <a:pos x="1865" y="1576"/>
              </a:cxn>
            </a:cxnLst>
            <a:rect l="0" t="0" r="r" b="b"/>
            <a:pathLst>
              <a:path w="1896" h="1912">
                <a:moveTo>
                  <a:pt x="1895" y="1574"/>
                </a:moveTo>
                <a:lnTo>
                  <a:pt x="1895" y="1911"/>
                </a:lnTo>
                <a:lnTo>
                  <a:pt x="2" y="1911"/>
                </a:lnTo>
                <a:lnTo>
                  <a:pt x="0" y="385"/>
                </a:lnTo>
                <a:lnTo>
                  <a:pt x="165" y="385"/>
                </a:lnTo>
                <a:lnTo>
                  <a:pt x="171" y="371"/>
                </a:lnTo>
                <a:lnTo>
                  <a:pt x="175" y="352"/>
                </a:lnTo>
                <a:lnTo>
                  <a:pt x="175" y="337"/>
                </a:lnTo>
                <a:lnTo>
                  <a:pt x="174" y="318"/>
                </a:lnTo>
                <a:lnTo>
                  <a:pt x="168" y="294"/>
                </a:lnTo>
                <a:lnTo>
                  <a:pt x="161" y="264"/>
                </a:lnTo>
                <a:lnTo>
                  <a:pt x="154" y="243"/>
                </a:lnTo>
                <a:lnTo>
                  <a:pt x="147" y="218"/>
                </a:lnTo>
                <a:lnTo>
                  <a:pt x="146" y="194"/>
                </a:lnTo>
                <a:lnTo>
                  <a:pt x="146" y="170"/>
                </a:lnTo>
                <a:lnTo>
                  <a:pt x="147" y="148"/>
                </a:lnTo>
                <a:lnTo>
                  <a:pt x="154" y="124"/>
                </a:lnTo>
                <a:lnTo>
                  <a:pt x="163" y="102"/>
                </a:lnTo>
                <a:lnTo>
                  <a:pt x="175" y="85"/>
                </a:lnTo>
                <a:lnTo>
                  <a:pt x="194" y="64"/>
                </a:lnTo>
                <a:lnTo>
                  <a:pt x="210" y="49"/>
                </a:lnTo>
                <a:lnTo>
                  <a:pt x="228" y="34"/>
                </a:lnTo>
                <a:lnTo>
                  <a:pt x="249" y="22"/>
                </a:lnTo>
                <a:lnTo>
                  <a:pt x="271" y="11"/>
                </a:lnTo>
                <a:lnTo>
                  <a:pt x="298" y="5"/>
                </a:lnTo>
                <a:lnTo>
                  <a:pt x="326" y="1"/>
                </a:lnTo>
                <a:lnTo>
                  <a:pt x="349" y="0"/>
                </a:lnTo>
                <a:lnTo>
                  <a:pt x="373" y="0"/>
                </a:lnTo>
                <a:lnTo>
                  <a:pt x="396" y="1"/>
                </a:lnTo>
                <a:lnTo>
                  <a:pt x="414" y="5"/>
                </a:lnTo>
                <a:lnTo>
                  <a:pt x="435" y="11"/>
                </a:lnTo>
                <a:lnTo>
                  <a:pt x="457" y="18"/>
                </a:lnTo>
                <a:lnTo>
                  <a:pt x="473" y="29"/>
                </a:lnTo>
                <a:lnTo>
                  <a:pt x="491" y="42"/>
                </a:lnTo>
                <a:lnTo>
                  <a:pt x="508" y="59"/>
                </a:lnTo>
                <a:lnTo>
                  <a:pt x="524" y="78"/>
                </a:lnTo>
                <a:lnTo>
                  <a:pt x="540" y="97"/>
                </a:lnTo>
                <a:lnTo>
                  <a:pt x="550" y="117"/>
                </a:lnTo>
                <a:lnTo>
                  <a:pt x="559" y="143"/>
                </a:lnTo>
                <a:lnTo>
                  <a:pt x="566" y="172"/>
                </a:lnTo>
                <a:lnTo>
                  <a:pt x="566" y="199"/>
                </a:lnTo>
                <a:lnTo>
                  <a:pt x="559" y="226"/>
                </a:lnTo>
                <a:lnTo>
                  <a:pt x="552" y="253"/>
                </a:lnTo>
                <a:lnTo>
                  <a:pt x="545" y="281"/>
                </a:lnTo>
                <a:lnTo>
                  <a:pt x="538" y="311"/>
                </a:lnTo>
                <a:lnTo>
                  <a:pt x="533" y="335"/>
                </a:lnTo>
                <a:lnTo>
                  <a:pt x="533" y="349"/>
                </a:lnTo>
                <a:lnTo>
                  <a:pt x="536" y="361"/>
                </a:lnTo>
                <a:lnTo>
                  <a:pt x="540" y="374"/>
                </a:lnTo>
                <a:lnTo>
                  <a:pt x="855" y="374"/>
                </a:lnTo>
                <a:lnTo>
                  <a:pt x="848" y="437"/>
                </a:lnTo>
                <a:lnTo>
                  <a:pt x="847" y="475"/>
                </a:lnTo>
                <a:lnTo>
                  <a:pt x="848" y="506"/>
                </a:lnTo>
                <a:lnTo>
                  <a:pt x="850" y="535"/>
                </a:lnTo>
                <a:lnTo>
                  <a:pt x="853" y="565"/>
                </a:lnTo>
                <a:lnTo>
                  <a:pt x="857" y="596"/>
                </a:lnTo>
                <a:lnTo>
                  <a:pt x="868" y="616"/>
                </a:lnTo>
                <a:lnTo>
                  <a:pt x="880" y="633"/>
                </a:lnTo>
                <a:lnTo>
                  <a:pt x="894" y="649"/>
                </a:lnTo>
                <a:lnTo>
                  <a:pt x="913" y="661"/>
                </a:lnTo>
                <a:lnTo>
                  <a:pt x="935" y="669"/>
                </a:lnTo>
                <a:lnTo>
                  <a:pt x="957" y="673"/>
                </a:lnTo>
                <a:lnTo>
                  <a:pt x="980" y="674"/>
                </a:lnTo>
                <a:lnTo>
                  <a:pt x="1006" y="674"/>
                </a:lnTo>
                <a:lnTo>
                  <a:pt x="1034" y="671"/>
                </a:lnTo>
                <a:lnTo>
                  <a:pt x="1054" y="669"/>
                </a:lnTo>
                <a:lnTo>
                  <a:pt x="1083" y="666"/>
                </a:lnTo>
                <a:lnTo>
                  <a:pt x="1113" y="662"/>
                </a:lnTo>
                <a:lnTo>
                  <a:pt x="1145" y="662"/>
                </a:lnTo>
                <a:lnTo>
                  <a:pt x="1173" y="666"/>
                </a:lnTo>
                <a:lnTo>
                  <a:pt x="1201" y="671"/>
                </a:lnTo>
                <a:lnTo>
                  <a:pt x="1229" y="681"/>
                </a:lnTo>
                <a:lnTo>
                  <a:pt x="1252" y="691"/>
                </a:lnTo>
                <a:lnTo>
                  <a:pt x="1276" y="708"/>
                </a:lnTo>
                <a:lnTo>
                  <a:pt x="1290" y="727"/>
                </a:lnTo>
                <a:lnTo>
                  <a:pt x="1303" y="749"/>
                </a:lnTo>
                <a:lnTo>
                  <a:pt x="1311" y="773"/>
                </a:lnTo>
                <a:lnTo>
                  <a:pt x="1315" y="797"/>
                </a:lnTo>
                <a:lnTo>
                  <a:pt x="1311" y="824"/>
                </a:lnTo>
                <a:lnTo>
                  <a:pt x="1310" y="851"/>
                </a:lnTo>
                <a:lnTo>
                  <a:pt x="1311" y="879"/>
                </a:lnTo>
                <a:lnTo>
                  <a:pt x="1315" y="903"/>
                </a:lnTo>
                <a:lnTo>
                  <a:pt x="1323" y="925"/>
                </a:lnTo>
                <a:lnTo>
                  <a:pt x="1333" y="947"/>
                </a:lnTo>
                <a:lnTo>
                  <a:pt x="1346" y="962"/>
                </a:lnTo>
                <a:lnTo>
                  <a:pt x="1366" y="978"/>
                </a:lnTo>
                <a:lnTo>
                  <a:pt x="1392" y="988"/>
                </a:lnTo>
                <a:lnTo>
                  <a:pt x="1420" y="996"/>
                </a:lnTo>
                <a:lnTo>
                  <a:pt x="1443" y="1003"/>
                </a:lnTo>
                <a:lnTo>
                  <a:pt x="1471" y="1010"/>
                </a:lnTo>
                <a:lnTo>
                  <a:pt x="1504" y="1017"/>
                </a:lnTo>
                <a:lnTo>
                  <a:pt x="1532" y="1022"/>
                </a:lnTo>
                <a:lnTo>
                  <a:pt x="1560" y="1030"/>
                </a:lnTo>
                <a:lnTo>
                  <a:pt x="1583" y="1039"/>
                </a:lnTo>
                <a:lnTo>
                  <a:pt x="1606" y="1049"/>
                </a:lnTo>
                <a:lnTo>
                  <a:pt x="1624" y="1063"/>
                </a:lnTo>
                <a:lnTo>
                  <a:pt x="1639" y="1076"/>
                </a:lnTo>
                <a:lnTo>
                  <a:pt x="1658" y="1099"/>
                </a:lnTo>
                <a:lnTo>
                  <a:pt x="1670" y="1119"/>
                </a:lnTo>
                <a:lnTo>
                  <a:pt x="1680" y="1141"/>
                </a:lnTo>
                <a:lnTo>
                  <a:pt x="1685" y="1172"/>
                </a:lnTo>
                <a:lnTo>
                  <a:pt x="1681" y="1201"/>
                </a:lnTo>
                <a:lnTo>
                  <a:pt x="1676" y="1226"/>
                </a:lnTo>
                <a:lnTo>
                  <a:pt x="1670" y="1259"/>
                </a:lnTo>
                <a:lnTo>
                  <a:pt x="1662" y="1294"/>
                </a:lnTo>
                <a:lnTo>
                  <a:pt x="1653" y="1327"/>
                </a:lnTo>
                <a:lnTo>
                  <a:pt x="1650" y="1354"/>
                </a:lnTo>
                <a:lnTo>
                  <a:pt x="1650" y="1376"/>
                </a:lnTo>
                <a:lnTo>
                  <a:pt x="1655" y="1409"/>
                </a:lnTo>
                <a:lnTo>
                  <a:pt x="1662" y="1436"/>
                </a:lnTo>
                <a:lnTo>
                  <a:pt x="1671" y="1456"/>
                </a:lnTo>
                <a:lnTo>
                  <a:pt x="1683" y="1477"/>
                </a:lnTo>
                <a:lnTo>
                  <a:pt x="1699" y="1499"/>
                </a:lnTo>
                <a:lnTo>
                  <a:pt x="1718" y="1521"/>
                </a:lnTo>
                <a:lnTo>
                  <a:pt x="1739" y="1540"/>
                </a:lnTo>
                <a:lnTo>
                  <a:pt x="1764" y="1555"/>
                </a:lnTo>
                <a:lnTo>
                  <a:pt x="1786" y="1564"/>
                </a:lnTo>
                <a:lnTo>
                  <a:pt x="1811" y="1570"/>
                </a:lnTo>
                <a:lnTo>
                  <a:pt x="1836" y="1574"/>
                </a:lnTo>
                <a:lnTo>
                  <a:pt x="1865" y="1576"/>
                </a:lnTo>
                <a:lnTo>
                  <a:pt x="1895" y="1574"/>
                </a:lnTo>
              </a:path>
            </a:pathLst>
          </a:custGeom>
          <a:solidFill>
            <a:srgbClr val="B2B2B2"/>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GB"/>
          </a:p>
        </p:txBody>
      </p:sp>
      <p:sp>
        <p:nvSpPr>
          <p:cNvPr id="174086" name="Freeform 6"/>
          <p:cNvSpPr>
            <a:spLocks/>
          </p:cNvSpPr>
          <p:nvPr/>
        </p:nvSpPr>
        <p:spPr bwMode="auto">
          <a:xfrm>
            <a:off x="1371600" y="2057402"/>
            <a:ext cx="2708275" cy="1844675"/>
          </a:xfrm>
          <a:custGeom>
            <a:avLst/>
            <a:gdLst/>
            <a:ahLst/>
            <a:cxnLst>
              <a:cxn ang="0">
                <a:pos x="1903" y="0"/>
              </a:cxn>
              <a:cxn ang="0">
                <a:pos x="2" y="1601"/>
              </a:cxn>
              <a:cxn ang="0">
                <a:pos x="179" y="1571"/>
              </a:cxn>
              <a:cxn ang="0">
                <a:pos x="174" y="1518"/>
              </a:cxn>
              <a:cxn ang="0">
                <a:pos x="154" y="1446"/>
              </a:cxn>
              <a:cxn ang="0">
                <a:pos x="147" y="1388"/>
              </a:cxn>
              <a:cxn ang="0">
                <a:pos x="161" y="1329"/>
              </a:cxn>
              <a:cxn ang="0">
                <a:pos x="200" y="1278"/>
              </a:cxn>
              <a:cxn ang="0">
                <a:pos x="249" y="1240"/>
              </a:cxn>
              <a:cxn ang="0">
                <a:pos x="309" y="1221"/>
              </a:cxn>
              <a:cxn ang="0">
                <a:pos x="394" y="1223"/>
              </a:cxn>
              <a:cxn ang="0">
                <a:pos x="450" y="1235"/>
              </a:cxn>
              <a:cxn ang="0">
                <a:pos x="506" y="1276"/>
              </a:cxn>
              <a:cxn ang="0">
                <a:pos x="544" y="1325"/>
              </a:cxn>
              <a:cxn ang="0">
                <a:pos x="560" y="1378"/>
              </a:cxn>
              <a:cxn ang="0">
                <a:pos x="557" y="1436"/>
              </a:cxn>
              <a:cxn ang="0">
                <a:pos x="544" y="1489"/>
              </a:cxn>
              <a:cxn ang="0">
                <a:pos x="531" y="1543"/>
              </a:cxn>
              <a:cxn ang="0">
                <a:pos x="537" y="1595"/>
              </a:cxn>
              <a:cxn ang="0">
                <a:pos x="852" y="1538"/>
              </a:cxn>
              <a:cxn ang="0">
                <a:pos x="856" y="1467"/>
              </a:cxn>
              <a:cxn ang="0">
                <a:pos x="861" y="1407"/>
              </a:cxn>
              <a:cxn ang="0">
                <a:pos x="875" y="1356"/>
              </a:cxn>
              <a:cxn ang="0">
                <a:pos x="903" y="1322"/>
              </a:cxn>
              <a:cxn ang="0">
                <a:pos x="943" y="1303"/>
              </a:cxn>
              <a:cxn ang="0">
                <a:pos x="987" y="1298"/>
              </a:cxn>
              <a:cxn ang="0">
                <a:pos x="1042" y="1300"/>
              </a:cxn>
              <a:cxn ang="0">
                <a:pos x="1091" y="1305"/>
              </a:cxn>
              <a:cxn ang="0">
                <a:pos x="1154" y="1308"/>
              </a:cxn>
              <a:cxn ang="0">
                <a:pos x="1210" y="1300"/>
              </a:cxn>
              <a:cxn ang="0">
                <a:pos x="1260" y="1281"/>
              </a:cxn>
              <a:cxn ang="0">
                <a:pos x="1298" y="1245"/>
              </a:cxn>
              <a:cxn ang="0">
                <a:pos x="1319" y="1201"/>
              </a:cxn>
              <a:cxn ang="0">
                <a:pos x="1319" y="1150"/>
              </a:cxn>
              <a:cxn ang="0">
                <a:pos x="1319" y="1094"/>
              </a:cxn>
              <a:cxn ang="0">
                <a:pos x="1331" y="1048"/>
              </a:cxn>
              <a:cxn ang="0">
                <a:pos x="1354" y="1010"/>
              </a:cxn>
              <a:cxn ang="0">
                <a:pos x="1401" y="985"/>
              </a:cxn>
              <a:cxn ang="0">
                <a:pos x="1452" y="969"/>
              </a:cxn>
              <a:cxn ang="0">
                <a:pos x="1513" y="956"/>
              </a:cxn>
              <a:cxn ang="0">
                <a:pos x="1567" y="942"/>
              </a:cxn>
              <a:cxn ang="0">
                <a:pos x="1613" y="923"/>
              </a:cxn>
              <a:cxn ang="0">
                <a:pos x="1648" y="896"/>
              </a:cxn>
              <a:cxn ang="0">
                <a:pos x="1678" y="853"/>
              </a:cxn>
              <a:cxn ang="0">
                <a:pos x="1692" y="799"/>
              </a:cxn>
              <a:cxn ang="0">
                <a:pos x="1685" y="746"/>
              </a:cxn>
              <a:cxn ang="0">
                <a:pos x="1669" y="678"/>
              </a:cxn>
              <a:cxn ang="0">
                <a:pos x="1659" y="620"/>
              </a:cxn>
              <a:cxn ang="0">
                <a:pos x="1662" y="564"/>
              </a:cxn>
              <a:cxn ang="0">
                <a:pos x="1680" y="516"/>
              </a:cxn>
              <a:cxn ang="0">
                <a:pos x="1707" y="473"/>
              </a:cxn>
              <a:cxn ang="0">
                <a:pos x="1748" y="433"/>
              </a:cxn>
              <a:cxn ang="0">
                <a:pos x="1796" y="409"/>
              </a:cxn>
              <a:cxn ang="0">
                <a:pos x="1843" y="398"/>
              </a:cxn>
              <a:cxn ang="0">
                <a:pos x="1903" y="398"/>
              </a:cxn>
            </a:cxnLst>
            <a:rect l="0" t="0" r="r" b="b"/>
            <a:pathLst>
              <a:path w="1904" h="1602">
                <a:moveTo>
                  <a:pt x="1903" y="398"/>
                </a:moveTo>
                <a:lnTo>
                  <a:pt x="1903" y="0"/>
                </a:lnTo>
                <a:lnTo>
                  <a:pt x="0" y="0"/>
                </a:lnTo>
                <a:lnTo>
                  <a:pt x="2" y="1601"/>
                </a:lnTo>
                <a:lnTo>
                  <a:pt x="170" y="1601"/>
                </a:lnTo>
                <a:lnTo>
                  <a:pt x="179" y="1571"/>
                </a:lnTo>
                <a:lnTo>
                  <a:pt x="179" y="1548"/>
                </a:lnTo>
                <a:lnTo>
                  <a:pt x="174" y="1518"/>
                </a:lnTo>
                <a:lnTo>
                  <a:pt x="165" y="1485"/>
                </a:lnTo>
                <a:lnTo>
                  <a:pt x="154" y="1446"/>
                </a:lnTo>
                <a:lnTo>
                  <a:pt x="149" y="1416"/>
                </a:lnTo>
                <a:lnTo>
                  <a:pt x="147" y="1388"/>
                </a:lnTo>
                <a:lnTo>
                  <a:pt x="153" y="1358"/>
                </a:lnTo>
                <a:lnTo>
                  <a:pt x="161" y="1329"/>
                </a:lnTo>
                <a:lnTo>
                  <a:pt x="179" y="1300"/>
                </a:lnTo>
                <a:lnTo>
                  <a:pt x="200" y="1278"/>
                </a:lnTo>
                <a:lnTo>
                  <a:pt x="223" y="1255"/>
                </a:lnTo>
                <a:lnTo>
                  <a:pt x="249" y="1240"/>
                </a:lnTo>
                <a:lnTo>
                  <a:pt x="281" y="1226"/>
                </a:lnTo>
                <a:lnTo>
                  <a:pt x="309" y="1221"/>
                </a:lnTo>
                <a:lnTo>
                  <a:pt x="349" y="1220"/>
                </a:lnTo>
                <a:lnTo>
                  <a:pt x="394" y="1223"/>
                </a:lnTo>
                <a:lnTo>
                  <a:pt x="424" y="1226"/>
                </a:lnTo>
                <a:lnTo>
                  <a:pt x="450" y="1235"/>
                </a:lnTo>
                <a:lnTo>
                  <a:pt x="475" y="1250"/>
                </a:lnTo>
                <a:lnTo>
                  <a:pt x="506" y="1276"/>
                </a:lnTo>
                <a:lnTo>
                  <a:pt x="526" y="1300"/>
                </a:lnTo>
                <a:lnTo>
                  <a:pt x="544" y="1325"/>
                </a:lnTo>
                <a:lnTo>
                  <a:pt x="554" y="1353"/>
                </a:lnTo>
                <a:lnTo>
                  <a:pt x="560" y="1378"/>
                </a:lnTo>
                <a:lnTo>
                  <a:pt x="560" y="1407"/>
                </a:lnTo>
                <a:lnTo>
                  <a:pt x="557" y="1436"/>
                </a:lnTo>
                <a:lnTo>
                  <a:pt x="550" y="1463"/>
                </a:lnTo>
                <a:lnTo>
                  <a:pt x="544" y="1489"/>
                </a:lnTo>
                <a:lnTo>
                  <a:pt x="535" y="1516"/>
                </a:lnTo>
                <a:lnTo>
                  <a:pt x="531" y="1543"/>
                </a:lnTo>
                <a:lnTo>
                  <a:pt x="531" y="1567"/>
                </a:lnTo>
                <a:lnTo>
                  <a:pt x="537" y="1595"/>
                </a:lnTo>
                <a:lnTo>
                  <a:pt x="856" y="1595"/>
                </a:lnTo>
                <a:lnTo>
                  <a:pt x="852" y="1538"/>
                </a:lnTo>
                <a:lnTo>
                  <a:pt x="856" y="1497"/>
                </a:lnTo>
                <a:lnTo>
                  <a:pt x="856" y="1467"/>
                </a:lnTo>
                <a:lnTo>
                  <a:pt x="857" y="1438"/>
                </a:lnTo>
                <a:lnTo>
                  <a:pt x="861" y="1407"/>
                </a:lnTo>
                <a:lnTo>
                  <a:pt x="868" y="1376"/>
                </a:lnTo>
                <a:lnTo>
                  <a:pt x="875" y="1356"/>
                </a:lnTo>
                <a:lnTo>
                  <a:pt x="887" y="1337"/>
                </a:lnTo>
                <a:lnTo>
                  <a:pt x="903" y="1322"/>
                </a:lnTo>
                <a:lnTo>
                  <a:pt x="922" y="1310"/>
                </a:lnTo>
                <a:lnTo>
                  <a:pt x="943" y="1303"/>
                </a:lnTo>
                <a:lnTo>
                  <a:pt x="966" y="1300"/>
                </a:lnTo>
                <a:lnTo>
                  <a:pt x="987" y="1298"/>
                </a:lnTo>
                <a:lnTo>
                  <a:pt x="1015" y="1298"/>
                </a:lnTo>
                <a:lnTo>
                  <a:pt x="1042" y="1300"/>
                </a:lnTo>
                <a:lnTo>
                  <a:pt x="1063" y="1303"/>
                </a:lnTo>
                <a:lnTo>
                  <a:pt x="1091" y="1305"/>
                </a:lnTo>
                <a:lnTo>
                  <a:pt x="1120" y="1308"/>
                </a:lnTo>
                <a:lnTo>
                  <a:pt x="1154" y="1308"/>
                </a:lnTo>
                <a:lnTo>
                  <a:pt x="1182" y="1305"/>
                </a:lnTo>
                <a:lnTo>
                  <a:pt x="1210" y="1300"/>
                </a:lnTo>
                <a:lnTo>
                  <a:pt x="1238" y="1293"/>
                </a:lnTo>
                <a:lnTo>
                  <a:pt x="1260" y="1281"/>
                </a:lnTo>
                <a:lnTo>
                  <a:pt x="1283" y="1266"/>
                </a:lnTo>
                <a:lnTo>
                  <a:pt x="1298" y="1245"/>
                </a:lnTo>
                <a:lnTo>
                  <a:pt x="1313" y="1223"/>
                </a:lnTo>
                <a:lnTo>
                  <a:pt x="1319" y="1201"/>
                </a:lnTo>
                <a:lnTo>
                  <a:pt x="1322" y="1175"/>
                </a:lnTo>
                <a:lnTo>
                  <a:pt x="1319" y="1150"/>
                </a:lnTo>
                <a:lnTo>
                  <a:pt x="1317" y="1123"/>
                </a:lnTo>
                <a:lnTo>
                  <a:pt x="1319" y="1094"/>
                </a:lnTo>
                <a:lnTo>
                  <a:pt x="1324" y="1071"/>
                </a:lnTo>
                <a:lnTo>
                  <a:pt x="1331" y="1048"/>
                </a:lnTo>
                <a:lnTo>
                  <a:pt x="1341" y="1025"/>
                </a:lnTo>
                <a:lnTo>
                  <a:pt x="1354" y="1010"/>
                </a:lnTo>
                <a:lnTo>
                  <a:pt x="1375" y="995"/>
                </a:lnTo>
                <a:lnTo>
                  <a:pt x="1401" y="985"/>
                </a:lnTo>
                <a:lnTo>
                  <a:pt x="1427" y="976"/>
                </a:lnTo>
                <a:lnTo>
                  <a:pt x="1452" y="969"/>
                </a:lnTo>
                <a:lnTo>
                  <a:pt x="1478" y="962"/>
                </a:lnTo>
                <a:lnTo>
                  <a:pt x="1513" y="956"/>
                </a:lnTo>
                <a:lnTo>
                  <a:pt x="1539" y="950"/>
                </a:lnTo>
                <a:lnTo>
                  <a:pt x="1567" y="942"/>
                </a:lnTo>
                <a:lnTo>
                  <a:pt x="1590" y="933"/>
                </a:lnTo>
                <a:lnTo>
                  <a:pt x="1613" y="923"/>
                </a:lnTo>
                <a:lnTo>
                  <a:pt x="1631" y="910"/>
                </a:lnTo>
                <a:lnTo>
                  <a:pt x="1648" y="896"/>
                </a:lnTo>
                <a:lnTo>
                  <a:pt x="1666" y="874"/>
                </a:lnTo>
                <a:lnTo>
                  <a:pt x="1678" y="853"/>
                </a:lnTo>
                <a:lnTo>
                  <a:pt x="1687" y="829"/>
                </a:lnTo>
                <a:lnTo>
                  <a:pt x="1692" y="799"/>
                </a:lnTo>
                <a:lnTo>
                  <a:pt x="1689" y="773"/>
                </a:lnTo>
                <a:lnTo>
                  <a:pt x="1685" y="746"/>
                </a:lnTo>
                <a:lnTo>
                  <a:pt x="1678" y="714"/>
                </a:lnTo>
                <a:lnTo>
                  <a:pt x="1669" y="678"/>
                </a:lnTo>
                <a:lnTo>
                  <a:pt x="1661" y="645"/>
                </a:lnTo>
                <a:lnTo>
                  <a:pt x="1659" y="620"/>
                </a:lnTo>
                <a:lnTo>
                  <a:pt x="1659" y="596"/>
                </a:lnTo>
                <a:lnTo>
                  <a:pt x="1662" y="564"/>
                </a:lnTo>
                <a:lnTo>
                  <a:pt x="1671" y="536"/>
                </a:lnTo>
                <a:lnTo>
                  <a:pt x="1680" y="516"/>
                </a:lnTo>
                <a:lnTo>
                  <a:pt x="1690" y="496"/>
                </a:lnTo>
                <a:lnTo>
                  <a:pt x="1707" y="473"/>
                </a:lnTo>
                <a:lnTo>
                  <a:pt x="1725" y="451"/>
                </a:lnTo>
                <a:lnTo>
                  <a:pt x="1748" y="433"/>
                </a:lnTo>
                <a:lnTo>
                  <a:pt x="1773" y="417"/>
                </a:lnTo>
                <a:lnTo>
                  <a:pt x="1796" y="409"/>
                </a:lnTo>
                <a:lnTo>
                  <a:pt x="1819" y="402"/>
                </a:lnTo>
                <a:lnTo>
                  <a:pt x="1843" y="398"/>
                </a:lnTo>
                <a:lnTo>
                  <a:pt x="1873" y="398"/>
                </a:lnTo>
                <a:lnTo>
                  <a:pt x="1903" y="398"/>
                </a:lnTo>
              </a:path>
            </a:pathLst>
          </a:custGeom>
          <a:solidFill>
            <a:srgbClr val="B2B2B2"/>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GB"/>
          </a:p>
        </p:txBody>
      </p:sp>
      <p:sp>
        <p:nvSpPr>
          <p:cNvPr id="174087" name="Freeform 7"/>
          <p:cNvSpPr>
            <a:spLocks/>
          </p:cNvSpPr>
          <p:nvPr/>
        </p:nvSpPr>
        <p:spPr bwMode="auto">
          <a:xfrm>
            <a:off x="5257801" y="2057400"/>
            <a:ext cx="2651125" cy="1887538"/>
          </a:xfrm>
          <a:custGeom>
            <a:avLst/>
            <a:gdLst/>
            <a:ahLst/>
            <a:cxnLst>
              <a:cxn ang="0">
                <a:pos x="0" y="0"/>
              </a:cxn>
              <a:cxn ang="0">
                <a:pos x="1894" y="1526"/>
              </a:cxn>
              <a:cxn ang="0">
                <a:pos x="1723" y="1540"/>
              </a:cxn>
              <a:cxn ang="0">
                <a:pos x="1718" y="1574"/>
              </a:cxn>
              <a:cxn ang="0">
                <a:pos x="1726" y="1617"/>
              </a:cxn>
              <a:cxn ang="0">
                <a:pos x="1739" y="1668"/>
              </a:cxn>
              <a:cxn ang="0">
                <a:pos x="1748" y="1717"/>
              </a:cxn>
              <a:cxn ang="0">
                <a:pos x="1744" y="1763"/>
              </a:cxn>
              <a:cxn ang="0">
                <a:pos x="1731" y="1809"/>
              </a:cxn>
              <a:cxn ang="0">
                <a:pos x="1699" y="1847"/>
              </a:cxn>
              <a:cxn ang="0">
                <a:pos x="1665" y="1877"/>
              </a:cxn>
              <a:cxn ang="0">
                <a:pos x="1622" y="1898"/>
              </a:cxn>
              <a:cxn ang="0">
                <a:pos x="1569" y="1910"/>
              </a:cxn>
              <a:cxn ang="0">
                <a:pos x="1520" y="1911"/>
              </a:cxn>
              <a:cxn ang="0">
                <a:pos x="1480" y="1906"/>
              </a:cxn>
              <a:cxn ang="0">
                <a:pos x="1437" y="1893"/>
              </a:cxn>
              <a:cxn ang="0">
                <a:pos x="1402" y="1869"/>
              </a:cxn>
              <a:cxn ang="0">
                <a:pos x="1369" y="1833"/>
              </a:cxn>
              <a:cxn ang="0">
                <a:pos x="1343" y="1794"/>
              </a:cxn>
              <a:cxn ang="0">
                <a:pos x="1329" y="1739"/>
              </a:cxn>
              <a:cxn ang="0">
                <a:pos x="1336" y="1685"/>
              </a:cxn>
              <a:cxn ang="0">
                <a:pos x="1348" y="1630"/>
              </a:cxn>
              <a:cxn ang="0">
                <a:pos x="1360" y="1576"/>
              </a:cxn>
              <a:cxn ang="0">
                <a:pos x="1358" y="1550"/>
              </a:cxn>
              <a:cxn ang="0">
                <a:pos x="1038" y="1537"/>
              </a:cxn>
              <a:cxn ang="0">
                <a:pos x="1041" y="1446"/>
              </a:cxn>
              <a:cxn ang="0">
                <a:pos x="1034" y="1387"/>
              </a:cxn>
              <a:cxn ang="0">
                <a:pos x="1022" y="1351"/>
              </a:cxn>
              <a:cxn ang="0">
                <a:pos x="995" y="1322"/>
              </a:cxn>
              <a:cxn ang="0">
                <a:pos x="959" y="1303"/>
              </a:cxn>
              <a:cxn ang="0">
                <a:pos x="915" y="1298"/>
              </a:cxn>
              <a:cxn ang="0">
                <a:pos x="850" y="1301"/>
              </a:cxn>
              <a:cxn ang="0">
                <a:pos x="790" y="1307"/>
              </a:cxn>
              <a:cxn ang="0">
                <a:pos x="727" y="1307"/>
              </a:cxn>
              <a:cxn ang="0">
                <a:pos x="664" y="1295"/>
              </a:cxn>
              <a:cxn ang="0">
                <a:pos x="617" y="1266"/>
              </a:cxn>
              <a:cxn ang="0">
                <a:pos x="589" y="1226"/>
              </a:cxn>
              <a:cxn ang="0">
                <a:pos x="578" y="1174"/>
              </a:cxn>
              <a:cxn ang="0">
                <a:pos x="580" y="1114"/>
              </a:cxn>
              <a:cxn ang="0">
                <a:pos x="571" y="1060"/>
              </a:cxn>
              <a:cxn ang="0">
                <a:pos x="558" y="1025"/>
              </a:cxn>
              <a:cxn ang="0">
                <a:pos x="538" y="1003"/>
              </a:cxn>
              <a:cxn ang="0">
                <a:pos x="492" y="981"/>
              </a:cxn>
              <a:cxn ang="0">
                <a:pos x="431" y="964"/>
              </a:cxn>
              <a:cxn ang="0">
                <a:pos x="364" y="952"/>
              </a:cxn>
              <a:cxn ang="0">
                <a:pos x="313" y="935"/>
              </a:cxn>
              <a:cxn ang="0">
                <a:pos x="269" y="910"/>
              </a:cxn>
              <a:cxn ang="0">
                <a:pos x="233" y="874"/>
              </a:cxn>
              <a:cxn ang="0">
                <a:pos x="210" y="829"/>
              </a:cxn>
              <a:cxn ang="0">
                <a:pos x="206" y="780"/>
              </a:cxn>
              <a:cxn ang="0">
                <a:pos x="220" y="726"/>
              </a:cxn>
              <a:cxn ang="0">
                <a:pos x="231" y="664"/>
              </a:cxn>
              <a:cxn ang="0">
                <a:pos x="241" y="606"/>
              </a:cxn>
              <a:cxn ang="0">
                <a:pos x="231" y="548"/>
              </a:cxn>
              <a:cxn ang="0">
                <a:pos x="208" y="496"/>
              </a:cxn>
              <a:cxn ang="0">
                <a:pos x="185" y="463"/>
              </a:cxn>
              <a:cxn ang="0">
                <a:pos x="156" y="434"/>
              </a:cxn>
              <a:cxn ang="0">
                <a:pos x="121" y="414"/>
              </a:cxn>
              <a:cxn ang="0">
                <a:pos x="77" y="400"/>
              </a:cxn>
              <a:cxn ang="0">
                <a:pos x="24" y="398"/>
              </a:cxn>
            </a:cxnLst>
            <a:rect l="0" t="0" r="r" b="b"/>
            <a:pathLst>
              <a:path w="1895" h="1912">
                <a:moveTo>
                  <a:pt x="0" y="398"/>
                </a:moveTo>
                <a:lnTo>
                  <a:pt x="0" y="0"/>
                </a:lnTo>
                <a:lnTo>
                  <a:pt x="1892" y="0"/>
                </a:lnTo>
                <a:lnTo>
                  <a:pt x="1894" y="1526"/>
                </a:lnTo>
                <a:lnTo>
                  <a:pt x="1729" y="1526"/>
                </a:lnTo>
                <a:lnTo>
                  <a:pt x="1723" y="1540"/>
                </a:lnTo>
                <a:lnTo>
                  <a:pt x="1718" y="1559"/>
                </a:lnTo>
                <a:lnTo>
                  <a:pt x="1718" y="1574"/>
                </a:lnTo>
                <a:lnTo>
                  <a:pt x="1720" y="1593"/>
                </a:lnTo>
                <a:lnTo>
                  <a:pt x="1726" y="1617"/>
                </a:lnTo>
                <a:lnTo>
                  <a:pt x="1732" y="1647"/>
                </a:lnTo>
                <a:lnTo>
                  <a:pt x="1739" y="1668"/>
                </a:lnTo>
                <a:lnTo>
                  <a:pt x="1744" y="1693"/>
                </a:lnTo>
                <a:lnTo>
                  <a:pt x="1748" y="1717"/>
                </a:lnTo>
                <a:lnTo>
                  <a:pt x="1748" y="1741"/>
                </a:lnTo>
                <a:lnTo>
                  <a:pt x="1744" y="1763"/>
                </a:lnTo>
                <a:lnTo>
                  <a:pt x="1739" y="1787"/>
                </a:lnTo>
                <a:lnTo>
                  <a:pt x="1731" y="1809"/>
                </a:lnTo>
                <a:lnTo>
                  <a:pt x="1718" y="1826"/>
                </a:lnTo>
                <a:lnTo>
                  <a:pt x="1699" y="1847"/>
                </a:lnTo>
                <a:lnTo>
                  <a:pt x="1682" y="1862"/>
                </a:lnTo>
                <a:lnTo>
                  <a:pt x="1665" y="1877"/>
                </a:lnTo>
                <a:lnTo>
                  <a:pt x="1646" y="1889"/>
                </a:lnTo>
                <a:lnTo>
                  <a:pt x="1622" y="1898"/>
                </a:lnTo>
                <a:lnTo>
                  <a:pt x="1595" y="1906"/>
                </a:lnTo>
                <a:lnTo>
                  <a:pt x="1569" y="1910"/>
                </a:lnTo>
                <a:lnTo>
                  <a:pt x="1545" y="1911"/>
                </a:lnTo>
                <a:lnTo>
                  <a:pt x="1520" y="1911"/>
                </a:lnTo>
                <a:lnTo>
                  <a:pt x="1497" y="1910"/>
                </a:lnTo>
                <a:lnTo>
                  <a:pt x="1480" y="1906"/>
                </a:lnTo>
                <a:lnTo>
                  <a:pt x="1458" y="1899"/>
                </a:lnTo>
                <a:lnTo>
                  <a:pt x="1437" y="1893"/>
                </a:lnTo>
                <a:lnTo>
                  <a:pt x="1420" y="1882"/>
                </a:lnTo>
                <a:lnTo>
                  <a:pt x="1402" y="1869"/>
                </a:lnTo>
                <a:lnTo>
                  <a:pt x="1386" y="1852"/>
                </a:lnTo>
                <a:lnTo>
                  <a:pt x="1369" y="1833"/>
                </a:lnTo>
                <a:lnTo>
                  <a:pt x="1355" y="1814"/>
                </a:lnTo>
                <a:lnTo>
                  <a:pt x="1343" y="1794"/>
                </a:lnTo>
                <a:lnTo>
                  <a:pt x="1336" y="1768"/>
                </a:lnTo>
                <a:lnTo>
                  <a:pt x="1329" y="1739"/>
                </a:lnTo>
                <a:lnTo>
                  <a:pt x="1329" y="1712"/>
                </a:lnTo>
                <a:lnTo>
                  <a:pt x="1336" y="1685"/>
                </a:lnTo>
                <a:lnTo>
                  <a:pt x="1341" y="1658"/>
                </a:lnTo>
                <a:lnTo>
                  <a:pt x="1348" y="1630"/>
                </a:lnTo>
                <a:lnTo>
                  <a:pt x="1357" y="1600"/>
                </a:lnTo>
                <a:lnTo>
                  <a:pt x="1360" y="1576"/>
                </a:lnTo>
                <a:lnTo>
                  <a:pt x="1360" y="1562"/>
                </a:lnTo>
                <a:lnTo>
                  <a:pt x="1358" y="1550"/>
                </a:lnTo>
                <a:lnTo>
                  <a:pt x="1353" y="1537"/>
                </a:lnTo>
                <a:lnTo>
                  <a:pt x="1038" y="1537"/>
                </a:lnTo>
                <a:lnTo>
                  <a:pt x="1043" y="1479"/>
                </a:lnTo>
                <a:lnTo>
                  <a:pt x="1041" y="1446"/>
                </a:lnTo>
                <a:lnTo>
                  <a:pt x="1038" y="1416"/>
                </a:lnTo>
                <a:lnTo>
                  <a:pt x="1034" y="1387"/>
                </a:lnTo>
                <a:lnTo>
                  <a:pt x="1029" y="1368"/>
                </a:lnTo>
                <a:lnTo>
                  <a:pt x="1022" y="1351"/>
                </a:lnTo>
                <a:lnTo>
                  <a:pt x="1011" y="1336"/>
                </a:lnTo>
                <a:lnTo>
                  <a:pt x="995" y="1322"/>
                </a:lnTo>
                <a:lnTo>
                  <a:pt x="977" y="1310"/>
                </a:lnTo>
                <a:lnTo>
                  <a:pt x="959" y="1303"/>
                </a:lnTo>
                <a:lnTo>
                  <a:pt x="943" y="1300"/>
                </a:lnTo>
                <a:lnTo>
                  <a:pt x="915" y="1298"/>
                </a:lnTo>
                <a:lnTo>
                  <a:pt x="882" y="1298"/>
                </a:lnTo>
                <a:lnTo>
                  <a:pt x="850" y="1301"/>
                </a:lnTo>
                <a:lnTo>
                  <a:pt x="816" y="1303"/>
                </a:lnTo>
                <a:lnTo>
                  <a:pt x="790" y="1307"/>
                </a:lnTo>
                <a:lnTo>
                  <a:pt x="755" y="1308"/>
                </a:lnTo>
                <a:lnTo>
                  <a:pt x="727" y="1307"/>
                </a:lnTo>
                <a:lnTo>
                  <a:pt x="703" y="1303"/>
                </a:lnTo>
                <a:lnTo>
                  <a:pt x="664" y="1295"/>
                </a:lnTo>
                <a:lnTo>
                  <a:pt x="640" y="1283"/>
                </a:lnTo>
                <a:lnTo>
                  <a:pt x="617" y="1266"/>
                </a:lnTo>
                <a:lnTo>
                  <a:pt x="603" y="1247"/>
                </a:lnTo>
                <a:lnTo>
                  <a:pt x="589" y="1226"/>
                </a:lnTo>
                <a:lnTo>
                  <a:pt x="580" y="1201"/>
                </a:lnTo>
                <a:lnTo>
                  <a:pt x="578" y="1174"/>
                </a:lnTo>
                <a:lnTo>
                  <a:pt x="578" y="1140"/>
                </a:lnTo>
                <a:lnTo>
                  <a:pt x="580" y="1114"/>
                </a:lnTo>
                <a:lnTo>
                  <a:pt x="578" y="1088"/>
                </a:lnTo>
                <a:lnTo>
                  <a:pt x="571" y="1060"/>
                </a:lnTo>
                <a:lnTo>
                  <a:pt x="566" y="1042"/>
                </a:lnTo>
                <a:lnTo>
                  <a:pt x="558" y="1025"/>
                </a:lnTo>
                <a:lnTo>
                  <a:pt x="548" y="1014"/>
                </a:lnTo>
                <a:lnTo>
                  <a:pt x="538" y="1003"/>
                </a:lnTo>
                <a:lnTo>
                  <a:pt x="517" y="993"/>
                </a:lnTo>
                <a:lnTo>
                  <a:pt x="492" y="981"/>
                </a:lnTo>
                <a:lnTo>
                  <a:pt x="464" y="973"/>
                </a:lnTo>
                <a:lnTo>
                  <a:pt x="431" y="964"/>
                </a:lnTo>
                <a:lnTo>
                  <a:pt x="399" y="957"/>
                </a:lnTo>
                <a:lnTo>
                  <a:pt x="364" y="952"/>
                </a:lnTo>
                <a:lnTo>
                  <a:pt x="340" y="944"/>
                </a:lnTo>
                <a:lnTo>
                  <a:pt x="313" y="935"/>
                </a:lnTo>
                <a:lnTo>
                  <a:pt x="287" y="925"/>
                </a:lnTo>
                <a:lnTo>
                  <a:pt x="269" y="910"/>
                </a:lnTo>
                <a:lnTo>
                  <a:pt x="247" y="891"/>
                </a:lnTo>
                <a:lnTo>
                  <a:pt x="233" y="874"/>
                </a:lnTo>
                <a:lnTo>
                  <a:pt x="220" y="853"/>
                </a:lnTo>
                <a:lnTo>
                  <a:pt x="210" y="829"/>
                </a:lnTo>
                <a:lnTo>
                  <a:pt x="206" y="804"/>
                </a:lnTo>
                <a:lnTo>
                  <a:pt x="206" y="780"/>
                </a:lnTo>
                <a:lnTo>
                  <a:pt x="212" y="758"/>
                </a:lnTo>
                <a:lnTo>
                  <a:pt x="220" y="726"/>
                </a:lnTo>
                <a:lnTo>
                  <a:pt x="228" y="693"/>
                </a:lnTo>
                <a:lnTo>
                  <a:pt x="231" y="664"/>
                </a:lnTo>
                <a:lnTo>
                  <a:pt x="238" y="635"/>
                </a:lnTo>
                <a:lnTo>
                  <a:pt x="241" y="606"/>
                </a:lnTo>
                <a:lnTo>
                  <a:pt x="238" y="576"/>
                </a:lnTo>
                <a:lnTo>
                  <a:pt x="231" y="548"/>
                </a:lnTo>
                <a:lnTo>
                  <a:pt x="221" y="521"/>
                </a:lnTo>
                <a:lnTo>
                  <a:pt x="208" y="496"/>
                </a:lnTo>
                <a:lnTo>
                  <a:pt x="194" y="475"/>
                </a:lnTo>
                <a:lnTo>
                  <a:pt x="185" y="463"/>
                </a:lnTo>
                <a:lnTo>
                  <a:pt x="170" y="448"/>
                </a:lnTo>
                <a:lnTo>
                  <a:pt x="156" y="434"/>
                </a:lnTo>
                <a:lnTo>
                  <a:pt x="141" y="424"/>
                </a:lnTo>
                <a:lnTo>
                  <a:pt x="121" y="414"/>
                </a:lnTo>
                <a:lnTo>
                  <a:pt x="101" y="407"/>
                </a:lnTo>
                <a:lnTo>
                  <a:pt x="77" y="400"/>
                </a:lnTo>
                <a:lnTo>
                  <a:pt x="49" y="398"/>
                </a:lnTo>
                <a:lnTo>
                  <a:pt x="24" y="398"/>
                </a:lnTo>
                <a:lnTo>
                  <a:pt x="0" y="398"/>
                </a:lnTo>
              </a:path>
            </a:pathLst>
          </a:custGeom>
          <a:solidFill>
            <a:srgbClr val="B2B2B2"/>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GB"/>
          </a:p>
        </p:txBody>
      </p:sp>
      <p:sp>
        <p:nvSpPr>
          <p:cNvPr id="174088" name="Rectangle 8"/>
          <p:cNvSpPr>
            <a:spLocks noChangeArrowheads="1"/>
          </p:cNvSpPr>
          <p:nvPr/>
        </p:nvSpPr>
        <p:spPr bwMode="auto">
          <a:xfrm>
            <a:off x="5791200" y="2133602"/>
            <a:ext cx="1838169"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LSP: RTC.00-00</a:t>
            </a:r>
          </a:p>
        </p:txBody>
      </p:sp>
      <p:sp>
        <p:nvSpPr>
          <p:cNvPr id="174089" name="Rectangle 9"/>
          <p:cNvSpPr>
            <a:spLocks noChangeArrowheads="1"/>
          </p:cNvSpPr>
          <p:nvPr/>
        </p:nvSpPr>
        <p:spPr bwMode="auto">
          <a:xfrm>
            <a:off x="1447800" y="4876801"/>
            <a:ext cx="660675"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RTD.</a:t>
            </a:r>
          </a:p>
        </p:txBody>
      </p:sp>
      <p:sp>
        <p:nvSpPr>
          <p:cNvPr id="174090" name="Rectangle 10"/>
          <p:cNvSpPr>
            <a:spLocks noChangeArrowheads="1"/>
          </p:cNvSpPr>
          <p:nvPr/>
        </p:nvSpPr>
        <p:spPr bwMode="auto">
          <a:xfrm>
            <a:off x="6019800" y="5562601"/>
            <a:ext cx="1843240"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LSP: RTE.00-00</a:t>
            </a:r>
          </a:p>
        </p:txBody>
      </p:sp>
      <p:sp>
        <p:nvSpPr>
          <p:cNvPr id="174091" name="Rectangle 11"/>
          <p:cNvSpPr>
            <a:spLocks noChangeArrowheads="1"/>
          </p:cNvSpPr>
          <p:nvPr/>
        </p:nvSpPr>
        <p:spPr bwMode="auto">
          <a:xfrm>
            <a:off x="7086600" y="2895601"/>
            <a:ext cx="575691"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RTC</a:t>
            </a:r>
          </a:p>
        </p:txBody>
      </p:sp>
      <p:sp>
        <p:nvSpPr>
          <p:cNvPr id="174092" name="Rectangle 12"/>
          <p:cNvSpPr>
            <a:spLocks noChangeArrowheads="1"/>
          </p:cNvSpPr>
          <p:nvPr/>
        </p:nvSpPr>
        <p:spPr bwMode="auto">
          <a:xfrm>
            <a:off x="7162800" y="4953001"/>
            <a:ext cx="580763"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RTE</a:t>
            </a:r>
          </a:p>
        </p:txBody>
      </p:sp>
      <p:sp>
        <p:nvSpPr>
          <p:cNvPr id="174093" name="Rectangle 13"/>
          <p:cNvSpPr>
            <a:spLocks noChangeArrowheads="1"/>
          </p:cNvSpPr>
          <p:nvPr/>
        </p:nvSpPr>
        <p:spPr bwMode="auto">
          <a:xfrm>
            <a:off x="3886201" y="4343401"/>
            <a:ext cx="1867924"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LSP: RTA.00-00</a:t>
            </a:r>
          </a:p>
        </p:txBody>
      </p:sp>
      <p:sp>
        <p:nvSpPr>
          <p:cNvPr id="174094" name="Rectangle 14"/>
          <p:cNvSpPr>
            <a:spLocks noChangeArrowheads="1"/>
          </p:cNvSpPr>
          <p:nvPr/>
        </p:nvSpPr>
        <p:spPr bwMode="auto">
          <a:xfrm>
            <a:off x="4419600" y="3352802"/>
            <a:ext cx="685800" cy="341313"/>
          </a:xfrm>
          <a:prstGeom prst="rect">
            <a:avLst/>
          </a:prstGeom>
          <a:noFill/>
          <a:ln w="9525">
            <a:noFill/>
            <a:miter lim="800000"/>
            <a:headEnd/>
            <a:tailEnd/>
          </a:ln>
          <a:effectLst/>
        </p:spPr>
        <p:txBody>
          <a:bodyPr lIns="66675" tIns="33338" rIns="66675" bIns="33338">
            <a:prstTxWarp prst="textNoShape">
              <a:avLst/>
            </a:prstTxWarp>
            <a:spAutoFit/>
          </a:bodyPr>
          <a:lstStyle/>
          <a:p>
            <a:pPr defTabSz="473075"/>
            <a:r>
              <a:rPr lang="en-GB" sz="1800" b="0"/>
              <a:t>RTA</a:t>
            </a:r>
          </a:p>
        </p:txBody>
      </p:sp>
      <p:sp>
        <p:nvSpPr>
          <p:cNvPr id="174095" name="Rectangle 15"/>
          <p:cNvSpPr>
            <a:spLocks noChangeArrowheads="1"/>
          </p:cNvSpPr>
          <p:nvPr/>
        </p:nvSpPr>
        <p:spPr bwMode="auto">
          <a:xfrm>
            <a:off x="1828800" y="5638801"/>
            <a:ext cx="1865670"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LSP: RTD.00-00</a:t>
            </a:r>
          </a:p>
        </p:txBody>
      </p:sp>
      <p:sp>
        <p:nvSpPr>
          <p:cNvPr id="174096" name="Rectangle 16"/>
          <p:cNvSpPr>
            <a:spLocks noChangeArrowheads="1"/>
          </p:cNvSpPr>
          <p:nvPr/>
        </p:nvSpPr>
        <p:spPr bwMode="auto">
          <a:xfrm>
            <a:off x="1447800" y="2971801"/>
            <a:ext cx="639598"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RTB.</a:t>
            </a:r>
          </a:p>
        </p:txBody>
      </p:sp>
      <p:sp>
        <p:nvSpPr>
          <p:cNvPr id="174097" name="Rectangle 17"/>
          <p:cNvSpPr>
            <a:spLocks noChangeArrowheads="1"/>
          </p:cNvSpPr>
          <p:nvPr/>
        </p:nvSpPr>
        <p:spPr bwMode="auto">
          <a:xfrm>
            <a:off x="1828801" y="2133601"/>
            <a:ext cx="1844593" cy="344326"/>
          </a:xfrm>
          <a:prstGeom prst="rect">
            <a:avLst/>
          </a:prstGeom>
          <a:noFill/>
          <a:ln w="9525">
            <a:noFill/>
            <a:miter lim="800000"/>
            <a:headEnd/>
            <a:tailEnd/>
          </a:ln>
          <a:effectLst/>
        </p:spPr>
        <p:txBody>
          <a:bodyPr wrap="none" lIns="66675" tIns="33338" rIns="66675" bIns="33338">
            <a:prstTxWarp prst="textNoShape">
              <a:avLst/>
            </a:prstTxWarp>
            <a:spAutoFit/>
          </a:bodyPr>
          <a:lstStyle/>
          <a:p>
            <a:pPr defTabSz="473075"/>
            <a:r>
              <a:rPr lang="en-GB" sz="1800" b="0"/>
              <a:t>LSP: RTB.00-00</a:t>
            </a:r>
          </a:p>
        </p:txBody>
      </p:sp>
      <p:sp>
        <p:nvSpPr>
          <p:cNvPr id="174098" name="Line 18"/>
          <p:cNvSpPr>
            <a:spLocks noChangeShapeType="1"/>
          </p:cNvSpPr>
          <p:nvPr/>
        </p:nvSpPr>
        <p:spPr bwMode="auto">
          <a:xfrm>
            <a:off x="2209800" y="2819400"/>
            <a:ext cx="0" cy="251460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174099" name="Line 19"/>
          <p:cNvSpPr>
            <a:spLocks noChangeShapeType="1"/>
          </p:cNvSpPr>
          <p:nvPr/>
        </p:nvSpPr>
        <p:spPr bwMode="auto">
          <a:xfrm>
            <a:off x="6934200" y="2743200"/>
            <a:ext cx="0" cy="259080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174100" name="Line 20"/>
          <p:cNvSpPr>
            <a:spLocks noChangeShapeType="1"/>
          </p:cNvSpPr>
          <p:nvPr/>
        </p:nvSpPr>
        <p:spPr bwMode="auto">
          <a:xfrm>
            <a:off x="2590800" y="5334000"/>
            <a:ext cx="4267200"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174101" name="Line 21"/>
          <p:cNvSpPr>
            <a:spLocks noChangeShapeType="1"/>
          </p:cNvSpPr>
          <p:nvPr/>
        </p:nvSpPr>
        <p:spPr bwMode="auto">
          <a:xfrm flipV="1">
            <a:off x="2362200" y="2743200"/>
            <a:ext cx="4419600" cy="251460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174102" name="Line 22"/>
          <p:cNvSpPr>
            <a:spLocks noChangeShapeType="1"/>
          </p:cNvSpPr>
          <p:nvPr/>
        </p:nvSpPr>
        <p:spPr bwMode="auto">
          <a:xfrm>
            <a:off x="2286000" y="2743200"/>
            <a:ext cx="4648200" cy="251460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pic>
        <p:nvPicPr>
          <p:cNvPr id="174103" name="Picture 23"/>
          <p:cNvPicPr>
            <a:picLocks noChangeArrowheads="1"/>
          </p:cNvPicPr>
          <p:nvPr/>
        </p:nvPicPr>
        <p:blipFill>
          <a:blip r:embed="rId2"/>
          <a:srcRect/>
          <a:stretch>
            <a:fillRect/>
          </a:stretch>
        </p:blipFill>
        <p:spPr bwMode="auto">
          <a:xfrm>
            <a:off x="4343400" y="3733800"/>
            <a:ext cx="782638" cy="488950"/>
          </a:xfrm>
          <a:prstGeom prst="rect">
            <a:avLst/>
          </a:prstGeom>
          <a:noFill/>
          <a:ln w="9525">
            <a:noFill/>
            <a:miter lim="800000"/>
            <a:headEnd/>
            <a:tailEnd/>
          </a:ln>
          <a:effectLst/>
        </p:spPr>
      </p:pic>
      <p:pic>
        <p:nvPicPr>
          <p:cNvPr id="174104" name="Picture 24"/>
          <p:cNvPicPr>
            <a:picLocks noChangeArrowheads="1"/>
          </p:cNvPicPr>
          <p:nvPr/>
        </p:nvPicPr>
        <p:blipFill>
          <a:blip r:embed="rId2"/>
          <a:srcRect/>
          <a:stretch>
            <a:fillRect/>
          </a:stretch>
        </p:blipFill>
        <p:spPr bwMode="auto">
          <a:xfrm>
            <a:off x="6629400" y="5105400"/>
            <a:ext cx="782638" cy="490538"/>
          </a:xfrm>
          <a:prstGeom prst="rect">
            <a:avLst/>
          </a:prstGeom>
          <a:noFill/>
          <a:ln w="9525">
            <a:noFill/>
            <a:miter lim="800000"/>
            <a:headEnd/>
            <a:tailEnd/>
          </a:ln>
          <a:effectLst/>
        </p:spPr>
      </p:pic>
      <p:pic>
        <p:nvPicPr>
          <p:cNvPr id="174105" name="Picture 25"/>
          <p:cNvPicPr>
            <a:picLocks noChangeArrowheads="1"/>
          </p:cNvPicPr>
          <p:nvPr/>
        </p:nvPicPr>
        <p:blipFill>
          <a:blip r:embed="rId2"/>
          <a:srcRect/>
          <a:stretch>
            <a:fillRect/>
          </a:stretch>
        </p:blipFill>
        <p:spPr bwMode="auto">
          <a:xfrm>
            <a:off x="1905000" y="5105400"/>
            <a:ext cx="782638" cy="488950"/>
          </a:xfrm>
          <a:prstGeom prst="rect">
            <a:avLst/>
          </a:prstGeom>
          <a:noFill/>
          <a:ln w="9525">
            <a:noFill/>
            <a:miter lim="800000"/>
            <a:headEnd/>
            <a:tailEnd/>
          </a:ln>
          <a:effectLst/>
        </p:spPr>
      </p:pic>
      <p:sp>
        <p:nvSpPr>
          <p:cNvPr id="174106" name="Line 26"/>
          <p:cNvSpPr>
            <a:spLocks noChangeShapeType="1"/>
          </p:cNvSpPr>
          <p:nvPr/>
        </p:nvSpPr>
        <p:spPr bwMode="auto">
          <a:xfrm>
            <a:off x="2438400" y="2743200"/>
            <a:ext cx="4267200"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pic>
        <p:nvPicPr>
          <p:cNvPr id="174107" name="Picture 27"/>
          <p:cNvPicPr>
            <a:picLocks noChangeArrowheads="1"/>
          </p:cNvPicPr>
          <p:nvPr/>
        </p:nvPicPr>
        <p:blipFill>
          <a:blip r:embed="rId2"/>
          <a:srcRect/>
          <a:stretch>
            <a:fillRect/>
          </a:stretch>
        </p:blipFill>
        <p:spPr bwMode="auto">
          <a:xfrm>
            <a:off x="6523039" y="2484438"/>
            <a:ext cx="782637" cy="488950"/>
          </a:xfrm>
          <a:prstGeom prst="rect">
            <a:avLst/>
          </a:prstGeom>
          <a:noFill/>
          <a:ln w="9525">
            <a:noFill/>
            <a:miter lim="800000"/>
            <a:headEnd/>
            <a:tailEnd/>
          </a:ln>
          <a:effectLst/>
        </p:spPr>
      </p:pic>
      <p:pic>
        <p:nvPicPr>
          <p:cNvPr id="174108" name="Picture 28"/>
          <p:cNvPicPr>
            <a:picLocks noChangeArrowheads="1"/>
          </p:cNvPicPr>
          <p:nvPr/>
        </p:nvPicPr>
        <p:blipFill>
          <a:blip r:embed="rId2"/>
          <a:srcRect/>
          <a:stretch>
            <a:fillRect/>
          </a:stretch>
        </p:blipFill>
        <p:spPr bwMode="auto">
          <a:xfrm>
            <a:off x="1828800" y="2514600"/>
            <a:ext cx="782638" cy="4953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IS-IS LS Database </a:t>
            </a:r>
            <a:br>
              <a:rPr lang="en-US" smtClean="0"/>
            </a:br>
            <a:r>
              <a:rPr lang="en-US" smtClean="0"/>
              <a:t>IS-IS Packet Format</a:t>
            </a:r>
            <a:endParaRPr lang="en-US"/>
          </a:p>
        </p:txBody>
      </p:sp>
      <p:sp>
        <p:nvSpPr>
          <p:cNvPr id="93187" name="Rectangle 3"/>
          <p:cNvSpPr>
            <a:spLocks noGrp="1" noChangeArrowheads="1"/>
          </p:cNvSpPr>
          <p:nvPr>
            <p:ph type="body" idx="1"/>
          </p:nvPr>
        </p:nvSpPr>
        <p:spPr/>
        <p:txBody>
          <a:bodyPr/>
          <a:lstStyle/>
          <a:p>
            <a:pPr>
              <a:buNone/>
            </a:pPr>
            <a:r>
              <a:rPr lang="en-US" dirty="0" smtClean="0"/>
              <a:t>IS-IS Packets are made of the following:</a:t>
            </a:r>
          </a:p>
          <a:p>
            <a:r>
              <a:rPr lang="en-US" dirty="0" smtClean="0"/>
              <a:t>A Fixed Header </a:t>
            </a:r>
          </a:p>
          <a:p>
            <a:pPr lvl="1"/>
            <a:r>
              <a:rPr lang="en-US" dirty="0" smtClean="0"/>
              <a:t>Contains generic packet information and other specific information about the packet</a:t>
            </a:r>
          </a:p>
          <a:p>
            <a:r>
              <a:rPr lang="en-US" dirty="0" smtClean="0"/>
              <a:t>Type, Length, Value (TLV) Fields</a:t>
            </a:r>
          </a:p>
          <a:p>
            <a:pPr lvl="1"/>
            <a:r>
              <a:rPr lang="en-US" dirty="0" err="1" smtClean="0"/>
              <a:t>TLVs</a:t>
            </a:r>
            <a:r>
              <a:rPr lang="en-US" dirty="0" smtClean="0"/>
              <a:t> are blocks of specific routing-related information in IS-IS packets  </a:t>
            </a:r>
          </a:p>
          <a:p>
            <a:pPr lvl="1"/>
            <a:endParaRPr 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US" smtClean="0"/>
              <a:t>IS-IS Protocol Concepts </a:t>
            </a:r>
            <a:br>
              <a:rPr lang="en-US" smtClean="0"/>
            </a:br>
            <a:r>
              <a:rPr lang="en-US" smtClean="0"/>
              <a:t>Point-to Adjacencies</a:t>
            </a:r>
            <a:endParaRPr lang="en-US"/>
          </a:p>
        </p:txBody>
      </p:sp>
      <p:sp>
        <p:nvSpPr>
          <p:cNvPr id="191491" name="Rectangle 3"/>
          <p:cNvSpPr>
            <a:spLocks noGrp="1" noChangeArrowheads="1"/>
          </p:cNvSpPr>
          <p:nvPr>
            <p:ph type="body" idx="4294967295"/>
          </p:nvPr>
        </p:nvSpPr>
        <p:spPr>
          <a:xfrm>
            <a:off x="5358958" y="1673225"/>
            <a:ext cx="3581400" cy="3068638"/>
          </a:xfrm>
          <a:ln w="12700">
            <a:solidFill>
              <a:schemeClr val="tx1"/>
            </a:solidFill>
          </a:ln>
        </p:spPr>
        <p:txBody>
          <a:bodyPr/>
          <a:lstStyle/>
          <a:p>
            <a:r>
              <a:rPr lang="en-US" sz="1600" dirty="0"/>
              <a:t>Pt-to-pt IIH used to establish level-1 or Level-2 pt-to-point adjacency </a:t>
            </a:r>
          </a:p>
          <a:p>
            <a:r>
              <a:rPr lang="en-US" sz="1600" dirty="0"/>
              <a:t>Only two way communication required on pt-to-pt links by ISO 10589</a:t>
            </a:r>
          </a:p>
          <a:p>
            <a:r>
              <a:rPr lang="en-US" sz="1600" dirty="0"/>
              <a:t>3-way reliable process recently proposed for standardization in the IETF. Introduces pt-to-pt adjacency state TLV (Type 240)</a:t>
            </a:r>
          </a:p>
        </p:txBody>
      </p:sp>
      <p:sp>
        <p:nvSpPr>
          <p:cNvPr id="191492" name="Rectangle 4"/>
          <p:cNvSpPr>
            <a:spLocks noChangeArrowheads="1"/>
          </p:cNvSpPr>
          <p:nvPr/>
        </p:nvSpPr>
        <p:spPr bwMode="auto">
          <a:xfrm>
            <a:off x="326236" y="1596678"/>
            <a:ext cx="4038600" cy="5181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GB" sz="1600">
              <a:latin typeface="Verdana"/>
              <a:cs typeface="Verdana"/>
            </a:endParaRPr>
          </a:p>
        </p:txBody>
      </p:sp>
      <p:sp>
        <p:nvSpPr>
          <p:cNvPr id="191493" name="Line 5"/>
          <p:cNvSpPr>
            <a:spLocks noChangeShapeType="1"/>
          </p:cNvSpPr>
          <p:nvPr/>
        </p:nvSpPr>
        <p:spPr bwMode="auto">
          <a:xfrm>
            <a:off x="326236" y="21300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494" name="Line 6"/>
          <p:cNvSpPr>
            <a:spLocks noChangeShapeType="1"/>
          </p:cNvSpPr>
          <p:nvPr/>
        </p:nvSpPr>
        <p:spPr bwMode="auto">
          <a:xfrm>
            <a:off x="326236" y="3577878"/>
            <a:ext cx="4038600" cy="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495" name="Line 7"/>
          <p:cNvSpPr>
            <a:spLocks noChangeShapeType="1"/>
          </p:cNvSpPr>
          <p:nvPr/>
        </p:nvSpPr>
        <p:spPr bwMode="auto">
          <a:xfrm>
            <a:off x="326236" y="2892078"/>
            <a:ext cx="4038600" cy="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496" name="Line 8"/>
          <p:cNvSpPr>
            <a:spLocks noChangeShapeType="1"/>
          </p:cNvSpPr>
          <p:nvPr/>
        </p:nvSpPr>
        <p:spPr bwMode="auto">
          <a:xfrm>
            <a:off x="326236" y="57114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497" name="Line 9"/>
          <p:cNvSpPr>
            <a:spLocks noChangeShapeType="1"/>
          </p:cNvSpPr>
          <p:nvPr/>
        </p:nvSpPr>
        <p:spPr bwMode="auto">
          <a:xfrm>
            <a:off x="326236" y="4263678"/>
            <a:ext cx="4038600" cy="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498" name="Line 10"/>
          <p:cNvSpPr>
            <a:spLocks noChangeShapeType="1"/>
          </p:cNvSpPr>
          <p:nvPr/>
        </p:nvSpPr>
        <p:spPr bwMode="auto">
          <a:xfrm>
            <a:off x="326236" y="25110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499" name="Line 11"/>
          <p:cNvSpPr>
            <a:spLocks noChangeShapeType="1"/>
          </p:cNvSpPr>
          <p:nvPr/>
        </p:nvSpPr>
        <p:spPr bwMode="auto">
          <a:xfrm>
            <a:off x="326236" y="49494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0" name="Line 12"/>
          <p:cNvSpPr>
            <a:spLocks noChangeShapeType="1"/>
          </p:cNvSpPr>
          <p:nvPr/>
        </p:nvSpPr>
        <p:spPr bwMode="auto">
          <a:xfrm>
            <a:off x="326236" y="53304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1" name="Line 13"/>
          <p:cNvSpPr>
            <a:spLocks noChangeShapeType="1"/>
          </p:cNvSpPr>
          <p:nvPr/>
        </p:nvSpPr>
        <p:spPr bwMode="auto">
          <a:xfrm>
            <a:off x="326236" y="60162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2" name="Line 14"/>
          <p:cNvSpPr>
            <a:spLocks noChangeShapeType="1"/>
          </p:cNvSpPr>
          <p:nvPr/>
        </p:nvSpPr>
        <p:spPr bwMode="auto">
          <a:xfrm>
            <a:off x="326236" y="6397278"/>
            <a:ext cx="4038600" cy="1588"/>
          </a:xfrm>
          <a:prstGeom prst="line">
            <a:avLst/>
          </a:prstGeom>
          <a:noFill/>
          <a:ln w="38100">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3" name="Line 15"/>
          <p:cNvSpPr>
            <a:spLocks noChangeShapeType="1"/>
          </p:cNvSpPr>
          <p:nvPr/>
        </p:nvSpPr>
        <p:spPr bwMode="auto">
          <a:xfrm>
            <a:off x="326236" y="39588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4" name="Line 16"/>
          <p:cNvSpPr>
            <a:spLocks noChangeShapeType="1"/>
          </p:cNvSpPr>
          <p:nvPr/>
        </p:nvSpPr>
        <p:spPr bwMode="auto">
          <a:xfrm>
            <a:off x="326236" y="3196878"/>
            <a:ext cx="4038600" cy="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5" name="Line 17"/>
          <p:cNvSpPr>
            <a:spLocks noChangeShapeType="1"/>
          </p:cNvSpPr>
          <p:nvPr/>
        </p:nvSpPr>
        <p:spPr bwMode="auto">
          <a:xfrm>
            <a:off x="326236" y="4568478"/>
            <a:ext cx="4038600" cy="1588"/>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06" name="Text Box 18"/>
          <p:cNvSpPr txBox="1">
            <a:spLocks noChangeArrowheads="1"/>
          </p:cNvSpPr>
          <p:nvPr/>
        </p:nvSpPr>
        <p:spPr bwMode="auto">
          <a:xfrm>
            <a:off x="282701" y="1749080"/>
            <a:ext cx="4186538" cy="307777"/>
          </a:xfrm>
          <a:prstGeom prst="rect">
            <a:avLst/>
          </a:prstGeom>
          <a:noFill/>
          <a:ln w="9525">
            <a:noFill/>
            <a:miter lim="800000"/>
            <a:headEnd/>
            <a:tailEnd/>
          </a:ln>
          <a:effectLst/>
        </p:spPr>
        <p:txBody>
          <a:bodyPr wrap="none">
            <a:prstTxWarp prst="textNoShape">
              <a:avLst/>
            </a:prstTxWarp>
            <a:spAutoFit/>
          </a:bodyPr>
          <a:lstStyle/>
          <a:p>
            <a:r>
              <a:rPr lang="en-US" sz="1400" dirty="0">
                <a:latin typeface="Verdana"/>
                <a:cs typeface="Verdana"/>
              </a:rPr>
              <a:t>Intra-domain Routing Protocol Discriminator</a:t>
            </a:r>
          </a:p>
        </p:txBody>
      </p:sp>
      <p:sp>
        <p:nvSpPr>
          <p:cNvPr id="191507" name="Text Box 19"/>
          <p:cNvSpPr txBox="1">
            <a:spLocks noChangeArrowheads="1"/>
          </p:cNvSpPr>
          <p:nvPr/>
        </p:nvSpPr>
        <p:spPr bwMode="auto">
          <a:xfrm>
            <a:off x="1697837" y="2130078"/>
            <a:ext cx="1885051"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Length Indicator</a:t>
            </a:r>
          </a:p>
        </p:txBody>
      </p:sp>
      <p:sp>
        <p:nvSpPr>
          <p:cNvPr id="191508" name="Text Box 20"/>
          <p:cNvSpPr txBox="1">
            <a:spLocks noChangeArrowheads="1"/>
          </p:cNvSpPr>
          <p:nvPr/>
        </p:nvSpPr>
        <p:spPr bwMode="auto">
          <a:xfrm>
            <a:off x="2078837" y="6448078"/>
            <a:ext cx="1225215"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TLV Fields</a:t>
            </a:r>
          </a:p>
        </p:txBody>
      </p:sp>
      <p:sp>
        <p:nvSpPr>
          <p:cNvPr id="191509" name="Text Box 21"/>
          <p:cNvSpPr txBox="1">
            <a:spLocks noChangeArrowheads="1"/>
          </p:cNvSpPr>
          <p:nvPr/>
        </p:nvSpPr>
        <p:spPr bwMode="auto">
          <a:xfrm>
            <a:off x="1088236" y="2511078"/>
            <a:ext cx="3264836"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Version/Protocol ID Extension</a:t>
            </a:r>
          </a:p>
        </p:txBody>
      </p:sp>
      <p:sp>
        <p:nvSpPr>
          <p:cNvPr id="191510" name="Text Box 22"/>
          <p:cNvSpPr txBox="1">
            <a:spLocks noChangeArrowheads="1"/>
          </p:cNvSpPr>
          <p:nvPr/>
        </p:nvSpPr>
        <p:spPr bwMode="auto">
          <a:xfrm>
            <a:off x="1850236" y="2892078"/>
            <a:ext cx="1206079"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ID Length</a:t>
            </a:r>
          </a:p>
        </p:txBody>
      </p:sp>
      <p:sp>
        <p:nvSpPr>
          <p:cNvPr id="191511" name="Line 23"/>
          <p:cNvSpPr>
            <a:spLocks noChangeShapeType="1"/>
          </p:cNvSpPr>
          <p:nvPr/>
        </p:nvSpPr>
        <p:spPr bwMode="auto">
          <a:xfrm>
            <a:off x="859636" y="3196878"/>
            <a:ext cx="0" cy="38100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12" name="Line 24"/>
          <p:cNvSpPr>
            <a:spLocks noChangeShapeType="1"/>
          </p:cNvSpPr>
          <p:nvPr/>
        </p:nvSpPr>
        <p:spPr bwMode="auto">
          <a:xfrm>
            <a:off x="1316836" y="3196878"/>
            <a:ext cx="0" cy="38100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13" name="Line 25"/>
          <p:cNvSpPr>
            <a:spLocks noChangeShapeType="1"/>
          </p:cNvSpPr>
          <p:nvPr/>
        </p:nvSpPr>
        <p:spPr bwMode="auto">
          <a:xfrm>
            <a:off x="1774036" y="3196878"/>
            <a:ext cx="0" cy="38100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14" name="Text Box 26"/>
          <p:cNvSpPr txBox="1">
            <a:spLocks noChangeArrowheads="1"/>
          </p:cNvSpPr>
          <p:nvPr/>
        </p:nvSpPr>
        <p:spPr bwMode="auto">
          <a:xfrm>
            <a:off x="462762" y="3207991"/>
            <a:ext cx="327333"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R</a:t>
            </a:r>
          </a:p>
        </p:txBody>
      </p:sp>
      <p:sp>
        <p:nvSpPr>
          <p:cNvPr id="191515" name="Text Box 27"/>
          <p:cNvSpPr txBox="1">
            <a:spLocks noChangeArrowheads="1"/>
          </p:cNvSpPr>
          <p:nvPr/>
        </p:nvSpPr>
        <p:spPr bwMode="auto">
          <a:xfrm>
            <a:off x="996162" y="3207991"/>
            <a:ext cx="327333"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R</a:t>
            </a:r>
          </a:p>
        </p:txBody>
      </p:sp>
      <p:sp>
        <p:nvSpPr>
          <p:cNvPr id="191516" name="Text Box 28"/>
          <p:cNvSpPr txBox="1">
            <a:spLocks noChangeArrowheads="1"/>
          </p:cNvSpPr>
          <p:nvPr/>
        </p:nvSpPr>
        <p:spPr bwMode="auto">
          <a:xfrm>
            <a:off x="1453362" y="3207991"/>
            <a:ext cx="327333"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R</a:t>
            </a:r>
          </a:p>
        </p:txBody>
      </p:sp>
      <p:sp>
        <p:nvSpPr>
          <p:cNvPr id="191517" name="Text Box 29"/>
          <p:cNvSpPr txBox="1">
            <a:spLocks noChangeArrowheads="1"/>
          </p:cNvSpPr>
          <p:nvPr/>
        </p:nvSpPr>
        <p:spPr bwMode="auto">
          <a:xfrm>
            <a:off x="2536037" y="3273078"/>
            <a:ext cx="1186743"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PDU Type</a:t>
            </a:r>
          </a:p>
        </p:txBody>
      </p:sp>
      <p:sp>
        <p:nvSpPr>
          <p:cNvPr id="191518" name="Text Box 30"/>
          <p:cNvSpPr txBox="1">
            <a:spLocks noChangeArrowheads="1"/>
          </p:cNvSpPr>
          <p:nvPr/>
        </p:nvSpPr>
        <p:spPr bwMode="auto">
          <a:xfrm>
            <a:off x="2002636" y="3577878"/>
            <a:ext cx="952304"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Version</a:t>
            </a:r>
          </a:p>
        </p:txBody>
      </p:sp>
      <p:sp>
        <p:nvSpPr>
          <p:cNvPr id="191519" name="Text Box 31"/>
          <p:cNvSpPr txBox="1">
            <a:spLocks noChangeArrowheads="1"/>
          </p:cNvSpPr>
          <p:nvPr/>
        </p:nvSpPr>
        <p:spPr bwMode="auto">
          <a:xfrm>
            <a:off x="2002637" y="3958878"/>
            <a:ext cx="1137751"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Reserved</a:t>
            </a:r>
          </a:p>
        </p:txBody>
      </p:sp>
      <p:sp>
        <p:nvSpPr>
          <p:cNvPr id="191520" name="Text Box 32"/>
          <p:cNvSpPr txBox="1">
            <a:spLocks noChangeArrowheads="1"/>
          </p:cNvSpPr>
          <p:nvPr/>
        </p:nvSpPr>
        <p:spPr bwMode="auto">
          <a:xfrm>
            <a:off x="1393036" y="4263678"/>
            <a:ext cx="2853766"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Maximum Area Addresses</a:t>
            </a:r>
          </a:p>
        </p:txBody>
      </p:sp>
      <p:sp>
        <p:nvSpPr>
          <p:cNvPr id="191521" name="Text Box 33"/>
          <p:cNvSpPr txBox="1">
            <a:spLocks noChangeArrowheads="1"/>
          </p:cNvSpPr>
          <p:nvPr/>
        </p:nvSpPr>
        <p:spPr bwMode="auto">
          <a:xfrm>
            <a:off x="783436" y="4568478"/>
            <a:ext cx="1970712"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Reserved (6 bits)</a:t>
            </a:r>
          </a:p>
        </p:txBody>
      </p:sp>
      <p:sp>
        <p:nvSpPr>
          <p:cNvPr id="191522" name="Text Box 34"/>
          <p:cNvSpPr txBox="1">
            <a:spLocks noChangeArrowheads="1"/>
          </p:cNvSpPr>
          <p:nvPr/>
        </p:nvSpPr>
        <p:spPr bwMode="auto">
          <a:xfrm>
            <a:off x="2002636" y="4993524"/>
            <a:ext cx="1212592" cy="338554"/>
          </a:xfrm>
          <a:prstGeom prst="rect">
            <a:avLst/>
          </a:prstGeom>
          <a:noFill/>
          <a:ln w="9525">
            <a:noFill/>
            <a:miter lim="800000"/>
            <a:headEnd/>
            <a:tailEnd/>
          </a:ln>
          <a:effectLst/>
        </p:spPr>
        <p:txBody>
          <a:bodyPr wrap="none">
            <a:prstTxWarp prst="textNoShape">
              <a:avLst/>
            </a:prstTxWarp>
            <a:spAutoFit/>
          </a:bodyPr>
          <a:lstStyle/>
          <a:p>
            <a:r>
              <a:rPr lang="en-US" sz="1600" dirty="0">
                <a:latin typeface="Verdana"/>
                <a:cs typeface="Verdana"/>
              </a:rPr>
              <a:t>Source ID</a:t>
            </a:r>
          </a:p>
        </p:txBody>
      </p:sp>
      <p:sp>
        <p:nvSpPr>
          <p:cNvPr id="191523" name="Text Box 35"/>
          <p:cNvSpPr txBox="1">
            <a:spLocks noChangeArrowheads="1"/>
          </p:cNvSpPr>
          <p:nvPr/>
        </p:nvSpPr>
        <p:spPr bwMode="auto">
          <a:xfrm>
            <a:off x="1926437" y="5374524"/>
            <a:ext cx="1538201" cy="338554"/>
          </a:xfrm>
          <a:prstGeom prst="rect">
            <a:avLst/>
          </a:prstGeom>
          <a:noFill/>
          <a:ln w="9525">
            <a:noFill/>
            <a:miter lim="800000"/>
            <a:headEnd/>
            <a:tailEnd/>
          </a:ln>
          <a:effectLst/>
        </p:spPr>
        <p:txBody>
          <a:bodyPr wrap="none">
            <a:prstTxWarp prst="textNoShape">
              <a:avLst/>
            </a:prstTxWarp>
            <a:spAutoFit/>
          </a:bodyPr>
          <a:lstStyle/>
          <a:p>
            <a:r>
              <a:rPr lang="en-US" sz="1600" dirty="0">
                <a:latin typeface="Verdana"/>
                <a:cs typeface="Verdana"/>
              </a:rPr>
              <a:t>Holding Time</a:t>
            </a:r>
          </a:p>
        </p:txBody>
      </p:sp>
      <p:sp>
        <p:nvSpPr>
          <p:cNvPr id="191524" name="Text Box 36"/>
          <p:cNvSpPr txBox="1">
            <a:spLocks noChangeArrowheads="1"/>
          </p:cNvSpPr>
          <p:nvPr/>
        </p:nvSpPr>
        <p:spPr bwMode="auto">
          <a:xfrm>
            <a:off x="1986762" y="5722591"/>
            <a:ext cx="1393631"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PDU Length</a:t>
            </a:r>
          </a:p>
        </p:txBody>
      </p:sp>
      <p:sp>
        <p:nvSpPr>
          <p:cNvPr id="191525" name="Text Box 37"/>
          <p:cNvSpPr txBox="1">
            <a:spLocks noChangeArrowheads="1"/>
          </p:cNvSpPr>
          <p:nvPr/>
        </p:nvSpPr>
        <p:spPr bwMode="auto">
          <a:xfrm>
            <a:off x="1850236" y="6016278"/>
            <a:ext cx="1759616"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Local Circuit ID</a:t>
            </a:r>
          </a:p>
        </p:txBody>
      </p:sp>
      <p:sp>
        <p:nvSpPr>
          <p:cNvPr id="191526" name="Text Box 38"/>
          <p:cNvSpPr txBox="1">
            <a:spLocks noChangeArrowheads="1"/>
          </p:cNvSpPr>
          <p:nvPr/>
        </p:nvSpPr>
        <p:spPr bwMode="auto">
          <a:xfrm>
            <a:off x="3114656" y="4589916"/>
            <a:ext cx="1261884" cy="307777"/>
          </a:xfrm>
          <a:prstGeom prst="rect">
            <a:avLst/>
          </a:prstGeom>
          <a:noFill/>
          <a:ln w="9525">
            <a:noFill/>
            <a:miter lim="800000"/>
            <a:headEnd/>
            <a:tailEnd/>
          </a:ln>
          <a:effectLst/>
        </p:spPr>
        <p:txBody>
          <a:bodyPr wrap="none">
            <a:prstTxWarp prst="textNoShape">
              <a:avLst/>
            </a:prstTxWarp>
            <a:spAutoFit/>
          </a:bodyPr>
          <a:lstStyle/>
          <a:p>
            <a:r>
              <a:rPr lang="en-US" sz="1400" dirty="0">
                <a:latin typeface="Verdana"/>
                <a:cs typeface="Verdana"/>
              </a:rPr>
              <a:t>Circuit Type</a:t>
            </a:r>
          </a:p>
        </p:txBody>
      </p:sp>
      <p:sp>
        <p:nvSpPr>
          <p:cNvPr id="191527" name="Line 39"/>
          <p:cNvSpPr>
            <a:spLocks noChangeShapeType="1"/>
          </p:cNvSpPr>
          <p:nvPr/>
        </p:nvSpPr>
        <p:spPr bwMode="auto">
          <a:xfrm>
            <a:off x="3145636" y="4568478"/>
            <a:ext cx="0" cy="381000"/>
          </a:xfrm>
          <a:prstGeom prst="line">
            <a:avLst/>
          </a:prstGeom>
          <a:noFill/>
          <a:ln w="9525">
            <a:solidFill>
              <a:schemeClr val="tx1"/>
            </a:solidFill>
            <a:round/>
            <a:headEnd/>
            <a:tailEnd/>
          </a:ln>
          <a:effectLst/>
        </p:spPr>
        <p:txBody>
          <a:bodyPr wrap="none" anchor="ctr">
            <a:prstTxWarp prst="textNoShape">
              <a:avLst/>
            </a:prstTxWarp>
          </a:bodyPr>
          <a:lstStyle/>
          <a:p>
            <a:endParaRPr lang="en-GB" sz="1600">
              <a:latin typeface="Verdana"/>
              <a:cs typeface="Verdana"/>
            </a:endParaRPr>
          </a:p>
        </p:txBody>
      </p:sp>
      <p:sp>
        <p:nvSpPr>
          <p:cNvPr id="191528" name="Text Box 40"/>
          <p:cNvSpPr txBox="1">
            <a:spLocks noChangeArrowheads="1"/>
          </p:cNvSpPr>
          <p:nvPr/>
        </p:nvSpPr>
        <p:spPr bwMode="auto">
          <a:xfrm>
            <a:off x="4441036" y="1368078"/>
            <a:ext cx="756738"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Bytes</a:t>
            </a:r>
          </a:p>
        </p:txBody>
      </p:sp>
      <p:sp>
        <p:nvSpPr>
          <p:cNvPr id="191529" name="Text Box 41"/>
          <p:cNvSpPr txBox="1">
            <a:spLocks noChangeArrowheads="1"/>
          </p:cNvSpPr>
          <p:nvPr/>
        </p:nvSpPr>
        <p:spPr bwMode="auto">
          <a:xfrm>
            <a:off x="4593436" y="17490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0" name="Text Box 42"/>
          <p:cNvSpPr txBox="1">
            <a:spLocks noChangeArrowheads="1"/>
          </p:cNvSpPr>
          <p:nvPr/>
        </p:nvSpPr>
        <p:spPr bwMode="auto">
          <a:xfrm>
            <a:off x="4593436" y="21300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1" name="Text Box 43"/>
          <p:cNvSpPr txBox="1">
            <a:spLocks noChangeArrowheads="1"/>
          </p:cNvSpPr>
          <p:nvPr/>
        </p:nvSpPr>
        <p:spPr bwMode="auto">
          <a:xfrm>
            <a:off x="4593436" y="25872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2" name="Text Box 44"/>
          <p:cNvSpPr txBox="1">
            <a:spLocks noChangeArrowheads="1"/>
          </p:cNvSpPr>
          <p:nvPr/>
        </p:nvSpPr>
        <p:spPr bwMode="auto">
          <a:xfrm>
            <a:off x="4593436" y="28920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3" name="Text Box 45"/>
          <p:cNvSpPr txBox="1">
            <a:spLocks noChangeArrowheads="1"/>
          </p:cNvSpPr>
          <p:nvPr/>
        </p:nvSpPr>
        <p:spPr bwMode="auto">
          <a:xfrm>
            <a:off x="4593436" y="32730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4" name="Text Box 46"/>
          <p:cNvSpPr txBox="1">
            <a:spLocks noChangeArrowheads="1"/>
          </p:cNvSpPr>
          <p:nvPr/>
        </p:nvSpPr>
        <p:spPr bwMode="auto">
          <a:xfrm>
            <a:off x="4593436" y="36540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5" name="Text Box 47"/>
          <p:cNvSpPr txBox="1">
            <a:spLocks noChangeArrowheads="1"/>
          </p:cNvSpPr>
          <p:nvPr/>
        </p:nvSpPr>
        <p:spPr bwMode="auto">
          <a:xfrm>
            <a:off x="4593436" y="39588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6" name="Text Box 48"/>
          <p:cNvSpPr txBox="1">
            <a:spLocks noChangeArrowheads="1"/>
          </p:cNvSpPr>
          <p:nvPr/>
        </p:nvSpPr>
        <p:spPr bwMode="auto">
          <a:xfrm>
            <a:off x="4593436" y="45684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7" name="Text Box 49"/>
          <p:cNvSpPr txBox="1">
            <a:spLocks noChangeArrowheads="1"/>
          </p:cNvSpPr>
          <p:nvPr/>
        </p:nvSpPr>
        <p:spPr bwMode="auto">
          <a:xfrm>
            <a:off x="4593436" y="54066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2</a:t>
            </a:r>
          </a:p>
        </p:txBody>
      </p:sp>
      <p:sp>
        <p:nvSpPr>
          <p:cNvPr id="191538" name="Text Box 50"/>
          <p:cNvSpPr txBox="1">
            <a:spLocks noChangeArrowheads="1"/>
          </p:cNvSpPr>
          <p:nvPr/>
        </p:nvSpPr>
        <p:spPr bwMode="auto">
          <a:xfrm>
            <a:off x="4593436" y="60162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39" name="Text Box 51"/>
          <p:cNvSpPr txBox="1">
            <a:spLocks noChangeArrowheads="1"/>
          </p:cNvSpPr>
          <p:nvPr/>
        </p:nvSpPr>
        <p:spPr bwMode="auto">
          <a:xfrm>
            <a:off x="4593437" y="5025678"/>
            <a:ext cx="1206079"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ID Length</a:t>
            </a:r>
          </a:p>
        </p:txBody>
      </p:sp>
      <p:sp>
        <p:nvSpPr>
          <p:cNvPr id="191540" name="Text Box 52"/>
          <p:cNvSpPr txBox="1">
            <a:spLocks noChangeArrowheads="1"/>
          </p:cNvSpPr>
          <p:nvPr/>
        </p:nvSpPr>
        <p:spPr bwMode="auto">
          <a:xfrm>
            <a:off x="4593436" y="57114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2</a:t>
            </a:r>
          </a:p>
        </p:txBody>
      </p:sp>
      <p:sp>
        <p:nvSpPr>
          <p:cNvPr id="191541" name="Text Box 53"/>
          <p:cNvSpPr txBox="1">
            <a:spLocks noChangeArrowheads="1"/>
          </p:cNvSpPr>
          <p:nvPr/>
        </p:nvSpPr>
        <p:spPr bwMode="auto">
          <a:xfrm>
            <a:off x="4593436" y="4263678"/>
            <a:ext cx="315110"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1</a:t>
            </a:r>
          </a:p>
        </p:txBody>
      </p:sp>
      <p:sp>
        <p:nvSpPr>
          <p:cNvPr id="191542" name="Text Box 54"/>
          <p:cNvSpPr txBox="1">
            <a:spLocks noChangeArrowheads="1"/>
          </p:cNvSpPr>
          <p:nvPr/>
        </p:nvSpPr>
        <p:spPr bwMode="auto">
          <a:xfrm>
            <a:off x="4577562" y="6408391"/>
            <a:ext cx="1798589" cy="338554"/>
          </a:xfrm>
          <a:prstGeom prst="rect">
            <a:avLst/>
          </a:prstGeom>
          <a:noFill/>
          <a:ln w="9525">
            <a:noFill/>
            <a:miter lim="800000"/>
            <a:headEnd/>
            <a:tailEnd/>
          </a:ln>
          <a:effectLst/>
        </p:spPr>
        <p:txBody>
          <a:bodyPr wrap="none">
            <a:prstTxWarp prst="textNoShape">
              <a:avLst/>
            </a:prstTxWarp>
            <a:spAutoFit/>
          </a:bodyPr>
          <a:lstStyle/>
          <a:p>
            <a:r>
              <a:rPr lang="en-US" sz="1600">
                <a:latin typeface="Verdana"/>
                <a:cs typeface="Verdana"/>
              </a:rPr>
              <a:t>Variable Length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dirty="0" smtClean="0"/>
              <a:t>Exterior Gateway </a:t>
            </a:r>
            <a:r>
              <a:rPr lang="en-GB" dirty="0"/>
              <a:t>Protocols</a:t>
            </a:r>
          </a:p>
        </p:txBody>
      </p:sp>
      <p:sp>
        <p:nvSpPr>
          <p:cNvPr id="24579" name="Rectangle 3"/>
          <p:cNvSpPr>
            <a:spLocks noGrp="1" noChangeArrowheads="1"/>
          </p:cNvSpPr>
          <p:nvPr>
            <p:ph type="body" idx="4294967295"/>
          </p:nvPr>
        </p:nvSpPr>
        <p:spPr>
          <a:xfrm>
            <a:off x="452218" y="1600200"/>
            <a:ext cx="7772400" cy="4648200"/>
          </a:xfrm>
        </p:spPr>
        <p:txBody>
          <a:bodyPr/>
          <a:lstStyle/>
          <a:p>
            <a:pPr eaLnBrk="1" hangingPunct="1"/>
            <a:r>
              <a:rPr lang="en-GB" dirty="0" smtClean="0"/>
              <a:t>One single de-facto standard:</a:t>
            </a:r>
          </a:p>
          <a:p>
            <a:pPr lvl="1" eaLnBrk="1" hangingPunct="1"/>
            <a:r>
              <a:rPr lang="en-GB" dirty="0" smtClean="0"/>
              <a:t>BGP</a:t>
            </a:r>
            <a:endParaRPr lang="en-GB"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t>Flooding on Pt-to-pt links</a:t>
            </a:r>
          </a:p>
        </p:txBody>
      </p:sp>
      <p:sp>
        <p:nvSpPr>
          <p:cNvPr id="178179" name="Oval 3"/>
          <p:cNvSpPr>
            <a:spLocks noChangeArrowheads="1"/>
          </p:cNvSpPr>
          <p:nvPr/>
        </p:nvSpPr>
        <p:spPr bwMode="auto">
          <a:xfrm>
            <a:off x="2133600" y="4114800"/>
            <a:ext cx="1739900" cy="762000"/>
          </a:xfrm>
          <a:prstGeom prst="ellips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178180" name="Rectangle 4"/>
          <p:cNvSpPr>
            <a:spLocks noChangeArrowheads="1"/>
          </p:cNvSpPr>
          <p:nvPr/>
        </p:nvSpPr>
        <p:spPr bwMode="auto">
          <a:xfrm>
            <a:off x="1371601" y="2209800"/>
            <a:ext cx="656743" cy="369974"/>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nl-NL"/>
              <a:t>RTA</a:t>
            </a:r>
          </a:p>
        </p:txBody>
      </p:sp>
      <p:sp>
        <p:nvSpPr>
          <p:cNvPr id="178181" name="Line 5"/>
          <p:cNvSpPr>
            <a:spLocks noChangeShapeType="1"/>
          </p:cNvSpPr>
          <p:nvPr/>
        </p:nvSpPr>
        <p:spPr bwMode="auto">
          <a:xfrm>
            <a:off x="4800600" y="2819400"/>
            <a:ext cx="2362200"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178182" name="Line 6"/>
          <p:cNvSpPr>
            <a:spLocks noChangeShapeType="1"/>
          </p:cNvSpPr>
          <p:nvPr/>
        </p:nvSpPr>
        <p:spPr bwMode="auto">
          <a:xfrm>
            <a:off x="1905000" y="2819400"/>
            <a:ext cx="2362200" cy="0"/>
          </a:xfrm>
          <a:prstGeom prst="line">
            <a:avLst/>
          </a:prstGeom>
          <a:noFill/>
          <a:ln w="28575">
            <a:solidFill>
              <a:schemeClr val="tx1"/>
            </a:solidFill>
            <a:round/>
            <a:headEnd/>
            <a:tailEnd/>
          </a:ln>
          <a:effectLst/>
        </p:spPr>
        <p:txBody>
          <a:bodyPr wrap="none" anchor="ctr">
            <a:prstTxWarp prst="textNoShape">
              <a:avLst/>
            </a:prstTxWarp>
          </a:bodyPr>
          <a:lstStyle/>
          <a:p>
            <a:endParaRPr lang="en-GB"/>
          </a:p>
        </p:txBody>
      </p:sp>
      <p:sp>
        <p:nvSpPr>
          <p:cNvPr id="178183" name="Rectangle 7"/>
          <p:cNvSpPr>
            <a:spLocks noChangeArrowheads="1"/>
          </p:cNvSpPr>
          <p:nvPr/>
        </p:nvSpPr>
        <p:spPr bwMode="auto">
          <a:xfrm>
            <a:off x="4191000" y="2209800"/>
            <a:ext cx="633412" cy="369974"/>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nl-NL"/>
              <a:t>RTB</a:t>
            </a:r>
          </a:p>
        </p:txBody>
      </p:sp>
      <p:sp>
        <p:nvSpPr>
          <p:cNvPr id="178184" name="Rectangle 8"/>
          <p:cNvSpPr>
            <a:spLocks noChangeArrowheads="1"/>
          </p:cNvSpPr>
          <p:nvPr/>
        </p:nvSpPr>
        <p:spPr bwMode="auto">
          <a:xfrm>
            <a:off x="7162800" y="2209800"/>
            <a:ext cx="626987" cy="369974"/>
          </a:xfrm>
          <a:prstGeom prst="rect">
            <a:avLst/>
          </a:prstGeom>
          <a:noFill/>
          <a:ln w="9525">
            <a:noFill/>
            <a:miter lim="800000"/>
            <a:headEnd/>
            <a:tailEnd/>
          </a:ln>
          <a:effectLst/>
        </p:spPr>
        <p:txBody>
          <a:bodyPr wrap="none" lIns="92075" tIns="46038" rIns="92075" bIns="46038">
            <a:prstTxWarp prst="textNoShape">
              <a:avLst/>
            </a:prstTxWarp>
            <a:spAutoFit/>
          </a:bodyPr>
          <a:lstStyle/>
          <a:p>
            <a:r>
              <a:rPr lang="nl-NL"/>
              <a:t>RTC</a:t>
            </a:r>
          </a:p>
        </p:txBody>
      </p:sp>
      <p:sp>
        <p:nvSpPr>
          <p:cNvPr id="178185" name="Text Box 9"/>
          <p:cNvSpPr txBox="1">
            <a:spLocks noChangeArrowheads="1"/>
          </p:cNvSpPr>
          <p:nvPr/>
        </p:nvSpPr>
        <p:spPr bwMode="auto">
          <a:xfrm>
            <a:off x="2057400" y="2514601"/>
            <a:ext cx="1015648" cy="276999"/>
          </a:xfrm>
          <a:prstGeom prst="rect">
            <a:avLst/>
          </a:prstGeom>
          <a:noFill/>
          <a:ln w="9525">
            <a:noFill/>
            <a:miter lim="800000"/>
            <a:headEnd/>
            <a:tailEnd/>
          </a:ln>
          <a:effectLst/>
        </p:spPr>
        <p:txBody>
          <a:bodyPr wrap="none">
            <a:prstTxWarp prst="textNoShape">
              <a:avLst/>
            </a:prstTxWarp>
            <a:spAutoFit/>
          </a:bodyPr>
          <a:lstStyle/>
          <a:p>
            <a:r>
              <a:rPr lang="en-US" sz="1200" b="0"/>
              <a:t>Interface 1</a:t>
            </a:r>
          </a:p>
        </p:txBody>
      </p:sp>
      <p:sp>
        <p:nvSpPr>
          <p:cNvPr id="178186" name="Text Box 10"/>
          <p:cNvSpPr txBox="1">
            <a:spLocks noChangeArrowheads="1"/>
          </p:cNvSpPr>
          <p:nvPr/>
        </p:nvSpPr>
        <p:spPr bwMode="auto">
          <a:xfrm>
            <a:off x="3124201" y="2819401"/>
            <a:ext cx="1040294" cy="276999"/>
          </a:xfrm>
          <a:prstGeom prst="rect">
            <a:avLst/>
          </a:prstGeom>
          <a:noFill/>
          <a:ln w="9525">
            <a:noFill/>
            <a:miter lim="800000"/>
            <a:headEnd/>
            <a:tailEnd/>
          </a:ln>
          <a:effectLst/>
        </p:spPr>
        <p:txBody>
          <a:bodyPr wrap="none">
            <a:prstTxWarp prst="textNoShape">
              <a:avLst/>
            </a:prstTxWarp>
            <a:spAutoFit/>
          </a:bodyPr>
          <a:lstStyle/>
          <a:p>
            <a:r>
              <a:rPr lang="en-US" sz="1200" b="0"/>
              <a:t>Interface 2</a:t>
            </a:r>
          </a:p>
        </p:txBody>
      </p:sp>
      <p:sp>
        <p:nvSpPr>
          <p:cNvPr id="178187" name="Text Box 11"/>
          <p:cNvSpPr txBox="1">
            <a:spLocks noChangeArrowheads="1"/>
          </p:cNvSpPr>
          <p:nvPr/>
        </p:nvSpPr>
        <p:spPr bwMode="auto">
          <a:xfrm>
            <a:off x="4876800" y="2819401"/>
            <a:ext cx="1040294" cy="276999"/>
          </a:xfrm>
          <a:prstGeom prst="rect">
            <a:avLst/>
          </a:prstGeom>
          <a:noFill/>
          <a:ln w="9525">
            <a:noFill/>
            <a:miter lim="800000"/>
            <a:headEnd/>
            <a:tailEnd/>
          </a:ln>
          <a:effectLst/>
        </p:spPr>
        <p:txBody>
          <a:bodyPr wrap="none">
            <a:prstTxWarp prst="textNoShape">
              <a:avLst/>
            </a:prstTxWarp>
            <a:spAutoFit/>
          </a:bodyPr>
          <a:lstStyle/>
          <a:p>
            <a:r>
              <a:rPr lang="en-US" sz="1200" b="0"/>
              <a:t>Interface 3</a:t>
            </a:r>
          </a:p>
        </p:txBody>
      </p:sp>
      <p:sp>
        <p:nvSpPr>
          <p:cNvPr id="178188" name="Text Box 12"/>
          <p:cNvSpPr txBox="1">
            <a:spLocks noChangeArrowheads="1"/>
          </p:cNvSpPr>
          <p:nvPr/>
        </p:nvSpPr>
        <p:spPr bwMode="auto">
          <a:xfrm>
            <a:off x="6096001" y="2514601"/>
            <a:ext cx="1040294" cy="276999"/>
          </a:xfrm>
          <a:prstGeom prst="rect">
            <a:avLst/>
          </a:prstGeom>
          <a:noFill/>
          <a:ln w="9525">
            <a:noFill/>
            <a:miter lim="800000"/>
            <a:headEnd/>
            <a:tailEnd/>
          </a:ln>
          <a:effectLst/>
        </p:spPr>
        <p:txBody>
          <a:bodyPr wrap="none">
            <a:prstTxWarp prst="textNoShape">
              <a:avLst/>
            </a:prstTxWarp>
            <a:spAutoFit/>
          </a:bodyPr>
          <a:lstStyle/>
          <a:p>
            <a:r>
              <a:rPr lang="en-US" sz="1200" b="0"/>
              <a:t>Interface 4</a:t>
            </a:r>
          </a:p>
        </p:txBody>
      </p:sp>
      <p:sp>
        <p:nvSpPr>
          <p:cNvPr id="178189" name="Rectangle 13"/>
          <p:cNvSpPr>
            <a:spLocks noChangeArrowheads="1"/>
          </p:cNvSpPr>
          <p:nvPr/>
        </p:nvSpPr>
        <p:spPr bwMode="auto">
          <a:xfrm>
            <a:off x="2209800" y="3276600"/>
            <a:ext cx="1600200" cy="685800"/>
          </a:xfrm>
          <a:prstGeom prst="rect">
            <a:avLst/>
          </a:prstGeom>
          <a:noFill/>
          <a:ln w="9525">
            <a:solidFill>
              <a:schemeClr val="tx1"/>
            </a:solidFill>
            <a:miter lim="800000"/>
            <a:headEnd/>
            <a:tailEnd/>
          </a:ln>
          <a:effectLst/>
        </p:spPr>
        <p:txBody>
          <a:bodyPr wrap="none" anchor="ctr">
            <a:prstTxWarp prst="textNoShape">
              <a:avLst/>
            </a:prstTxWarp>
          </a:bodyPr>
          <a:lstStyle/>
          <a:p>
            <a:pPr algn="ctr"/>
            <a:endParaRPr lang="en-US" sz="1200" b="0"/>
          </a:p>
          <a:p>
            <a:pPr algn="ctr"/>
            <a:endParaRPr lang="en-US" sz="2400" b="0"/>
          </a:p>
        </p:txBody>
      </p:sp>
      <p:sp>
        <p:nvSpPr>
          <p:cNvPr id="178190" name="Rectangle 14"/>
          <p:cNvSpPr>
            <a:spLocks noChangeArrowheads="1"/>
          </p:cNvSpPr>
          <p:nvPr/>
        </p:nvSpPr>
        <p:spPr bwMode="auto">
          <a:xfrm>
            <a:off x="5105400" y="3276600"/>
            <a:ext cx="1600200" cy="685800"/>
          </a:xfrm>
          <a:prstGeom prst="rect">
            <a:avLst/>
          </a:prstGeom>
          <a:noFill/>
          <a:ln w="9525">
            <a:solidFill>
              <a:schemeClr val="tx1"/>
            </a:solidFill>
            <a:miter lim="800000"/>
            <a:headEnd/>
            <a:tailEnd/>
          </a:ln>
          <a:effectLst/>
        </p:spPr>
        <p:txBody>
          <a:bodyPr wrap="none" anchor="ctr">
            <a:prstTxWarp prst="textNoShape">
              <a:avLst/>
            </a:prstTxWarp>
          </a:bodyPr>
          <a:lstStyle/>
          <a:p>
            <a:pPr algn="ctr"/>
            <a:endParaRPr lang="en-US" sz="1200" b="0"/>
          </a:p>
          <a:p>
            <a:pPr algn="ctr"/>
            <a:endParaRPr lang="en-US" sz="1200" b="0"/>
          </a:p>
          <a:p>
            <a:pPr algn="ctr"/>
            <a:endParaRPr lang="en-US" sz="2400" b="0"/>
          </a:p>
        </p:txBody>
      </p:sp>
      <p:sp>
        <p:nvSpPr>
          <p:cNvPr id="178191" name="Line 15"/>
          <p:cNvSpPr>
            <a:spLocks noChangeShapeType="1"/>
          </p:cNvSpPr>
          <p:nvPr/>
        </p:nvSpPr>
        <p:spPr bwMode="auto">
          <a:xfrm>
            <a:off x="3886201" y="3581400"/>
            <a:ext cx="45720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GB"/>
          </a:p>
        </p:txBody>
      </p:sp>
      <p:sp>
        <p:nvSpPr>
          <p:cNvPr id="178192" name="Line 16"/>
          <p:cNvSpPr>
            <a:spLocks noChangeShapeType="1"/>
          </p:cNvSpPr>
          <p:nvPr/>
        </p:nvSpPr>
        <p:spPr bwMode="auto">
          <a:xfrm>
            <a:off x="6781800" y="3581400"/>
            <a:ext cx="38100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GB"/>
          </a:p>
        </p:txBody>
      </p:sp>
      <p:sp>
        <p:nvSpPr>
          <p:cNvPr id="178193" name="Line 17"/>
          <p:cNvSpPr>
            <a:spLocks noChangeShapeType="1"/>
          </p:cNvSpPr>
          <p:nvPr/>
        </p:nvSpPr>
        <p:spPr bwMode="auto">
          <a:xfrm>
            <a:off x="1600201" y="4495800"/>
            <a:ext cx="457200" cy="0"/>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GB"/>
          </a:p>
        </p:txBody>
      </p:sp>
      <p:sp>
        <p:nvSpPr>
          <p:cNvPr id="178194" name="Text Box 18"/>
          <p:cNvSpPr txBox="1">
            <a:spLocks noChangeArrowheads="1"/>
          </p:cNvSpPr>
          <p:nvPr/>
        </p:nvSpPr>
        <p:spPr bwMode="auto">
          <a:xfrm>
            <a:off x="2543800" y="4191002"/>
            <a:ext cx="976650" cy="646331"/>
          </a:xfrm>
          <a:prstGeom prst="rect">
            <a:avLst/>
          </a:prstGeom>
          <a:noFill/>
          <a:ln w="9525">
            <a:noFill/>
            <a:miter lim="800000"/>
            <a:headEnd/>
            <a:tailEnd/>
          </a:ln>
          <a:effectLst/>
        </p:spPr>
        <p:txBody>
          <a:bodyPr wrap="none">
            <a:prstTxWarp prst="textNoShape">
              <a:avLst/>
            </a:prstTxWarp>
            <a:spAutoFit/>
          </a:bodyPr>
          <a:lstStyle/>
          <a:p>
            <a:pPr algn="ctr"/>
            <a:r>
              <a:rPr lang="en-US" sz="1200" b="0"/>
              <a:t>PSNP</a:t>
            </a:r>
          </a:p>
          <a:p>
            <a:pPr algn="ctr"/>
            <a:r>
              <a:rPr lang="en-US" sz="1200" b="0"/>
              <a:t>RTA.00-00</a:t>
            </a:r>
          </a:p>
          <a:p>
            <a:pPr algn="ctr"/>
            <a:r>
              <a:rPr lang="en-US" sz="1200" b="0"/>
              <a:t>SEQ#100</a:t>
            </a:r>
          </a:p>
        </p:txBody>
      </p:sp>
      <p:sp>
        <p:nvSpPr>
          <p:cNvPr id="178195" name="Oval 19"/>
          <p:cNvSpPr>
            <a:spLocks noChangeArrowheads="1"/>
          </p:cNvSpPr>
          <p:nvPr/>
        </p:nvSpPr>
        <p:spPr bwMode="auto">
          <a:xfrm>
            <a:off x="5105400" y="4114800"/>
            <a:ext cx="1739900" cy="762000"/>
          </a:xfrm>
          <a:prstGeom prst="ellipse">
            <a:avLst/>
          </a:prstGeom>
          <a:noFill/>
          <a:ln w="12700">
            <a:solidFill>
              <a:schemeClr val="tx1"/>
            </a:solidFill>
            <a:round/>
            <a:headEnd/>
            <a:tailEnd/>
          </a:ln>
          <a:effectLst/>
        </p:spPr>
        <p:txBody>
          <a:bodyPr wrap="none" anchor="ctr">
            <a:prstTxWarp prst="textNoShape">
              <a:avLst/>
            </a:prstTxWarp>
          </a:bodyPr>
          <a:lstStyle/>
          <a:p>
            <a:endParaRPr lang="en-GB"/>
          </a:p>
        </p:txBody>
      </p:sp>
      <p:sp>
        <p:nvSpPr>
          <p:cNvPr id="178196" name="Line 20"/>
          <p:cNvSpPr>
            <a:spLocks noChangeShapeType="1"/>
          </p:cNvSpPr>
          <p:nvPr/>
        </p:nvSpPr>
        <p:spPr bwMode="auto">
          <a:xfrm>
            <a:off x="4572001" y="4495800"/>
            <a:ext cx="457200" cy="0"/>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GB"/>
          </a:p>
        </p:txBody>
      </p:sp>
      <p:sp>
        <p:nvSpPr>
          <p:cNvPr id="178197" name="Text Box 21"/>
          <p:cNvSpPr txBox="1">
            <a:spLocks noChangeArrowheads="1"/>
          </p:cNvSpPr>
          <p:nvPr/>
        </p:nvSpPr>
        <p:spPr bwMode="auto">
          <a:xfrm>
            <a:off x="5515600" y="4191002"/>
            <a:ext cx="976650" cy="646331"/>
          </a:xfrm>
          <a:prstGeom prst="rect">
            <a:avLst/>
          </a:prstGeom>
          <a:noFill/>
          <a:ln w="9525">
            <a:noFill/>
            <a:miter lim="800000"/>
            <a:headEnd/>
            <a:tailEnd/>
          </a:ln>
          <a:effectLst/>
        </p:spPr>
        <p:txBody>
          <a:bodyPr wrap="none">
            <a:prstTxWarp prst="textNoShape">
              <a:avLst/>
            </a:prstTxWarp>
            <a:spAutoFit/>
          </a:bodyPr>
          <a:lstStyle/>
          <a:p>
            <a:pPr algn="ctr"/>
            <a:r>
              <a:rPr lang="en-US" sz="1200" b="0"/>
              <a:t>PSNP</a:t>
            </a:r>
          </a:p>
          <a:p>
            <a:pPr algn="ctr"/>
            <a:r>
              <a:rPr lang="en-US" sz="1200" b="0"/>
              <a:t>RTA.00-00</a:t>
            </a:r>
          </a:p>
          <a:p>
            <a:pPr algn="ctr"/>
            <a:r>
              <a:rPr lang="en-US" sz="1200" b="0"/>
              <a:t>SEQ#100</a:t>
            </a:r>
          </a:p>
        </p:txBody>
      </p:sp>
      <p:pic>
        <p:nvPicPr>
          <p:cNvPr id="178198" name="Picture 22"/>
          <p:cNvPicPr>
            <a:picLocks noChangeArrowheads="1"/>
          </p:cNvPicPr>
          <p:nvPr/>
        </p:nvPicPr>
        <p:blipFill>
          <a:blip r:embed="rId2"/>
          <a:srcRect/>
          <a:stretch>
            <a:fillRect/>
          </a:stretch>
        </p:blipFill>
        <p:spPr bwMode="auto">
          <a:xfrm>
            <a:off x="7010401" y="2514600"/>
            <a:ext cx="944563" cy="636588"/>
          </a:xfrm>
          <a:prstGeom prst="rect">
            <a:avLst/>
          </a:prstGeom>
          <a:noFill/>
          <a:ln w="9525">
            <a:noFill/>
            <a:miter lim="800000"/>
            <a:headEnd/>
            <a:tailEnd/>
          </a:ln>
          <a:effectLst/>
        </p:spPr>
      </p:pic>
      <p:pic>
        <p:nvPicPr>
          <p:cNvPr id="178199" name="Picture 23"/>
          <p:cNvPicPr>
            <a:picLocks noChangeArrowheads="1"/>
          </p:cNvPicPr>
          <p:nvPr/>
        </p:nvPicPr>
        <p:blipFill>
          <a:blip r:embed="rId2"/>
          <a:srcRect/>
          <a:stretch>
            <a:fillRect/>
          </a:stretch>
        </p:blipFill>
        <p:spPr bwMode="auto">
          <a:xfrm>
            <a:off x="4038601" y="2514600"/>
            <a:ext cx="944563" cy="636588"/>
          </a:xfrm>
          <a:prstGeom prst="rect">
            <a:avLst/>
          </a:prstGeom>
          <a:noFill/>
          <a:ln w="9525">
            <a:noFill/>
            <a:miter lim="800000"/>
            <a:headEnd/>
            <a:tailEnd/>
          </a:ln>
          <a:effectLst/>
        </p:spPr>
      </p:pic>
      <p:pic>
        <p:nvPicPr>
          <p:cNvPr id="178200" name="Picture 24"/>
          <p:cNvPicPr>
            <a:picLocks noChangeArrowheads="1"/>
          </p:cNvPicPr>
          <p:nvPr/>
        </p:nvPicPr>
        <p:blipFill>
          <a:blip r:embed="rId2"/>
          <a:srcRect/>
          <a:stretch>
            <a:fillRect/>
          </a:stretch>
        </p:blipFill>
        <p:spPr bwMode="auto">
          <a:xfrm>
            <a:off x="1219201" y="2514600"/>
            <a:ext cx="944563" cy="636588"/>
          </a:xfrm>
          <a:prstGeom prst="rect">
            <a:avLst/>
          </a:prstGeom>
          <a:noFill/>
          <a:ln w="9525">
            <a:noFill/>
            <a:miter lim="800000"/>
            <a:headEnd/>
            <a:tailEnd/>
          </a:ln>
          <a:effectLst/>
        </p:spPr>
      </p:pic>
      <p:sp>
        <p:nvSpPr>
          <p:cNvPr id="178201" name="Text Box 25"/>
          <p:cNvSpPr txBox="1">
            <a:spLocks noChangeArrowheads="1"/>
          </p:cNvSpPr>
          <p:nvPr/>
        </p:nvSpPr>
        <p:spPr bwMode="auto">
          <a:xfrm>
            <a:off x="5363200" y="3276601"/>
            <a:ext cx="976650" cy="830997"/>
          </a:xfrm>
          <a:prstGeom prst="rect">
            <a:avLst/>
          </a:prstGeom>
          <a:noFill/>
          <a:ln w="9525">
            <a:noFill/>
            <a:miter lim="800000"/>
            <a:headEnd/>
            <a:tailEnd/>
          </a:ln>
          <a:effectLst/>
        </p:spPr>
        <p:txBody>
          <a:bodyPr wrap="none">
            <a:prstTxWarp prst="textNoShape">
              <a:avLst/>
            </a:prstTxWarp>
            <a:spAutoFit/>
          </a:bodyPr>
          <a:lstStyle/>
          <a:p>
            <a:pPr algn="ctr"/>
            <a:r>
              <a:rPr lang="en-US" sz="1200" b="0"/>
              <a:t>LSP</a:t>
            </a:r>
          </a:p>
          <a:p>
            <a:pPr algn="ctr"/>
            <a:r>
              <a:rPr lang="en-US" sz="1200" b="0"/>
              <a:t>RTA.00-00</a:t>
            </a:r>
          </a:p>
          <a:p>
            <a:pPr algn="ctr"/>
            <a:r>
              <a:rPr lang="en-US" sz="1200" b="0"/>
              <a:t>SEQ#100</a:t>
            </a:r>
          </a:p>
          <a:p>
            <a:pPr algn="ctr"/>
            <a:endParaRPr lang="en-US" sz="1200" b="0"/>
          </a:p>
        </p:txBody>
      </p:sp>
      <p:sp>
        <p:nvSpPr>
          <p:cNvPr id="178202" name="Text Box 26"/>
          <p:cNvSpPr txBox="1">
            <a:spLocks noChangeArrowheads="1"/>
          </p:cNvSpPr>
          <p:nvPr/>
        </p:nvSpPr>
        <p:spPr bwMode="auto">
          <a:xfrm>
            <a:off x="2543800" y="3276601"/>
            <a:ext cx="976650" cy="830997"/>
          </a:xfrm>
          <a:prstGeom prst="rect">
            <a:avLst/>
          </a:prstGeom>
          <a:noFill/>
          <a:ln w="9525">
            <a:noFill/>
            <a:miter lim="800000"/>
            <a:headEnd/>
            <a:tailEnd/>
          </a:ln>
          <a:effectLst/>
        </p:spPr>
        <p:txBody>
          <a:bodyPr wrap="none">
            <a:prstTxWarp prst="textNoShape">
              <a:avLst/>
            </a:prstTxWarp>
            <a:spAutoFit/>
          </a:bodyPr>
          <a:lstStyle/>
          <a:p>
            <a:pPr algn="ctr"/>
            <a:r>
              <a:rPr lang="en-US" sz="1200" b="0"/>
              <a:t>LSP</a:t>
            </a:r>
          </a:p>
          <a:p>
            <a:pPr algn="ctr"/>
            <a:r>
              <a:rPr lang="en-US" sz="1200" b="0"/>
              <a:t>RTA.00-00</a:t>
            </a:r>
          </a:p>
          <a:p>
            <a:pPr algn="ctr"/>
            <a:r>
              <a:rPr lang="en-US" sz="1200" b="0"/>
              <a:t>SEQ#100</a:t>
            </a:r>
          </a:p>
          <a:p>
            <a:pPr algn="ctr"/>
            <a:endParaRPr lang="en-US" sz="1200" b="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1026"/>
          <p:cNvSpPr>
            <a:spLocks noGrp="1" noChangeArrowheads="1"/>
          </p:cNvSpPr>
          <p:nvPr>
            <p:ph type="title"/>
          </p:nvPr>
        </p:nvSpPr>
        <p:spPr/>
        <p:txBody>
          <a:bodyPr/>
          <a:lstStyle/>
          <a:p>
            <a:r>
              <a:rPr lang="en-US" smtClean="0"/>
              <a:t>IS-IS Database Timers </a:t>
            </a:r>
            <a:endParaRPr lang="en-US"/>
          </a:p>
        </p:txBody>
      </p:sp>
      <p:sp>
        <p:nvSpPr>
          <p:cNvPr id="177155" name="Rectangle 1027"/>
          <p:cNvSpPr>
            <a:spLocks noChangeArrowheads="1"/>
          </p:cNvSpPr>
          <p:nvPr/>
        </p:nvSpPr>
        <p:spPr bwMode="auto">
          <a:xfrm>
            <a:off x="990600" y="1673775"/>
            <a:ext cx="7239000" cy="2819400"/>
          </a:xfrm>
          <a:prstGeom prst="rect">
            <a:avLst/>
          </a:prstGeom>
          <a:noFill/>
          <a:ln w="19050">
            <a:solidFill>
              <a:schemeClr val="tx1"/>
            </a:solidFill>
            <a:miter lim="800000"/>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56" name="Line 1028"/>
          <p:cNvSpPr>
            <a:spLocks noChangeShapeType="1"/>
          </p:cNvSpPr>
          <p:nvPr/>
        </p:nvSpPr>
        <p:spPr bwMode="auto">
          <a:xfrm>
            <a:off x="990600" y="2130975"/>
            <a:ext cx="7239000" cy="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57" name="Line 1029"/>
          <p:cNvSpPr>
            <a:spLocks noChangeShapeType="1"/>
          </p:cNvSpPr>
          <p:nvPr/>
        </p:nvSpPr>
        <p:spPr bwMode="auto">
          <a:xfrm>
            <a:off x="990600" y="2529948"/>
            <a:ext cx="7239000" cy="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58" name="Line 1030"/>
          <p:cNvSpPr>
            <a:spLocks noChangeShapeType="1"/>
          </p:cNvSpPr>
          <p:nvPr/>
        </p:nvSpPr>
        <p:spPr bwMode="auto">
          <a:xfrm>
            <a:off x="990600" y="2987148"/>
            <a:ext cx="7239000" cy="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59" name="Line 1031"/>
          <p:cNvSpPr>
            <a:spLocks noChangeShapeType="1"/>
          </p:cNvSpPr>
          <p:nvPr/>
        </p:nvSpPr>
        <p:spPr bwMode="auto">
          <a:xfrm>
            <a:off x="990600" y="3977748"/>
            <a:ext cx="7239000" cy="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60" name="Line 1032"/>
          <p:cNvSpPr>
            <a:spLocks noChangeShapeType="1"/>
          </p:cNvSpPr>
          <p:nvPr/>
        </p:nvSpPr>
        <p:spPr bwMode="auto">
          <a:xfrm>
            <a:off x="990600" y="3520548"/>
            <a:ext cx="7239000" cy="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61" name="Line 1033"/>
          <p:cNvSpPr>
            <a:spLocks noChangeShapeType="1"/>
          </p:cNvSpPr>
          <p:nvPr/>
        </p:nvSpPr>
        <p:spPr bwMode="auto">
          <a:xfrm>
            <a:off x="4038600" y="1691748"/>
            <a:ext cx="0" cy="281940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62" name="Line 1034"/>
          <p:cNvSpPr>
            <a:spLocks noChangeShapeType="1"/>
          </p:cNvSpPr>
          <p:nvPr/>
        </p:nvSpPr>
        <p:spPr bwMode="auto">
          <a:xfrm>
            <a:off x="5791200" y="1691748"/>
            <a:ext cx="0" cy="2819400"/>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sz="1500">
              <a:latin typeface="Verdana"/>
              <a:cs typeface="Verdana"/>
            </a:endParaRPr>
          </a:p>
        </p:txBody>
      </p:sp>
      <p:sp>
        <p:nvSpPr>
          <p:cNvPr id="177163" name="Text Box 1035"/>
          <p:cNvSpPr txBox="1">
            <a:spLocks noChangeArrowheads="1"/>
          </p:cNvSpPr>
          <p:nvPr/>
        </p:nvSpPr>
        <p:spPr bwMode="auto">
          <a:xfrm>
            <a:off x="1905001" y="1718737"/>
            <a:ext cx="702579"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dirty="0">
                <a:latin typeface="Verdana"/>
                <a:cs typeface="Verdana"/>
              </a:rPr>
              <a:t>Timer</a:t>
            </a:r>
          </a:p>
        </p:txBody>
      </p:sp>
      <p:sp>
        <p:nvSpPr>
          <p:cNvPr id="177164" name="Text Box 1036"/>
          <p:cNvSpPr txBox="1">
            <a:spLocks noChangeArrowheads="1"/>
          </p:cNvSpPr>
          <p:nvPr/>
        </p:nvSpPr>
        <p:spPr bwMode="auto">
          <a:xfrm>
            <a:off x="4114801" y="1767949"/>
            <a:ext cx="1447505"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a:latin typeface="Verdana"/>
                <a:cs typeface="Verdana"/>
              </a:rPr>
              <a:t>Default Value</a:t>
            </a:r>
          </a:p>
        </p:txBody>
      </p:sp>
      <p:sp>
        <p:nvSpPr>
          <p:cNvPr id="177165" name="Text Box 1037"/>
          <p:cNvSpPr txBox="1">
            <a:spLocks noChangeArrowheads="1"/>
          </p:cNvSpPr>
          <p:nvPr/>
        </p:nvSpPr>
        <p:spPr bwMode="auto">
          <a:xfrm>
            <a:off x="5791200" y="1767949"/>
            <a:ext cx="2133259"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a:latin typeface="Verdana"/>
                <a:cs typeface="Verdana"/>
              </a:rPr>
              <a:t>Cisco IOS Command</a:t>
            </a:r>
          </a:p>
        </p:txBody>
      </p:sp>
      <p:sp>
        <p:nvSpPr>
          <p:cNvPr id="177166" name="Text Box 1038"/>
          <p:cNvSpPr txBox="1">
            <a:spLocks noChangeArrowheads="1"/>
          </p:cNvSpPr>
          <p:nvPr/>
        </p:nvSpPr>
        <p:spPr bwMode="auto">
          <a:xfrm>
            <a:off x="1143001" y="2148949"/>
            <a:ext cx="888928"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Maxage</a:t>
            </a:r>
          </a:p>
        </p:txBody>
      </p:sp>
      <p:sp>
        <p:nvSpPr>
          <p:cNvPr id="177167" name="Text Box 1039"/>
          <p:cNvSpPr txBox="1">
            <a:spLocks noChangeArrowheads="1"/>
          </p:cNvSpPr>
          <p:nvPr/>
        </p:nvSpPr>
        <p:spPr bwMode="auto">
          <a:xfrm>
            <a:off x="1146176" y="2629962"/>
            <a:ext cx="2129220"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dirty="0">
                <a:latin typeface="Verdana"/>
                <a:cs typeface="Verdana"/>
              </a:rPr>
              <a:t>LSP Refresh Interval</a:t>
            </a:r>
          </a:p>
        </p:txBody>
      </p:sp>
      <p:sp>
        <p:nvSpPr>
          <p:cNvPr id="177168" name="Text Box 1040"/>
          <p:cNvSpPr txBox="1">
            <a:spLocks noChangeArrowheads="1"/>
          </p:cNvSpPr>
          <p:nvPr/>
        </p:nvSpPr>
        <p:spPr bwMode="auto">
          <a:xfrm>
            <a:off x="1146175" y="3010962"/>
            <a:ext cx="2664316"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LSP Transmission Interval</a:t>
            </a:r>
          </a:p>
        </p:txBody>
      </p:sp>
      <p:sp>
        <p:nvSpPr>
          <p:cNvPr id="177169" name="Text Box 1041"/>
          <p:cNvSpPr txBox="1">
            <a:spLocks noChangeArrowheads="1"/>
          </p:cNvSpPr>
          <p:nvPr/>
        </p:nvSpPr>
        <p:spPr bwMode="auto">
          <a:xfrm>
            <a:off x="1143000" y="3520549"/>
            <a:ext cx="2454016"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LSP Retransmit Interval</a:t>
            </a:r>
          </a:p>
        </p:txBody>
      </p:sp>
      <p:sp>
        <p:nvSpPr>
          <p:cNvPr id="177170" name="Text Box 1042"/>
          <p:cNvSpPr txBox="1">
            <a:spLocks noChangeArrowheads="1"/>
          </p:cNvSpPr>
          <p:nvPr/>
        </p:nvSpPr>
        <p:spPr bwMode="auto">
          <a:xfrm>
            <a:off x="1143000" y="4053949"/>
            <a:ext cx="1498131"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CSNP Interval</a:t>
            </a:r>
          </a:p>
        </p:txBody>
      </p:sp>
      <p:sp>
        <p:nvSpPr>
          <p:cNvPr id="177171" name="Text Box 1043"/>
          <p:cNvSpPr txBox="1">
            <a:spLocks noChangeArrowheads="1"/>
          </p:cNvSpPr>
          <p:nvPr/>
        </p:nvSpPr>
        <p:spPr bwMode="auto">
          <a:xfrm>
            <a:off x="4495800" y="2148949"/>
            <a:ext cx="736862"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1200s</a:t>
            </a:r>
          </a:p>
        </p:txBody>
      </p:sp>
      <p:sp>
        <p:nvSpPr>
          <p:cNvPr id="177172" name="Text Box 1044"/>
          <p:cNvSpPr txBox="1">
            <a:spLocks noChangeArrowheads="1"/>
          </p:cNvSpPr>
          <p:nvPr/>
        </p:nvSpPr>
        <p:spPr bwMode="auto">
          <a:xfrm>
            <a:off x="4572001" y="2606149"/>
            <a:ext cx="614570"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900s</a:t>
            </a:r>
          </a:p>
        </p:txBody>
      </p:sp>
      <p:sp>
        <p:nvSpPr>
          <p:cNvPr id="177173" name="Text Box 1045"/>
          <p:cNvSpPr txBox="1">
            <a:spLocks noChangeArrowheads="1"/>
          </p:cNvSpPr>
          <p:nvPr/>
        </p:nvSpPr>
        <p:spPr bwMode="auto">
          <a:xfrm>
            <a:off x="4724400" y="3063349"/>
            <a:ext cx="679379"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33ms</a:t>
            </a:r>
          </a:p>
        </p:txBody>
      </p:sp>
      <p:sp>
        <p:nvSpPr>
          <p:cNvPr id="177174" name="Text Box 1046"/>
          <p:cNvSpPr txBox="1">
            <a:spLocks noChangeArrowheads="1"/>
          </p:cNvSpPr>
          <p:nvPr/>
        </p:nvSpPr>
        <p:spPr bwMode="auto">
          <a:xfrm>
            <a:off x="4800601" y="3520549"/>
            <a:ext cx="369987"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5s</a:t>
            </a:r>
          </a:p>
        </p:txBody>
      </p:sp>
      <p:sp>
        <p:nvSpPr>
          <p:cNvPr id="177175" name="Text Box 1047"/>
          <p:cNvSpPr txBox="1">
            <a:spLocks noChangeArrowheads="1"/>
          </p:cNvSpPr>
          <p:nvPr/>
        </p:nvSpPr>
        <p:spPr bwMode="auto">
          <a:xfrm>
            <a:off x="4724401" y="4053950"/>
            <a:ext cx="492278"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10s</a:t>
            </a:r>
          </a:p>
        </p:txBody>
      </p:sp>
      <p:sp>
        <p:nvSpPr>
          <p:cNvPr id="177176" name="Text Box 1048"/>
          <p:cNvSpPr txBox="1">
            <a:spLocks noChangeArrowheads="1"/>
          </p:cNvSpPr>
          <p:nvPr/>
        </p:nvSpPr>
        <p:spPr bwMode="auto">
          <a:xfrm>
            <a:off x="5791201" y="2148949"/>
            <a:ext cx="2114286"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isis max-lsp-interval</a:t>
            </a:r>
          </a:p>
        </p:txBody>
      </p:sp>
      <p:sp>
        <p:nvSpPr>
          <p:cNvPr id="177177" name="Text Box 1049"/>
          <p:cNvSpPr txBox="1">
            <a:spLocks noChangeArrowheads="1"/>
          </p:cNvSpPr>
          <p:nvPr/>
        </p:nvSpPr>
        <p:spPr bwMode="auto">
          <a:xfrm>
            <a:off x="5791201" y="2529949"/>
            <a:ext cx="2020548"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isis refresh-interval</a:t>
            </a:r>
          </a:p>
        </p:txBody>
      </p:sp>
      <p:sp>
        <p:nvSpPr>
          <p:cNvPr id="177178" name="Text Box 1050"/>
          <p:cNvSpPr txBox="1">
            <a:spLocks noChangeArrowheads="1"/>
          </p:cNvSpPr>
          <p:nvPr/>
        </p:nvSpPr>
        <p:spPr bwMode="auto">
          <a:xfrm>
            <a:off x="5791201" y="2987149"/>
            <a:ext cx="1610467"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isis lsp-interval</a:t>
            </a:r>
          </a:p>
        </p:txBody>
      </p:sp>
      <p:sp>
        <p:nvSpPr>
          <p:cNvPr id="177179" name="Text Box 1051"/>
          <p:cNvSpPr txBox="1">
            <a:spLocks noChangeArrowheads="1"/>
          </p:cNvSpPr>
          <p:nvPr/>
        </p:nvSpPr>
        <p:spPr bwMode="auto">
          <a:xfrm>
            <a:off x="5791201" y="3520549"/>
            <a:ext cx="2345343"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isis retransmit-interval</a:t>
            </a:r>
          </a:p>
        </p:txBody>
      </p:sp>
      <p:sp>
        <p:nvSpPr>
          <p:cNvPr id="177180" name="Text Box 1052"/>
          <p:cNvSpPr txBox="1">
            <a:spLocks noChangeArrowheads="1"/>
          </p:cNvSpPr>
          <p:nvPr/>
        </p:nvSpPr>
        <p:spPr bwMode="auto">
          <a:xfrm>
            <a:off x="5791200" y="3977748"/>
            <a:ext cx="1779628" cy="304570"/>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500" b="0">
                <a:latin typeface="Verdana"/>
                <a:cs typeface="Verdana"/>
              </a:rPr>
              <a:t>isis csnp-interval</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smtClean="0"/>
              <a:t>SPF Algorithm</a:t>
            </a:r>
            <a:endParaRPr lang="en-US"/>
          </a:p>
        </p:txBody>
      </p:sp>
      <p:sp>
        <p:nvSpPr>
          <p:cNvPr id="202755" name="Rectangle 3"/>
          <p:cNvSpPr>
            <a:spLocks noGrp="1" noChangeArrowheads="1"/>
          </p:cNvSpPr>
          <p:nvPr>
            <p:ph type="body" idx="1"/>
          </p:nvPr>
        </p:nvSpPr>
        <p:spPr/>
        <p:txBody>
          <a:bodyPr/>
          <a:lstStyle/>
          <a:p>
            <a:r>
              <a:rPr lang="en-US" smtClean="0"/>
              <a:t>In default mode, SPF process runs no frequent than every 5s</a:t>
            </a:r>
          </a:p>
          <a:p>
            <a:r>
              <a:rPr lang="en-US" smtClean="0"/>
              <a:t>Full SPF is run when topology changes</a:t>
            </a:r>
          </a:p>
          <a:p>
            <a:r>
              <a:rPr lang="en-US" smtClean="0"/>
              <a:t>When leaf elements such as IP prefixes change, routing table is adjusted with Partial Route Calculation (PRC)</a:t>
            </a:r>
          </a:p>
          <a:p>
            <a:r>
              <a:rPr lang="en-US" smtClean="0"/>
              <a:t>PRC evaluates only routes that changed hence less CPU intensive and relatively fast</a:t>
            </a:r>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smtClean="0"/>
              <a:t>SPF Algorithm</a:t>
            </a:r>
            <a:endParaRPr lang="en-US"/>
          </a:p>
        </p:txBody>
      </p:sp>
      <p:sp>
        <p:nvSpPr>
          <p:cNvPr id="258051" name="Rectangle 3"/>
          <p:cNvSpPr>
            <a:spLocks noGrp="1" noChangeArrowheads="1"/>
          </p:cNvSpPr>
          <p:nvPr>
            <p:ph type="body" idx="1"/>
          </p:nvPr>
        </p:nvSpPr>
        <p:spPr/>
        <p:txBody>
          <a:bodyPr/>
          <a:lstStyle/>
          <a:p>
            <a:r>
              <a:rPr lang="en-US" smtClean="0"/>
              <a:t>Duration of SPF depends on many factors such as:</a:t>
            </a:r>
          </a:p>
          <a:p>
            <a:pPr lvl="1"/>
            <a:r>
              <a:rPr lang="en-US" smtClean="0"/>
              <a:t>Number of nodes</a:t>
            </a:r>
          </a:p>
          <a:p>
            <a:pPr lvl="1"/>
            <a:r>
              <a:rPr lang="en-US" smtClean="0"/>
              <a:t>Number of links</a:t>
            </a:r>
          </a:p>
          <a:p>
            <a:pPr lvl="1"/>
            <a:r>
              <a:rPr lang="en-US" smtClean="0"/>
              <a:t>Number of IP prefixes</a:t>
            </a:r>
          </a:p>
          <a:p>
            <a:pPr lvl="1"/>
            <a:r>
              <a:rPr lang="en-US" smtClean="0"/>
              <a:t>Degree of mesh (especially for NBMA)</a:t>
            </a:r>
          </a:p>
          <a:p>
            <a:pPr lvl="1"/>
            <a:r>
              <a:rPr lang="en-US" smtClean="0"/>
              <a:t>Speed of Route Processor</a:t>
            </a:r>
            <a:endParaRPr lang="en-US"/>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dirty="0" smtClean="0"/>
              <a:t>Synchronous Optical Networks (SONET)</a:t>
            </a:r>
            <a:endParaRPr lang="en-US" dirty="0"/>
          </a:p>
        </p:txBody>
      </p:sp>
      <p:sp>
        <p:nvSpPr>
          <p:cNvPr id="258051" name="Rectangle 3"/>
          <p:cNvSpPr>
            <a:spLocks noGrp="1" noChangeArrowheads="1"/>
          </p:cNvSpPr>
          <p:nvPr>
            <p:ph type="body" idx="1"/>
          </p:nvPr>
        </p:nvSpPr>
        <p:spPr/>
        <p:txBody>
          <a:bodyPr/>
          <a:lstStyle/>
          <a:p>
            <a:pPr>
              <a:spcBef>
                <a:spcPts val="0"/>
              </a:spcBef>
            </a:pPr>
            <a:r>
              <a:rPr lang="en-US" sz="2200" dirty="0" smtClean="0"/>
              <a:t>Packets over SONET or SDH (synchronous digital hierarchy).</a:t>
            </a:r>
            <a:br>
              <a:rPr lang="en-US" sz="2200" dirty="0" smtClean="0"/>
            </a:br>
            <a:r>
              <a:rPr lang="en-US" sz="2200" dirty="0" smtClean="0"/>
              <a:t>Interfaces often called POS.</a:t>
            </a:r>
          </a:p>
          <a:p>
            <a:pPr>
              <a:spcBef>
                <a:spcPts val="0"/>
              </a:spcBef>
              <a:buNone/>
            </a:pPr>
            <a:endParaRPr lang="en-US" sz="2200" dirty="0" smtClean="0"/>
          </a:p>
          <a:p>
            <a:pPr>
              <a:spcBef>
                <a:spcPts val="0"/>
              </a:spcBef>
              <a:buNone/>
            </a:pPr>
            <a:r>
              <a:rPr lang="en-US" sz="2200" dirty="0" smtClean="0"/>
              <a:t>Wide-Area-Network speeds</a:t>
            </a:r>
          </a:p>
          <a:p>
            <a:pPr>
              <a:spcBef>
                <a:spcPts val="0"/>
              </a:spcBef>
            </a:pPr>
            <a:r>
              <a:rPr lang="en-US" sz="2200" dirty="0" smtClean="0"/>
              <a:t>OC-1 is a SONET line with transmission speeds of up to </a:t>
            </a:r>
            <a:r>
              <a:rPr lang="en-US" sz="2200" b="1" dirty="0" smtClean="0"/>
              <a:t>51.84</a:t>
            </a:r>
            <a:r>
              <a:rPr lang="en-US" sz="2200" dirty="0" smtClean="0"/>
              <a:t> </a:t>
            </a:r>
            <a:r>
              <a:rPr lang="en-US" sz="2200" dirty="0" err="1" smtClean="0"/>
              <a:t>Mbit/s</a:t>
            </a:r>
            <a:r>
              <a:rPr lang="en-US" sz="2200" dirty="0" smtClean="0"/>
              <a:t>.</a:t>
            </a:r>
          </a:p>
          <a:p>
            <a:pPr>
              <a:spcBef>
                <a:spcPts val="0"/>
              </a:spcBef>
            </a:pPr>
            <a:r>
              <a:rPr lang="en-US" sz="2200" dirty="0" smtClean="0"/>
              <a:t>OC-3 / STM-1x : </a:t>
            </a:r>
            <a:r>
              <a:rPr lang="en-US" sz="2200" b="1" dirty="0" smtClean="0"/>
              <a:t>155.52</a:t>
            </a:r>
            <a:r>
              <a:rPr lang="en-US" sz="2200" dirty="0" smtClean="0"/>
              <a:t> </a:t>
            </a:r>
            <a:r>
              <a:rPr lang="en-US" sz="2200" dirty="0" err="1" smtClean="0"/>
              <a:t>Mbit/s</a:t>
            </a:r>
            <a:endParaRPr lang="en-US" sz="2200" dirty="0" smtClean="0"/>
          </a:p>
          <a:p>
            <a:pPr>
              <a:spcBef>
                <a:spcPts val="0"/>
              </a:spcBef>
            </a:pPr>
            <a:r>
              <a:rPr lang="en-US" sz="2200" dirty="0" smtClean="0"/>
              <a:t>OC-12 / STM-4x : </a:t>
            </a:r>
            <a:r>
              <a:rPr lang="en-US" sz="2200" b="1" dirty="0" smtClean="0"/>
              <a:t>622.08</a:t>
            </a:r>
            <a:r>
              <a:rPr lang="en-US" sz="2200" dirty="0" smtClean="0"/>
              <a:t> </a:t>
            </a:r>
            <a:r>
              <a:rPr lang="en-US" sz="2200" dirty="0" err="1" smtClean="0"/>
              <a:t>Mbit/s</a:t>
            </a:r>
            <a:endParaRPr lang="en-US" sz="2200" dirty="0" smtClean="0"/>
          </a:p>
          <a:p>
            <a:pPr>
              <a:spcBef>
                <a:spcPts val="0"/>
              </a:spcBef>
            </a:pPr>
            <a:r>
              <a:rPr lang="en-US" sz="2200" dirty="0" smtClean="0"/>
              <a:t>OC-48 / STM-16x / </a:t>
            </a:r>
            <a:r>
              <a:rPr lang="en-US" sz="2200" b="1" dirty="0" smtClean="0"/>
              <a:t>2.5G</a:t>
            </a:r>
            <a:r>
              <a:rPr lang="en-US" sz="2200" dirty="0" smtClean="0"/>
              <a:t> SONET</a:t>
            </a:r>
          </a:p>
          <a:p>
            <a:pPr>
              <a:spcBef>
                <a:spcPts val="0"/>
              </a:spcBef>
            </a:pPr>
            <a:r>
              <a:rPr lang="en-US" sz="2200" dirty="0" smtClean="0"/>
              <a:t>OC-192 / STM-64x / </a:t>
            </a:r>
            <a:r>
              <a:rPr lang="en-US" sz="2200" b="1" dirty="0" smtClean="0"/>
              <a:t>10G</a:t>
            </a:r>
            <a:r>
              <a:rPr lang="en-US" sz="2200" dirty="0" smtClean="0"/>
              <a:t> SONET</a:t>
            </a:r>
          </a:p>
          <a:p>
            <a:pPr>
              <a:spcBef>
                <a:spcPts val="0"/>
              </a:spcBef>
            </a:pPr>
            <a:r>
              <a:rPr lang="en-US" sz="2200" dirty="0" smtClean="0"/>
              <a:t>OC-768 / STM-256x / </a:t>
            </a:r>
            <a:r>
              <a:rPr lang="en-US" sz="2200" b="1" dirty="0" smtClean="0"/>
              <a:t>40G</a:t>
            </a:r>
            <a:endParaRPr lang="en-US" sz="2200" b="1"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Basic Configuration </a:t>
            </a:r>
            <a:endParaRPr lang="en-US" dirty="0"/>
          </a:p>
        </p:txBody>
      </p:sp>
      <p:sp>
        <p:nvSpPr>
          <p:cNvPr id="115717" name="Rectangle 5"/>
          <p:cNvSpPr>
            <a:spLocks noChangeArrowheads="1"/>
          </p:cNvSpPr>
          <p:nvPr/>
        </p:nvSpPr>
        <p:spPr bwMode="auto">
          <a:xfrm>
            <a:off x="5750945" y="1712346"/>
            <a:ext cx="497319" cy="366169"/>
          </a:xfrm>
          <a:prstGeom prst="rect">
            <a:avLst/>
          </a:prstGeom>
          <a:noFill/>
          <a:ln w="9525">
            <a:noFill/>
            <a:miter lim="800000"/>
            <a:headEnd/>
            <a:tailEnd/>
          </a:ln>
          <a:effectLst/>
        </p:spPr>
        <p:txBody>
          <a:bodyPr wrap="square" lIns="103548" tIns="51774" rIns="103548" bIns="51774">
            <a:prstTxWarp prst="textNoShape">
              <a:avLst/>
            </a:prstTxWarp>
            <a:spAutoFit/>
          </a:bodyPr>
          <a:lstStyle/>
          <a:p>
            <a:pPr defTabSz="1028700"/>
            <a:r>
              <a:rPr lang="en-US" sz="1700" dirty="0">
                <a:latin typeface="Courier"/>
                <a:cs typeface="Courier"/>
              </a:rPr>
              <a:t>.6</a:t>
            </a:r>
          </a:p>
        </p:txBody>
      </p:sp>
      <p:sp>
        <p:nvSpPr>
          <p:cNvPr id="115718" name="Rectangle 6"/>
          <p:cNvSpPr>
            <a:spLocks noChangeArrowheads="1"/>
          </p:cNvSpPr>
          <p:nvPr/>
        </p:nvSpPr>
        <p:spPr bwMode="auto">
          <a:xfrm>
            <a:off x="3282591" y="1712346"/>
            <a:ext cx="533400" cy="363538"/>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700">
                <a:latin typeface="Courier"/>
                <a:cs typeface="Courier"/>
              </a:rPr>
              <a:t>.5</a:t>
            </a:r>
          </a:p>
        </p:txBody>
      </p:sp>
      <p:sp>
        <p:nvSpPr>
          <p:cNvPr id="115719" name="Rectangle 7"/>
          <p:cNvSpPr>
            <a:spLocks noChangeArrowheads="1"/>
          </p:cNvSpPr>
          <p:nvPr/>
        </p:nvSpPr>
        <p:spPr bwMode="auto">
          <a:xfrm>
            <a:off x="4044591" y="1636147"/>
            <a:ext cx="1709416" cy="366169"/>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r>
              <a:rPr lang="en-US" sz="1700"/>
              <a:t>198.168.1.4/30</a:t>
            </a:r>
          </a:p>
        </p:txBody>
      </p:sp>
      <p:sp>
        <p:nvSpPr>
          <p:cNvPr id="115733" name="Line 21"/>
          <p:cNvSpPr>
            <a:spLocks noChangeShapeType="1"/>
          </p:cNvSpPr>
          <p:nvPr/>
        </p:nvSpPr>
        <p:spPr bwMode="auto">
          <a:xfrm flipH="1" flipV="1">
            <a:off x="7168791" y="1559946"/>
            <a:ext cx="0" cy="83820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15734" name="Line 22"/>
          <p:cNvSpPr>
            <a:spLocks noChangeShapeType="1"/>
          </p:cNvSpPr>
          <p:nvPr/>
        </p:nvSpPr>
        <p:spPr bwMode="auto">
          <a:xfrm>
            <a:off x="6787791" y="2017146"/>
            <a:ext cx="381000"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15735" name="Line 23"/>
          <p:cNvSpPr>
            <a:spLocks noChangeShapeType="1"/>
          </p:cNvSpPr>
          <p:nvPr/>
        </p:nvSpPr>
        <p:spPr bwMode="auto">
          <a:xfrm flipV="1">
            <a:off x="1758591" y="1559948"/>
            <a:ext cx="0" cy="771525"/>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15737" name="Line 25"/>
          <p:cNvSpPr>
            <a:spLocks noChangeShapeType="1"/>
          </p:cNvSpPr>
          <p:nvPr/>
        </p:nvSpPr>
        <p:spPr bwMode="auto">
          <a:xfrm flipV="1">
            <a:off x="1758592" y="1940946"/>
            <a:ext cx="762000"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sp>
        <p:nvSpPr>
          <p:cNvPr id="115759" name="Text Box 47"/>
          <p:cNvSpPr txBox="1">
            <a:spLocks noChangeArrowheads="1"/>
          </p:cNvSpPr>
          <p:nvPr/>
        </p:nvSpPr>
        <p:spPr bwMode="auto">
          <a:xfrm>
            <a:off x="615592" y="1356994"/>
            <a:ext cx="766421" cy="350060"/>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600" dirty="0">
                <a:latin typeface="Arial" charset="0"/>
              </a:rPr>
              <a:t>GSR1</a:t>
            </a:r>
          </a:p>
        </p:txBody>
      </p:sp>
      <p:sp>
        <p:nvSpPr>
          <p:cNvPr id="115761" name="Text Box 49"/>
          <p:cNvSpPr txBox="1">
            <a:spLocks noChangeArrowheads="1"/>
          </p:cNvSpPr>
          <p:nvPr/>
        </p:nvSpPr>
        <p:spPr bwMode="auto">
          <a:xfrm>
            <a:off x="6025792" y="1407547"/>
            <a:ext cx="766421" cy="350060"/>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600">
                <a:latin typeface="Arial" charset="0"/>
              </a:rPr>
              <a:t>GSR4</a:t>
            </a:r>
          </a:p>
        </p:txBody>
      </p:sp>
      <p:sp>
        <p:nvSpPr>
          <p:cNvPr id="115762" name="Line 50"/>
          <p:cNvSpPr>
            <a:spLocks noChangeShapeType="1"/>
          </p:cNvSpPr>
          <p:nvPr/>
        </p:nvSpPr>
        <p:spPr bwMode="auto">
          <a:xfrm>
            <a:off x="3206391" y="2017146"/>
            <a:ext cx="2971800"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115756" name="Picture 44"/>
          <p:cNvPicPr>
            <a:picLocks noChangeArrowheads="1"/>
          </p:cNvPicPr>
          <p:nvPr/>
        </p:nvPicPr>
        <p:blipFill>
          <a:blip r:embed="rId2"/>
          <a:srcRect/>
          <a:stretch>
            <a:fillRect/>
          </a:stretch>
        </p:blipFill>
        <p:spPr bwMode="auto">
          <a:xfrm>
            <a:off x="2520592" y="1712346"/>
            <a:ext cx="714375" cy="628650"/>
          </a:xfrm>
          <a:prstGeom prst="rect">
            <a:avLst/>
          </a:prstGeom>
          <a:noFill/>
          <a:ln w="9525">
            <a:noFill/>
            <a:miter lim="800000"/>
            <a:headEnd/>
            <a:tailEnd/>
          </a:ln>
          <a:effectLst/>
        </p:spPr>
      </p:pic>
      <p:pic>
        <p:nvPicPr>
          <p:cNvPr id="115760" name="Picture 48"/>
          <p:cNvPicPr>
            <a:picLocks noChangeArrowheads="1"/>
          </p:cNvPicPr>
          <p:nvPr/>
        </p:nvPicPr>
        <p:blipFill>
          <a:blip r:embed="rId2"/>
          <a:srcRect/>
          <a:stretch>
            <a:fillRect/>
          </a:stretch>
        </p:blipFill>
        <p:spPr bwMode="auto">
          <a:xfrm>
            <a:off x="6101992" y="1712346"/>
            <a:ext cx="714375" cy="628650"/>
          </a:xfrm>
          <a:prstGeom prst="rect">
            <a:avLst/>
          </a:prstGeom>
          <a:noFill/>
          <a:ln w="9525">
            <a:noFill/>
            <a:miter lim="800000"/>
            <a:headEnd/>
            <a:tailEnd/>
          </a:ln>
          <a:effectLst/>
        </p:spPr>
      </p:pic>
      <p:sp>
        <p:nvSpPr>
          <p:cNvPr id="115763" name="Text Box 51"/>
          <p:cNvSpPr txBox="1">
            <a:spLocks noChangeArrowheads="1"/>
          </p:cNvSpPr>
          <p:nvPr/>
        </p:nvSpPr>
        <p:spPr bwMode="auto">
          <a:xfrm>
            <a:off x="3209566" y="2040959"/>
            <a:ext cx="864319" cy="350736"/>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800"/>
              <a:t>Pos1/0</a:t>
            </a:r>
          </a:p>
        </p:txBody>
      </p:sp>
      <p:sp>
        <p:nvSpPr>
          <p:cNvPr id="115764" name="Text Box 52"/>
          <p:cNvSpPr txBox="1">
            <a:spLocks noChangeArrowheads="1"/>
          </p:cNvSpPr>
          <p:nvPr/>
        </p:nvSpPr>
        <p:spPr bwMode="auto">
          <a:xfrm>
            <a:off x="4980531" y="2040959"/>
            <a:ext cx="864319" cy="350736"/>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800" dirty="0"/>
              <a:t>Pos1/0</a:t>
            </a:r>
          </a:p>
        </p:txBody>
      </p:sp>
      <p:sp>
        <p:nvSpPr>
          <p:cNvPr id="115765" name="Line 53"/>
          <p:cNvSpPr>
            <a:spLocks noChangeShapeType="1"/>
          </p:cNvSpPr>
          <p:nvPr/>
        </p:nvSpPr>
        <p:spPr bwMode="auto">
          <a:xfrm flipV="1">
            <a:off x="1301391" y="2017146"/>
            <a:ext cx="457200" cy="0"/>
          </a:xfrm>
          <a:prstGeom prst="line">
            <a:avLst/>
          </a:prstGeom>
          <a:noFill/>
          <a:ln w="25400">
            <a:solidFill>
              <a:schemeClr val="accent2"/>
            </a:solidFill>
            <a:round/>
            <a:headEnd type="none" w="sm" len="sm"/>
            <a:tailEnd type="none" w="sm" len="sm"/>
          </a:ln>
          <a:effectLst>
            <a:outerShdw blurRad="63500" dist="17961" dir="2700000" algn="ctr" rotWithShape="0">
              <a:schemeClr val="tx1">
                <a:alpha val="74998"/>
              </a:schemeClr>
            </a:outerShdw>
          </a:effectLst>
        </p:spPr>
        <p:txBody>
          <a:bodyPr wrap="none" anchor="ctr">
            <a:prstTxWarp prst="textNoShape">
              <a:avLst/>
            </a:prstTxWarp>
          </a:bodyPr>
          <a:lstStyle/>
          <a:p>
            <a:endParaRPr lang="en-GB"/>
          </a:p>
        </p:txBody>
      </p:sp>
      <p:pic>
        <p:nvPicPr>
          <p:cNvPr id="115766" name="Picture 54"/>
          <p:cNvPicPr>
            <a:picLocks noChangeArrowheads="1"/>
          </p:cNvPicPr>
          <p:nvPr/>
        </p:nvPicPr>
        <p:blipFill>
          <a:blip r:embed="rId2"/>
          <a:srcRect/>
          <a:stretch>
            <a:fillRect/>
          </a:stretch>
        </p:blipFill>
        <p:spPr bwMode="auto">
          <a:xfrm>
            <a:off x="615592" y="1636146"/>
            <a:ext cx="714375" cy="628650"/>
          </a:xfrm>
          <a:prstGeom prst="rect">
            <a:avLst/>
          </a:prstGeom>
          <a:noFill/>
          <a:ln w="9525">
            <a:noFill/>
            <a:miter lim="800000"/>
            <a:headEnd/>
            <a:tailEnd/>
          </a:ln>
          <a:effectLst/>
        </p:spPr>
      </p:pic>
      <p:sp>
        <p:nvSpPr>
          <p:cNvPr id="115768" name="Text Box 56"/>
          <p:cNvSpPr txBox="1">
            <a:spLocks noChangeArrowheads="1"/>
          </p:cNvSpPr>
          <p:nvPr/>
        </p:nvSpPr>
        <p:spPr bwMode="auto">
          <a:xfrm>
            <a:off x="2444392" y="1407547"/>
            <a:ext cx="766421" cy="350060"/>
          </a:xfrm>
          <a:prstGeom prst="rect">
            <a:avLst/>
          </a:prstGeom>
          <a:noFill/>
          <a:ln w="9525">
            <a:noFill/>
            <a:miter lim="800000"/>
            <a:headEnd type="none" w="sm" len="sm"/>
            <a:tailEnd type="none" w="sm" len="sm"/>
          </a:ln>
          <a:effectLst/>
        </p:spPr>
        <p:txBody>
          <a:bodyPr wrap="none" lIns="102833" tIns="51417" rIns="102833" bIns="51417">
            <a:prstTxWarp prst="textNoShape">
              <a:avLst/>
            </a:prstTxWarp>
            <a:spAutoFit/>
          </a:bodyPr>
          <a:lstStyle/>
          <a:p>
            <a:pPr defTabSz="1028700"/>
            <a:r>
              <a:rPr lang="en-US" sz="1600">
                <a:latin typeface="Arial" charset="0"/>
              </a:rPr>
              <a:t>GSR2</a:t>
            </a:r>
          </a:p>
        </p:txBody>
      </p:sp>
      <p:sp>
        <p:nvSpPr>
          <p:cNvPr id="115769" name="Text Box 57"/>
          <p:cNvSpPr txBox="1">
            <a:spLocks noChangeArrowheads="1"/>
          </p:cNvSpPr>
          <p:nvPr/>
        </p:nvSpPr>
        <p:spPr bwMode="auto">
          <a:xfrm>
            <a:off x="1295400" y="1148991"/>
            <a:ext cx="1295400" cy="317500"/>
          </a:xfrm>
          <a:prstGeom prst="rect">
            <a:avLst/>
          </a:prstGeom>
          <a:noFill/>
          <a:ln w="9525">
            <a:noFill/>
            <a:miter lim="800000"/>
            <a:headEnd type="none" w="sm" len="sm"/>
            <a:tailEnd type="none" w="sm" len="sm"/>
          </a:ln>
          <a:effectLst/>
        </p:spPr>
        <p:txBody>
          <a:bodyPr lIns="73025" tIns="36512" rIns="73025" bIns="36512">
            <a:prstTxWarp prst="textNoShape">
              <a:avLst/>
            </a:prstTxWarp>
            <a:spAutoFit/>
          </a:bodyPr>
          <a:lstStyle/>
          <a:p>
            <a:r>
              <a:rPr lang="en-US" sz="1600" dirty="0"/>
              <a:t>12.1.1.0/24</a:t>
            </a:r>
          </a:p>
        </p:txBody>
      </p:sp>
      <p:sp>
        <p:nvSpPr>
          <p:cNvPr id="115770" name="Rectangle 58"/>
          <p:cNvSpPr>
            <a:spLocks noChangeArrowheads="1"/>
          </p:cNvSpPr>
          <p:nvPr/>
        </p:nvSpPr>
        <p:spPr bwMode="auto">
          <a:xfrm>
            <a:off x="2139591" y="1636146"/>
            <a:ext cx="533400" cy="363538"/>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700">
                <a:latin typeface="Courier"/>
                <a:cs typeface="Courier"/>
              </a:rPr>
              <a:t>.2</a:t>
            </a:r>
          </a:p>
        </p:txBody>
      </p:sp>
      <p:sp>
        <p:nvSpPr>
          <p:cNvPr id="115771" name="Rectangle 59"/>
          <p:cNvSpPr>
            <a:spLocks noChangeArrowheads="1"/>
          </p:cNvSpPr>
          <p:nvPr/>
        </p:nvSpPr>
        <p:spPr bwMode="auto">
          <a:xfrm>
            <a:off x="1301391" y="1636146"/>
            <a:ext cx="533400" cy="363538"/>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r>
              <a:rPr lang="en-US" sz="1700">
                <a:latin typeface="Courier"/>
                <a:cs typeface="Courier"/>
              </a:rPr>
              <a:t>.8</a:t>
            </a:r>
          </a:p>
        </p:txBody>
      </p:sp>
      <p:sp>
        <p:nvSpPr>
          <p:cNvPr id="115772" name="Rectangle 60"/>
          <p:cNvSpPr>
            <a:spLocks noChangeArrowheads="1"/>
          </p:cNvSpPr>
          <p:nvPr/>
        </p:nvSpPr>
        <p:spPr bwMode="auto">
          <a:xfrm>
            <a:off x="740862" y="2502619"/>
            <a:ext cx="4457049" cy="4167165"/>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400" dirty="0">
                <a:latin typeface="Courier"/>
                <a:cs typeface="Courier"/>
              </a:rPr>
              <a:t>hostname GSR2</a:t>
            </a:r>
          </a:p>
          <a:p>
            <a:r>
              <a:rPr lang="en-US" sz="1400" dirty="0" err="1">
                <a:latin typeface="Courier"/>
                <a:cs typeface="Courier"/>
              </a:rPr>
              <a:t>clns</a:t>
            </a:r>
            <a:r>
              <a:rPr lang="en-US" sz="1400" dirty="0">
                <a:latin typeface="Courier"/>
                <a:cs typeface="Courier"/>
              </a:rPr>
              <a:t> routing</a:t>
            </a:r>
          </a:p>
          <a:p>
            <a:r>
              <a:rPr lang="en-US" sz="1400" dirty="0">
                <a:latin typeface="Courier"/>
                <a:cs typeface="Courier"/>
              </a:rPr>
              <a:t>!</a:t>
            </a:r>
          </a:p>
          <a:p>
            <a:r>
              <a:rPr lang="en-US" sz="1400" dirty="0">
                <a:latin typeface="Courier"/>
                <a:cs typeface="Courier"/>
              </a:rPr>
              <a:t>interface Loopback0</a:t>
            </a:r>
          </a:p>
          <a:p>
            <a:r>
              <a:rPr lang="en-US" sz="1400" dirty="0">
                <a:latin typeface="Courier"/>
                <a:cs typeface="Courier"/>
              </a:rPr>
              <a:t> </a:t>
            </a:r>
            <a:r>
              <a:rPr lang="en-US" sz="1400" dirty="0" err="1">
                <a:latin typeface="Courier"/>
                <a:cs typeface="Courier"/>
              </a:rPr>
              <a:t>ip</a:t>
            </a:r>
            <a:r>
              <a:rPr lang="en-US" sz="1400" dirty="0">
                <a:latin typeface="Courier"/>
                <a:cs typeface="Courier"/>
              </a:rPr>
              <a:t> address 13.1.1.2 255.255.255.0</a:t>
            </a:r>
          </a:p>
          <a:p>
            <a:r>
              <a:rPr lang="en-US" sz="1400" dirty="0">
                <a:latin typeface="Courier"/>
                <a:cs typeface="Courier"/>
              </a:rPr>
              <a:t> </a:t>
            </a:r>
            <a:r>
              <a:rPr lang="en-US" sz="1400" dirty="0" err="1">
                <a:latin typeface="Courier"/>
                <a:cs typeface="Courier"/>
              </a:rPr>
              <a:t>ip</a:t>
            </a:r>
            <a:r>
              <a:rPr lang="en-US" sz="1400" dirty="0">
                <a:latin typeface="Courier"/>
                <a:cs typeface="Courier"/>
              </a:rPr>
              <a:t> router </a:t>
            </a:r>
            <a:r>
              <a:rPr lang="en-US" sz="1400" dirty="0" err="1">
                <a:latin typeface="Courier"/>
                <a:cs typeface="Courier"/>
              </a:rPr>
              <a:t>isis</a:t>
            </a:r>
            <a:r>
              <a:rPr lang="en-US" sz="1400" dirty="0" smtClean="0">
                <a:latin typeface="Courier"/>
                <a:cs typeface="Courier"/>
              </a:rPr>
              <a:t> </a:t>
            </a:r>
          </a:p>
          <a:p>
            <a:endParaRPr lang="en-US" sz="1400" dirty="0">
              <a:latin typeface="Courier"/>
              <a:cs typeface="Courier"/>
            </a:endParaRPr>
          </a:p>
          <a:p>
            <a:r>
              <a:rPr lang="en-US" sz="1400" dirty="0">
                <a:latin typeface="Courier"/>
                <a:cs typeface="Courier"/>
              </a:rPr>
              <a:t>interface Ethernet0</a:t>
            </a:r>
          </a:p>
          <a:p>
            <a:r>
              <a:rPr lang="en-US" sz="1400" dirty="0">
                <a:latin typeface="Courier"/>
                <a:cs typeface="Courier"/>
              </a:rPr>
              <a:t> </a:t>
            </a:r>
            <a:r>
              <a:rPr lang="en-US" sz="1400" dirty="0" err="1">
                <a:latin typeface="Courier"/>
                <a:cs typeface="Courier"/>
              </a:rPr>
              <a:t>ip</a:t>
            </a:r>
            <a:r>
              <a:rPr lang="en-US" sz="1400" dirty="0">
                <a:latin typeface="Courier"/>
                <a:cs typeface="Courier"/>
              </a:rPr>
              <a:t> address 12.1.1.2 255.255.255.0</a:t>
            </a:r>
          </a:p>
          <a:p>
            <a:r>
              <a:rPr lang="en-US" sz="1400" dirty="0">
                <a:latin typeface="Courier"/>
                <a:cs typeface="Courier"/>
              </a:rPr>
              <a:t> </a:t>
            </a:r>
            <a:r>
              <a:rPr lang="en-US" sz="1400" dirty="0" err="1">
                <a:latin typeface="Courier"/>
                <a:cs typeface="Courier"/>
              </a:rPr>
              <a:t>ip</a:t>
            </a:r>
            <a:r>
              <a:rPr lang="en-US" sz="1400" dirty="0">
                <a:latin typeface="Courier"/>
                <a:cs typeface="Courier"/>
              </a:rPr>
              <a:t> router </a:t>
            </a:r>
            <a:r>
              <a:rPr lang="en-US" sz="1400" dirty="0" err="1" smtClean="0">
                <a:latin typeface="Courier"/>
                <a:cs typeface="Courier"/>
              </a:rPr>
              <a:t>isis</a:t>
            </a:r>
            <a:endParaRPr lang="en-US" sz="1400" dirty="0" smtClean="0">
              <a:latin typeface="Courier"/>
              <a:cs typeface="Courier"/>
            </a:endParaRPr>
          </a:p>
          <a:p>
            <a:r>
              <a:rPr lang="en-US" sz="1400" dirty="0">
                <a:latin typeface="Courier"/>
                <a:cs typeface="Courier"/>
              </a:rPr>
              <a:t>!</a:t>
            </a:r>
          </a:p>
          <a:p>
            <a:r>
              <a:rPr lang="en-US" sz="1400" dirty="0">
                <a:latin typeface="Courier"/>
                <a:cs typeface="Courier"/>
              </a:rPr>
              <a:t>interface POS2/0</a:t>
            </a:r>
          </a:p>
          <a:p>
            <a:r>
              <a:rPr lang="en-US" sz="1400" dirty="0">
                <a:latin typeface="Courier"/>
                <a:cs typeface="Courier"/>
              </a:rPr>
              <a:t> </a:t>
            </a:r>
            <a:r>
              <a:rPr lang="en-US" sz="1400" dirty="0" err="1">
                <a:latin typeface="Courier"/>
                <a:cs typeface="Courier"/>
              </a:rPr>
              <a:t>ip</a:t>
            </a:r>
            <a:r>
              <a:rPr lang="en-US" sz="1400" dirty="0">
                <a:latin typeface="Courier"/>
                <a:cs typeface="Courier"/>
              </a:rPr>
              <a:t> address 10.1.1.1 255.255.255.252</a:t>
            </a:r>
          </a:p>
          <a:p>
            <a:r>
              <a:rPr lang="en-US" sz="1400" dirty="0">
                <a:latin typeface="Courier"/>
                <a:cs typeface="Courier"/>
              </a:rPr>
              <a:t> </a:t>
            </a:r>
            <a:r>
              <a:rPr lang="en-US" sz="1400" dirty="0" err="1">
                <a:latin typeface="Courier"/>
                <a:cs typeface="Courier"/>
              </a:rPr>
              <a:t>ip</a:t>
            </a:r>
            <a:r>
              <a:rPr lang="en-US" sz="1400" dirty="0">
                <a:latin typeface="Courier"/>
                <a:cs typeface="Courier"/>
              </a:rPr>
              <a:t> router </a:t>
            </a:r>
            <a:r>
              <a:rPr lang="en-US" sz="1400" dirty="0" err="1">
                <a:latin typeface="Courier"/>
                <a:cs typeface="Courier"/>
              </a:rPr>
              <a:t>isis</a:t>
            </a:r>
            <a:r>
              <a:rPr lang="en-US" sz="1400" dirty="0" smtClean="0">
                <a:latin typeface="Courier"/>
                <a:cs typeface="Courier"/>
              </a:rPr>
              <a:t> </a:t>
            </a:r>
          </a:p>
          <a:p>
            <a:r>
              <a:rPr lang="en-US" sz="1400" dirty="0">
                <a:latin typeface="Courier"/>
                <a:cs typeface="Courier"/>
              </a:rPr>
              <a:t>!</a:t>
            </a:r>
          </a:p>
          <a:p>
            <a:r>
              <a:rPr lang="en-US" sz="1400" dirty="0">
                <a:latin typeface="Courier"/>
                <a:cs typeface="Courier"/>
              </a:rPr>
              <a:t>router </a:t>
            </a:r>
            <a:r>
              <a:rPr lang="en-US" sz="1400" dirty="0" err="1">
                <a:latin typeface="Courier"/>
                <a:cs typeface="Courier"/>
              </a:rPr>
              <a:t>isis</a:t>
            </a:r>
            <a:r>
              <a:rPr lang="en-US" sz="1400" dirty="0" smtClean="0">
                <a:latin typeface="Courier"/>
                <a:cs typeface="Courier"/>
              </a:rPr>
              <a:t> </a:t>
            </a:r>
          </a:p>
          <a:p>
            <a:r>
              <a:rPr lang="en-US" sz="1400" dirty="0">
                <a:latin typeface="Courier"/>
                <a:cs typeface="Courier"/>
              </a:rPr>
              <a:t> net 49.0001.0000.0000.0002.00</a:t>
            </a:r>
          </a:p>
          <a:p>
            <a:r>
              <a:rPr lang="en-US" sz="1400" dirty="0">
                <a:latin typeface="Courier"/>
                <a:cs typeface="Courier"/>
              </a:rPr>
              <a:t>!</a:t>
            </a:r>
          </a:p>
          <a:p>
            <a:r>
              <a:rPr lang="en-US" sz="1400" dirty="0" err="1">
                <a:latin typeface="Courier"/>
                <a:cs typeface="Courier"/>
              </a:rPr>
              <a:t>clns</a:t>
            </a:r>
            <a:r>
              <a:rPr lang="en-US" sz="1400" dirty="0">
                <a:latin typeface="Courier"/>
                <a:cs typeface="Courier"/>
              </a:rPr>
              <a:t> host GSR1 49.0001.0000.0000.0008.00  </a:t>
            </a:r>
          </a:p>
        </p:txBody>
      </p:sp>
      <p:sp>
        <p:nvSpPr>
          <p:cNvPr id="115773" name="Rectangle 61"/>
          <p:cNvSpPr>
            <a:spLocks noChangeArrowheads="1"/>
          </p:cNvSpPr>
          <p:nvPr/>
        </p:nvSpPr>
        <p:spPr bwMode="auto">
          <a:xfrm>
            <a:off x="5172243" y="2541589"/>
            <a:ext cx="3810613" cy="2874504"/>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1400" dirty="0">
                <a:latin typeface="Courier"/>
                <a:cs typeface="Courier"/>
              </a:rPr>
              <a:t>hostname GSR4</a:t>
            </a:r>
          </a:p>
          <a:p>
            <a:r>
              <a:rPr lang="en-US" sz="1400" dirty="0" err="1">
                <a:latin typeface="Courier"/>
                <a:cs typeface="Courier"/>
              </a:rPr>
              <a:t>clns</a:t>
            </a:r>
            <a:r>
              <a:rPr lang="en-US" sz="1400" dirty="0">
                <a:latin typeface="Courier"/>
                <a:cs typeface="Courier"/>
              </a:rPr>
              <a:t> routing</a:t>
            </a:r>
          </a:p>
          <a:p>
            <a:r>
              <a:rPr lang="en-US" sz="1400" dirty="0">
                <a:latin typeface="Courier"/>
                <a:cs typeface="Courier"/>
              </a:rPr>
              <a:t>!</a:t>
            </a:r>
          </a:p>
          <a:p>
            <a:r>
              <a:rPr lang="en-US" sz="1400" dirty="0">
                <a:latin typeface="Courier"/>
                <a:cs typeface="Courier"/>
              </a:rPr>
              <a:t>interface Loopback0</a:t>
            </a:r>
          </a:p>
          <a:p>
            <a:r>
              <a:rPr lang="en-US" sz="1400" dirty="0">
                <a:latin typeface="Courier"/>
                <a:cs typeface="Courier"/>
              </a:rPr>
              <a:t> </a:t>
            </a:r>
            <a:r>
              <a:rPr lang="en-US" sz="1400" dirty="0" err="1">
                <a:latin typeface="Courier"/>
                <a:cs typeface="Courier"/>
              </a:rPr>
              <a:t>ip</a:t>
            </a:r>
            <a:r>
              <a:rPr lang="en-US" sz="1400" dirty="0">
                <a:latin typeface="Courier"/>
                <a:cs typeface="Courier"/>
              </a:rPr>
              <a:t> address 13.1.1.2 255.255.255.0</a:t>
            </a:r>
          </a:p>
          <a:p>
            <a:r>
              <a:rPr lang="en-US" sz="1400" dirty="0">
                <a:latin typeface="Courier"/>
                <a:cs typeface="Courier"/>
              </a:rPr>
              <a:t> </a:t>
            </a:r>
            <a:r>
              <a:rPr lang="en-US" sz="1400" dirty="0" err="1">
                <a:latin typeface="Courier"/>
                <a:cs typeface="Courier"/>
              </a:rPr>
              <a:t>ip</a:t>
            </a:r>
            <a:r>
              <a:rPr lang="en-US" sz="1400" dirty="0">
                <a:latin typeface="Courier"/>
                <a:cs typeface="Courier"/>
              </a:rPr>
              <a:t> router </a:t>
            </a:r>
            <a:r>
              <a:rPr lang="en-US" sz="1400" dirty="0" err="1">
                <a:latin typeface="Courier"/>
                <a:cs typeface="Courier"/>
              </a:rPr>
              <a:t>isis</a:t>
            </a:r>
            <a:r>
              <a:rPr lang="en-US" sz="1400" dirty="0" smtClean="0">
                <a:latin typeface="Courier"/>
                <a:cs typeface="Courier"/>
              </a:rPr>
              <a:t> </a:t>
            </a:r>
          </a:p>
          <a:p>
            <a:r>
              <a:rPr lang="en-US" sz="1400" dirty="0">
                <a:latin typeface="Courier"/>
                <a:cs typeface="Courier"/>
              </a:rPr>
              <a:t>!</a:t>
            </a:r>
          </a:p>
          <a:p>
            <a:r>
              <a:rPr lang="en-US" sz="1400" dirty="0">
                <a:latin typeface="Courier"/>
                <a:cs typeface="Courier"/>
              </a:rPr>
              <a:t>interface POS2/0</a:t>
            </a:r>
          </a:p>
          <a:p>
            <a:r>
              <a:rPr lang="en-US" sz="1400" dirty="0">
                <a:latin typeface="Courier"/>
                <a:cs typeface="Courier"/>
              </a:rPr>
              <a:t> </a:t>
            </a:r>
            <a:r>
              <a:rPr lang="en-US" sz="1400" dirty="0" err="1">
                <a:latin typeface="Courier"/>
                <a:cs typeface="Courier"/>
              </a:rPr>
              <a:t>ip</a:t>
            </a:r>
            <a:r>
              <a:rPr lang="en-US" sz="1400" dirty="0">
                <a:latin typeface="Courier"/>
                <a:cs typeface="Courier"/>
              </a:rPr>
              <a:t> address 10.1.1.2 255.255.255.0</a:t>
            </a:r>
          </a:p>
          <a:p>
            <a:r>
              <a:rPr lang="en-US" sz="1400" dirty="0">
                <a:latin typeface="Courier"/>
                <a:cs typeface="Courier"/>
              </a:rPr>
              <a:t> </a:t>
            </a:r>
            <a:r>
              <a:rPr lang="en-US" sz="1400" dirty="0" err="1">
                <a:latin typeface="Courier"/>
                <a:cs typeface="Courier"/>
              </a:rPr>
              <a:t>ip</a:t>
            </a:r>
            <a:r>
              <a:rPr lang="en-US" sz="1400" dirty="0">
                <a:latin typeface="Courier"/>
                <a:cs typeface="Courier"/>
              </a:rPr>
              <a:t> router </a:t>
            </a:r>
            <a:r>
              <a:rPr lang="en-US" sz="1400" dirty="0" err="1">
                <a:latin typeface="Courier"/>
                <a:cs typeface="Courier"/>
              </a:rPr>
              <a:t>isis</a:t>
            </a:r>
            <a:r>
              <a:rPr lang="en-US" sz="1400" dirty="0" smtClean="0">
                <a:latin typeface="Courier"/>
                <a:cs typeface="Courier"/>
              </a:rPr>
              <a:t> </a:t>
            </a:r>
          </a:p>
          <a:p>
            <a:r>
              <a:rPr lang="en-US" sz="1400" dirty="0">
                <a:latin typeface="Courier"/>
                <a:cs typeface="Courier"/>
              </a:rPr>
              <a:t>!</a:t>
            </a:r>
          </a:p>
          <a:p>
            <a:r>
              <a:rPr lang="en-US" sz="1400" dirty="0">
                <a:latin typeface="Courier"/>
                <a:cs typeface="Courier"/>
              </a:rPr>
              <a:t>router </a:t>
            </a:r>
            <a:r>
              <a:rPr lang="en-US" sz="1400" dirty="0" err="1">
                <a:latin typeface="Courier"/>
                <a:cs typeface="Courier"/>
              </a:rPr>
              <a:t>isis</a:t>
            </a:r>
            <a:r>
              <a:rPr lang="en-US" sz="1400" dirty="0" smtClean="0">
                <a:latin typeface="Courier"/>
                <a:cs typeface="Courier"/>
              </a:rPr>
              <a:t> </a:t>
            </a:r>
          </a:p>
          <a:p>
            <a:r>
              <a:rPr lang="en-US" sz="1400" dirty="0">
                <a:latin typeface="Courier"/>
                <a:cs typeface="Courier"/>
              </a:rPr>
              <a:t> net 49.0002.0000.0000.0004.00</a:t>
            </a:r>
          </a:p>
        </p:txBody>
      </p:sp>
      <p:sp>
        <p:nvSpPr>
          <p:cNvPr id="115774" name="Rectangle 62"/>
          <p:cNvSpPr>
            <a:spLocks noChangeArrowheads="1"/>
          </p:cNvSpPr>
          <p:nvPr/>
        </p:nvSpPr>
        <p:spPr bwMode="auto">
          <a:xfrm>
            <a:off x="730852" y="2438400"/>
            <a:ext cx="8251391" cy="4191000"/>
          </a:xfrm>
          <a:prstGeom prst="rect">
            <a:avLst/>
          </a:prstGeom>
          <a:noFill/>
          <a:ln w="19050">
            <a:solidFill>
              <a:schemeClr val="tx1"/>
            </a:solidFill>
            <a:miter lim="800000"/>
            <a:headEnd type="none" w="sm" len="sm"/>
            <a:tailEnd type="none" w="sm" len="sm"/>
          </a:ln>
          <a:effectLst/>
        </p:spPr>
        <p:txBody>
          <a:bodyPr wrap="none" lIns="73025" tIns="36512" rIns="73025" bIns="36512" anchor="ctr">
            <a:prstTxWarp prst="textNoShape">
              <a:avLst/>
            </a:prstTxWarp>
          </a:bodyPr>
          <a:lstStyle/>
          <a:p>
            <a:endParaRPr lang="en-GB"/>
          </a:p>
        </p:txBody>
      </p:sp>
      <p:sp>
        <p:nvSpPr>
          <p:cNvPr id="115775" name="Line 63"/>
          <p:cNvSpPr>
            <a:spLocks noChangeShapeType="1"/>
          </p:cNvSpPr>
          <p:nvPr/>
        </p:nvSpPr>
        <p:spPr bwMode="auto">
          <a:xfrm>
            <a:off x="5103717" y="2438400"/>
            <a:ext cx="0" cy="4191000"/>
          </a:xfrm>
          <a:prstGeom prst="line">
            <a:avLst/>
          </a:prstGeom>
          <a:noFill/>
          <a:ln w="1270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
        <p:nvSpPr>
          <p:cNvPr id="115776" name="Text Box 64"/>
          <p:cNvSpPr txBox="1">
            <a:spLocks noChangeArrowheads="1"/>
          </p:cNvSpPr>
          <p:nvPr/>
        </p:nvSpPr>
        <p:spPr bwMode="auto">
          <a:xfrm>
            <a:off x="2063392" y="1940947"/>
            <a:ext cx="444533" cy="381514"/>
          </a:xfrm>
          <a:prstGeom prst="rect">
            <a:avLst/>
          </a:prstGeom>
          <a:noFill/>
          <a:ln w="9525">
            <a:noFill/>
            <a:miter lim="800000"/>
            <a:headEnd type="none" w="sm" len="sm"/>
            <a:tailEnd type="none" w="sm" len="sm"/>
          </a:ln>
          <a:effectLst/>
        </p:spPr>
        <p:txBody>
          <a:bodyPr wrap="none" lIns="73025" tIns="36512" rIns="73025" bIns="36512">
            <a:prstTxWarp prst="textNoShape">
              <a:avLst/>
            </a:prstTxWarp>
            <a:spAutoFit/>
          </a:bodyPr>
          <a:lstStyle/>
          <a:p>
            <a:r>
              <a:rPr lang="en-US" sz="2000" b="0" dirty="0"/>
              <a:t>e0</a:t>
            </a: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noFill/>
          <a:ln/>
        </p:spPr>
        <p:txBody>
          <a:bodyPr lIns="82124" tIns="41061" rIns="82124" bIns="41061"/>
          <a:lstStyle/>
          <a:p>
            <a:r>
              <a:rPr lang="en-US" sz="4000" dirty="0" smtClean="0"/>
              <a:t>Verifying Operation</a:t>
            </a:r>
            <a:br>
              <a:rPr lang="en-US" sz="4000" dirty="0" smtClean="0"/>
            </a:br>
            <a:r>
              <a:rPr lang="en-US" sz="4000" dirty="0" smtClean="0"/>
              <a:t> </a:t>
            </a:r>
            <a:r>
              <a:rPr lang="en-US" b="0" i="1" dirty="0" smtClean="0">
                <a:solidFill>
                  <a:schemeClr val="accent2"/>
                </a:solidFill>
              </a:rPr>
              <a:t>show </a:t>
            </a:r>
            <a:r>
              <a:rPr lang="en-US" b="0" i="1" dirty="0" err="1" smtClean="0">
                <a:solidFill>
                  <a:schemeClr val="accent2"/>
                </a:solidFill>
              </a:rPr>
              <a:t>clns</a:t>
            </a:r>
            <a:r>
              <a:rPr lang="en-US" b="0" i="1" dirty="0" smtClean="0">
                <a:solidFill>
                  <a:schemeClr val="accent2"/>
                </a:solidFill>
              </a:rPr>
              <a:t> neighbors</a:t>
            </a:r>
            <a:endParaRPr lang="en-US" sz="4800" b="0" dirty="0"/>
          </a:p>
        </p:txBody>
      </p:sp>
      <p:sp>
        <p:nvSpPr>
          <p:cNvPr id="116739" name="Rectangle 3"/>
          <p:cNvSpPr>
            <a:spLocks noChangeArrowheads="1"/>
          </p:cNvSpPr>
          <p:nvPr/>
        </p:nvSpPr>
        <p:spPr bwMode="auto">
          <a:xfrm>
            <a:off x="977176" y="2069405"/>
            <a:ext cx="253958" cy="412336"/>
          </a:xfrm>
          <a:prstGeom prst="rect">
            <a:avLst/>
          </a:prstGeom>
          <a:noFill/>
          <a:ln w="9525">
            <a:noFill/>
            <a:miter lim="800000"/>
            <a:headEnd/>
            <a:tailEnd/>
          </a:ln>
          <a:effectLst/>
        </p:spPr>
        <p:txBody>
          <a:bodyPr wrap="square" lIns="103548" tIns="51774" rIns="103548" bIns="51774">
            <a:prstTxWarp prst="textNoShape">
              <a:avLst/>
            </a:prstTxWarp>
            <a:spAutoFit/>
          </a:bodyPr>
          <a:lstStyle/>
          <a:p>
            <a:pPr defTabSz="1028700"/>
            <a:endParaRPr lang="en-GB" sz="2000">
              <a:latin typeface="Arial" charset="0"/>
            </a:endParaRPr>
          </a:p>
        </p:txBody>
      </p:sp>
      <p:sp>
        <p:nvSpPr>
          <p:cNvPr id="116741" name="Rectangle 5"/>
          <p:cNvSpPr>
            <a:spLocks noChangeArrowheads="1"/>
          </p:cNvSpPr>
          <p:nvPr/>
        </p:nvSpPr>
        <p:spPr bwMode="auto">
          <a:xfrm>
            <a:off x="575537" y="1774680"/>
            <a:ext cx="7859328" cy="3397723"/>
          </a:xfrm>
          <a:prstGeom prst="rect">
            <a:avLst/>
          </a:prstGeom>
          <a:noFill/>
          <a:ln w="19050">
            <a:solidFill>
              <a:schemeClr val="tx1"/>
            </a:solidFill>
            <a:miter lim="800000"/>
            <a:headEnd type="none" w="sm" len="sm"/>
            <a:tailEnd type="none" w="sm" len="sm"/>
          </a:ln>
          <a:effectLst/>
        </p:spPr>
        <p:txBody>
          <a:bodyPr wrap="square" lIns="73025" tIns="36512" rIns="73025" bIns="36512">
            <a:prstTxWarp prst="textNoShape">
              <a:avLst/>
            </a:prstTxWarp>
            <a:spAutoFit/>
          </a:bodyPr>
          <a:lstStyle/>
          <a:p>
            <a:r>
              <a:rPr lang="en-US" sz="1200" dirty="0" smtClean="0">
                <a:latin typeface="Courier"/>
                <a:cs typeface="Courier"/>
              </a:rPr>
              <a:t>GSR2#show </a:t>
            </a:r>
            <a:r>
              <a:rPr lang="en-US" sz="1200" dirty="0" err="1" smtClean="0">
                <a:latin typeface="Courier"/>
                <a:cs typeface="Courier"/>
              </a:rPr>
              <a:t>clns</a:t>
            </a:r>
            <a:r>
              <a:rPr lang="en-US" sz="1200" dirty="0" smtClean="0">
                <a:latin typeface="Courier"/>
                <a:cs typeface="Courier"/>
              </a:rPr>
              <a:t> neighbors</a:t>
            </a:r>
          </a:p>
          <a:p>
            <a:endParaRPr lang="en-US" sz="1200" dirty="0" smtClean="0">
              <a:latin typeface="Courier"/>
              <a:cs typeface="Courier"/>
            </a:endParaRPr>
          </a:p>
          <a:p>
            <a:r>
              <a:rPr lang="en-US" sz="1200" dirty="0" smtClean="0">
                <a:latin typeface="Courier"/>
                <a:cs typeface="Courier"/>
              </a:rPr>
              <a:t>System Id      Interface   SNPA                   State  </a:t>
            </a:r>
            <a:r>
              <a:rPr lang="en-US" sz="1200" dirty="0" err="1" smtClean="0">
                <a:latin typeface="Courier"/>
                <a:cs typeface="Courier"/>
              </a:rPr>
              <a:t>Holdtime</a:t>
            </a:r>
            <a:r>
              <a:rPr lang="en-US" sz="1200" dirty="0" smtClean="0">
                <a:latin typeface="Courier"/>
                <a:cs typeface="Courier"/>
              </a:rPr>
              <a:t>  Type Protocol</a:t>
            </a:r>
          </a:p>
          <a:p>
            <a:r>
              <a:rPr lang="en-US" sz="1200" dirty="0" smtClean="0">
                <a:latin typeface="Courier"/>
                <a:cs typeface="Courier"/>
              </a:rPr>
              <a:t>GSR1             Et0       00d0.58eb.d601    	Up     8          L1L2 IS-IS</a:t>
            </a:r>
          </a:p>
          <a:p>
            <a:r>
              <a:rPr lang="en-US" sz="1200" dirty="0" smtClean="0">
                <a:latin typeface="Courier"/>
                <a:cs typeface="Courier"/>
              </a:rPr>
              <a:t>GSR4             PO2/0     *HDLC*               	Up     25         L2   IS-IS</a:t>
            </a:r>
          </a:p>
          <a:p>
            <a:endParaRPr lang="en-US" sz="1200" dirty="0" smtClean="0">
              <a:latin typeface="Courier"/>
              <a:cs typeface="Courier"/>
            </a:endParaRPr>
          </a:p>
          <a:p>
            <a:endParaRPr lang="en-US" sz="1200" dirty="0" smtClean="0">
              <a:latin typeface="Courier"/>
              <a:cs typeface="Courier"/>
            </a:endParaRPr>
          </a:p>
          <a:p>
            <a:r>
              <a:rPr lang="en-US" sz="1200" dirty="0" smtClean="0">
                <a:latin typeface="Courier"/>
                <a:cs typeface="Courier"/>
              </a:rPr>
              <a:t>GSR2#show </a:t>
            </a:r>
            <a:r>
              <a:rPr lang="en-US" sz="1200" dirty="0" err="1" smtClean="0">
                <a:latin typeface="Courier"/>
                <a:cs typeface="Courier"/>
              </a:rPr>
              <a:t>clns</a:t>
            </a:r>
            <a:r>
              <a:rPr lang="en-US" sz="1200" dirty="0" smtClean="0">
                <a:latin typeface="Courier"/>
                <a:cs typeface="Courier"/>
              </a:rPr>
              <a:t> neighbors detail</a:t>
            </a:r>
          </a:p>
          <a:p>
            <a:endParaRPr lang="en-US" sz="1200" dirty="0" smtClean="0">
              <a:latin typeface="Courier"/>
              <a:cs typeface="Courier"/>
            </a:endParaRPr>
          </a:p>
          <a:p>
            <a:r>
              <a:rPr lang="en-US" sz="1200" dirty="0" smtClean="0">
                <a:latin typeface="Courier"/>
                <a:cs typeface="Courier"/>
              </a:rPr>
              <a:t>System Id      Interface   SNPA                  State  </a:t>
            </a:r>
            <a:r>
              <a:rPr lang="en-US" sz="1200" dirty="0" err="1" smtClean="0">
                <a:latin typeface="Courier"/>
                <a:cs typeface="Courier"/>
              </a:rPr>
              <a:t>Holdtime</a:t>
            </a:r>
            <a:r>
              <a:rPr lang="en-US" sz="1200" dirty="0" smtClean="0">
                <a:latin typeface="Courier"/>
                <a:cs typeface="Courier"/>
              </a:rPr>
              <a:t>  Type  Protocol</a:t>
            </a:r>
          </a:p>
          <a:p>
            <a:r>
              <a:rPr lang="en-US" sz="1200" dirty="0" smtClean="0">
                <a:latin typeface="Courier"/>
                <a:cs typeface="Courier"/>
              </a:rPr>
              <a:t>GSR1             Et0            00d0.58eb.d601   Up      9         L1L2  IS-IS</a:t>
            </a:r>
          </a:p>
          <a:p>
            <a:r>
              <a:rPr lang="en-US" sz="1200" dirty="0" smtClean="0">
                <a:latin typeface="Courier"/>
                <a:cs typeface="Courier"/>
              </a:rPr>
              <a:t>  Area </a:t>
            </a:r>
            <a:r>
              <a:rPr lang="en-US" sz="1200" dirty="0" err="1" smtClean="0">
                <a:latin typeface="Courier"/>
                <a:cs typeface="Courier"/>
              </a:rPr>
              <a:t>Address(es</a:t>
            </a:r>
            <a:r>
              <a:rPr lang="en-US" sz="1200" dirty="0" smtClean="0">
                <a:latin typeface="Courier"/>
                <a:cs typeface="Courier"/>
              </a:rPr>
              <a:t>): 49.0001</a:t>
            </a:r>
          </a:p>
          <a:p>
            <a:r>
              <a:rPr lang="en-US" sz="1200" dirty="0" smtClean="0">
                <a:latin typeface="Courier"/>
                <a:cs typeface="Courier"/>
              </a:rPr>
              <a:t>  IP </a:t>
            </a:r>
            <a:r>
              <a:rPr lang="en-US" sz="1200" dirty="0" err="1" smtClean="0">
                <a:latin typeface="Courier"/>
                <a:cs typeface="Courier"/>
              </a:rPr>
              <a:t>Address(es</a:t>
            </a:r>
            <a:r>
              <a:rPr lang="en-US" sz="1200" dirty="0" smtClean="0">
                <a:latin typeface="Courier"/>
                <a:cs typeface="Courier"/>
              </a:rPr>
              <a:t>):  12.1.1.8*</a:t>
            </a:r>
          </a:p>
          <a:p>
            <a:r>
              <a:rPr lang="en-US" sz="1200" dirty="0" smtClean="0">
                <a:latin typeface="Courier"/>
                <a:cs typeface="Courier"/>
              </a:rPr>
              <a:t>  Uptime: 00:08:57 </a:t>
            </a:r>
          </a:p>
          <a:p>
            <a:r>
              <a:rPr lang="en-US" sz="1200" dirty="0" smtClean="0">
                <a:latin typeface="Courier"/>
                <a:cs typeface="Courier"/>
              </a:rPr>
              <a:t>GSR4           PO2/0       *HDLC*                Up      24        L2    IS-IS</a:t>
            </a:r>
          </a:p>
          <a:p>
            <a:r>
              <a:rPr lang="en-US" sz="1200" dirty="0" smtClean="0">
                <a:latin typeface="Courier"/>
                <a:cs typeface="Courier"/>
              </a:rPr>
              <a:t>  Area </a:t>
            </a:r>
            <a:r>
              <a:rPr lang="en-US" sz="1200" dirty="0" err="1" smtClean="0">
                <a:latin typeface="Courier"/>
                <a:cs typeface="Courier"/>
              </a:rPr>
              <a:t>Address(es</a:t>
            </a:r>
            <a:r>
              <a:rPr lang="en-US" sz="1200" dirty="0" smtClean="0">
                <a:latin typeface="Courier"/>
                <a:cs typeface="Courier"/>
              </a:rPr>
              <a:t>): 49.0002</a:t>
            </a:r>
          </a:p>
          <a:p>
            <a:r>
              <a:rPr lang="en-US" sz="1200" dirty="0" smtClean="0">
                <a:latin typeface="Courier"/>
                <a:cs typeface="Courier"/>
              </a:rPr>
              <a:t>  IP </a:t>
            </a:r>
            <a:r>
              <a:rPr lang="en-US" sz="1200" dirty="0" err="1" smtClean="0">
                <a:latin typeface="Courier"/>
                <a:cs typeface="Courier"/>
              </a:rPr>
              <a:t>Address(es</a:t>
            </a:r>
            <a:r>
              <a:rPr lang="en-US" sz="1200" dirty="0" smtClean="0">
                <a:latin typeface="Courier"/>
                <a:cs typeface="Courier"/>
              </a:rPr>
              <a:t>):  10.1.1.2*</a:t>
            </a:r>
          </a:p>
          <a:p>
            <a:r>
              <a:rPr lang="en-US" sz="1200" dirty="0" smtClean="0">
                <a:latin typeface="Courier"/>
                <a:cs typeface="Courier"/>
              </a:rPr>
              <a:t>  Uptime: 00:24:08 </a:t>
            </a:r>
            <a:endParaRPr lang="en-US" sz="1200" dirty="0">
              <a:latin typeface="Courier"/>
              <a:cs typeface="Courier"/>
            </a:endParaRPr>
          </a:p>
        </p:txBody>
      </p:sp>
      <p:sp>
        <p:nvSpPr>
          <p:cNvPr id="116742" name="Line 6"/>
          <p:cNvSpPr>
            <a:spLocks noChangeShapeType="1"/>
          </p:cNvSpPr>
          <p:nvPr/>
        </p:nvSpPr>
        <p:spPr bwMode="auto">
          <a:xfrm>
            <a:off x="575536" y="3453704"/>
            <a:ext cx="7853337" cy="8997"/>
          </a:xfrm>
          <a:prstGeom prst="line">
            <a:avLst/>
          </a:prstGeom>
          <a:noFill/>
          <a:ln w="19050">
            <a:solidFill>
              <a:schemeClr val="tx1"/>
            </a:solidFill>
            <a:round/>
            <a:headEnd type="none" w="sm" len="sm"/>
            <a:tailEnd type="none" w="sm" len="sm"/>
          </a:ln>
          <a:effectLst/>
        </p:spPr>
        <p:txBody>
          <a:bodyPr wrap="none" lIns="73025" tIns="36512" rIns="73025" bIns="36512"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smtClean="0"/>
              <a:t>Verifying Operation</a:t>
            </a:r>
            <a:br>
              <a:rPr lang="en-US" dirty="0" smtClean="0"/>
            </a:br>
            <a:r>
              <a:rPr lang="en-US" dirty="0" smtClean="0"/>
              <a:t>show </a:t>
            </a:r>
            <a:r>
              <a:rPr lang="en-US" dirty="0" err="1" smtClean="0"/>
              <a:t>isis</a:t>
            </a:r>
            <a:r>
              <a:rPr lang="en-US" dirty="0" smtClean="0"/>
              <a:t> topology</a:t>
            </a:r>
            <a:endParaRPr lang="en-US" dirty="0"/>
          </a:p>
        </p:txBody>
      </p:sp>
      <p:sp>
        <p:nvSpPr>
          <p:cNvPr id="118787" name="Rectangle 3"/>
          <p:cNvSpPr>
            <a:spLocks noChangeArrowheads="1"/>
          </p:cNvSpPr>
          <p:nvPr/>
        </p:nvSpPr>
        <p:spPr bwMode="auto">
          <a:xfrm>
            <a:off x="1468439" y="1739900"/>
            <a:ext cx="209118" cy="412336"/>
          </a:xfrm>
          <a:prstGeom prst="rect">
            <a:avLst/>
          </a:prstGeom>
          <a:noFill/>
          <a:ln w="9525">
            <a:noFill/>
            <a:miter lim="800000"/>
            <a:headEnd/>
            <a:tailEnd/>
          </a:ln>
          <a:effectLst/>
        </p:spPr>
        <p:txBody>
          <a:bodyPr wrap="none" lIns="103548" tIns="51774" rIns="103548" bIns="51774">
            <a:prstTxWarp prst="textNoShape">
              <a:avLst/>
            </a:prstTxWarp>
            <a:spAutoFit/>
          </a:bodyPr>
          <a:lstStyle/>
          <a:p>
            <a:pPr defTabSz="1028700"/>
            <a:endParaRPr lang="en-GB" sz="2000">
              <a:latin typeface="Arial" charset="0"/>
            </a:endParaRPr>
          </a:p>
        </p:txBody>
      </p:sp>
      <p:sp>
        <p:nvSpPr>
          <p:cNvPr id="118788" name="Rectangle 4"/>
          <p:cNvSpPr>
            <a:spLocks noChangeArrowheads="1"/>
          </p:cNvSpPr>
          <p:nvPr/>
        </p:nvSpPr>
        <p:spPr bwMode="auto">
          <a:xfrm>
            <a:off x="514351" y="1798638"/>
            <a:ext cx="7702550" cy="927100"/>
          </a:xfrm>
          <a:prstGeom prst="rect">
            <a:avLst/>
          </a:prstGeom>
          <a:noFill/>
          <a:ln w="9525">
            <a:noFill/>
            <a:miter lim="800000"/>
            <a:headEnd/>
            <a:tailEnd/>
          </a:ln>
          <a:effectLst/>
        </p:spPr>
        <p:txBody>
          <a:bodyPr lIns="103548" tIns="51774" rIns="103548" bIns="51774">
            <a:prstTxWarp prst="textNoShape">
              <a:avLst/>
            </a:prstTxWarp>
            <a:spAutoFit/>
          </a:bodyPr>
          <a:lstStyle/>
          <a:p>
            <a:pPr defTabSz="1028700"/>
            <a:endParaRPr lang="en-US" sz="2700">
              <a:latin typeface="Arial" charset="0"/>
            </a:endParaRPr>
          </a:p>
          <a:p>
            <a:pPr defTabSz="1028700"/>
            <a:endParaRPr lang="en-US" sz="2700">
              <a:latin typeface="Arial" charset="0"/>
            </a:endParaRPr>
          </a:p>
        </p:txBody>
      </p:sp>
      <p:sp>
        <p:nvSpPr>
          <p:cNvPr id="118789" name="Rectangle 5"/>
          <p:cNvSpPr>
            <a:spLocks noChangeArrowheads="1"/>
          </p:cNvSpPr>
          <p:nvPr/>
        </p:nvSpPr>
        <p:spPr bwMode="auto">
          <a:xfrm>
            <a:off x="914401" y="1905001"/>
            <a:ext cx="7535316" cy="2289728"/>
          </a:xfrm>
          <a:prstGeom prst="rect">
            <a:avLst/>
          </a:prstGeom>
          <a:noFill/>
          <a:ln w="12700">
            <a:solidFill>
              <a:schemeClr val="tx1"/>
            </a:solidFill>
            <a:miter lim="800000"/>
            <a:headEnd type="none" w="sm" len="sm"/>
            <a:tailEnd type="none" w="sm" len="sm"/>
          </a:ln>
          <a:effectLst/>
        </p:spPr>
        <p:txBody>
          <a:bodyPr wrap="none" lIns="73025" tIns="36512" rIns="73025" bIns="36512">
            <a:prstTxWarp prst="textNoShape">
              <a:avLst/>
            </a:prstTxWarp>
            <a:spAutoFit/>
          </a:bodyPr>
          <a:lstStyle/>
          <a:p>
            <a:r>
              <a:rPr lang="en-US" sz="1200" b="0" dirty="0">
                <a:latin typeface="Courier"/>
                <a:cs typeface="Courier"/>
              </a:rPr>
              <a:t>GSR2#sh </a:t>
            </a:r>
            <a:r>
              <a:rPr lang="en-US" sz="1200" b="0" dirty="0" err="1">
                <a:latin typeface="Courier"/>
                <a:cs typeface="Courier"/>
              </a:rPr>
              <a:t>isis</a:t>
            </a:r>
            <a:r>
              <a:rPr lang="en-US" sz="1200" b="0" dirty="0">
                <a:latin typeface="Courier"/>
                <a:cs typeface="Courier"/>
              </a:rPr>
              <a:t> topology</a:t>
            </a:r>
          </a:p>
          <a:p>
            <a:endParaRPr lang="en-US" sz="1200" b="0" dirty="0">
              <a:latin typeface="Courier"/>
              <a:cs typeface="Courier"/>
            </a:endParaRPr>
          </a:p>
          <a:p>
            <a:r>
              <a:rPr lang="en-US" sz="1200" b="0" dirty="0">
                <a:latin typeface="Courier"/>
                <a:cs typeface="Courier"/>
              </a:rPr>
              <a:t>IS-IS paths to level-1 routers</a:t>
            </a:r>
          </a:p>
          <a:p>
            <a:r>
              <a:rPr lang="en-US" sz="1200" b="0" dirty="0">
                <a:latin typeface="Courier"/>
                <a:cs typeface="Courier"/>
              </a:rPr>
              <a:t>System Id       Metric  Next-Hop        Interface       SNPA</a:t>
            </a:r>
          </a:p>
          <a:p>
            <a:r>
              <a:rPr lang="en-US" sz="1200" b="0" dirty="0">
                <a:latin typeface="Courier"/>
                <a:cs typeface="Courier"/>
              </a:rPr>
              <a:t>GSR2              --</a:t>
            </a:r>
          </a:p>
          <a:p>
            <a:r>
              <a:rPr lang="en-US" sz="1200" b="0" dirty="0">
                <a:latin typeface="Courier"/>
                <a:cs typeface="Courier"/>
              </a:rPr>
              <a:t>GSR1              10       GSR1               Et0                00d0.58eb.d601</a:t>
            </a:r>
          </a:p>
          <a:p>
            <a:endParaRPr lang="en-US" sz="1200" b="0" dirty="0">
              <a:latin typeface="Courier"/>
              <a:cs typeface="Courier"/>
            </a:endParaRPr>
          </a:p>
          <a:p>
            <a:r>
              <a:rPr lang="en-US" sz="1200" b="0" dirty="0">
                <a:latin typeface="Courier"/>
                <a:cs typeface="Courier"/>
              </a:rPr>
              <a:t>IS-IS paths to level-2 routers</a:t>
            </a:r>
          </a:p>
          <a:p>
            <a:r>
              <a:rPr lang="en-US" sz="1200" b="0" dirty="0">
                <a:latin typeface="Courier"/>
                <a:cs typeface="Courier"/>
              </a:rPr>
              <a:t>System Id       Metric  Next-Hop        Interface       SNPA</a:t>
            </a:r>
          </a:p>
          <a:p>
            <a:r>
              <a:rPr lang="en-US" sz="1200" b="0" dirty="0">
                <a:latin typeface="Courier"/>
                <a:cs typeface="Courier"/>
              </a:rPr>
              <a:t>GSR2              --</a:t>
            </a:r>
          </a:p>
          <a:p>
            <a:r>
              <a:rPr lang="en-US" sz="1200" b="0" dirty="0">
                <a:latin typeface="Courier"/>
                <a:cs typeface="Courier"/>
              </a:rPr>
              <a:t>GSR4              10        GSR4              PO2/0           *HDLC*</a:t>
            </a:r>
          </a:p>
          <a:p>
            <a:r>
              <a:rPr lang="en-US" sz="1200" b="0" dirty="0">
                <a:latin typeface="Courier"/>
                <a:cs typeface="Courier"/>
              </a:rPr>
              <a:t>GSR1              10        GSR1              Et0                 00d0.58eb.d601 </a:t>
            </a:r>
          </a:p>
        </p:txBody>
      </p:sp>
    </p:spTree>
  </p:cSld>
  <p:clrMapOvr>
    <a:masterClrMapping/>
  </p:clrMapOvr>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1" y="228602"/>
            <a:ext cx="8418513" cy="809625"/>
          </a:xfrm>
          <a:noFill/>
          <a:ln/>
        </p:spPr>
        <p:txBody>
          <a:bodyPr lIns="82124" tIns="41061" rIns="82124" bIns="41061"/>
          <a:lstStyle/>
          <a:p>
            <a:r>
              <a:rPr lang="en-US"/>
              <a:t>Verifying Operation</a:t>
            </a:r>
            <a:br>
              <a:rPr lang="en-US"/>
            </a:br>
            <a:r>
              <a:rPr lang="en-US" sz="2400" i="1">
                <a:solidFill>
                  <a:schemeClr val="accent2"/>
                </a:solidFill>
              </a:rPr>
              <a:t>show isis database level-n detail &lt;lspid&gt;</a:t>
            </a:r>
            <a:endParaRPr lang="en-US"/>
          </a:p>
        </p:txBody>
      </p:sp>
      <p:sp>
        <p:nvSpPr>
          <p:cNvPr id="121860" name="Rectangle 4"/>
          <p:cNvSpPr>
            <a:spLocks noChangeArrowheads="1"/>
          </p:cNvSpPr>
          <p:nvPr/>
        </p:nvSpPr>
        <p:spPr bwMode="auto">
          <a:xfrm>
            <a:off x="521247" y="1660460"/>
            <a:ext cx="7535316" cy="2843726"/>
          </a:xfrm>
          <a:prstGeom prst="rect">
            <a:avLst/>
          </a:prstGeom>
          <a:noFill/>
          <a:ln w="12700">
            <a:solidFill>
              <a:schemeClr val="tx1"/>
            </a:solidFill>
            <a:miter lim="800000"/>
            <a:headEnd type="none" w="sm" len="sm"/>
            <a:tailEnd type="none" w="sm" len="sm"/>
          </a:ln>
          <a:effectLst/>
        </p:spPr>
        <p:txBody>
          <a:bodyPr wrap="none" lIns="73025" tIns="36512" rIns="73025" bIns="36512">
            <a:prstTxWarp prst="textNoShape">
              <a:avLst/>
            </a:prstTxWarp>
            <a:spAutoFit/>
          </a:bodyPr>
          <a:lstStyle/>
          <a:p>
            <a:r>
              <a:rPr lang="en-US" sz="1200" dirty="0">
                <a:latin typeface="Courier"/>
                <a:cs typeface="Courier"/>
              </a:rPr>
              <a:t>GSR2#show </a:t>
            </a:r>
            <a:r>
              <a:rPr lang="en-US" sz="1200" dirty="0" err="1">
                <a:latin typeface="Courier"/>
                <a:cs typeface="Courier"/>
              </a:rPr>
              <a:t>isis</a:t>
            </a:r>
            <a:r>
              <a:rPr lang="en-US" sz="1200" dirty="0">
                <a:latin typeface="Courier"/>
                <a:cs typeface="Courier"/>
              </a:rPr>
              <a:t> database level-1 detail GSR2.00-00</a:t>
            </a:r>
          </a:p>
          <a:p>
            <a:endParaRPr lang="en-US" sz="1200" dirty="0">
              <a:latin typeface="Courier"/>
              <a:cs typeface="Courier"/>
            </a:endParaRPr>
          </a:p>
          <a:p>
            <a:r>
              <a:rPr lang="en-US" sz="1200" dirty="0">
                <a:latin typeface="Courier"/>
                <a:cs typeface="Courier"/>
              </a:rPr>
              <a:t>IS-IS Level-1 LSP GSR2.00-00</a:t>
            </a:r>
          </a:p>
          <a:p>
            <a:r>
              <a:rPr lang="en-US" sz="1200" dirty="0">
                <a:latin typeface="Courier"/>
                <a:cs typeface="Courier"/>
              </a:rPr>
              <a:t>LSPID                      LSP </a:t>
            </a:r>
            <a:r>
              <a:rPr lang="en-US" sz="1200" dirty="0" err="1">
                <a:latin typeface="Courier"/>
                <a:cs typeface="Courier"/>
              </a:rPr>
              <a:t>Seq</a:t>
            </a:r>
            <a:r>
              <a:rPr lang="en-US" sz="1200" dirty="0">
                <a:latin typeface="Courier"/>
                <a:cs typeface="Courier"/>
              </a:rPr>
              <a:t> Num  LSP Checksum  LSP </a:t>
            </a:r>
            <a:r>
              <a:rPr lang="en-US" sz="1200" dirty="0" err="1">
                <a:latin typeface="Courier"/>
                <a:cs typeface="Courier"/>
              </a:rPr>
              <a:t>Holdtime</a:t>
            </a:r>
            <a:r>
              <a:rPr lang="en-US" sz="1200" dirty="0">
                <a:latin typeface="Courier"/>
                <a:cs typeface="Courier"/>
              </a:rPr>
              <a:t>      ATT/P/OL</a:t>
            </a:r>
          </a:p>
          <a:p>
            <a:r>
              <a:rPr lang="en-US" sz="1200" dirty="0">
                <a:latin typeface="Courier"/>
                <a:cs typeface="Courier"/>
              </a:rPr>
              <a:t>GSR2.00-00          * 0x0000000E      0xDAE4             1197         </a:t>
            </a:r>
            <a:r>
              <a:rPr lang="en-US" sz="1200" dirty="0" smtClean="0">
                <a:latin typeface="Courier"/>
                <a:cs typeface="Courier"/>
              </a:rPr>
              <a:t>   </a:t>
            </a:r>
            <a:r>
              <a:rPr lang="en-US" sz="1200" dirty="0">
                <a:latin typeface="Courier"/>
                <a:cs typeface="Courier"/>
              </a:rPr>
              <a:t>1/0/0</a:t>
            </a:r>
          </a:p>
          <a:p>
            <a:r>
              <a:rPr lang="en-US" sz="1200" dirty="0">
                <a:latin typeface="Courier"/>
                <a:cs typeface="Courier"/>
              </a:rPr>
              <a:t>  Area Address: 49.0001</a:t>
            </a:r>
          </a:p>
          <a:p>
            <a:r>
              <a:rPr lang="en-US" sz="1200" dirty="0">
                <a:latin typeface="Courier"/>
                <a:cs typeface="Courier"/>
              </a:rPr>
              <a:t>  NLPID:        0xCC</a:t>
            </a:r>
          </a:p>
          <a:p>
            <a:r>
              <a:rPr lang="en-US" sz="1200" dirty="0">
                <a:latin typeface="Courier"/>
                <a:cs typeface="Courier"/>
              </a:rPr>
              <a:t>  Hostname: GSR2</a:t>
            </a:r>
          </a:p>
          <a:p>
            <a:r>
              <a:rPr lang="en-US" sz="1200" dirty="0">
                <a:latin typeface="Courier"/>
                <a:cs typeface="Courier"/>
              </a:rPr>
              <a:t>  IP Address:   13.1.1.2</a:t>
            </a:r>
          </a:p>
          <a:p>
            <a:r>
              <a:rPr lang="en-US" sz="1200" dirty="0">
                <a:latin typeface="Courier"/>
                <a:cs typeface="Courier"/>
              </a:rPr>
              <a:t>  Metric: 10         IP 12.1.1.0 255.255.255.0</a:t>
            </a:r>
          </a:p>
          <a:p>
            <a:r>
              <a:rPr lang="en-US" sz="1200" dirty="0">
                <a:latin typeface="Courier"/>
                <a:cs typeface="Courier"/>
              </a:rPr>
              <a:t>  Metric: 10         IP 10.1.1.0 255.255.255.252</a:t>
            </a:r>
          </a:p>
          <a:p>
            <a:r>
              <a:rPr lang="en-US" sz="1200" dirty="0">
                <a:latin typeface="Courier"/>
                <a:cs typeface="Courier"/>
              </a:rPr>
              <a:t>  Metric: 10         IP 13.1.1.2 255.255.255.255</a:t>
            </a:r>
          </a:p>
          <a:p>
            <a:r>
              <a:rPr lang="en-US" sz="1200" dirty="0">
                <a:latin typeface="Courier"/>
                <a:cs typeface="Courier"/>
              </a:rPr>
              <a:t>  Metric: 10         IS GSR2.02</a:t>
            </a:r>
          </a:p>
          <a:p>
            <a:r>
              <a:rPr lang="en-US" sz="1200" dirty="0">
                <a:latin typeface="Courier"/>
                <a:cs typeface="Courier"/>
              </a:rPr>
              <a:t>  Metric: 10         IS GSR1.01</a:t>
            </a:r>
          </a:p>
          <a:p>
            <a:r>
              <a:rPr lang="en-US" sz="1200" dirty="0">
                <a:latin typeface="Courier"/>
                <a:cs typeface="Courier"/>
              </a:rPr>
              <a:t>  Metric: 0           ES GSR2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noFill/>
          <a:ln/>
        </p:spPr>
        <p:txBody>
          <a:bodyPr lIns="82124" tIns="41061" rIns="82124" bIns="41061"/>
          <a:lstStyle/>
          <a:p>
            <a:r>
              <a:rPr lang="en-US"/>
              <a:t>Verifying Operation</a:t>
            </a:r>
            <a:br>
              <a:rPr lang="en-US"/>
            </a:br>
            <a:r>
              <a:rPr lang="en-US" sz="2400" i="1">
                <a:solidFill>
                  <a:schemeClr val="accent2"/>
                </a:solidFill>
              </a:rPr>
              <a:t>show isis database level-n detail &lt;lspid&gt;</a:t>
            </a:r>
            <a:endParaRPr lang="en-US"/>
          </a:p>
        </p:txBody>
      </p:sp>
      <p:sp>
        <p:nvSpPr>
          <p:cNvPr id="217092" name="Rectangle 4"/>
          <p:cNvSpPr>
            <a:spLocks noChangeArrowheads="1"/>
          </p:cNvSpPr>
          <p:nvPr/>
        </p:nvSpPr>
        <p:spPr bwMode="auto">
          <a:xfrm>
            <a:off x="517970" y="1911078"/>
            <a:ext cx="8227926" cy="1581842"/>
          </a:xfrm>
          <a:prstGeom prst="rect">
            <a:avLst/>
          </a:prstGeom>
          <a:noFill/>
          <a:ln w="12700">
            <a:solidFill>
              <a:schemeClr val="tx1"/>
            </a:solidFill>
            <a:miter lim="800000"/>
            <a:headEnd type="none" w="sm" len="sm"/>
            <a:tailEnd type="none" w="sm" len="sm"/>
          </a:ln>
          <a:effectLst/>
        </p:spPr>
        <p:txBody>
          <a:bodyPr wrap="none" lIns="73025" tIns="36512" rIns="73025" bIns="36512">
            <a:prstTxWarp prst="textNoShape">
              <a:avLst/>
            </a:prstTxWarp>
            <a:spAutoFit/>
          </a:bodyPr>
          <a:lstStyle/>
          <a:p>
            <a:r>
              <a:rPr lang="en-US" sz="1400" b="0" dirty="0">
                <a:latin typeface="Courier"/>
                <a:cs typeface="Courier"/>
              </a:rPr>
              <a:t>GSR2#sh </a:t>
            </a:r>
            <a:r>
              <a:rPr lang="en-US" sz="1400" b="0" dirty="0" err="1">
                <a:latin typeface="Courier"/>
                <a:cs typeface="Courier"/>
              </a:rPr>
              <a:t>isis</a:t>
            </a:r>
            <a:r>
              <a:rPr lang="en-US" sz="1400" b="0" dirty="0">
                <a:latin typeface="Courier"/>
                <a:cs typeface="Courier"/>
              </a:rPr>
              <a:t> </a:t>
            </a:r>
            <a:r>
              <a:rPr lang="en-US" sz="1400" b="0" dirty="0" err="1">
                <a:latin typeface="Courier"/>
                <a:cs typeface="Courier"/>
              </a:rPr>
              <a:t>dat</a:t>
            </a:r>
            <a:r>
              <a:rPr lang="en-US" sz="1400" b="0" dirty="0">
                <a:latin typeface="Courier"/>
                <a:cs typeface="Courier"/>
              </a:rPr>
              <a:t> level-1 detail GSR1.01-00</a:t>
            </a:r>
          </a:p>
          <a:p>
            <a:endParaRPr lang="en-US" sz="1400" b="0" dirty="0">
              <a:latin typeface="Courier"/>
              <a:cs typeface="Courier"/>
            </a:endParaRPr>
          </a:p>
          <a:p>
            <a:r>
              <a:rPr lang="en-US" sz="1400" b="0" dirty="0">
                <a:latin typeface="Courier"/>
                <a:cs typeface="Courier"/>
              </a:rPr>
              <a:t>IS-IS Level-1 LSP GSR1.01-00</a:t>
            </a:r>
          </a:p>
          <a:p>
            <a:r>
              <a:rPr lang="en-US" sz="1400" b="0" dirty="0">
                <a:latin typeface="Courier"/>
                <a:cs typeface="Courier"/>
              </a:rPr>
              <a:t>LSPID                 LSP </a:t>
            </a:r>
            <a:r>
              <a:rPr lang="en-US" sz="1400" b="0" dirty="0" err="1">
                <a:latin typeface="Courier"/>
                <a:cs typeface="Courier"/>
              </a:rPr>
              <a:t>Seq</a:t>
            </a:r>
            <a:r>
              <a:rPr lang="en-US" sz="1400" b="0" dirty="0">
                <a:latin typeface="Courier"/>
                <a:cs typeface="Courier"/>
              </a:rPr>
              <a:t> Num  LSP Checksum  LSP </a:t>
            </a:r>
            <a:r>
              <a:rPr lang="en-US" sz="1400" b="0" dirty="0" err="1">
                <a:latin typeface="Courier"/>
                <a:cs typeface="Courier"/>
              </a:rPr>
              <a:t>Holdtime</a:t>
            </a:r>
            <a:r>
              <a:rPr lang="en-US" sz="1400" b="0" dirty="0">
                <a:latin typeface="Courier"/>
                <a:cs typeface="Courier"/>
              </a:rPr>
              <a:t>      ATT/P/OL</a:t>
            </a:r>
          </a:p>
          <a:p>
            <a:r>
              <a:rPr lang="en-US" sz="1400" b="0" dirty="0">
                <a:latin typeface="Courier"/>
                <a:cs typeface="Courier"/>
              </a:rPr>
              <a:t>GSR1.01-00        0x00000007     0xAF8E             616    </a:t>
            </a:r>
            <a:r>
              <a:rPr lang="en-US" sz="1400" b="0" dirty="0" smtClean="0">
                <a:latin typeface="Courier"/>
                <a:cs typeface="Courier"/>
              </a:rPr>
              <a:t>         </a:t>
            </a:r>
            <a:r>
              <a:rPr lang="en-US" sz="1400" b="0" dirty="0">
                <a:latin typeface="Courier"/>
                <a:cs typeface="Courier"/>
              </a:rPr>
              <a:t>0/0/0</a:t>
            </a:r>
          </a:p>
          <a:p>
            <a:r>
              <a:rPr lang="en-US" sz="1400" b="0" dirty="0">
                <a:latin typeface="Courier"/>
                <a:cs typeface="Courier"/>
              </a:rPr>
              <a:t>  Metric: 0           IS GSR1.00</a:t>
            </a:r>
          </a:p>
          <a:p>
            <a:r>
              <a:rPr lang="en-US" sz="1400" b="0" dirty="0">
                <a:latin typeface="Courier"/>
                <a:cs typeface="Courier"/>
              </a:rPr>
              <a:t>  Metric: 0           IS GSR2.00 </a:t>
            </a:r>
          </a:p>
        </p:txBody>
      </p:sp>
      <p:sp>
        <p:nvSpPr>
          <p:cNvPr id="217093" name="Rectangle 5"/>
          <p:cNvSpPr>
            <a:spLocks noChangeArrowheads="1"/>
          </p:cNvSpPr>
          <p:nvPr/>
        </p:nvSpPr>
        <p:spPr bwMode="auto">
          <a:xfrm>
            <a:off x="4495801" y="6477000"/>
            <a:ext cx="914400" cy="914400"/>
          </a:xfrm>
          <a:prstGeom prst="rect">
            <a:avLst/>
          </a:prstGeom>
          <a:noFill/>
          <a:ln w="9525">
            <a:noFill/>
            <a:miter lim="800000"/>
            <a:headEnd type="none" w="sm" len="sm"/>
            <a:tailEnd type="none" w="sm" len="sm"/>
          </a:ln>
          <a:effectLst/>
        </p:spPr>
        <p:txBody>
          <a:bodyPr wrap="none" lIns="73025" tIns="36512" rIns="73025" bIns="36512" anchor="ctr">
            <a:prstTxWarp prst="textNoShape">
              <a:avLst/>
            </a:prstTxWarp>
          </a:bodyPr>
          <a:lstStyle/>
          <a:p>
            <a:endParaRPr lang="en-GB"/>
          </a:p>
        </p:txBody>
      </p:sp>
      <p:sp>
        <p:nvSpPr>
          <p:cNvPr id="217094" name="Rectangle 6"/>
          <p:cNvSpPr>
            <a:spLocks noGrp="1" noChangeArrowheads="1"/>
          </p:cNvSpPr>
          <p:nvPr>
            <p:ph type="body" idx="1"/>
          </p:nvPr>
        </p:nvSpPr>
        <p:spPr>
          <a:xfrm>
            <a:off x="356218" y="4572000"/>
            <a:ext cx="8224838" cy="1524000"/>
          </a:xfrm>
        </p:spPr>
        <p:txBody>
          <a:bodyPr/>
          <a:lstStyle/>
          <a:p>
            <a:r>
              <a:rPr lang="en-US" sz="2200" dirty="0" err="1"/>
              <a:t>Pseudonode</a:t>
            </a:r>
            <a:r>
              <a:rPr lang="en-US" sz="2200" dirty="0"/>
              <a:t> LSP (GSR1.01-00) is generated by GSR1 which is DIS on ethernet0 of GSR2</a:t>
            </a:r>
          </a:p>
          <a:p>
            <a:r>
              <a:rPr lang="en-US" sz="2200" dirty="0"/>
              <a:t>PSN LSP Lists all known routers connected to LAN</a:t>
            </a:r>
          </a:p>
        </p:txBody>
      </p:sp>
    </p:spTree>
  </p:cSld>
  <p:clrMapOvr>
    <a:masterClrMapping/>
  </p:clrMapOvr>
  <p:transition/>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c0aGs2RDku7uRxFlBA7Kw"/>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c0aGs2RDku7uRxFlBA7Kw"/>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HINKCELLSHAPEDONOTDELETE" val="p2c0aGs2RDku7uRxFlBA7Kw"/>
</p:tagLst>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Comic Sans MS"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Garamond"/>
        <a:ea typeface="Arial"/>
        <a:cs typeface="Arial"/>
      </a:majorFont>
      <a:minorFont>
        <a:latin typeface="Verdan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68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Times New Roman"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2010</TotalTime>
  <Words>14645</Words>
  <Application>Microsoft Macintosh PowerPoint</Application>
  <PresentationFormat>On-screen Show (4:3)</PresentationFormat>
  <Paragraphs>3223</Paragraphs>
  <Slides>240</Slides>
  <Notes>143</Notes>
  <HiddenSlides>14</HiddenSlides>
  <MMClips>0</MMClips>
  <ScaleCrop>false</ScaleCrop>
  <HeadingPairs>
    <vt:vector size="6" baseType="variant">
      <vt:variant>
        <vt:lpstr>Design Template</vt:lpstr>
      </vt:variant>
      <vt:variant>
        <vt:i4>2</vt:i4>
      </vt:variant>
      <vt:variant>
        <vt:lpstr>Embedded OLE Servers</vt:lpstr>
      </vt:variant>
      <vt:variant>
        <vt:i4>0</vt:i4>
      </vt:variant>
      <vt:variant>
        <vt:lpstr>Slide Titles</vt:lpstr>
      </vt:variant>
      <vt:variant>
        <vt:i4>240</vt:i4>
      </vt:variant>
    </vt:vector>
  </HeadingPairs>
  <TitlesOfParts>
    <vt:vector size="242" baseType="lpstr">
      <vt:lpstr>Standarddesign</vt:lpstr>
      <vt:lpstr>2_Office Theme</vt:lpstr>
      <vt:lpstr>Dynamic Routing</vt:lpstr>
      <vt:lpstr>Desirable Characteristics of Dynamic Routing</vt:lpstr>
      <vt:lpstr>Interplay between routing &amp; forwarding</vt:lpstr>
      <vt:lpstr>IP Routing – finding the path</vt:lpstr>
      <vt:lpstr>Convergence – why do I care?</vt:lpstr>
      <vt:lpstr>Internet Routing Hierarchy</vt:lpstr>
      <vt:lpstr>Internet Routing Architecture</vt:lpstr>
      <vt:lpstr>Interior Gateway Protocols</vt:lpstr>
      <vt:lpstr>Exterior Gateway Protocols</vt:lpstr>
      <vt:lpstr>Routing’s 3 Aspects</vt:lpstr>
      <vt:lpstr>Routing Aspect #2</vt:lpstr>
      <vt:lpstr>Routing #3</vt:lpstr>
      <vt:lpstr>Routing versus Forwarding</vt:lpstr>
      <vt:lpstr>IP Forwarding</vt:lpstr>
      <vt:lpstr>Routing Tables Feed the  Forwarding Table</vt:lpstr>
      <vt:lpstr>RIB Construction</vt:lpstr>
      <vt:lpstr>FIB Construction</vt:lpstr>
      <vt:lpstr>FIB Construction</vt:lpstr>
      <vt:lpstr>FIB Contents</vt:lpstr>
      <vt:lpstr>IP routing</vt:lpstr>
      <vt:lpstr>IP route lookup: Longest match routing</vt:lpstr>
      <vt:lpstr>IP route lookup: Longest match routing</vt:lpstr>
      <vt:lpstr>IP route lookup: Longest match routing</vt:lpstr>
      <vt:lpstr>IP route lookup: Longest match routing</vt:lpstr>
      <vt:lpstr>IP route lookup: Longest match routing</vt:lpstr>
      <vt:lpstr>IP route lookup: Longest match routing</vt:lpstr>
      <vt:lpstr>IP route lookup: Longest match routing</vt:lpstr>
      <vt:lpstr>Graph abstraction</vt:lpstr>
      <vt:lpstr>Graph abstraction: costs</vt:lpstr>
      <vt:lpstr>Distance Vector and Link State</vt:lpstr>
      <vt:lpstr>Distance Vector Protocols</vt:lpstr>
      <vt:lpstr>Distance Vector Algorithm </vt:lpstr>
      <vt:lpstr>Bellman-Ford example </vt:lpstr>
      <vt:lpstr>Distance Vector RIB Parameters</vt:lpstr>
      <vt:lpstr>Distance Vector RIB Parameters</vt:lpstr>
      <vt:lpstr>Distance Vector: Additions</vt:lpstr>
      <vt:lpstr>Distance Vector: Additions</vt:lpstr>
      <vt:lpstr>Distance Vector: Removals</vt:lpstr>
      <vt:lpstr>Distance Vector: Removals</vt:lpstr>
      <vt:lpstr>Distance Vector Algorithm (2)</vt:lpstr>
      <vt:lpstr>Distance Vector Algorithm (3)</vt:lpstr>
      <vt:lpstr>Distance Vector Algorithm (4)</vt:lpstr>
      <vt:lpstr>Slide 43</vt:lpstr>
      <vt:lpstr>Distance Vector (DV): link cost changes</vt:lpstr>
      <vt:lpstr>Slide 45</vt:lpstr>
      <vt:lpstr>Distance Vector: link cost changes</vt:lpstr>
      <vt:lpstr>Slide 47</vt:lpstr>
      <vt:lpstr>Distance Vector: link cost changes</vt:lpstr>
      <vt:lpstr>RIP (Routing Information Protocol)</vt:lpstr>
      <vt:lpstr>RIP advertisements</vt:lpstr>
      <vt:lpstr>RIP: link failure and recovery </vt:lpstr>
      <vt:lpstr>Why not use RIP?</vt:lpstr>
      <vt:lpstr>EIGRP</vt:lpstr>
      <vt:lpstr>Link State Protocols</vt:lpstr>
      <vt:lpstr>Link State Protocols</vt:lpstr>
      <vt:lpstr>Link State RIB Parameters</vt:lpstr>
      <vt:lpstr>Link State Operation: Removals</vt:lpstr>
      <vt:lpstr>Link State: Shortest Path</vt:lpstr>
      <vt:lpstr>Dijsktra’s Algorithm</vt:lpstr>
      <vt:lpstr>Dijkstra’s algorithm: example</vt:lpstr>
      <vt:lpstr>Dijkstra’s algorithm: example (2) </vt:lpstr>
      <vt:lpstr>OSPF</vt:lpstr>
      <vt:lpstr>Hierarchical OSPF</vt:lpstr>
      <vt:lpstr>Hierarchical OSPF</vt:lpstr>
      <vt:lpstr>IS-IS</vt:lpstr>
      <vt:lpstr>IS-IS Overview</vt:lpstr>
      <vt:lpstr>IS-IS Overview</vt:lpstr>
      <vt:lpstr>IS-IS Overview</vt:lpstr>
      <vt:lpstr>IS-IS Overview</vt:lpstr>
      <vt:lpstr>IS-IS Overview</vt:lpstr>
      <vt:lpstr>Link State Algorithm</vt:lpstr>
      <vt:lpstr>ISIS Levels</vt:lpstr>
      <vt:lpstr>L1, L2, and L1L2 Routers</vt:lpstr>
      <vt:lpstr>IS-IS Protocol Concepts  IS-IS Packet Types</vt:lpstr>
      <vt:lpstr>Backbone &amp; Areas</vt:lpstr>
      <vt:lpstr>IS-IS Protocol Concepts  Network Nodes</vt:lpstr>
      <vt:lpstr>IS-IS Protocol Concepts  Areas</vt:lpstr>
      <vt:lpstr>3. CLNS Addressing</vt:lpstr>
      <vt:lpstr>CLNS Addressing NSAP Format</vt:lpstr>
      <vt:lpstr>CLNS Addressing AFI Values</vt:lpstr>
      <vt:lpstr>CLNS Addressing Requirements and Caveats</vt:lpstr>
      <vt:lpstr>CLNS Addressing Requirements and Caveats</vt:lpstr>
      <vt:lpstr>CLNS Addressing NSAP Examples</vt:lpstr>
      <vt:lpstr>An Addressing Example</vt:lpstr>
      <vt:lpstr>CLNS Addressing How do most ISP define System IDs?</vt:lpstr>
      <vt:lpstr>CLNS Addressing Globally Unique NSAPs  </vt:lpstr>
      <vt:lpstr>IS-IS LS Database Link State Packets</vt:lpstr>
      <vt:lpstr>IS-IS LS Database  IS-IS Packet Format</vt:lpstr>
      <vt:lpstr>IS-IS Protocol Concepts  Point-to Adjacencies</vt:lpstr>
      <vt:lpstr>Flooding on Pt-to-pt links</vt:lpstr>
      <vt:lpstr>IS-IS Database Timers </vt:lpstr>
      <vt:lpstr>SPF Algorithm</vt:lpstr>
      <vt:lpstr>SPF Algorithm</vt:lpstr>
      <vt:lpstr>Synchronous Optical Networks (SONET)</vt:lpstr>
      <vt:lpstr>Basic Configuration </vt:lpstr>
      <vt:lpstr>Verifying Operation  show clns neighbors</vt:lpstr>
      <vt:lpstr>Verifying Operation show isis topology</vt:lpstr>
      <vt:lpstr>Verifying Operation show isis database level-n detail &lt;lspid&gt;</vt:lpstr>
      <vt:lpstr>Verifying Operation show isis database level-n detail &lt;lspid&gt;</vt:lpstr>
      <vt:lpstr>Verifying Operation show ip route [isis]</vt:lpstr>
      <vt:lpstr>Typical ISP Router Configuration</vt:lpstr>
      <vt:lpstr>Summarization</vt:lpstr>
      <vt:lpstr>Summarization</vt:lpstr>
      <vt:lpstr>Redistribution</vt:lpstr>
      <vt:lpstr>Troubleshooting CLNS Commands</vt:lpstr>
      <vt:lpstr>Troubleshooting SPF Logs</vt:lpstr>
      <vt:lpstr>Configuration for A&amp;B</vt:lpstr>
      <vt:lpstr>Configuration for C&amp;D</vt:lpstr>
      <vt:lpstr>Adding interfaces to ISIS</vt:lpstr>
      <vt:lpstr>Adding interfaces to ISIS</vt:lpstr>
      <vt:lpstr>Network Design Issues</vt:lpstr>
      <vt:lpstr>Border Gateway Protocol</vt:lpstr>
      <vt:lpstr>Slide 113</vt:lpstr>
      <vt:lpstr>Verizon (UUNet) </vt:lpstr>
      <vt:lpstr>Verizon, Europe</vt:lpstr>
      <vt:lpstr>Sprint, USA</vt:lpstr>
      <vt:lpstr>Internet Initiative Japan (IIJ)</vt:lpstr>
      <vt:lpstr>IIJ, Tokyo</vt:lpstr>
      <vt:lpstr>Telstra international</vt:lpstr>
      <vt:lpstr>GARR-B</vt:lpstr>
      <vt:lpstr>BGP Protocol Basics</vt:lpstr>
      <vt:lpstr>Consider a typical small ISP</vt:lpstr>
      <vt:lpstr>Small ISP with one upstream provider</vt:lpstr>
      <vt:lpstr>What happens with other ISPs in the same region/country</vt:lpstr>
      <vt:lpstr>Keeping Local Traffic Local</vt:lpstr>
      <vt:lpstr>Consider a larger ISP with multiple upstreams</vt:lpstr>
      <vt:lpstr>A Large ISP with more than one upstream provider</vt:lpstr>
      <vt:lpstr>Terminology: “Policy”</vt:lpstr>
      <vt:lpstr>“Policy” (continued)</vt:lpstr>
      <vt:lpstr>“Policy” Implementation</vt:lpstr>
      <vt:lpstr>Terminology: “Peering” and “Transit”</vt:lpstr>
      <vt:lpstr>Terminology: “Aggregation”</vt:lpstr>
      <vt:lpstr>Customers and Providers</vt:lpstr>
      <vt:lpstr>Big tier-1 providers</vt:lpstr>
      <vt:lpstr>The “Peering” Relationship</vt:lpstr>
      <vt:lpstr>The “Peering” Relationship</vt:lpstr>
      <vt:lpstr>Economic Relationships can get complex</vt:lpstr>
      <vt:lpstr>Peering Wars</vt:lpstr>
      <vt:lpstr>Structure of the Internet</vt:lpstr>
      <vt:lpstr>Summary: Why do I need BGP?</vt:lpstr>
      <vt:lpstr>BGP Part II</vt:lpstr>
      <vt:lpstr>Autonomous System (AS)</vt:lpstr>
      <vt:lpstr>BGP Operations Simplified </vt:lpstr>
      <vt:lpstr>BGP Messages</vt:lpstr>
      <vt:lpstr>BGP Attributes</vt:lpstr>
      <vt:lpstr>BGP Protocol Basics</vt:lpstr>
      <vt:lpstr>Terminology</vt:lpstr>
      <vt:lpstr>Terminology</vt:lpstr>
      <vt:lpstr>BGP Basics …</vt:lpstr>
      <vt:lpstr>Interior BGP vs.  Exterior BGP</vt:lpstr>
      <vt:lpstr>BGP Peers</vt:lpstr>
      <vt:lpstr>BGP Peers – External (eBGP)</vt:lpstr>
      <vt:lpstr>BGP Peers – Internal (iBGP)</vt:lpstr>
      <vt:lpstr>Configuring eBGP peers</vt:lpstr>
      <vt:lpstr>Configuring iBGP peers</vt:lpstr>
      <vt:lpstr>Configuring iBGP peers: Full mesh</vt:lpstr>
      <vt:lpstr>Configuring iBGP peers: Loopback interface</vt:lpstr>
      <vt:lpstr>Configuring iBGP peers</vt:lpstr>
      <vt:lpstr>Configuring iBGP peers</vt:lpstr>
      <vt:lpstr>Configuring iBGP peers</vt:lpstr>
      <vt:lpstr>Route Reflectors</vt:lpstr>
      <vt:lpstr>BGP Part III</vt:lpstr>
      <vt:lpstr>BGP Updates — NLRI</vt:lpstr>
      <vt:lpstr>BGP Updates — Attributes</vt:lpstr>
      <vt:lpstr>AS-Path Attribute</vt:lpstr>
      <vt:lpstr>AS-Path (with 16 and 32-bit ASNs)</vt:lpstr>
      <vt:lpstr>Shorter Doesn’t Always Mean Shorter</vt:lpstr>
      <vt:lpstr>ASPATH Padding</vt:lpstr>
      <vt:lpstr>Next Hop Attribute</vt:lpstr>
      <vt:lpstr>Next Hop Attribute</vt:lpstr>
      <vt:lpstr>Next Hop Attribute</vt:lpstr>
      <vt:lpstr>Next Hop Attribute (more)</vt:lpstr>
      <vt:lpstr>Next Hop Best Practice</vt:lpstr>
      <vt:lpstr>Community Attribute</vt:lpstr>
      <vt:lpstr>BGP Updates: Withdrawn Routes</vt:lpstr>
      <vt:lpstr>BGP Updates: Withdrawn Routes</vt:lpstr>
      <vt:lpstr>BGP Routing Information Base</vt:lpstr>
      <vt:lpstr>BGP Routing Information Base</vt:lpstr>
      <vt:lpstr>BGP Routing Information Base</vt:lpstr>
      <vt:lpstr>BGP Routing Information Base</vt:lpstr>
      <vt:lpstr>An Example…</vt:lpstr>
      <vt:lpstr>BGP Part IV</vt:lpstr>
      <vt:lpstr>Terminology: “Policy”</vt:lpstr>
      <vt:lpstr>Routing Policy</vt:lpstr>
      <vt:lpstr>Import Routes </vt:lpstr>
      <vt:lpstr>Export Routes </vt:lpstr>
      <vt:lpstr>Filter list rules:  Regular Expressions</vt:lpstr>
      <vt:lpstr>Regular expressions (cisco specific)</vt:lpstr>
      <vt:lpstr>Filter list – using as-path access list</vt:lpstr>
      <vt:lpstr>Policy Control – Prefix Lists</vt:lpstr>
      <vt:lpstr>Prefix Lists – Examples</vt:lpstr>
      <vt:lpstr>Prefix Lists – More Examples</vt:lpstr>
      <vt:lpstr>Policy Control Using Prefix Lists</vt:lpstr>
      <vt:lpstr>Prefix-lists in IPv6</vt:lpstr>
      <vt:lpstr>Policy Control – Route Maps</vt:lpstr>
      <vt:lpstr>Route-map match &amp; set clauses</vt:lpstr>
      <vt:lpstr>Route Map: Example One</vt:lpstr>
      <vt:lpstr>Route Map: Example Two</vt:lpstr>
      <vt:lpstr>BGP Part V</vt:lpstr>
      <vt:lpstr>BGP Path Attributes: Why ?</vt:lpstr>
      <vt:lpstr>BGP Attributes</vt:lpstr>
      <vt:lpstr>Local Preference</vt:lpstr>
      <vt:lpstr>Local Preference</vt:lpstr>
      <vt:lpstr>Multi-Exit Discriminator</vt:lpstr>
      <vt:lpstr>Multi-Exit Discriminator (MED)</vt:lpstr>
      <vt:lpstr>Origin</vt:lpstr>
      <vt:lpstr>Weight</vt:lpstr>
      <vt:lpstr>Communities</vt:lpstr>
      <vt:lpstr>Communities</vt:lpstr>
      <vt:lpstr>Import Routes </vt:lpstr>
      <vt:lpstr>Export Routes </vt:lpstr>
      <vt:lpstr>How Can Routes be Colored? BGP Communities!</vt:lpstr>
      <vt:lpstr>Communities Example</vt:lpstr>
      <vt:lpstr>Well-Known Communities</vt:lpstr>
      <vt:lpstr>No-Export Community</vt:lpstr>
      <vt:lpstr>Administrative Distance</vt:lpstr>
      <vt:lpstr>Synchronization</vt:lpstr>
      <vt:lpstr>Synchronization</vt:lpstr>
      <vt:lpstr>BGP Policies</vt:lpstr>
      <vt:lpstr>BGP route selection (bestpath)</vt:lpstr>
      <vt:lpstr>BGP route selection (bestpath)</vt:lpstr>
      <vt:lpstr>BGP route selection (bestpath)</vt:lpstr>
      <vt:lpstr>BGP Part VI</vt:lpstr>
      <vt:lpstr>Basic BGP commands</vt:lpstr>
      <vt:lpstr>Inserting prefixes into BGP</vt:lpstr>
      <vt:lpstr>Configure iBGP</vt:lpstr>
      <vt:lpstr>“network” command</vt:lpstr>
      <vt:lpstr>“redistribute static”</vt:lpstr>
      <vt:lpstr>“redistribute static”</vt:lpstr>
      <vt:lpstr>BGP Part VII</vt:lpstr>
      <vt:lpstr>Policy Interactions  </vt:lpstr>
      <vt:lpstr>Policy Interactions   </vt:lpstr>
      <vt:lpstr>Policy Interactions  </vt:lpstr>
      <vt:lpstr>Tim Griffin: “BGP Wedgies”</vt:lpstr>
      <vt:lpstr>Tim Griffin: “BGP Wedgies”</vt:lpstr>
      <vt:lpstr>Desired Situation…</vt:lpstr>
      <vt:lpstr>Desired Situation via communities</vt:lpstr>
      <vt:lpstr>Primary link fails…</vt:lpstr>
      <vt:lpstr>Primary link recovers… </vt:lpstr>
      <vt:lpstr>Summary</vt:lpstr>
    </vt:vector>
  </TitlesOfParts>
  <Company>University of Massachusetts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Introduction</dc:title>
  <dc:creator>Don Towsley</dc:creator>
  <cp:lastModifiedBy>Olaf Maennel</cp:lastModifiedBy>
  <cp:revision>163</cp:revision>
  <dcterms:created xsi:type="dcterms:W3CDTF">2009-12-04T17:16:30Z</dcterms:created>
  <dcterms:modified xsi:type="dcterms:W3CDTF">2009-12-04T17:22:22Z</dcterms:modified>
</cp:coreProperties>
</file>